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5" r:id="rId7"/>
    <p:sldId id="264" r:id="rId8"/>
    <p:sldId id="267" r:id="rId9"/>
    <p:sldId id="268" r:id="rId10"/>
    <p:sldId id="269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3BE23-8DCB-4142-BD18-125AA1C7064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745A92-E0CF-4A9E-814E-C19239721640}">
      <dgm:prSet custT="1"/>
      <dgm:spPr/>
      <dgm:t>
        <a:bodyPr/>
        <a:lstStyle/>
        <a:p>
          <a:r>
            <a:rPr lang="en-IN" sz="2000" dirty="0"/>
            <a:t>Weekday Vs Weekend (order_purchase_timestamp) Payment Statistics</a:t>
          </a:r>
          <a:endParaRPr lang="en-US" sz="2000" dirty="0"/>
        </a:p>
      </dgm:t>
    </dgm:pt>
    <dgm:pt modelId="{E6D7FDC1-33D9-4921-8ECF-58EFFC8A0B2B}" type="parTrans" cxnId="{D43780AE-407D-4E35-81CE-17465A04D746}">
      <dgm:prSet/>
      <dgm:spPr/>
      <dgm:t>
        <a:bodyPr/>
        <a:lstStyle/>
        <a:p>
          <a:endParaRPr lang="en-US"/>
        </a:p>
      </dgm:t>
    </dgm:pt>
    <dgm:pt modelId="{3933C1FC-C364-4E23-8A17-57605FBC57A5}" type="sibTrans" cxnId="{D43780AE-407D-4E35-81CE-17465A04D746}">
      <dgm:prSet/>
      <dgm:spPr/>
      <dgm:t>
        <a:bodyPr/>
        <a:lstStyle/>
        <a:p>
          <a:endParaRPr lang="en-US"/>
        </a:p>
      </dgm:t>
    </dgm:pt>
    <dgm:pt modelId="{839E9E8E-129A-4F14-8DA1-A1F306440695}">
      <dgm:prSet custT="1"/>
      <dgm:spPr/>
      <dgm:t>
        <a:bodyPr/>
        <a:lstStyle/>
        <a:p>
          <a:r>
            <a:rPr lang="en-IN" sz="2000" dirty="0"/>
            <a:t>Number of Orders with review score 5 and payment type as credit card.</a:t>
          </a:r>
          <a:endParaRPr lang="en-US" sz="2000" dirty="0"/>
        </a:p>
      </dgm:t>
    </dgm:pt>
    <dgm:pt modelId="{4E95A9F7-D1F8-4299-A617-0DC10B41F0AF}" type="parTrans" cxnId="{4FB2F9AA-8025-4D24-9BC9-339025BA0550}">
      <dgm:prSet/>
      <dgm:spPr/>
      <dgm:t>
        <a:bodyPr/>
        <a:lstStyle/>
        <a:p>
          <a:endParaRPr lang="en-US"/>
        </a:p>
      </dgm:t>
    </dgm:pt>
    <dgm:pt modelId="{194DF07B-5CDD-45BC-AC4C-4F561D7BB834}" type="sibTrans" cxnId="{4FB2F9AA-8025-4D24-9BC9-339025BA0550}">
      <dgm:prSet/>
      <dgm:spPr/>
      <dgm:t>
        <a:bodyPr/>
        <a:lstStyle/>
        <a:p>
          <a:endParaRPr lang="en-US"/>
        </a:p>
      </dgm:t>
    </dgm:pt>
    <dgm:pt modelId="{87BDC95D-AF90-44E8-8A7F-2C3BE1A080DB}">
      <dgm:prSet custT="1"/>
      <dgm:spPr/>
      <dgm:t>
        <a:bodyPr/>
        <a:lstStyle/>
        <a:p>
          <a:r>
            <a:rPr lang="en-IN" sz="2000" dirty="0"/>
            <a:t>Average number of days taken for order_delivered_customer_date for pet_shop</a:t>
          </a:r>
          <a:endParaRPr lang="en-US" sz="2000" dirty="0"/>
        </a:p>
      </dgm:t>
    </dgm:pt>
    <dgm:pt modelId="{C79D5452-0B03-482C-ABA6-8327A0DEF54F}" type="parTrans" cxnId="{1FC9AE3D-4186-488F-9A05-B7D60360A7B0}">
      <dgm:prSet/>
      <dgm:spPr/>
      <dgm:t>
        <a:bodyPr/>
        <a:lstStyle/>
        <a:p>
          <a:endParaRPr lang="en-US"/>
        </a:p>
      </dgm:t>
    </dgm:pt>
    <dgm:pt modelId="{B5872EF3-70EC-472F-A8EE-9877B8131DDA}" type="sibTrans" cxnId="{1FC9AE3D-4186-488F-9A05-B7D60360A7B0}">
      <dgm:prSet/>
      <dgm:spPr/>
      <dgm:t>
        <a:bodyPr/>
        <a:lstStyle/>
        <a:p>
          <a:endParaRPr lang="en-US"/>
        </a:p>
      </dgm:t>
    </dgm:pt>
    <dgm:pt modelId="{0C9A5367-B233-4BAA-810A-6AB390DA802B}">
      <dgm:prSet custT="1"/>
      <dgm:spPr/>
      <dgm:t>
        <a:bodyPr/>
        <a:lstStyle/>
        <a:p>
          <a:r>
            <a:rPr lang="en-IN" sz="2000" dirty="0"/>
            <a:t>Average price and payment values from customers of sao paulo city</a:t>
          </a:r>
          <a:endParaRPr lang="en-US" sz="2000" dirty="0"/>
        </a:p>
      </dgm:t>
    </dgm:pt>
    <dgm:pt modelId="{7D3A64DB-5FF6-4F4D-AD54-99AAAC98BF9A}" type="parTrans" cxnId="{39D3A220-18D0-4344-A8DD-11960C72BF4F}">
      <dgm:prSet/>
      <dgm:spPr/>
      <dgm:t>
        <a:bodyPr/>
        <a:lstStyle/>
        <a:p>
          <a:endParaRPr lang="en-US"/>
        </a:p>
      </dgm:t>
    </dgm:pt>
    <dgm:pt modelId="{EE9E3A2B-8F2C-44AC-9B54-5644A10F7602}" type="sibTrans" cxnId="{39D3A220-18D0-4344-A8DD-11960C72BF4F}">
      <dgm:prSet/>
      <dgm:spPr/>
      <dgm:t>
        <a:bodyPr/>
        <a:lstStyle/>
        <a:p>
          <a:endParaRPr lang="en-US"/>
        </a:p>
      </dgm:t>
    </dgm:pt>
    <dgm:pt modelId="{C4B087FF-C033-44F0-9439-3043550833A6}">
      <dgm:prSet custT="1"/>
      <dgm:spPr/>
      <dgm:t>
        <a:bodyPr/>
        <a:lstStyle/>
        <a:p>
          <a:r>
            <a:rPr lang="en-IN" sz="2000" dirty="0"/>
            <a:t>Relationship between shipping days (order_delivered_customer_date - order_purchase_timestamp) Vs review scores.</a:t>
          </a:r>
          <a:endParaRPr lang="en-US" sz="2000" dirty="0"/>
        </a:p>
      </dgm:t>
    </dgm:pt>
    <dgm:pt modelId="{9514B305-A803-4EAC-AB09-C770C49AD354}" type="parTrans" cxnId="{0B0F9AF1-1DC2-4194-83A0-8FE46D594DBB}">
      <dgm:prSet/>
      <dgm:spPr/>
      <dgm:t>
        <a:bodyPr/>
        <a:lstStyle/>
        <a:p>
          <a:endParaRPr lang="en-US"/>
        </a:p>
      </dgm:t>
    </dgm:pt>
    <dgm:pt modelId="{34859DB0-FA12-43AC-A15A-A232BDEFE16F}" type="sibTrans" cxnId="{0B0F9AF1-1DC2-4194-83A0-8FE46D594DBB}">
      <dgm:prSet/>
      <dgm:spPr/>
      <dgm:t>
        <a:bodyPr/>
        <a:lstStyle/>
        <a:p>
          <a:endParaRPr lang="en-US"/>
        </a:p>
      </dgm:t>
    </dgm:pt>
    <dgm:pt modelId="{5C643DED-0002-407D-98FA-A55D6A2DE305}" type="pres">
      <dgm:prSet presAssocID="{1F53BE23-8DCB-4142-BD18-125AA1C7064D}" presName="linear" presStyleCnt="0">
        <dgm:presLayoutVars>
          <dgm:animLvl val="lvl"/>
          <dgm:resizeHandles val="exact"/>
        </dgm:presLayoutVars>
      </dgm:prSet>
      <dgm:spPr/>
    </dgm:pt>
    <dgm:pt modelId="{C62DAD42-7E93-4667-A022-2696B9CE263D}" type="pres">
      <dgm:prSet presAssocID="{09745A92-E0CF-4A9E-814E-C192397216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15A385-3AB2-45AB-9BD1-B87273D240CE}" type="pres">
      <dgm:prSet presAssocID="{3933C1FC-C364-4E23-8A17-57605FBC57A5}" presName="spacer" presStyleCnt="0"/>
      <dgm:spPr/>
    </dgm:pt>
    <dgm:pt modelId="{41271808-8B5C-420C-A8A0-5740FEA3E263}" type="pres">
      <dgm:prSet presAssocID="{839E9E8E-129A-4F14-8DA1-A1F3064406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71A6B1E-DDCC-4986-ACEA-BFB11519FDD1}" type="pres">
      <dgm:prSet presAssocID="{194DF07B-5CDD-45BC-AC4C-4F561D7BB834}" presName="spacer" presStyleCnt="0"/>
      <dgm:spPr/>
    </dgm:pt>
    <dgm:pt modelId="{ABEC2584-3EE0-48F3-8421-5233A26A3B7B}" type="pres">
      <dgm:prSet presAssocID="{87BDC95D-AF90-44E8-8A7F-2C3BE1A080D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40DC53C-957B-4C4B-830D-64790C934E17}" type="pres">
      <dgm:prSet presAssocID="{B5872EF3-70EC-472F-A8EE-9877B8131DDA}" presName="spacer" presStyleCnt="0"/>
      <dgm:spPr/>
    </dgm:pt>
    <dgm:pt modelId="{D74B7975-565C-4271-84EE-5CD404BD53F2}" type="pres">
      <dgm:prSet presAssocID="{0C9A5367-B233-4BAA-810A-6AB390DA802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4829427-6ACC-40BC-BA1B-789ADF0A2946}" type="pres">
      <dgm:prSet presAssocID="{EE9E3A2B-8F2C-44AC-9B54-5644A10F7602}" presName="spacer" presStyleCnt="0"/>
      <dgm:spPr/>
    </dgm:pt>
    <dgm:pt modelId="{9A66A2AA-AF27-4698-BF3F-3B62C3B21E98}" type="pres">
      <dgm:prSet presAssocID="{C4B087FF-C033-44F0-9439-3043550833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AC9EE12-9F21-4EA2-B853-FBA6B86AAEFD}" type="presOf" srcId="{C4B087FF-C033-44F0-9439-3043550833A6}" destId="{9A66A2AA-AF27-4698-BF3F-3B62C3B21E98}" srcOrd="0" destOrd="0" presId="urn:microsoft.com/office/officeart/2005/8/layout/vList2"/>
    <dgm:cxn modelId="{39D3A220-18D0-4344-A8DD-11960C72BF4F}" srcId="{1F53BE23-8DCB-4142-BD18-125AA1C7064D}" destId="{0C9A5367-B233-4BAA-810A-6AB390DA802B}" srcOrd="3" destOrd="0" parTransId="{7D3A64DB-5FF6-4F4D-AD54-99AAAC98BF9A}" sibTransId="{EE9E3A2B-8F2C-44AC-9B54-5644A10F7602}"/>
    <dgm:cxn modelId="{1FC9AE3D-4186-488F-9A05-B7D60360A7B0}" srcId="{1F53BE23-8DCB-4142-BD18-125AA1C7064D}" destId="{87BDC95D-AF90-44E8-8A7F-2C3BE1A080DB}" srcOrd="2" destOrd="0" parTransId="{C79D5452-0B03-482C-ABA6-8327A0DEF54F}" sibTransId="{B5872EF3-70EC-472F-A8EE-9877B8131DDA}"/>
    <dgm:cxn modelId="{42FF3270-4E85-4BC1-8708-3FDB736E9088}" type="presOf" srcId="{0C9A5367-B233-4BAA-810A-6AB390DA802B}" destId="{D74B7975-565C-4271-84EE-5CD404BD53F2}" srcOrd="0" destOrd="0" presId="urn:microsoft.com/office/officeart/2005/8/layout/vList2"/>
    <dgm:cxn modelId="{53E2F754-453E-4D36-BC6D-D6BDA7B1BF65}" type="presOf" srcId="{09745A92-E0CF-4A9E-814E-C19239721640}" destId="{C62DAD42-7E93-4667-A022-2696B9CE263D}" srcOrd="0" destOrd="0" presId="urn:microsoft.com/office/officeart/2005/8/layout/vList2"/>
    <dgm:cxn modelId="{55A60157-5CB7-4E2C-8B68-5B5E9A718DDC}" type="presOf" srcId="{839E9E8E-129A-4F14-8DA1-A1F306440695}" destId="{41271808-8B5C-420C-A8A0-5740FEA3E263}" srcOrd="0" destOrd="0" presId="urn:microsoft.com/office/officeart/2005/8/layout/vList2"/>
    <dgm:cxn modelId="{0B8ED4A6-C579-42EF-91FD-E7CF3697ED4B}" type="presOf" srcId="{1F53BE23-8DCB-4142-BD18-125AA1C7064D}" destId="{5C643DED-0002-407D-98FA-A55D6A2DE305}" srcOrd="0" destOrd="0" presId="urn:microsoft.com/office/officeart/2005/8/layout/vList2"/>
    <dgm:cxn modelId="{4FB2F9AA-8025-4D24-9BC9-339025BA0550}" srcId="{1F53BE23-8DCB-4142-BD18-125AA1C7064D}" destId="{839E9E8E-129A-4F14-8DA1-A1F306440695}" srcOrd="1" destOrd="0" parTransId="{4E95A9F7-D1F8-4299-A617-0DC10B41F0AF}" sibTransId="{194DF07B-5CDD-45BC-AC4C-4F561D7BB834}"/>
    <dgm:cxn modelId="{35AC02AE-6624-4AA8-A842-F74824C61F11}" type="presOf" srcId="{87BDC95D-AF90-44E8-8A7F-2C3BE1A080DB}" destId="{ABEC2584-3EE0-48F3-8421-5233A26A3B7B}" srcOrd="0" destOrd="0" presId="urn:microsoft.com/office/officeart/2005/8/layout/vList2"/>
    <dgm:cxn modelId="{D43780AE-407D-4E35-81CE-17465A04D746}" srcId="{1F53BE23-8DCB-4142-BD18-125AA1C7064D}" destId="{09745A92-E0CF-4A9E-814E-C19239721640}" srcOrd="0" destOrd="0" parTransId="{E6D7FDC1-33D9-4921-8ECF-58EFFC8A0B2B}" sibTransId="{3933C1FC-C364-4E23-8A17-57605FBC57A5}"/>
    <dgm:cxn modelId="{0B0F9AF1-1DC2-4194-83A0-8FE46D594DBB}" srcId="{1F53BE23-8DCB-4142-BD18-125AA1C7064D}" destId="{C4B087FF-C033-44F0-9439-3043550833A6}" srcOrd="4" destOrd="0" parTransId="{9514B305-A803-4EAC-AB09-C770C49AD354}" sibTransId="{34859DB0-FA12-43AC-A15A-A232BDEFE16F}"/>
    <dgm:cxn modelId="{2C41B156-B7B8-443A-8980-C8B7ADD2D022}" type="presParOf" srcId="{5C643DED-0002-407D-98FA-A55D6A2DE305}" destId="{C62DAD42-7E93-4667-A022-2696B9CE263D}" srcOrd="0" destOrd="0" presId="urn:microsoft.com/office/officeart/2005/8/layout/vList2"/>
    <dgm:cxn modelId="{5FCECE5C-8C1D-4FF8-BCED-6361C67BC275}" type="presParOf" srcId="{5C643DED-0002-407D-98FA-A55D6A2DE305}" destId="{AC15A385-3AB2-45AB-9BD1-B87273D240CE}" srcOrd="1" destOrd="0" presId="urn:microsoft.com/office/officeart/2005/8/layout/vList2"/>
    <dgm:cxn modelId="{BAE29A9D-1420-4CD2-A11E-FBCB01FE09C8}" type="presParOf" srcId="{5C643DED-0002-407D-98FA-A55D6A2DE305}" destId="{41271808-8B5C-420C-A8A0-5740FEA3E263}" srcOrd="2" destOrd="0" presId="urn:microsoft.com/office/officeart/2005/8/layout/vList2"/>
    <dgm:cxn modelId="{7BD20F60-24D0-4864-8796-B71F955A67B5}" type="presParOf" srcId="{5C643DED-0002-407D-98FA-A55D6A2DE305}" destId="{171A6B1E-DDCC-4986-ACEA-BFB11519FDD1}" srcOrd="3" destOrd="0" presId="urn:microsoft.com/office/officeart/2005/8/layout/vList2"/>
    <dgm:cxn modelId="{98BC492C-7430-4E71-8292-0B7C27536B01}" type="presParOf" srcId="{5C643DED-0002-407D-98FA-A55D6A2DE305}" destId="{ABEC2584-3EE0-48F3-8421-5233A26A3B7B}" srcOrd="4" destOrd="0" presId="urn:microsoft.com/office/officeart/2005/8/layout/vList2"/>
    <dgm:cxn modelId="{F893135F-2638-43D0-A307-FD2425C017F6}" type="presParOf" srcId="{5C643DED-0002-407D-98FA-A55D6A2DE305}" destId="{540DC53C-957B-4C4B-830D-64790C934E17}" srcOrd="5" destOrd="0" presId="urn:microsoft.com/office/officeart/2005/8/layout/vList2"/>
    <dgm:cxn modelId="{C51B52BD-EF97-4A2E-96E7-91FB62141583}" type="presParOf" srcId="{5C643DED-0002-407D-98FA-A55D6A2DE305}" destId="{D74B7975-565C-4271-84EE-5CD404BD53F2}" srcOrd="6" destOrd="0" presId="urn:microsoft.com/office/officeart/2005/8/layout/vList2"/>
    <dgm:cxn modelId="{A8E03702-4DC6-434E-B431-5456F96C2BDA}" type="presParOf" srcId="{5C643DED-0002-407D-98FA-A55D6A2DE305}" destId="{A4829427-6ACC-40BC-BA1B-789ADF0A2946}" srcOrd="7" destOrd="0" presId="urn:microsoft.com/office/officeart/2005/8/layout/vList2"/>
    <dgm:cxn modelId="{FD873DBA-365C-4E87-81AD-6CF34EA3BB70}" type="presParOf" srcId="{5C643DED-0002-407D-98FA-A55D6A2DE305}" destId="{9A66A2AA-AF27-4698-BF3F-3B62C3B21E98}" srcOrd="8" destOrd="0" presId="urn:microsoft.com/office/officeart/2005/8/layout/vList2"/>
  </dgm:cxnLst>
  <dgm:bg/>
  <dgm:whole>
    <a:ln w="12700">
      <a:solidFill>
        <a:srgbClr val="0070C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DAD42-7E93-4667-A022-2696B9CE263D}">
      <dsp:nvSpPr>
        <dsp:cNvPr id="0" name=""/>
        <dsp:cNvSpPr/>
      </dsp:nvSpPr>
      <dsp:spPr>
        <a:xfrm>
          <a:off x="0" y="8429"/>
          <a:ext cx="6922209" cy="1097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Weekday Vs Weekend (order_purchase_timestamp) Payment Statistics</a:t>
          </a:r>
          <a:endParaRPr lang="en-US" sz="2000" kern="1200" dirty="0"/>
        </a:p>
      </dsp:txBody>
      <dsp:txXfrm>
        <a:off x="53599" y="62028"/>
        <a:ext cx="6815011" cy="990773"/>
      </dsp:txXfrm>
    </dsp:sp>
    <dsp:sp modelId="{41271808-8B5C-420C-A8A0-5740FEA3E263}">
      <dsp:nvSpPr>
        <dsp:cNvPr id="0" name=""/>
        <dsp:cNvSpPr/>
      </dsp:nvSpPr>
      <dsp:spPr>
        <a:xfrm>
          <a:off x="0" y="1207201"/>
          <a:ext cx="6922209" cy="1097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Number of Orders with review score 5 and payment type as credit card.</a:t>
          </a:r>
          <a:endParaRPr lang="en-US" sz="2000" kern="1200" dirty="0"/>
        </a:p>
      </dsp:txBody>
      <dsp:txXfrm>
        <a:off x="53599" y="1260800"/>
        <a:ext cx="6815011" cy="990773"/>
      </dsp:txXfrm>
    </dsp:sp>
    <dsp:sp modelId="{ABEC2584-3EE0-48F3-8421-5233A26A3B7B}">
      <dsp:nvSpPr>
        <dsp:cNvPr id="0" name=""/>
        <dsp:cNvSpPr/>
      </dsp:nvSpPr>
      <dsp:spPr>
        <a:xfrm>
          <a:off x="0" y="2405973"/>
          <a:ext cx="6922209" cy="1097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Average number of days taken for order_delivered_customer_date for pet_shop</a:t>
          </a:r>
          <a:endParaRPr lang="en-US" sz="2000" kern="1200" dirty="0"/>
        </a:p>
      </dsp:txBody>
      <dsp:txXfrm>
        <a:off x="53599" y="2459572"/>
        <a:ext cx="6815011" cy="990773"/>
      </dsp:txXfrm>
    </dsp:sp>
    <dsp:sp modelId="{D74B7975-565C-4271-84EE-5CD404BD53F2}">
      <dsp:nvSpPr>
        <dsp:cNvPr id="0" name=""/>
        <dsp:cNvSpPr/>
      </dsp:nvSpPr>
      <dsp:spPr>
        <a:xfrm>
          <a:off x="0" y="3604745"/>
          <a:ext cx="6922209" cy="1097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Average price and payment values from customers of sao paulo city</a:t>
          </a:r>
          <a:endParaRPr lang="en-US" sz="2000" kern="1200" dirty="0"/>
        </a:p>
      </dsp:txBody>
      <dsp:txXfrm>
        <a:off x="53599" y="3658344"/>
        <a:ext cx="6815011" cy="990773"/>
      </dsp:txXfrm>
    </dsp:sp>
    <dsp:sp modelId="{9A66A2AA-AF27-4698-BF3F-3B62C3B21E98}">
      <dsp:nvSpPr>
        <dsp:cNvPr id="0" name=""/>
        <dsp:cNvSpPr/>
      </dsp:nvSpPr>
      <dsp:spPr>
        <a:xfrm>
          <a:off x="0" y="4803517"/>
          <a:ext cx="6922209" cy="1097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Relationship between shipping days (order_delivered_customer_date - order_purchase_timestamp) Vs review scores.</a:t>
          </a:r>
          <a:endParaRPr lang="en-US" sz="2000" kern="1200" dirty="0"/>
        </a:p>
      </dsp:txBody>
      <dsp:txXfrm>
        <a:off x="53599" y="4857116"/>
        <a:ext cx="6815011" cy="990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0AC8-921D-4406-AF47-44565C77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CDA69-92FE-44C6-81DA-71B67F89A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B160-9EFD-44C7-9D65-C344D168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68007-BD3B-4FB8-BA78-2DF043ED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5580E-44D1-4094-8AA7-47D5A68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1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3A25-E50F-4BEA-9079-41B52FA4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FD1CE-00C4-44E4-9E26-CFCA97D2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7896-1511-473C-99D8-E7315731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E61E-6C71-475F-8117-63DD2DEF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697D-8E65-4352-B8F4-6B30FD11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0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32D21-7061-460F-8693-B510550BC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51D84-2EF9-4C9A-95ED-911890253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8805C-A972-4954-8F5D-6E051568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5903-8A8A-48AC-B2D7-E9D7B41B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0B08-3C80-4E79-B6BB-4AA4D20D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7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8D85-40C9-46AA-92E4-A1D97EA2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AA54-E5FF-4392-923D-AAE4E38A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7942-E48B-4610-A76E-91B15BEA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7F4C-CBA2-4C02-8A71-3C306B65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EC08-BA6B-4559-BE1D-9DDC40EA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2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6FCC-E1FD-4ECC-A124-5FE87B82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CF3E-B1A9-4DCF-9ED0-6BEF753D0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3E25-00D9-40FB-89AC-80A02049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A221-6D11-4DA7-B5D8-7F2155E8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B2264-4455-4133-BE57-2F1E55D1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6751-6AA9-4A83-AD5B-8D08C3D3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81BB-8C21-4164-9E7D-CB416E7C5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F7CBA-4A84-4363-B948-F4CFE8160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B4C10-87F4-4836-B835-CA255BBC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F0CFE-4B4E-4A0B-9267-E24D21D5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B42E7-BEB8-4DF9-BE48-8DC6FB69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5964-AE17-4EF1-ADD7-533DF213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D074C-004C-486D-8B65-B5BB8A60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8D4F2-4570-488C-920C-41486EBA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A5A87-4EEB-469C-B189-F5432095E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A9FAF-9EE3-4AF1-887B-D67A7AB6C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D7B9E-4E4B-4BE4-816A-282CD54D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89237-4531-49B5-99E8-ACC3805A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C815E-A439-42E6-AFD4-2193B940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7CEC-894F-4260-9DD7-E5748922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DBAD2-5165-4FFC-99B2-1A4DD1E1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535EE-43D5-4C7F-8805-0F23FFB0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629DF-4633-4561-B597-4FD1F3EE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4291F-CFC7-4BBB-A522-077E75D8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D1B19-8C61-4D66-9530-4AF6C1DA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3747B-6A8D-4036-8249-D8179DB2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6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B410-885A-4E87-9474-7E5D1C32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0F38-B1E7-45E2-A51B-5988EF04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A902B-6799-47B9-81B3-8C6B4DDF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AC97-B878-4F6F-B1FA-6659A979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69315-728F-40EF-A026-32D395CD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F4382-2EEF-443A-BD5C-AB4A5643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2C21-B7FC-4EAE-9C10-80EBE185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87788-44BD-4C14-B885-D08D8D875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BB22F-3994-42F1-8EC7-6CFC4C01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EF67F-DF2D-4856-9BB6-64C15A0A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D1EE-4C94-4A24-8FCF-A7C213C1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42062-37BC-434F-8D38-F1052B95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4E43E-CE95-4106-B465-19C70348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8994-7826-47D4-99B6-0BF9573A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0C3C-477A-46FC-89E4-A42B6ECE5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C79E-0C51-4730-9FCB-CBCE94C183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8417-2C19-4557-9533-35E8A61FE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A197-4602-418E-AD01-368C4FB8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CDDE-EB41-4160-86B0-4B70A06B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52250-24D7-4EC7-8652-6FE2A344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878" y="1563756"/>
            <a:ext cx="10053763" cy="1437211"/>
          </a:xfrm>
        </p:spPr>
        <p:txBody>
          <a:bodyPr anchor="b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OLIST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77603-3D30-436C-BBF1-823896F4C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428" y="4992815"/>
            <a:ext cx="4769004" cy="1265664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/>
              <a:t>Domain: E-Commerce</a:t>
            </a:r>
          </a:p>
        </p:txBody>
      </p:sp>
    </p:spTree>
    <p:extLst>
      <p:ext uri="{BB962C8B-B14F-4D97-AF65-F5344CB8AC3E}">
        <p14:creationId xmlns:p14="http://schemas.microsoft.com/office/powerpoint/2010/main" val="191661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414EC-A671-43BE-A719-2E781FA1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251792"/>
            <a:ext cx="11979961" cy="9144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  <a:latin typeface="+mn-lt"/>
              </a:rPr>
              <a:t>Top 5 Products by Payment</a:t>
            </a:r>
            <a:br>
              <a:rPr lang="en-IN" sz="3100" b="1" dirty="0">
                <a:solidFill>
                  <a:schemeClr val="bg1"/>
                </a:solidFill>
                <a:latin typeface="+mn-lt"/>
              </a:rPr>
            </a:br>
            <a:r>
              <a:rPr lang="en-IN" sz="3100" b="1" dirty="0">
                <a:solidFill>
                  <a:schemeClr val="bg1"/>
                </a:solidFill>
                <a:latin typeface="+mn-lt"/>
              </a:rPr>
              <a:t> </a:t>
            </a:r>
            <a:br>
              <a:rPr lang="en-IN" sz="2800" dirty="0">
                <a:solidFill>
                  <a:schemeClr val="bg1"/>
                </a:solidFill>
                <a:latin typeface="+mn-lt"/>
              </a:rPr>
            </a:b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6848CD-4010-4F8D-A5CB-175345E8F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0" y="1942631"/>
            <a:ext cx="11414598" cy="446088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8283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414EC-A671-43BE-A719-2E781FA1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94" y="311972"/>
            <a:ext cx="11979961" cy="93427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  <a:latin typeface="+mn-lt"/>
              </a:rPr>
              <a:t>Bottom 5 Products by Payment</a:t>
            </a:r>
            <a:br>
              <a:rPr lang="en-IN" sz="3100" b="1" dirty="0">
                <a:solidFill>
                  <a:schemeClr val="bg1"/>
                </a:solidFill>
              </a:rPr>
            </a:br>
            <a:r>
              <a:rPr lang="en-IN" sz="3100" b="1" dirty="0">
                <a:solidFill>
                  <a:schemeClr val="bg1"/>
                </a:solidFill>
              </a:rPr>
              <a:t> </a:t>
            </a:r>
            <a:br>
              <a:rPr lang="en-IN" sz="2800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83568-8999-4BED-9A41-E0CFE26B5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0" y="1942631"/>
            <a:ext cx="11427850" cy="468345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3260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868A1-6806-46AF-8131-9792CA521A64}"/>
              </a:ext>
            </a:extLst>
          </p:cNvPr>
          <p:cNvSpPr txBox="1"/>
          <p:nvPr/>
        </p:nvSpPr>
        <p:spPr>
          <a:xfrm>
            <a:off x="1195178" y="2828835"/>
            <a:ext cx="8587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+mj-lt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66338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414EC-A671-43BE-A719-2E781FA1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2968286"/>
            <a:ext cx="3201366" cy="901148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FBC94FBE-2ECB-1EE3-D83F-6B98404A8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55865"/>
              </p:ext>
            </p:extLst>
          </p:nvPr>
        </p:nvGraphicFramePr>
        <p:xfrm>
          <a:off x="4739704" y="511388"/>
          <a:ext cx="6922209" cy="5909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1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1112E-0B4A-4A48-B935-620A076A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434" y="160012"/>
            <a:ext cx="4544230" cy="14164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4000" b="1" dirty="0">
                <a:solidFill>
                  <a:srgbClr val="FFFFFF"/>
                </a:solidFill>
              </a:rPr>
              <a:t>Data Import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 (csv to MySQL)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F95E4-EEC4-4229-8510-93E4161AB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3" y="1764847"/>
            <a:ext cx="5658679" cy="472871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B0F21-6922-4C27-ADA6-C6FC389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1733501"/>
            <a:ext cx="5777947" cy="476006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9146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A5CF7-AA2E-48C3-9F73-C9D870AB3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8" y="1773654"/>
            <a:ext cx="5857461" cy="482592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A421D-8B1B-4380-98A3-8E719A32C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2" y="1773653"/>
            <a:ext cx="5724940" cy="482592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226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414EC-A671-43BE-A719-2E781FA1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278535"/>
            <a:ext cx="11979961" cy="10336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KPI 1- Weekday Vs Weekend (order_purchase_timestamp) Payment Statistics</a:t>
            </a:r>
            <a:br>
              <a:rPr lang="en-IN" sz="2800" dirty="0">
                <a:solidFill>
                  <a:schemeClr val="bg1"/>
                </a:solidFill>
                <a:latin typeface="+mn-lt"/>
              </a:rPr>
            </a:b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A5C09-ADCF-4C9D-8B8D-052070158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0" y="1869276"/>
            <a:ext cx="11308580" cy="460759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5521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414EC-A671-43BE-A719-2E781FA1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278535"/>
            <a:ext cx="11979961" cy="10336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KPI 2- Number of Orders with review score 5 and payment type as credit card.</a:t>
            </a:r>
            <a:br>
              <a:rPr lang="en-IN" sz="2800" b="1" dirty="0">
                <a:solidFill>
                  <a:schemeClr val="bg1"/>
                </a:solidFill>
                <a:latin typeface="+mn-lt"/>
              </a:rPr>
            </a:b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24166-481A-45F5-9148-76A50F69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0" y="1875967"/>
            <a:ext cx="11242320" cy="453808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6306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414EC-A671-43BE-A719-2E781FA1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454481"/>
            <a:ext cx="11979961" cy="1033669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chemeClr val="bg1"/>
                </a:solidFill>
                <a:latin typeface="+mn-lt"/>
              </a:rPr>
              <a:t>KPI 3 - Average number of days taken for order_delivered_customer_date for pet_shop</a:t>
            </a:r>
            <a:br>
              <a:rPr lang="en-IN" sz="3100" b="1" dirty="0">
                <a:solidFill>
                  <a:schemeClr val="bg1"/>
                </a:solidFill>
                <a:latin typeface="+mn-lt"/>
              </a:rPr>
            </a:br>
            <a:r>
              <a:rPr lang="en-IN" sz="3100" b="1" dirty="0">
                <a:solidFill>
                  <a:schemeClr val="bg1"/>
                </a:solidFill>
                <a:latin typeface="+mn-lt"/>
              </a:rPr>
              <a:t> </a:t>
            </a:r>
            <a:br>
              <a:rPr lang="en-IN" sz="2800" dirty="0">
                <a:solidFill>
                  <a:schemeClr val="bg1"/>
                </a:solidFill>
                <a:latin typeface="+mn-lt"/>
              </a:rPr>
            </a:b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D9231F-CFFD-42D6-BAFC-EEB4C3268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0" y="1942631"/>
            <a:ext cx="11308580" cy="446088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9628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414EC-A671-43BE-A719-2E781FA1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238539"/>
            <a:ext cx="11979961" cy="1249611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solidFill>
                  <a:schemeClr val="bg1"/>
                </a:solidFill>
                <a:latin typeface="+mn-lt"/>
              </a:rPr>
              <a:t>KPI 4 - </a:t>
            </a:r>
            <a:r>
              <a:rPr lang="en-US" sz="3100" b="1" dirty="0">
                <a:solidFill>
                  <a:schemeClr val="bg1"/>
                </a:solidFill>
                <a:latin typeface="+mn-lt"/>
              </a:rPr>
              <a:t>Average price and payment values from customers of sao paulo city</a:t>
            </a:r>
            <a:br>
              <a:rPr lang="en-IN" sz="3100" b="1" dirty="0">
                <a:solidFill>
                  <a:schemeClr val="bg1"/>
                </a:solidFill>
                <a:latin typeface="+mn-lt"/>
              </a:rPr>
            </a:br>
            <a:r>
              <a:rPr lang="en-IN" sz="3100" b="1" dirty="0">
                <a:solidFill>
                  <a:schemeClr val="bg1"/>
                </a:solidFill>
                <a:latin typeface="+mn-lt"/>
              </a:rPr>
              <a:t> </a:t>
            </a:r>
            <a:br>
              <a:rPr lang="en-IN" sz="2800" dirty="0">
                <a:solidFill>
                  <a:schemeClr val="bg1"/>
                </a:solidFill>
                <a:latin typeface="+mn-lt"/>
              </a:rPr>
            </a:b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62B59-F5E5-4869-AA3B-69286694F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0" y="1942632"/>
            <a:ext cx="11321833" cy="440829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5790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414EC-A671-43BE-A719-2E781FA1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1"/>
            <a:ext cx="11979961" cy="119269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KPI 5 : Relationship between shipping days (order_delivered_customer_date - order_purchase_timestamp) Vs review scores.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AAE8D-8C17-47AF-926F-354720ECB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0" y="1942631"/>
            <a:ext cx="11282076" cy="461719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148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211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OLIST STORE ANALYSIS</vt:lpstr>
      <vt:lpstr>OBJECTIVES</vt:lpstr>
      <vt:lpstr> Data Import  (csv to MySQL)</vt:lpstr>
      <vt:lpstr>PowerPoint Presentation</vt:lpstr>
      <vt:lpstr>KPI 1- Weekday Vs Weekend (order_purchase_timestamp) Payment Statistics </vt:lpstr>
      <vt:lpstr>KPI 2- Number of Orders with review score 5 and payment type as credit card. </vt:lpstr>
      <vt:lpstr>KPI 3 - Average number of days taken for order_delivered_customer_date for pet_shop   </vt:lpstr>
      <vt:lpstr>KPI 4 - Average price and payment values from customers of sao paulo city   </vt:lpstr>
      <vt:lpstr>KPI 5 : Relationship between shipping days (order_delivered_customer_date - order_purchase_timestamp) Vs review scores.</vt:lpstr>
      <vt:lpstr>Top 5 Products by Payment   </vt:lpstr>
      <vt:lpstr>Bottom 5 Products by Payment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ANALYSIS</dc:title>
  <dc:creator>HP</dc:creator>
  <cp:lastModifiedBy>HP</cp:lastModifiedBy>
  <cp:revision>20</cp:revision>
  <dcterms:created xsi:type="dcterms:W3CDTF">2024-10-12T08:34:27Z</dcterms:created>
  <dcterms:modified xsi:type="dcterms:W3CDTF">2024-10-12T09:12:05Z</dcterms:modified>
</cp:coreProperties>
</file>