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C425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4440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99060"/>
                </a:moveTo>
                <a:lnTo>
                  <a:pt x="0" y="99060"/>
                </a:lnTo>
                <a:lnTo>
                  <a:pt x="0" y="0"/>
                </a:lnTo>
                <a:lnTo>
                  <a:pt x="9144000" y="0"/>
                </a:lnTo>
                <a:lnTo>
                  <a:pt x="9144000" y="9906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626363"/>
            <a:ext cx="4940935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95526"/>
            <a:ext cx="8376919" cy="133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C425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21052685@kiit.ac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569" y="876617"/>
            <a:ext cx="7136130" cy="9525"/>
          </a:xfrm>
          <a:custGeom>
            <a:avLst/>
            <a:gdLst/>
            <a:ahLst/>
            <a:cxnLst/>
            <a:rect l="l" t="t" r="r" b="b"/>
            <a:pathLst>
              <a:path w="7136130" h="9525">
                <a:moveTo>
                  <a:pt x="7136130" y="9525"/>
                </a:moveTo>
                <a:lnTo>
                  <a:pt x="0" y="9525"/>
                </a:lnTo>
                <a:lnTo>
                  <a:pt x="0" y="0"/>
                </a:lnTo>
                <a:lnTo>
                  <a:pt x="7136130" y="0"/>
                </a:lnTo>
                <a:lnTo>
                  <a:pt x="7136130" y="9525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3935" y="3652837"/>
            <a:ext cx="7136130" cy="9525"/>
          </a:xfrm>
          <a:custGeom>
            <a:avLst/>
            <a:gdLst/>
            <a:ahLst/>
            <a:cxnLst/>
            <a:rect l="l" t="t" r="r" b="b"/>
            <a:pathLst>
              <a:path w="7136130" h="9525">
                <a:moveTo>
                  <a:pt x="7136130" y="9525"/>
                </a:moveTo>
                <a:lnTo>
                  <a:pt x="0" y="9525"/>
                </a:lnTo>
                <a:lnTo>
                  <a:pt x="0" y="0"/>
                </a:lnTo>
                <a:lnTo>
                  <a:pt x="7136130" y="0"/>
                </a:lnTo>
                <a:lnTo>
                  <a:pt x="7136130" y="9525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3935" y="3771900"/>
            <a:ext cx="7136130" cy="76200"/>
          </a:xfrm>
          <a:custGeom>
            <a:avLst/>
            <a:gdLst/>
            <a:ahLst/>
            <a:cxnLst/>
            <a:rect l="l" t="t" r="r" b="b"/>
            <a:pathLst>
              <a:path w="7136130" h="76200">
                <a:moveTo>
                  <a:pt x="7136130" y="76200"/>
                </a:moveTo>
                <a:lnTo>
                  <a:pt x="0" y="76200"/>
                </a:lnTo>
                <a:lnTo>
                  <a:pt x="0" y="0"/>
                </a:lnTo>
                <a:lnTo>
                  <a:pt x="7136130" y="0"/>
                </a:lnTo>
                <a:lnTo>
                  <a:pt x="7136130" y="7620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3935" y="681990"/>
            <a:ext cx="7136765" cy="76200"/>
          </a:xfrm>
          <a:custGeom>
            <a:avLst/>
            <a:gdLst/>
            <a:ahLst/>
            <a:cxnLst/>
            <a:rect l="l" t="t" r="r" b="b"/>
            <a:pathLst>
              <a:path w="7136765" h="76200">
                <a:moveTo>
                  <a:pt x="7136765" y="76200"/>
                </a:moveTo>
                <a:lnTo>
                  <a:pt x="0" y="76200"/>
                </a:lnTo>
                <a:lnTo>
                  <a:pt x="0" y="0"/>
                </a:lnTo>
                <a:lnTo>
                  <a:pt x="7136765" y="0"/>
                </a:lnTo>
                <a:lnTo>
                  <a:pt x="7136765" y="7620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4027" y="1513458"/>
            <a:ext cx="3620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88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5400" b="1" spc="-81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ac</a:t>
            </a:r>
            <a:r>
              <a:rPr sz="5400" b="1" spc="-7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5400" b="1" spc="-38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400" b="1" spc="-103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5400" b="1" spc="-7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5400" b="1" spc="-484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5400" b="1" spc="-7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5400" b="1" spc="-484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5400" b="1" spc="-3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5400" b="1" spc="-86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396" y="2598534"/>
            <a:ext cx="247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2400" spc="-240" dirty="0">
                <a:solidFill>
                  <a:srgbClr val="685D46"/>
                </a:solidFill>
                <a:latin typeface="Arial MT"/>
                <a:cs typeface="Arial MT"/>
              </a:rPr>
              <a:t>Y</a:t>
            </a:r>
            <a:r>
              <a:rPr sz="2400" spc="-25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H</a:t>
            </a:r>
            <a:r>
              <a:rPr sz="2400" spc="-22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2400" spc="65" dirty="0">
                <a:solidFill>
                  <a:srgbClr val="685D46"/>
                </a:solidFill>
                <a:latin typeface="Arial MT"/>
                <a:cs typeface="Arial MT"/>
              </a:rPr>
              <a:t>N</a:t>
            </a:r>
            <a:r>
              <a:rPr sz="2400" spc="-204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2400" spc="-260" dirty="0">
                <a:solidFill>
                  <a:srgbClr val="685D46"/>
                </a:solidFill>
                <a:latin typeface="Arial MT"/>
                <a:cs typeface="Arial MT"/>
              </a:rPr>
              <a:t>J</a:t>
            </a:r>
            <a:r>
              <a:rPr sz="2400" spc="-240" dirty="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sz="2400" spc="-229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2400" spc="55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3759" y="4168140"/>
            <a:ext cx="1692275" cy="880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55" algn="ctr">
              <a:lnSpc>
                <a:spcPct val="101000"/>
              </a:lnSpc>
              <a:spcBef>
                <a:spcPts val="90"/>
              </a:spcBef>
            </a:pPr>
            <a:r>
              <a:rPr lang="en-US" sz="1400">
                <a:latin typeface="Arial" panose="020B0604020202020204"/>
                <a:cs typeface="Arial" panose="020B0604020202020204"/>
              </a:rPr>
              <a:t>Himank singh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15"/>
              </a:spcBef>
            </a:pPr>
            <a:r>
              <a:rPr lang="en-US" sz="1400" b="1" u="heavy" spc="-2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2105373</a:t>
            </a:r>
            <a:r>
              <a:rPr sz="1400" b="1" u="heavy" spc="-2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@</a:t>
            </a:r>
            <a:r>
              <a:rPr sz="1400" b="1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 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k</a:t>
            </a:r>
            <a:r>
              <a:rPr sz="14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i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i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t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.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ac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.</a:t>
            </a:r>
            <a:r>
              <a:rPr sz="14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i</a:t>
            </a:r>
            <a:r>
              <a:rPr sz="14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n</a:t>
            </a:r>
            <a:endParaRPr sz="1400" b="1" u="heavy" spc="-15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 panose="020B0604020202020204"/>
              <a:cs typeface="Arial" panose="020B0604020202020204"/>
              <a:hlinkClick r:id="rId1"/>
            </a:endParaRPr>
          </a:p>
          <a:p>
            <a:pPr marL="8890" algn="ctr">
              <a:lnSpc>
                <a:spcPct val="100000"/>
              </a:lnSpc>
              <a:spcBef>
                <a:spcPts val="15"/>
              </a:spcBef>
            </a:pPr>
            <a:r>
              <a:rPr lang="en-US" sz="1400">
                <a:latin typeface="Arial" panose="020B0604020202020204"/>
                <a:cs typeface="Arial" panose="020B0604020202020204"/>
              </a:rPr>
              <a:t>Ayush maitra</a:t>
            </a:r>
            <a:endParaRPr lang="en-US" sz="14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15"/>
              </a:spcBef>
            </a:pPr>
            <a:r>
              <a:rPr lang="en-US" sz="1400">
                <a:latin typeface="Arial" panose="020B0604020202020204"/>
                <a:cs typeface="Arial" panose="020B0604020202020204"/>
              </a:rPr>
              <a:t>2105363@kiit.ac.in</a:t>
            </a:r>
            <a:endParaRPr lang="en-US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7225" y="282702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561975" y="76200"/>
                </a:moveTo>
                <a:lnTo>
                  <a:pt x="0" y="76200"/>
                </a:lnTo>
                <a:lnTo>
                  <a:pt x="0" y="0"/>
                </a:lnTo>
                <a:lnTo>
                  <a:pt x="561975" y="0"/>
                </a:lnTo>
                <a:lnTo>
                  <a:pt x="561975" y="76200"/>
                </a:lnTo>
                <a:close/>
              </a:path>
            </a:pathLst>
          </a:custGeom>
          <a:solidFill>
            <a:srgbClr val="B3A7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4800" y="280797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561975" y="76200"/>
                </a:moveTo>
                <a:lnTo>
                  <a:pt x="0" y="76200"/>
                </a:lnTo>
                <a:lnTo>
                  <a:pt x="0" y="0"/>
                </a:lnTo>
                <a:lnTo>
                  <a:pt x="561975" y="0"/>
                </a:lnTo>
                <a:lnTo>
                  <a:pt x="561975" y="76200"/>
                </a:lnTo>
                <a:close/>
              </a:path>
            </a:pathLst>
          </a:custGeom>
          <a:solidFill>
            <a:srgbClr val="B3A7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2275" y="787402"/>
            <a:ext cx="7757469" cy="3566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505968"/>
            <a:ext cx="1636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CONTENT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287906"/>
            <a:ext cx="2710815" cy="2235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70" dirty="0">
                <a:solidFill>
                  <a:srgbClr val="685D46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75" dirty="0">
                <a:solidFill>
                  <a:srgbClr val="685D46"/>
                </a:solidFill>
                <a:latin typeface="Arial MT"/>
                <a:cs typeface="Arial MT"/>
              </a:rPr>
              <a:t>Motivation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I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nno</a:t>
            </a:r>
            <a:r>
              <a:rPr sz="1800" spc="80" dirty="0">
                <a:solidFill>
                  <a:srgbClr val="685D46"/>
                </a:solidFill>
                <a:latin typeface="Arial MT"/>
                <a:cs typeface="Arial MT"/>
              </a:rPr>
              <a:t>v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a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i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80" dirty="0">
                <a:solidFill>
                  <a:srgbClr val="685D46"/>
                </a:solidFill>
                <a:latin typeface="Arial MT"/>
                <a:cs typeface="Arial MT"/>
              </a:rPr>
              <a:t>n</a:t>
            </a:r>
            <a:r>
              <a:rPr sz="1800" spc="7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</a:t>
            </a:r>
            <a:r>
              <a:rPr sz="1800" spc="-1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j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sz="1800" spc="80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S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pe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h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sz="1800" spc="-1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sz="1800" spc="20" dirty="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je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sz="1800" spc="20" dirty="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-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solidFill>
                  <a:srgbClr val="685D46"/>
                </a:solidFill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3034"/>
            <a:ext cx="220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-50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odu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0"/>
              </a:spcBef>
            </a:pPr>
            <a:r>
              <a:rPr spc="40" dirty="0"/>
              <a:t>Face</a:t>
            </a:r>
            <a:r>
              <a:rPr spc="90" dirty="0"/>
              <a:t> </a:t>
            </a:r>
            <a:r>
              <a:rPr spc="40" dirty="0"/>
              <a:t>detection</a:t>
            </a:r>
            <a:r>
              <a:rPr spc="85" dirty="0"/>
              <a:t> </a:t>
            </a:r>
            <a:r>
              <a:rPr spc="25" dirty="0"/>
              <a:t>is</a:t>
            </a:r>
            <a:r>
              <a:rPr spc="65" dirty="0"/>
              <a:t> </a:t>
            </a:r>
            <a:r>
              <a:rPr spc="45" dirty="0"/>
              <a:t>a</a:t>
            </a:r>
            <a:r>
              <a:rPr spc="80" dirty="0"/>
              <a:t> </a:t>
            </a:r>
            <a:r>
              <a:rPr spc="55" dirty="0"/>
              <a:t>computer</a:t>
            </a:r>
            <a:r>
              <a:rPr spc="80" dirty="0"/>
              <a:t> </a:t>
            </a:r>
            <a:r>
              <a:rPr spc="55" dirty="0"/>
              <a:t>vision</a:t>
            </a:r>
            <a:r>
              <a:rPr spc="85" dirty="0"/>
              <a:t> </a:t>
            </a:r>
            <a:r>
              <a:rPr spc="60" dirty="0"/>
              <a:t>technology</a:t>
            </a:r>
            <a:r>
              <a:rPr spc="75" dirty="0"/>
              <a:t> </a:t>
            </a:r>
            <a:r>
              <a:rPr spc="35" dirty="0"/>
              <a:t>that</a:t>
            </a:r>
            <a:r>
              <a:rPr spc="75" dirty="0"/>
              <a:t> </a:t>
            </a:r>
            <a:r>
              <a:rPr spc="55" dirty="0"/>
              <a:t>helps</a:t>
            </a:r>
            <a:r>
              <a:rPr spc="85" dirty="0"/>
              <a:t> </a:t>
            </a:r>
            <a:r>
              <a:rPr spc="25" dirty="0"/>
              <a:t>to</a:t>
            </a:r>
            <a:r>
              <a:rPr spc="80" dirty="0"/>
              <a:t> </a:t>
            </a:r>
            <a:r>
              <a:rPr spc="60" dirty="0"/>
              <a:t>locate/visualize</a:t>
            </a:r>
            <a:r>
              <a:rPr spc="90" dirty="0"/>
              <a:t> human</a:t>
            </a:r>
            <a:r>
              <a:rPr spc="85" dirty="0"/>
              <a:t> </a:t>
            </a:r>
            <a:r>
              <a:rPr spc="35" dirty="0"/>
              <a:t>faces</a:t>
            </a:r>
            <a:r>
              <a:rPr spc="85" dirty="0"/>
              <a:t> </a:t>
            </a:r>
            <a:r>
              <a:rPr spc="50" dirty="0"/>
              <a:t>in </a:t>
            </a:r>
            <a:r>
              <a:rPr spc="55" dirty="0"/>
              <a:t> </a:t>
            </a:r>
            <a:r>
              <a:rPr spc="60" dirty="0"/>
              <a:t>digital</a:t>
            </a:r>
            <a:r>
              <a:rPr spc="80" dirty="0"/>
              <a:t> </a:t>
            </a:r>
            <a:r>
              <a:rPr spc="65" dirty="0"/>
              <a:t>images.</a:t>
            </a:r>
            <a:r>
              <a:rPr spc="75" dirty="0"/>
              <a:t> </a:t>
            </a:r>
            <a:r>
              <a:rPr spc="50" dirty="0"/>
              <a:t>This</a:t>
            </a:r>
            <a:r>
              <a:rPr spc="90" dirty="0"/>
              <a:t> </a:t>
            </a:r>
            <a:r>
              <a:rPr spc="45" dirty="0"/>
              <a:t>technique</a:t>
            </a:r>
            <a:r>
              <a:rPr spc="70" dirty="0"/>
              <a:t> </a:t>
            </a:r>
            <a:r>
              <a:rPr spc="25" dirty="0"/>
              <a:t>is</a:t>
            </a:r>
            <a:r>
              <a:rPr spc="65" dirty="0"/>
              <a:t> </a:t>
            </a:r>
            <a:r>
              <a:rPr spc="45" dirty="0"/>
              <a:t>a</a:t>
            </a:r>
            <a:r>
              <a:rPr spc="80" dirty="0"/>
              <a:t> </a:t>
            </a:r>
            <a:r>
              <a:rPr spc="45" dirty="0"/>
              <a:t>speciﬁc</a:t>
            </a:r>
            <a:r>
              <a:rPr spc="70" dirty="0"/>
              <a:t> </a:t>
            </a:r>
            <a:r>
              <a:rPr spc="45" dirty="0"/>
              <a:t>use</a:t>
            </a:r>
            <a:r>
              <a:rPr spc="70" dirty="0"/>
              <a:t> </a:t>
            </a:r>
            <a:r>
              <a:rPr spc="30" dirty="0"/>
              <a:t>case</a:t>
            </a:r>
            <a:r>
              <a:rPr spc="90" dirty="0"/>
              <a:t> </a:t>
            </a:r>
            <a:r>
              <a:rPr spc="60" dirty="0"/>
              <a:t>of</a:t>
            </a:r>
            <a:r>
              <a:rPr spc="75" dirty="0"/>
              <a:t> </a:t>
            </a:r>
            <a:r>
              <a:rPr spc="20" dirty="0"/>
              <a:t>object</a:t>
            </a:r>
            <a:r>
              <a:rPr spc="70" dirty="0"/>
              <a:t> </a:t>
            </a:r>
            <a:r>
              <a:rPr spc="40" dirty="0"/>
              <a:t>detection</a:t>
            </a:r>
            <a:r>
              <a:rPr spc="95" dirty="0"/>
              <a:t> </a:t>
            </a:r>
            <a:r>
              <a:rPr spc="60" dirty="0"/>
              <a:t>technology</a:t>
            </a:r>
            <a:r>
              <a:rPr spc="75" dirty="0"/>
              <a:t> </a:t>
            </a:r>
            <a:r>
              <a:rPr spc="35" dirty="0"/>
              <a:t>that</a:t>
            </a:r>
            <a:r>
              <a:rPr spc="85" dirty="0"/>
              <a:t> </a:t>
            </a:r>
            <a:r>
              <a:rPr spc="50" dirty="0"/>
              <a:t>deals </a:t>
            </a:r>
            <a:r>
              <a:rPr spc="55" dirty="0"/>
              <a:t> </a:t>
            </a:r>
            <a:r>
              <a:rPr spc="65" dirty="0"/>
              <a:t>with</a:t>
            </a:r>
            <a:r>
              <a:rPr spc="80" dirty="0"/>
              <a:t> </a:t>
            </a:r>
            <a:r>
              <a:rPr spc="50" dirty="0"/>
              <a:t>detecting</a:t>
            </a:r>
            <a:r>
              <a:rPr spc="70" dirty="0"/>
              <a:t> </a:t>
            </a:r>
            <a:r>
              <a:rPr spc="35" dirty="0"/>
              <a:t>instances</a:t>
            </a:r>
            <a:r>
              <a:rPr spc="80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45" dirty="0"/>
              <a:t>semantic</a:t>
            </a:r>
            <a:r>
              <a:rPr spc="70" dirty="0"/>
              <a:t> </a:t>
            </a:r>
            <a:r>
              <a:rPr spc="20" dirty="0"/>
              <a:t>objects</a:t>
            </a:r>
            <a:r>
              <a:rPr spc="85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45" dirty="0"/>
              <a:t>a</a:t>
            </a:r>
            <a:r>
              <a:rPr spc="70" dirty="0"/>
              <a:t> </a:t>
            </a:r>
            <a:r>
              <a:rPr spc="30" dirty="0"/>
              <a:t>certain</a:t>
            </a:r>
            <a:r>
              <a:rPr spc="80" dirty="0"/>
              <a:t> </a:t>
            </a:r>
            <a:r>
              <a:rPr spc="30" dirty="0"/>
              <a:t>class</a:t>
            </a:r>
            <a:r>
              <a:rPr spc="80" dirty="0"/>
              <a:t> </a:t>
            </a:r>
            <a:r>
              <a:rPr spc="35" dirty="0"/>
              <a:t>(such</a:t>
            </a:r>
            <a:r>
              <a:rPr spc="80" dirty="0"/>
              <a:t> </a:t>
            </a:r>
            <a:r>
              <a:rPr spc="25" dirty="0"/>
              <a:t>as</a:t>
            </a:r>
            <a:r>
              <a:rPr spc="75" dirty="0"/>
              <a:t> </a:t>
            </a:r>
            <a:r>
              <a:rPr spc="80" dirty="0"/>
              <a:t>humans,</a:t>
            </a:r>
            <a:r>
              <a:rPr spc="75" dirty="0"/>
              <a:t> </a:t>
            </a:r>
            <a:r>
              <a:rPr spc="70" dirty="0"/>
              <a:t>buildings</a:t>
            </a:r>
            <a:r>
              <a:rPr spc="75" dirty="0"/>
              <a:t> </a:t>
            </a:r>
            <a:r>
              <a:rPr spc="25" dirty="0"/>
              <a:t>or </a:t>
            </a:r>
            <a:r>
              <a:rPr spc="30" dirty="0"/>
              <a:t> </a:t>
            </a:r>
            <a:r>
              <a:rPr spc="10" dirty="0"/>
              <a:t>cars)</a:t>
            </a:r>
            <a:r>
              <a:rPr spc="70" dirty="0"/>
              <a:t> </a:t>
            </a:r>
            <a:r>
              <a:rPr spc="50" dirty="0"/>
              <a:t>in</a:t>
            </a:r>
            <a:r>
              <a:rPr spc="70" dirty="0"/>
              <a:t> </a:t>
            </a:r>
            <a:r>
              <a:rPr spc="60" dirty="0"/>
              <a:t>digital</a:t>
            </a:r>
            <a:r>
              <a:rPr spc="90" dirty="0"/>
              <a:t> </a:t>
            </a:r>
            <a:r>
              <a:rPr spc="65" dirty="0"/>
              <a:t>images </a:t>
            </a:r>
            <a:r>
              <a:rPr spc="80" dirty="0"/>
              <a:t>and</a:t>
            </a:r>
            <a:r>
              <a:rPr spc="70" dirty="0"/>
              <a:t> </a:t>
            </a:r>
            <a:r>
              <a:rPr spc="65" dirty="0"/>
              <a:t>videos.</a:t>
            </a:r>
            <a:r>
              <a:rPr spc="85" dirty="0"/>
              <a:t> </a:t>
            </a:r>
            <a:r>
              <a:rPr spc="75" dirty="0"/>
              <a:t>With</a:t>
            </a:r>
            <a:r>
              <a:rPr spc="85" dirty="0"/>
              <a:t> </a:t>
            </a:r>
            <a:r>
              <a:rPr spc="35" dirty="0"/>
              <a:t>the</a:t>
            </a:r>
            <a:r>
              <a:rPr spc="70" dirty="0"/>
              <a:t> </a:t>
            </a:r>
            <a:r>
              <a:rPr spc="65" dirty="0"/>
              <a:t>advent</a:t>
            </a:r>
            <a:r>
              <a:rPr spc="75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65" dirty="0"/>
              <a:t>technology,</a:t>
            </a:r>
            <a:r>
              <a:rPr spc="75" dirty="0"/>
              <a:t> </a:t>
            </a:r>
            <a:r>
              <a:rPr spc="40" dirty="0"/>
              <a:t>face</a:t>
            </a:r>
            <a:r>
              <a:rPr spc="75" dirty="0"/>
              <a:t> </a:t>
            </a:r>
            <a:r>
              <a:rPr spc="40" dirty="0"/>
              <a:t>detection</a:t>
            </a:r>
            <a:r>
              <a:rPr spc="80" dirty="0"/>
              <a:t> </a:t>
            </a:r>
            <a:r>
              <a:rPr spc="45" dirty="0"/>
              <a:t>has</a:t>
            </a:r>
            <a:r>
              <a:rPr spc="80" dirty="0"/>
              <a:t> </a:t>
            </a:r>
            <a:r>
              <a:rPr spc="70" dirty="0"/>
              <a:t>gained </a:t>
            </a:r>
            <a:r>
              <a:rPr spc="45" dirty="0"/>
              <a:t>a </a:t>
            </a:r>
            <a:r>
              <a:rPr spc="-315" dirty="0"/>
              <a:t> </a:t>
            </a:r>
            <a:r>
              <a:rPr spc="30" dirty="0"/>
              <a:t>lot</a:t>
            </a:r>
            <a:r>
              <a:rPr spc="80" dirty="0"/>
              <a:t> </a:t>
            </a:r>
            <a:r>
              <a:rPr spc="60" dirty="0"/>
              <a:t>of</a:t>
            </a:r>
            <a:r>
              <a:rPr spc="70" dirty="0"/>
              <a:t> </a:t>
            </a:r>
            <a:r>
              <a:rPr spc="50" dirty="0"/>
              <a:t>importance</a:t>
            </a:r>
            <a:r>
              <a:rPr spc="70" dirty="0"/>
              <a:t> </a:t>
            </a:r>
            <a:r>
              <a:rPr spc="50" dirty="0"/>
              <a:t>especially</a:t>
            </a:r>
            <a:r>
              <a:rPr spc="85" dirty="0"/>
              <a:t> </a:t>
            </a:r>
            <a:r>
              <a:rPr spc="50" dirty="0"/>
              <a:t>in</a:t>
            </a:r>
            <a:r>
              <a:rPr spc="70" dirty="0"/>
              <a:t> </a:t>
            </a:r>
            <a:r>
              <a:rPr spc="55" dirty="0"/>
              <a:t>ﬁelds</a:t>
            </a:r>
            <a:r>
              <a:rPr spc="75" dirty="0"/>
              <a:t> </a:t>
            </a:r>
            <a:r>
              <a:rPr spc="45" dirty="0"/>
              <a:t>like</a:t>
            </a:r>
            <a:r>
              <a:rPr spc="70" dirty="0"/>
              <a:t> </a:t>
            </a:r>
            <a:r>
              <a:rPr spc="75" dirty="0"/>
              <a:t>photography,</a:t>
            </a:r>
            <a:r>
              <a:rPr spc="70" dirty="0"/>
              <a:t> </a:t>
            </a:r>
            <a:r>
              <a:rPr spc="45" dirty="0"/>
              <a:t>security,</a:t>
            </a:r>
            <a:r>
              <a:rPr spc="70" dirty="0"/>
              <a:t> </a:t>
            </a:r>
            <a:r>
              <a:rPr spc="80" dirty="0"/>
              <a:t>and</a:t>
            </a:r>
            <a:r>
              <a:rPr spc="75" dirty="0"/>
              <a:t> </a:t>
            </a:r>
            <a:r>
              <a:rPr spc="60" dirty="0"/>
              <a:t>marketing.</a:t>
            </a:r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4264" y="2741676"/>
            <a:ext cx="3144012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5968"/>
            <a:ext cx="1692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9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3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87906"/>
            <a:ext cx="8323580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890" algn="just">
              <a:lnSpc>
                <a:spcPct val="115000"/>
              </a:lnSpc>
              <a:spcBef>
                <a:spcPts val="100"/>
              </a:spcBef>
            </a:pP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We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developed</a:t>
            </a:r>
            <a:r>
              <a:rPr sz="1800" spc="-5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this</a:t>
            </a:r>
            <a:r>
              <a:rPr sz="1800" spc="-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r>
              <a:rPr sz="1800" spc="-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Project</a:t>
            </a:r>
            <a:r>
              <a:rPr sz="1800" spc="-6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for</a:t>
            </a:r>
            <a:r>
              <a:rPr sz="1800" spc="-6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our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Indian</a:t>
            </a:r>
            <a:r>
              <a:rPr sz="1800" spc="-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Army,</a:t>
            </a:r>
            <a:r>
              <a:rPr sz="1800" spc="-7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Security</a:t>
            </a:r>
            <a:r>
              <a:rPr sz="1800" spc="-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MT"/>
                <a:cs typeface="Arial MT"/>
              </a:rPr>
              <a:t>CCTV </a:t>
            </a:r>
            <a:r>
              <a:rPr sz="1800" spc="-49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Police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even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Common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Use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people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group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peoples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-10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Images.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5000"/>
              </a:lnSpc>
              <a:spcBef>
                <a:spcPts val="1210"/>
              </a:spcBef>
            </a:pP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Today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world Security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is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advancing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to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 the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terrorist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criminals easily </a:t>
            </a:r>
            <a:r>
              <a:rPr sz="1800" spc="-49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crowd. This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Project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will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 easily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 faces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even</a:t>
            </a:r>
            <a:r>
              <a:rPr sz="1800" spc="5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old\blur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Images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very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less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time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 execution.</a:t>
            </a:r>
            <a:endParaRPr sz="1800">
              <a:latin typeface="Arial MT"/>
              <a:cs typeface="Arial MT"/>
            </a:endParaRPr>
          </a:p>
          <a:p>
            <a:pPr marL="12700" marR="100330">
              <a:lnSpc>
                <a:spcPct val="116000"/>
              </a:lnSpc>
              <a:spcBef>
                <a:spcPts val="1175"/>
              </a:spcBef>
            </a:pP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This</a:t>
            </a:r>
            <a:r>
              <a:rPr sz="1800" spc="-7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r>
              <a:rPr sz="1800" spc="-6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MT"/>
                <a:cs typeface="Arial MT"/>
              </a:rPr>
              <a:t>Code</a:t>
            </a:r>
            <a:r>
              <a:rPr sz="1800" spc="-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can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be</a:t>
            </a:r>
            <a:r>
              <a:rPr sz="1800" spc="-7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deployed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use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sz="1800" spc="-8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any</a:t>
            </a:r>
            <a:r>
              <a:rPr sz="1800" spc="-7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application</a:t>
            </a:r>
            <a:r>
              <a:rPr sz="1800" spc="-6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camera, </a:t>
            </a:r>
            <a:r>
              <a:rPr sz="1800" spc="-484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security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apps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website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found</a:t>
            </a:r>
            <a:r>
              <a:rPr sz="1800" spc="-3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MT"/>
                <a:cs typeface="Arial MT"/>
              </a:rPr>
              <a:t>faces</a:t>
            </a:r>
            <a:r>
              <a:rPr sz="1800" spc="-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MT"/>
                <a:cs typeface="Arial MT"/>
              </a:rPr>
              <a:t>easily.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5968"/>
            <a:ext cx="4044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3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17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35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3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17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52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4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36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8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200" b="1" spc="-330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34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195" dirty="0">
                <a:solidFill>
                  <a:srgbClr val="ED6C0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27" y="1287906"/>
            <a:ext cx="8012430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3385" indent="-4013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faces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execution.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1800" spc="-5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blur.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single,</a:t>
            </a:r>
            <a:r>
              <a:rPr sz="1800" spc="-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double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faces in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7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Image.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tell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number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Peoples/faces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800" spc="-5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Image.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indent="-40132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is fully</a:t>
            </a:r>
            <a:r>
              <a:rPr sz="1800" spc="-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1800" spc="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 recognition</a:t>
            </a:r>
            <a:r>
              <a:rPr sz="1800" spc="-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marR="5080" indent="-399415">
              <a:lnSpc>
                <a:spcPct val="115000"/>
              </a:lnSpc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is one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today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world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Innovation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1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use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6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434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3385" marR="10795" indent="-399415">
              <a:lnSpc>
                <a:spcPct val="115000"/>
              </a:lnSpc>
              <a:buAutoNum type="arabicPeriod"/>
              <a:tabLst>
                <a:tab pos="412750" algn="l"/>
                <a:tab pos="414020" algn="l"/>
              </a:tabLst>
            </a:pP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Haar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feature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to detect which it makes very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sz="1800" spc="2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andfast </a:t>
            </a:r>
            <a:r>
              <a:rPr sz="1800" spc="-434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800" spc="-1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 panose="02020603050405020304"/>
                <a:cs typeface="Times New Roman" panose="02020603050405020304"/>
              </a:rPr>
              <a:t>face detection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423659"/>
            <a:ext cx="29292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>
                <a:latin typeface="Arial MT"/>
                <a:cs typeface="Arial MT"/>
              </a:rPr>
              <a:t>S</a:t>
            </a:r>
            <a:r>
              <a:rPr spc="-350" dirty="0">
                <a:latin typeface="Arial MT"/>
                <a:cs typeface="Arial MT"/>
              </a:rPr>
              <a:t>C</a:t>
            </a:r>
            <a:r>
              <a:rPr spc="-370" dirty="0">
                <a:latin typeface="Arial MT"/>
                <a:cs typeface="Arial MT"/>
              </a:rPr>
              <a:t>O</a:t>
            </a:r>
            <a:r>
              <a:rPr spc="-310" dirty="0">
                <a:latin typeface="Arial MT"/>
                <a:cs typeface="Arial MT"/>
              </a:rPr>
              <a:t>PE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370" dirty="0">
                <a:latin typeface="Arial MT"/>
                <a:cs typeface="Arial MT"/>
              </a:rPr>
              <a:t>O</a:t>
            </a:r>
            <a:r>
              <a:rPr spc="-285" dirty="0">
                <a:latin typeface="Arial MT"/>
                <a:cs typeface="Arial MT"/>
              </a:rPr>
              <a:t>F</a:t>
            </a:r>
            <a:r>
              <a:rPr spc="-135" dirty="0">
                <a:latin typeface="Arial MT"/>
                <a:cs typeface="Arial MT"/>
              </a:rPr>
              <a:t> </a:t>
            </a:r>
            <a:r>
              <a:rPr spc="-310" dirty="0">
                <a:latin typeface="Arial MT"/>
                <a:cs typeface="Arial MT"/>
              </a:rPr>
              <a:t>P</a:t>
            </a:r>
            <a:r>
              <a:rPr spc="-350" dirty="0">
                <a:latin typeface="Arial MT"/>
                <a:cs typeface="Arial MT"/>
              </a:rPr>
              <a:t>R</a:t>
            </a:r>
            <a:r>
              <a:rPr spc="-370" dirty="0">
                <a:latin typeface="Arial MT"/>
                <a:cs typeface="Arial MT"/>
              </a:rPr>
              <a:t>O</a:t>
            </a:r>
            <a:r>
              <a:rPr spc="-240" dirty="0">
                <a:latin typeface="Arial MT"/>
                <a:cs typeface="Arial MT"/>
              </a:rPr>
              <a:t>J</a:t>
            </a:r>
            <a:r>
              <a:rPr spc="-310" dirty="0">
                <a:latin typeface="Arial MT"/>
                <a:cs typeface="Arial MT"/>
              </a:rPr>
              <a:t>E</a:t>
            </a:r>
            <a:r>
              <a:rPr spc="-350" dirty="0">
                <a:latin typeface="Arial MT"/>
                <a:cs typeface="Arial MT"/>
              </a:rPr>
              <a:t>C</a:t>
            </a:r>
            <a:r>
              <a:rPr spc="-285" dirty="0">
                <a:latin typeface="Arial MT"/>
                <a:cs typeface="Arial MT"/>
              </a:rPr>
              <a:t>T</a:t>
            </a:r>
            <a:r>
              <a:rPr spc="-140" dirty="0">
                <a:latin typeface="Arial MT"/>
                <a:cs typeface="Arial MT"/>
              </a:rPr>
              <a:t>:</a:t>
            </a:r>
            <a:r>
              <a:rPr spc="-155" dirty="0">
                <a:latin typeface="Arial MT"/>
                <a:cs typeface="Arial MT"/>
              </a:rPr>
              <a:t>-</a:t>
            </a:r>
            <a:endParaRPr spc="-155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008" y="810768"/>
            <a:ext cx="8383905" cy="40957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identify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verify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terrorists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airports,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railway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stations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malls the face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recognition technology will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 the best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India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as compared with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other biometric technologies since other technologies cannot be helpful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crowded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places.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ts val="152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effectively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examinations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such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SSC,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HSC,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Medical,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344805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Engineering,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MCA, MBA,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B-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Pharmacy,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Nursing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courses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examinee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identified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verified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Technique.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4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deployed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police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station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identify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verify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criminals.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240665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Identify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classroom.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It can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collect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all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sec.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Easy to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attendance.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090"/>
              </a:lnSpc>
              <a:spcBef>
                <a:spcPts val="5"/>
              </a:spcBef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DETECTION:-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20320">
              <a:lnSpc>
                <a:spcPct val="96000"/>
              </a:lnSpc>
              <a:spcBef>
                <a:spcPts val="35"/>
              </a:spcBef>
            </a:pP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technique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identifies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locates human faces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digital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images. A typical example of face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occurs when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photographs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smartphones,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and it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instantly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detects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in the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picture.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Face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recognition.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merely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 in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while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facial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whose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is.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In this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article,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shall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only be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dealing with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former. </a:t>
            </a:r>
            <a:r>
              <a:rPr sz="1400" spc="-33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task of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detected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unknown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face.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Often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1400" spc="-33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confused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with the problem of 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hand is to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decide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"face"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someone known,</a:t>
            </a:r>
            <a:r>
              <a:rPr sz="14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unknown,</a:t>
            </a:r>
            <a:r>
              <a:rPr sz="14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4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purpose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database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validate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4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FACE</a:t>
            </a:r>
            <a:r>
              <a:rPr spc="-25" dirty="0"/>
              <a:t> </a:t>
            </a:r>
            <a:r>
              <a:rPr spc="-5" dirty="0"/>
              <a:t>DETECTION</a:t>
            </a:r>
            <a:r>
              <a:rPr spc="-30" dirty="0"/>
              <a:t> </a:t>
            </a:r>
            <a:r>
              <a:rPr spc="-5" dirty="0"/>
              <a:t>CLASSIFIER:-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8008" y="1018159"/>
            <a:ext cx="7944484" cy="36868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8191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classifiers.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essentially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decides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1200" spc="2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positive(face)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negative(not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face).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thousands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faces.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Fortunately, </a:t>
            </a:r>
            <a:r>
              <a:rPr sz="1200" spc="-28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OpenCV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pre-trained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classifiers,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readily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program.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classifiers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are: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46685" indent="-134620">
              <a:lnSpc>
                <a:spcPts val="1415"/>
              </a:lnSpc>
              <a:buFont typeface="Arial MT"/>
              <a:buChar char="●"/>
              <a:tabLst>
                <a:tab pos="147320" algn="l"/>
              </a:tabLst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Haar</a:t>
            </a:r>
            <a:r>
              <a:rPr sz="12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46685" indent="-134620">
              <a:lnSpc>
                <a:spcPts val="1385"/>
              </a:lnSpc>
              <a:buFont typeface="Arial MT"/>
              <a:buChar char="●"/>
              <a:tabLst>
                <a:tab pos="147320" algn="l"/>
              </a:tabLst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1200" spc="-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1200" spc="-2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(LBP)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this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Project,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discuss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Haar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Classifier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2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200" spc="10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200" spc="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3C4251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095"/>
              </a:lnSpc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CONCLUSION:-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708660">
              <a:lnSpc>
                <a:spcPct val="96000"/>
              </a:lnSpc>
              <a:spcBef>
                <a:spcPts val="45"/>
              </a:spcBef>
            </a:pPr>
            <a:r>
              <a:rPr sz="1400" dirty="0">
                <a:latin typeface="Arial MT"/>
                <a:cs typeface="Arial MT"/>
              </a:rPr>
              <a:t>Face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recognition technologies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associated generally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very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costly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Today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core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technologies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evolved and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cost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equipments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down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dramatically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integration and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increasing processing power.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recognition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reliable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highly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accurate.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5" dirty="0">
                <a:latin typeface="Arial MT"/>
                <a:cs typeface="Arial MT"/>
              </a:rPr>
              <a:t> technological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financial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barriers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stepping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pilot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widespread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deployment.</a:t>
            </a:r>
            <a:endParaRPr sz="1400">
              <a:latin typeface="Arial MT"/>
              <a:cs typeface="Arial MT"/>
            </a:endParaRPr>
          </a:p>
          <a:p>
            <a:pPr marL="12700" marR="847090">
              <a:lnSpc>
                <a:spcPts val="1620"/>
              </a:lnSpc>
              <a:spcBef>
                <a:spcPts val="30"/>
              </a:spcBef>
            </a:pPr>
            <a:r>
              <a:rPr sz="1400" spc="-5" dirty="0">
                <a:latin typeface="Arial MT"/>
                <a:cs typeface="Arial MT"/>
              </a:rPr>
              <a:t>Government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NGO’s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should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concentrate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promote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facial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recognition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India 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fields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economical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support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appreciation.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4440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99060"/>
                </a:moveTo>
                <a:lnTo>
                  <a:pt x="0" y="99060"/>
                </a:lnTo>
                <a:lnTo>
                  <a:pt x="0" y="0"/>
                </a:lnTo>
                <a:lnTo>
                  <a:pt x="9144000" y="0"/>
                </a:lnTo>
                <a:lnTo>
                  <a:pt x="9144000" y="9906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7148" y="457200"/>
            <a:ext cx="5144490" cy="2448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4465</Words>
  <Application>WPS Presentation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Cambria</vt:lpstr>
      <vt:lpstr>Arial</vt:lpstr>
      <vt:lpstr>Arial MT</vt:lpstr>
      <vt:lpstr>Calibri</vt:lpstr>
      <vt:lpstr>Microsoft YaHei</vt:lpstr>
      <vt:lpstr>Arial Unicode MS</vt:lpstr>
      <vt:lpstr>Office Theme</vt:lpstr>
      <vt:lpstr>Face Detection</vt:lpstr>
      <vt:lpstr>PowerPoint 演示文稿</vt:lpstr>
      <vt:lpstr>CONTENT</vt:lpstr>
      <vt:lpstr>In troduction</vt:lpstr>
      <vt:lpstr>Motivation</vt:lpstr>
      <vt:lpstr>Innovation Idea of Project</vt:lpstr>
      <vt:lpstr>SCOPE OF PROJECT:-</vt:lpstr>
      <vt:lpstr>FACE DETECTION CLASSIFIER:-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/>
  <cp:lastModifiedBy>KIIT</cp:lastModifiedBy>
  <cp:revision>2</cp:revision>
  <dcterms:created xsi:type="dcterms:W3CDTF">2024-03-29T04:05:00Z</dcterms:created>
  <dcterms:modified xsi:type="dcterms:W3CDTF">2024-03-29T13:41:10Z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2024-03-25T11:00:00Z</vt:filetime>
  </property>
  <property fmtid="{D5CDD505-2E9C-101B-9397-08002B2CF9AE}" pid="3" name="Creator">
    <vt:lpwstr>WPS Writer</vt:lpwstr>
  </property>
  <property fmtid="{D5CDD505-2E9C-101B-9397-08002B2CF9AE}" pid="4" name="LastSaved">
    <vt:filetime>2024-03-25T11:00:00Z</vt:filetime>
  </property>
  <property fmtid="{D5CDD505-2E9C-101B-9397-08002B2CF9AE}" pid="5" name="ICV">
    <vt:lpwstr>90BFC1DB7E4F46A29CF91C1905A9148B</vt:lpwstr>
  </property>
  <property fmtid="{D5CDD505-2E9C-101B-9397-08002B2CF9AE}" pid="6" name="KSOProductBuildVer">
    <vt:lpwstr>1033-11.2.0.11225</vt:lpwstr>
  </property>
</Properties>
</file>