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8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8" r:id="rId23"/>
    <p:sldId id="279" r:id="rId24"/>
  </p:sldIdLst>
  <p:sldSz cx="11887200" cy="6934200"/>
  <p:notesSz cx="11887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52" autoAdjust="0"/>
  </p:normalViewPr>
  <p:slideViewPr>
    <p:cSldViewPr>
      <p:cViewPr varScale="1">
        <p:scale>
          <a:sx n="55" d="100"/>
          <a:sy n="55" d="100"/>
        </p:scale>
        <p:origin x="105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1514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732588" y="0"/>
            <a:ext cx="5151437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980BC-D8DD-4D79-BF7B-1A3835A6D2D3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8588" y="866775"/>
            <a:ext cx="4010025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89038" y="3336925"/>
            <a:ext cx="950912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51514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32588" y="6586538"/>
            <a:ext cx="5151437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6556D-6EA4-445F-B203-667103608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5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Spring Boot auto-configuration automatically configures the Spring application based on the jar dependencies that we have added.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For example, if the H2 database Jar or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mysql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jar is present in the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classpath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and we have not configured any beans related to the database manually, the Spring Boot's auto-configuration feature automatically configures it in the project.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We can enable the auto-configuration feature by using the annotation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@EnableAutoConfiguration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. But this annotation does not use because it is wrapped inside the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@SpringBootApplication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 annotation.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@SpringBootApplication=@ComponentScan+@EnableAutoConfiguration+@Configuration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The annotation @SpringBootApplication is the combination of three annotations:  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@ComponentScan, @EnableAutoConfiguration,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 and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@Configuration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. </a:t>
            </a:r>
            <a:endParaRPr lang="en-US" sz="1200" dirty="0">
              <a:solidFill>
                <a:srgbClr val="333333"/>
              </a:solidFill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We use @SpringBootApplication annotation instead of using @EnableAutoConfiguration.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When we add the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spring-boot-starter-web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 dependency in the project, Spring Boot auto-configuration looks for the Spring MVC is on the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classpath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. It auto-configures </a:t>
            </a:r>
            <a:r>
              <a:rPr lang="en-US" sz="1200" b="1" i="0" dirty="0" err="1">
                <a:solidFill>
                  <a:srgbClr val="333333"/>
                </a:solidFill>
                <a:effectLst/>
              </a:rPr>
              <a:t>dispatcherServlet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, a default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error page,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 and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web jars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Similarly, when we add the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spring-boot-starter-data-</a:t>
            </a:r>
            <a:r>
              <a:rPr lang="en-US" sz="1200" b="1" i="0" dirty="0" err="1">
                <a:solidFill>
                  <a:srgbClr val="333333"/>
                </a:solidFill>
                <a:effectLst/>
              </a:rPr>
              <a:t>jpa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 dependency, we see that Spring Boot Auto-configuration, auto-configures a </a:t>
            </a:r>
            <a:r>
              <a:rPr lang="en-US" sz="1200" b="1" i="0" dirty="0" err="1">
                <a:solidFill>
                  <a:srgbClr val="333333"/>
                </a:solidFill>
                <a:effectLst/>
              </a:rPr>
              <a:t>datasource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 and an </a:t>
            </a:r>
            <a:r>
              <a:rPr lang="en-US" sz="1200" b="1" i="0" dirty="0">
                <a:solidFill>
                  <a:srgbClr val="333333"/>
                </a:solidFill>
                <a:effectLst/>
              </a:rPr>
              <a:t>Entity Manager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All auto-configuration logic is implemented in </a:t>
            </a:r>
            <a:r>
              <a:rPr lang="en-US" sz="12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spring-boot-autoconfigure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.jar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00"/>
              </a:highlight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6556D-6EA4-445F-B203-6671036086F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7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 1: create centralized </a:t>
            </a:r>
            <a:r>
              <a:rPr lang="en-IN" dirty="0" err="1"/>
              <a:t>ConfigurationService</a:t>
            </a:r>
            <a:r>
              <a:rPr lang="en-IN" dirty="0"/>
              <a:t> Component class to set configuration properties from properties file, annotate it with @ConfigrationProperties annotation</a:t>
            </a:r>
          </a:p>
          <a:p>
            <a:r>
              <a:rPr lang="en-IN" dirty="0"/>
              <a:t>@ConfigurationProperties(prefix=“currency-service”)</a:t>
            </a:r>
          </a:p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CurrencyServiceConfiguration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private String </a:t>
            </a:r>
            <a:r>
              <a:rPr lang="en-IN" dirty="0" err="1"/>
              <a:t>url</a:t>
            </a:r>
            <a:r>
              <a:rPr lang="en-IN" dirty="0"/>
              <a:t>;</a:t>
            </a:r>
          </a:p>
          <a:p>
            <a:r>
              <a:rPr lang="en-IN" dirty="0"/>
              <a:t>private String username;</a:t>
            </a:r>
          </a:p>
          <a:p>
            <a:r>
              <a:rPr lang="en-IN" dirty="0"/>
              <a:t>private String key;</a:t>
            </a:r>
          </a:p>
          <a:p>
            <a:endParaRPr lang="en-IN" dirty="0"/>
          </a:p>
          <a:p>
            <a:r>
              <a:rPr lang="en-IN" dirty="0"/>
              <a:t>//public setters and getters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Step 2: </a:t>
            </a:r>
            <a:r>
              <a:rPr lang="en-IN" dirty="0" err="1"/>
              <a:t>Autowire</a:t>
            </a:r>
            <a:r>
              <a:rPr lang="en-IN" dirty="0"/>
              <a:t> the configuration bean into controller wherever you need to use it’s properties.</a:t>
            </a:r>
          </a:p>
          <a:p>
            <a:r>
              <a:rPr lang="en-IN" dirty="0"/>
              <a:t>@RestController</a:t>
            </a:r>
          </a:p>
          <a:p>
            <a:r>
              <a:rPr lang="en-IN" dirty="0"/>
              <a:t>public class </a:t>
            </a:r>
            <a:r>
              <a:rPr lang="en-IN" dirty="0" err="1"/>
              <a:t>CurrencyController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@Autowired</a:t>
            </a:r>
          </a:p>
          <a:p>
            <a:r>
              <a:rPr lang="en-IN" dirty="0" err="1"/>
              <a:t>CurrencyServiceConfiguration</a:t>
            </a:r>
            <a:r>
              <a:rPr lang="en-IN" dirty="0"/>
              <a:t> configuration;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@RequestMapping(“/currency-service”)</a:t>
            </a:r>
          </a:p>
          <a:p>
            <a:r>
              <a:rPr lang="en-IN" dirty="0"/>
              <a:t> public </a:t>
            </a:r>
            <a:r>
              <a:rPr lang="en-IN" dirty="0" err="1"/>
              <a:t>CurrencyServiceConfiguration</a:t>
            </a:r>
            <a:r>
              <a:rPr lang="en-IN" dirty="0"/>
              <a:t> </a:t>
            </a:r>
            <a:r>
              <a:rPr lang="en-IN" dirty="0" err="1"/>
              <a:t>getCurrencyDetails</a:t>
            </a:r>
            <a:r>
              <a:rPr lang="en-IN" dirty="0"/>
              <a:t>()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return configuration;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Step 3: configure diff Configuration properties for currency-service into application-properties based on diff. profiles</a:t>
            </a:r>
          </a:p>
          <a:p>
            <a:r>
              <a:rPr lang="en-IN" dirty="0" err="1"/>
              <a:t>application.properties</a:t>
            </a:r>
            <a:endParaRPr lang="en-IN" dirty="0"/>
          </a:p>
          <a:p>
            <a:r>
              <a:rPr lang="en-IN" dirty="0" err="1"/>
              <a:t>server.port</a:t>
            </a:r>
            <a:r>
              <a:rPr lang="en-IN" dirty="0"/>
              <a:t>=8081</a:t>
            </a:r>
          </a:p>
          <a:p>
            <a:r>
              <a:rPr lang="en-IN" dirty="0"/>
              <a:t>currency-service.url=“http://default.currencyservice.com</a:t>
            </a:r>
          </a:p>
          <a:p>
            <a:r>
              <a:rPr lang="en-IN" dirty="0"/>
              <a:t>currency-</a:t>
            </a:r>
            <a:r>
              <a:rPr lang="en-IN" dirty="0" err="1"/>
              <a:t>service.username</a:t>
            </a:r>
            <a:r>
              <a:rPr lang="en-IN" dirty="0"/>
              <a:t>=“default user”</a:t>
            </a:r>
          </a:p>
          <a:p>
            <a:r>
              <a:rPr lang="en-IN" dirty="0"/>
              <a:t>currency-</a:t>
            </a:r>
            <a:r>
              <a:rPr lang="en-IN" dirty="0" err="1"/>
              <a:t>service.key</a:t>
            </a:r>
            <a:r>
              <a:rPr lang="en-IN" dirty="0"/>
              <a:t>=“</a:t>
            </a:r>
            <a:r>
              <a:rPr lang="en-IN" dirty="0" err="1"/>
              <a:t>defaultkey</a:t>
            </a:r>
            <a:r>
              <a:rPr lang="en-IN" dirty="0"/>
              <a:t>”</a:t>
            </a:r>
          </a:p>
          <a:p>
            <a:endParaRPr lang="en-IN" dirty="0"/>
          </a:p>
          <a:p>
            <a:r>
              <a:rPr lang="en-IN" dirty="0" err="1"/>
              <a:t>spring.profiles.active</a:t>
            </a:r>
            <a:r>
              <a:rPr lang="en-IN" dirty="0"/>
              <a:t>=“dev”</a:t>
            </a:r>
          </a:p>
          <a:p>
            <a:endParaRPr lang="en-IN" dirty="0"/>
          </a:p>
          <a:p>
            <a:r>
              <a:rPr lang="en-IN" dirty="0"/>
              <a:t>application-</a:t>
            </a:r>
            <a:r>
              <a:rPr lang="en-IN" dirty="0" err="1"/>
              <a:t>dev.properties</a:t>
            </a:r>
            <a:endParaRPr lang="en-IN" dirty="0"/>
          </a:p>
          <a:p>
            <a:r>
              <a:rPr lang="en-IN" dirty="0" err="1"/>
              <a:t>server.port</a:t>
            </a:r>
            <a:r>
              <a:rPr lang="en-IN" dirty="0"/>
              <a:t>=8083</a:t>
            </a:r>
          </a:p>
          <a:p>
            <a:r>
              <a:rPr lang="en-IN" dirty="0"/>
              <a:t>currency-service.url=“http://dev.currencyservice.com</a:t>
            </a:r>
          </a:p>
          <a:p>
            <a:r>
              <a:rPr lang="en-IN" dirty="0"/>
              <a:t>currency-</a:t>
            </a:r>
            <a:r>
              <a:rPr lang="en-IN" dirty="0" err="1"/>
              <a:t>service.username</a:t>
            </a:r>
            <a:r>
              <a:rPr lang="en-IN" dirty="0"/>
              <a:t>=“dev user”</a:t>
            </a:r>
          </a:p>
          <a:p>
            <a:r>
              <a:rPr lang="en-IN" dirty="0"/>
              <a:t>currency-</a:t>
            </a:r>
            <a:r>
              <a:rPr lang="en-IN" dirty="0" err="1"/>
              <a:t>service.key</a:t>
            </a:r>
            <a:r>
              <a:rPr lang="en-IN" dirty="0"/>
              <a:t>=“</a:t>
            </a:r>
            <a:r>
              <a:rPr lang="en-IN" dirty="0" err="1"/>
              <a:t>devkey</a:t>
            </a:r>
            <a:r>
              <a:rPr lang="en-IN" dirty="0"/>
              <a:t>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6556D-6EA4-445F-B203-6671036086F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3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IN" dirty="0"/>
              <a:t>Right click application</a:t>
            </a:r>
            <a:r>
              <a:rPr lang="en-IN" dirty="0">
                <a:sym typeface="Wingdings" panose="05000000000000000000" pitchFamily="2" charset="2"/>
              </a:rPr>
              <a:t> run as  maven build…  in the goals  clean install  run the app (check the application base directory, it should be correct)</a:t>
            </a:r>
          </a:p>
          <a:p>
            <a:pPr marL="228600" indent="-228600">
              <a:buAutoNum type="arabicParenR"/>
            </a:pPr>
            <a:r>
              <a:rPr lang="en-IN" dirty="0">
                <a:sym typeface="Wingdings" panose="05000000000000000000" pitchFamily="2" charset="2"/>
              </a:rPr>
              <a:t>In the target folder, jar file will be created. (can cd to that folder from command prompt)</a:t>
            </a:r>
          </a:p>
          <a:p>
            <a:pPr marL="228600" indent="-228600">
              <a:buAutoNum type="arabicParenR"/>
            </a:pPr>
            <a:r>
              <a:rPr lang="en-IN" dirty="0"/>
              <a:t>Open command prompt, </a:t>
            </a:r>
            <a:r>
              <a:rPr lang="en-IN" dirty="0" err="1"/>
              <a:t>goto</a:t>
            </a:r>
            <a:r>
              <a:rPr lang="en-IN" dirty="0"/>
              <a:t> target folder , </a:t>
            </a:r>
            <a:r>
              <a:rPr lang="en-IN" dirty="0" err="1"/>
              <a:t>dir</a:t>
            </a:r>
            <a:r>
              <a:rPr lang="en-IN" dirty="0"/>
              <a:t> and check for jar file</a:t>
            </a:r>
          </a:p>
          <a:p>
            <a:pPr marL="228600" indent="-228600">
              <a:buAutoNum type="arabicParenR"/>
            </a:pPr>
            <a:r>
              <a:rPr lang="en-IN" dirty="0"/>
              <a:t>java —version  (for spring boot 3, java version should be 17 or above)</a:t>
            </a:r>
          </a:p>
          <a:p>
            <a:pPr marL="228600" indent="-228600">
              <a:buAutoNum type="arabicParenR"/>
            </a:pPr>
            <a:r>
              <a:rPr lang="en-IN" dirty="0"/>
              <a:t>java –jar jarfilename.jar </a:t>
            </a:r>
          </a:p>
          <a:p>
            <a:pPr marL="228600" indent="-228600">
              <a:buAutoNum type="arabicParenR"/>
            </a:pPr>
            <a:r>
              <a:rPr lang="en-IN" dirty="0"/>
              <a:t>You can see that application gets launched. (embedded tomcat server is started and application is deployed and started.)</a:t>
            </a:r>
          </a:p>
          <a:p>
            <a:pPr marL="0" indent="0">
              <a:buNone/>
            </a:pPr>
            <a:r>
              <a:rPr lang="en-IN" dirty="0"/>
              <a:t>       you can test it from browser. </a:t>
            </a:r>
          </a:p>
          <a:p>
            <a:pPr marL="0" indent="0">
              <a:buNone/>
            </a:pPr>
            <a:r>
              <a:rPr lang="en-IN" dirty="0"/>
              <a:t>(don’t forget to close earlier application before launching this one, otherwise tomcat server port will clash)</a:t>
            </a:r>
          </a:p>
          <a:p>
            <a:pPr marL="0" indent="0">
              <a:buNone/>
            </a:pPr>
            <a:r>
              <a:rPr lang="en-IN" dirty="0"/>
              <a:t>7) Press </a:t>
            </a:r>
            <a:r>
              <a:rPr lang="en-IN" dirty="0" err="1"/>
              <a:t>cntrl</a:t>
            </a:r>
            <a:r>
              <a:rPr lang="en-IN" dirty="0"/>
              <a:t>-c to stop the application on command prompt.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Spring-boot-starter-web dependency in pom.xml has spring-boot-starter-tomcat dependency</a:t>
            </a:r>
          </a:p>
          <a:p>
            <a:pPr marL="0" indent="0">
              <a:buNone/>
            </a:pPr>
            <a:r>
              <a:rPr lang="en-IN" dirty="0"/>
              <a:t>Which brings in (embedded) tomcat server as part of jar</a:t>
            </a:r>
          </a:p>
          <a:p>
            <a:pPr marL="228600" indent="-228600">
              <a:buAutoNum type="arabicParenR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6556D-6EA4-445F-B203-6671036086F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5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(Note: install plugin </a:t>
            </a:r>
            <a:r>
              <a:rPr lang="en-IN" dirty="0" err="1"/>
              <a:t>jsonprettyformatter</a:t>
            </a:r>
            <a:r>
              <a:rPr lang="en-IN" dirty="0"/>
              <a:t> in chrome browser to see well-formatted </a:t>
            </a:r>
            <a:r>
              <a:rPr lang="en-IN" dirty="0" err="1"/>
              <a:t>json</a:t>
            </a:r>
            <a:r>
              <a:rPr lang="en-IN" dirty="0"/>
              <a:t> output in </a:t>
            </a:r>
            <a:r>
              <a:rPr lang="en-IN" dirty="0" err="1"/>
              <a:t>broswer</a:t>
            </a:r>
            <a:r>
              <a:rPr lang="en-IN" dirty="0"/>
              <a:t>)</a:t>
            </a:r>
          </a:p>
          <a:p>
            <a:r>
              <a:rPr lang="en-IN" dirty="0"/>
              <a:t>Step 1: add spring boot actuator dependency (you can also add it at start from starter.spring.io)</a:t>
            </a:r>
          </a:p>
          <a:p>
            <a:r>
              <a:rPr lang="en-IN" dirty="0"/>
              <a:t>Step 2: save and restart an application. Go to browser and type: http://localhost:8081/actuator</a:t>
            </a:r>
          </a:p>
          <a:p>
            <a:r>
              <a:rPr lang="en-IN" dirty="0"/>
              <a:t>      by default it exposes only link to health endpoint (as part of </a:t>
            </a:r>
            <a:r>
              <a:rPr lang="en-IN" dirty="0" err="1"/>
              <a:t>json</a:t>
            </a:r>
            <a:r>
              <a:rPr lang="en-IN" dirty="0"/>
              <a:t> output), click on link to check the health of </a:t>
            </a:r>
            <a:r>
              <a:rPr lang="en-IN" dirty="0" err="1"/>
              <a:t>ur</a:t>
            </a:r>
            <a:r>
              <a:rPr lang="en-IN" dirty="0"/>
              <a:t> application.</a:t>
            </a:r>
          </a:p>
          <a:p>
            <a:r>
              <a:rPr lang="en-IN" dirty="0"/>
              <a:t>Step 3: for enabling other endpoints, add below configuration to properties files :-</a:t>
            </a:r>
          </a:p>
          <a:p>
            <a:r>
              <a:rPr lang="en-IN" dirty="0"/>
              <a:t>                               </a:t>
            </a:r>
            <a:r>
              <a:rPr lang="en-IN" dirty="0" err="1"/>
              <a:t>management.endpoints.web.exposure.include</a:t>
            </a:r>
            <a:r>
              <a:rPr lang="en-IN" dirty="0"/>
              <a:t>=*</a:t>
            </a:r>
          </a:p>
          <a:p>
            <a:r>
              <a:rPr lang="en-IN" dirty="0"/>
              <a:t>Step 4: refresh the page in browser to resend the request. Now you can see all the diff endpoints links exposed by actuator</a:t>
            </a:r>
          </a:p>
          <a:p>
            <a:r>
              <a:rPr lang="en-IN" dirty="0"/>
              <a:t>Step 5: click on beans link, it will show all beans that are configured as part of </a:t>
            </a:r>
            <a:r>
              <a:rPr lang="en-IN" dirty="0" err="1"/>
              <a:t>ur</a:t>
            </a:r>
            <a:r>
              <a:rPr lang="en-IN" dirty="0"/>
              <a:t> application.</a:t>
            </a:r>
          </a:p>
          <a:p>
            <a:r>
              <a:rPr lang="en-IN" dirty="0"/>
              <a:t>            you have created </a:t>
            </a:r>
            <a:r>
              <a:rPr lang="en-IN" dirty="0" err="1"/>
              <a:t>CourseController</a:t>
            </a:r>
            <a:r>
              <a:rPr lang="en-IN" dirty="0"/>
              <a:t> bean earlier, search for it in search box and locate that bean in the </a:t>
            </a:r>
            <a:r>
              <a:rPr lang="en-IN" dirty="0" err="1"/>
              <a:t>json</a:t>
            </a:r>
            <a:r>
              <a:rPr lang="en-IN" dirty="0"/>
              <a:t>-list of configured beans.</a:t>
            </a:r>
          </a:p>
          <a:p>
            <a:r>
              <a:rPr lang="en-IN" dirty="0"/>
              <a:t>            you will also find </a:t>
            </a:r>
            <a:r>
              <a:rPr lang="en-IN" dirty="0" err="1"/>
              <a:t>DispatcherServlet</a:t>
            </a:r>
            <a:r>
              <a:rPr lang="en-IN" dirty="0"/>
              <a:t> bean, </a:t>
            </a:r>
            <a:r>
              <a:rPr lang="en-IN" dirty="0" err="1"/>
              <a:t>ErrorMvcAutoConfiguration</a:t>
            </a:r>
            <a:r>
              <a:rPr lang="en-IN" dirty="0"/>
              <a:t> bean</a:t>
            </a:r>
          </a:p>
          <a:p>
            <a:r>
              <a:rPr lang="en-IN" dirty="0"/>
              <a:t>            for all auto-configured beans, you will find entry here.(can check if a bean is autoconfigured or not here)</a:t>
            </a:r>
          </a:p>
          <a:p>
            <a:r>
              <a:rPr lang="en-IN" dirty="0"/>
              <a:t>Step 6: click on </a:t>
            </a:r>
            <a:r>
              <a:rPr lang="en-IN" dirty="0" err="1"/>
              <a:t>configprops</a:t>
            </a:r>
            <a:r>
              <a:rPr lang="en-IN" dirty="0"/>
              <a:t> link. It will show all the configuration properties configured in </a:t>
            </a:r>
            <a:r>
              <a:rPr lang="en-IN" dirty="0" err="1"/>
              <a:t>application.properties</a:t>
            </a:r>
            <a:r>
              <a:rPr lang="en-IN" dirty="0"/>
              <a:t> of our application. (try and locate</a:t>
            </a:r>
          </a:p>
          <a:p>
            <a:r>
              <a:rPr lang="en-IN" dirty="0"/>
              <a:t>             currency-service configuration that you created in earlier example. Also check the name of which properties file/</a:t>
            </a:r>
            <a:r>
              <a:rPr lang="en-IN" dirty="0" err="1"/>
              <a:t>profilr</a:t>
            </a:r>
            <a:r>
              <a:rPr lang="en-IN" dirty="0"/>
              <a:t> that property is configured)</a:t>
            </a:r>
          </a:p>
          <a:p>
            <a:r>
              <a:rPr lang="en-IN" dirty="0"/>
              <a:t>Step 7: click on env endpoint. It shows all environment details. Like server port  on which app is running, java version, java </a:t>
            </a:r>
            <a:r>
              <a:rPr lang="en-IN" dirty="0" err="1"/>
              <a:t>classpath</a:t>
            </a:r>
            <a:r>
              <a:rPr lang="en-IN" dirty="0"/>
              <a:t> and many more env details.</a:t>
            </a:r>
          </a:p>
          <a:p>
            <a:r>
              <a:rPr lang="en-IN" dirty="0"/>
              <a:t>Step 8: click on metrics endpoint link. It will show list of various metrics that you can see for </a:t>
            </a:r>
            <a:r>
              <a:rPr lang="en-IN" dirty="0" err="1"/>
              <a:t>ur</a:t>
            </a:r>
            <a:r>
              <a:rPr lang="en-IN" dirty="0"/>
              <a:t>  application.</a:t>
            </a:r>
          </a:p>
          <a:p>
            <a:r>
              <a:rPr lang="en-IN" dirty="0"/>
              <a:t>                pick up metric </a:t>
            </a:r>
            <a:r>
              <a:rPr lang="en-IN" dirty="0" err="1"/>
              <a:t>http.server.requests</a:t>
            </a:r>
            <a:r>
              <a:rPr lang="en-IN" dirty="0"/>
              <a:t> metric and append it at the end of current </a:t>
            </a:r>
            <a:r>
              <a:rPr lang="en-IN" dirty="0" err="1"/>
              <a:t>url</a:t>
            </a:r>
            <a:r>
              <a:rPr lang="en-IN" dirty="0"/>
              <a:t> so that the </a:t>
            </a:r>
            <a:r>
              <a:rPr lang="en-IN" dirty="0" err="1"/>
              <a:t>url</a:t>
            </a:r>
            <a:r>
              <a:rPr lang="en-IN" dirty="0"/>
              <a:t> now becomes</a:t>
            </a:r>
          </a:p>
          <a:p>
            <a:r>
              <a:rPr lang="en-IN" dirty="0"/>
              <a:t>                http://localhost:8081/actuator/http.server.requests and hit </a:t>
            </a:r>
            <a:r>
              <a:rPr lang="en-IN" dirty="0" err="1"/>
              <a:t>it.you</a:t>
            </a:r>
            <a:r>
              <a:rPr lang="en-IN" dirty="0"/>
              <a:t> can see various metric parameter values related to http request like</a:t>
            </a:r>
          </a:p>
          <a:p>
            <a:r>
              <a:rPr lang="en-IN" dirty="0"/>
              <a:t>                count (of total requests), total-time taken for execution of these many requests., maximum time taken for particular request.</a:t>
            </a:r>
          </a:p>
          <a:p>
            <a:endParaRPr lang="en-IN" dirty="0"/>
          </a:p>
          <a:p>
            <a:r>
              <a:rPr lang="en-IN" dirty="0"/>
              <a:t>               if you refresh original actuator </a:t>
            </a:r>
            <a:r>
              <a:rPr lang="en-IN" dirty="0" err="1"/>
              <a:t>url</a:t>
            </a:r>
            <a:r>
              <a:rPr lang="en-IN" dirty="0"/>
              <a:t> request and hit it few times and then check </a:t>
            </a:r>
            <a:r>
              <a:rPr lang="en-IN" dirty="0" err="1"/>
              <a:t>http.server.requests</a:t>
            </a:r>
            <a:r>
              <a:rPr lang="en-IN" dirty="0"/>
              <a:t>  count again, it will show that count has increased.</a:t>
            </a:r>
          </a:p>
          <a:p>
            <a:endParaRPr lang="en-IN" dirty="0"/>
          </a:p>
          <a:p>
            <a:r>
              <a:rPr lang="en-IN" dirty="0"/>
              <a:t>Note: whenever u enable actuator u r gathering lot information so it uses more </a:t>
            </a:r>
            <a:r>
              <a:rPr lang="en-IN" dirty="0" err="1"/>
              <a:t>cpu</a:t>
            </a:r>
            <a:r>
              <a:rPr lang="en-IN" dirty="0"/>
              <a:t> and more memory.so typically you explicitly configure only those </a:t>
            </a:r>
            <a:r>
              <a:rPr lang="en-IN" dirty="0" err="1"/>
              <a:t>endoints</a:t>
            </a:r>
            <a:r>
              <a:rPr lang="en-IN" dirty="0"/>
              <a:t> which u need as follows.</a:t>
            </a:r>
          </a:p>
          <a:p>
            <a:r>
              <a:rPr lang="en-IN" dirty="0"/>
              <a:t> 	</a:t>
            </a:r>
            <a:r>
              <a:rPr lang="en-IN" dirty="0" err="1"/>
              <a:t>management.endpoints.web.exposure.include</a:t>
            </a:r>
            <a:r>
              <a:rPr lang="en-IN" dirty="0"/>
              <a:t>=</a:t>
            </a:r>
            <a:r>
              <a:rPr lang="en-IN" dirty="0" err="1"/>
              <a:t>health,metrics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6556D-6EA4-445F-B203-6671036086F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8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3"/>
            <a:ext cx="104775" cy="1047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149" y="74930"/>
            <a:ext cx="11264900" cy="56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3883152"/>
            <a:ext cx="8321040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1BA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1BA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1BA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4851" y="1949450"/>
            <a:ext cx="7917497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rgbClr val="1BA74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050" y="2313305"/>
            <a:ext cx="9183370" cy="2992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6448806"/>
            <a:ext cx="3803904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6448806"/>
            <a:ext cx="2734056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81642" y="6666417"/>
            <a:ext cx="2247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995" y="2044700"/>
            <a:ext cx="563816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7380">
              <a:lnSpc>
                <a:spcPct val="118500"/>
              </a:lnSpc>
              <a:spcBef>
                <a:spcPts val="100"/>
              </a:spcBef>
            </a:pPr>
            <a:r>
              <a:rPr spc="-105" dirty="0"/>
              <a:t>Spring</a:t>
            </a:r>
            <a:r>
              <a:rPr spc="-655" dirty="0"/>
              <a:t> </a:t>
            </a:r>
            <a:r>
              <a:rPr spc="-100" dirty="0"/>
              <a:t>Boot  </a:t>
            </a:r>
            <a:r>
              <a:rPr lang="en-IN" spc="-100" dirty="0"/>
              <a:t>		</a:t>
            </a:r>
            <a:r>
              <a:rPr lang="en-IN" spc="-229" dirty="0"/>
              <a:t>Basics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544299" y="6715125"/>
            <a:ext cx="171450" cy="219075"/>
          </a:xfrm>
          <a:custGeom>
            <a:avLst/>
            <a:gdLst/>
            <a:ahLst/>
            <a:cxnLst/>
            <a:rect l="l" t="t" r="r" b="b"/>
            <a:pathLst>
              <a:path w="171450" h="219075">
                <a:moveTo>
                  <a:pt x="0" y="0"/>
                </a:moveTo>
                <a:lnTo>
                  <a:pt x="171449" y="0"/>
                </a:lnTo>
                <a:lnTo>
                  <a:pt x="171449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1158" y="6761667"/>
            <a:ext cx="996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5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0256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000000"/>
                </a:solidFill>
              </a:rPr>
              <a:t>U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90" dirty="0">
                <a:solidFill>
                  <a:srgbClr val="A52929"/>
                </a:solidFill>
              </a:rPr>
              <a:t>di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r>
              <a:rPr sz="3500" spc="-80" dirty="0">
                <a:solidFill>
                  <a:srgbClr val="000000"/>
                </a:solidFill>
              </a:rPr>
              <a:t>o</a:t>
            </a:r>
            <a:r>
              <a:rPr sz="3500" spc="-145" dirty="0">
                <a:solidFill>
                  <a:srgbClr val="000000"/>
                </a:solidFill>
              </a:rPr>
              <a:t>w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pr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3076572"/>
            <a:ext cx="104775" cy="1047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2873375"/>
            <a:ext cx="634809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oject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Build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simple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700" spc="-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API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3495672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13803" y="774699"/>
            <a:ext cx="10452100" cy="2068830"/>
          </a:xfrm>
          <a:custGeom>
            <a:avLst/>
            <a:gdLst/>
            <a:ahLst/>
            <a:cxnLst/>
            <a:rect l="l" t="t" r="r" b="b"/>
            <a:pathLst>
              <a:path w="10452100" h="206883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1987550"/>
                </a:lnTo>
                <a:lnTo>
                  <a:pt x="81534" y="198755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1987550"/>
                </a:lnTo>
                <a:lnTo>
                  <a:pt x="0" y="2068830"/>
                </a:lnTo>
                <a:lnTo>
                  <a:pt x="10451592" y="2068830"/>
                </a:lnTo>
                <a:lnTo>
                  <a:pt x="10451592" y="198755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275" y="875125"/>
            <a:ext cx="3645535" cy="183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75"/>
              </a:spcBef>
            </a:pPr>
            <a:r>
              <a:rPr sz="1450" spc="15" dirty="0">
                <a:latin typeface="Courier New"/>
                <a:cs typeface="Courier New"/>
              </a:rPr>
              <a:t>//</a:t>
            </a:r>
            <a:r>
              <a:rPr sz="1450" spc="-6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http://localhost:8080/courses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[</a:t>
            </a:r>
            <a:endParaRPr sz="1450" dirty="0">
              <a:latin typeface="Courier New"/>
              <a:cs typeface="Courier New"/>
            </a:endParaRPr>
          </a:p>
          <a:p>
            <a:pPr marL="23876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{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"id"</a:t>
            </a:r>
            <a:r>
              <a:rPr sz="1450" spc="15" dirty="0">
                <a:solidFill>
                  <a:srgbClr val="00B0E7"/>
                </a:solidFill>
                <a:latin typeface="Courier New"/>
                <a:cs typeface="Courier New"/>
              </a:rPr>
              <a:t>:</a:t>
            </a:r>
            <a:r>
              <a:rPr sz="1450" spc="-30" dirty="0">
                <a:solidFill>
                  <a:srgbClr val="00B0E7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1,</a:t>
            </a:r>
            <a:endParaRPr sz="1450" dirty="0">
              <a:latin typeface="Courier New"/>
              <a:cs typeface="Courier New"/>
            </a:endParaRPr>
          </a:p>
          <a:p>
            <a:pPr marL="464820" marR="570230">
              <a:lnSpc>
                <a:spcPct val="103400"/>
              </a:lnSpc>
            </a:pP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"name"</a:t>
            </a:r>
            <a:r>
              <a:rPr sz="1450" spc="15" dirty="0">
                <a:solidFill>
                  <a:srgbClr val="00B0E7"/>
                </a:solidFill>
                <a:latin typeface="Courier New"/>
                <a:cs typeface="Courier New"/>
              </a:rPr>
              <a:t>: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"Learn 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AWS"</a:t>
            </a:r>
            <a:r>
              <a:rPr sz="1450" spc="15" dirty="0">
                <a:latin typeface="Courier New"/>
                <a:cs typeface="Courier New"/>
              </a:rPr>
              <a:t>, 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"author"</a:t>
            </a:r>
            <a:r>
              <a:rPr sz="1450" spc="20" dirty="0">
                <a:solidFill>
                  <a:srgbClr val="00B0E7"/>
                </a:solidFill>
                <a:latin typeface="Courier New"/>
                <a:cs typeface="Courier New"/>
              </a:rPr>
              <a:t>:</a:t>
            </a:r>
            <a:r>
              <a:rPr sz="1450" spc="-75" dirty="0">
                <a:solidFill>
                  <a:srgbClr val="00B0E7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lang="en-IN" sz="1450" spc="20" dirty="0">
                <a:solidFill>
                  <a:srgbClr val="A21515"/>
                </a:solidFill>
                <a:latin typeface="Courier New"/>
                <a:cs typeface="Courier New"/>
              </a:rPr>
              <a:t>Namrata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endParaRPr sz="1450" dirty="0">
              <a:latin typeface="Courier New"/>
              <a:cs typeface="Courier New"/>
            </a:endParaRPr>
          </a:p>
          <a:p>
            <a:pPr marL="23876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latin typeface="Courier New"/>
                <a:cs typeface="Courier New"/>
              </a:rPr>
              <a:t>}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450" spc="20" dirty="0">
                <a:latin typeface="Courier New"/>
                <a:cs typeface="Courier New"/>
              </a:rPr>
              <a:t>]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1"/>
            <a:ext cx="104775" cy="1047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7362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Help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build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PRODU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TION-REA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b="1" spc="-30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Trebuchet MS"/>
                <a:cs typeface="Trebuchet MS"/>
              </a:rPr>
              <a:t>apps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QUICK</a:t>
            </a:r>
            <a:r>
              <a:rPr sz="2700" b="1" spc="-3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b="1" spc="-30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000" y="1326202"/>
            <a:ext cx="4980940" cy="36150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15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il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28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b="1" spc="-24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2150" dirty="0">
              <a:latin typeface="Trebuchet MS"/>
              <a:cs typeface="Trebuchet MS"/>
            </a:endParaRPr>
          </a:p>
          <a:p>
            <a:pPr marL="678815" indent="-285750">
              <a:buFont typeface="Arial" panose="020B0604020202020204" pitchFamily="34" charset="0"/>
              <a:buChar char="•"/>
            </a:pP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700" dirty="0">
              <a:latin typeface="Trebuchet MS"/>
              <a:cs typeface="Trebuchet MS"/>
            </a:endParaRPr>
          </a:p>
          <a:p>
            <a:pPr marL="678815" marR="1715135" indent="-285750">
              <a:buFont typeface="Arial" panose="020B0604020202020204" pitchFamily="34" charset="0"/>
              <a:buChar char="•"/>
            </a:pP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20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lang="en-IN" sz="1700" spc="25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678815" marR="1715135" indent="-285750">
              <a:buFont typeface="Arial" panose="020B0604020202020204" pitchFamily="34" charset="0"/>
              <a:buChar char="•"/>
            </a:pP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1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gu</a:t>
            </a:r>
            <a:r>
              <a:rPr sz="1700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n </a:t>
            </a:r>
            <a:endParaRPr lang="en-IN" sz="1700" spc="10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678815" marR="1715135" indent="-285750">
              <a:buFont typeface="Arial" panose="020B0604020202020204" pitchFamily="34" charset="0"/>
              <a:buChar char="•"/>
            </a:pP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700" dirty="0">
              <a:latin typeface="Trebuchet MS"/>
              <a:cs typeface="Trebuchet MS"/>
            </a:endParaRPr>
          </a:p>
          <a:p>
            <a:pPr marL="12700">
              <a:spcBef>
                <a:spcPts val="135"/>
              </a:spcBef>
            </a:pPr>
            <a:r>
              <a:rPr sz="215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ODU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b="1" spc="-24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2150" dirty="0">
              <a:latin typeface="Trebuchet MS"/>
              <a:cs typeface="Trebuchet MS"/>
            </a:endParaRPr>
          </a:p>
          <a:p>
            <a:pPr marL="678815" indent="-285750">
              <a:buFont typeface="Arial" panose="020B0604020202020204" pitchFamily="34" charset="0"/>
              <a:buChar char="•"/>
            </a:pPr>
            <a:r>
              <a:rPr sz="1700" spc="-5" dirty="0">
                <a:solidFill>
                  <a:srgbClr val="212121"/>
                </a:solidFill>
                <a:latin typeface="Trebuchet MS"/>
                <a:cs typeface="Trebuchet MS"/>
              </a:rPr>
              <a:t>Logging</a:t>
            </a:r>
            <a:endParaRPr sz="1700" dirty="0">
              <a:latin typeface="Trebuchet MS"/>
              <a:cs typeface="Trebuchet MS"/>
            </a:endParaRPr>
          </a:p>
          <a:p>
            <a:pPr marL="678815" indent="-285750"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-13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1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gu</a:t>
            </a:r>
            <a:r>
              <a:rPr sz="1700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-13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3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700" dirty="0">
              <a:latin typeface="Trebuchet MS"/>
              <a:cs typeface="Trebuchet MS"/>
            </a:endParaRPr>
          </a:p>
          <a:p>
            <a:pPr marL="1059815" indent="-285750">
              <a:buFont typeface="Wingdings" panose="05000000000000000000" pitchFamily="2" charset="2"/>
              <a:buChar char="§"/>
            </a:pPr>
            <a:r>
              <a:rPr lang="en-IN" sz="1350" spc="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spc="-10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350" spc="-50" dirty="0">
                <a:solidFill>
                  <a:srgbClr val="212121"/>
                </a:solidFill>
                <a:latin typeface="Trebuchet MS"/>
                <a:cs typeface="Trebuchet MS"/>
              </a:rPr>
              <a:t>il</a:t>
            </a:r>
            <a:r>
              <a:rPr sz="1350" spc="-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350" spc="-155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3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35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350" spc="-10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350" spc="-5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350" spc="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35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spc="-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350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350" spc="-5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350" spc="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35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350" spc="-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350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350" spc="-5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350" spc="-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3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350" dirty="0">
              <a:latin typeface="Trebuchet MS"/>
              <a:cs typeface="Trebuchet MS"/>
            </a:endParaRPr>
          </a:p>
          <a:p>
            <a:pPr marL="678815" indent="-285750">
              <a:spcBef>
                <a:spcPts val="204"/>
              </a:spcBef>
              <a:buFont typeface="Arial" panose="020B0604020202020204" pitchFamily="34" charset="0"/>
              <a:buChar char="•"/>
            </a:pPr>
            <a:r>
              <a:rPr sz="1700" spc="4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678815" indent="-285750"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sz="1700" spc="-195" dirty="0">
                <a:solidFill>
                  <a:srgbClr val="212121"/>
                </a:solidFill>
                <a:latin typeface="Trebuchet MS"/>
                <a:cs typeface="Trebuchet MS"/>
              </a:rPr>
              <a:t>...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1084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90" dirty="0">
                <a:solidFill>
                  <a:srgbClr val="000000"/>
                </a:solidFill>
              </a:rPr>
              <a:t>W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85" dirty="0">
                <a:solidFill>
                  <a:srgbClr val="000000"/>
                </a:solidFill>
              </a:rPr>
              <a:t>'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30" dirty="0">
                <a:solidFill>
                  <a:srgbClr val="A52929"/>
                </a:solidFill>
              </a:rPr>
              <a:t>M</a:t>
            </a:r>
            <a:r>
              <a:rPr sz="3500" spc="-40" dirty="0">
                <a:solidFill>
                  <a:srgbClr val="A52929"/>
                </a:solidFill>
              </a:rPr>
              <a:t>o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I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60" dirty="0">
                <a:solidFill>
                  <a:srgbClr val="A52929"/>
                </a:solidFill>
              </a:rPr>
              <a:t>po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100" dirty="0">
                <a:solidFill>
                  <a:srgbClr val="000000"/>
                </a:solidFill>
              </a:rPr>
              <a:t>o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85" dirty="0">
                <a:solidFill>
                  <a:srgbClr val="000000"/>
                </a:solidFill>
              </a:rPr>
              <a:t>l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70" dirty="0">
                <a:solidFill>
                  <a:srgbClr val="000000"/>
                </a:solidFill>
              </a:rPr>
              <a:t>o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pr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-235" dirty="0">
                <a:solidFill>
                  <a:srgbClr val="A52929"/>
                </a:solidFill>
              </a:rPr>
              <a:t>t</a:t>
            </a:r>
            <a:r>
              <a:rPr sz="3500" spc="20" dirty="0">
                <a:solidFill>
                  <a:srgbClr val="A52929"/>
                </a:solidFill>
              </a:rPr>
              <a:t>?</a:t>
            </a:r>
            <a:endParaRPr sz="3500"/>
          </a:p>
        </p:txBody>
      </p:sp>
      <p:sp>
        <p:nvSpPr>
          <p:cNvPr id="18" name="object 18"/>
          <p:cNvSpPr/>
          <p:nvPr/>
        </p:nvSpPr>
        <p:spPr>
          <a:xfrm>
            <a:off x="11477624" y="6619871"/>
            <a:ext cx="238125" cy="228600"/>
          </a:xfrm>
          <a:custGeom>
            <a:avLst/>
            <a:gdLst/>
            <a:ahLst/>
            <a:cxnLst/>
            <a:rect l="l" t="t" r="r" b="b"/>
            <a:pathLst>
              <a:path w="238125" h="228600">
                <a:moveTo>
                  <a:pt x="238124" y="228599"/>
                </a:moveTo>
                <a:lnTo>
                  <a:pt x="0" y="228599"/>
                </a:lnTo>
                <a:lnTo>
                  <a:pt x="0" y="0"/>
                </a:lnTo>
                <a:lnTo>
                  <a:pt x="238124" y="0"/>
                </a:lnTo>
                <a:lnTo>
                  <a:pt x="238124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0321" y="1949450"/>
            <a:ext cx="565721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7540">
              <a:lnSpc>
                <a:spcPct val="118500"/>
              </a:lnSpc>
              <a:spcBef>
                <a:spcPts val="100"/>
              </a:spcBef>
            </a:pPr>
            <a:r>
              <a:rPr spc="-105" dirty="0"/>
              <a:t>Spring</a:t>
            </a:r>
            <a:r>
              <a:rPr spc="-655" dirty="0"/>
              <a:t> </a:t>
            </a:r>
            <a:r>
              <a:rPr spc="-100" dirty="0"/>
              <a:t>Boot  </a:t>
            </a:r>
            <a:r>
              <a:rPr spc="-120" dirty="0"/>
              <a:t>BUILD</a:t>
            </a:r>
            <a:r>
              <a:rPr spc="-655" dirty="0"/>
              <a:t> </a:t>
            </a:r>
            <a:r>
              <a:rPr spc="-155" dirty="0"/>
              <a:t>QUICK</a:t>
            </a:r>
            <a:r>
              <a:rPr spc="-894" dirty="0"/>
              <a:t>L</a:t>
            </a:r>
            <a:r>
              <a:rPr spc="-76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0482" y="1128381"/>
            <a:ext cx="941521" cy="84838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85800" y="765078"/>
            <a:ext cx="9960610" cy="5404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98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700" spc="-4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cs typeface="Trebuchet MS"/>
              </a:rPr>
              <a:t>need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cs typeface="Trebuchet MS"/>
              </a:rPr>
              <a:t>lot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cs typeface="Trebuchet MS"/>
              </a:rPr>
              <a:t>of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cs typeface="Trebuchet MS"/>
              </a:rPr>
              <a:t>frameworks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cs typeface="Trebuchet MS"/>
              </a:rPr>
              <a:t>to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cs typeface="Trebuchet MS"/>
              </a:rPr>
              <a:t>build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cs typeface="Trebuchet MS"/>
              </a:rPr>
              <a:t>application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35" dirty="0">
                <a:solidFill>
                  <a:srgbClr val="212121"/>
                </a:solidFill>
                <a:cs typeface="Trebuchet MS"/>
              </a:rPr>
              <a:t>features:</a:t>
            </a:r>
            <a:endParaRPr sz="2700" dirty="0">
              <a:cs typeface="Trebuchet MS"/>
            </a:endParaRPr>
          </a:p>
          <a:p>
            <a:pPr marL="735965" indent="-342900">
              <a:lnSpc>
                <a:spcPts val="2325"/>
              </a:lnSpc>
              <a:buFont typeface="Wingdings" panose="05000000000000000000" pitchFamily="2" charset="2"/>
              <a:buChar char="§"/>
            </a:pPr>
            <a:r>
              <a:rPr sz="2150" b="1" spc="-45" dirty="0">
                <a:solidFill>
                  <a:srgbClr val="212121"/>
                </a:solidFill>
                <a:cs typeface="Trebuchet MS"/>
              </a:rPr>
              <a:t>Build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20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cs typeface="Trebuchet MS"/>
              </a:rPr>
              <a:t>REST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100" dirty="0">
                <a:solidFill>
                  <a:srgbClr val="212121"/>
                </a:solidFill>
                <a:cs typeface="Trebuchet MS"/>
              </a:rPr>
              <a:t>API</a:t>
            </a:r>
            <a:r>
              <a:rPr sz="2150" spc="-100" dirty="0">
                <a:solidFill>
                  <a:srgbClr val="212121"/>
                </a:solidFill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need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cs typeface="Trebuchet MS"/>
              </a:rPr>
              <a:t>Spring,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10" dirty="0">
                <a:solidFill>
                  <a:srgbClr val="212121"/>
                </a:solidFill>
                <a:cs typeface="Trebuchet MS"/>
              </a:rPr>
              <a:t>MVC,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cs typeface="Trebuchet MS"/>
              </a:rPr>
              <a:t>Tomcat,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35" dirty="0">
                <a:solidFill>
                  <a:srgbClr val="212121"/>
                </a:solidFill>
                <a:cs typeface="Trebuchet MS"/>
              </a:rPr>
              <a:t>JSON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90" dirty="0">
                <a:solidFill>
                  <a:srgbClr val="212121"/>
                </a:solidFill>
                <a:cs typeface="Trebuchet MS"/>
              </a:rPr>
              <a:t>conversion...</a:t>
            </a:r>
            <a:endParaRPr sz="2150" dirty="0">
              <a:cs typeface="Trebuchet MS"/>
            </a:endParaRPr>
          </a:p>
          <a:p>
            <a:pPr marL="735965" indent="-342900">
              <a:lnSpc>
                <a:spcPct val="10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2150" b="1" spc="-125" dirty="0">
                <a:solidFill>
                  <a:srgbClr val="212121"/>
                </a:solidFill>
                <a:cs typeface="Trebuchet MS"/>
              </a:rPr>
              <a:t>Write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cs typeface="Trebuchet MS"/>
              </a:rPr>
              <a:t>Unit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130" dirty="0">
                <a:solidFill>
                  <a:srgbClr val="212121"/>
                </a:solidFill>
                <a:cs typeface="Trebuchet MS"/>
              </a:rPr>
              <a:t>Tests</a:t>
            </a:r>
            <a:r>
              <a:rPr sz="2150" spc="-130" dirty="0">
                <a:solidFill>
                  <a:srgbClr val="212121"/>
                </a:solidFill>
                <a:cs typeface="Trebuchet MS"/>
              </a:rPr>
              <a:t>: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need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30" dirty="0">
                <a:solidFill>
                  <a:srgbClr val="212121"/>
                </a:solidFill>
                <a:cs typeface="Trebuchet MS"/>
              </a:rPr>
              <a:t>Test,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0" dirty="0">
                <a:solidFill>
                  <a:srgbClr val="212121"/>
                </a:solidFill>
                <a:cs typeface="Trebuchet MS"/>
              </a:rPr>
              <a:t>JUnit,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0" dirty="0">
                <a:solidFill>
                  <a:srgbClr val="212121"/>
                </a:solidFill>
                <a:cs typeface="Trebuchet MS"/>
              </a:rPr>
              <a:t>Mockito,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cs typeface="Trebuchet MS"/>
              </a:rPr>
              <a:t>...</a:t>
            </a:r>
            <a:endParaRPr sz="2150" dirty="0">
              <a:cs typeface="Trebuchet MS"/>
            </a:endParaRPr>
          </a:p>
          <a:p>
            <a:pPr marL="469900" indent="-457200">
              <a:lnSpc>
                <a:spcPts val="2980"/>
              </a:lnSpc>
              <a:spcBef>
                <a:spcPts val="170"/>
              </a:spcBef>
              <a:buFont typeface="Wingdings" panose="05000000000000000000" pitchFamily="2" charset="2"/>
              <a:buChar char="§"/>
            </a:pPr>
            <a:endParaRPr lang="en-IN" sz="2700" spc="-30" dirty="0">
              <a:solidFill>
                <a:srgbClr val="212121"/>
              </a:solidFill>
              <a:cs typeface="Trebuchet MS"/>
            </a:endParaRPr>
          </a:p>
          <a:p>
            <a:pPr marL="469900" indent="-457200">
              <a:lnSpc>
                <a:spcPts val="298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2700" spc="-30" dirty="0">
                <a:solidFill>
                  <a:srgbClr val="212121"/>
                </a:solidFill>
                <a:cs typeface="Trebuchet MS"/>
              </a:rPr>
              <a:t>How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cs typeface="Trebuchet MS"/>
              </a:rPr>
              <a:t>can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4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30" dirty="0">
                <a:solidFill>
                  <a:srgbClr val="212121"/>
                </a:solidFill>
                <a:cs typeface="Trebuchet MS"/>
              </a:rPr>
              <a:t>group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80" dirty="0">
                <a:solidFill>
                  <a:srgbClr val="212121"/>
                </a:solidFill>
                <a:cs typeface="Trebuchet MS"/>
              </a:rPr>
              <a:t>them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cs typeface="Trebuchet MS"/>
              </a:rPr>
              <a:t>and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cs typeface="Trebuchet MS"/>
              </a:rPr>
              <a:t>make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35" dirty="0">
                <a:solidFill>
                  <a:srgbClr val="212121"/>
                </a:solidFill>
                <a:cs typeface="Trebuchet MS"/>
              </a:rPr>
              <a:t>it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cs typeface="Trebuchet MS"/>
              </a:rPr>
              <a:t>easy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cs typeface="Trebuchet MS"/>
              </a:rPr>
              <a:t>to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cs typeface="Trebuchet MS"/>
              </a:rPr>
              <a:t>build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45" dirty="0">
                <a:solidFill>
                  <a:srgbClr val="212121"/>
                </a:solidFill>
                <a:cs typeface="Trebuchet MS"/>
              </a:rPr>
              <a:t>applications?</a:t>
            </a:r>
            <a:endParaRPr sz="2700" dirty="0">
              <a:cs typeface="Trebuchet MS"/>
            </a:endParaRPr>
          </a:p>
          <a:p>
            <a:pPr marL="735965" indent="-342900">
              <a:lnSpc>
                <a:spcPts val="2325"/>
              </a:lnSpc>
              <a:buFont typeface="Wingdings" panose="05000000000000000000" pitchFamily="2" charset="2"/>
              <a:buChar char="§"/>
            </a:pPr>
            <a:r>
              <a:rPr sz="2150" b="1" spc="-90" dirty="0">
                <a:solidFill>
                  <a:srgbClr val="212121"/>
                </a:solidFill>
                <a:cs typeface="Trebuchet MS"/>
              </a:rPr>
              <a:t>Starters</a:t>
            </a:r>
            <a:r>
              <a:rPr sz="2150" spc="-90" dirty="0">
                <a:solidFill>
                  <a:srgbClr val="212121"/>
                </a:solidFill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Convenient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85" dirty="0">
                <a:solidFill>
                  <a:srgbClr val="212121"/>
                </a:solidFill>
                <a:cs typeface="Trebuchet MS"/>
              </a:rPr>
              <a:t>dependency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cs typeface="Trebuchet MS"/>
              </a:rPr>
              <a:t>descriptors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90" dirty="0">
                <a:solidFill>
                  <a:srgbClr val="212121"/>
                </a:solidFill>
                <a:cs typeface="Trebuchet MS"/>
              </a:rPr>
              <a:t>for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85" dirty="0">
                <a:solidFill>
                  <a:srgbClr val="212121"/>
                </a:solidFill>
                <a:cs typeface="Trebuchet MS"/>
              </a:rPr>
              <a:t>diff.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features</a:t>
            </a:r>
            <a:endParaRPr sz="2150" dirty="0">
              <a:cs typeface="Trebuchet MS"/>
            </a:endParaRPr>
          </a:p>
          <a:p>
            <a:pPr marL="469900" indent="-457200">
              <a:lnSpc>
                <a:spcPts val="2980"/>
              </a:lnSpc>
              <a:spcBef>
                <a:spcPts val="170"/>
              </a:spcBef>
              <a:buFont typeface="Wingdings" panose="05000000000000000000" pitchFamily="2" charset="2"/>
              <a:buChar char="§"/>
            </a:pPr>
            <a:endParaRPr lang="en-IN" sz="2700" b="1" spc="-45" dirty="0">
              <a:solidFill>
                <a:srgbClr val="212121"/>
              </a:solidFill>
              <a:cs typeface="Trebuchet MS"/>
            </a:endParaRPr>
          </a:p>
          <a:p>
            <a:pPr marL="469900" indent="-457200">
              <a:lnSpc>
                <a:spcPts val="298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2700" b="1" spc="-45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700" b="1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cs typeface="Trebuchet MS"/>
              </a:rPr>
              <a:t>Boot</a:t>
            </a:r>
            <a:r>
              <a:rPr sz="2700" b="1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cs typeface="Trebuchet MS"/>
              </a:rPr>
              <a:t>provides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14" dirty="0">
                <a:solidFill>
                  <a:srgbClr val="212121"/>
                </a:solidFill>
                <a:cs typeface="Trebuchet MS"/>
              </a:rPr>
              <a:t>variety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cs typeface="Trebuchet MS"/>
              </a:rPr>
              <a:t>of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10" dirty="0">
                <a:solidFill>
                  <a:srgbClr val="212121"/>
                </a:solidFill>
                <a:cs typeface="Trebuchet MS"/>
              </a:rPr>
              <a:t>starter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30" dirty="0">
                <a:solidFill>
                  <a:srgbClr val="212121"/>
                </a:solidFill>
                <a:cs typeface="Trebuchet MS"/>
              </a:rPr>
              <a:t>projects:</a:t>
            </a:r>
            <a:endParaRPr sz="2700" dirty="0">
              <a:cs typeface="Trebuchet MS"/>
            </a:endParaRPr>
          </a:p>
          <a:p>
            <a:pPr marL="735965" marR="5080" indent="-342900">
              <a:lnSpc>
                <a:spcPts val="2100"/>
              </a:lnSpc>
              <a:spcBef>
                <a:spcPts val="210"/>
              </a:spcBef>
              <a:buFont typeface="Wingdings" panose="05000000000000000000" pitchFamily="2" charset="2"/>
              <a:buChar char="§"/>
            </a:pPr>
            <a:r>
              <a:rPr sz="2150" b="1" spc="-120" dirty="0">
                <a:solidFill>
                  <a:srgbClr val="212121"/>
                </a:solidFill>
                <a:cs typeface="Trebuchet MS"/>
              </a:rPr>
              <a:t>Web</a:t>
            </a:r>
            <a:r>
              <a:rPr sz="2150" b="1" spc="15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cs typeface="Trebuchet MS"/>
              </a:rPr>
              <a:t>Application</a:t>
            </a:r>
            <a:r>
              <a:rPr sz="2150" b="1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140" dirty="0">
                <a:solidFill>
                  <a:srgbClr val="212121"/>
                </a:solidFill>
                <a:cs typeface="Trebuchet MS"/>
              </a:rPr>
              <a:t>&amp;</a:t>
            </a:r>
            <a:r>
              <a:rPr sz="2150" b="1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cs typeface="Trebuchet MS"/>
              </a:rPr>
              <a:t>REST</a:t>
            </a:r>
            <a:r>
              <a:rPr sz="2150" b="1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cs typeface="Trebuchet MS"/>
              </a:rPr>
              <a:t>API</a:t>
            </a:r>
            <a:r>
              <a:rPr sz="2150" b="1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150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Boot</a:t>
            </a:r>
            <a:r>
              <a:rPr sz="2150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Starter</a:t>
            </a:r>
            <a:r>
              <a:rPr sz="2150" spc="15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80" dirty="0">
                <a:solidFill>
                  <a:srgbClr val="212121"/>
                </a:solidFill>
                <a:cs typeface="Trebuchet MS"/>
              </a:rPr>
              <a:t>Web</a:t>
            </a:r>
            <a:r>
              <a:rPr sz="2150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cs typeface="Trebuchet MS"/>
              </a:rPr>
              <a:t>(spring-webmvc,</a:t>
            </a:r>
            <a:r>
              <a:rPr sz="2150" spc="1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spring- </a:t>
            </a:r>
            <a:r>
              <a:rPr sz="2150" spc="-63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cs typeface="Trebuchet MS"/>
              </a:rPr>
              <a:t>w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150" spc="-80" dirty="0">
                <a:solidFill>
                  <a:srgbClr val="212121"/>
                </a:solidFill>
                <a:cs typeface="Trebuchet MS"/>
              </a:rPr>
              <a:t>b</a:t>
            </a:r>
            <a:r>
              <a:rPr sz="2150" spc="-254" dirty="0">
                <a:solidFill>
                  <a:srgbClr val="212121"/>
                </a:solidFill>
                <a:cs typeface="Trebuchet MS"/>
              </a:rPr>
              <a:t>,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ng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b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oo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spc="-16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spc="-90" dirty="0">
                <a:solidFill>
                  <a:srgbClr val="212121"/>
                </a:solidFill>
                <a:cs typeface="Trebuchet MS"/>
              </a:rPr>
              <a:t>r</a:t>
            </a:r>
            <a:r>
              <a:rPr sz="2150" spc="-150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114" dirty="0">
                <a:solidFill>
                  <a:srgbClr val="212121"/>
                </a:solidFill>
                <a:cs typeface="Trebuchet MS"/>
              </a:rPr>
              <a:t>e</a:t>
            </a:r>
            <a:r>
              <a:rPr sz="2150" spc="-13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-150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10" dirty="0">
                <a:solidFill>
                  <a:srgbClr val="212121"/>
                </a:solidFill>
                <a:cs typeface="Trebuchet MS"/>
              </a:rPr>
              <a:t>om</a:t>
            </a:r>
            <a:r>
              <a:rPr sz="2150" spc="-110" dirty="0">
                <a:solidFill>
                  <a:srgbClr val="212121"/>
                </a:solidFill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spc="-9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254" dirty="0">
                <a:solidFill>
                  <a:srgbClr val="212121"/>
                </a:solidFill>
                <a:cs typeface="Trebuchet MS"/>
              </a:rPr>
              <a:t>,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ng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b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oo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spc="-16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spc="-10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114" dirty="0">
                <a:solidFill>
                  <a:srgbClr val="212121"/>
                </a:solidFill>
                <a:cs typeface="Trebuchet MS"/>
              </a:rPr>
              <a:t>e</a:t>
            </a:r>
            <a:r>
              <a:rPr sz="2150" spc="-13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-114" dirty="0">
                <a:solidFill>
                  <a:srgbClr val="212121"/>
                </a:solidFill>
                <a:cs typeface="Trebuchet MS"/>
              </a:rPr>
              <a:t>js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on)</a:t>
            </a:r>
            <a:endParaRPr sz="2150" dirty="0">
              <a:cs typeface="Trebuchet MS"/>
            </a:endParaRPr>
          </a:p>
          <a:p>
            <a:pPr marL="735965" indent="-342900">
              <a:lnSpc>
                <a:spcPct val="100000"/>
              </a:lnSpc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sz="2150" b="1" spc="-45" dirty="0">
                <a:solidFill>
                  <a:srgbClr val="212121"/>
                </a:solidFill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b="1" spc="-7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29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b="1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cs typeface="Trebuchet MS"/>
              </a:rPr>
              <a:t>B</a:t>
            </a:r>
            <a:r>
              <a:rPr sz="2150" spc="-30" dirty="0">
                <a:solidFill>
                  <a:srgbClr val="212121"/>
                </a:solidFill>
                <a:cs typeface="Trebuchet MS"/>
              </a:rPr>
              <a:t>oot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spc="-16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spc="-10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95" dirty="0">
                <a:solidFill>
                  <a:srgbClr val="212121"/>
                </a:solidFill>
                <a:cs typeface="Trebuchet MS"/>
              </a:rPr>
              <a:t>er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240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es</a:t>
            </a:r>
            <a:r>
              <a:rPr sz="2150" spc="-125" dirty="0">
                <a:solidFill>
                  <a:srgbClr val="212121"/>
                </a:solidFill>
                <a:cs typeface="Trebuchet MS"/>
              </a:rPr>
              <a:t>t</a:t>
            </a:r>
            <a:endParaRPr sz="2150" dirty="0">
              <a:cs typeface="Trebuchet MS"/>
            </a:endParaRPr>
          </a:p>
          <a:p>
            <a:pPr marL="735965" indent="-342900">
              <a:lnSpc>
                <a:spcPct val="10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2150" b="1" spc="-105" dirty="0">
                <a:solidFill>
                  <a:srgbClr val="212121"/>
                </a:solidFill>
                <a:cs typeface="Trebuchet MS"/>
              </a:rPr>
              <a:t>Talk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cs typeface="Trebuchet MS"/>
              </a:rPr>
              <a:t>to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cs typeface="Trebuchet MS"/>
              </a:rPr>
              <a:t>database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35" dirty="0">
                <a:solidFill>
                  <a:srgbClr val="212121"/>
                </a:solidFill>
                <a:cs typeface="Trebuchet MS"/>
              </a:rPr>
              <a:t>using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110" dirty="0">
                <a:solidFill>
                  <a:srgbClr val="212121"/>
                </a:solidFill>
                <a:cs typeface="Trebuchet MS"/>
              </a:rPr>
              <a:t>JPA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Boot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Starter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Data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JPA</a:t>
            </a:r>
            <a:endParaRPr sz="2150" dirty="0">
              <a:cs typeface="Trebuchet MS"/>
            </a:endParaRPr>
          </a:p>
          <a:p>
            <a:pPr marL="735965" indent="-342900">
              <a:lnSpc>
                <a:spcPct val="10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2150" b="1" spc="-105" dirty="0">
                <a:solidFill>
                  <a:srgbClr val="212121"/>
                </a:solidFill>
                <a:cs typeface="Trebuchet MS"/>
              </a:rPr>
              <a:t>Talk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cs typeface="Trebuchet MS"/>
              </a:rPr>
              <a:t>to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cs typeface="Trebuchet MS"/>
              </a:rPr>
              <a:t>database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35" dirty="0">
                <a:solidFill>
                  <a:srgbClr val="212121"/>
                </a:solidFill>
                <a:cs typeface="Trebuchet MS"/>
              </a:rPr>
              <a:t>using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cs typeface="Trebuchet MS"/>
              </a:rPr>
              <a:t>JDBC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Boot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Starter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JDBC</a:t>
            </a:r>
            <a:endParaRPr sz="2150" dirty="0">
              <a:cs typeface="Trebuchet MS"/>
            </a:endParaRPr>
          </a:p>
          <a:p>
            <a:pPr marL="735965" indent="-342900">
              <a:lnSpc>
                <a:spcPct val="10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2150" b="1" spc="-90" dirty="0">
                <a:solidFill>
                  <a:srgbClr val="212121"/>
                </a:solidFill>
                <a:cs typeface="Trebuchet MS"/>
              </a:rPr>
              <a:t>Secure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cs typeface="Trebuchet MS"/>
              </a:rPr>
              <a:t>your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90" dirty="0">
                <a:solidFill>
                  <a:srgbClr val="212121"/>
                </a:solidFill>
                <a:cs typeface="Trebuchet MS"/>
              </a:rPr>
              <a:t>web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55" dirty="0">
                <a:solidFill>
                  <a:srgbClr val="212121"/>
                </a:solidFill>
                <a:cs typeface="Trebuchet MS"/>
              </a:rPr>
              <a:t>application</a:t>
            </a:r>
            <a:r>
              <a:rPr sz="2150" b="1" spc="-20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75" dirty="0">
                <a:solidFill>
                  <a:srgbClr val="212121"/>
                </a:solidFill>
                <a:cs typeface="Trebuchet MS"/>
              </a:rPr>
              <a:t>or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cs typeface="Trebuchet MS"/>
              </a:rPr>
              <a:t>REST</a:t>
            </a:r>
            <a:r>
              <a:rPr sz="2150" b="1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cs typeface="Trebuchet MS"/>
              </a:rPr>
              <a:t>API</a:t>
            </a:r>
            <a:r>
              <a:rPr sz="2150" b="1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-</a:t>
            </a:r>
            <a:r>
              <a:rPr sz="2150" spc="-20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Boot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Starter</a:t>
            </a:r>
            <a:r>
              <a:rPr sz="2150" spc="-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Security</a:t>
            </a:r>
            <a:endParaRPr sz="2150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700" spc="-30" dirty="0">
                <a:solidFill>
                  <a:srgbClr val="212121"/>
                </a:solidFill>
                <a:cs typeface="Trebuchet MS"/>
              </a:rPr>
              <a:t>(REMEMBER)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cs typeface="Trebuchet MS"/>
              </a:rPr>
              <a:t>Starters</a:t>
            </a:r>
            <a:r>
              <a:rPr sz="2700" spc="-114" dirty="0">
                <a:solidFill>
                  <a:srgbClr val="212121"/>
                </a:solidFill>
                <a:cs typeface="Trebuchet MS"/>
              </a:rPr>
              <a:t>: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cs typeface="Trebuchet MS"/>
              </a:rPr>
              <a:t>Define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cs typeface="Trebuchet MS"/>
              </a:rPr>
              <a:t>all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cs typeface="Trebuchet MS"/>
              </a:rPr>
              <a:t>application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cs typeface="Trebuchet MS"/>
              </a:rPr>
              <a:t>dependencies</a:t>
            </a:r>
            <a:endParaRPr sz="2700" dirty="0"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315834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10" dirty="0">
                <a:solidFill>
                  <a:srgbClr val="000000"/>
                </a:solidFill>
              </a:rPr>
              <a:t>xplo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A52929"/>
                </a:solidFill>
              </a:rPr>
              <a:t>P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365" dirty="0">
                <a:solidFill>
                  <a:srgbClr val="A52929"/>
                </a:solidFill>
              </a:rPr>
              <a:t>j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70" dirty="0">
                <a:solidFill>
                  <a:srgbClr val="000000"/>
                </a:solidFill>
              </a:rPr>
              <a:t>c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dirty="0">
                <a:solidFill>
                  <a:srgbClr val="000000"/>
                </a:solidFill>
              </a:rPr>
              <a:t>s</a:t>
            </a:r>
            <a:endParaRPr sz="3500"/>
          </a:p>
        </p:txBody>
      </p:sp>
      <p:sp>
        <p:nvSpPr>
          <p:cNvPr id="17" name="object 17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0281" y="1056583"/>
            <a:ext cx="1683568" cy="30963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981071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676396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6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243133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4012" y="2443158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4012" y="2690808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019430"/>
            <a:ext cx="104775" cy="10475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09624" y="33242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36671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3148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66724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8968105" cy="444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lot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build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app: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Component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Scan,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DispatcherServlet,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Sources,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Trebuchet MS"/>
                <a:cs typeface="Trebuchet MS"/>
              </a:rPr>
              <a:t>JSON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Conversion,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...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simplify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thi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15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</a:pP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Auto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Automated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820"/>
              </a:lnSpc>
            </a:pP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b="1" spc="-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19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1700" dirty="0">
              <a:latin typeface="Trebuchet MS"/>
              <a:cs typeface="Trebuchet MS"/>
            </a:endParaRPr>
          </a:p>
          <a:p>
            <a:pPr marL="1155065">
              <a:lnSpc>
                <a:spcPts val="1525"/>
              </a:lnSpc>
            </a:pPr>
            <a:r>
              <a:rPr sz="1350" spc="-25" dirty="0">
                <a:solidFill>
                  <a:srgbClr val="212121"/>
                </a:solidFill>
                <a:latin typeface="Trebuchet MS"/>
                <a:cs typeface="Trebuchet MS"/>
              </a:rPr>
              <a:t>Which</a:t>
            </a:r>
            <a:r>
              <a:rPr sz="13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Trebuchet MS"/>
                <a:cs typeface="Trebuchet MS"/>
              </a:rPr>
              <a:t>frameworks</a:t>
            </a:r>
            <a:r>
              <a:rPr sz="13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13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3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3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212121"/>
                </a:solidFill>
                <a:latin typeface="Trebuchet MS"/>
                <a:cs typeface="Trebuchet MS"/>
              </a:rPr>
              <a:t>Class</a:t>
            </a:r>
            <a:r>
              <a:rPr sz="13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12121"/>
                </a:solidFill>
                <a:latin typeface="Trebuchet MS"/>
                <a:cs typeface="Trebuchet MS"/>
              </a:rPr>
              <a:t>Path?</a:t>
            </a:r>
            <a:endParaRPr sz="1350" dirty="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  <a:spcBef>
                <a:spcPts val="330"/>
              </a:spcBef>
            </a:pPr>
            <a:r>
              <a:rPr sz="1350" spc="-35" dirty="0">
                <a:solidFill>
                  <a:srgbClr val="212121"/>
                </a:solidFill>
                <a:latin typeface="Trebuchet MS"/>
                <a:cs typeface="Trebuchet MS"/>
              </a:rPr>
              <a:t>What</a:t>
            </a:r>
            <a:r>
              <a:rPr sz="13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13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4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3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212121"/>
                </a:solidFill>
                <a:latin typeface="Trebuchet MS"/>
                <a:cs typeface="Trebuchet MS"/>
              </a:rPr>
              <a:t>existing</a:t>
            </a:r>
            <a:r>
              <a:rPr sz="13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sz="13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212121"/>
                </a:solidFill>
                <a:latin typeface="Trebuchet MS"/>
                <a:cs typeface="Trebuchet MS"/>
              </a:rPr>
              <a:t>(Annotations</a:t>
            </a:r>
            <a:r>
              <a:rPr sz="13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350" spc="-40" dirty="0" err="1">
                <a:solidFill>
                  <a:srgbClr val="212121"/>
                </a:solidFill>
                <a:latin typeface="Trebuchet MS"/>
                <a:cs typeface="Trebuchet MS"/>
              </a:rPr>
              <a:t>etc</a:t>
            </a:r>
            <a:r>
              <a:rPr sz="1350" spc="-40" dirty="0">
                <a:solidFill>
                  <a:srgbClr val="212121"/>
                </a:solidFill>
                <a:latin typeface="Trebuchet MS"/>
                <a:cs typeface="Trebuchet MS"/>
              </a:rPr>
              <a:t>)?</a:t>
            </a:r>
            <a:r>
              <a:rPr lang="en-IN" sz="1350" spc="-40" dirty="0">
                <a:solidFill>
                  <a:srgbClr val="212121"/>
                </a:solidFill>
                <a:latin typeface="Trebuchet MS"/>
                <a:cs typeface="Trebuchet MS"/>
              </a:rPr>
              <a:t> (can be used to override default auto-configuration)</a:t>
            </a:r>
            <a:endParaRPr sz="1350" dirty="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05"/>
              </a:spcBef>
            </a:pP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ampl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ar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ter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Web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360"/>
              </a:lnSpc>
            </a:pP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Dispatcher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Servlet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spc="-5" dirty="0">
                <a:solidFill>
                  <a:srgbClr val="212121"/>
                </a:solidFill>
                <a:latin typeface="Courier New"/>
                <a:cs typeface="Courier New"/>
              </a:rPr>
              <a:t>DispatcherServletAutoConfiguration</a:t>
            </a:r>
            <a:r>
              <a:rPr sz="2150" spc="-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 dirty="0">
              <a:latin typeface="Trebuchet MS"/>
              <a:cs typeface="Trebuchet MS"/>
            </a:endParaRPr>
          </a:p>
          <a:p>
            <a:pPr marL="393065" marR="5080">
              <a:lnSpc>
                <a:spcPts val="2250"/>
              </a:lnSpc>
              <a:spcBef>
                <a:spcPts val="470"/>
              </a:spcBef>
              <a:tabLst>
                <a:tab pos="2076450" algn="l"/>
                <a:tab pos="3312795" algn="l"/>
                <a:tab pos="4875530" algn="l"/>
                <a:tab pos="5391785" algn="l"/>
                <a:tab pos="6682740" algn="l"/>
                <a:tab pos="7296150" algn="l"/>
                <a:tab pos="8104505" algn="l"/>
              </a:tabLst>
            </a:pP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Embedded	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Servlet	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Container	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	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Tomcat	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is	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the	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default </a:t>
            </a:r>
            <a:r>
              <a:rPr sz="2150" spc="-6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EmbeddedWebServerFactoryCustomizerAutoConfiguratio</a:t>
            </a:r>
            <a:r>
              <a:rPr sz="2150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 dirty="0">
              <a:latin typeface="Trebuchet MS"/>
              <a:cs typeface="Trebuchet MS"/>
            </a:endParaRPr>
          </a:p>
          <a:p>
            <a:pPr marL="393065" marR="2040255">
              <a:lnSpc>
                <a:spcPct val="107600"/>
              </a:lnSpc>
              <a:spcBef>
                <a:spcPts val="50"/>
              </a:spcBef>
            </a:pP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1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spc="5" dirty="0">
                <a:solidFill>
                  <a:srgbClr val="212121"/>
                </a:solidFill>
                <a:latin typeface="Courier New"/>
                <a:cs typeface="Courier New"/>
              </a:rPr>
              <a:t>ErrorMvcAutoConfiguratio</a:t>
            </a:r>
            <a:r>
              <a:rPr sz="2150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)  </a:t>
            </a:r>
            <a:r>
              <a:rPr sz="2150" spc="-20" dirty="0">
                <a:solidFill>
                  <a:srgbClr val="212121"/>
                </a:solidFill>
                <a:latin typeface="Trebuchet MS"/>
                <a:cs typeface="Trebuchet MS"/>
              </a:rPr>
              <a:t>Bean&lt;-&gt;JSON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ts val="2250"/>
              </a:lnSpc>
            </a:pPr>
            <a:r>
              <a:rPr sz="2150" spc="-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spc="-5" dirty="0">
                <a:solidFill>
                  <a:srgbClr val="212121"/>
                </a:solidFill>
                <a:latin typeface="Courier New"/>
                <a:cs typeface="Courier New"/>
              </a:rPr>
              <a:t>JacksonHttpMessageConvertersConfiguration</a:t>
            </a:r>
            <a:r>
              <a:rPr sz="2150" spc="-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94194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110" dirty="0">
                <a:solidFill>
                  <a:srgbClr val="000000"/>
                </a:solidFill>
              </a:rPr>
              <a:t>xplo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75" dirty="0">
                <a:solidFill>
                  <a:srgbClr val="A52929"/>
                </a:solidFill>
              </a:rPr>
              <a:t>A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285" dirty="0">
                <a:solidFill>
                  <a:srgbClr val="A52929"/>
                </a:solidFill>
              </a:rPr>
              <a:t>r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17" name="object 17"/>
          <p:cNvSpPr/>
          <p:nvPr/>
        </p:nvSpPr>
        <p:spPr>
          <a:xfrm>
            <a:off x="11468099" y="661987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0281" y="1056583"/>
            <a:ext cx="1683568" cy="30963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800100"/>
            <a:ext cx="8940800" cy="3759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980"/>
              </a:lnSpc>
              <a:spcBef>
                <a:spcPts val="100"/>
              </a:spcBef>
              <a:buSzPct val="120000"/>
              <a:buFont typeface="Arial" panose="020B0604020202020204" pitchFamily="34" charset="0"/>
              <a:buChar char="•"/>
            </a:pPr>
            <a:r>
              <a:rPr sz="2700" spc="-70" dirty="0">
                <a:solidFill>
                  <a:srgbClr val="212121"/>
                </a:solidFill>
                <a:cs typeface="Trebuchet MS"/>
              </a:rPr>
              <a:t>Questions:</a:t>
            </a:r>
            <a:endParaRPr sz="2700" dirty="0">
              <a:cs typeface="Trebuchet MS"/>
            </a:endParaRPr>
          </a:p>
          <a:p>
            <a:pPr marL="735965" indent="-342900">
              <a:lnSpc>
                <a:spcPts val="2325"/>
              </a:lnSpc>
              <a:buFont typeface="Wingdings" panose="05000000000000000000" pitchFamily="2" charset="2"/>
              <a:buChar char="§"/>
            </a:pPr>
            <a:r>
              <a:rPr sz="2150" spc="-135" dirty="0">
                <a:solidFill>
                  <a:srgbClr val="212121"/>
                </a:solidFill>
                <a:cs typeface="Trebuchet MS"/>
              </a:rPr>
              <a:t>W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150" spc="1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l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u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nc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150" spc="-10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C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on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e</a:t>
            </a:r>
            <a:r>
              <a:rPr sz="2150" spc="-114" dirty="0">
                <a:solidFill>
                  <a:srgbClr val="212121"/>
                </a:solidFill>
                <a:cs typeface="Trebuchet MS"/>
              </a:rPr>
              <a:t>x</a:t>
            </a:r>
            <a:r>
              <a:rPr sz="2150" spc="-18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125" dirty="0">
                <a:solidFill>
                  <a:srgbClr val="212121"/>
                </a:solidFill>
                <a:cs typeface="Trebuchet MS"/>
              </a:rPr>
              <a:t>?</a:t>
            </a:r>
            <a:endParaRPr sz="2150" dirty="0">
              <a:cs typeface="Trebuchet MS"/>
            </a:endParaRPr>
          </a:p>
          <a:p>
            <a:pPr marL="735965" marR="4107179" indent="-342900">
              <a:lnSpc>
                <a:spcPts val="2780"/>
              </a:lnSpc>
              <a:spcBef>
                <a:spcPts val="120"/>
              </a:spcBef>
              <a:buFont typeface="Wingdings" panose="05000000000000000000" pitchFamily="2" charset="2"/>
              <a:buChar char="§"/>
            </a:pPr>
            <a:r>
              <a:rPr sz="2150" spc="-135" dirty="0">
                <a:solidFill>
                  <a:srgbClr val="212121"/>
                </a:solidFill>
                <a:cs typeface="Trebuchet MS"/>
              </a:rPr>
              <a:t>W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150" spc="1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g</a:t>
            </a:r>
            <a:r>
              <a:rPr sz="2150" spc="-30" dirty="0">
                <a:solidFill>
                  <a:srgbClr val="212121"/>
                </a:solidFill>
                <a:cs typeface="Trebuchet MS"/>
              </a:rPr>
              <a:t>g</a:t>
            </a:r>
            <a:r>
              <a:rPr sz="2150" spc="-95" dirty="0">
                <a:solidFill>
                  <a:srgbClr val="212121"/>
                </a:solidFill>
                <a:cs typeface="Trebuchet MS"/>
              </a:rPr>
              <a:t>eri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2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150" spc="-10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35" dirty="0">
                <a:solidFill>
                  <a:srgbClr val="212121"/>
                </a:solidFill>
                <a:cs typeface="Trebuchet MS"/>
              </a:rPr>
              <a:t>c</a:t>
            </a:r>
            <a:r>
              <a:rPr sz="2150" spc="10" dirty="0">
                <a:solidFill>
                  <a:srgbClr val="212121"/>
                </a:solidFill>
                <a:cs typeface="Trebuchet MS"/>
              </a:rPr>
              <a:t>om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p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onent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spc="-110" dirty="0">
                <a:solidFill>
                  <a:srgbClr val="212121"/>
                </a:solidFill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n</a:t>
            </a:r>
            <a:r>
              <a:rPr sz="2150" spc="110" dirty="0">
                <a:solidFill>
                  <a:srgbClr val="212121"/>
                </a:solidFill>
                <a:cs typeface="Trebuchet MS"/>
              </a:rPr>
              <a:t>?</a:t>
            </a:r>
            <a:endParaRPr lang="en-IN" sz="2150" spc="110" dirty="0">
              <a:solidFill>
                <a:srgbClr val="212121"/>
              </a:solidFill>
              <a:cs typeface="Trebuchet MS"/>
            </a:endParaRPr>
          </a:p>
          <a:p>
            <a:pPr marL="735965" marR="4107179" indent="-342900">
              <a:lnSpc>
                <a:spcPts val="2780"/>
              </a:lnSpc>
              <a:spcBef>
                <a:spcPts val="120"/>
              </a:spcBef>
              <a:buFont typeface="Wingdings" panose="05000000000000000000" pitchFamily="2" charset="2"/>
              <a:buChar char="§"/>
            </a:pPr>
            <a:r>
              <a:rPr sz="2150" spc="-135" dirty="0">
                <a:solidFill>
                  <a:srgbClr val="212121"/>
                </a:solidFill>
                <a:cs typeface="Trebuchet MS"/>
              </a:rPr>
              <a:t>W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150" spc="1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ena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b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li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u</a:t>
            </a:r>
            <a:r>
              <a:rPr sz="2150" spc="-150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1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35" dirty="0">
                <a:solidFill>
                  <a:srgbClr val="212121"/>
                </a:solidFill>
                <a:cs typeface="Trebuchet MS"/>
              </a:rPr>
              <a:t>c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onf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5" dirty="0">
                <a:solidFill>
                  <a:srgbClr val="212121"/>
                </a:solidFill>
                <a:cs typeface="Trebuchet MS"/>
              </a:rPr>
              <a:t>g</a:t>
            </a:r>
            <a:r>
              <a:rPr sz="2150" dirty="0">
                <a:solidFill>
                  <a:srgbClr val="212121"/>
                </a:solidFill>
                <a:cs typeface="Trebuchet MS"/>
              </a:rPr>
              <a:t>u</a:t>
            </a:r>
            <a:r>
              <a:rPr sz="2150" spc="-14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cs typeface="Trebuchet MS"/>
              </a:rPr>
              <a:t>o</a:t>
            </a:r>
            <a:r>
              <a:rPr sz="2150" spc="-5" dirty="0">
                <a:solidFill>
                  <a:srgbClr val="212121"/>
                </a:solidFill>
                <a:cs typeface="Trebuchet MS"/>
              </a:rPr>
              <a:t>n</a:t>
            </a:r>
            <a:r>
              <a:rPr sz="2150" spc="125" dirty="0">
                <a:solidFill>
                  <a:srgbClr val="212121"/>
                </a:solidFill>
                <a:cs typeface="Trebuchet MS"/>
              </a:rPr>
              <a:t>?</a:t>
            </a:r>
            <a:endParaRPr lang="en-IN" sz="2150" spc="125" dirty="0">
              <a:solidFill>
                <a:srgbClr val="212121"/>
              </a:solidFill>
              <a:cs typeface="Trebuchet MS"/>
            </a:endParaRPr>
          </a:p>
          <a:p>
            <a:pPr marL="393065" marR="4107179">
              <a:lnSpc>
                <a:spcPts val="2780"/>
              </a:lnSpc>
              <a:spcBef>
                <a:spcPts val="120"/>
              </a:spcBef>
            </a:pPr>
            <a:endParaRPr sz="2150" dirty="0">
              <a:cs typeface="Trebuchet MS"/>
            </a:endParaRPr>
          </a:p>
          <a:p>
            <a:pPr marL="469900" indent="-457200">
              <a:lnSpc>
                <a:spcPts val="2980"/>
              </a:lnSpc>
              <a:spcBef>
                <a:spcPts val="40"/>
              </a:spcBef>
              <a:buSzPct val="120000"/>
              <a:buFont typeface="Arial" panose="020B0604020202020204" pitchFamily="34" charset="0"/>
              <a:buChar char="•"/>
            </a:pPr>
            <a:r>
              <a:rPr sz="2700" spc="-110" dirty="0">
                <a:solidFill>
                  <a:srgbClr val="212121"/>
                </a:solidFill>
                <a:cs typeface="Trebuchet MS"/>
              </a:rPr>
              <a:t>Answer: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cs typeface="Trebuchet MS"/>
              </a:rPr>
              <a:t>@SpringBootApplication</a:t>
            </a:r>
            <a:endParaRPr sz="2700" dirty="0">
              <a:cs typeface="Trebuchet MS"/>
            </a:endParaRPr>
          </a:p>
          <a:p>
            <a:pPr marL="393065" marR="5080">
              <a:lnSpc>
                <a:spcPts val="2100"/>
              </a:lnSpc>
              <a:spcBef>
                <a:spcPts val="210"/>
              </a:spcBef>
            </a:pPr>
            <a:r>
              <a:rPr sz="2150" spc="-155" dirty="0">
                <a:solidFill>
                  <a:srgbClr val="212121"/>
                </a:solidFill>
                <a:cs typeface="Trebuchet MS"/>
              </a:rPr>
              <a:t>1:</a:t>
            </a:r>
            <a:r>
              <a:rPr sz="2150" spc="-14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cs typeface="Trebuchet MS"/>
              </a:rPr>
              <a:t>@SpringBootConfiguration</a:t>
            </a:r>
            <a:r>
              <a:rPr sz="2150" spc="-45" dirty="0">
                <a:solidFill>
                  <a:srgbClr val="212121"/>
                </a:solidFill>
                <a:cs typeface="Trebuchet MS"/>
              </a:rPr>
              <a:t>: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Indicates</a:t>
            </a:r>
            <a:r>
              <a:rPr sz="2150" spc="-11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0" dirty="0">
                <a:solidFill>
                  <a:srgbClr val="212121"/>
                </a:solidFill>
                <a:cs typeface="Trebuchet MS"/>
              </a:rPr>
              <a:t>that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150" spc="-11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class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provides</a:t>
            </a:r>
            <a:r>
              <a:rPr sz="2150" spc="-1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150" spc="-11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Boot </a:t>
            </a:r>
            <a:r>
              <a:rPr sz="2150" spc="-63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application</a:t>
            </a:r>
            <a:r>
              <a:rPr sz="215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@Configuration.</a:t>
            </a:r>
            <a:endParaRPr sz="2150" dirty="0">
              <a:cs typeface="Trebuchet MS"/>
            </a:endParaRPr>
          </a:p>
          <a:p>
            <a:pPr marL="393065" marR="6985">
              <a:lnSpc>
                <a:spcPts val="2170"/>
              </a:lnSpc>
              <a:spcBef>
                <a:spcPts val="620"/>
              </a:spcBef>
            </a:pPr>
            <a:r>
              <a:rPr sz="2150" spc="-155" dirty="0">
                <a:solidFill>
                  <a:srgbClr val="212121"/>
                </a:solidFill>
                <a:cs typeface="Trebuchet MS"/>
              </a:rPr>
              <a:t>2:</a:t>
            </a:r>
            <a:r>
              <a:rPr sz="2150" spc="24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cs typeface="Trebuchet MS"/>
              </a:rPr>
              <a:t>@EnableAutoConfiguration</a:t>
            </a:r>
            <a:r>
              <a:rPr sz="2150" spc="-65" dirty="0">
                <a:solidFill>
                  <a:srgbClr val="212121"/>
                </a:solidFill>
                <a:cs typeface="Trebuchet MS"/>
              </a:rPr>
              <a:t>:</a:t>
            </a:r>
            <a:r>
              <a:rPr sz="2150" spc="3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Enable</a:t>
            </a:r>
            <a:r>
              <a:rPr sz="2150" spc="3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auto-configuration</a:t>
            </a:r>
            <a:r>
              <a:rPr sz="2150" spc="3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of</a:t>
            </a:r>
            <a:r>
              <a:rPr sz="2150" spc="3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the</a:t>
            </a:r>
            <a:r>
              <a:rPr sz="2150" spc="3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cs typeface="Trebuchet MS"/>
              </a:rPr>
              <a:t>Spring </a:t>
            </a:r>
            <a:r>
              <a:rPr sz="2150" spc="-63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cs typeface="Trebuchet MS"/>
              </a:rPr>
              <a:t>Application</a:t>
            </a:r>
            <a:r>
              <a:rPr sz="2150" spc="-2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95" dirty="0">
                <a:solidFill>
                  <a:srgbClr val="212121"/>
                </a:solidFill>
                <a:cs typeface="Trebuchet MS"/>
              </a:rPr>
              <a:t>Context,</a:t>
            </a:r>
            <a:endParaRPr sz="2150" dirty="0">
              <a:cs typeface="Trebuchet MS"/>
            </a:endParaRPr>
          </a:p>
          <a:p>
            <a:pPr marL="393065" marR="9525">
              <a:lnSpc>
                <a:spcPts val="2180"/>
              </a:lnSpc>
              <a:spcBef>
                <a:spcPts val="600"/>
              </a:spcBef>
            </a:pPr>
            <a:r>
              <a:rPr sz="2150" spc="-155" dirty="0">
                <a:solidFill>
                  <a:srgbClr val="212121"/>
                </a:solidFill>
                <a:cs typeface="Trebuchet MS"/>
              </a:rPr>
              <a:t>3:</a:t>
            </a:r>
            <a:r>
              <a:rPr sz="2150" spc="1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cs typeface="Trebuchet MS"/>
              </a:rPr>
              <a:t>@ComponentScan</a:t>
            </a:r>
            <a:r>
              <a:rPr sz="2150" spc="-50" dirty="0">
                <a:solidFill>
                  <a:srgbClr val="212121"/>
                </a:solidFill>
                <a:cs typeface="Trebuchet MS"/>
              </a:rPr>
              <a:t>:</a:t>
            </a:r>
            <a:r>
              <a:rPr sz="2150" spc="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cs typeface="Trebuchet MS"/>
              </a:rPr>
              <a:t>Enable</a:t>
            </a:r>
            <a:r>
              <a:rPr sz="2150" spc="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component</a:t>
            </a:r>
            <a:r>
              <a:rPr sz="2150" spc="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cs typeface="Trebuchet MS"/>
              </a:rPr>
              <a:t>scan</a:t>
            </a:r>
            <a:r>
              <a:rPr sz="2150" spc="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cs typeface="Trebuchet MS"/>
              </a:rPr>
              <a:t>(for</a:t>
            </a:r>
            <a:r>
              <a:rPr sz="2150" spc="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current</a:t>
            </a:r>
            <a:r>
              <a:rPr sz="2150" spc="21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cs typeface="Trebuchet MS"/>
              </a:rPr>
              <a:t>package,</a:t>
            </a:r>
            <a:r>
              <a:rPr sz="2150" spc="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cs typeface="Trebuchet MS"/>
              </a:rPr>
              <a:t>by </a:t>
            </a:r>
            <a:r>
              <a:rPr sz="2150" spc="-63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cs typeface="Trebuchet MS"/>
              </a:rPr>
              <a:t>default)</a:t>
            </a:r>
            <a:endParaRPr sz="2150" dirty="0"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6608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95" dirty="0">
                <a:solidFill>
                  <a:srgbClr val="000000"/>
                </a:solidFill>
              </a:rPr>
              <a:t>Unders</a:t>
            </a:r>
            <a:r>
              <a:rPr sz="3500" spc="-95" dirty="0">
                <a:solidFill>
                  <a:srgbClr val="A52929"/>
                </a:solidFill>
              </a:rPr>
              <a:t>ta</a:t>
            </a:r>
            <a:r>
              <a:rPr sz="3500" spc="-95" dirty="0">
                <a:solidFill>
                  <a:srgbClr val="000000"/>
                </a:solidFill>
              </a:rPr>
              <a:t>ndi</a:t>
            </a:r>
            <a:r>
              <a:rPr sz="3500" spc="-95" dirty="0">
                <a:solidFill>
                  <a:srgbClr val="A52929"/>
                </a:solidFill>
              </a:rPr>
              <a:t>ng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160" dirty="0">
                <a:solidFill>
                  <a:srgbClr val="A52929"/>
                </a:solidFill>
              </a:rPr>
              <a:t>h</a:t>
            </a:r>
            <a:r>
              <a:rPr sz="3500" spc="-160" dirty="0">
                <a:solidFill>
                  <a:srgbClr val="000000"/>
                </a:solidFill>
              </a:rPr>
              <a:t>e</a:t>
            </a:r>
            <a:r>
              <a:rPr sz="3500" spc="-330" dirty="0">
                <a:solidFill>
                  <a:srgbClr val="000000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Glue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30" dirty="0">
                <a:solidFill>
                  <a:srgbClr val="A52929"/>
                </a:solidFill>
              </a:rPr>
              <a:t> </a:t>
            </a:r>
            <a:r>
              <a:rPr sz="3500" spc="-65" dirty="0">
                <a:solidFill>
                  <a:srgbClr val="A52929"/>
                </a:solidFill>
              </a:rPr>
              <a:t>@</a:t>
            </a:r>
            <a:r>
              <a:rPr sz="3500" spc="-65" dirty="0">
                <a:solidFill>
                  <a:srgbClr val="000000"/>
                </a:solidFill>
              </a:rPr>
              <a:t>SpringB</a:t>
            </a:r>
            <a:r>
              <a:rPr sz="3500" spc="-65" dirty="0">
                <a:solidFill>
                  <a:srgbClr val="A52929"/>
                </a:solidFill>
              </a:rPr>
              <a:t>ootA</a:t>
            </a:r>
            <a:r>
              <a:rPr sz="3500" spc="-65" dirty="0">
                <a:solidFill>
                  <a:srgbClr val="000000"/>
                </a:solidFill>
              </a:rPr>
              <a:t>pplic</a:t>
            </a:r>
            <a:r>
              <a:rPr sz="3500" spc="-65" dirty="0">
                <a:solidFill>
                  <a:srgbClr val="A52929"/>
                </a:solidFill>
              </a:rPr>
              <a:t>ation</a:t>
            </a:r>
            <a:endParaRPr sz="3500" dirty="0"/>
          </a:p>
        </p:txBody>
      </p:sp>
      <p:sp>
        <p:nvSpPr>
          <p:cNvPr id="13" name="object 13"/>
          <p:cNvSpPr/>
          <p:nvPr/>
        </p:nvSpPr>
        <p:spPr>
          <a:xfrm>
            <a:off x="11468099" y="661987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800100"/>
            <a:ext cx="893889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120000"/>
              <a:buFont typeface="Arial" panose="020B0604020202020204" pitchFamily="34" charset="0"/>
              <a:buChar char="•"/>
            </a:pP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Inc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ase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eloper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roductivity</a:t>
            </a:r>
            <a:endParaRPr sz="2700" dirty="0">
              <a:latin typeface="Trebuchet MS"/>
              <a:cs typeface="Trebuchet MS"/>
            </a:endParaRPr>
          </a:p>
          <a:p>
            <a:pPr marL="469900" marR="5080" indent="-457200">
              <a:lnSpc>
                <a:spcPts val="2700"/>
              </a:lnSpc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Why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700" spc="-2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restart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server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manually</a:t>
            </a:r>
            <a:r>
              <a:rPr sz="2700" b="1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700" spc="-2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every</a:t>
            </a:r>
            <a:r>
              <a:rPr sz="2700" spc="-2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code </a:t>
            </a:r>
            <a:r>
              <a:rPr sz="2700" spc="-8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Trebuchet MS"/>
                <a:cs typeface="Trebuchet MS"/>
              </a:rPr>
              <a:t>change?</a:t>
            </a:r>
            <a:endParaRPr sz="2700" dirty="0">
              <a:latin typeface="Trebuchet MS"/>
              <a:cs typeface="Trebuchet MS"/>
            </a:endParaRPr>
          </a:p>
          <a:p>
            <a:pPr marL="469900" marR="6350" indent="-457200">
              <a:lnSpc>
                <a:spcPts val="2700"/>
              </a:lnSpc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emembe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pom.xml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dependen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rgbClr val="212121"/>
                </a:solidFill>
                <a:latin typeface="Trebuchet MS"/>
                <a:cs typeface="Trebuchet MS"/>
              </a:rPr>
              <a:t>chan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s,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will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need  </a:t>
            </a:r>
            <a:r>
              <a:rPr sz="2700" spc="-1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art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manually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4326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70" dirty="0">
                <a:solidFill>
                  <a:srgbClr val="A52929"/>
                </a:solidFill>
              </a:rPr>
              <a:t>ld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85" dirty="0">
                <a:solidFill>
                  <a:srgbClr val="A52929"/>
                </a:solidFill>
              </a:rPr>
              <a:t>F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000000"/>
                </a:solidFill>
              </a:rPr>
              <a:t>De</a:t>
            </a:r>
            <a:r>
              <a:rPr sz="3500" spc="-185" dirty="0">
                <a:solidFill>
                  <a:srgbClr val="000000"/>
                </a:solidFill>
              </a:rPr>
              <a:t>v</a:t>
            </a:r>
            <a:r>
              <a:rPr sz="3500" spc="-480" dirty="0">
                <a:solidFill>
                  <a:srgbClr val="A52929"/>
                </a:solidFill>
              </a:rPr>
              <a:t>T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-40" dirty="0">
                <a:solidFill>
                  <a:srgbClr val="A52929"/>
                </a:solidFill>
              </a:rPr>
              <a:t>ls</a:t>
            </a:r>
            <a:endParaRPr sz="3500"/>
          </a:p>
        </p:txBody>
      </p:sp>
      <p:sp>
        <p:nvSpPr>
          <p:cNvPr id="8" name="object 8"/>
          <p:cNvSpPr/>
          <p:nvPr/>
        </p:nvSpPr>
        <p:spPr>
          <a:xfrm>
            <a:off x="11468099" y="661987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90500" algn="ctr">
              <a:lnSpc>
                <a:spcPct val="100000"/>
              </a:lnSpc>
              <a:spcBef>
                <a:spcPts val="1600"/>
              </a:spcBef>
            </a:pPr>
            <a:r>
              <a:rPr spc="-105" dirty="0"/>
              <a:t>Spring</a:t>
            </a:r>
            <a:r>
              <a:rPr spc="-655" dirty="0"/>
              <a:t> </a:t>
            </a:r>
            <a:r>
              <a:rPr spc="-120" dirty="0"/>
              <a:t>Boot</a:t>
            </a:r>
          </a:p>
          <a:p>
            <a:pPr marL="190500" algn="ctr">
              <a:lnSpc>
                <a:spcPct val="100000"/>
              </a:lnSpc>
              <a:spcBef>
                <a:spcPts val="1500"/>
              </a:spcBef>
            </a:pPr>
            <a:r>
              <a:rPr spc="-235" dirty="0"/>
              <a:t>PRODUCTION-READY</a:t>
            </a:r>
          </a:p>
        </p:txBody>
      </p:sp>
      <p:sp>
        <p:nvSpPr>
          <p:cNvPr id="3" name="object 3"/>
          <p:cNvSpPr/>
          <p:nvPr/>
        </p:nvSpPr>
        <p:spPr>
          <a:xfrm>
            <a:off x="11468099" y="6619870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5293" y="1247350"/>
            <a:ext cx="2291035" cy="24582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1148" y="777875"/>
            <a:ext cx="8604251" cy="517173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6350" indent="-342900">
              <a:lnSpc>
                <a:spcPts val="2700"/>
              </a:lnSpc>
              <a:spcBef>
                <a:spcPts val="640"/>
              </a:spcBef>
              <a:buSzPct val="120000"/>
              <a:buFont typeface="Arial" panose="020B0604020202020204" pitchFamily="34" charset="0"/>
              <a:buChar char="•"/>
              <a:tabLst>
                <a:tab pos="1962785" algn="l"/>
                <a:tab pos="2820670" algn="l"/>
                <a:tab pos="4213860" algn="l"/>
                <a:tab pos="6457315" algn="l"/>
                <a:tab pos="7268209" algn="l"/>
              </a:tabLst>
            </a:pPr>
            <a:r>
              <a:rPr sz="2400" spc="-80" dirty="0">
                <a:solidFill>
                  <a:srgbClr val="212121"/>
                </a:solidFill>
                <a:cs typeface="Trebuchet MS"/>
              </a:rPr>
              <a:t>Appli</a:t>
            </a:r>
            <a:r>
              <a:rPr sz="2400" spc="-114" dirty="0">
                <a:solidFill>
                  <a:srgbClr val="212121"/>
                </a:solidFill>
                <a:cs typeface="Trebuchet MS"/>
              </a:rPr>
              <a:t>c</a:t>
            </a:r>
            <a:r>
              <a:rPr sz="2400" spc="-45" dirty="0">
                <a:solidFill>
                  <a:srgbClr val="212121"/>
                </a:solidFill>
                <a:cs typeface="Trebuchet MS"/>
              </a:rPr>
              <a:t>ations</a:t>
            </a:r>
            <a:r>
              <a:rPr lang="en-IN" sz="2400" spc="-4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40" dirty="0">
                <a:solidFill>
                  <a:srgbClr val="212121"/>
                </a:solidFill>
                <a:cs typeface="Trebuchet MS"/>
              </a:rPr>
              <a:t>ha</a:t>
            </a:r>
            <a:r>
              <a:rPr sz="2400" spc="-50" dirty="0">
                <a:solidFill>
                  <a:srgbClr val="212121"/>
                </a:solidFill>
                <a:cs typeface="Trebuchet MS"/>
              </a:rPr>
              <a:t>v</a:t>
            </a:r>
            <a:r>
              <a:rPr sz="2400" spc="-135" dirty="0">
                <a:solidFill>
                  <a:srgbClr val="212121"/>
                </a:solidFill>
                <a:cs typeface="Trebuchet MS"/>
              </a:rPr>
              <a:t>e</a:t>
            </a:r>
            <a:r>
              <a:rPr lang="en-IN" sz="2400" spc="-13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60" dirty="0">
                <a:solidFill>
                  <a:srgbClr val="212121"/>
                </a:solidFill>
                <a:cs typeface="Trebuchet MS"/>
              </a:rPr>
              <a:t>di</a:t>
            </a:r>
            <a:r>
              <a:rPr sz="2400" spc="-225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254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14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400" spc="-13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100" dirty="0">
                <a:solidFill>
                  <a:srgbClr val="212121"/>
                </a:solidFill>
                <a:cs typeface="Trebuchet MS"/>
              </a:rPr>
              <a:t>ent</a:t>
            </a:r>
            <a:r>
              <a:rPr lang="en-IN" sz="2400" spc="-10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cs typeface="Trebuchet MS"/>
              </a:rPr>
              <a:t>envi</a:t>
            </a:r>
            <a:r>
              <a:rPr sz="2400" spc="-10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75" dirty="0">
                <a:solidFill>
                  <a:srgbClr val="212121"/>
                </a:solidFill>
                <a:cs typeface="Trebuchet MS"/>
              </a:rPr>
              <a:t>onments:</a:t>
            </a:r>
            <a:r>
              <a:rPr lang="en-IN" sz="2400" spc="-75" dirty="0">
                <a:solidFill>
                  <a:srgbClr val="212121"/>
                </a:solidFill>
                <a:cs typeface="Trebuchet MS"/>
              </a:rPr>
              <a:t> </a:t>
            </a:r>
          </a:p>
          <a:p>
            <a:pPr marL="812800" marR="6350" lvl="1" indent="-342900">
              <a:lnSpc>
                <a:spcPts val="2700"/>
              </a:lnSpc>
              <a:spcBef>
                <a:spcPts val="640"/>
              </a:spcBef>
              <a:buFont typeface="Wingdings" panose="05000000000000000000" pitchFamily="2" charset="2"/>
              <a:buChar char="§"/>
              <a:tabLst>
                <a:tab pos="1962785" algn="l"/>
                <a:tab pos="2820670" algn="l"/>
                <a:tab pos="4213860" algn="l"/>
                <a:tab pos="6457315" algn="l"/>
                <a:tab pos="7268209" algn="l"/>
              </a:tabLst>
            </a:pPr>
            <a:r>
              <a:rPr lang="en-IN" sz="2400" b="1" spc="-120" dirty="0">
                <a:solidFill>
                  <a:srgbClr val="212121"/>
                </a:solidFill>
                <a:cs typeface="Trebuchet MS"/>
              </a:rPr>
              <a:t>Dev,</a:t>
            </a:r>
            <a:r>
              <a:rPr lang="en-IN" sz="2400" b="1" spc="-250" dirty="0">
                <a:solidFill>
                  <a:srgbClr val="212121"/>
                </a:solidFill>
                <a:cs typeface="Trebuchet MS"/>
              </a:rPr>
              <a:t>  </a:t>
            </a:r>
            <a:r>
              <a:rPr sz="2400" b="1" spc="-125" dirty="0">
                <a:solidFill>
                  <a:srgbClr val="212121"/>
                </a:solidFill>
                <a:cs typeface="Trebuchet MS"/>
              </a:rPr>
              <a:t>Q</a:t>
            </a:r>
            <a:r>
              <a:rPr sz="2400" b="1" spc="-185" dirty="0">
                <a:solidFill>
                  <a:srgbClr val="212121"/>
                </a:solidFill>
                <a:cs typeface="Trebuchet MS"/>
              </a:rPr>
              <a:t>A,  </a:t>
            </a:r>
            <a:r>
              <a:rPr sz="2400" b="1" spc="-5" dirty="0">
                <a:solidFill>
                  <a:srgbClr val="212121"/>
                </a:solidFill>
                <a:cs typeface="Trebuchet MS"/>
              </a:rPr>
              <a:t>S</a:t>
            </a:r>
            <a:r>
              <a:rPr sz="2400" b="1" spc="-50" dirty="0">
                <a:solidFill>
                  <a:srgbClr val="212121"/>
                </a:solidFill>
                <a:cs typeface="Trebuchet MS"/>
              </a:rPr>
              <a:t>t</a:t>
            </a:r>
            <a:r>
              <a:rPr sz="2400" b="1" spc="10" dirty="0">
                <a:solidFill>
                  <a:srgbClr val="212121"/>
                </a:solidFill>
                <a:cs typeface="Trebuchet MS"/>
              </a:rPr>
              <a:t>a</a:t>
            </a:r>
            <a:r>
              <a:rPr sz="2400" b="1" spc="-35" dirty="0">
                <a:solidFill>
                  <a:srgbClr val="212121"/>
                </a:solidFill>
                <a:cs typeface="Trebuchet MS"/>
              </a:rPr>
              <a:t>g</a:t>
            </a:r>
            <a:r>
              <a:rPr sz="2400" b="1" spc="-220" dirty="0">
                <a:solidFill>
                  <a:srgbClr val="212121"/>
                </a:solidFill>
                <a:cs typeface="Trebuchet MS"/>
              </a:rPr>
              <a:t>e,</a:t>
            </a:r>
            <a:r>
              <a:rPr sz="2400" b="1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b="1" spc="-80" dirty="0">
                <a:solidFill>
                  <a:srgbClr val="212121"/>
                </a:solidFill>
                <a:cs typeface="Trebuchet MS"/>
              </a:rPr>
              <a:t>P</a:t>
            </a:r>
            <a:r>
              <a:rPr sz="2400" b="1" spc="-90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b="1" spc="-4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400" b="1" spc="-55" dirty="0">
                <a:solidFill>
                  <a:srgbClr val="212121"/>
                </a:solidFill>
                <a:cs typeface="Trebuchet MS"/>
              </a:rPr>
              <a:t>d</a:t>
            </a:r>
            <a:r>
              <a:rPr sz="2400" spc="-325" dirty="0">
                <a:solidFill>
                  <a:srgbClr val="212121"/>
                </a:solidFill>
                <a:cs typeface="Trebuchet MS"/>
              </a:rPr>
              <a:t>,</a:t>
            </a:r>
            <a:r>
              <a:rPr sz="24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325" dirty="0">
                <a:solidFill>
                  <a:srgbClr val="212121"/>
                </a:solidFill>
                <a:cs typeface="Trebuchet MS"/>
              </a:rPr>
              <a:t>...</a:t>
            </a:r>
            <a:endParaRPr sz="2400" dirty="0">
              <a:cs typeface="Trebuchet MS"/>
            </a:endParaRPr>
          </a:p>
          <a:p>
            <a:pPr marL="469900" indent="-457200">
              <a:lnSpc>
                <a:spcPts val="298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lang="en-IN" sz="2400" spc="-130" dirty="0">
              <a:solidFill>
                <a:srgbClr val="212121"/>
              </a:solidFill>
              <a:cs typeface="Trebuchet MS"/>
            </a:endParaRPr>
          </a:p>
          <a:p>
            <a:pPr marL="469900" indent="-457200">
              <a:lnSpc>
                <a:spcPts val="2980"/>
              </a:lnSpc>
              <a:spcBef>
                <a:spcPts val="60"/>
              </a:spcBef>
              <a:buSzPct val="120000"/>
              <a:buFont typeface="Arial" panose="020B0604020202020204" pitchFamily="34" charset="0"/>
              <a:buChar char="•"/>
            </a:pPr>
            <a:r>
              <a:rPr sz="2400" spc="-130" dirty="0">
                <a:solidFill>
                  <a:srgbClr val="212121"/>
                </a:solidFill>
                <a:cs typeface="Trebuchet MS"/>
              </a:rPr>
              <a:t>Different</a:t>
            </a:r>
            <a:r>
              <a:rPr sz="24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60" dirty="0">
                <a:solidFill>
                  <a:srgbClr val="212121"/>
                </a:solidFill>
                <a:cs typeface="Trebuchet MS"/>
              </a:rPr>
              <a:t>environments</a:t>
            </a:r>
            <a:r>
              <a:rPr sz="24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70" dirty="0">
                <a:solidFill>
                  <a:srgbClr val="212121"/>
                </a:solidFill>
                <a:cs typeface="Trebuchet MS"/>
              </a:rPr>
              <a:t>need</a:t>
            </a:r>
            <a:r>
              <a:rPr sz="24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b="1" spc="-140" dirty="0">
                <a:solidFill>
                  <a:srgbClr val="212121"/>
                </a:solidFill>
                <a:cs typeface="Trebuchet MS"/>
              </a:rPr>
              <a:t>different</a:t>
            </a:r>
            <a:r>
              <a:rPr sz="2400" b="1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b="1" spc="-110" dirty="0">
                <a:solidFill>
                  <a:srgbClr val="212121"/>
                </a:solidFill>
                <a:cs typeface="Trebuchet MS"/>
              </a:rPr>
              <a:t>configuration</a:t>
            </a:r>
            <a:r>
              <a:rPr sz="2400" spc="-110" dirty="0">
                <a:solidFill>
                  <a:srgbClr val="212121"/>
                </a:solidFill>
                <a:cs typeface="Trebuchet MS"/>
              </a:rPr>
              <a:t>:</a:t>
            </a:r>
            <a:endParaRPr lang="en-IN" sz="2400" spc="5" dirty="0">
              <a:solidFill>
                <a:srgbClr val="212121"/>
              </a:solidFill>
              <a:cs typeface="Trebuchet MS"/>
            </a:endParaRPr>
          </a:p>
          <a:p>
            <a:pPr marL="735965" indent="-342900">
              <a:lnSpc>
                <a:spcPts val="2325"/>
              </a:lnSpc>
              <a:buFont typeface="Wingdings" panose="05000000000000000000" pitchFamily="2" charset="2"/>
              <a:buChar char="§"/>
            </a:pPr>
            <a:r>
              <a:rPr sz="2400" spc="5" dirty="0">
                <a:solidFill>
                  <a:srgbClr val="212121"/>
                </a:solidFill>
                <a:cs typeface="Trebuchet MS"/>
              </a:rPr>
              <a:t>D</a:t>
            </a:r>
            <a:r>
              <a:rPr sz="240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400" spc="-180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204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114" dirty="0">
                <a:solidFill>
                  <a:srgbClr val="212121"/>
                </a:solidFill>
                <a:cs typeface="Trebuchet MS"/>
              </a:rPr>
              <a:t>e</a:t>
            </a:r>
            <a:r>
              <a:rPr sz="2400" spc="-10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75" dirty="0">
                <a:solidFill>
                  <a:srgbClr val="212121"/>
                </a:solidFill>
                <a:cs typeface="Trebuchet MS"/>
              </a:rPr>
              <a:t>ent</a:t>
            </a:r>
            <a:r>
              <a:rPr sz="240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5" dirty="0">
                <a:solidFill>
                  <a:srgbClr val="212121"/>
                </a:solidFill>
                <a:cs typeface="Trebuchet MS"/>
              </a:rPr>
              <a:t>D</a:t>
            </a:r>
            <a:r>
              <a:rPr sz="240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400" spc="-16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40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400" spc="-35" dirty="0">
                <a:solidFill>
                  <a:srgbClr val="212121"/>
                </a:solidFill>
                <a:cs typeface="Trebuchet MS"/>
              </a:rPr>
              <a:t>b</a:t>
            </a:r>
            <a:r>
              <a:rPr sz="240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40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400" spc="-35" dirty="0">
                <a:solidFill>
                  <a:srgbClr val="212121"/>
                </a:solidFill>
                <a:cs typeface="Trebuchet MS"/>
              </a:rPr>
              <a:t>es</a:t>
            </a:r>
            <a:endParaRPr sz="2400" dirty="0">
              <a:cs typeface="Trebuchet MS"/>
            </a:endParaRPr>
          </a:p>
          <a:p>
            <a:pPr marL="735965" indent="-342900">
              <a:lnSpc>
                <a:spcPct val="10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lang="en-IN" sz="2400" spc="5" dirty="0">
                <a:solidFill>
                  <a:srgbClr val="212121"/>
                </a:solidFill>
                <a:cs typeface="Trebuchet MS"/>
              </a:rPr>
              <a:t>D</a:t>
            </a:r>
            <a:r>
              <a:rPr lang="en-IN" sz="240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lang="en-IN" sz="2400" spc="-180" dirty="0">
                <a:solidFill>
                  <a:srgbClr val="212121"/>
                </a:solidFill>
                <a:cs typeface="Trebuchet MS"/>
              </a:rPr>
              <a:t>f</a:t>
            </a:r>
            <a:r>
              <a:rPr lang="en-IN" sz="2400" spc="-204" dirty="0">
                <a:solidFill>
                  <a:srgbClr val="212121"/>
                </a:solidFill>
                <a:cs typeface="Trebuchet MS"/>
              </a:rPr>
              <a:t>f</a:t>
            </a:r>
            <a:r>
              <a:rPr lang="en-IN" sz="2400" spc="-114" dirty="0">
                <a:solidFill>
                  <a:srgbClr val="212121"/>
                </a:solidFill>
                <a:cs typeface="Trebuchet MS"/>
              </a:rPr>
              <a:t>e</a:t>
            </a:r>
            <a:r>
              <a:rPr lang="en-IN" sz="2400" spc="-105" dirty="0">
                <a:solidFill>
                  <a:srgbClr val="212121"/>
                </a:solidFill>
                <a:cs typeface="Trebuchet MS"/>
              </a:rPr>
              <a:t>r</a:t>
            </a:r>
            <a:r>
              <a:rPr lang="en-IN" sz="2400" spc="-75" dirty="0">
                <a:solidFill>
                  <a:srgbClr val="212121"/>
                </a:solidFill>
                <a:cs typeface="Trebuchet MS"/>
              </a:rPr>
              <a:t>ent</a:t>
            </a:r>
            <a:r>
              <a:rPr lang="en-IN" sz="240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400" spc="-135" dirty="0">
                <a:solidFill>
                  <a:srgbClr val="212121"/>
                </a:solidFill>
                <a:cs typeface="Trebuchet MS"/>
              </a:rPr>
              <a:t>W</a:t>
            </a:r>
            <a:r>
              <a:rPr lang="en-IN" sz="2400" spc="-55" dirty="0">
                <a:solidFill>
                  <a:srgbClr val="212121"/>
                </a:solidFill>
                <a:cs typeface="Trebuchet MS"/>
              </a:rPr>
              <a:t>eb</a:t>
            </a:r>
            <a:r>
              <a:rPr lang="en-IN" sz="240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lang="en-IN" sz="2400" spc="114" dirty="0">
                <a:solidFill>
                  <a:srgbClr val="212121"/>
                </a:solidFill>
                <a:cs typeface="Trebuchet MS"/>
              </a:rPr>
              <a:t>S</a:t>
            </a:r>
            <a:r>
              <a:rPr lang="en-IN" sz="2400" spc="-114" dirty="0">
                <a:solidFill>
                  <a:srgbClr val="212121"/>
                </a:solidFill>
                <a:cs typeface="Trebuchet MS"/>
              </a:rPr>
              <a:t>e</a:t>
            </a:r>
            <a:r>
              <a:rPr lang="en-IN" sz="2400" spc="-40" dirty="0">
                <a:solidFill>
                  <a:srgbClr val="212121"/>
                </a:solidFill>
                <a:cs typeface="Trebuchet MS"/>
              </a:rPr>
              <a:t>r</a:t>
            </a:r>
            <a:r>
              <a:rPr lang="en-IN" sz="2400" spc="-45" dirty="0">
                <a:solidFill>
                  <a:srgbClr val="212121"/>
                </a:solidFill>
                <a:cs typeface="Trebuchet MS"/>
              </a:rPr>
              <a:t>v</a:t>
            </a:r>
            <a:r>
              <a:rPr lang="en-IN" sz="240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lang="en-IN" sz="2400" spc="-135" dirty="0">
                <a:solidFill>
                  <a:srgbClr val="212121"/>
                </a:solidFill>
                <a:cs typeface="Trebuchet MS"/>
              </a:rPr>
              <a:t>c</a:t>
            </a:r>
            <a:r>
              <a:rPr lang="en-IN" sz="2400" spc="-35" dirty="0">
                <a:solidFill>
                  <a:srgbClr val="212121"/>
                </a:solidFill>
                <a:cs typeface="Trebuchet MS"/>
              </a:rPr>
              <a:t>es</a:t>
            </a:r>
            <a:endParaRPr lang="en-IN" sz="2400" dirty="0">
              <a:cs typeface="Trebuchet MS"/>
            </a:endParaRPr>
          </a:p>
          <a:p>
            <a:pPr marL="469900" marR="10795" indent="-457200">
              <a:lnSpc>
                <a:spcPts val="2700"/>
              </a:lnSpc>
              <a:spcBef>
                <a:spcPts val="710"/>
              </a:spcBef>
              <a:buFont typeface="Arial" panose="020B0604020202020204" pitchFamily="34" charset="0"/>
              <a:buChar char="•"/>
              <a:tabLst>
                <a:tab pos="902335" algn="l"/>
                <a:tab pos="1654175" algn="l"/>
                <a:tab pos="2421255" algn="l"/>
                <a:tab pos="3751579" algn="l"/>
                <a:tab pos="5213985" algn="l"/>
                <a:tab pos="7374890" algn="l"/>
              </a:tabLst>
            </a:pPr>
            <a:endParaRPr lang="en-IN" sz="2400" dirty="0">
              <a:solidFill>
                <a:srgbClr val="212121"/>
              </a:solidFill>
              <a:cs typeface="Trebuchet MS"/>
            </a:endParaRPr>
          </a:p>
          <a:p>
            <a:pPr marL="355600" marR="10795" indent="-342900">
              <a:lnSpc>
                <a:spcPts val="2700"/>
              </a:lnSpc>
              <a:spcBef>
                <a:spcPts val="710"/>
              </a:spcBef>
              <a:buSzPct val="120000"/>
              <a:buFont typeface="Arial" panose="020B0604020202020204" pitchFamily="34" charset="0"/>
              <a:buChar char="•"/>
              <a:tabLst>
                <a:tab pos="902335" algn="l"/>
                <a:tab pos="1654175" algn="l"/>
                <a:tab pos="2421255" algn="l"/>
                <a:tab pos="3751579" algn="l"/>
                <a:tab pos="5213985" algn="l"/>
                <a:tab pos="7374890" algn="l"/>
              </a:tabLst>
            </a:pPr>
            <a:r>
              <a:rPr lang="en-IN" sz="240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400" spc="-1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400" spc="-75" dirty="0">
                <a:solidFill>
                  <a:srgbClr val="212121"/>
                </a:solidFill>
                <a:cs typeface="Trebuchet MS"/>
              </a:rPr>
              <a:t>w</a:t>
            </a:r>
            <a:r>
              <a:rPr lang="en-IN" sz="2400" spc="-7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140" dirty="0">
                <a:solidFill>
                  <a:srgbClr val="212121"/>
                </a:solidFill>
                <a:cs typeface="Trebuchet MS"/>
              </a:rPr>
              <a:t>c</a:t>
            </a:r>
            <a:r>
              <a:rPr sz="2400" spc="-20" dirty="0">
                <a:solidFill>
                  <a:srgbClr val="212121"/>
                </a:solidFill>
                <a:cs typeface="Trebuchet MS"/>
              </a:rPr>
              <a:t>an</a:t>
            </a:r>
            <a:r>
              <a:rPr lang="en-IN" sz="2400" spc="-2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cs typeface="Trebuchet MS"/>
              </a:rPr>
              <a:t>y</a:t>
            </a:r>
            <a:r>
              <a:rPr sz="2400" dirty="0">
                <a:solidFill>
                  <a:srgbClr val="212121"/>
                </a:solidFill>
                <a:cs typeface="Trebuchet MS"/>
              </a:rPr>
              <a:t>ou</a:t>
            </a:r>
            <a:r>
              <a:rPr lang="en-IN" sz="240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cs typeface="Trebuchet MS"/>
              </a:rPr>
              <a:t>p</a:t>
            </a:r>
            <a:r>
              <a:rPr sz="2400" spc="-80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400" spc="-80" dirty="0">
                <a:solidFill>
                  <a:srgbClr val="212121"/>
                </a:solidFill>
                <a:cs typeface="Trebuchet MS"/>
              </a:rPr>
              <a:t>vide</a:t>
            </a:r>
            <a:r>
              <a:rPr lang="en-IN" sz="2400" spc="-8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60" dirty="0">
                <a:solidFill>
                  <a:srgbClr val="212121"/>
                </a:solidFill>
                <a:cs typeface="Trebuchet MS"/>
              </a:rPr>
              <a:t>di</a:t>
            </a:r>
            <a:r>
              <a:rPr sz="2400" spc="-225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254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14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400" spc="-13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100" dirty="0">
                <a:solidFill>
                  <a:srgbClr val="212121"/>
                </a:solidFill>
                <a:cs typeface="Trebuchet MS"/>
              </a:rPr>
              <a:t>ent</a:t>
            </a:r>
            <a:r>
              <a:rPr lang="en-IN" sz="2400" spc="-10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170" dirty="0">
                <a:solidFill>
                  <a:srgbClr val="212121"/>
                </a:solidFill>
                <a:cs typeface="Trebuchet MS"/>
              </a:rPr>
              <a:t>c</a:t>
            </a:r>
            <a:r>
              <a:rPr sz="2400" spc="-65" dirty="0">
                <a:solidFill>
                  <a:srgbClr val="212121"/>
                </a:solidFill>
                <a:cs typeface="Trebuchet MS"/>
              </a:rPr>
              <a:t>onfigu</a:t>
            </a:r>
            <a:r>
              <a:rPr sz="2400" spc="-12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60" dirty="0">
                <a:solidFill>
                  <a:srgbClr val="212121"/>
                </a:solidFill>
                <a:cs typeface="Trebuchet MS"/>
              </a:rPr>
              <a:t>ation</a:t>
            </a:r>
            <a:r>
              <a:rPr lang="en-IN" sz="2400" spc="-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240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45" dirty="0">
                <a:solidFill>
                  <a:srgbClr val="212121"/>
                </a:solidFill>
                <a:cs typeface="Trebuchet MS"/>
              </a:rPr>
              <a:t>or </a:t>
            </a:r>
            <a:r>
              <a:rPr sz="2400" spc="-60" dirty="0">
                <a:solidFill>
                  <a:srgbClr val="212121"/>
                </a:solidFill>
                <a:cs typeface="Trebuchet MS"/>
              </a:rPr>
              <a:t>di</a:t>
            </a:r>
            <a:r>
              <a:rPr sz="2400" spc="-225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254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14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400" spc="-13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100" dirty="0">
                <a:solidFill>
                  <a:srgbClr val="212121"/>
                </a:solidFill>
                <a:cs typeface="Trebuchet MS"/>
              </a:rPr>
              <a:t>ent</a:t>
            </a:r>
            <a:r>
              <a:rPr sz="24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cs typeface="Trebuchet MS"/>
              </a:rPr>
              <a:t>envi</a:t>
            </a:r>
            <a:r>
              <a:rPr sz="2400" spc="-10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40" dirty="0">
                <a:solidFill>
                  <a:srgbClr val="212121"/>
                </a:solidFill>
                <a:cs typeface="Trebuchet MS"/>
              </a:rPr>
              <a:t>onment</a:t>
            </a:r>
            <a:r>
              <a:rPr sz="2400" spc="-65" dirty="0">
                <a:solidFill>
                  <a:srgbClr val="212121"/>
                </a:solidFill>
                <a:cs typeface="Trebuchet MS"/>
              </a:rPr>
              <a:t>s</a:t>
            </a:r>
            <a:r>
              <a:rPr sz="2400" spc="155" dirty="0">
                <a:solidFill>
                  <a:srgbClr val="212121"/>
                </a:solidFill>
                <a:cs typeface="Trebuchet MS"/>
              </a:rPr>
              <a:t>?</a:t>
            </a:r>
            <a:endParaRPr sz="2400" dirty="0">
              <a:cs typeface="Trebuchet MS"/>
            </a:endParaRPr>
          </a:p>
          <a:p>
            <a:pPr marL="393065">
              <a:lnSpc>
                <a:spcPts val="2065"/>
              </a:lnSpc>
            </a:pPr>
            <a:endParaRPr lang="en-IN" sz="2400" b="1" spc="15" dirty="0">
              <a:solidFill>
                <a:srgbClr val="212121"/>
              </a:solidFill>
              <a:cs typeface="Trebuchet MS"/>
            </a:endParaRPr>
          </a:p>
          <a:p>
            <a:pPr marL="735965" indent="-342900">
              <a:lnSpc>
                <a:spcPts val="2065"/>
              </a:lnSpc>
              <a:buFont typeface="Wingdings" panose="05000000000000000000" pitchFamily="2" charset="2"/>
              <a:buChar char="§"/>
            </a:pPr>
            <a:r>
              <a:rPr sz="2400" b="1" spc="15" dirty="0">
                <a:solidFill>
                  <a:srgbClr val="212121"/>
                </a:solidFill>
                <a:cs typeface="Trebuchet MS"/>
              </a:rPr>
              <a:t>P</a:t>
            </a:r>
            <a:r>
              <a:rPr sz="2400" b="1" spc="-140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b="1" spc="-4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400" b="1" spc="-114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b="1" spc="-80" dirty="0">
                <a:solidFill>
                  <a:srgbClr val="212121"/>
                </a:solidFill>
                <a:cs typeface="Trebuchet MS"/>
              </a:rPr>
              <a:t>i</a:t>
            </a:r>
            <a:r>
              <a:rPr sz="2400" b="1" spc="-95" dirty="0">
                <a:solidFill>
                  <a:srgbClr val="212121"/>
                </a:solidFill>
                <a:cs typeface="Trebuchet MS"/>
              </a:rPr>
              <a:t>le</a:t>
            </a:r>
            <a:r>
              <a:rPr sz="2400" b="1" spc="-5" dirty="0">
                <a:solidFill>
                  <a:srgbClr val="212121"/>
                </a:solidFill>
                <a:cs typeface="Trebuchet MS"/>
              </a:rPr>
              <a:t>s</a:t>
            </a:r>
            <a:r>
              <a:rPr sz="2400" spc="-254" dirty="0">
                <a:solidFill>
                  <a:srgbClr val="212121"/>
                </a:solidFill>
                <a:cs typeface="Trebuchet MS"/>
              </a:rPr>
              <a:t>:</a:t>
            </a:r>
            <a:r>
              <a:rPr sz="240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15" dirty="0">
                <a:solidFill>
                  <a:srgbClr val="212121"/>
                </a:solidFill>
                <a:cs typeface="Trebuchet MS"/>
              </a:rPr>
              <a:t>E</a:t>
            </a:r>
            <a:r>
              <a:rPr sz="2400" spc="-20" dirty="0">
                <a:solidFill>
                  <a:srgbClr val="212121"/>
                </a:solidFill>
                <a:cs typeface="Trebuchet MS"/>
              </a:rPr>
              <a:t>nv</a:t>
            </a:r>
            <a:r>
              <a:rPr sz="240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400" spc="-114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35" dirty="0">
                <a:solidFill>
                  <a:srgbClr val="212121"/>
                </a:solidFill>
                <a:cs typeface="Trebuchet MS"/>
              </a:rPr>
              <a:t>onment</a:t>
            </a:r>
            <a:r>
              <a:rPr sz="240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30" dirty="0">
                <a:solidFill>
                  <a:srgbClr val="212121"/>
                </a:solidFill>
                <a:cs typeface="Trebuchet MS"/>
              </a:rPr>
              <a:t>s</a:t>
            </a:r>
            <a:r>
              <a:rPr sz="2400" dirty="0">
                <a:solidFill>
                  <a:srgbClr val="212121"/>
                </a:solidFill>
                <a:cs typeface="Trebuchet MS"/>
              </a:rPr>
              <a:t>p</a:t>
            </a:r>
            <a:r>
              <a:rPr sz="2400" spc="-95" dirty="0">
                <a:solidFill>
                  <a:srgbClr val="212121"/>
                </a:solidFill>
                <a:cs typeface="Trebuchet MS"/>
              </a:rPr>
              <a:t>ec</a:t>
            </a:r>
            <a:r>
              <a:rPr sz="240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400" spc="-165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85" dirty="0">
                <a:solidFill>
                  <a:srgbClr val="212121"/>
                </a:solidFill>
                <a:cs typeface="Trebuchet MS"/>
              </a:rPr>
              <a:t>ic</a:t>
            </a:r>
            <a:r>
              <a:rPr sz="2400" spc="-21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135" dirty="0">
                <a:solidFill>
                  <a:srgbClr val="212121"/>
                </a:solidFill>
                <a:cs typeface="Trebuchet MS"/>
              </a:rPr>
              <a:t>c</a:t>
            </a:r>
            <a:r>
              <a:rPr sz="2400" spc="-50" dirty="0">
                <a:solidFill>
                  <a:srgbClr val="212121"/>
                </a:solidFill>
                <a:cs typeface="Trebuchet MS"/>
              </a:rPr>
              <a:t>onf</a:t>
            </a:r>
            <a:r>
              <a:rPr sz="240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400" spc="5" dirty="0">
                <a:solidFill>
                  <a:srgbClr val="212121"/>
                </a:solidFill>
                <a:cs typeface="Trebuchet MS"/>
              </a:rPr>
              <a:t>g</a:t>
            </a:r>
            <a:r>
              <a:rPr sz="2400" dirty="0">
                <a:solidFill>
                  <a:srgbClr val="212121"/>
                </a:solidFill>
                <a:cs typeface="Trebuchet MS"/>
              </a:rPr>
              <a:t>u</a:t>
            </a:r>
            <a:r>
              <a:rPr sz="2400" spc="-14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400" spc="-25" dirty="0">
                <a:solidFill>
                  <a:srgbClr val="212121"/>
                </a:solidFill>
                <a:cs typeface="Trebuchet MS"/>
              </a:rPr>
              <a:t>a</a:t>
            </a:r>
            <a:r>
              <a:rPr sz="2400" spc="-125" dirty="0">
                <a:solidFill>
                  <a:srgbClr val="212121"/>
                </a:solidFill>
                <a:cs typeface="Trebuchet MS"/>
              </a:rPr>
              <a:t>t</a:t>
            </a:r>
            <a:r>
              <a:rPr sz="2400" spc="-85" dirty="0">
                <a:solidFill>
                  <a:srgbClr val="212121"/>
                </a:solidFill>
                <a:cs typeface="Trebuchet MS"/>
              </a:rPr>
              <a:t>i</a:t>
            </a:r>
            <a:r>
              <a:rPr sz="2400" spc="10" dirty="0">
                <a:solidFill>
                  <a:srgbClr val="212121"/>
                </a:solidFill>
                <a:cs typeface="Trebuchet MS"/>
              </a:rPr>
              <a:t>on</a:t>
            </a:r>
            <a:endParaRPr sz="2400" dirty="0">
              <a:cs typeface="Trebuchet MS"/>
            </a:endParaRPr>
          </a:p>
          <a:p>
            <a:pPr marL="469900" marR="5080" indent="-457200">
              <a:lnSpc>
                <a:spcPts val="2700"/>
              </a:lnSpc>
              <a:spcBef>
                <a:spcPts val="710"/>
              </a:spcBef>
              <a:buFont typeface="Arial" panose="020B0604020202020204" pitchFamily="34" charset="0"/>
              <a:buChar char="•"/>
              <a:tabLst>
                <a:tab pos="846455" algn="l"/>
                <a:tab pos="1543050" algn="l"/>
                <a:tab pos="2254250" algn="l"/>
                <a:tab pos="3336290" algn="l"/>
                <a:tab pos="5275580" algn="l"/>
                <a:tab pos="7381240" algn="l"/>
              </a:tabLst>
            </a:pPr>
            <a:endParaRPr lang="en-IN" sz="2400" dirty="0">
              <a:solidFill>
                <a:srgbClr val="212121"/>
              </a:solidFill>
              <a:cs typeface="Trebuchet MS"/>
            </a:endParaRPr>
          </a:p>
          <a:p>
            <a:pPr marL="469900" marR="5080" indent="-457200">
              <a:lnSpc>
                <a:spcPts val="2700"/>
              </a:lnSpc>
              <a:spcBef>
                <a:spcPts val="710"/>
              </a:spcBef>
              <a:buSzPct val="120000"/>
              <a:buFont typeface="Arial" panose="020B0604020202020204" pitchFamily="34" charset="0"/>
              <a:buChar char="•"/>
              <a:tabLst>
                <a:tab pos="846455" algn="l"/>
                <a:tab pos="1543050" algn="l"/>
                <a:tab pos="2254250" algn="l"/>
                <a:tab pos="3336290" algn="l"/>
                <a:tab pos="5275580" algn="l"/>
                <a:tab pos="7381240" algn="l"/>
              </a:tabLst>
            </a:pPr>
            <a:r>
              <a:rPr sz="2400" dirty="0">
                <a:solidFill>
                  <a:srgbClr val="212121"/>
                </a:solidFill>
                <a:cs typeface="Trebuchet MS"/>
              </a:rPr>
              <a:t>H</a:t>
            </a:r>
            <a:r>
              <a:rPr sz="2400" spc="-15" dirty="0">
                <a:solidFill>
                  <a:srgbClr val="212121"/>
                </a:solidFill>
                <a:cs typeface="Trebuchet MS"/>
              </a:rPr>
              <a:t>o</a:t>
            </a:r>
            <a:r>
              <a:rPr sz="2400" spc="-75" dirty="0">
                <a:solidFill>
                  <a:srgbClr val="212121"/>
                </a:solidFill>
                <a:cs typeface="Trebuchet MS"/>
              </a:rPr>
              <a:t>w</a:t>
            </a:r>
            <a:r>
              <a:rPr lang="en-IN" sz="2400" spc="-7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140" dirty="0">
                <a:solidFill>
                  <a:srgbClr val="212121"/>
                </a:solidFill>
                <a:cs typeface="Trebuchet MS"/>
              </a:rPr>
              <a:t>c</a:t>
            </a:r>
            <a:r>
              <a:rPr sz="2400" spc="-20" dirty="0">
                <a:solidFill>
                  <a:srgbClr val="212121"/>
                </a:solidFill>
                <a:cs typeface="Trebuchet MS"/>
              </a:rPr>
              <a:t>an</a:t>
            </a:r>
            <a:r>
              <a:rPr sz="2400" dirty="0">
                <a:solidFill>
                  <a:srgbClr val="212121"/>
                </a:solidFill>
                <a:cs typeface="Trebuchet MS"/>
              </a:rPr>
              <a:t>	</a:t>
            </a:r>
            <a:r>
              <a:rPr sz="2400" spc="-90" dirty="0">
                <a:solidFill>
                  <a:srgbClr val="212121"/>
                </a:solidFill>
                <a:cs typeface="Trebuchet MS"/>
              </a:rPr>
              <a:t>y</a:t>
            </a:r>
            <a:r>
              <a:rPr sz="2400" dirty="0">
                <a:solidFill>
                  <a:srgbClr val="212121"/>
                </a:solidFill>
                <a:cs typeface="Trebuchet MS"/>
              </a:rPr>
              <a:t>ou</a:t>
            </a:r>
            <a:r>
              <a:rPr lang="en-IN" sz="240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cs typeface="Trebuchet MS"/>
              </a:rPr>
              <a:t>de</a:t>
            </a:r>
            <a:r>
              <a:rPr sz="2400" spc="-114" dirty="0">
                <a:solidFill>
                  <a:srgbClr val="212121"/>
                </a:solidFill>
                <a:cs typeface="Trebuchet MS"/>
              </a:rPr>
              <a:t>fine</a:t>
            </a:r>
            <a:r>
              <a:rPr lang="en-IN" sz="2400" spc="-114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155" dirty="0">
                <a:solidFill>
                  <a:srgbClr val="0070C0"/>
                </a:solidFill>
                <a:cs typeface="Trebuchet MS"/>
              </a:rPr>
              <a:t>e</a:t>
            </a:r>
            <a:r>
              <a:rPr sz="2400" spc="-175" dirty="0">
                <a:solidFill>
                  <a:srgbClr val="0070C0"/>
                </a:solidFill>
                <a:cs typeface="Trebuchet MS"/>
              </a:rPr>
              <a:t>x</a:t>
            </a:r>
            <a:r>
              <a:rPr sz="2400" spc="-170" dirty="0">
                <a:solidFill>
                  <a:srgbClr val="0070C0"/>
                </a:solidFill>
                <a:cs typeface="Trebuchet MS"/>
              </a:rPr>
              <a:t>t</a:t>
            </a:r>
            <a:r>
              <a:rPr sz="2400" spc="-90" dirty="0">
                <a:solidFill>
                  <a:srgbClr val="0070C0"/>
                </a:solidFill>
                <a:cs typeface="Trebuchet MS"/>
              </a:rPr>
              <a:t>ernali</a:t>
            </a:r>
            <a:r>
              <a:rPr sz="2400" spc="-130" dirty="0">
                <a:solidFill>
                  <a:srgbClr val="0070C0"/>
                </a:solidFill>
                <a:cs typeface="Trebuchet MS"/>
              </a:rPr>
              <a:t>z</a:t>
            </a:r>
            <a:r>
              <a:rPr sz="2400" spc="-135" dirty="0">
                <a:solidFill>
                  <a:srgbClr val="0070C0"/>
                </a:solidFill>
                <a:cs typeface="Trebuchet MS"/>
              </a:rPr>
              <a:t>e</a:t>
            </a:r>
            <a:r>
              <a:rPr sz="2400" spc="-10" dirty="0">
                <a:solidFill>
                  <a:srgbClr val="0070C0"/>
                </a:solidFill>
                <a:cs typeface="Trebuchet MS"/>
              </a:rPr>
              <a:t>d</a:t>
            </a:r>
            <a:r>
              <a:rPr lang="en-IN" sz="2400" spc="-10" dirty="0">
                <a:solidFill>
                  <a:srgbClr val="0070C0"/>
                </a:solidFill>
                <a:cs typeface="Trebuchet MS"/>
              </a:rPr>
              <a:t> </a:t>
            </a:r>
            <a:r>
              <a:rPr sz="2400" spc="-170" dirty="0">
                <a:solidFill>
                  <a:srgbClr val="0070C0"/>
                </a:solidFill>
                <a:cs typeface="Trebuchet MS"/>
              </a:rPr>
              <a:t>c</a:t>
            </a:r>
            <a:r>
              <a:rPr sz="2400" spc="-65" dirty="0">
                <a:solidFill>
                  <a:srgbClr val="0070C0"/>
                </a:solidFill>
                <a:cs typeface="Trebuchet MS"/>
              </a:rPr>
              <a:t>onfigu</a:t>
            </a:r>
            <a:r>
              <a:rPr sz="2400" spc="-125" dirty="0">
                <a:solidFill>
                  <a:srgbClr val="0070C0"/>
                </a:solidFill>
                <a:cs typeface="Trebuchet MS"/>
              </a:rPr>
              <a:t>r</a:t>
            </a:r>
            <a:r>
              <a:rPr sz="2400" spc="-60" dirty="0">
                <a:solidFill>
                  <a:srgbClr val="0070C0"/>
                </a:solidFill>
                <a:cs typeface="Trebuchet MS"/>
              </a:rPr>
              <a:t>ation</a:t>
            </a:r>
            <a:r>
              <a:rPr lang="en-IN" sz="2400" spc="-60" dirty="0">
                <a:solidFill>
                  <a:srgbClr val="0070C0"/>
                </a:solidFill>
                <a:cs typeface="Trebuchet MS"/>
              </a:rPr>
              <a:t> </a:t>
            </a:r>
            <a:r>
              <a:rPr sz="2400" spc="-240" dirty="0">
                <a:solidFill>
                  <a:srgbClr val="212121"/>
                </a:solidFill>
                <a:cs typeface="Trebuchet MS"/>
              </a:rPr>
              <a:t>f</a:t>
            </a:r>
            <a:r>
              <a:rPr sz="2400" spc="-45" dirty="0">
                <a:solidFill>
                  <a:srgbClr val="212121"/>
                </a:solidFill>
                <a:cs typeface="Trebuchet MS"/>
              </a:rPr>
              <a:t>or </a:t>
            </a:r>
            <a:r>
              <a:rPr sz="2400" spc="-90" dirty="0">
                <a:solidFill>
                  <a:srgbClr val="212121"/>
                </a:solidFill>
                <a:cs typeface="Trebuchet MS"/>
              </a:rPr>
              <a:t>y</a:t>
            </a:r>
            <a:r>
              <a:rPr sz="2400" spc="-40" dirty="0">
                <a:solidFill>
                  <a:srgbClr val="212121"/>
                </a:solidFill>
                <a:cs typeface="Trebuchet MS"/>
              </a:rPr>
              <a:t>our</a:t>
            </a:r>
            <a:r>
              <a:rPr sz="24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65" dirty="0">
                <a:solidFill>
                  <a:srgbClr val="212121"/>
                </a:solidFill>
                <a:cs typeface="Trebuchet MS"/>
              </a:rPr>
              <a:t>appli</a:t>
            </a:r>
            <a:r>
              <a:rPr sz="2400" spc="-100" dirty="0">
                <a:solidFill>
                  <a:srgbClr val="212121"/>
                </a:solidFill>
                <a:cs typeface="Trebuchet MS"/>
              </a:rPr>
              <a:t>c</a:t>
            </a:r>
            <a:r>
              <a:rPr sz="2400" spc="-55" dirty="0">
                <a:solidFill>
                  <a:srgbClr val="212121"/>
                </a:solidFill>
                <a:cs typeface="Trebuchet MS"/>
              </a:rPr>
              <a:t>atio</a:t>
            </a:r>
            <a:r>
              <a:rPr sz="2400" spc="-90" dirty="0">
                <a:solidFill>
                  <a:srgbClr val="212121"/>
                </a:solidFill>
                <a:cs typeface="Trebuchet MS"/>
              </a:rPr>
              <a:t>n</a:t>
            </a:r>
            <a:r>
              <a:rPr sz="2400" spc="155" dirty="0">
                <a:solidFill>
                  <a:srgbClr val="212121"/>
                </a:solidFill>
                <a:cs typeface="Trebuchet MS"/>
              </a:rPr>
              <a:t>?</a:t>
            </a:r>
            <a:endParaRPr sz="2400" dirty="0">
              <a:cs typeface="Trebuchet MS"/>
            </a:endParaRPr>
          </a:p>
          <a:p>
            <a:pPr marL="735965" indent="-342900">
              <a:lnSpc>
                <a:spcPts val="2065"/>
              </a:lnSpc>
              <a:buFont typeface="Arial" panose="020B0604020202020204" pitchFamily="34" charset="0"/>
              <a:buChar char="•"/>
            </a:pPr>
            <a:endParaRPr lang="en-IN" sz="2400" b="1" spc="-80" dirty="0">
              <a:solidFill>
                <a:srgbClr val="212121"/>
              </a:solidFill>
              <a:cs typeface="Trebuchet MS"/>
            </a:endParaRPr>
          </a:p>
          <a:p>
            <a:pPr marL="735965" indent="-342900">
              <a:lnSpc>
                <a:spcPts val="2065"/>
              </a:lnSpc>
              <a:buFont typeface="Wingdings" panose="05000000000000000000" pitchFamily="2" charset="2"/>
              <a:buChar char="§"/>
            </a:pPr>
            <a:r>
              <a:rPr sz="2400" b="1" spc="-80" dirty="0">
                <a:solidFill>
                  <a:srgbClr val="212121"/>
                </a:solidFill>
                <a:cs typeface="Trebuchet MS"/>
              </a:rPr>
              <a:t>Configuration</a:t>
            </a:r>
            <a:r>
              <a:rPr lang="en-IN" sz="2400" b="1" spc="-8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b="1" spc="-80" dirty="0">
                <a:solidFill>
                  <a:srgbClr val="212121"/>
                </a:solidFill>
                <a:cs typeface="Trebuchet MS"/>
              </a:rPr>
              <a:t>Properties</a:t>
            </a:r>
            <a:r>
              <a:rPr sz="2400" spc="-80" dirty="0">
                <a:solidFill>
                  <a:srgbClr val="212121"/>
                </a:solidFill>
                <a:cs typeface="Trebuchet MS"/>
              </a:rPr>
              <a:t>:</a:t>
            </a:r>
            <a:r>
              <a:rPr sz="2400" spc="-20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cs typeface="Trebuchet MS"/>
              </a:rPr>
              <a:t>Define</a:t>
            </a:r>
            <a:r>
              <a:rPr sz="2400" spc="-20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cs typeface="Trebuchet MS"/>
              </a:rPr>
              <a:t>externalized</a:t>
            </a:r>
            <a:r>
              <a:rPr sz="2400" spc="-19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400" spc="-55" dirty="0">
                <a:solidFill>
                  <a:srgbClr val="212121"/>
                </a:solidFill>
                <a:cs typeface="Trebuchet MS"/>
              </a:rPr>
              <a:t>configuration</a:t>
            </a:r>
            <a:endParaRPr sz="2400" dirty="0"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2861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" dirty="0">
                <a:solidFill>
                  <a:srgbClr val="000000"/>
                </a:solidFill>
              </a:rPr>
              <a:t>Ma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60" dirty="0">
                <a:solidFill>
                  <a:srgbClr val="A52929"/>
                </a:solidFill>
              </a:rPr>
              <a:t>p</a:t>
            </a:r>
            <a:r>
              <a:rPr sz="3500" spc="-95" dirty="0">
                <a:solidFill>
                  <a:srgbClr val="A52929"/>
                </a:solidFill>
              </a:rPr>
              <a:t>p</a:t>
            </a:r>
            <a:r>
              <a:rPr sz="3500" spc="-325" dirty="0">
                <a:solidFill>
                  <a:srgbClr val="000000"/>
                </a:solidFill>
              </a:rPr>
              <a:t>.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C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spc="-285" dirty="0">
                <a:solidFill>
                  <a:srgbClr val="000000"/>
                </a:solidFill>
              </a:rPr>
              <a:t>r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20" dirty="0">
                <a:solidFill>
                  <a:srgbClr val="000000"/>
                </a:solidFill>
              </a:rPr>
              <a:t>P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70" dirty="0">
                <a:solidFill>
                  <a:srgbClr val="A52929"/>
                </a:solidFill>
              </a:rPr>
              <a:t>o</a:t>
            </a:r>
            <a:r>
              <a:rPr sz="3500" spc="-185" dirty="0">
                <a:solidFill>
                  <a:srgbClr val="A52929"/>
                </a:solidFill>
              </a:rPr>
              <a:t>f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60" dirty="0">
                <a:solidFill>
                  <a:srgbClr val="A52929"/>
                </a:solidFill>
              </a:rPr>
              <a:t>le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13" name="object 13"/>
          <p:cNvSpPr/>
          <p:nvPr/>
        </p:nvSpPr>
        <p:spPr>
          <a:xfrm>
            <a:off x="11468099" y="661986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1360" y="1072736"/>
            <a:ext cx="2801225" cy="2280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4255" y="3532584"/>
            <a:ext cx="2801689" cy="1706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981069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276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6287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1900232"/>
            <a:ext cx="76200" cy="761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2002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471732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2767007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4" y="3114669"/>
            <a:ext cx="104775" cy="10476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4099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37528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1052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4" y="445769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3962" y="4729157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23962" y="5024432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3962" y="5319707"/>
            <a:ext cx="76200" cy="76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4049" y="777875"/>
            <a:ext cx="6165850" cy="469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depl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our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appli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atio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15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20" dirty="0">
                <a:solidFill>
                  <a:srgbClr val="212121"/>
                </a:solidFill>
                <a:latin typeface="Trebuchet MS"/>
                <a:cs typeface="Trebuchet MS"/>
              </a:rPr>
              <a:t>ns</a:t>
            </a:r>
            <a:r>
              <a:rPr sz="2150" spc="-1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ts val="2450"/>
              </a:lnSpc>
              <a:spcBef>
                <a:spcPts val="195"/>
              </a:spcBef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20" dirty="0">
                <a:solidFill>
                  <a:srgbClr val="212121"/>
                </a:solidFill>
                <a:latin typeface="Trebuchet MS"/>
                <a:cs typeface="Trebuchet MS"/>
              </a:rPr>
              <a:t>ns</a:t>
            </a:r>
            <a:r>
              <a:rPr sz="2150" spc="-1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eb</a:t>
            </a:r>
            <a:r>
              <a:rPr sz="2150" spc="-46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ph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700" spc="-5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endParaRPr sz="1700" dirty="0">
              <a:latin typeface="Trebuchet MS"/>
              <a:cs typeface="Trebuchet MS"/>
            </a:endParaRPr>
          </a:p>
          <a:p>
            <a:pPr marL="393065">
              <a:lnSpc>
                <a:spcPts val="2450"/>
              </a:lnSpc>
              <a:spcBef>
                <a:spcPts val="135"/>
              </a:spcBef>
            </a:pP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Step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3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Deploy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WAR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(Web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ARchive)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b="1" spc="-12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700" b="1" spc="-114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b="1" spc="-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b="1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endParaRPr sz="1700" dirty="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-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1700" spc="-130" dirty="0">
                <a:solidFill>
                  <a:srgbClr val="212121"/>
                </a:solidFill>
                <a:latin typeface="Trebuchet MS"/>
                <a:cs typeface="Trebuchet MS"/>
              </a:rPr>
              <a:t>!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Embedded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17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Simpler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al</a:t>
            </a:r>
            <a:r>
              <a:rPr sz="2700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ernati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20" dirty="0">
                <a:solidFill>
                  <a:srgbClr val="212121"/>
                </a:solidFill>
                <a:latin typeface="Trebuchet MS"/>
                <a:cs typeface="Trebuchet MS"/>
              </a:rPr>
              <a:t>ns</a:t>
            </a:r>
            <a:r>
              <a:rPr sz="2150" spc="-1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9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20"/>
              </a:spcBef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Ru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6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il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 dirty="0">
              <a:latin typeface="Trebuchet MS"/>
              <a:cs typeface="Trebuchet MS"/>
            </a:endParaRPr>
          </a:p>
          <a:p>
            <a:pPr marL="393065" marR="1287780">
              <a:lnSpc>
                <a:spcPts val="2780"/>
              </a:lnSpc>
              <a:spcBef>
                <a:spcPts val="120"/>
              </a:spcBef>
            </a:pP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(C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spc="25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ong</a:t>
            </a:r>
            <a:r>
              <a:rPr sz="2150" spc="-170" dirty="0">
                <a:solidFill>
                  <a:srgbClr val="212121"/>
                </a:solidFill>
                <a:latin typeface="Trebuchet MS"/>
                <a:cs typeface="Trebuchet MS"/>
              </a:rPr>
              <a:t>!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)  </a:t>
            </a:r>
            <a:r>
              <a:rPr sz="2150" spc="-1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ple</a:t>
            </a:r>
            <a:r>
              <a:rPr sz="215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655"/>
              </a:lnSpc>
            </a:pPr>
            <a:r>
              <a:rPr sz="1700" spc="-45" dirty="0">
                <a:solidFill>
                  <a:srgbClr val="0070C0"/>
                </a:solidFill>
                <a:latin typeface="Trebuchet MS"/>
                <a:cs typeface="Trebuchet MS"/>
              </a:rPr>
              <a:t>spring-boot-starter-tomcat</a:t>
            </a:r>
            <a:endParaRPr sz="1700" dirty="0">
              <a:solidFill>
                <a:srgbClr val="0070C0"/>
              </a:solidFill>
              <a:latin typeface="Trebuchet MS"/>
              <a:cs typeface="Trebuchet MS"/>
            </a:endParaRPr>
          </a:p>
          <a:p>
            <a:pPr marL="774065" marR="2680335">
              <a:lnSpc>
                <a:spcPct val="113999"/>
              </a:lnSpc>
            </a:pPr>
            <a:r>
              <a:rPr sz="1700" spc="-55" dirty="0">
                <a:solidFill>
                  <a:srgbClr val="212121"/>
                </a:solidFill>
                <a:latin typeface="Trebuchet MS"/>
                <a:cs typeface="Trebuchet MS"/>
              </a:rPr>
              <a:t>spring-boot-starter-jetty </a:t>
            </a:r>
            <a:r>
              <a:rPr sz="1700" spc="-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212121"/>
                </a:solidFill>
                <a:latin typeface="Trebuchet MS"/>
                <a:cs typeface="Trebuchet MS"/>
              </a:rPr>
              <a:t>spring-boot-starter-undertow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10540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90" dirty="0">
                <a:solidFill>
                  <a:srgbClr val="000000"/>
                </a:solidFill>
              </a:rPr>
              <a:t>pli</a:t>
            </a:r>
            <a:r>
              <a:rPr sz="3500" spc="-185" dirty="0">
                <a:solidFill>
                  <a:srgbClr val="000000"/>
                </a:solidFill>
              </a:rPr>
              <a:t>f</a:t>
            </a:r>
            <a:r>
              <a:rPr sz="3500" spc="-135" dirty="0">
                <a:solidFill>
                  <a:srgbClr val="A52929"/>
                </a:solidFill>
              </a:rPr>
              <a:t>y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60" dirty="0">
                <a:solidFill>
                  <a:srgbClr val="000000"/>
                </a:solidFill>
              </a:rPr>
              <a:t>pl</a:t>
            </a:r>
            <a:r>
              <a:rPr sz="3500" spc="-105" dirty="0">
                <a:solidFill>
                  <a:srgbClr val="000000"/>
                </a:solidFill>
              </a:rPr>
              <a:t>o</a:t>
            </a:r>
            <a:r>
              <a:rPr sz="3500" spc="-135" dirty="0">
                <a:solidFill>
                  <a:srgbClr val="000000"/>
                </a:solidFill>
              </a:rPr>
              <a:t>y</a:t>
            </a:r>
            <a:r>
              <a:rPr sz="3500" spc="-50" dirty="0">
                <a:solidFill>
                  <a:srgbClr val="000000"/>
                </a:solidFill>
              </a:rPr>
              <a:t>m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000000"/>
                </a:solidFill>
              </a:rPr>
              <a:t>h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E</a:t>
            </a:r>
            <a:r>
              <a:rPr sz="3500" spc="-50" dirty="0">
                <a:solidFill>
                  <a:srgbClr val="A52929"/>
                </a:solidFill>
              </a:rPr>
              <a:t>m</a:t>
            </a:r>
            <a:r>
              <a:rPr sz="3500" spc="-145" dirty="0">
                <a:solidFill>
                  <a:srgbClr val="A52929"/>
                </a:solidFill>
              </a:rPr>
              <a:t>be</a:t>
            </a:r>
            <a:r>
              <a:rPr sz="3500" spc="-114" dirty="0">
                <a:solidFill>
                  <a:srgbClr val="000000"/>
                </a:solidFill>
              </a:rPr>
              <a:t>dde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150" dirty="0">
                <a:solidFill>
                  <a:srgbClr val="A52929"/>
                </a:solidFill>
              </a:rPr>
              <a:t>r</a:t>
            </a:r>
            <a:r>
              <a:rPr sz="3500" spc="-135" dirty="0">
                <a:solidFill>
                  <a:srgbClr val="A52929"/>
                </a:solidFill>
              </a:rPr>
              <a:t>v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/>
          </a:p>
        </p:txBody>
      </p:sp>
      <p:sp>
        <p:nvSpPr>
          <p:cNvPr id="21" name="object 21"/>
          <p:cNvSpPr/>
          <p:nvPr/>
        </p:nvSpPr>
        <p:spPr>
          <a:xfrm>
            <a:off x="11468099" y="661986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19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FBC1C7-CEEC-8402-CB7D-88B4BAD804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7200" y="4685633"/>
            <a:ext cx="4491039" cy="19342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4"/>
            <a:ext cx="104775" cy="1047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4049" y="777875"/>
            <a:ext cx="7346951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WHY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5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build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web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apps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&amp;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REST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API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WITHOUT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oo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12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WH</a:t>
            </a:r>
            <a:r>
              <a:rPr sz="2700" b="1" spc="-3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spc="-3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als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5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229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212121"/>
                </a:solidFill>
                <a:latin typeface="Trebuchet MS"/>
                <a:cs typeface="Trebuchet MS"/>
              </a:rPr>
              <a:t>does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spc="155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1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vs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vs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28824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244792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86702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2718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0" dirty="0">
                <a:solidFill>
                  <a:srgbClr val="000000"/>
                </a:solidFill>
              </a:rPr>
              <a:t>G</a:t>
            </a:r>
            <a:r>
              <a:rPr sz="3500" spc="-29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000000"/>
                </a:solidFill>
              </a:rPr>
              <a:t>t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55" dirty="0">
                <a:solidFill>
                  <a:srgbClr val="A52929"/>
                </a:solidFill>
              </a:rPr>
              <a:t>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endParaRPr sz="3500" dirty="0"/>
          </a:p>
        </p:txBody>
      </p:sp>
      <p:sp>
        <p:nvSpPr>
          <p:cNvPr id="11" name="object 11"/>
          <p:cNvSpPr/>
          <p:nvPr/>
        </p:nvSpPr>
        <p:spPr>
          <a:xfrm>
            <a:off x="11544299" y="6619874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981069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400169"/>
            <a:ext cx="104775" cy="1047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16954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204786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40029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275271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8146415" cy="21761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Monitor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manage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application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your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production </a:t>
            </a:r>
            <a:r>
              <a:rPr sz="2700" spc="-7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vides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number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endpoints: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065"/>
              </a:lnSpc>
            </a:pP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omp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20" dirty="0">
                <a:solidFill>
                  <a:srgbClr val="212121"/>
                </a:solidFill>
                <a:latin typeface="Trebuchet MS"/>
                <a:cs typeface="Trebuchet MS"/>
              </a:rPr>
              <a:t>ns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lt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19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orma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18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0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ric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mappings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Details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Trebuchet MS"/>
                <a:cs typeface="Trebuchet MS"/>
              </a:rPr>
              <a:t>around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Request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rgbClr val="212121"/>
                </a:solidFill>
                <a:latin typeface="Trebuchet MS"/>
                <a:cs typeface="Trebuchet MS"/>
              </a:rPr>
              <a:t>Mappings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25195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5" dirty="0">
                <a:solidFill>
                  <a:srgbClr val="000000"/>
                </a:solidFill>
              </a:rPr>
              <a:t>Mo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60" dirty="0">
                <a:solidFill>
                  <a:srgbClr val="000000"/>
                </a:solidFill>
              </a:rPr>
              <a:t>A</a:t>
            </a:r>
            <a:r>
              <a:rPr sz="3500" spc="-70" dirty="0">
                <a:solidFill>
                  <a:srgbClr val="000000"/>
                </a:solidFill>
              </a:rPr>
              <a:t>ppl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204" dirty="0">
                <a:solidFill>
                  <a:srgbClr val="A52929"/>
                </a:solidFill>
              </a:rPr>
              <a:t>c</a:t>
            </a:r>
            <a:r>
              <a:rPr sz="3500" spc="-30" dirty="0">
                <a:solidFill>
                  <a:srgbClr val="A52929"/>
                </a:solidFill>
              </a:rPr>
              <a:t>a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20" dirty="0">
                <a:solidFill>
                  <a:srgbClr val="000000"/>
                </a:solidFill>
              </a:rPr>
              <a:t>u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60" dirty="0">
                <a:solidFill>
                  <a:srgbClr val="A52929"/>
                </a:solidFill>
              </a:rPr>
              <a:t>A</a:t>
            </a:r>
            <a:r>
              <a:rPr sz="3500" spc="-170" dirty="0">
                <a:solidFill>
                  <a:srgbClr val="A52929"/>
                </a:solidFill>
              </a:rPr>
              <a:t>c</a:t>
            </a:r>
            <a:r>
              <a:rPr sz="3500" spc="-140" dirty="0">
                <a:solidFill>
                  <a:srgbClr val="000000"/>
                </a:solidFill>
              </a:rPr>
              <a:t>t</a:t>
            </a:r>
            <a:r>
              <a:rPr sz="3500" spc="-120" dirty="0">
                <a:solidFill>
                  <a:srgbClr val="A52929"/>
                </a:solidFill>
              </a:rPr>
              <a:t>u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60" dirty="0">
                <a:solidFill>
                  <a:srgbClr val="000000"/>
                </a:solidFill>
              </a:rPr>
              <a:t>t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endParaRPr sz="3500"/>
          </a:p>
        </p:txBody>
      </p:sp>
      <p:sp>
        <p:nvSpPr>
          <p:cNvPr id="11" name="object 11"/>
          <p:cNvSpPr/>
          <p:nvPr/>
        </p:nvSpPr>
        <p:spPr>
          <a:xfrm>
            <a:off x="11468099" y="6619869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8602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75" dirty="0">
                <a:solidFill>
                  <a:srgbClr val="000000"/>
                </a:solidFill>
              </a:rPr>
              <a:t>U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145" dirty="0">
                <a:solidFill>
                  <a:srgbClr val="A52929"/>
                </a:solidFill>
              </a:rPr>
              <a:t>de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180" dirty="0">
                <a:solidFill>
                  <a:srgbClr val="A52929"/>
                </a:solidFill>
              </a:rPr>
              <a:t>t</a:t>
            </a:r>
            <a:r>
              <a:rPr sz="3500" spc="-30" dirty="0">
                <a:solidFill>
                  <a:srgbClr val="000000"/>
                </a:solidFill>
              </a:rPr>
              <a:t>a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-90" dirty="0">
                <a:solidFill>
                  <a:srgbClr val="000000"/>
                </a:solidFill>
              </a:rPr>
              <a:t>di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0" dirty="0">
                <a:solidFill>
                  <a:srgbClr val="000000"/>
                </a:solidFill>
              </a:rPr>
              <a:t>v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pr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M</a:t>
            </a:r>
            <a:r>
              <a:rPr sz="3500" spc="-170" dirty="0">
                <a:solidFill>
                  <a:srgbClr val="A52929"/>
                </a:solidFill>
              </a:rPr>
              <a:t>V</a:t>
            </a:r>
            <a:r>
              <a:rPr sz="3500" spc="-125" dirty="0">
                <a:solidFill>
                  <a:srgbClr val="000000"/>
                </a:solidFill>
              </a:rPr>
              <a:t>C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dirty="0">
                <a:solidFill>
                  <a:srgbClr val="A52929"/>
                </a:solidFill>
              </a:rPr>
              <a:t>s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pr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endParaRPr sz="3500"/>
          </a:p>
        </p:txBody>
      </p:sp>
      <p:sp>
        <p:nvSpPr>
          <p:cNvPr id="24" name="object 24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77CC7-F0DA-AC7F-EC5F-D9F4E9ED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723900"/>
            <a:ext cx="10515600" cy="63863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spc="-4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lang="en-US" sz="24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b="1" spc="-5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lang="en-US" sz="24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b="1" spc="-45" dirty="0">
                <a:solidFill>
                  <a:srgbClr val="212121"/>
                </a:solidFill>
                <a:latin typeface="Trebuchet MS"/>
                <a:cs typeface="Trebuchet MS"/>
              </a:rPr>
              <a:t>vs</a:t>
            </a:r>
            <a:r>
              <a:rPr lang="en-US" sz="24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b="1" spc="-4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lang="en-US" sz="24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b="1" spc="-125" dirty="0">
                <a:solidFill>
                  <a:srgbClr val="212121"/>
                </a:solidFill>
                <a:latin typeface="Trebuchet MS"/>
                <a:cs typeface="Trebuchet MS"/>
              </a:rPr>
              <a:t>MVC</a:t>
            </a:r>
            <a:r>
              <a:rPr lang="en-US" sz="24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b="1" spc="-45" dirty="0">
                <a:solidFill>
                  <a:srgbClr val="212121"/>
                </a:solidFill>
                <a:latin typeface="Trebuchet MS"/>
                <a:cs typeface="Trebuchet MS"/>
              </a:rPr>
              <a:t>vs</a:t>
            </a:r>
            <a:r>
              <a:rPr lang="en-US" sz="24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b="1" spc="-8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lang="en-US" sz="2400" spc="-8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lang="en-US" sz="24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spc="-30" dirty="0">
                <a:solidFill>
                  <a:srgbClr val="212121"/>
                </a:solidFill>
                <a:latin typeface="Trebuchet MS"/>
                <a:cs typeface="Trebuchet MS"/>
              </a:rPr>
              <a:t>What's</a:t>
            </a:r>
            <a:r>
              <a:rPr lang="en-US" sz="24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spc="-5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lang="en-US" sz="24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2400" spc="-60" dirty="0">
                <a:solidFill>
                  <a:srgbClr val="212121"/>
                </a:solidFill>
                <a:latin typeface="Trebuchet MS"/>
                <a:cs typeface="Trebuchet MS"/>
              </a:rPr>
              <a:t>it?</a:t>
            </a:r>
          </a:p>
          <a:p>
            <a:pPr marL="355600" indent="-342900">
              <a:lnSpc>
                <a:spcPts val="245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endParaRPr lang="en-US" b="1" spc="-30" dirty="0"/>
          </a:p>
          <a:p>
            <a:pPr marL="355600" indent="-342900">
              <a:lnSpc>
                <a:spcPts val="2450"/>
              </a:lnSpc>
              <a:spcBef>
                <a:spcPts val="11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spc="-30" dirty="0"/>
              <a:t>Spring Framework: Dependency Injection</a:t>
            </a:r>
          </a:p>
          <a:p>
            <a:pPr marL="678815" indent="-285750">
              <a:lnSpc>
                <a:spcPts val="1914"/>
              </a:lnSpc>
              <a:buFont typeface="Courier New" panose="02070309020205020404" pitchFamily="49" charset="0"/>
              <a:buChar char="o"/>
            </a:pPr>
            <a:r>
              <a:rPr lang="en-US" sz="1700" spc="-45" dirty="0"/>
              <a:t>@Component, @Autowired, Component Scan etc..</a:t>
            </a:r>
          </a:p>
          <a:p>
            <a:pPr marL="678815" indent="-285750">
              <a:lnSpc>
                <a:spcPts val="1945"/>
              </a:lnSpc>
              <a:spcBef>
                <a:spcPts val="284"/>
              </a:spcBef>
              <a:buFont typeface="Courier New" panose="02070309020205020404" pitchFamily="49" charset="0"/>
              <a:buChar char="o"/>
            </a:pPr>
            <a:r>
              <a:rPr lang="en-US" sz="1800" spc="-10" dirty="0">
                <a:solidFill>
                  <a:srgbClr val="212121"/>
                </a:solidFill>
                <a:latin typeface="Trebuchet MS"/>
                <a:cs typeface="Trebuchet MS"/>
              </a:rPr>
              <a:t>Just</a:t>
            </a:r>
            <a:r>
              <a:rPr lang="en-US" sz="18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rgbClr val="212121"/>
                </a:solidFill>
                <a:latin typeface="Trebuchet MS"/>
                <a:cs typeface="Trebuchet MS"/>
              </a:rPr>
              <a:t>Dependency</a:t>
            </a:r>
            <a:r>
              <a:rPr lang="en-US" sz="18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50" dirty="0">
                <a:solidFill>
                  <a:srgbClr val="212121"/>
                </a:solidFill>
                <a:latin typeface="Trebuchet MS"/>
                <a:cs typeface="Trebuchet MS"/>
              </a:rPr>
              <a:t>Injection</a:t>
            </a:r>
            <a:r>
              <a:rPr lang="en-US" sz="18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lang="en-US" sz="18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lang="en-US" sz="18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55" dirty="0">
                <a:solidFill>
                  <a:srgbClr val="212121"/>
                </a:solidFill>
                <a:latin typeface="Trebuchet MS"/>
                <a:cs typeface="Trebuchet MS"/>
              </a:rPr>
              <a:t>sufficient</a:t>
            </a:r>
            <a:r>
              <a:rPr lang="en-US" sz="18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75" dirty="0">
                <a:solidFill>
                  <a:srgbClr val="212121"/>
                </a:solidFill>
                <a:latin typeface="Trebuchet MS"/>
                <a:cs typeface="Trebuchet MS"/>
              </a:rPr>
              <a:t>(You</a:t>
            </a:r>
            <a:r>
              <a:rPr lang="en-US" sz="18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30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lang="en-US" sz="18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rgbClr val="212121"/>
                </a:solidFill>
                <a:latin typeface="Trebuchet MS"/>
                <a:cs typeface="Trebuchet MS"/>
              </a:rPr>
              <a:t>other</a:t>
            </a:r>
            <a:r>
              <a:rPr lang="en-US" sz="18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rgbClr val="212121"/>
                </a:solidFill>
                <a:latin typeface="Trebuchet MS"/>
                <a:cs typeface="Trebuchet MS"/>
              </a:rPr>
              <a:t>frameworks</a:t>
            </a:r>
            <a:r>
              <a:rPr lang="en-US" sz="18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4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lang="en-US" sz="18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rgbClr val="212121"/>
                </a:solidFill>
                <a:latin typeface="Trebuchet MS"/>
                <a:cs typeface="Trebuchet MS"/>
              </a:rPr>
              <a:t>build</a:t>
            </a:r>
            <a:r>
              <a:rPr lang="en-US" sz="18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800" spc="-15" dirty="0">
                <a:solidFill>
                  <a:srgbClr val="212121"/>
                </a:solidFill>
                <a:latin typeface="Trebuchet MS"/>
                <a:cs typeface="Trebuchet MS"/>
              </a:rPr>
              <a:t>apps)</a:t>
            </a:r>
            <a:endParaRPr lang="en-US" sz="1800" dirty="0"/>
          </a:p>
          <a:p>
            <a:pPr marL="1136015" lvl="1" indent="-285750">
              <a:lnSpc>
                <a:spcPts val="1945"/>
              </a:lnSpc>
              <a:spcBef>
                <a:spcPts val="284"/>
              </a:spcBef>
              <a:buFont typeface="Courier New" panose="02070309020205020404" pitchFamily="49" charset="0"/>
              <a:buChar char="o"/>
            </a:pPr>
            <a:r>
              <a:rPr lang="en-US" sz="1400" b="1" spc="-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lang="en-US" sz="140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b="1" spc="-15" dirty="0">
                <a:solidFill>
                  <a:srgbClr val="212121"/>
                </a:solidFill>
                <a:latin typeface="Trebuchet MS"/>
                <a:cs typeface="Trebuchet MS"/>
              </a:rPr>
              <a:t>Modules</a:t>
            </a:r>
            <a:r>
              <a:rPr lang="en-US" sz="1400" b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b="1" spc="-1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lang="en-US" sz="140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b="1" spc="-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lang="en-US" sz="1400" b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b="1" spc="-60" dirty="0">
                <a:solidFill>
                  <a:srgbClr val="212121"/>
                </a:solidFill>
                <a:latin typeface="Trebuchet MS"/>
                <a:cs typeface="Trebuchet MS"/>
              </a:rPr>
              <a:t>Projects</a:t>
            </a:r>
            <a:r>
              <a:rPr lang="en-US" sz="1400" spc="-6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lang="en-US" sz="140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spc="-30" dirty="0">
                <a:solidFill>
                  <a:srgbClr val="212121"/>
                </a:solidFill>
                <a:latin typeface="Trebuchet MS"/>
                <a:cs typeface="Trebuchet MS"/>
              </a:rPr>
              <a:t>Extend</a:t>
            </a:r>
            <a:r>
              <a:rPr lang="en-US" sz="140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spc="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lang="en-US" sz="140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spc="-15" dirty="0">
                <a:solidFill>
                  <a:srgbClr val="212121"/>
                </a:solidFill>
                <a:latin typeface="Trebuchet MS"/>
                <a:cs typeface="Trebuchet MS"/>
              </a:rPr>
              <a:t>Eco</a:t>
            </a:r>
            <a:r>
              <a:rPr lang="en-US" sz="140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400" spc="-5" dirty="0">
                <a:solidFill>
                  <a:srgbClr val="212121"/>
                </a:solidFill>
                <a:latin typeface="Trebuchet MS"/>
                <a:cs typeface="Trebuchet MS"/>
              </a:rPr>
              <a:t>System</a:t>
            </a:r>
          </a:p>
          <a:p>
            <a:pPr marL="1517015" lvl="1" indent="-285750">
              <a:lnSpc>
                <a:spcPts val="1525"/>
              </a:lnSpc>
              <a:buFont typeface="Courier New" panose="02070309020205020404" pitchFamily="49" charset="0"/>
              <a:buChar char="o"/>
            </a:pPr>
            <a:r>
              <a:rPr lang="en-US" sz="1050" spc="-25" dirty="0">
                <a:solidFill>
                  <a:srgbClr val="212121"/>
                </a:solidFill>
                <a:latin typeface="Trebuchet MS"/>
                <a:cs typeface="Trebuchet MS"/>
              </a:rPr>
              <a:t>Provide</a:t>
            </a:r>
            <a:r>
              <a:rPr lang="en-US" sz="10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Trebuchet MS"/>
                <a:cs typeface="Trebuchet MS"/>
              </a:rPr>
              <a:t>good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30" dirty="0">
                <a:solidFill>
                  <a:srgbClr val="212121"/>
                </a:solidFill>
                <a:latin typeface="Trebuchet MS"/>
                <a:cs typeface="Trebuchet MS"/>
              </a:rPr>
              <a:t>other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30" dirty="0">
                <a:solidFill>
                  <a:srgbClr val="212121"/>
                </a:solidFill>
                <a:latin typeface="Trebuchet MS"/>
                <a:cs typeface="Trebuchet MS"/>
              </a:rPr>
              <a:t>frameworks</a:t>
            </a:r>
            <a:r>
              <a:rPr lang="en-US" sz="10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60" dirty="0">
                <a:solidFill>
                  <a:srgbClr val="212121"/>
                </a:solidFill>
                <a:latin typeface="Trebuchet MS"/>
                <a:cs typeface="Trebuchet MS"/>
              </a:rPr>
              <a:t>(Hibernate/JPA,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212121"/>
                </a:solidFill>
                <a:latin typeface="Trebuchet MS"/>
                <a:cs typeface="Trebuchet MS"/>
              </a:rPr>
              <a:t>JUnit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105" dirty="0">
                <a:solidFill>
                  <a:srgbClr val="212121"/>
                </a:solidFill>
                <a:latin typeface="Trebuchet MS"/>
                <a:cs typeface="Trebuchet MS"/>
              </a:rPr>
              <a:t>&amp;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212121"/>
                </a:solidFill>
                <a:latin typeface="Trebuchet MS"/>
                <a:cs typeface="Trebuchet MS"/>
              </a:rPr>
              <a:t>Mockito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45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lang="en-US" sz="10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30" dirty="0">
                <a:solidFill>
                  <a:srgbClr val="212121"/>
                </a:solidFill>
                <a:latin typeface="Trebuchet MS"/>
                <a:cs typeface="Trebuchet MS"/>
              </a:rPr>
              <a:t>Unit</a:t>
            </a:r>
            <a:r>
              <a:rPr lang="en-US" sz="10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050" spc="-40" dirty="0">
                <a:solidFill>
                  <a:srgbClr val="212121"/>
                </a:solidFill>
                <a:latin typeface="Trebuchet MS"/>
                <a:cs typeface="Trebuchet MS"/>
              </a:rPr>
              <a:t>Testing)</a:t>
            </a:r>
          </a:p>
          <a:p>
            <a:pPr marL="774065">
              <a:lnSpc>
                <a:spcPts val="1525"/>
              </a:lnSpc>
            </a:pPr>
            <a:endParaRPr lang="en-US" sz="1400" spc="-40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ts val="2450"/>
              </a:lnSpc>
              <a:spcBef>
                <a:spcPts val="11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spc="-30" dirty="0"/>
              <a:t>Spring MVC (Spring Module): Simplify building web apps and REST API</a:t>
            </a:r>
          </a:p>
          <a:p>
            <a:pPr marL="678815" indent="-285750">
              <a:lnSpc>
                <a:spcPts val="1914"/>
              </a:lnSpc>
              <a:spcBef>
                <a:spcPts val="284"/>
              </a:spcBef>
              <a:buFont typeface="Courier New" panose="02070309020205020404" pitchFamily="49" charset="0"/>
              <a:buChar char="o"/>
            </a:pPr>
            <a:r>
              <a:rPr lang="en-US" sz="1700" spc="-10" dirty="0"/>
              <a:t>Building web applications with Struts was very complex</a:t>
            </a:r>
          </a:p>
          <a:p>
            <a:pPr marL="678815" indent="-285750">
              <a:spcBef>
                <a:spcPts val="284"/>
              </a:spcBef>
              <a:buFont typeface="Courier New" panose="02070309020205020404" pitchFamily="49" charset="0"/>
              <a:buChar char="o"/>
            </a:pPr>
            <a:r>
              <a:rPr lang="en-US" sz="1700" spc="-45" dirty="0"/>
              <a:t>@Controller, @RestController, @RequestMapping("/courses")</a:t>
            </a:r>
          </a:p>
          <a:p>
            <a:pPr marL="393065">
              <a:spcBef>
                <a:spcPts val="284"/>
              </a:spcBef>
            </a:pPr>
            <a:endParaRPr lang="en-US" sz="1700" spc="-45" dirty="0"/>
          </a:p>
          <a:p>
            <a:pPr marL="355600" indent="-342900">
              <a:lnSpc>
                <a:spcPts val="2450"/>
              </a:lnSpc>
              <a:spcBef>
                <a:spcPts val="11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spc="-30" dirty="0"/>
              <a:t>Spring Boot (Spring Project): Build PRODUCTION-READY apps QUICKLY</a:t>
            </a:r>
          </a:p>
          <a:p>
            <a:pPr marL="678815" indent="-285750">
              <a:lnSpc>
                <a:spcPts val="1910"/>
              </a:lnSpc>
              <a:buFont typeface="Courier New" panose="02070309020205020404" pitchFamily="49" charset="0"/>
              <a:buChar char="o"/>
            </a:pPr>
            <a:r>
              <a:rPr lang="en-US" sz="1700" b="1" spc="-50" dirty="0">
                <a:latin typeface="Trebuchet MS"/>
                <a:cs typeface="Trebuchet MS"/>
              </a:rPr>
              <a:t>Starter</a:t>
            </a:r>
            <a:r>
              <a:rPr lang="en-US" sz="1700" b="1" spc="-160" dirty="0">
                <a:latin typeface="Trebuchet MS"/>
                <a:cs typeface="Trebuchet MS"/>
              </a:rPr>
              <a:t> </a:t>
            </a:r>
            <a:r>
              <a:rPr lang="en-US" sz="1700" b="1" spc="-60" dirty="0">
                <a:latin typeface="Trebuchet MS"/>
                <a:cs typeface="Trebuchet MS"/>
              </a:rPr>
              <a:t>Projects</a:t>
            </a:r>
            <a:r>
              <a:rPr lang="en-US" sz="1700" b="1" spc="-165" dirty="0">
                <a:latin typeface="Trebuchet MS"/>
                <a:cs typeface="Trebuchet MS"/>
              </a:rPr>
              <a:t> </a:t>
            </a:r>
            <a:r>
              <a:rPr lang="en-US" sz="1100" spc="-90" dirty="0"/>
              <a:t>-</a:t>
            </a:r>
            <a:r>
              <a:rPr lang="en-US" sz="1100" spc="-165" dirty="0"/>
              <a:t> </a:t>
            </a:r>
            <a:r>
              <a:rPr lang="en-US" sz="1600" spc="-20" dirty="0"/>
              <a:t>Make</a:t>
            </a:r>
            <a:r>
              <a:rPr lang="en-US" sz="1600" spc="-160" dirty="0"/>
              <a:t> </a:t>
            </a:r>
            <a:r>
              <a:rPr lang="en-US" sz="1600" spc="-80" dirty="0"/>
              <a:t>it</a:t>
            </a:r>
            <a:r>
              <a:rPr lang="en-US" sz="1600" spc="-165" dirty="0"/>
              <a:t> </a:t>
            </a:r>
            <a:r>
              <a:rPr lang="en-US" sz="1600" spc="-30" dirty="0"/>
              <a:t>easy</a:t>
            </a:r>
            <a:r>
              <a:rPr lang="en-US" sz="1600" spc="-165" dirty="0"/>
              <a:t> </a:t>
            </a:r>
            <a:r>
              <a:rPr lang="en-US" sz="1600" spc="-45" dirty="0"/>
              <a:t>to</a:t>
            </a:r>
            <a:r>
              <a:rPr lang="en-US" sz="1600" spc="-160" dirty="0"/>
              <a:t> </a:t>
            </a:r>
            <a:r>
              <a:rPr lang="en-US" sz="1600" spc="-20" dirty="0"/>
              <a:t>build</a:t>
            </a:r>
            <a:r>
              <a:rPr lang="en-US" sz="1600" spc="-165" dirty="0"/>
              <a:t> </a:t>
            </a:r>
            <a:r>
              <a:rPr lang="en-US" sz="1600" spc="-60" dirty="0"/>
              <a:t>variety</a:t>
            </a:r>
            <a:r>
              <a:rPr lang="en-US" sz="1600" spc="-165" dirty="0"/>
              <a:t> </a:t>
            </a:r>
            <a:r>
              <a:rPr lang="en-US" sz="1600" spc="-50" dirty="0"/>
              <a:t>of</a:t>
            </a:r>
            <a:r>
              <a:rPr lang="en-US" sz="1600" spc="-165" dirty="0"/>
              <a:t> </a:t>
            </a:r>
            <a:r>
              <a:rPr lang="en-US" sz="1600" spc="-25" dirty="0"/>
              <a:t>applications</a:t>
            </a:r>
            <a:endParaRPr lang="en-US" sz="1600" dirty="0">
              <a:latin typeface="Trebuchet MS"/>
              <a:cs typeface="Trebuchet MS"/>
            </a:endParaRPr>
          </a:p>
          <a:p>
            <a:pPr marL="678815" marR="5080" indent="-285750">
              <a:lnSpc>
                <a:spcPts val="1910"/>
              </a:lnSpc>
              <a:buFont typeface="Courier New" panose="02070309020205020404" pitchFamily="49" charset="0"/>
              <a:buChar char="o"/>
            </a:pPr>
            <a:r>
              <a:rPr lang="en-US" sz="1700" b="1" spc="-50" dirty="0"/>
              <a:t>Auto configuration </a:t>
            </a:r>
            <a:r>
              <a:rPr lang="en-US" sz="1600" spc="-20" dirty="0"/>
              <a:t>- Eliminate configuration to setup Spring, Spring MVC and other frameworks! </a:t>
            </a:r>
          </a:p>
          <a:p>
            <a:pPr marL="678815" marR="5080" indent="-285750">
              <a:lnSpc>
                <a:spcPts val="1910"/>
              </a:lnSpc>
              <a:buFont typeface="Courier New" panose="02070309020205020404" pitchFamily="49" charset="0"/>
              <a:buChar char="o"/>
            </a:pPr>
            <a:r>
              <a:rPr lang="en-US" sz="1600" spc="-20" dirty="0"/>
              <a:t>Enable non functional requirements (NFRs):</a:t>
            </a:r>
          </a:p>
          <a:p>
            <a:pPr marL="1059815" indent="-285750">
              <a:lnSpc>
                <a:spcPts val="1430"/>
              </a:lnSpc>
              <a:buFont typeface="Courier New" panose="02070309020205020404" pitchFamily="49" charset="0"/>
              <a:buChar char="o"/>
            </a:pPr>
            <a:r>
              <a:rPr lang="en-US" sz="1400" b="1" spc="-55" dirty="0">
                <a:latin typeface="Trebuchet MS"/>
                <a:cs typeface="Trebuchet MS"/>
              </a:rPr>
              <a:t>Actuator</a:t>
            </a:r>
            <a:r>
              <a:rPr lang="en-US" sz="1400" spc="-55" dirty="0"/>
              <a:t>:</a:t>
            </a:r>
            <a:r>
              <a:rPr lang="en-US" sz="1400" spc="-130" dirty="0"/>
              <a:t> </a:t>
            </a:r>
            <a:r>
              <a:rPr lang="en-US" sz="1400" spc="-5" dirty="0"/>
              <a:t>Enables</a:t>
            </a:r>
            <a:r>
              <a:rPr lang="en-US" sz="1400" spc="-130" dirty="0"/>
              <a:t> </a:t>
            </a:r>
            <a:r>
              <a:rPr lang="en-US" sz="1400" spc="-25" dirty="0"/>
              <a:t>Advanced</a:t>
            </a:r>
            <a:r>
              <a:rPr lang="en-US" sz="1400" spc="-125" dirty="0"/>
              <a:t> </a:t>
            </a:r>
            <a:r>
              <a:rPr lang="en-US" sz="1400" spc="-10" dirty="0"/>
              <a:t>Monitoring</a:t>
            </a:r>
            <a:r>
              <a:rPr lang="en-US" sz="1400" spc="-130" dirty="0"/>
              <a:t> </a:t>
            </a:r>
            <a:r>
              <a:rPr lang="en-US" sz="1400" spc="-40" dirty="0"/>
              <a:t>of</a:t>
            </a:r>
            <a:r>
              <a:rPr lang="en-US" sz="1400" spc="-125" dirty="0"/>
              <a:t> </a:t>
            </a:r>
            <a:r>
              <a:rPr lang="en-US" sz="1400" spc="-15" dirty="0"/>
              <a:t>applications</a:t>
            </a:r>
            <a:endParaRPr lang="en-US" sz="1400" dirty="0">
              <a:latin typeface="Trebuchet MS"/>
              <a:cs typeface="Trebuchet MS"/>
            </a:endParaRPr>
          </a:p>
          <a:p>
            <a:pPr marL="1059815" marR="3971925" indent="-285750">
              <a:lnSpc>
                <a:spcPts val="2100"/>
              </a:lnSpc>
              <a:spcBef>
                <a:spcPts val="75"/>
              </a:spcBef>
              <a:buFont typeface="Courier New" panose="02070309020205020404" pitchFamily="49" charset="0"/>
              <a:buChar char="o"/>
            </a:pPr>
            <a:r>
              <a:rPr lang="en-US" sz="1400" b="1" spc="-25" dirty="0">
                <a:latin typeface="Trebuchet MS"/>
                <a:cs typeface="Trebuchet MS"/>
              </a:rPr>
              <a:t>Embedded</a:t>
            </a:r>
            <a:r>
              <a:rPr lang="en-US" sz="1400" b="1" spc="-120" dirty="0">
                <a:latin typeface="Trebuchet MS"/>
                <a:cs typeface="Trebuchet MS"/>
              </a:rPr>
              <a:t> </a:t>
            </a:r>
            <a:r>
              <a:rPr lang="en-US" sz="1400" b="1" spc="-60" dirty="0">
                <a:latin typeface="Trebuchet MS"/>
                <a:cs typeface="Trebuchet MS"/>
              </a:rPr>
              <a:t>Server</a:t>
            </a:r>
            <a:r>
              <a:rPr lang="en-US" sz="1400" spc="-60" dirty="0"/>
              <a:t>:</a:t>
            </a:r>
            <a:r>
              <a:rPr lang="en-US" sz="1400" spc="-120" dirty="0"/>
              <a:t> </a:t>
            </a:r>
            <a:r>
              <a:rPr lang="en-US" sz="1400" spc="25" dirty="0"/>
              <a:t>No</a:t>
            </a:r>
            <a:r>
              <a:rPr lang="en-US" sz="1400" spc="-120" dirty="0"/>
              <a:t> </a:t>
            </a:r>
            <a:r>
              <a:rPr lang="en-US" sz="1400" spc="-20" dirty="0"/>
              <a:t>need</a:t>
            </a:r>
            <a:r>
              <a:rPr lang="en-US" sz="1400" spc="-120" dirty="0"/>
              <a:t> </a:t>
            </a:r>
            <a:r>
              <a:rPr lang="en-US" sz="1400" spc="-45" dirty="0"/>
              <a:t>for</a:t>
            </a:r>
            <a:r>
              <a:rPr lang="en-US" sz="1400" spc="-120" dirty="0"/>
              <a:t> </a:t>
            </a:r>
            <a:r>
              <a:rPr lang="en-US" sz="1400" spc="-35" dirty="0"/>
              <a:t>separate</a:t>
            </a:r>
            <a:r>
              <a:rPr lang="en-US" sz="1400" spc="-120" dirty="0"/>
              <a:t> </a:t>
            </a:r>
            <a:r>
              <a:rPr lang="en-US" sz="1400" spc="-20" dirty="0"/>
              <a:t>application</a:t>
            </a:r>
            <a:r>
              <a:rPr lang="en-US" sz="1400" spc="-120" dirty="0"/>
              <a:t> </a:t>
            </a:r>
            <a:r>
              <a:rPr lang="en-US" sz="1400" spc="-35" dirty="0"/>
              <a:t>servers! </a:t>
            </a:r>
            <a:r>
              <a:rPr lang="en-US" sz="1400" spc="-395" dirty="0"/>
              <a:t> </a:t>
            </a:r>
          </a:p>
          <a:p>
            <a:pPr marL="1059815" marR="3971925" indent="-285750">
              <a:lnSpc>
                <a:spcPts val="2100"/>
              </a:lnSpc>
              <a:spcBef>
                <a:spcPts val="75"/>
              </a:spcBef>
              <a:buFont typeface="Courier New" panose="02070309020205020404" pitchFamily="49" charset="0"/>
              <a:buChar char="o"/>
            </a:pPr>
            <a:r>
              <a:rPr lang="en-US" sz="1400" spc="-35" dirty="0"/>
              <a:t>L</a:t>
            </a:r>
            <a:r>
              <a:rPr lang="en-US" sz="1400" spc="20" dirty="0"/>
              <a:t>o</a:t>
            </a:r>
            <a:r>
              <a:rPr lang="en-US" sz="1400" spc="15" dirty="0"/>
              <a:t>gg</a:t>
            </a:r>
            <a:r>
              <a:rPr lang="en-US" sz="1400" spc="-50" dirty="0"/>
              <a:t>i</a:t>
            </a:r>
            <a:r>
              <a:rPr lang="en-US" sz="1400" spc="15" dirty="0"/>
              <a:t>ng</a:t>
            </a:r>
            <a:r>
              <a:rPr lang="en-US" sz="1400" spc="-130" dirty="0"/>
              <a:t> </a:t>
            </a:r>
            <a:r>
              <a:rPr lang="en-US" sz="1400" spc="-5" dirty="0"/>
              <a:t>a</a:t>
            </a:r>
            <a:r>
              <a:rPr lang="en-US" sz="1400" spc="15" dirty="0"/>
              <a:t>n</a:t>
            </a:r>
            <a:r>
              <a:rPr lang="en-US" sz="1400" spc="10" dirty="0"/>
              <a:t>d</a:t>
            </a:r>
            <a:r>
              <a:rPr lang="en-US" sz="1400" spc="-130" dirty="0"/>
              <a:t> </a:t>
            </a:r>
            <a:r>
              <a:rPr lang="en-US" sz="1400" spc="5" dirty="0"/>
              <a:t>E</a:t>
            </a:r>
            <a:r>
              <a:rPr lang="en-US" sz="1400" spc="-50" dirty="0"/>
              <a:t>r</a:t>
            </a:r>
            <a:r>
              <a:rPr lang="en-US" sz="1400" spc="-65" dirty="0"/>
              <a:t>r</a:t>
            </a:r>
            <a:r>
              <a:rPr lang="en-US" sz="1400" spc="20" dirty="0"/>
              <a:t>o</a:t>
            </a:r>
            <a:r>
              <a:rPr lang="en-US" sz="1400" spc="-50" dirty="0"/>
              <a:t>r</a:t>
            </a:r>
            <a:r>
              <a:rPr lang="en-US" sz="1400" spc="-130" dirty="0"/>
              <a:t> </a:t>
            </a:r>
            <a:r>
              <a:rPr lang="en-US" sz="1400" spc="15" dirty="0"/>
              <a:t>H</a:t>
            </a:r>
            <a:r>
              <a:rPr lang="en-US" sz="1400" spc="-5" dirty="0"/>
              <a:t>a</a:t>
            </a:r>
            <a:r>
              <a:rPr lang="en-US" sz="1400" spc="15" dirty="0"/>
              <a:t>n</a:t>
            </a:r>
            <a:r>
              <a:rPr lang="en-US" sz="1400" spc="10" dirty="0"/>
              <a:t>d</a:t>
            </a:r>
            <a:r>
              <a:rPr lang="en-US" sz="1400" spc="-50" dirty="0"/>
              <a:t>li</a:t>
            </a:r>
            <a:r>
              <a:rPr lang="en-US" sz="1400" spc="15" dirty="0"/>
              <a:t>ng</a:t>
            </a:r>
            <a:endParaRPr lang="en-US" sz="1400" dirty="0">
              <a:latin typeface="Trebuchet MS"/>
              <a:cs typeface="Trebuchet MS"/>
            </a:endParaRPr>
          </a:p>
          <a:p>
            <a:pPr marL="1059815" indent="-285750">
              <a:lnSpc>
                <a:spcPct val="100000"/>
              </a:lnSpc>
              <a:spcBef>
                <a:spcPts val="180"/>
              </a:spcBef>
              <a:buFont typeface="Courier New" panose="02070309020205020404" pitchFamily="49" charset="0"/>
              <a:buChar char="o"/>
            </a:pPr>
            <a:r>
              <a:rPr lang="en-US" sz="1400" spc="40" dirty="0"/>
              <a:t>P</a:t>
            </a:r>
            <a:r>
              <a:rPr lang="en-US" sz="1400" spc="-65" dirty="0"/>
              <a:t>r</a:t>
            </a:r>
            <a:r>
              <a:rPr lang="en-US" sz="1400" spc="20" dirty="0"/>
              <a:t>o</a:t>
            </a:r>
            <a:r>
              <a:rPr lang="en-US" sz="1400" spc="-100" dirty="0"/>
              <a:t>f</a:t>
            </a:r>
            <a:r>
              <a:rPr lang="en-US" sz="1400" spc="-50" dirty="0"/>
              <a:t>il</a:t>
            </a:r>
            <a:r>
              <a:rPr lang="en-US" sz="1400" spc="-55" dirty="0"/>
              <a:t>e</a:t>
            </a:r>
            <a:r>
              <a:rPr lang="en-US" sz="1400" spc="30" dirty="0"/>
              <a:t>s</a:t>
            </a:r>
            <a:r>
              <a:rPr lang="en-US" sz="1400" spc="-130" dirty="0"/>
              <a:t> </a:t>
            </a:r>
            <a:r>
              <a:rPr lang="en-US" sz="1400" spc="-5" dirty="0"/>
              <a:t>a</a:t>
            </a:r>
            <a:r>
              <a:rPr lang="en-US" sz="1400" spc="15" dirty="0"/>
              <a:t>n</a:t>
            </a:r>
            <a:r>
              <a:rPr lang="en-US" sz="1400" spc="10" dirty="0"/>
              <a:t>d</a:t>
            </a:r>
            <a:r>
              <a:rPr lang="en-US" sz="1400" spc="-130" dirty="0"/>
              <a:t> </a:t>
            </a:r>
            <a:r>
              <a:rPr lang="en-US" sz="1400" spc="-20" dirty="0" err="1"/>
              <a:t>C</a:t>
            </a:r>
            <a:r>
              <a:rPr lang="en-US" sz="1400" spc="20" dirty="0" err="1"/>
              <a:t>o</a:t>
            </a:r>
            <a:r>
              <a:rPr lang="en-US" sz="1400" spc="15" dirty="0" err="1"/>
              <a:t>n</a:t>
            </a:r>
            <a:r>
              <a:rPr lang="en-US" sz="1400" spc="-100" dirty="0" err="1"/>
              <a:t>f</a:t>
            </a:r>
            <a:r>
              <a:rPr lang="en-US" sz="1400" spc="-50" dirty="0" err="1"/>
              <a:t>i</a:t>
            </a:r>
            <a:r>
              <a:rPr lang="en-US" sz="1400" spc="15" dirty="0" err="1"/>
              <a:t>g</a:t>
            </a:r>
            <a:r>
              <a:rPr lang="en-US" sz="1400" spc="10" dirty="0" err="1"/>
              <a:t>u</a:t>
            </a:r>
            <a:r>
              <a:rPr lang="en-US" sz="1400" spc="-85" dirty="0" err="1"/>
              <a:t>r</a:t>
            </a:r>
            <a:r>
              <a:rPr lang="en-US" sz="1400" spc="-5" dirty="0" err="1"/>
              <a:t>a</a:t>
            </a:r>
            <a:r>
              <a:rPr lang="en-US" sz="1400" spc="-70" dirty="0" err="1"/>
              <a:t>t</a:t>
            </a:r>
            <a:r>
              <a:rPr lang="en-US" sz="1400" spc="-50" dirty="0" err="1"/>
              <a:t>i</a:t>
            </a:r>
            <a:r>
              <a:rPr lang="en-US" sz="1400" spc="20" dirty="0" err="1"/>
              <a:t>o</a:t>
            </a:r>
            <a:r>
              <a:rPr lang="en-US" sz="1400" spc="15" dirty="0" err="1"/>
              <a:t>n</a:t>
            </a:r>
            <a:r>
              <a:rPr lang="en-US" sz="1400" spc="40" dirty="0" err="1"/>
              <a:t>P</a:t>
            </a:r>
            <a:r>
              <a:rPr lang="en-US" sz="1400" spc="-65" dirty="0" err="1"/>
              <a:t>r</a:t>
            </a:r>
            <a:r>
              <a:rPr lang="en-US" sz="1400" spc="20" dirty="0" err="1"/>
              <a:t>o</a:t>
            </a:r>
            <a:r>
              <a:rPr lang="en-US" sz="1400" spc="10" dirty="0" err="1"/>
              <a:t>p</a:t>
            </a:r>
            <a:r>
              <a:rPr lang="en-US" sz="1400" spc="-55" dirty="0" err="1"/>
              <a:t>e</a:t>
            </a:r>
            <a:r>
              <a:rPr lang="en-US" sz="1400" spc="-50" dirty="0" err="1"/>
              <a:t>r</a:t>
            </a:r>
            <a:r>
              <a:rPr lang="en-US" sz="1400" spc="-70" dirty="0" err="1"/>
              <a:t>t</a:t>
            </a:r>
            <a:r>
              <a:rPr lang="en-US" sz="1400" spc="-50" dirty="0" err="1"/>
              <a:t>i</a:t>
            </a:r>
            <a:r>
              <a:rPr lang="en-US" sz="1400" spc="-55" dirty="0" err="1"/>
              <a:t>e</a:t>
            </a:r>
            <a:r>
              <a:rPr lang="en-US" sz="1400" spc="30" dirty="0" err="1"/>
              <a:t>s</a:t>
            </a:r>
            <a:endParaRPr lang="en-US" sz="1400" spc="-45" dirty="0"/>
          </a:p>
          <a:p>
            <a:pPr marL="774065">
              <a:lnSpc>
                <a:spcPts val="1525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endParaRPr lang="en-US" sz="2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45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9349" y="1115953"/>
            <a:ext cx="1639362" cy="4228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6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806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843081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138356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433631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4049" y="777875"/>
            <a:ext cx="893318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b="1" spc="-6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20" dirty="0">
                <a:solidFill>
                  <a:srgbClr val="212121"/>
                </a:solidFill>
                <a:latin typeface="Trebuchet MS"/>
                <a:cs typeface="Trebuchet MS"/>
              </a:rPr>
              <a:t>10,000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700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</a:pP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Help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Trebuchet MS"/>
                <a:cs typeface="Trebuchet MS"/>
              </a:rPr>
              <a:t>you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understand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terminology!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20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774065" marR="6415405">
              <a:lnSpc>
                <a:spcPct val="113999"/>
              </a:lnSpc>
            </a:pPr>
            <a:r>
              <a:rPr sz="1700" spc="-8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12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gu</a:t>
            </a:r>
            <a:r>
              <a:rPr sz="1700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n  </a:t>
            </a:r>
            <a:r>
              <a:rPr sz="1700" spc="-50" dirty="0">
                <a:solidFill>
                  <a:srgbClr val="212121"/>
                </a:solidFill>
                <a:latin typeface="Trebuchet MS"/>
                <a:cs typeface="Trebuchet MS"/>
              </a:rPr>
              <a:t>Actuator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sz="1700" spc="-35" dirty="0">
                <a:solidFill>
                  <a:srgbClr val="212121"/>
                </a:solidFill>
                <a:latin typeface="Trebuchet MS"/>
                <a:cs typeface="Trebuchet MS"/>
              </a:rPr>
              <a:t>DevTools</a:t>
            </a:r>
            <a:endParaRPr sz="17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50"/>
              </a:spcBef>
              <a:tabLst>
                <a:tab pos="2063114" algn="l"/>
                <a:tab pos="2810510" algn="l"/>
                <a:tab pos="4085590" algn="l"/>
                <a:tab pos="5372735" algn="l"/>
                <a:tab pos="6260465" algn="l"/>
                <a:tab pos="8113395" algn="l"/>
              </a:tabLst>
            </a:pP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Ad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3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1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tar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quickly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oduction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ady  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features!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2781293"/>
            <a:ext cx="104775" cy="1047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00177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A52929"/>
                </a:solidFill>
              </a:rPr>
              <a:t>pr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7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10" dirty="0">
                <a:solidFill>
                  <a:srgbClr val="A52929"/>
                </a:solidFill>
              </a:rPr>
              <a:t>v</a:t>
            </a:r>
            <a:r>
              <a:rPr sz="3500" spc="-130" dirty="0">
                <a:solidFill>
                  <a:srgbClr val="A52929"/>
                </a:solidFill>
              </a:rPr>
              <a:t>i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120" dirty="0">
                <a:solidFill>
                  <a:srgbClr val="A52929"/>
                </a:solidFill>
              </a:rPr>
              <a:t>w</a:t>
            </a:r>
            <a:endParaRPr sz="3500"/>
          </a:p>
        </p:txBody>
      </p:sp>
      <p:sp>
        <p:nvSpPr>
          <p:cNvPr id="12" name="object 12"/>
          <p:cNvSpPr/>
          <p:nvPr/>
        </p:nvSpPr>
        <p:spPr>
          <a:xfrm>
            <a:off x="11468099" y="6619868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2476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247649" y="0"/>
                </a:lnTo>
                <a:lnTo>
                  <a:pt x="2476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90600" y="876300"/>
            <a:ext cx="8718551" cy="5432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Understand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world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before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(10000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Feet)</a:t>
            </a:r>
            <a:endParaRPr lang="en-IN" sz="2700" spc="-155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oject</a:t>
            </a:r>
            <a:endParaRPr lang="en-IN" sz="2700" spc="-145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3: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Build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simple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4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700" spc="-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API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endParaRPr lang="en-IN" sz="2700" spc="-20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b="1" spc="-225" dirty="0">
                <a:solidFill>
                  <a:srgbClr val="212121"/>
                </a:solidFill>
                <a:latin typeface="Trebuchet MS"/>
                <a:cs typeface="Trebuchet MS"/>
              </a:rPr>
              <a:t>4: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Unde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GIC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endParaRPr lang="en-IN" sz="2700" spc="-20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endParaRPr lang="en-IN" sz="2150" spc="114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735965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ni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zr</a:t>
            </a:r>
            <a:endParaRPr sz="2150" dirty="0">
              <a:latin typeface="Trebuchet MS"/>
              <a:cs typeface="Trebuchet MS"/>
            </a:endParaRPr>
          </a:p>
          <a:p>
            <a:pPr marL="735965" marR="5497195" indent="-342900">
              <a:lnSpc>
                <a:spcPct val="1066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ojec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25" dirty="0">
                <a:solidFill>
                  <a:srgbClr val="212121"/>
                </a:solidFill>
                <a:latin typeface="Trebuchet MS"/>
                <a:cs typeface="Trebuchet MS"/>
              </a:rPr>
              <a:t>s  </a:t>
            </a:r>
            <a:endParaRPr lang="en-IN" sz="2150" spc="15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735965" marR="5497195" indent="-342900">
              <a:lnSpc>
                <a:spcPct val="1066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sz="2150" spc="-55" dirty="0">
                <a:solidFill>
                  <a:srgbClr val="212121"/>
                </a:solidFill>
                <a:latin typeface="Trebuchet MS"/>
                <a:cs typeface="Trebuchet MS"/>
              </a:rPr>
              <a:t>Auto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onf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on </a:t>
            </a:r>
            <a:endParaRPr lang="en-IN" sz="2150" spc="5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735965" marR="5497195" indent="-342900">
              <a:lnSpc>
                <a:spcPct val="1066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el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op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0" dirty="0">
                <a:solidFill>
                  <a:srgbClr val="212121"/>
                </a:solidFill>
                <a:latin typeface="Trebuchet MS"/>
                <a:cs typeface="Trebuchet MS"/>
              </a:rPr>
              <a:t>ool</a:t>
            </a:r>
            <a:r>
              <a:rPr sz="21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lang="en-IN" sz="2150" spc="25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735965" marR="5497195" indent="-342900">
              <a:lnSpc>
                <a:spcPct val="1066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150" spc="-70" dirty="0">
                <a:solidFill>
                  <a:srgbClr val="212121"/>
                </a:solidFill>
                <a:latin typeface="Trebuchet MS"/>
                <a:cs typeface="Trebuchet MS"/>
              </a:rPr>
              <a:t>Actuator</a:t>
            </a:r>
            <a:endParaRPr sz="215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lang="en-IN" sz="2150" spc="-254" dirty="0">
                <a:solidFill>
                  <a:srgbClr val="212121"/>
                </a:solidFill>
                <a:latin typeface="Trebuchet MS"/>
                <a:cs typeface="Trebuchet MS"/>
              </a:rPr>
              <a:t>      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...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4378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25" dirty="0">
                <a:solidFill>
                  <a:srgbClr val="000000"/>
                </a:solidFill>
              </a:rPr>
              <a:t>G</a:t>
            </a:r>
            <a:r>
              <a:rPr sz="3500" spc="-125" dirty="0">
                <a:solidFill>
                  <a:srgbClr val="A52929"/>
                </a:solidFill>
              </a:rPr>
              <a:t>e</a:t>
            </a:r>
            <a:r>
              <a:rPr sz="3500" spc="-125" dirty="0">
                <a:solidFill>
                  <a:srgbClr val="000000"/>
                </a:solidFill>
              </a:rPr>
              <a:t>t</a:t>
            </a:r>
            <a:r>
              <a:rPr sz="3500" spc="-125" dirty="0">
                <a:solidFill>
                  <a:srgbClr val="A52929"/>
                </a:solidFill>
              </a:rPr>
              <a:t>tin</a:t>
            </a:r>
            <a:r>
              <a:rPr sz="3500" spc="-12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Sta</a:t>
            </a:r>
            <a:r>
              <a:rPr sz="3500" spc="-105" dirty="0">
                <a:solidFill>
                  <a:srgbClr val="A52929"/>
                </a:solidFill>
              </a:rPr>
              <a:t>r</a:t>
            </a:r>
            <a:r>
              <a:rPr sz="3500" spc="-105" dirty="0">
                <a:solidFill>
                  <a:srgbClr val="000000"/>
                </a:solidFill>
              </a:rPr>
              <a:t>t</a:t>
            </a:r>
            <a:r>
              <a:rPr sz="3500" spc="-105" dirty="0">
                <a:solidFill>
                  <a:srgbClr val="A52929"/>
                </a:solidFill>
              </a:rPr>
              <a:t>e</a:t>
            </a:r>
            <a:r>
              <a:rPr sz="3500" spc="-105" dirty="0">
                <a:solidFill>
                  <a:srgbClr val="000000"/>
                </a:solidFill>
              </a:rPr>
              <a:t>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25" dirty="0">
                <a:solidFill>
                  <a:srgbClr val="A52929"/>
                </a:solidFill>
              </a:rPr>
              <a:t>with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50" dirty="0">
                <a:solidFill>
                  <a:srgbClr val="000000"/>
                </a:solidFill>
              </a:rPr>
              <a:t>S</a:t>
            </a:r>
            <a:r>
              <a:rPr sz="3500" spc="-50" dirty="0">
                <a:solidFill>
                  <a:srgbClr val="A52929"/>
                </a:solidFill>
              </a:rPr>
              <a:t>pr</a:t>
            </a:r>
            <a:r>
              <a:rPr sz="3500" spc="-50" dirty="0">
                <a:solidFill>
                  <a:srgbClr val="000000"/>
                </a:solidFill>
              </a:rPr>
              <a:t>ing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000000"/>
                </a:solidFill>
              </a:rPr>
              <a:t>Boot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A</a:t>
            </a:r>
            <a:r>
              <a:rPr sz="3500" spc="-130" dirty="0">
                <a:solidFill>
                  <a:srgbClr val="A52929"/>
                </a:solidFill>
              </a:rPr>
              <a:t>pproa</a:t>
            </a:r>
            <a:r>
              <a:rPr sz="3500" spc="-130" dirty="0">
                <a:solidFill>
                  <a:srgbClr val="000000"/>
                </a:solidFill>
              </a:rPr>
              <a:t>ch</a:t>
            </a:r>
            <a:endParaRPr sz="3500" dirty="0"/>
          </a:p>
        </p:txBody>
      </p:sp>
      <p:sp>
        <p:nvSpPr>
          <p:cNvPr id="15" name="object 15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0EF1F7F-5F22-99C0-CC49-BE5A1DCBB519}"/>
              </a:ext>
            </a:extLst>
          </p:cNvPr>
          <p:cNvSpPr txBox="1"/>
          <p:nvPr/>
        </p:nvSpPr>
        <p:spPr>
          <a:xfrm>
            <a:off x="311148" y="74930"/>
            <a:ext cx="6699251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-290" dirty="0">
                <a:latin typeface="Trebuchet MS"/>
                <a:cs typeface="Trebuchet MS"/>
              </a:rPr>
              <a:t>W</a:t>
            </a:r>
            <a:r>
              <a:rPr sz="3500" b="1" spc="-55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500" b="1" spc="-190" dirty="0">
                <a:latin typeface="Trebuchet MS"/>
                <a:cs typeface="Trebuchet MS"/>
              </a:rPr>
              <a:t>r</a:t>
            </a:r>
            <a:r>
              <a:rPr sz="3500" b="1" spc="-70" dirty="0">
                <a:solidFill>
                  <a:srgbClr val="A52929"/>
                </a:solidFill>
                <a:latin typeface="Trebuchet MS"/>
                <a:cs typeface="Trebuchet MS"/>
              </a:rPr>
              <a:t>ld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10" dirty="0">
                <a:solidFill>
                  <a:srgbClr val="A52929"/>
                </a:solidFill>
                <a:latin typeface="Trebuchet MS"/>
                <a:cs typeface="Trebuchet MS"/>
              </a:rPr>
              <a:t>B</a:t>
            </a:r>
            <a:r>
              <a:rPr sz="3500" b="1" spc="-250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-220" dirty="0">
                <a:latin typeface="Trebuchet MS"/>
                <a:cs typeface="Trebuchet MS"/>
              </a:rPr>
              <a:t>f</a:t>
            </a:r>
            <a:r>
              <a:rPr sz="3500" b="1" spc="-55" dirty="0">
                <a:latin typeface="Trebuchet MS"/>
                <a:cs typeface="Trebuchet MS"/>
              </a:rPr>
              <a:t>o</a:t>
            </a:r>
            <a:r>
              <a:rPr sz="3500" b="1" spc="-225" dirty="0">
                <a:latin typeface="Trebuchet MS"/>
                <a:cs typeface="Trebuchet MS"/>
              </a:rPr>
              <a:t>r</a:t>
            </a:r>
            <a:r>
              <a:rPr sz="3500" b="1" spc="-235" dirty="0">
                <a:latin typeface="Trebuchet MS"/>
                <a:cs typeface="Trebuchet MS"/>
              </a:rPr>
              <a:t>e</a:t>
            </a:r>
            <a:r>
              <a:rPr sz="3500" b="1" spc="-340" dirty="0">
                <a:latin typeface="Trebuchet MS"/>
                <a:cs typeface="Trebuchet MS"/>
              </a:rPr>
              <a:t> </a:t>
            </a:r>
            <a:r>
              <a:rPr sz="3500" b="1" spc="120" dirty="0">
                <a:latin typeface="Trebuchet MS"/>
                <a:cs typeface="Trebuchet MS"/>
              </a:rPr>
              <a:t>S</a:t>
            </a:r>
            <a:r>
              <a:rPr sz="3500" b="1" spc="-125" dirty="0">
                <a:latin typeface="Trebuchet MS"/>
                <a:cs typeface="Trebuchet MS"/>
              </a:rPr>
              <a:t>pr</a:t>
            </a:r>
            <a:r>
              <a:rPr sz="3500" b="1" spc="-130" dirty="0">
                <a:latin typeface="Trebuchet MS"/>
                <a:cs typeface="Trebuchet MS"/>
              </a:rPr>
              <a:t>i</a:t>
            </a:r>
            <a:r>
              <a:rPr sz="3500" b="1" spc="-105" dirty="0">
                <a:latin typeface="Trebuchet MS"/>
                <a:cs typeface="Trebuchet MS"/>
              </a:rPr>
              <a:t>n</a:t>
            </a:r>
            <a:r>
              <a:rPr sz="3500" b="1" spc="65" dirty="0">
                <a:solidFill>
                  <a:srgbClr val="A52929"/>
                </a:solidFill>
                <a:latin typeface="Trebuchet MS"/>
                <a:cs typeface="Trebuchet MS"/>
              </a:rPr>
              <a:t>g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10" dirty="0">
                <a:solidFill>
                  <a:srgbClr val="A52929"/>
                </a:solidFill>
                <a:latin typeface="Trebuchet MS"/>
                <a:cs typeface="Trebuchet MS"/>
              </a:rPr>
              <a:t>B</a:t>
            </a:r>
            <a:r>
              <a:rPr sz="3500" b="1" spc="-55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500" b="1" spc="-55" dirty="0">
                <a:latin typeface="Trebuchet MS"/>
                <a:cs typeface="Trebuchet MS"/>
              </a:rPr>
              <a:t>o</a:t>
            </a:r>
            <a:r>
              <a:rPr sz="3500" b="1" spc="-125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180" dirty="0">
                <a:solidFill>
                  <a:srgbClr val="A52929"/>
                </a:solidFill>
                <a:latin typeface="Trebuchet MS"/>
                <a:cs typeface="Trebuchet MS"/>
              </a:rPr>
              <a:t>!</a:t>
            </a:r>
            <a:endParaRPr sz="3500" dirty="0">
              <a:latin typeface="Trebuchet MS"/>
              <a:cs typeface="Trebuchet M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CD9BAD-5A9F-83BF-15C1-2BE40E664662}"/>
              </a:ext>
            </a:extLst>
          </p:cNvPr>
          <p:cNvSpPr txBox="1"/>
          <p:nvPr/>
        </p:nvSpPr>
        <p:spPr>
          <a:xfrm>
            <a:off x="856931" y="1886387"/>
            <a:ext cx="8933815" cy="166609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marR="5080" indent="-457200">
              <a:lnSpc>
                <a:spcPct val="926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608330" algn="l"/>
                <a:tab pos="1842770" algn="l"/>
                <a:tab pos="2298065" algn="l"/>
                <a:tab pos="3806190" algn="l"/>
                <a:tab pos="4138295" algn="l"/>
                <a:tab pos="4699000" algn="l"/>
                <a:tab pos="5150485" algn="l"/>
                <a:tab pos="6232525" algn="l"/>
                <a:tab pos="7320280" algn="l"/>
                <a:tab pos="7894955" algn="l"/>
                <a:tab pos="8745220" algn="l"/>
              </a:tabLst>
            </a:pPr>
            <a:r>
              <a:rPr sz="2700" spc="-65" dirty="0">
                <a:solidFill>
                  <a:srgbClr val="212121"/>
                </a:solidFill>
                <a:cs typeface="Trebuchet MS"/>
              </a:rPr>
              <a:t>Setting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cs typeface="Trebuchet MS"/>
              </a:rPr>
              <a:t>up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700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cs typeface="Trebuchet MS"/>
              </a:rPr>
              <a:t>Projects</a:t>
            </a:r>
            <a:r>
              <a:rPr sz="2700" spc="-27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cs typeface="Trebuchet MS"/>
              </a:rPr>
              <a:t>before</a:t>
            </a:r>
            <a:r>
              <a:rPr sz="2700" b="1" spc="-2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cs typeface="Trebuchet MS"/>
              </a:rPr>
              <a:t>Spring</a:t>
            </a:r>
            <a:r>
              <a:rPr sz="2700" b="1" spc="-2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cs typeface="Trebuchet MS"/>
              </a:rPr>
              <a:t>Boot</a:t>
            </a:r>
            <a:r>
              <a:rPr sz="2700" b="1" spc="-265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cs typeface="Trebuchet MS"/>
              </a:rPr>
              <a:t>was</a:t>
            </a:r>
            <a:r>
              <a:rPr sz="2700" b="1" spc="-2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cs typeface="Trebuchet MS"/>
              </a:rPr>
              <a:t>NOT</a:t>
            </a:r>
            <a:r>
              <a:rPr sz="2700" b="1" spc="-26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cs typeface="Trebuchet MS"/>
              </a:rPr>
              <a:t>easy</a:t>
            </a:r>
            <a:r>
              <a:rPr sz="2700" spc="-114" dirty="0">
                <a:solidFill>
                  <a:srgbClr val="212121"/>
                </a:solidFill>
                <a:cs typeface="Trebuchet MS"/>
              </a:rPr>
              <a:t>!</a:t>
            </a:r>
            <a:endParaRPr lang="en-IN" sz="2700" spc="-114" dirty="0">
              <a:solidFill>
                <a:srgbClr val="212121"/>
              </a:solidFill>
              <a:cs typeface="Trebuchet MS"/>
            </a:endParaRPr>
          </a:p>
          <a:p>
            <a:pPr marL="469900" marR="5080" indent="-457200">
              <a:lnSpc>
                <a:spcPct val="926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608330" algn="l"/>
                <a:tab pos="1842770" algn="l"/>
                <a:tab pos="2298065" algn="l"/>
                <a:tab pos="3806190" algn="l"/>
                <a:tab pos="4138295" algn="l"/>
                <a:tab pos="4699000" algn="l"/>
                <a:tab pos="5150485" algn="l"/>
                <a:tab pos="6232525" algn="l"/>
                <a:tab pos="7320280" algn="l"/>
                <a:tab pos="7894955" algn="l"/>
                <a:tab pos="8745220" algn="l"/>
              </a:tabLst>
            </a:pPr>
            <a:endParaRPr lang="en-US" sz="2700" spc="-114" dirty="0">
              <a:solidFill>
                <a:srgbClr val="212121"/>
              </a:solidFill>
              <a:cs typeface="Trebuchet MS"/>
            </a:endParaRPr>
          </a:p>
          <a:p>
            <a:pPr marL="469900" marR="5080" indent="-457200">
              <a:lnSpc>
                <a:spcPct val="926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608330" algn="l"/>
                <a:tab pos="1842770" algn="l"/>
                <a:tab pos="2298065" algn="l"/>
                <a:tab pos="3806190" algn="l"/>
                <a:tab pos="4138295" algn="l"/>
                <a:tab pos="4699000" algn="l"/>
                <a:tab pos="5150485" algn="l"/>
                <a:tab pos="6232525" algn="l"/>
                <a:tab pos="7320280" algn="l"/>
                <a:tab pos="7894955" algn="l"/>
                <a:tab pos="8745220" algn="l"/>
              </a:tabLst>
            </a:pPr>
            <a:r>
              <a:rPr lang="en-US" sz="2700" spc="-114" dirty="0">
                <a:solidFill>
                  <a:srgbClr val="212121"/>
                </a:solidFill>
                <a:cs typeface="Trebuchet MS"/>
              </a:rPr>
              <a:t>We needed to configure a lot of things before we have a production-ready application.</a:t>
            </a:r>
            <a:endParaRPr lang="en-IN" sz="2700" spc="-114" dirty="0">
              <a:solidFill>
                <a:srgbClr val="212121"/>
              </a:solidFill>
              <a:cs typeface="Trebuchet MS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9DFDA7F9-DC25-B33F-1AF8-507B0C3334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1073975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35" dirty="0">
                <a:solidFill>
                  <a:srgbClr val="000000"/>
                </a:solidFill>
              </a:rPr>
              <a:t>Wo</a:t>
            </a:r>
            <a:r>
              <a:rPr sz="3500" spc="-135" dirty="0">
                <a:solidFill>
                  <a:srgbClr val="A52929"/>
                </a:solidFill>
              </a:rPr>
              <a:t>r</a:t>
            </a:r>
            <a:r>
              <a:rPr sz="3500" spc="-135" dirty="0">
                <a:solidFill>
                  <a:srgbClr val="000000"/>
                </a:solidFill>
              </a:rPr>
              <a:t>ld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5" dirty="0">
                <a:solidFill>
                  <a:srgbClr val="000000"/>
                </a:solidFill>
              </a:rPr>
              <a:t>Bef</a:t>
            </a:r>
            <a:r>
              <a:rPr sz="3500" spc="-165" dirty="0">
                <a:solidFill>
                  <a:srgbClr val="A52929"/>
                </a:solidFill>
              </a:rPr>
              <a:t>ore</a:t>
            </a:r>
            <a:r>
              <a:rPr sz="3500" spc="-335" dirty="0">
                <a:solidFill>
                  <a:srgbClr val="A52929"/>
                </a:solidFill>
              </a:rPr>
              <a:t> </a:t>
            </a:r>
            <a:r>
              <a:rPr sz="3500" spc="-50" dirty="0">
                <a:solidFill>
                  <a:srgbClr val="000000"/>
                </a:solidFill>
              </a:rPr>
              <a:t>Spri</a:t>
            </a:r>
            <a:r>
              <a:rPr sz="3500" spc="-50" dirty="0">
                <a:solidFill>
                  <a:srgbClr val="A52929"/>
                </a:solidFill>
              </a:rPr>
              <a:t>n</a:t>
            </a:r>
            <a:r>
              <a:rPr sz="3500" spc="-50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55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55" dirty="0">
                <a:solidFill>
                  <a:srgbClr val="000000"/>
                </a:solidFill>
              </a:rPr>
              <a:t>ot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1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40" dirty="0">
                <a:solidFill>
                  <a:srgbClr val="000000"/>
                </a:solidFill>
              </a:rPr>
              <a:t>Depende</a:t>
            </a:r>
            <a:r>
              <a:rPr sz="3500" spc="-140" dirty="0">
                <a:solidFill>
                  <a:srgbClr val="A52929"/>
                </a:solidFill>
              </a:rPr>
              <a:t>n</a:t>
            </a:r>
            <a:r>
              <a:rPr sz="3500" spc="-140" dirty="0">
                <a:solidFill>
                  <a:srgbClr val="000000"/>
                </a:solidFill>
              </a:rPr>
              <a:t>cy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90" dirty="0">
                <a:solidFill>
                  <a:srgbClr val="000000"/>
                </a:solidFill>
              </a:rPr>
              <a:t>Ma</a:t>
            </a:r>
            <a:r>
              <a:rPr sz="3500" spc="-90" dirty="0">
                <a:solidFill>
                  <a:srgbClr val="A52929"/>
                </a:solidFill>
              </a:rPr>
              <a:t>na</a:t>
            </a:r>
            <a:r>
              <a:rPr sz="3500" spc="-90" dirty="0">
                <a:solidFill>
                  <a:srgbClr val="000000"/>
                </a:solidFill>
              </a:rPr>
              <a:t>geme</a:t>
            </a:r>
            <a:r>
              <a:rPr sz="3500" spc="-90" dirty="0">
                <a:solidFill>
                  <a:srgbClr val="A52929"/>
                </a:solidFill>
              </a:rPr>
              <a:t>n</a:t>
            </a:r>
            <a:r>
              <a:rPr sz="3500" spc="-90" dirty="0">
                <a:solidFill>
                  <a:srgbClr val="000000"/>
                </a:solidFill>
              </a:rPr>
              <a:t>t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930275" y="4533900"/>
            <a:ext cx="9705340" cy="1758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120000"/>
              <a:buFont typeface="Arial" panose="020B0604020202020204" pitchFamily="34" charset="0"/>
              <a:buChar char="•"/>
            </a:pPr>
            <a:r>
              <a:rPr sz="2700" spc="-5" dirty="0">
                <a:solidFill>
                  <a:srgbClr val="212121"/>
                </a:solidFill>
                <a:latin typeface="Trebuchet MS"/>
                <a:cs typeface="Trebuchet MS"/>
              </a:rPr>
              <a:t>Mana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6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spc="-2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am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spc="-25" dirty="0">
                <a:solidFill>
                  <a:srgbClr val="212121"/>
                </a:solidFill>
                <a:latin typeface="Trebuchet MS"/>
                <a:cs typeface="Trebuchet MS"/>
              </a:rPr>
              <a:t>orks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5" dirty="0">
                <a:solidFill>
                  <a:srgbClr val="212121"/>
                </a:solidFill>
                <a:latin typeface="Trebuchet MS"/>
                <a:cs typeface="Trebuchet MS"/>
              </a:rPr>
              <a:t>sions</a:t>
            </a:r>
            <a:endParaRPr lang="en-IN" sz="2700" spc="-5" dirty="0">
              <a:solidFill>
                <a:srgbClr val="212121"/>
              </a:solidFill>
              <a:latin typeface="Trebuchet MS"/>
              <a:cs typeface="Trebuchet MS"/>
            </a:endParaRPr>
          </a:p>
          <a:p>
            <a:pPr marL="735965" indent="-342900">
              <a:buFont typeface="Wingdings" panose="05000000000000000000" pitchFamily="2" charset="2"/>
              <a:buChar char="§"/>
            </a:pP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REST</a:t>
            </a:r>
            <a:r>
              <a:rPr sz="215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API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framework,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MVC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framework,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212121"/>
                </a:solidFill>
                <a:latin typeface="Trebuchet MS"/>
                <a:cs typeface="Trebuchet MS"/>
              </a:rPr>
              <a:t>JSON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binding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framework,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..</a:t>
            </a:r>
            <a:endParaRPr sz="2150" dirty="0">
              <a:latin typeface="Trebuchet MS"/>
              <a:cs typeface="Trebuchet MS"/>
            </a:endParaRPr>
          </a:p>
          <a:p>
            <a:pPr marL="735965" indent="-342900">
              <a:lnSpc>
                <a:spcPct val="15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oc</a:t>
            </a:r>
            <a:r>
              <a:rPr sz="2150" spc="-2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Uni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...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3803" y="806450"/>
            <a:ext cx="10452100" cy="3651250"/>
          </a:xfrm>
          <a:custGeom>
            <a:avLst/>
            <a:gdLst/>
            <a:ahLst/>
            <a:cxnLst/>
            <a:rect l="l" t="t" r="r" b="b"/>
            <a:pathLst>
              <a:path w="10452100" h="365125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3568700"/>
                </a:lnTo>
                <a:lnTo>
                  <a:pt x="81534" y="356870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3568700"/>
                </a:lnTo>
                <a:lnTo>
                  <a:pt x="0" y="3651250"/>
                </a:lnTo>
                <a:lnTo>
                  <a:pt x="10451592" y="3651250"/>
                </a:lnTo>
                <a:lnTo>
                  <a:pt x="10451592" y="356870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275" y="875125"/>
            <a:ext cx="5568315" cy="3423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&lt;dependency&gt;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&lt;groupId&gt;</a:t>
            </a:r>
            <a:r>
              <a:rPr sz="1450" spc="15" dirty="0">
                <a:latin typeface="Courier New"/>
                <a:cs typeface="Courier New"/>
              </a:rPr>
              <a:t>org.springframework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&lt;/groupId&gt;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&lt;artifactId&gt;</a:t>
            </a:r>
            <a:r>
              <a:rPr sz="1450" spc="15" dirty="0">
                <a:latin typeface="Courier New"/>
                <a:cs typeface="Courier New"/>
              </a:rPr>
              <a:t>spring-webmvc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&lt;/artifactId&gt;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&lt;version&gt;</a:t>
            </a:r>
            <a:r>
              <a:rPr sz="1450" spc="15" dirty="0">
                <a:latin typeface="Courier New"/>
                <a:cs typeface="Courier New"/>
              </a:rPr>
              <a:t>6.2.2.RELEASE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&lt;/version&gt;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&lt;/dependency&gt;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&lt;dependency&gt;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&lt;groupId&gt;</a:t>
            </a:r>
            <a:r>
              <a:rPr sz="1450" spc="15" dirty="0">
                <a:latin typeface="Courier New"/>
                <a:cs typeface="Courier New"/>
              </a:rPr>
              <a:t>com.fasterxml.jackson.core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&lt;/groupId&gt;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&lt;artifactId&gt;</a:t>
            </a:r>
            <a:r>
              <a:rPr sz="1450" spc="15" dirty="0">
                <a:latin typeface="Courier New"/>
                <a:cs typeface="Courier New"/>
              </a:rPr>
              <a:t>jackson-databind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&lt;/artifactId&gt;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&lt;version&gt;</a:t>
            </a:r>
            <a:r>
              <a:rPr sz="1450" spc="15" dirty="0">
                <a:latin typeface="Courier New"/>
                <a:cs typeface="Courier New"/>
              </a:rPr>
              <a:t>2.13.3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&lt;/version&gt;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&lt;/dependency&gt;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&lt;dependency&gt;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&lt;groupId&gt;</a:t>
            </a:r>
            <a:r>
              <a:rPr sz="1450" spc="15" dirty="0">
                <a:latin typeface="Courier New"/>
                <a:cs typeface="Courier New"/>
              </a:rPr>
              <a:t>log4j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&lt;/groupId&gt;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&lt;artifactId&gt;</a:t>
            </a:r>
            <a:r>
              <a:rPr sz="1450" spc="15" dirty="0">
                <a:latin typeface="Courier New"/>
                <a:cs typeface="Courier New"/>
              </a:rPr>
              <a:t>log4j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&lt;/artifactId&gt;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&lt;version&gt;</a:t>
            </a:r>
            <a:r>
              <a:rPr sz="1450" spc="15" dirty="0">
                <a:latin typeface="Courier New"/>
                <a:cs typeface="Courier New"/>
              </a:rPr>
              <a:t>1.2.17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&lt;/version&gt;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&lt;/dependency&gt;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38949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90" dirty="0">
                <a:solidFill>
                  <a:srgbClr val="A52929"/>
                </a:solidFill>
              </a:rPr>
              <a:t>W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70" dirty="0">
                <a:solidFill>
                  <a:srgbClr val="000000"/>
                </a:solidFill>
              </a:rPr>
              <a:t>ld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250" dirty="0">
                <a:solidFill>
                  <a:srgbClr val="A52929"/>
                </a:solidFill>
              </a:rPr>
              <a:t>e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A52929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000000"/>
                </a:solidFill>
              </a:rPr>
              <a:t>2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45" dirty="0">
                <a:solidFill>
                  <a:srgbClr val="A52929"/>
                </a:solidFill>
              </a:rPr>
              <a:t>w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95" dirty="0">
                <a:solidFill>
                  <a:srgbClr val="A52929"/>
                </a:solidFill>
              </a:rPr>
              <a:t>b</a:t>
            </a:r>
            <a:r>
              <a:rPr sz="3500" spc="-325" dirty="0">
                <a:solidFill>
                  <a:srgbClr val="A52929"/>
                </a:solidFill>
              </a:rPr>
              <a:t>.</a:t>
            </a:r>
            <a:r>
              <a:rPr sz="3500" spc="-150" dirty="0">
                <a:solidFill>
                  <a:srgbClr val="A52929"/>
                </a:solidFill>
              </a:rPr>
              <a:t>xm</a:t>
            </a:r>
            <a:r>
              <a:rPr sz="3500" spc="-85" dirty="0">
                <a:solidFill>
                  <a:srgbClr val="A52929"/>
                </a:solidFill>
              </a:rPr>
              <a:t>l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4" y="5648326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800" y="5448300"/>
            <a:ext cx="77241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Example</a:t>
            </a:r>
            <a:r>
              <a:rPr sz="2700" spc="-13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Configure</a:t>
            </a:r>
            <a:r>
              <a:rPr sz="2700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DispatcherServlet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700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MVC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3803" y="774698"/>
            <a:ext cx="10452100" cy="4445001"/>
          </a:xfrm>
          <a:custGeom>
            <a:avLst/>
            <a:gdLst/>
            <a:ahLst/>
            <a:cxnLst/>
            <a:rect l="l" t="t" r="r" b="b"/>
            <a:pathLst>
              <a:path w="10452100" h="387985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3797300"/>
                </a:lnTo>
                <a:lnTo>
                  <a:pt x="81534" y="379730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3797300"/>
                </a:lnTo>
                <a:lnTo>
                  <a:pt x="0" y="3879850"/>
                </a:lnTo>
                <a:lnTo>
                  <a:pt x="10451592" y="3879850"/>
                </a:lnTo>
                <a:lnTo>
                  <a:pt x="10451592" y="379730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74" y="875125"/>
            <a:ext cx="8137525" cy="36837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&lt;servlet&gt;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&lt;servlet-name&gt;</a:t>
            </a:r>
            <a:r>
              <a:rPr sz="1450" spc="20" dirty="0">
                <a:latin typeface="Courier New"/>
                <a:cs typeface="Courier New"/>
              </a:rPr>
              <a:t>dispatcher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&lt;/servlet-name&gt;</a:t>
            </a:r>
            <a:endParaRPr sz="1450" dirty="0">
              <a:latin typeface="Courier New"/>
              <a:cs typeface="Courier New"/>
            </a:endParaRPr>
          </a:p>
          <a:p>
            <a:pPr marL="917575" marR="344170" indent="-452755">
              <a:lnSpc>
                <a:spcPts val="1730"/>
              </a:lnSpc>
              <a:spcBef>
                <a:spcPts val="125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&lt;servlet-class&gt; </a:t>
            </a:r>
            <a:r>
              <a:rPr sz="1450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latin typeface="Courier New"/>
                <a:cs typeface="Courier New"/>
              </a:rPr>
              <a:t>org.springframework.web.servlet.DispatcherServlet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9"/>
              </a:lnSpc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&lt;/servlet-class&gt;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&lt;init-param&gt;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&lt;param-name&gt;</a:t>
            </a:r>
            <a:r>
              <a:rPr sz="1450" spc="20" dirty="0">
                <a:latin typeface="Courier New"/>
                <a:cs typeface="Courier New"/>
              </a:rPr>
              <a:t>contextConfigLocation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&lt;/param-name&gt;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ts val="1730"/>
              </a:lnSpc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&lt;param-value</a:t>
            </a:r>
            <a:r>
              <a:rPr sz="1450" spc="15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sz="1450" spc="20" dirty="0">
                <a:latin typeface="Courier New"/>
                <a:cs typeface="Courier New"/>
              </a:rPr>
              <a:t>/WEB-INF/todo-servlet.xm</a:t>
            </a:r>
            <a:r>
              <a:rPr sz="1450" spc="15" dirty="0">
                <a:latin typeface="Courier New"/>
                <a:cs typeface="Courier New"/>
              </a:rPr>
              <a:t>l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&lt;/param-value&gt;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&lt;/init-param&gt;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&lt;load-on-startup&gt;</a:t>
            </a:r>
            <a:r>
              <a:rPr sz="1450" spc="20" dirty="0">
                <a:latin typeface="Courier New"/>
                <a:cs typeface="Courier New"/>
              </a:rPr>
              <a:t>1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&lt;/load-on-startup&gt;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&lt;/servlet&gt;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&lt;servlet-mapping&gt;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&lt;servlet-name&gt;</a:t>
            </a:r>
            <a:r>
              <a:rPr sz="1450" spc="20" dirty="0">
                <a:latin typeface="Courier New"/>
                <a:cs typeface="Courier New"/>
              </a:rPr>
              <a:t>dispatcher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&lt;/servlet-name&gt;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&lt;url-pattern&gt;</a:t>
            </a:r>
            <a:r>
              <a:rPr sz="1450" spc="20" dirty="0">
                <a:latin typeface="Courier New"/>
                <a:cs typeface="Courier New"/>
              </a:rPr>
              <a:t>/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&lt;/url-pattern&gt;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450" spc="20" dirty="0">
                <a:solidFill>
                  <a:srgbClr val="008000"/>
                </a:solidFill>
                <a:latin typeface="Courier New"/>
                <a:cs typeface="Courier New"/>
              </a:rPr>
              <a:t>&lt;/servlet-mapping&gt;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974852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35" dirty="0">
                <a:solidFill>
                  <a:srgbClr val="A52929"/>
                </a:solidFill>
              </a:rPr>
              <a:t>W</a:t>
            </a:r>
            <a:r>
              <a:rPr sz="3500" spc="-135" dirty="0">
                <a:solidFill>
                  <a:srgbClr val="000000"/>
                </a:solidFill>
              </a:rPr>
              <a:t>or</a:t>
            </a:r>
            <a:r>
              <a:rPr sz="3500" spc="-135" dirty="0">
                <a:solidFill>
                  <a:srgbClr val="A52929"/>
                </a:solidFill>
              </a:rPr>
              <a:t>ld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5" dirty="0">
                <a:solidFill>
                  <a:srgbClr val="000000"/>
                </a:solidFill>
              </a:rPr>
              <a:t>B</a:t>
            </a:r>
            <a:r>
              <a:rPr sz="3500" spc="-165" dirty="0">
                <a:solidFill>
                  <a:srgbClr val="A52929"/>
                </a:solidFill>
              </a:rPr>
              <a:t>e</a:t>
            </a:r>
            <a:r>
              <a:rPr sz="3500" spc="-165" dirty="0">
                <a:solidFill>
                  <a:srgbClr val="000000"/>
                </a:solidFill>
              </a:rPr>
              <a:t>fore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50" dirty="0">
                <a:solidFill>
                  <a:srgbClr val="A52929"/>
                </a:solidFill>
              </a:rPr>
              <a:t>Spri</a:t>
            </a:r>
            <a:r>
              <a:rPr sz="3500" spc="-50" dirty="0">
                <a:solidFill>
                  <a:srgbClr val="000000"/>
                </a:solidFill>
              </a:rPr>
              <a:t>n</a:t>
            </a:r>
            <a:r>
              <a:rPr sz="3500" spc="-50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55" dirty="0">
                <a:solidFill>
                  <a:srgbClr val="A52929"/>
                </a:solidFill>
              </a:rPr>
              <a:t>Bo</a:t>
            </a:r>
            <a:r>
              <a:rPr sz="3500" spc="-55" dirty="0">
                <a:solidFill>
                  <a:srgbClr val="000000"/>
                </a:solidFill>
              </a:rPr>
              <a:t>ot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60" dirty="0">
                <a:solidFill>
                  <a:srgbClr val="000000"/>
                </a:solidFill>
              </a:rPr>
              <a:t>-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3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50" dirty="0">
                <a:solidFill>
                  <a:srgbClr val="000000"/>
                </a:solidFill>
              </a:rPr>
              <a:t>S</a:t>
            </a:r>
            <a:r>
              <a:rPr sz="3500" spc="-50" dirty="0">
                <a:solidFill>
                  <a:srgbClr val="A52929"/>
                </a:solidFill>
              </a:rPr>
              <a:t>prin</a:t>
            </a:r>
            <a:r>
              <a:rPr sz="3500" spc="-50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-105" dirty="0">
                <a:solidFill>
                  <a:srgbClr val="000000"/>
                </a:solidFill>
              </a:rPr>
              <a:t>Co</a:t>
            </a:r>
            <a:r>
              <a:rPr sz="3500" spc="-105" dirty="0">
                <a:solidFill>
                  <a:srgbClr val="A52929"/>
                </a:solidFill>
              </a:rPr>
              <a:t>nfigur</a:t>
            </a:r>
            <a:r>
              <a:rPr sz="3500" spc="-105" dirty="0">
                <a:solidFill>
                  <a:srgbClr val="000000"/>
                </a:solidFill>
              </a:rPr>
              <a:t>at</a:t>
            </a:r>
            <a:r>
              <a:rPr sz="3500" spc="-105" dirty="0">
                <a:solidFill>
                  <a:srgbClr val="A52929"/>
                </a:solidFill>
              </a:rPr>
              <a:t>i</a:t>
            </a:r>
            <a:r>
              <a:rPr sz="3500" spc="-105" dirty="0">
                <a:solidFill>
                  <a:srgbClr val="000000"/>
                </a:solidFill>
              </a:rPr>
              <a:t>o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829461" y="3848100"/>
            <a:ext cx="6104739" cy="2115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120000"/>
              <a:buFont typeface="Arial" panose="020B0604020202020204" pitchFamily="34" charset="0"/>
              <a:buChar char="•"/>
            </a:pP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Define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our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Configu</a:t>
            </a:r>
            <a:r>
              <a:rPr sz="2700" b="1" spc="-1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endParaRPr sz="2700" dirty="0">
              <a:latin typeface="Trebuchet MS"/>
              <a:cs typeface="Trebuchet MS"/>
            </a:endParaRPr>
          </a:p>
          <a:p>
            <a:pPr marL="73596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omp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onent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2150" dirty="0">
              <a:latin typeface="Trebuchet MS"/>
              <a:cs typeface="Trebuchet MS"/>
            </a:endParaRPr>
          </a:p>
          <a:p>
            <a:pPr marL="735965" indent="-342900">
              <a:lnSpc>
                <a:spcPct val="15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2150" spc="-16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esol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endParaRPr sz="2150" dirty="0">
              <a:latin typeface="Trebuchet MS"/>
              <a:cs typeface="Trebuchet MS"/>
            </a:endParaRPr>
          </a:p>
          <a:p>
            <a:pPr marL="735965" indent="-342900">
              <a:lnSpc>
                <a:spcPct val="1500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....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803" y="774699"/>
            <a:ext cx="10452100" cy="2745740"/>
          </a:xfrm>
          <a:custGeom>
            <a:avLst/>
            <a:gdLst/>
            <a:ahLst/>
            <a:cxnLst/>
            <a:rect l="l" t="t" r="r" b="b"/>
            <a:pathLst>
              <a:path w="10452100" h="274574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2663190"/>
                </a:lnTo>
                <a:lnTo>
                  <a:pt x="81534" y="266319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2663190"/>
                </a:lnTo>
                <a:lnTo>
                  <a:pt x="0" y="2745740"/>
                </a:lnTo>
                <a:lnTo>
                  <a:pt x="10451592" y="2745740"/>
                </a:lnTo>
                <a:lnTo>
                  <a:pt x="10451592" y="2663825"/>
                </a:lnTo>
                <a:lnTo>
                  <a:pt x="10451592" y="266319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0275" y="875125"/>
            <a:ext cx="8848725" cy="252312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&lt;context:component-scan</a:t>
            </a:r>
            <a:r>
              <a:rPr sz="14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base-package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"com.</a:t>
            </a:r>
            <a:r>
              <a:rPr lang="en-IN" sz="1450" spc="20" dirty="0">
                <a:solidFill>
                  <a:srgbClr val="A21515"/>
                </a:solidFill>
                <a:latin typeface="Courier New"/>
                <a:cs typeface="Courier New"/>
              </a:rPr>
              <a:t>springweb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4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&lt;bean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2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50" spc="20" dirty="0">
                <a:solidFill>
                  <a:srgbClr val="A21515"/>
                </a:solidFill>
                <a:latin typeface="Courier New"/>
                <a:cs typeface="Courier New"/>
              </a:rPr>
              <a:t>"org.springframework.web.servlet.view.InternalResourceViewResolver"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&lt;property</a:t>
            </a:r>
            <a:r>
              <a:rPr sz="145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"prefix"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&lt;value&gt;</a:t>
            </a:r>
            <a:r>
              <a:rPr sz="1450" spc="15" dirty="0">
                <a:latin typeface="Courier New"/>
                <a:cs typeface="Courier New"/>
              </a:rPr>
              <a:t>/WEB-INF/views/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&lt;/value&gt;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&lt;/property&gt;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&lt;property</a:t>
            </a:r>
            <a:r>
              <a:rPr sz="145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50" spc="15" dirty="0">
                <a:solidFill>
                  <a:srgbClr val="A21515"/>
                </a:solidFill>
                <a:latin typeface="Courier New"/>
                <a:cs typeface="Courier New"/>
              </a:rPr>
              <a:t>"suffix"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&lt;value&gt;</a:t>
            </a:r>
            <a:r>
              <a:rPr sz="1450" spc="15" dirty="0">
                <a:latin typeface="Courier New"/>
                <a:cs typeface="Courier New"/>
              </a:rPr>
              <a:t>.jsp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&lt;/value&gt;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&lt;/property&gt;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&lt;/bean&gt;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673100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90" dirty="0">
                <a:solidFill>
                  <a:srgbClr val="A52929"/>
                </a:solidFill>
              </a:rPr>
              <a:t>W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A52929"/>
                </a:solidFill>
              </a:rPr>
              <a:t>r</a:t>
            </a:r>
            <a:r>
              <a:rPr sz="3500" spc="-70" dirty="0">
                <a:solidFill>
                  <a:srgbClr val="000000"/>
                </a:solidFill>
              </a:rPr>
              <a:t>ld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250" dirty="0">
                <a:solidFill>
                  <a:srgbClr val="A52929"/>
                </a:solidFill>
              </a:rPr>
              <a:t>e</a:t>
            </a:r>
            <a:r>
              <a:rPr sz="3500" spc="-220" dirty="0">
                <a:solidFill>
                  <a:srgbClr val="000000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25" dirty="0">
                <a:solidFill>
                  <a:srgbClr val="000000"/>
                </a:solidFill>
              </a:rPr>
              <a:t>r</a:t>
            </a:r>
            <a:r>
              <a:rPr sz="3500" spc="-235" dirty="0">
                <a:solidFill>
                  <a:srgbClr val="A52929"/>
                </a:solidFill>
              </a:rPr>
              <a:t>e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000000"/>
                </a:solidFill>
              </a:rPr>
              <a:t>g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55" dirty="0">
                <a:solidFill>
                  <a:srgbClr val="000000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254" dirty="0">
                <a:solidFill>
                  <a:srgbClr val="A52929"/>
                </a:solidFill>
              </a:rPr>
              <a:t>4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160" dirty="0">
                <a:solidFill>
                  <a:srgbClr val="A52929"/>
                </a:solidFill>
              </a:rPr>
              <a:t>-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-35" dirty="0">
                <a:solidFill>
                  <a:srgbClr val="A52929"/>
                </a:solidFill>
              </a:rPr>
              <a:t>N</a:t>
            </a:r>
            <a:r>
              <a:rPr sz="3500" spc="-254" dirty="0">
                <a:solidFill>
                  <a:srgbClr val="A52929"/>
                </a:solidFill>
              </a:rPr>
              <a:t>F</a:t>
            </a:r>
            <a:r>
              <a:rPr sz="3500" spc="-40" dirty="0">
                <a:solidFill>
                  <a:srgbClr val="000000"/>
                </a:solidFill>
              </a:rPr>
              <a:t>R</a:t>
            </a:r>
            <a:r>
              <a:rPr sz="3500" dirty="0">
                <a:solidFill>
                  <a:srgbClr val="A52929"/>
                </a:solidFill>
              </a:rPr>
              <a:t>s</a:t>
            </a:r>
            <a:endParaRPr sz="3500" dirty="0"/>
          </a:p>
        </p:txBody>
      </p:sp>
      <p:sp>
        <p:nvSpPr>
          <p:cNvPr id="4" name="object 4"/>
          <p:cNvSpPr txBox="1"/>
          <p:nvPr/>
        </p:nvSpPr>
        <p:spPr>
          <a:xfrm>
            <a:off x="971202" y="4704123"/>
            <a:ext cx="8858598" cy="169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IN" sz="2700" spc="-25" dirty="0">
                <a:solidFill>
                  <a:srgbClr val="212121"/>
                </a:solidFill>
                <a:cs typeface="Trebuchet MS"/>
              </a:rPr>
              <a:t>Handling NFR – Non Functional Requirements</a:t>
            </a:r>
          </a:p>
          <a:p>
            <a:pPr marL="927100" lvl="1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700" spc="-25" dirty="0">
                <a:solidFill>
                  <a:srgbClr val="212121"/>
                </a:solidFill>
                <a:cs typeface="Trebuchet MS"/>
              </a:rPr>
              <a:t>Logging</a:t>
            </a:r>
            <a:endParaRPr lang="en-IN" sz="2700" spc="-25" dirty="0">
              <a:solidFill>
                <a:srgbClr val="212121"/>
              </a:solidFill>
              <a:cs typeface="Trebuchet MS"/>
            </a:endParaRPr>
          </a:p>
          <a:p>
            <a:pPr marL="927100" lvl="1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700" spc="-90" dirty="0">
                <a:solidFill>
                  <a:srgbClr val="212121"/>
                </a:solidFill>
                <a:cs typeface="Trebuchet MS"/>
              </a:rPr>
              <a:t>Er</a:t>
            </a:r>
            <a:r>
              <a:rPr sz="2700" spc="-105" dirty="0">
                <a:solidFill>
                  <a:srgbClr val="212121"/>
                </a:solidFill>
                <a:cs typeface="Trebuchet MS"/>
              </a:rPr>
              <a:t>r</a:t>
            </a:r>
            <a:r>
              <a:rPr sz="2700" spc="-50" dirty="0">
                <a:solidFill>
                  <a:srgbClr val="212121"/>
                </a:solidFill>
                <a:cs typeface="Trebuchet MS"/>
              </a:rPr>
              <a:t>or</a:t>
            </a:r>
            <a:r>
              <a:rPr lang="en-IN" sz="2700" spc="-50" dirty="0">
                <a:solidFill>
                  <a:srgbClr val="212121"/>
                </a:solidFill>
                <a:cs typeface="Trebuchet MS"/>
              </a:rPr>
              <a:t> </a:t>
            </a:r>
            <a:r>
              <a:rPr sz="2700" spc="-30" dirty="0">
                <a:solidFill>
                  <a:srgbClr val="212121"/>
                </a:solidFill>
                <a:cs typeface="Trebuchet MS"/>
              </a:rPr>
              <a:t>Handling</a:t>
            </a:r>
            <a:endParaRPr lang="en-IN" sz="2700" spc="-30" dirty="0">
              <a:solidFill>
                <a:srgbClr val="212121"/>
              </a:solidFill>
              <a:cs typeface="Trebuchet MS"/>
            </a:endParaRPr>
          </a:p>
          <a:p>
            <a:pPr marL="927100" marR="5080" lvl="1" indent="-457200">
              <a:lnSpc>
                <a:spcPts val="33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700" spc="-45" dirty="0">
                <a:solidFill>
                  <a:srgbClr val="212121"/>
                </a:solidFill>
                <a:cs typeface="Trebuchet MS"/>
              </a:rPr>
              <a:t>Monitoring</a:t>
            </a:r>
            <a:endParaRPr sz="2700" dirty="0"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3803" y="774699"/>
            <a:ext cx="10452100" cy="3651250"/>
          </a:xfrm>
          <a:custGeom>
            <a:avLst/>
            <a:gdLst/>
            <a:ahLst/>
            <a:cxnLst/>
            <a:rect l="l" t="t" r="r" b="b"/>
            <a:pathLst>
              <a:path w="10452100" h="365125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3568700"/>
                </a:lnTo>
                <a:lnTo>
                  <a:pt x="81534" y="356870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3568700"/>
                </a:lnTo>
                <a:lnTo>
                  <a:pt x="0" y="3651250"/>
                </a:lnTo>
                <a:lnTo>
                  <a:pt x="10451592" y="3651250"/>
                </a:lnTo>
                <a:lnTo>
                  <a:pt x="10451592" y="356870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275" y="875125"/>
            <a:ext cx="7146925" cy="3472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&lt;plugin&gt;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&lt;groupId&gt;</a:t>
            </a:r>
            <a:r>
              <a:rPr sz="1450" spc="15" dirty="0">
                <a:latin typeface="Courier New"/>
                <a:cs typeface="Courier New"/>
              </a:rPr>
              <a:t>org.apache.tomcat.maven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&lt;/groupId&gt;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&lt;artifactId&gt;</a:t>
            </a:r>
            <a:r>
              <a:rPr sz="1450" spc="15" dirty="0">
                <a:latin typeface="Courier New"/>
                <a:cs typeface="Courier New"/>
              </a:rPr>
              <a:t>tomcat7-maven-plugin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&lt;/artifactId&gt;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&lt;version&gt;</a:t>
            </a:r>
            <a:r>
              <a:rPr sz="1450" spc="15" dirty="0">
                <a:latin typeface="Courier New"/>
                <a:cs typeface="Courier New"/>
              </a:rPr>
              <a:t>2.2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&lt;/version&gt;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&lt;configuration&gt;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&lt;path&gt;</a:t>
            </a:r>
            <a:r>
              <a:rPr sz="1450" spc="15" dirty="0">
                <a:latin typeface="Courier New"/>
                <a:cs typeface="Courier New"/>
              </a:rPr>
              <a:t>/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&lt;/path&gt;</a:t>
            </a:r>
            <a:endParaRPr sz="1450" dirty="0">
              <a:latin typeface="Courier New"/>
              <a:cs typeface="Courier New"/>
            </a:endParaRPr>
          </a:p>
          <a:p>
            <a:pPr marL="916940">
              <a:lnSpc>
                <a:spcPts val="173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contextReloadable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50" spc="20" dirty="0">
                <a:latin typeface="Courier New"/>
                <a:cs typeface="Courier New"/>
              </a:rPr>
              <a:t>tru</a:t>
            </a:r>
            <a:r>
              <a:rPr sz="1450" spc="15" dirty="0">
                <a:latin typeface="Courier New"/>
                <a:cs typeface="Courier New"/>
              </a:rPr>
              <a:t>e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450" spc="20" dirty="0">
                <a:solidFill>
                  <a:srgbClr val="0000FF"/>
                </a:solidFill>
                <a:latin typeface="Courier New"/>
                <a:cs typeface="Courier New"/>
              </a:rPr>
              <a:t>contextReloadable&gt;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&lt;/configuration&gt;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&lt;/plugin&gt;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&lt;dependency&gt;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ts val="1730"/>
              </a:lnSpc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&lt;groupId&gt;</a:t>
            </a:r>
            <a:r>
              <a:rPr sz="1450" spc="15" dirty="0">
                <a:latin typeface="Courier New"/>
                <a:cs typeface="Courier New"/>
              </a:rPr>
              <a:t>log4j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&lt;/groupId&gt;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&lt;artifactId&gt;</a:t>
            </a:r>
            <a:r>
              <a:rPr sz="1450" spc="15" dirty="0">
                <a:latin typeface="Courier New"/>
                <a:cs typeface="Courier New"/>
              </a:rPr>
              <a:t>log4j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&lt;/artifactId&gt;</a:t>
            </a:r>
            <a:endParaRPr sz="1450" dirty="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&lt;version&gt;</a:t>
            </a:r>
            <a:r>
              <a:rPr sz="1450" spc="15" dirty="0">
                <a:latin typeface="Courier New"/>
                <a:cs typeface="Courier New"/>
              </a:rPr>
              <a:t>1.2.17</a:t>
            </a: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&lt;/version&gt;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15" dirty="0">
                <a:solidFill>
                  <a:srgbClr val="0000FF"/>
                </a:solidFill>
                <a:latin typeface="Courier New"/>
                <a:cs typeface="Courier New"/>
              </a:rPr>
              <a:t>&lt;/dependency&gt;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903" y="1181629"/>
            <a:ext cx="1569203" cy="14086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7"/>
            <a:ext cx="104775" cy="1047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23336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49" y="777875"/>
            <a:ext cx="8932545" cy="294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Setting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Projects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before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was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700" b="1" spc="-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rgbClr val="212121"/>
                </a:solidFill>
                <a:latin typeface="Trebuchet MS"/>
                <a:cs typeface="Trebuchet MS"/>
              </a:rPr>
              <a:t>easy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!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end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sz="2150" spc="-4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em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xm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393065" marR="3603625">
              <a:lnSpc>
                <a:spcPts val="2780"/>
              </a:lnSpc>
              <a:spcBef>
                <a:spcPts val="120"/>
              </a:spcBef>
            </a:pP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ef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ne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eb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onf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6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xm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) 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3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20" dirty="0">
                <a:solidFill>
                  <a:srgbClr val="212121"/>
                </a:solidFill>
                <a:latin typeface="Trebuchet MS"/>
                <a:cs typeface="Trebuchet MS"/>
              </a:rPr>
              <a:t>ns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4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30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0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xm</a:t>
            </a:r>
            <a:r>
              <a:rPr sz="2150" b="1" spc="-5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65"/>
              </a:spcBef>
            </a:pPr>
            <a:r>
              <a:rPr sz="2150" spc="-155" dirty="0">
                <a:solidFill>
                  <a:srgbClr val="212121"/>
                </a:solidFill>
                <a:latin typeface="Trebuchet MS"/>
                <a:cs typeface="Trebuchet MS"/>
              </a:rPr>
              <a:t>4: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Implement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Trebuchet MS"/>
                <a:cs typeface="Trebuchet MS"/>
              </a:rPr>
              <a:t>Non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Functional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Requirements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(NFRs)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this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4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oject!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1443355" algn="l"/>
                <a:tab pos="2366645" algn="l"/>
                <a:tab pos="2703830" algn="l"/>
                <a:tab pos="3394710" algn="l"/>
                <a:tab pos="4247515" algn="l"/>
                <a:tab pos="4709160" algn="l"/>
                <a:tab pos="5671185" algn="l"/>
                <a:tab pos="6235065" algn="l"/>
                <a:tab pos="7081520" algn="l"/>
                <a:tab pos="8262620" algn="l"/>
              </a:tabLst>
            </a:pPr>
            <a:r>
              <a:rPr sz="2700" spc="-21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ypi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ally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2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1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ew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b="1" spc="-45" dirty="0">
                <a:solidFill>
                  <a:srgbClr val="212121"/>
                </a:solidFill>
                <a:latin typeface="Trebuchet MS"/>
                <a:cs typeface="Trebuchet MS"/>
              </a:rPr>
              <a:t>days</a:t>
            </a:r>
            <a:r>
              <a:rPr sz="2700" b="1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1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0" dirty="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24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ach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oject</a:t>
            </a:r>
            <a:r>
              <a:rPr sz="27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(and  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ountless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hou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main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ain)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724147"/>
            <a:ext cx="104775" cy="10477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143247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01269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290" dirty="0">
                <a:solidFill>
                  <a:srgbClr val="000000"/>
                </a:solidFill>
              </a:rPr>
              <a:t>W</a:t>
            </a:r>
            <a:r>
              <a:rPr sz="3500" spc="-55" dirty="0">
                <a:solidFill>
                  <a:srgbClr val="000000"/>
                </a:solidFill>
              </a:rPr>
              <a:t>o</a:t>
            </a:r>
            <a:r>
              <a:rPr sz="3500" spc="-190" dirty="0">
                <a:solidFill>
                  <a:srgbClr val="000000"/>
                </a:solidFill>
              </a:rPr>
              <a:t>r</a:t>
            </a:r>
            <a:r>
              <a:rPr sz="3500" spc="-70" dirty="0">
                <a:solidFill>
                  <a:srgbClr val="000000"/>
                </a:solidFill>
              </a:rPr>
              <a:t>ld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0" dirty="0">
                <a:solidFill>
                  <a:srgbClr val="000000"/>
                </a:solidFill>
              </a:rPr>
              <a:t>B</a:t>
            </a:r>
            <a:r>
              <a:rPr sz="3500" spc="-250" dirty="0">
                <a:solidFill>
                  <a:srgbClr val="000000"/>
                </a:solidFill>
              </a:rPr>
              <a:t>e</a:t>
            </a:r>
            <a:r>
              <a:rPr sz="3500" spc="-220" dirty="0">
                <a:solidFill>
                  <a:srgbClr val="A52929"/>
                </a:solidFill>
              </a:rPr>
              <a:t>f</a:t>
            </a:r>
            <a:r>
              <a:rPr sz="3500" spc="-55" dirty="0">
                <a:solidFill>
                  <a:srgbClr val="A52929"/>
                </a:solidFill>
              </a:rPr>
              <a:t>o</a:t>
            </a:r>
            <a:r>
              <a:rPr sz="3500" spc="-225" dirty="0">
                <a:solidFill>
                  <a:srgbClr val="A52929"/>
                </a:solidFill>
              </a:rPr>
              <a:t>r</a:t>
            </a:r>
            <a:r>
              <a:rPr sz="3500" spc="-235" dirty="0">
                <a:solidFill>
                  <a:srgbClr val="000000"/>
                </a:solidFill>
              </a:rPr>
              <a:t>e</a:t>
            </a:r>
            <a:r>
              <a:rPr sz="3500" spc="-340" dirty="0">
                <a:solidFill>
                  <a:srgbClr val="000000"/>
                </a:solidFill>
              </a:rPr>
              <a:t> </a:t>
            </a:r>
            <a:r>
              <a:rPr sz="3500" spc="120" dirty="0">
                <a:solidFill>
                  <a:srgbClr val="000000"/>
                </a:solidFill>
              </a:rPr>
              <a:t>S</a:t>
            </a:r>
            <a:r>
              <a:rPr sz="3500" spc="-125" dirty="0">
                <a:solidFill>
                  <a:srgbClr val="000000"/>
                </a:solidFill>
              </a:rPr>
              <a:t>pr</a:t>
            </a:r>
            <a:r>
              <a:rPr sz="3500" spc="-130" dirty="0">
                <a:solidFill>
                  <a:srgbClr val="000000"/>
                </a:solidFill>
              </a:rPr>
              <a:t>i</a:t>
            </a:r>
            <a:r>
              <a:rPr sz="3500" spc="-105" dirty="0">
                <a:solidFill>
                  <a:srgbClr val="A52929"/>
                </a:solidFill>
              </a:rPr>
              <a:t>n</a:t>
            </a:r>
            <a:r>
              <a:rPr sz="3500" spc="65" dirty="0">
                <a:solidFill>
                  <a:srgbClr val="A52929"/>
                </a:solidFill>
              </a:rPr>
              <a:t>g</a:t>
            </a:r>
            <a:r>
              <a:rPr sz="3500" spc="-340" dirty="0">
                <a:solidFill>
                  <a:srgbClr val="A52929"/>
                </a:solidFill>
              </a:rPr>
              <a:t> </a:t>
            </a:r>
            <a:r>
              <a:rPr sz="3500" spc="10" dirty="0">
                <a:solidFill>
                  <a:srgbClr val="A52929"/>
                </a:solidFill>
              </a:rPr>
              <a:t>B</a:t>
            </a:r>
            <a:r>
              <a:rPr sz="3500" spc="-55" dirty="0">
                <a:solidFill>
                  <a:srgbClr val="A52929"/>
                </a:solidFill>
              </a:rPr>
              <a:t>oo</a:t>
            </a:r>
            <a:r>
              <a:rPr sz="3500" spc="-125" dirty="0">
                <a:solidFill>
                  <a:srgbClr val="A52929"/>
                </a:solidFill>
              </a:rPr>
              <a:t>t</a:t>
            </a:r>
            <a:r>
              <a:rPr sz="3500" spc="-180" dirty="0">
                <a:solidFill>
                  <a:srgbClr val="A52929"/>
                </a:solidFill>
              </a:rPr>
              <a:t>!</a:t>
            </a:r>
            <a:endParaRPr sz="3500"/>
          </a:p>
        </p:txBody>
      </p:sp>
      <p:sp>
        <p:nvSpPr>
          <p:cNvPr id="12" name="object 12"/>
          <p:cNvSpPr/>
          <p:nvPr/>
        </p:nvSpPr>
        <p:spPr>
          <a:xfrm>
            <a:off x="11544299" y="6619871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2602</Words>
  <Application>Microsoft Office PowerPoint</Application>
  <PresentationFormat>Custom</PresentationFormat>
  <Paragraphs>348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Microsoft Sans Serif</vt:lpstr>
      <vt:lpstr>Trebuchet MS</vt:lpstr>
      <vt:lpstr>Wingdings</vt:lpstr>
      <vt:lpstr>Office Theme</vt:lpstr>
      <vt:lpstr>Spring Boot    Basics</vt:lpstr>
      <vt:lpstr>Getting Started with Spring Boot</vt:lpstr>
      <vt:lpstr>Getting Started with Spring Boot - Approach</vt:lpstr>
      <vt:lpstr>PowerPoint Presentation</vt:lpstr>
      <vt:lpstr>World Before Spring Boot - 1 - Dependency Management</vt:lpstr>
      <vt:lpstr>World Before Spring Boot - 2 - web.xml</vt:lpstr>
      <vt:lpstr>World Before Spring Boot - 3 - Spring Configuration</vt:lpstr>
      <vt:lpstr>World Before Spring Boot - 4 - NFRs</vt:lpstr>
      <vt:lpstr>World Before Spring Boot!</vt:lpstr>
      <vt:lpstr>Understanding Power of Spring Boot</vt:lpstr>
      <vt:lpstr>What's the Most Important Goal of Spring Boot?</vt:lpstr>
      <vt:lpstr>Spring Boot  BUILD QUICKLY</vt:lpstr>
      <vt:lpstr>Exploring Spring Boot Starter Projects</vt:lpstr>
      <vt:lpstr>Exploring Spring Boot Auto Configuration</vt:lpstr>
      <vt:lpstr>Understanding the Glue - @SpringBootApplication</vt:lpstr>
      <vt:lpstr>Build Faster with Spring Boot DevTools</vt:lpstr>
      <vt:lpstr>Spring Boot PRODUCTION-READY</vt:lpstr>
      <vt:lpstr>Managing App. Configuration using Profiles</vt:lpstr>
      <vt:lpstr>Simplify Deployment with Spring Boot Embedded Servers</vt:lpstr>
      <vt:lpstr>Monitor Applications using Spring Boot Actuator</vt:lpstr>
      <vt:lpstr>Understanding Spring Boot vs Spring MVC vs Spring</vt:lpstr>
      <vt:lpstr>Spring Boot -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in 10(ish) Steps</dc:title>
  <dc:creator>Namrata Marathe</dc:creator>
  <cp:lastModifiedBy>namratamarathe81@gmail.com</cp:lastModifiedBy>
  <cp:revision>82</cp:revision>
  <dcterms:created xsi:type="dcterms:W3CDTF">2022-11-21T07:15:33Z</dcterms:created>
  <dcterms:modified xsi:type="dcterms:W3CDTF">2023-04-04T15:40:41Z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2022-07-16T00:00:00Z</vt:filetime>
  </property>
  <property fmtid="{D5CDD505-2E9C-101B-9397-08002B2CF9AE}" pid="3" name="Creator">
    <vt:lpwstr>Mozilla/5.0 (Macintosh; Intel Mac OS X 10_13_6) AppleWebKit/537.36 (KHTML, like Gecko) Chrome/103.0.0.0 Safari/537.36</vt:lpwstr>
  </property>
  <property fmtid="{D5CDD505-2E9C-101B-9397-08002B2CF9AE}" pid="4" name="LastSaved">
    <vt:filetime>2022-11-21T00:00:00Z</vt:filetime>
  </property>
</Properties>
</file>