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65" r:id="rId16"/>
    <p:sldId id="266" r:id="rId17"/>
    <p:sldId id="267" r:id="rId18"/>
  </p:sldIdLst>
  <p:sldSz cx="11887200" cy="6934200"/>
  <p:notesSz cx="11887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68" autoAdjust="0"/>
  </p:normalViewPr>
  <p:slideViewPr>
    <p:cSldViewPr>
      <p:cViewPr varScale="1">
        <p:scale>
          <a:sx n="58" d="100"/>
          <a:sy n="58" d="100"/>
        </p:scale>
        <p:origin x="9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514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732588" y="0"/>
            <a:ext cx="5151437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A0844-FB62-40EA-8804-67C3B65233F1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8588" y="866775"/>
            <a:ext cx="40100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89038" y="3336925"/>
            <a:ext cx="95091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51514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32588" y="6586538"/>
            <a:ext cx="5151437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28E8B-031A-47A9-A6A9-F55589F9B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D1B1A"/>
                </a:solidFill>
                <a:effectLst/>
                <a:latin typeface="Ubuntu" panose="020B0504030602030204" pitchFamily="34" charset="0"/>
              </a:rPr>
              <a:t>REST is an architecture for providing access to data over a network (using http protocol) through an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D1B1A"/>
              </a:solidFill>
              <a:effectLst/>
              <a:latin typeface="Ubuntu" panose="020B050403060203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Spring Boot auto-configuration automatically configures the Spring application based on the jar dependencies that we have added.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For example, if the H2 database Jar or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mysql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jar is present in the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classpath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and we have not configured any beans related to the database manually, the Spring Boot's auto-configuration feature automatically configures it in the project.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We can enable the auto-configuration feature by using the annotation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@EnableAutoConfiguration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But this annotation does not use because it is wrapped inside the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@SpringBootApplication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annotation.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@SpringBootApplication=@ComponentScan+@EnableAutoConfiguration+@Configuration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annotation @SpringBootApplication is the combination of three annotations: 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@ComponentScan, @EnableAutoConfiguration,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@Configuration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endParaRPr lang="en-US" dirty="0">
              <a:solidFill>
                <a:srgbClr val="333333"/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We use @SpringBootApplication annotation instead of using @EnableAutoConfiguration.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When we add the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spring-boot-starter-web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dependency in the project, Spring Boot auto-configuration looks for the Spring MVC is on the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classpath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It auto-configures 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dispatcherServlet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a default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error page,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web jars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Similarly, when we add the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spring-boot-starter-data-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jpa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dependency, we see that Spring Boot Auto-configuration, auto-configures a 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datasource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and an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Entity Manager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All auto-configuration logic is implemented in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spring-boot-autoconfigure.jar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1D1B1A"/>
              </a:solidFill>
              <a:effectLst/>
              <a:latin typeface="Ubuntu" panose="020B0504030602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28E8B-031A-47A9-A6A9-F55589F9BF5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D1B1A"/>
                </a:solidFill>
                <a:effectLst/>
                <a:latin typeface="Ubuntu" panose="020B0504030602030204" pitchFamily="34" charset="0"/>
              </a:rPr>
              <a:t>REST is an architecture for providing access to data over a network (using http protocol) through an API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28E8B-031A-47A9-A6A9-F55589F9BF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6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28E8B-031A-47A9-A6A9-F55589F9BF5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149602"/>
            <a:ext cx="10104120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883152"/>
            <a:ext cx="832104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49" y="-79374"/>
            <a:ext cx="550672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60" y="1594866"/>
            <a:ext cx="10698480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6448806"/>
            <a:ext cx="3803904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6448806"/>
            <a:ext cx="2734056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5758" y="6656892"/>
            <a:ext cx="150495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901" y="2044700"/>
            <a:ext cx="438213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 marR="5080" indent="-531495">
              <a:lnSpc>
                <a:spcPct val="118500"/>
              </a:lnSpc>
              <a:spcBef>
                <a:spcPts val="100"/>
              </a:spcBef>
            </a:pPr>
            <a:r>
              <a:rPr sz="6750" b="1" spc="-105" dirty="0">
                <a:solidFill>
                  <a:srgbClr val="1BA74A"/>
                </a:solidFill>
                <a:latin typeface="Trebuchet MS"/>
                <a:cs typeface="Trebuchet MS"/>
              </a:rPr>
              <a:t>Spring</a:t>
            </a:r>
            <a:r>
              <a:rPr sz="6750" b="1" spc="-655" dirty="0">
                <a:solidFill>
                  <a:srgbClr val="1BA74A"/>
                </a:solidFill>
                <a:latin typeface="Trebuchet MS"/>
                <a:cs typeface="Trebuchet MS"/>
              </a:rPr>
              <a:t> </a:t>
            </a:r>
            <a:r>
              <a:rPr sz="6750" b="1" spc="-100" dirty="0">
                <a:solidFill>
                  <a:srgbClr val="1BA74A"/>
                </a:solidFill>
                <a:latin typeface="Trebuchet MS"/>
                <a:cs typeface="Trebuchet MS"/>
              </a:rPr>
              <a:t>Boot  </a:t>
            </a:r>
            <a:r>
              <a:rPr sz="6750" b="1" spc="-150" dirty="0">
                <a:solidFill>
                  <a:srgbClr val="1BA74A"/>
                </a:solidFill>
                <a:latin typeface="Trebuchet MS"/>
                <a:cs typeface="Trebuchet MS"/>
              </a:rPr>
              <a:t>RE</a:t>
            </a:r>
            <a:r>
              <a:rPr sz="6750" b="1" spc="85" dirty="0">
                <a:solidFill>
                  <a:srgbClr val="1BA74A"/>
                </a:solidFill>
                <a:latin typeface="Trebuchet MS"/>
                <a:cs typeface="Trebuchet MS"/>
              </a:rPr>
              <a:t>S</a:t>
            </a:r>
            <a:r>
              <a:rPr sz="6750" b="1" spc="-445" dirty="0">
                <a:solidFill>
                  <a:srgbClr val="1BA74A"/>
                </a:solidFill>
                <a:latin typeface="Trebuchet MS"/>
                <a:cs typeface="Trebuchet MS"/>
              </a:rPr>
              <a:t>T</a:t>
            </a:r>
            <a:r>
              <a:rPr sz="6750" b="1" spc="-655" dirty="0">
                <a:solidFill>
                  <a:srgbClr val="1BA74A"/>
                </a:solidFill>
                <a:latin typeface="Trebuchet MS"/>
                <a:cs typeface="Trebuchet MS"/>
              </a:rPr>
              <a:t> </a:t>
            </a:r>
            <a:r>
              <a:rPr sz="6750" b="1" spc="-155" dirty="0">
                <a:solidFill>
                  <a:srgbClr val="1BA74A"/>
                </a:solidFill>
                <a:latin typeface="Trebuchet MS"/>
                <a:cs typeface="Trebuchet MS"/>
              </a:rPr>
              <a:t>API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44299" y="6715125"/>
            <a:ext cx="171450" cy="219075"/>
          </a:xfrm>
          <a:custGeom>
            <a:avLst/>
            <a:gdLst/>
            <a:ahLst/>
            <a:cxnLst/>
            <a:rect l="l" t="t" r="r" b="b"/>
            <a:pathLst>
              <a:path w="171450" h="219075">
                <a:moveTo>
                  <a:pt x="0" y="0"/>
                </a:moveTo>
                <a:lnTo>
                  <a:pt x="171449" y="0"/>
                </a:lnTo>
                <a:lnTo>
                  <a:pt x="171449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1158" y="6761667"/>
            <a:ext cx="996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825" y="1000124"/>
            <a:ext cx="4772024" cy="5765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914398"/>
            <a:ext cx="95250" cy="952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90574" y="12001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5387" y="1423985"/>
            <a:ext cx="76200" cy="76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90574" y="17240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387" y="1938335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474" y="2266948"/>
            <a:ext cx="95250" cy="9524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90574" y="25622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5387" y="2786060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0574" y="30765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5387" y="3300410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90574" y="36004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5387" y="3824285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90574" y="41243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95387" y="4338635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90574" y="463867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95387" y="4862510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19670" y="735965"/>
            <a:ext cx="5127625" cy="427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75"/>
              </a:lnSpc>
              <a:spcBef>
                <a:spcPts val="130"/>
              </a:spcBef>
            </a:pPr>
            <a:r>
              <a:rPr sz="2400" b="1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400" b="1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14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400" spc="-28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93065">
              <a:lnSpc>
                <a:spcPts val="1995"/>
              </a:lnSpc>
            </a:pP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714"/>
              </a:lnSpc>
            </a:pPr>
            <a:r>
              <a:rPr sz="155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50" b="1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550">
              <a:latin typeface="Trebuchet MS"/>
              <a:cs typeface="Trebuchet MS"/>
            </a:endParaRPr>
          </a:p>
          <a:p>
            <a:pPr marL="393065">
              <a:lnSpc>
                <a:spcPts val="2155"/>
              </a:lnSpc>
              <a:spcBef>
                <a:spcPts val="215"/>
              </a:spcBef>
            </a:pP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ci</a:t>
            </a:r>
            <a:r>
              <a:rPr sz="1950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ic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680"/>
              </a:lnSpc>
            </a:pPr>
            <a:r>
              <a:rPr sz="155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50" b="1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50" b="1" spc="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50" b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}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ts val="2715"/>
              </a:lnSpc>
              <a:spcBef>
                <a:spcPts val="215"/>
              </a:spcBef>
            </a:pPr>
            <a:r>
              <a:rPr sz="2400" b="1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400" b="1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40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40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400" b="1" spc="4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400" b="1" spc="-14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400" b="1" spc="-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b="1" spc="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40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400" spc="-28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93065">
              <a:lnSpc>
                <a:spcPts val="2030"/>
              </a:lnSpc>
            </a:pP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714"/>
              </a:lnSpc>
            </a:pP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GET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/surveys/{surveyId}/questions</a:t>
            </a:r>
            <a:endParaRPr sz="155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  <a:spcBef>
                <a:spcPts val="140"/>
              </a:spcBef>
            </a:pP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ci</a:t>
            </a:r>
            <a:r>
              <a:rPr sz="1950" spc="-15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ic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714"/>
              </a:lnSpc>
            </a:pPr>
            <a:r>
              <a:rPr sz="1550" b="1" spc="-65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1550" b="1" spc="-5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10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7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550" b="1" spc="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50" b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}</a:t>
            </a:r>
            <a:r>
              <a:rPr sz="1550" b="1" spc="-114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spc="-3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50" b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1550" b="1" spc="-3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55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5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550" b="1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50" b="1" spc="-2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550" b="1" spc="-4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550" b="1" spc="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550" b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550" b="1" spc="-170" dirty="0">
                <a:solidFill>
                  <a:srgbClr val="212121"/>
                </a:solidFill>
                <a:latin typeface="Trebuchet MS"/>
                <a:cs typeface="Trebuchet MS"/>
              </a:rPr>
              <a:t>}</a:t>
            </a:r>
            <a:endParaRPr sz="155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  <a:spcBef>
                <a:spcPts val="215"/>
              </a:spcBef>
            </a:pPr>
            <a:r>
              <a:rPr sz="19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dd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714"/>
              </a:lnSpc>
            </a:pPr>
            <a:r>
              <a:rPr sz="1550" b="1" spc="-30" dirty="0">
                <a:solidFill>
                  <a:srgbClr val="212121"/>
                </a:solidFill>
                <a:latin typeface="Trebuchet MS"/>
                <a:cs typeface="Trebuchet MS"/>
              </a:rPr>
              <a:t>POST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/surveys/{surveyId}/questions</a:t>
            </a:r>
            <a:endParaRPr sz="1550">
              <a:latin typeface="Trebuchet MS"/>
              <a:cs typeface="Trebuchet MS"/>
            </a:endParaRPr>
          </a:p>
          <a:p>
            <a:pPr marL="393065">
              <a:lnSpc>
                <a:spcPts val="2155"/>
              </a:lnSpc>
              <a:spcBef>
                <a:spcPts val="215"/>
              </a:spcBef>
            </a:pP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95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680"/>
              </a:lnSpc>
            </a:pP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1550" b="1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/surveys/{surveyId}/questions/{questionId}</a:t>
            </a:r>
            <a:endParaRPr sz="155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  <a:spcBef>
                <a:spcPts val="215"/>
              </a:spcBef>
            </a:pPr>
            <a:r>
              <a:rPr sz="1950" spc="-1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pd</a:t>
            </a:r>
            <a:r>
              <a:rPr sz="1950" spc="-3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950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9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950" spc="-6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95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195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Trebuchet MS"/>
                <a:cs typeface="Trebuchet MS"/>
              </a:rPr>
              <a:t>Qu</a:t>
            </a:r>
            <a:r>
              <a:rPr sz="19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950" spc="2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950" spc="-12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950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950" spc="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950" spc="-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endParaRPr sz="1950">
              <a:latin typeface="Trebuchet MS"/>
              <a:cs typeface="Trebuchet MS"/>
            </a:endParaRPr>
          </a:p>
          <a:p>
            <a:pPr marL="774065">
              <a:lnSpc>
                <a:spcPts val="1714"/>
              </a:lnSpc>
            </a:pPr>
            <a:r>
              <a:rPr sz="1550" b="1" spc="-45" dirty="0">
                <a:solidFill>
                  <a:srgbClr val="212121"/>
                </a:solidFill>
                <a:latin typeface="Trebuchet MS"/>
                <a:cs typeface="Trebuchet MS"/>
              </a:rPr>
              <a:t>PUT</a:t>
            </a:r>
            <a:r>
              <a:rPr sz="1550" b="1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550" b="1" spc="-60" dirty="0">
                <a:solidFill>
                  <a:srgbClr val="212121"/>
                </a:solidFill>
                <a:latin typeface="Trebuchet MS"/>
                <a:cs typeface="Trebuchet MS"/>
              </a:rPr>
              <a:t>/surveys/{surveyId}/questions/{questionId}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149" y="71882"/>
            <a:ext cx="973137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100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150" b="1" spc="-10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150" b="1" spc="-10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150" b="1" spc="-100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sz="3150" b="1" spc="-100" dirty="0">
                <a:solidFill>
                  <a:srgbClr val="A52929"/>
                </a:solidFill>
                <a:latin typeface="Trebuchet MS"/>
                <a:cs typeface="Trebuchet MS"/>
              </a:rPr>
              <a:t>y</a:t>
            </a:r>
            <a:r>
              <a:rPr sz="3150" b="1" spc="-305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150" b="1" spc="-110" dirty="0">
                <a:solidFill>
                  <a:srgbClr val="000000"/>
                </a:solidFill>
                <a:latin typeface="Trebuchet MS"/>
                <a:cs typeface="Trebuchet MS"/>
              </a:rPr>
              <a:t>Q</a:t>
            </a:r>
            <a:r>
              <a:rPr sz="3150" b="1" spc="-110" dirty="0">
                <a:solidFill>
                  <a:srgbClr val="A52929"/>
                </a:solidFill>
                <a:latin typeface="Trebuchet MS"/>
                <a:cs typeface="Trebuchet MS"/>
              </a:rPr>
              <a:t>ue</a:t>
            </a:r>
            <a:r>
              <a:rPr sz="3150" b="1" spc="-11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150" b="1" spc="-110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150" b="1" spc="-11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150" b="1" spc="-110" dirty="0">
                <a:solidFill>
                  <a:srgbClr val="A52929"/>
                </a:solidFill>
                <a:latin typeface="Trebuchet MS"/>
                <a:cs typeface="Trebuchet MS"/>
              </a:rPr>
              <a:t>on</a:t>
            </a:r>
            <a:r>
              <a:rPr sz="3150" b="1" spc="-110" dirty="0">
                <a:solidFill>
                  <a:srgbClr val="000000"/>
                </a:solidFill>
                <a:latin typeface="Trebuchet MS"/>
                <a:cs typeface="Trebuchet MS"/>
              </a:rPr>
              <a:t>nai</a:t>
            </a:r>
            <a:r>
              <a:rPr sz="3150" b="1" spc="-11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150" b="1" spc="-11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15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50" b="1" spc="-75" dirty="0">
                <a:solidFill>
                  <a:srgbClr val="A52929"/>
                </a:solidFill>
                <a:latin typeface="Trebuchet MS"/>
                <a:cs typeface="Trebuchet MS"/>
              </a:rPr>
              <a:t>RE</a:t>
            </a:r>
            <a:r>
              <a:rPr sz="3150" b="1" spc="-75" dirty="0">
                <a:solidFill>
                  <a:srgbClr val="000000"/>
                </a:solidFill>
                <a:latin typeface="Trebuchet MS"/>
                <a:cs typeface="Trebuchet MS"/>
              </a:rPr>
              <a:t>ST</a:t>
            </a:r>
            <a:r>
              <a:rPr sz="315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50" b="1" spc="-70" dirty="0">
                <a:solidFill>
                  <a:srgbClr val="000000"/>
                </a:solidFill>
                <a:latin typeface="Trebuchet MS"/>
                <a:cs typeface="Trebuchet MS"/>
              </a:rPr>
              <a:t>AP</a:t>
            </a:r>
            <a:r>
              <a:rPr sz="3150" b="1" spc="-7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r>
              <a:rPr sz="3150" b="1" spc="-305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150" b="1" spc="-145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315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50" b="1" spc="-120" dirty="0">
                <a:solidFill>
                  <a:srgbClr val="000000"/>
                </a:solidFill>
                <a:latin typeface="Trebuchet MS"/>
                <a:cs typeface="Trebuchet MS"/>
              </a:rPr>
              <a:t>Res</a:t>
            </a:r>
            <a:r>
              <a:rPr sz="3150" b="1" spc="-120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150" b="1" spc="-120" dirty="0">
                <a:solidFill>
                  <a:srgbClr val="000000"/>
                </a:solidFill>
                <a:latin typeface="Trebuchet MS"/>
                <a:cs typeface="Trebuchet MS"/>
              </a:rPr>
              <a:t>urc</a:t>
            </a:r>
            <a:r>
              <a:rPr sz="3150" b="1" spc="-120" dirty="0">
                <a:solidFill>
                  <a:srgbClr val="A52929"/>
                </a:solidFill>
                <a:latin typeface="Trebuchet MS"/>
                <a:cs typeface="Trebuchet MS"/>
              </a:rPr>
              <a:t>es</a:t>
            </a:r>
            <a:r>
              <a:rPr sz="3150" b="1" spc="-305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150" b="1" spc="-55" dirty="0">
                <a:solidFill>
                  <a:srgbClr val="A52929"/>
                </a:solidFill>
                <a:latin typeface="Trebuchet MS"/>
                <a:cs typeface="Trebuchet MS"/>
              </a:rPr>
              <a:t>an</a:t>
            </a:r>
            <a:r>
              <a:rPr sz="3150" b="1" spc="-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15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50" b="1" spc="-85" dirty="0">
                <a:solidFill>
                  <a:srgbClr val="A52929"/>
                </a:solidFill>
                <a:latin typeface="Trebuchet MS"/>
                <a:cs typeface="Trebuchet MS"/>
              </a:rPr>
              <a:t>Methods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4299" y="6610347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B720C-7868-4E62-AE52-1A51673C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47700"/>
            <a:ext cx="6315075" cy="454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28D2F-3E23-30B0-2235-A7BC115D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61" y="604838"/>
            <a:ext cx="4289839" cy="263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856AC-99D8-A83F-B250-5B089C0AA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55" y="3619500"/>
            <a:ext cx="4949203" cy="2576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62D5DA-ECC1-F681-533D-647E8CB56C03}"/>
              </a:ext>
            </a:extLst>
          </p:cNvPr>
          <p:cNvGrpSpPr/>
          <p:nvPr/>
        </p:nvGrpSpPr>
        <p:grpSpPr>
          <a:xfrm>
            <a:off x="685800" y="647700"/>
            <a:ext cx="10997293" cy="5991225"/>
            <a:chOff x="685800" y="647700"/>
            <a:chExt cx="10997293" cy="59912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087EDE-7C8B-A6C5-65F5-5990F73E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647700"/>
              <a:ext cx="8753475" cy="46386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E6B83E-518D-50F8-C83D-BB851FF8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8477" y="3467100"/>
              <a:ext cx="5142037" cy="3171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DB5448-331F-FECD-02F8-6B2703E6D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0800" y="876300"/>
              <a:ext cx="5153025" cy="1719417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ADE8C7-8BF6-AFAD-AC49-2D37834DECAD}"/>
                </a:ext>
              </a:extLst>
            </p:cNvPr>
            <p:cNvCxnSpPr/>
            <p:nvPr/>
          </p:nvCxnSpPr>
          <p:spPr>
            <a:xfrm>
              <a:off x="8382000" y="232410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DA28C5-73FE-B9A6-E579-6ABBE3C346E9}"/>
                </a:ext>
              </a:extLst>
            </p:cNvPr>
            <p:cNvSpPr txBox="1"/>
            <p:nvPr/>
          </p:nvSpPr>
          <p:spPr>
            <a:xfrm>
              <a:off x="8839200" y="2185600"/>
              <a:ext cx="269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Uri string from current request path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2A99AF2-5784-0019-CF4D-865B0EF184FE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2459908"/>
              <a:ext cx="1524000" cy="20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9DF5F-CA5D-DA4D-FB7E-B2A090490D88}"/>
                </a:ext>
              </a:extLst>
            </p:cNvPr>
            <p:cNvSpPr txBox="1"/>
            <p:nvPr/>
          </p:nvSpPr>
          <p:spPr>
            <a:xfrm>
              <a:off x="8991600" y="2523777"/>
              <a:ext cx="269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Uri string from context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4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3998F-B8B7-26E7-C6A2-10CA5D0F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BE52B-BF8B-7264-F1E3-103A0FF2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8304"/>
            <a:ext cx="6981825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226C5-992F-D8F3-7717-19637B14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35162"/>
            <a:ext cx="6000750" cy="288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7502F-F5C7-9234-4725-D1146486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645" y="3781426"/>
            <a:ext cx="5527155" cy="2886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036A1-F413-635A-22B8-C66F02E72519}"/>
              </a:ext>
            </a:extLst>
          </p:cNvPr>
          <p:cNvSpPr txBox="1"/>
          <p:nvPr/>
        </p:nvSpPr>
        <p:spPr>
          <a:xfrm>
            <a:off x="8031481" y="1181100"/>
            <a:ext cx="332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more way to code get request by throwing exception when book is not found.. (Instead of using </a:t>
            </a:r>
            <a:r>
              <a:rPr lang="en-IN" dirty="0" err="1"/>
              <a:t>ResponseEntity</a:t>
            </a:r>
            <a:r>
              <a:rPr lang="en-IN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71706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911" y="2749550"/>
            <a:ext cx="622617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b="1" spc="-130" dirty="0">
                <a:solidFill>
                  <a:srgbClr val="1BA74A"/>
                </a:solidFill>
                <a:latin typeface="Trebuchet MS"/>
                <a:cs typeface="Trebuchet MS"/>
              </a:rPr>
              <a:t>Slides</a:t>
            </a:r>
            <a:r>
              <a:rPr sz="6750" b="1" spc="-655" dirty="0">
                <a:solidFill>
                  <a:srgbClr val="1BA74A"/>
                </a:solidFill>
                <a:latin typeface="Trebuchet MS"/>
                <a:cs typeface="Trebuchet MS"/>
              </a:rPr>
              <a:t> </a:t>
            </a:r>
            <a:r>
              <a:rPr sz="6750" b="1" spc="-610" dirty="0">
                <a:solidFill>
                  <a:srgbClr val="1BA74A"/>
                </a:solidFill>
                <a:latin typeface="Trebuchet MS"/>
                <a:cs typeface="Trebuchet MS"/>
              </a:rPr>
              <a:t>F</a:t>
            </a:r>
            <a:r>
              <a:rPr sz="6750" b="1" spc="-245" dirty="0">
                <a:solidFill>
                  <a:srgbClr val="1BA74A"/>
                </a:solidFill>
                <a:latin typeface="Trebuchet MS"/>
                <a:cs typeface="Trebuchet MS"/>
              </a:rPr>
              <a:t>or</a:t>
            </a:r>
            <a:r>
              <a:rPr sz="6750" b="1" spc="-655" dirty="0">
                <a:solidFill>
                  <a:srgbClr val="1BA74A"/>
                </a:solidFill>
                <a:latin typeface="Trebuchet MS"/>
                <a:cs typeface="Trebuchet MS"/>
              </a:rPr>
              <a:t> </a:t>
            </a:r>
            <a:r>
              <a:rPr sz="6750" b="1" spc="-625" dirty="0">
                <a:solidFill>
                  <a:srgbClr val="1BA74A"/>
                </a:solidFill>
                <a:latin typeface="Trebuchet MS"/>
                <a:cs typeface="Trebuchet MS"/>
              </a:rPr>
              <a:t>F</a:t>
            </a:r>
            <a:r>
              <a:rPr sz="6750" b="1" spc="-290" dirty="0">
                <a:solidFill>
                  <a:srgbClr val="1BA74A"/>
                </a:solidFill>
                <a:latin typeface="Trebuchet MS"/>
                <a:cs typeface="Trebuchet MS"/>
              </a:rPr>
              <a:t>u</a:t>
            </a:r>
            <a:r>
              <a:rPr sz="6750" b="1" spc="-225" dirty="0">
                <a:solidFill>
                  <a:srgbClr val="1BA74A"/>
                </a:solidFill>
                <a:latin typeface="Trebuchet MS"/>
                <a:cs typeface="Trebuchet MS"/>
              </a:rPr>
              <a:t>t</a:t>
            </a:r>
            <a:r>
              <a:rPr sz="6750" b="1" spc="-355" dirty="0">
                <a:solidFill>
                  <a:srgbClr val="1BA74A"/>
                </a:solidFill>
                <a:latin typeface="Trebuchet MS"/>
                <a:cs typeface="Trebuchet MS"/>
              </a:rPr>
              <a:t>u</a:t>
            </a:r>
            <a:r>
              <a:rPr sz="6750" b="1" spc="-325" dirty="0">
                <a:solidFill>
                  <a:srgbClr val="1BA74A"/>
                </a:solidFill>
                <a:latin typeface="Trebuchet MS"/>
                <a:cs typeface="Trebuchet MS"/>
              </a:rPr>
              <a:t>r</a:t>
            </a:r>
            <a:r>
              <a:rPr sz="6750" b="1" spc="-459" dirty="0">
                <a:solidFill>
                  <a:srgbClr val="1BA74A"/>
                </a:solidFill>
                <a:latin typeface="Trebuchet MS"/>
                <a:cs typeface="Trebuchet MS"/>
              </a:rPr>
              <a:t>e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44299" y="6619871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350" y="1047750"/>
            <a:ext cx="2857500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7"/>
            <a:ext cx="104775" cy="1047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619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295522"/>
            <a:ext cx="104775" cy="104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714622"/>
            <a:ext cx="104775" cy="10477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30194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624" y="33813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73379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133846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4552946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484822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7797165" cy="45478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Client</a:t>
            </a:r>
            <a:r>
              <a:rPr sz="2700" b="1" spc="2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b="1" spc="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Server</a:t>
            </a:r>
            <a:r>
              <a:rPr sz="2700" b="1" spc="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Server</a:t>
            </a:r>
            <a:r>
              <a:rPr sz="2700" spc="2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(service</a:t>
            </a:r>
            <a:r>
              <a:rPr sz="2700" spc="2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provider)</a:t>
            </a:r>
            <a:r>
              <a:rPr sz="2700" spc="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separated </a:t>
            </a:r>
            <a:r>
              <a:rPr sz="2700" spc="-8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client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(service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consumer)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1864"/>
              </a:lnSpc>
            </a:pPr>
            <a:r>
              <a:rPr sz="2150" b="1" spc="-100" dirty="0">
                <a:solidFill>
                  <a:srgbClr val="212121"/>
                </a:solidFill>
                <a:latin typeface="Trebuchet MS"/>
                <a:cs typeface="Trebuchet MS"/>
              </a:rPr>
              <a:t>Benefits</a:t>
            </a:r>
            <a:r>
              <a:rPr sz="2150" spc="-100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Loose</a:t>
            </a:r>
            <a:r>
              <a:rPr sz="2150" spc="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coupling,</a:t>
            </a:r>
            <a:r>
              <a:rPr sz="2150" spc="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Independent</a:t>
            </a:r>
            <a:r>
              <a:rPr sz="2150" spc="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evolution</a:t>
            </a:r>
            <a:r>
              <a:rPr sz="2150" spc="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150" spc="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server</a:t>
            </a:r>
            <a:r>
              <a:rPr sz="2150" spc="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380"/>
              </a:lnSpc>
            </a:pP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cli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(a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ec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nol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og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em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e)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Each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vi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should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eless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60"/>
              </a:spcBef>
            </a:pP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Each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212121"/>
                </a:solidFill>
                <a:latin typeface="Trebuchet MS"/>
                <a:cs typeface="Trebuchet MS"/>
              </a:rPr>
              <a:t>has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identifier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60"/>
              </a:lnSpc>
            </a:pPr>
            <a:r>
              <a:rPr sz="2150" spc="-42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3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Ra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229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i="1" spc="-3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-6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i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i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i="1" spc="-39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2150" i="1" spc="-165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2150" i="1" spc="-130" dirty="0">
                <a:solidFill>
                  <a:srgbClr val="212121"/>
                </a:solidFill>
                <a:latin typeface="Trebuchet MS"/>
                <a:cs typeface="Trebuchet MS"/>
              </a:rPr>
              <a:t>id})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270"/>
              </a:spcBef>
            </a:pP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/users/Ranga/todos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45" dirty="0">
                <a:solidFill>
                  <a:srgbClr val="212121"/>
                </a:solidFill>
                <a:latin typeface="Trebuchet MS"/>
                <a:cs typeface="Trebuchet MS"/>
              </a:rPr>
              <a:t>(/users/{id}/todos)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/users/Ranga/todos/1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i="1" spc="-155" dirty="0">
                <a:solidFill>
                  <a:srgbClr val="212121"/>
                </a:solidFill>
                <a:latin typeface="Trebuchet MS"/>
                <a:cs typeface="Trebuchet MS"/>
              </a:rPr>
              <a:t>(/users/{id}/todos/{id})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Caching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esponse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" dirty="0">
                <a:solidFill>
                  <a:srgbClr val="212121"/>
                </a:solidFill>
                <a:latin typeface="Trebuchet MS"/>
                <a:cs typeface="Trebuchet MS"/>
              </a:rPr>
              <a:t>should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possible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60"/>
              </a:spcBef>
            </a:pP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Resource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2700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90" dirty="0">
                <a:solidFill>
                  <a:srgbClr val="212121"/>
                </a:solidFill>
                <a:latin typeface="Trebuchet MS"/>
                <a:cs typeface="Trebuchet MS"/>
              </a:rPr>
              <a:t>multiple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representations</a:t>
            </a:r>
            <a:endParaRPr sz="2700">
              <a:latin typeface="Trebuchet MS"/>
              <a:cs typeface="Trebuchet MS"/>
            </a:endParaRPr>
          </a:p>
          <a:p>
            <a:pPr marL="393065" marR="10160">
              <a:lnSpc>
                <a:spcPts val="2180"/>
              </a:lnSpc>
              <a:spcBef>
                <a:spcPts val="145"/>
              </a:spcBef>
            </a:pP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Resource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can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modified</a:t>
            </a:r>
            <a:r>
              <a:rPr sz="2150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through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message</a:t>
            </a:r>
            <a:r>
              <a:rPr sz="2150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any</a:t>
            </a:r>
            <a:r>
              <a:rPr sz="2150" spc="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150" spc="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these </a:t>
            </a:r>
            <a:r>
              <a:rPr sz="2150" spc="-6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representations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42226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1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3500" b="1" spc="-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500" b="1" spc="-10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3500" b="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1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500" b="1" spc="-285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500" b="1" spc="-13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1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500" b="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14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3500" b="1" spc="-16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spc="-185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3500" b="1" spc="-13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23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d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85" dirty="0">
                <a:solidFill>
                  <a:srgbClr val="A52929"/>
                </a:solidFill>
                <a:latin typeface="Trebuchet MS"/>
                <a:cs typeface="Trebuchet MS"/>
              </a:rPr>
              <a:t>b</a:t>
            </a:r>
            <a:r>
              <a:rPr sz="3500" b="1" spc="-135" dirty="0">
                <a:solidFill>
                  <a:srgbClr val="A52929"/>
                </a:solidFill>
                <a:latin typeface="Trebuchet MS"/>
                <a:cs typeface="Trebuchet MS"/>
              </a:rPr>
              <a:t>y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4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45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229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44299" y="6619871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89571-A00D-58DA-61A8-E658A9ECAA48}"/>
              </a:ext>
            </a:extLst>
          </p:cNvPr>
          <p:cNvSpPr txBox="1"/>
          <p:nvPr/>
        </p:nvSpPr>
        <p:spPr>
          <a:xfrm>
            <a:off x="2209800" y="2400300"/>
            <a:ext cx="8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A RESTful API is an architectural style for an application program interface (API) that uses HTTP requests to access and use data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48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4BFB9-045F-9D89-FFB6-86975D1018D1}"/>
              </a:ext>
            </a:extLst>
          </p:cNvPr>
          <p:cNvSpPr txBox="1"/>
          <p:nvPr/>
        </p:nvSpPr>
        <p:spPr>
          <a:xfrm>
            <a:off x="1981200" y="2705100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40C28"/>
                </a:solidFill>
                <a:latin typeface="Google Sans"/>
              </a:rPr>
              <a:t>REST is an architecture for providing access to data over a network (using http protocol) through an API</a:t>
            </a:r>
          </a:p>
        </p:txBody>
      </p:sp>
    </p:spTree>
    <p:extLst>
      <p:ext uri="{BB962C8B-B14F-4D97-AF65-F5344CB8AC3E}">
        <p14:creationId xmlns:p14="http://schemas.microsoft.com/office/powerpoint/2010/main" val="132514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808C-C7AD-8F79-2306-7A389595B132}"/>
              </a:ext>
            </a:extLst>
          </p:cNvPr>
          <p:cNvSpPr txBox="1">
            <a:spLocks/>
          </p:cNvSpPr>
          <p:nvPr/>
        </p:nvSpPr>
        <p:spPr>
          <a:xfrm>
            <a:off x="1219200" y="342900"/>
            <a:ext cx="8610600" cy="339323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50" i="1" dirty="0">
                <a:solidFill>
                  <a:srgbClr val="212121"/>
                </a:solidFill>
                <a:latin typeface="Trebuchet MS"/>
                <a:cs typeface="+mn-cs"/>
              </a:rPr>
              <a:t>What is REST an architecture for?</a:t>
            </a:r>
            <a:br>
              <a:rPr lang="en-US" sz="3150" i="1" dirty="0">
                <a:solidFill>
                  <a:srgbClr val="212121"/>
                </a:solidFill>
                <a:latin typeface="Trebuchet MS"/>
                <a:cs typeface="+mn-cs"/>
              </a:rPr>
            </a:br>
            <a:br>
              <a:rPr lang="en-US" sz="3150" dirty="0">
                <a:solidFill>
                  <a:srgbClr val="212121"/>
                </a:solidFill>
                <a:latin typeface="Google Sans"/>
                <a:cs typeface="+mn-cs"/>
              </a:rPr>
            </a:br>
            <a:r>
              <a:rPr lang="en-US" sz="3150" dirty="0">
                <a:solidFill>
                  <a:srgbClr val="212121"/>
                </a:solidFill>
                <a:latin typeface="Google Sans"/>
                <a:cs typeface="+mn-cs"/>
              </a:rPr>
              <a:t>REST, or REpresentational State Transfer, is an architectural style for providing standards between computer systems on the web, making it easier for systems to communicate with each other.</a:t>
            </a:r>
          </a:p>
          <a:p>
            <a:endParaRPr lang="en-IN" sz="3200" kern="0" dirty="0">
              <a:solidFill>
                <a:sysClr val="windowText" lastClr="000000"/>
              </a:solidFill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375AF-C279-44B7-B675-945A31BE16C2}"/>
              </a:ext>
            </a:extLst>
          </p:cNvPr>
          <p:cNvSpPr txBox="1"/>
          <p:nvPr/>
        </p:nvSpPr>
        <p:spPr>
          <a:xfrm>
            <a:off x="1219200" y="4152900"/>
            <a:ext cx="86106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rgbClr val="212121"/>
                </a:solidFill>
                <a:latin typeface="Google Sans"/>
                <a:ea typeface="+mj-ea"/>
              </a:rPr>
              <a:t>In REST architecture, a REST Server simply provides access to resources and REST client accesses and presents the resources.</a:t>
            </a:r>
            <a:endParaRPr lang="en-IN" sz="3150" dirty="0">
              <a:solidFill>
                <a:srgbClr val="212121"/>
              </a:solidFill>
              <a:latin typeface="Google Sans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0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676399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9716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2243136"/>
            <a:ext cx="76200" cy="761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5431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824161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3128961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962" y="3433761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624" y="37337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3995736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300536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9624" y="46005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3962" y="4862511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4049" y="777875"/>
            <a:ext cx="6221730" cy="428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212121"/>
                </a:solidFill>
                <a:latin typeface="Trebuchet MS"/>
                <a:cs typeface="Trebuchet MS"/>
              </a:rPr>
              <a:t>RE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85" dirty="0">
                <a:solidFill>
                  <a:srgbClr val="212121"/>
                </a:solidFill>
                <a:latin typeface="Trebuchet MS"/>
                <a:cs typeface="Trebuchet MS"/>
              </a:rPr>
              <a:t>esen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ational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ans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700" spc="-12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ec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eb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212121"/>
                </a:solidFill>
                <a:latin typeface="Trebuchet MS"/>
                <a:cs typeface="Trebuchet MS"/>
              </a:rPr>
              <a:t>(m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spc="-16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HT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st</a:t>
            </a:r>
            <a:r>
              <a:rPr sz="2700" b="1" spc="-16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action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 dirty="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sz="2150" spc="-2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sz="2150" spc="1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0" dirty="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ement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sz="1700" spc="-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9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9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ts val="2490"/>
              </a:lnSpc>
              <a:spcBef>
                <a:spcPts val="135"/>
              </a:spcBef>
            </a:pP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150" b="1" spc="-4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30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2150" b="1" spc="-7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16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9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b="1" spc="-8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9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950"/>
              </a:lnSpc>
            </a:pPr>
            <a:r>
              <a:rPr sz="1700" spc="-32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1700" spc="-10" dirty="0">
                <a:solidFill>
                  <a:srgbClr val="212121"/>
                </a:solidFill>
                <a:latin typeface="Trebuchet MS"/>
                <a:cs typeface="Trebuchet MS"/>
              </a:rPr>
              <a:t>Namrata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2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700" i="1" spc="-34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30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i="1" spc="-125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})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spc="-32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lang="en-IN" sz="1700" spc="-10" dirty="0">
                <a:solidFill>
                  <a:srgbClr val="212121"/>
                </a:solidFill>
                <a:latin typeface="Trebuchet MS"/>
                <a:cs typeface="Trebuchet MS"/>
              </a:rPr>
              <a:t>Namrata</a:t>
            </a:r>
            <a:r>
              <a:rPr sz="1700" spc="-2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25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700" i="1" spc="-34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i="1" spc="-35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8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i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30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i="1" spc="-125" dirty="0">
                <a:solidFill>
                  <a:srgbClr val="212121"/>
                </a:solidFill>
                <a:latin typeface="Trebuchet MS"/>
                <a:cs typeface="Trebuchet MS"/>
              </a:rPr>
              <a:t>{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}</a:t>
            </a:r>
            <a:r>
              <a:rPr sz="1700" i="1" spc="-275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i="1" spc="-17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i="1" spc="-25" dirty="0">
                <a:solidFill>
                  <a:srgbClr val="212121"/>
                </a:solidFill>
                <a:latin typeface="Trebuchet MS"/>
                <a:cs typeface="Trebuchet MS"/>
              </a:rPr>
              <a:t>odo</a:t>
            </a:r>
            <a:r>
              <a:rPr sz="1700" i="1" spc="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i="1" spc="-12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spc="-70" dirty="0">
                <a:solidFill>
                  <a:srgbClr val="212121"/>
                </a:solidFill>
                <a:latin typeface="Trebuchet MS"/>
                <a:cs typeface="Trebuchet MS"/>
              </a:rPr>
              <a:t>/users/</a:t>
            </a:r>
            <a:r>
              <a:rPr lang="en-IN" sz="1700" spc="-70" dirty="0">
                <a:solidFill>
                  <a:srgbClr val="212121"/>
                </a:solidFill>
                <a:latin typeface="Trebuchet MS"/>
                <a:cs typeface="Trebuchet MS"/>
              </a:rPr>
              <a:t>Namrata</a:t>
            </a:r>
            <a:r>
              <a:rPr sz="1700" spc="-70" dirty="0">
                <a:solidFill>
                  <a:srgbClr val="212121"/>
                </a:solidFill>
                <a:latin typeface="Trebuchet MS"/>
                <a:cs typeface="Trebuchet MS"/>
              </a:rPr>
              <a:t>/todos/1</a:t>
            </a:r>
            <a:r>
              <a:rPr sz="170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i="1" spc="-114" dirty="0">
                <a:solidFill>
                  <a:srgbClr val="212121"/>
                </a:solidFill>
                <a:latin typeface="Trebuchet MS"/>
                <a:cs typeface="Trebuchet MS"/>
              </a:rPr>
              <a:t>(/users/{id}/todos/{id})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spc="-290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130" dirty="0">
                <a:solidFill>
                  <a:srgbClr val="212121"/>
                </a:solidFill>
                <a:latin typeface="Trebuchet MS"/>
                <a:cs typeface="Trebuchet MS"/>
              </a:rPr>
              <a:t>erf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orm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8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36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dd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Upd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endParaRPr sz="1700" dirty="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359"/>
              </a:spcBef>
            </a:pP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sz="1700" spc="-7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36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dd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Upd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290" dirty="0">
                <a:solidFill>
                  <a:srgbClr val="212121"/>
                </a:solidFill>
                <a:latin typeface="Trebuchet MS"/>
                <a:cs typeface="Trebuchet MS"/>
              </a:rPr>
              <a:t>/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10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14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endParaRPr sz="1700" dirty="0">
              <a:latin typeface="Trebuchet MS"/>
              <a:cs typeface="Trebuchet MS"/>
            </a:endParaRPr>
          </a:p>
          <a:p>
            <a:pPr marL="393065">
              <a:lnSpc>
                <a:spcPts val="2415"/>
              </a:lnSpc>
              <a:spcBef>
                <a:spcPts val="135"/>
              </a:spcBef>
            </a:pP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18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1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b="1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b="1" spc="-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b="1" spc="-2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150" b="1" spc="-229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-25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b="1" spc="-14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b="1" spc="1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b="1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b="1" spc="7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 dirty="0">
              <a:latin typeface="Trebuchet MS"/>
              <a:cs typeface="Trebuchet MS"/>
            </a:endParaRPr>
          </a:p>
          <a:p>
            <a:pPr marL="774065">
              <a:lnSpc>
                <a:spcPts val="1875"/>
              </a:lnSpc>
            </a:pP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3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9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XM</a:t>
            </a:r>
            <a:r>
              <a:rPr sz="1700" spc="-2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1700" spc="15" dirty="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sz="1700" spc="10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3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mo</a:t>
            </a:r>
            <a:r>
              <a:rPr sz="1700" spc="3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1700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1700" spc="20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212121"/>
                </a:solidFill>
                <a:latin typeface="Trebuchet MS"/>
                <a:cs typeface="Trebuchet MS"/>
              </a:rPr>
              <a:t>pu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170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1700" spc="-105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011929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1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2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500" b="1" spc="-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500" b="1" spc="-85" dirty="0">
                <a:solidFill>
                  <a:srgbClr val="A52929"/>
                </a:solidFill>
                <a:latin typeface="Trebuchet MS"/>
                <a:cs typeface="Trebuchet MS"/>
              </a:rPr>
              <a:t>du</a:t>
            </a:r>
            <a:r>
              <a:rPr sz="3500" b="1" spc="-170" dirty="0">
                <a:solidFill>
                  <a:srgbClr val="A52929"/>
                </a:solidFill>
                <a:latin typeface="Trebuchet MS"/>
                <a:cs typeface="Trebuchet MS"/>
              </a:rPr>
              <a:t>c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13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160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4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45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229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44299" y="6619874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40E667-319A-38C6-9DE7-9BD5FDAC5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5691" y="1343256"/>
            <a:ext cx="4280943" cy="1929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6350" y="1047750"/>
            <a:ext cx="2857500" cy="1714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4966970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700" b="1" spc="-130" dirty="0">
                <a:solidFill>
                  <a:srgbClr val="212121"/>
                </a:solidFill>
                <a:latin typeface="Trebuchet MS"/>
                <a:cs typeface="Trebuchet MS"/>
              </a:rPr>
              <a:t>GET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tri</a:t>
            </a:r>
            <a:r>
              <a:rPr sz="2700" spc="-16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8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spc="-11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1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55" dirty="0">
                <a:solidFill>
                  <a:srgbClr val="212121"/>
                </a:solidFill>
                <a:latin typeface="Trebuchet MS"/>
                <a:cs typeface="Trebuchet MS"/>
              </a:rPr>
              <a:t>ails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solidFill>
                  <a:srgbClr val="212121"/>
                </a:solidFill>
                <a:latin typeface="Trebuchet MS"/>
                <a:cs typeface="Trebuchet MS"/>
              </a:rPr>
              <a:t>PO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14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sz="2700" spc="-6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75" dirty="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marL="12700" marR="106045" algn="just">
              <a:lnSpc>
                <a:spcPts val="3300"/>
              </a:lnSpc>
              <a:spcBef>
                <a:spcPts val="100"/>
              </a:spcBef>
            </a:pP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PUT</a:t>
            </a:r>
            <a:r>
              <a:rPr sz="2700" b="1" spc="-2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Upda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70" dirty="0">
                <a:solidFill>
                  <a:srgbClr val="212121"/>
                </a:solidFill>
                <a:latin typeface="Trebuchet MS"/>
                <a:cs typeface="Trebuchet MS"/>
              </a:rPr>
              <a:t>xisting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b="1" spc="-31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2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CH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Upda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700" spc="-105" dirty="0">
                <a:solidFill>
                  <a:srgbClr val="212121"/>
                </a:solidFill>
                <a:latin typeface="Trebuchet MS"/>
                <a:cs typeface="Trebuchet MS"/>
              </a:rPr>
              <a:t>art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e  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sz="2700" b="1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solidFill>
                  <a:srgbClr val="212121"/>
                </a:solidFill>
                <a:latin typeface="Trebuchet MS"/>
                <a:cs typeface="Trebuchet MS"/>
              </a:rPr>
              <a:t>Del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9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4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45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spc="-13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7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74"/>
            <a:ext cx="104775" cy="104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23837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65747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77278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7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500" b="1" spc="-23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-80" dirty="0">
                <a:solidFill>
                  <a:srgbClr val="A52929"/>
                </a:solidFill>
                <a:latin typeface="Trebuchet MS"/>
                <a:cs typeface="Trebuchet MS"/>
              </a:rPr>
              <a:t>q</a:t>
            </a:r>
            <a:r>
              <a:rPr sz="3500" b="1" spc="-12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500" b="1" spc="-2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1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130" dirty="0">
                <a:solidFill>
                  <a:srgbClr val="A52929"/>
                </a:solidFill>
                <a:latin typeface="Trebuchet MS"/>
                <a:cs typeface="Trebuchet MS"/>
              </a:rPr>
              <a:t>M</a:t>
            </a:r>
            <a:r>
              <a:rPr sz="3500" b="1" spc="-160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-125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120" dirty="0">
                <a:solidFill>
                  <a:srgbClr val="A52929"/>
                </a:solidFill>
                <a:latin typeface="Trebuchet MS"/>
                <a:cs typeface="Trebuchet MS"/>
              </a:rPr>
              <a:t>h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25" dirty="0">
                <a:solidFill>
                  <a:srgbClr val="000000"/>
                </a:solidFill>
                <a:latin typeface="Trebuchet MS"/>
                <a:cs typeface="Trebuchet MS"/>
              </a:rPr>
              <a:t>ds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220" dirty="0">
                <a:solidFill>
                  <a:srgbClr val="A52929"/>
                </a:solidFill>
                <a:latin typeface="Trebuchet MS"/>
                <a:cs typeface="Trebuchet MS"/>
              </a:rPr>
              <a:t>f</a:t>
            </a:r>
            <a:r>
              <a:rPr sz="3500" b="1" spc="-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500" b="1" spc="-19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4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45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229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260" dirty="0">
                <a:solidFill>
                  <a:srgbClr val="A52929"/>
                </a:solidFill>
                <a:latin typeface="Trebuchet MS"/>
                <a:cs typeface="Trebuchet MS"/>
              </a:rPr>
              <a:t>A</a:t>
            </a:r>
            <a:r>
              <a:rPr sz="3500" b="1" spc="20" dirty="0">
                <a:solidFill>
                  <a:srgbClr val="A52929"/>
                </a:solidFill>
                <a:latin typeface="Trebuchet MS"/>
                <a:cs typeface="Trebuchet MS"/>
              </a:rPr>
              <a:t>P</a:t>
            </a:r>
            <a:r>
              <a:rPr sz="3500" b="1" spc="1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50" y="1047750"/>
            <a:ext cx="4000499" cy="2400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3"/>
            <a:ext cx="104775" cy="1047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624" y="16287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624" y="19811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81248"/>
            <a:ext cx="104775" cy="10477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09624" y="26765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624" y="30194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33718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24" y="37242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624" y="40766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24" y="44291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4" y="47720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5713730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spc="-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spc="-17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spc="-18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spc="-40" dirty="0">
                <a:solidFill>
                  <a:srgbClr val="212121"/>
                </a:solidFill>
                <a:latin typeface="Trebuchet MS"/>
                <a:cs typeface="Trebuchet MS"/>
              </a:rPr>
              <a:t>urn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700" spc="-2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2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700" b="1" spc="-13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40" dirty="0">
                <a:solidFill>
                  <a:srgbClr val="212121"/>
                </a:solidFill>
                <a:latin typeface="Trebuchet MS"/>
                <a:cs typeface="Trebuchet MS"/>
              </a:rPr>
              <a:t>ect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8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esponse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us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9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=&gt;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404</a:t>
            </a:r>
            <a:endParaRPr sz="2150">
              <a:latin typeface="Trebuchet MS"/>
              <a:cs typeface="Trebuchet MS"/>
            </a:endParaRPr>
          </a:p>
          <a:p>
            <a:pPr marL="393065" marR="2606040">
              <a:lnSpc>
                <a:spcPts val="2780"/>
              </a:lnSpc>
              <a:spcBef>
                <a:spcPts val="120"/>
              </a:spcBef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155" dirty="0">
                <a:solidFill>
                  <a:srgbClr val="212121"/>
                </a:solidFill>
                <a:latin typeface="Trebuchet MS"/>
                <a:cs typeface="Trebuchet MS"/>
              </a:rPr>
              <a:t>x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ep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=&gt;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500  </a:t>
            </a:r>
            <a:r>
              <a:rPr sz="2150" spc="-204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=&gt;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400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40"/>
              </a:spcBef>
            </a:pP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Impor</a:t>
            </a: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ant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80" dirty="0">
                <a:solidFill>
                  <a:srgbClr val="212121"/>
                </a:solidFill>
                <a:latin typeface="Trebuchet MS"/>
                <a:cs typeface="Trebuchet MS"/>
              </a:rPr>
              <a:t>esponse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700" b="1" spc="-70" dirty="0">
                <a:solidFill>
                  <a:srgbClr val="212121"/>
                </a:solidFill>
                <a:latin typeface="Trebuchet MS"/>
                <a:cs typeface="Trebuchet MS"/>
              </a:rPr>
              <a:t>tuses</a:t>
            </a:r>
            <a:endParaRPr sz="2700">
              <a:latin typeface="Trebuchet MS"/>
              <a:cs typeface="Trebuchet MS"/>
            </a:endParaRPr>
          </a:p>
          <a:p>
            <a:pPr marL="870585" indent="-478155">
              <a:lnSpc>
                <a:spcPts val="2325"/>
              </a:lnSpc>
              <a:buFont typeface="Trebuchet MS"/>
              <a:buAutoNum type="arabicPlain" startAt="200"/>
              <a:tabLst>
                <a:tab pos="871219" algn="l"/>
              </a:tabLst>
            </a:pP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cc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  <a:p>
            <a:pPr marL="870585" indent="-478155">
              <a:lnSpc>
                <a:spcPct val="100000"/>
              </a:lnSpc>
              <a:spcBef>
                <a:spcPts val="120"/>
              </a:spcBef>
              <a:buFont typeface="Trebuchet MS"/>
              <a:buAutoNum type="arabicPlain" startAt="200"/>
              <a:tabLst>
                <a:tab pos="871219" algn="l"/>
              </a:tabLst>
            </a:pP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4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50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ed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204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endParaRPr sz="2150">
              <a:latin typeface="Trebuchet MS"/>
              <a:cs typeface="Trebuchet MS"/>
            </a:endParaRPr>
          </a:p>
          <a:p>
            <a:pPr marL="393065" marR="5080">
              <a:lnSpc>
                <a:spcPts val="2780"/>
              </a:lnSpc>
              <a:spcBef>
                <a:spcPts val="120"/>
              </a:spcBef>
            </a:pP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401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rgbClr val="212121"/>
                </a:solidFill>
                <a:latin typeface="Trebuchet MS"/>
                <a:cs typeface="Trebuchet MS"/>
              </a:rPr>
              <a:t>Unauthorized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(when</a:t>
            </a:r>
            <a:r>
              <a:rPr sz="215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authorization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fails) </a:t>
            </a:r>
            <a:r>
              <a:rPr sz="2150" spc="-6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400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60" dirty="0">
                <a:solidFill>
                  <a:srgbClr val="212121"/>
                </a:solidFill>
                <a:latin typeface="Trebuchet MS"/>
                <a:cs typeface="Trebuchet MS"/>
              </a:rPr>
              <a:t>eq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(s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30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or)  </a:t>
            </a: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404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35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150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00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2150" spc="5" dirty="0">
                <a:solidFill>
                  <a:srgbClr val="212121"/>
                </a:solidFill>
                <a:latin typeface="Trebuchet MS"/>
                <a:cs typeface="Trebuchet MS"/>
              </a:rPr>
              <a:t>oun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ts val="2565"/>
              </a:lnSpc>
            </a:pPr>
            <a:r>
              <a:rPr sz="2150" b="1" spc="-155" dirty="0">
                <a:solidFill>
                  <a:srgbClr val="212121"/>
                </a:solidFill>
                <a:latin typeface="Trebuchet MS"/>
                <a:cs typeface="Trebuchet MS"/>
              </a:rPr>
              <a:t>500</a:t>
            </a:r>
            <a:r>
              <a:rPr sz="215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45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4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6324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-7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500" b="1" spc="-2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60" dirty="0">
                <a:solidFill>
                  <a:srgbClr val="000000"/>
                </a:solidFill>
                <a:latin typeface="Trebuchet MS"/>
                <a:cs typeface="Trebuchet MS"/>
              </a:rPr>
              <a:t>po</a:t>
            </a:r>
            <a:r>
              <a:rPr sz="3500" b="1" spc="-10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3500" b="1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2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12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180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500" b="1" spc="-14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500" b="1" spc="-12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500" b="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220" dirty="0">
                <a:solidFill>
                  <a:srgbClr val="A52929"/>
                </a:solidFill>
                <a:latin typeface="Trebuchet MS"/>
                <a:cs typeface="Trebuchet MS"/>
              </a:rPr>
              <a:t>f</a:t>
            </a:r>
            <a:r>
              <a:rPr sz="3500" b="1" spc="-55" dirty="0">
                <a:solidFill>
                  <a:srgbClr val="A52929"/>
                </a:solidFill>
                <a:latin typeface="Trebuchet MS"/>
                <a:cs typeface="Trebuchet MS"/>
              </a:rPr>
              <a:t>o</a:t>
            </a:r>
            <a:r>
              <a:rPr sz="3500" b="1" spc="-19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4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45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229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260" dirty="0">
                <a:solidFill>
                  <a:srgbClr val="A52929"/>
                </a:solidFill>
                <a:latin typeface="Trebuchet MS"/>
                <a:cs typeface="Trebuchet MS"/>
              </a:rPr>
              <a:t>A</a:t>
            </a:r>
            <a:r>
              <a:rPr sz="3500" b="1" spc="20" dirty="0">
                <a:solidFill>
                  <a:srgbClr val="A52929"/>
                </a:solidFill>
                <a:latin typeface="Trebuchet MS"/>
                <a:cs typeface="Trebuchet MS"/>
              </a:rPr>
              <a:t>P</a:t>
            </a:r>
            <a:r>
              <a:rPr sz="3500" b="1" spc="1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5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59721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b="1" spc="12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12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3500" b="1" spc="-150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135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3500" b="1" spc="-23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spc="-135" dirty="0">
                <a:solidFill>
                  <a:srgbClr val="A52929"/>
                </a:solidFill>
                <a:latin typeface="Trebuchet MS"/>
                <a:cs typeface="Trebuchet MS"/>
              </a:rPr>
              <a:t>y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120" dirty="0">
                <a:solidFill>
                  <a:srgbClr val="A52929"/>
                </a:solidFill>
                <a:latin typeface="Trebuchet MS"/>
                <a:cs typeface="Trebuchet MS"/>
              </a:rPr>
              <a:t>Qu</a:t>
            </a:r>
            <a:r>
              <a:rPr sz="3500" b="1" spc="-235" dirty="0">
                <a:solidFill>
                  <a:srgbClr val="A52929"/>
                </a:solidFill>
                <a:latin typeface="Trebuchet MS"/>
                <a:cs typeface="Trebuchet MS"/>
              </a:rPr>
              <a:t>e</a:t>
            </a:r>
            <a:r>
              <a:rPr sz="3500" b="1" dirty="0">
                <a:solidFill>
                  <a:srgbClr val="A52929"/>
                </a:solidFill>
                <a:latin typeface="Trebuchet MS"/>
                <a:cs typeface="Trebuchet MS"/>
              </a:rPr>
              <a:t>s</a:t>
            </a:r>
            <a:r>
              <a:rPr sz="3500" b="1" spc="-12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3500" b="1" spc="-13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r>
              <a:rPr sz="3500" b="1" spc="-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3500" b="1" spc="-105" dirty="0">
                <a:solidFill>
                  <a:srgbClr val="A52929"/>
                </a:solidFill>
                <a:latin typeface="Trebuchet MS"/>
                <a:cs typeface="Trebuchet MS"/>
              </a:rPr>
              <a:t>nn</a:t>
            </a:r>
            <a:r>
              <a:rPr sz="3500" b="1" spc="-3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500" b="1" spc="-13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3500" b="1" spc="-225" dirty="0">
                <a:solidFill>
                  <a:srgbClr val="A52929"/>
                </a:solidFill>
                <a:latin typeface="Trebuchet MS"/>
                <a:cs typeface="Trebuchet MS"/>
              </a:rPr>
              <a:t>r</a:t>
            </a:r>
            <a:r>
              <a:rPr sz="3500" b="1" spc="-2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00" b="1" spc="-4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3500" b="1" spc="-10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00" b="1" spc="4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3500" b="1" spc="-229" dirty="0">
                <a:solidFill>
                  <a:srgbClr val="A52929"/>
                </a:solidFill>
                <a:latin typeface="Trebuchet MS"/>
                <a:cs typeface="Trebuchet MS"/>
              </a:rPr>
              <a:t>T</a:t>
            </a:r>
            <a:r>
              <a:rPr sz="3500" b="1" spc="-34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3500" b="1" spc="-26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500" b="1" spc="2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3500" b="1" spc="10" dirty="0">
                <a:solidFill>
                  <a:srgbClr val="A52929"/>
                </a:solidFill>
                <a:latin typeface="Trebuchet MS"/>
                <a:cs typeface="Trebuchet MS"/>
              </a:rPr>
              <a:t>I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825" y="190499"/>
            <a:ext cx="4772024" cy="5810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123823"/>
            <a:ext cx="104775" cy="1047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  <a:tabLst>
                <a:tab pos="1153160" algn="l"/>
                <a:tab pos="1720214" algn="l"/>
                <a:tab pos="2850515" algn="l"/>
                <a:tab pos="3715385" algn="l"/>
                <a:tab pos="4508500" algn="l"/>
              </a:tabLst>
            </a:pPr>
            <a:r>
              <a:rPr spc="-35" dirty="0"/>
              <a:t>Build	</a:t>
            </a:r>
            <a:r>
              <a:rPr spc="-40" dirty="0"/>
              <a:t>a	</a:t>
            </a:r>
            <a:r>
              <a:rPr spc="40" dirty="0"/>
              <a:t>RE</a:t>
            </a:r>
            <a:r>
              <a:rPr spc="-25" dirty="0"/>
              <a:t>S</a:t>
            </a:r>
            <a:r>
              <a:rPr spc="-125" dirty="0"/>
              <a:t>T</a:t>
            </a:r>
            <a:r>
              <a:rPr dirty="0"/>
              <a:t>	</a:t>
            </a:r>
            <a:r>
              <a:rPr spc="-40" dirty="0"/>
              <a:t>API</a:t>
            </a:r>
            <a:r>
              <a:rPr dirty="0"/>
              <a:t>	</a:t>
            </a:r>
            <a:r>
              <a:rPr spc="-240" dirty="0"/>
              <a:t>f</a:t>
            </a:r>
            <a:r>
              <a:rPr spc="-50" dirty="0"/>
              <a:t>or</a:t>
            </a:r>
            <a:r>
              <a:rPr dirty="0"/>
              <a:t>	</a:t>
            </a:r>
            <a:r>
              <a:rPr spc="5" dirty="0"/>
              <a:t>Su</a:t>
            </a:r>
            <a:r>
              <a:rPr spc="55" dirty="0"/>
              <a:t>r</a:t>
            </a:r>
            <a:r>
              <a:rPr spc="-80" dirty="0"/>
              <a:t>v</a:t>
            </a:r>
            <a:r>
              <a:rPr spc="-125" dirty="0"/>
              <a:t>e</a:t>
            </a:r>
            <a:r>
              <a:rPr spc="-55" dirty="0"/>
              <a:t>y  </a:t>
            </a:r>
            <a:r>
              <a:rPr spc="-65" dirty="0"/>
              <a:t>Questionnaire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885823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9624" y="11810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4" y="15335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93357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22288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624" y="25717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049" y="682625"/>
            <a:ext cx="55067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6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100" dirty="0">
                <a:solidFill>
                  <a:srgbClr val="212121"/>
                </a:solidFill>
                <a:latin typeface="Trebuchet MS"/>
                <a:cs typeface="Trebuchet MS"/>
              </a:rPr>
              <a:t>esou</a:t>
            </a:r>
            <a:r>
              <a:rPr sz="2700" b="1" spc="-11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700" b="1" spc="-200" dirty="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sz="2700" b="1" spc="-10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85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Surveys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5" dirty="0">
                <a:solidFill>
                  <a:srgbClr val="212121"/>
                </a:solidFill>
                <a:latin typeface="Trebuchet MS"/>
                <a:cs typeface="Trebuchet MS"/>
              </a:rPr>
              <a:t>ons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sz="2700" b="1" spc="-95" dirty="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ey</a:t>
            </a:r>
            <a:r>
              <a:rPr sz="2700" b="1" spc="-2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700" b="1" spc="-125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700" b="1" spc="-15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700" b="1" spc="-50" dirty="0">
                <a:solidFill>
                  <a:srgbClr val="212121"/>
                </a:solidFill>
                <a:latin typeface="Trebuchet MS"/>
                <a:cs typeface="Trebuchet MS"/>
              </a:rPr>
              <a:t>ails</a:t>
            </a:r>
            <a:r>
              <a:rPr sz="2700" spc="-325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sz="2150" spc="114" dirty="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sz="2150" spc="-55" dirty="0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254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sz="2150" spc="-180" dirty="0">
                <a:solidFill>
                  <a:srgbClr val="212121"/>
                </a:solidFill>
                <a:latin typeface="Trebuchet MS"/>
                <a:cs typeface="Trebuchet MS"/>
              </a:rPr>
              <a:t>e,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cri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-80" dirty="0">
                <a:solidFill>
                  <a:srgbClr val="212121"/>
                </a:solidFill>
                <a:latin typeface="Trebuchet MS"/>
                <a:cs typeface="Trebuchet MS"/>
              </a:rPr>
              <a:t>on,</a:t>
            </a:r>
            <a:r>
              <a:rPr sz="215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sz="2150" dirty="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sz="2150" spc="-35" dirty="0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sz="2150" spc="-125" dirty="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sz="2150" spc="-8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2150" spc="1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endParaRPr sz="2150">
              <a:latin typeface="Trebuchet MS"/>
              <a:cs typeface="Trebuchet MS"/>
            </a:endParaRPr>
          </a:p>
          <a:p>
            <a:pPr marL="393065" marR="5080">
              <a:lnSpc>
                <a:spcPts val="2180"/>
              </a:lnSpc>
              <a:spcBef>
                <a:spcPts val="525"/>
              </a:spcBef>
            </a:pPr>
            <a:r>
              <a:rPr sz="2150" spc="-25" dirty="0">
                <a:solidFill>
                  <a:srgbClr val="212121"/>
                </a:solidFill>
                <a:latin typeface="Trebuchet MS"/>
                <a:cs typeface="Trebuchet MS"/>
              </a:rPr>
              <a:t>Survey</a:t>
            </a:r>
            <a:r>
              <a:rPr sz="2150" spc="3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Questions:</a:t>
            </a:r>
            <a:r>
              <a:rPr sz="2150" spc="3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114" dirty="0">
                <a:solidFill>
                  <a:srgbClr val="212121"/>
                </a:solidFill>
                <a:latin typeface="Trebuchet MS"/>
                <a:cs typeface="Trebuchet MS"/>
              </a:rPr>
              <a:t>id,</a:t>
            </a:r>
            <a:r>
              <a:rPr sz="2150" spc="3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rgbClr val="212121"/>
                </a:solidFill>
                <a:latin typeface="Trebuchet MS"/>
                <a:cs typeface="Trebuchet MS"/>
              </a:rPr>
              <a:t>description,</a:t>
            </a:r>
            <a:r>
              <a:rPr sz="2150" spc="3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212121"/>
                </a:solidFill>
                <a:latin typeface="Trebuchet MS"/>
                <a:cs typeface="Trebuchet MS"/>
              </a:rPr>
              <a:t>options, </a:t>
            </a:r>
            <a:r>
              <a:rPr sz="2150" spc="-6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212121"/>
                </a:solidFill>
                <a:latin typeface="Trebuchet MS"/>
                <a:cs typeface="Trebuchet MS"/>
              </a:rPr>
              <a:t>correctAnswer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44299" y="6610347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858</Words>
  <Application>Microsoft Office PowerPoint</Application>
  <PresentationFormat>Custom</PresentationFormat>
  <Paragraphs>97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Microsoft Sans Serif</vt:lpstr>
      <vt:lpstr>Trebuchet MS</vt:lpstr>
      <vt:lpstr>Ubuntu</vt:lpstr>
      <vt:lpstr>Office Theme</vt:lpstr>
      <vt:lpstr>Spring Boot  REST API</vt:lpstr>
      <vt:lpstr>PowerPoint Presentation</vt:lpstr>
      <vt:lpstr>PowerPoint Presentation</vt:lpstr>
      <vt:lpstr>PowerPoint Presentation</vt:lpstr>
      <vt:lpstr>Introduction to REST</vt:lpstr>
      <vt:lpstr>Request Methods for REST API</vt:lpstr>
      <vt:lpstr>Response Status for REST API</vt:lpstr>
      <vt:lpstr>Survey Questionnaire REST API</vt:lpstr>
      <vt:lpstr>Build a REST API for Survey  Questionnaire</vt:lpstr>
      <vt:lpstr>Survey Questionnaire REST API - Resources and Methods</vt:lpstr>
      <vt:lpstr>PowerPoint Presentation</vt:lpstr>
      <vt:lpstr>PowerPoint Presentation</vt:lpstr>
      <vt:lpstr>PowerPoint Presentation</vt:lpstr>
      <vt:lpstr>PowerPoint Presentation</vt:lpstr>
      <vt:lpstr>Slides For Future</vt:lpstr>
      <vt:lpstr>Constraints defined by 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 REST API</dc:title>
  <cp:lastModifiedBy>namratamarathe81@gmail.com</cp:lastModifiedBy>
  <cp:revision>19</cp:revision>
  <dcterms:created xsi:type="dcterms:W3CDTF">2022-11-21T07:06:07Z</dcterms:created>
  <dcterms:modified xsi:type="dcterms:W3CDTF">2023-04-14T08:16:25Z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2022-07-16T00:00:00Z</vt:filetime>
  </property>
  <property fmtid="{D5CDD505-2E9C-101B-9397-08002B2CF9AE}" pid="3" name="Creator">
    <vt:lpwstr>Mozilla/5.0 (Macintosh; Intel Mac OS X 10_13_6) AppleWebKit/537.36 (KHTML, like Gecko) Chrome/103.0.0.0 Safari/537.36</vt:lpwstr>
  </property>
  <property fmtid="{D5CDD505-2E9C-101B-9397-08002B2CF9AE}" pid="4" name="LastSaved">
    <vt:filetime>2022-11-21T00:00:00Z</vt:filetime>
  </property>
</Properties>
</file>