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90" r:id="rId3"/>
    <p:sldId id="291" r:id="rId4"/>
    <p:sldId id="293" r:id="rId5"/>
    <p:sldId id="292" r:id="rId6"/>
    <p:sldId id="294" r:id="rId7"/>
    <p:sldId id="295" r:id="rId8"/>
    <p:sldId id="277" r:id="rId9"/>
    <p:sldId id="278" r:id="rId10"/>
    <p:sldId id="284" r:id="rId11"/>
    <p:sldId id="285" r:id="rId12"/>
    <p:sldId id="286" r:id="rId13"/>
    <p:sldId id="287" r:id="rId14"/>
    <p:sldId id="288" r:id="rId15"/>
    <p:sldId id="289" r:id="rId16"/>
    <p:sldId id="296" r:id="rId17"/>
    <p:sldId id="297" r:id="rId18"/>
    <p:sldId id="298" r:id="rId19"/>
    <p:sldId id="299" r:id="rId20"/>
    <p:sldId id="279" r:id="rId21"/>
    <p:sldId id="300" r:id="rId22"/>
    <p:sldId id="304" r:id="rId23"/>
    <p:sldId id="301" r:id="rId24"/>
    <p:sldId id="302" r:id="rId25"/>
    <p:sldId id="303" r:id="rId26"/>
    <p:sldId id="257" r:id="rId27"/>
    <p:sldId id="258" r:id="rId28"/>
    <p:sldId id="259" r:id="rId29"/>
    <p:sldId id="305" r:id="rId30"/>
    <p:sldId id="260" r:id="rId31"/>
    <p:sldId id="261" r:id="rId32"/>
    <p:sldId id="262" r:id="rId33"/>
    <p:sldId id="263" r:id="rId34"/>
    <p:sldId id="306" r:id="rId35"/>
    <p:sldId id="327" r:id="rId36"/>
    <p:sldId id="328" r:id="rId37"/>
    <p:sldId id="330" r:id="rId38"/>
    <p:sldId id="331" r:id="rId39"/>
    <p:sldId id="329" r:id="rId40"/>
    <p:sldId id="332" r:id="rId41"/>
    <p:sldId id="333" r:id="rId42"/>
    <p:sldId id="264" r:id="rId43"/>
    <p:sldId id="323" r:id="rId44"/>
    <p:sldId id="319" r:id="rId45"/>
    <p:sldId id="320" r:id="rId46"/>
    <p:sldId id="321" r:id="rId47"/>
    <p:sldId id="322" r:id="rId48"/>
    <p:sldId id="325" r:id="rId49"/>
    <p:sldId id="326" r:id="rId50"/>
    <p:sldId id="265" r:id="rId51"/>
    <p:sldId id="266" r:id="rId52"/>
    <p:sldId id="324" r:id="rId53"/>
    <p:sldId id="334" r:id="rId54"/>
    <p:sldId id="335" r:id="rId55"/>
    <p:sldId id="336" r:id="rId56"/>
    <p:sldId id="267" r:id="rId57"/>
    <p:sldId id="268" r:id="rId58"/>
    <p:sldId id="337" r:id="rId59"/>
    <p:sldId id="280" r:id="rId60"/>
    <p:sldId id="281" r:id="rId61"/>
    <p:sldId id="269" r:id="rId62"/>
    <p:sldId id="282" r:id="rId63"/>
    <p:sldId id="270" r:id="rId64"/>
    <p:sldId id="271" r:id="rId65"/>
    <p:sldId id="272" r:id="rId66"/>
    <p:sldId id="275" r:id="rId67"/>
    <p:sldId id="310" r:id="rId68"/>
    <p:sldId id="307" r:id="rId69"/>
    <p:sldId id="312" r:id="rId70"/>
    <p:sldId id="308" r:id="rId71"/>
    <p:sldId id="311" r:id="rId72"/>
    <p:sldId id="315" r:id="rId73"/>
    <p:sldId id="273" r:id="rId74"/>
    <p:sldId id="276" r:id="rId75"/>
    <p:sldId id="313" r:id="rId76"/>
    <p:sldId id="314" r:id="rId77"/>
    <p:sldId id="316" r:id="rId78"/>
    <p:sldId id="317" r:id="rId79"/>
    <p:sldId id="31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0B18-D231-43B3-8F41-D64E15E5D02A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5EAEF-816F-43E7-BBD9-6C54288EE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0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https://www.simplilearn.com/tutorials/nodejs-tutorial/what-is-nodejs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5EAEF-816F-43E7-BBD9-6C54288EE3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8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REST was first introduced by Roy Fielding in 2000.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5EAEF-816F-43E7-BBD9-6C54288EE35D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9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7A7-58A4-F9E5-6EA1-E1F4EDDE0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C0940-00F5-E4B0-3678-26F512A2E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A5F1-874B-33F8-ED60-ED666A5D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9274-FED0-2830-0B31-2F210F77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55C8-50B9-5E99-6CA5-6D1660F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9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0188-6CC5-C6AE-5895-6F30CC7A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17106-9066-E1BF-5CAE-D5DAD2D0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0817-A25A-0219-C9CD-F27573B0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244A-8D43-F9D0-5170-A73B8169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F7A66-3EE2-DD4A-1AC3-D43ED3B8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0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1D4A3-88A7-1237-B3B5-4D18FC31D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00755-CA4F-8CB3-3A75-78D1558D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A8B1-36BD-609E-5B44-33CEF9EA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05DC-DE24-E600-01F9-4FB18519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A39D-FA31-9FBC-75D1-E239E549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9CA3-535E-E490-7E93-A8626518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DB9A-E901-5CA1-A72E-15EBFBF1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EBDF-FDAA-2B4E-68B6-AAA09E3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7A1A-C279-CD5D-79B7-947445BE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8FB7-6D87-4B9D-0055-5948088A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2D96-38DC-D0F3-9A8C-140B4F80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8325-73F8-B7AB-ADA1-CBF86870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0DD4-1C25-7C43-ED58-7F0F012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F930-55ED-697C-0399-D338D54F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C7E5-CA45-6574-14E1-196FD1AE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8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9D1-305C-5AC0-919A-1B62584E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222F-B677-D11D-F2DE-C4CDADCE5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CD6BA-CD88-4732-6211-A9FEE4BC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1215-E3A2-42DE-4873-A1A19C34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70D30-D4A1-A007-F164-14F99709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C7F9F-6CDA-096B-6805-F6A61677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4A58-0224-92BE-6893-E196EDCE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1C15-7640-C65C-50D0-6B857A73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B0B28-502A-8787-0297-32803450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869B4-0E91-A499-A211-CEAFB0471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CCB4F-F629-689F-16FD-3E5A6717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45333-C195-FFDB-32B8-36C8D286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6C255-0E78-976E-2999-5141F20E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8D116-A9A6-9E37-4A27-DEA982C0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749C-EA40-80C8-F378-D8E810C4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5106F-7C52-6246-6E0A-961F0063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60FB-DDA1-D9A7-ECF5-9370A9A1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9AEEE-95F4-7BEB-2B8C-A911F46A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46AF6-931F-AFC1-914E-8B919CA2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3E181-DA5C-81E0-B6BE-BDF582D2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A5DC8-66FB-9269-2C16-99C1E959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2660-7CDD-4EE9-3C16-AC947F4A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3E39-7BC5-9933-46F8-20E503B5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7689F-DAEF-2665-3684-49A206B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EDD0-8DE3-0BF3-460E-997BC5A3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F218B-46F9-4E03-BD08-9C2314DA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79919-7665-C906-8B4E-F9DC59EE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6142-EA52-4995-93A7-E6D1E0B1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7BED6-7B4A-A195-A5B9-B67E1A474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2FE6-CC87-17E3-84FB-E674D716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8BE70-3815-AFFF-8639-644EF232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845CB-EEF2-0D54-810A-71FBA289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5CCB-649A-D35D-C3DD-5102E9B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B7F98-D5D6-B925-4051-042DB221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171B-8738-4CB7-9641-3E47D700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5D9E-4A13-C9FC-2CC2-19EE24668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A501-4743-432F-B94C-3DBE8C970D82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74A17-FD29-B0FF-729A-F6B9E9FA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F859-7427-FC03-D791-2CF634084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1DF9-902F-456F-B3FF-3D36C7EF6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2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using-middleware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300/add-product" TargetMode="Externa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2A6-23ED-A3DE-D821-FD52680D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90956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92F3-37B3-FAA3-CD27-CBE5D0EB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Node.js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75FF-0E65-8A57-8154-3C7B1D64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The components of a Node.js application. A Node.js application consists of the following three important components −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Import required modules − We use the require directive to load Node.js modules.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Create server − A server which will listen to client's requests similar to Apache HTTP Server.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Read request and return response − The server created in an earlier step will read the HTTP request made by the client which can be a browser or a console and return the response.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3184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F0E-2337-BCF6-E0DD-6A102F3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Creating Node.js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0D23-9776-FB05-B933-A961FC1C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Step 1 - Import Required Module</a:t>
            </a:r>
          </a:p>
          <a:p>
            <a:endParaRPr lang="en-US" sz="2200" dirty="0"/>
          </a:p>
          <a:p>
            <a:r>
              <a:rPr lang="en-US" sz="2200" dirty="0"/>
              <a:t>We use the require directive to load the http module and store the returned HTTP instance into an http variable as follows −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</a:rPr>
              <a:t>const http = require("http");</a:t>
            </a:r>
            <a:endParaRPr lang="en-IN" sz="2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8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F0E-2337-BCF6-E0DD-6A102F3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Creating Node.js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0D23-9776-FB05-B933-A961FC1C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Step 2 - Create Server</a:t>
            </a:r>
          </a:p>
          <a:p>
            <a:r>
              <a:rPr lang="en-US" sz="2200" dirty="0"/>
              <a:t>We use the created http instance and call </a:t>
            </a:r>
            <a:r>
              <a:rPr lang="en-US" sz="2200" dirty="0">
                <a:highlight>
                  <a:srgbClr val="FFFF00"/>
                </a:highlight>
              </a:rPr>
              <a:t>http.createServer()</a:t>
            </a:r>
            <a:r>
              <a:rPr lang="en-US" sz="2200" dirty="0"/>
              <a:t> method to create a server instance </a:t>
            </a:r>
          </a:p>
          <a:p>
            <a:r>
              <a:rPr lang="en-US" sz="2200" dirty="0"/>
              <a:t>We then bind it at port 8081 using the listen method associated with the server instance.</a:t>
            </a:r>
          </a:p>
          <a:p>
            <a:r>
              <a:rPr lang="en-US" sz="2200" dirty="0"/>
              <a:t>Pass it a callback function with parameters request and response. </a:t>
            </a:r>
          </a:p>
          <a:p>
            <a:r>
              <a:rPr lang="en-US" sz="2200" dirty="0"/>
              <a:t>Write the sample implementation to always return "Hello World".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0792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F0E-2337-BCF6-E0DD-6A102F3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Creating Node.js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0D23-9776-FB05-B933-A961FC1C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Step 2 - Create Server</a:t>
            </a:r>
          </a:p>
          <a:p>
            <a:r>
              <a:rPr lang="en-US" sz="2200" dirty="0"/>
              <a:t>We use the created http instance and call </a:t>
            </a:r>
            <a:r>
              <a:rPr lang="en-US" sz="2200" dirty="0">
                <a:highlight>
                  <a:srgbClr val="FFFF00"/>
                </a:highlight>
              </a:rPr>
              <a:t>http.createServer()</a:t>
            </a:r>
            <a:r>
              <a:rPr lang="en-US" sz="2200" dirty="0"/>
              <a:t> method to create a server instance </a:t>
            </a:r>
          </a:p>
          <a:p>
            <a:r>
              <a:rPr lang="en-US" sz="2200" dirty="0"/>
              <a:t>We then bind it at port 8081 using the listen method associated with the server instance.</a:t>
            </a:r>
          </a:p>
          <a:p>
            <a:r>
              <a:rPr lang="en-US" sz="2200" dirty="0"/>
              <a:t>Pass it a callback function with parameters request and response. </a:t>
            </a:r>
          </a:p>
          <a:p>
            <a:r>
              <a:rPr lang="en-US" sz="2200" dirty="0"/>
              <a:t>Write the sample implementation to always return "Hello World".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2053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CFE-7045-2FE6-EA6F-240382FE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Node.js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F41-EE33-9F5A-99D2-BC59EA7F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 = require(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http.createServer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(request, response)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Send the HTTP header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 Status: 200 : OK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Content Type: text/plain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response.writeHead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Send the response body as "Hello World"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World\n'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}).listen(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8081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Console will print the message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console.log(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'Server running at http://localhost:8081/'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64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CFE-7045-2FE6-EA6F-240382FE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Node.js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F41-EE33-9F5A-99D2-BC59EA7F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Step 3 – Start the server and send the request using browser.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Save the file in a folder firstnodeapp with name as app.js/main.js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Now execute the app.js to start the server as follows −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3333FF"/>
                </a:solidFill>
              </a:rPr>
              <a:t>node main.js 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Verify the Output. Server has </a:t>
            </a:r>
            <a:r>
              <a:rPr lang="en-US" sz="2200" dirty="0" err="1"/>
              <a:t>started.http</a:t>
            </a:r>
            <a:r>
              <a:rPr lang="en-US" sz="2200" dirty="0"/>
              <a:t> Server is running at </a:t>
            </a: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Make a Request to the Node.js Server - Open </a:t>
            </a:r>
            <a:r>
              <a:rPr lang="en-US" sz="2200" dirty="0">
                <a:hlinkClick r:id="rId2"/>
              </a:rPr>
              <a:t>http://localhost:8081</a:t>
            </a:r>
            <a:r>
              <a:rPr lang="en-US" sz="2200" dirty="0"/>
              <a:t> in any browser and observe the following result.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52E4B-C8F7-D958-5238-D587911A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57" y="4862758"/>
            <a:ext cx="2788754" cy="15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6B15-AD9F-E216-00D7-11722A15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Callback?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D969-9F34-BF64-95FB-424D795F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  <a:p>
            <a:r>
              <a:rPr lang="en-US" dirty="0"/>
              <a:t>Callback is an asynchronous equivalent for a function. </a:t>
            </a:r>
          </a:p>
          <a:p>
            <a:r>
              <a:rPr lang="en-US" dirty="0"/>
              <a:t>A callback function is called at the completion of a given task. </a:t>
            </a:r>
          </a:p>
          <a:p>
            <a:r>
              <a:rPr lang="en-US" dirty="0"/>
              <a:t>Node makes heavy use of callbacks. All the APIs of Node are written in such a way that they support callbacks.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5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3F93-BF87-25BD-F9B3-12F4A2F4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vs Non-Blocking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3E20-047B-A7E6-8BD7-F270FD1B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Blocking Code Example</a:t>
            </a:r>
          </a:p>
          <a:p>
            <a:r>
              <a:rPr lang="en-US" dirty="0"/>
              <a:t>Create a text file named input.txt with the following content − (any text with 4-5 lines)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var fs = require("fs");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var data = fs.readFileSync('input.txt’);   </a:t>
            </a:r>
            <a:r>
              <a:rPr lang="en-US" dirty="0"/>
              <a:t>//normal synchronous function call</a:t>
            </a:r>
          </a:p>
          <a:p>
            <a:pPr marL="457200" lvl="1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console.log(data.toString());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console.log("Program Ended");</a:t>
            </a:r>
          </a:p>
          <a:p>
            <a:r>
              <a:rPr lang="en-US" dirty="0"/>
              <a:t>Now run the main.js to see the result − $ node main.js</a:t>
            </a:r>
          </a:p>
          <a:p>
            <a:r>
              <a:rPr lang="en-US" dirty="0"/>
              <a:t>Verify the Output.</a:t>
            </a:r>
          </a:p>
          <a:p>
            <a:pPr marL="457200" lvl="1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This is Node.js course.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We will learn how to use Node.js to create server side components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  <a:highlight>
                  <a:srgbClr val="FFFF00"/>
                </a:highlight>
              </a:rPr>
              <a:t>Program Ended</a:t>
            </a:r>
          </a:p>
        </p:txBody>
      </p:sp>
    </p:spTree>
    <p:extLst>
      <p:ext uri="{BB962C8B-B14F-4D97-AF65-F5344CB8AC3E}">
        <p14:creationId xmlns:p14="http://schemas.microsoft.com/office/powerpoint/2010/main" val="239475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3F93-BF87-25BD-F9B3-12F4A2F4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vs Non-Blocking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3E20-047B-A7E6-8BD7-F270FD1B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>
                <a:highlight>
                  <a:srgbClr val="FFFF00"/>
                </a:highlight>
              </a:rPr>
              <a:t>Non-Blocking Code Example – (2</a:t>
            </a:r>
            <a:r>
              <a:rPr lang="en-US" sz="3800" baseline="30000" dirty="0">
                <a:highlight>
                  <a:srgbClr val="FFFF00"/>
                </a:highlight>
              </a:rPr>
              <a:t>nd</a:t>
            </a:r>
            <a:r>
              <a:rPr lang="en-US" sz="3800" dirty="0">
                <a:highlight>
                  <a:srgbClr val="FFFF00"/>
                </a:highlight>
              </a:rPr>
              <a:t> arg of readFile() is callback function)</a:t>
            </a:r>
          </a:p>
          <a:p>
            <a:r>
              <a:rPr lang="en-US" sz="3800" dirty="0"/>
              <a:t>Create a text file named input.txt with the 4-5 lines of content.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var fs = require("fs");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fs.readFile('input.txt', </a:t>
            </a:r>
            <a:r>
              <a:rPr lang="en-US" sz="2900" dirty="0">
                <a:solidFill>
                  <a:srgbClr val="3333FF"/>
                </a:solidFill>
                <a:highlight>
                  <a:srgbClr val="C0C0C0"/>
                </a:highlight>
              </a:rPr>
              <a:t>function (err, data) {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  <a:highlight>
                  <a:srgbClr val="C0C0C0"/>
                </a:highlight>
              </a:rPr>
              <a:t>   if (err)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  <a:highlight>
                  <a:srgbClr val="C0C0C0"/>
                </a:highlight>
              </a:rPr>
              <a:t>       return </a:t>
            </a:r>
            <a:r>
              <a:rPr lang="en-US" sz="2900" dirty="0" err="1">
                <a:solidFill>
                  <a:srgbClr val="3333FF"/>
                </a:solidFill>
                <a:highlight>
                  <a:srgbClr val="C0C0C0"/>
                </a:highlight>
              </a:rPr>
              <a:t>console.error</a:t>
            </a:r>
            <a:r>
              <a:rPr lang="en-US" sz="2900" dirty="0">
                <a:solidFill>
                  <a:srgbClr val="3333FF"/>
                </a:solidFill>
                <a:highlight>
                  <a:srgbClr val="C0C0C0"/>
                </a:highlight>
              </a:rPr>
              <a:t>(err);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  <a:highlight>
                  <a:srgbClr val="C0C0C0"/>
                </a:highlight>
              </a:rPr>
              <a:t>   console.log(</a:t>
            </a:r>
            <a:r>
              <a:rPr lang="en-US" sz="2900" dirty="0" err="1">
                <a:solidFill>
                  <a:srgbClr val="3333FF"/>
                </a:solidFill>
                <a:highlight>
                  <a:srgbClr val="C0C0C0"/>
                </a:highlight>
              </a:rPr>
              <a:t>data.toString</a:t>
            </a:r>
            <a:r>
              <a:rPr lang="en-US" sz="2900" dirty="0">
                <a:solidFill>
                  <a:srgbClr val="3333FF"/>
                </a:solidFill>
                <a:highlight>
                  <a:srgbClr val="C0C0C0"/>
                </a:highlight>
              </a:rPr>
              <a:t>());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  <a:highlight>
                  <a:srgbClr val="C0C0C0"/>
                </a:highlight>
              </a:rPr>
              <a:t>}</a:t>
            </a:r>
            <a:r>
              <a:rPr lang="en-US" sz="2900" dirty="0">
                <a:solidFill>
                  <a:srgbClr val="3333FF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console.log("Program Ended");</a:t>
            </a:r>
          </a:p>
          <a:p>
            <a:r>
              <a:rPr lang="en-US" sz="3800" dirty="0"/>
              <a:t>Now run the main.js to see the result − $ node main.js</a:t>
            </a:r>
          </a:p>
          <a:p>
            <a:r>
              <a:rPr lang="en-US" sz="3800" dirty="0"/>
              <a:t>Verify the Output.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  <a:highlight>
                  <a:srgbClr val="FFFF00"/>
                </a:highlight>
              </a:rPr>
              <a:t>Program Ended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This is Node.js course.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We will learn how to use Node.js to create server side components</a:t>
            </a:r>
          </a:p>
        </p:txBody>
      </p:sp>
    </p:spTree>
    <p:extLst>
      <p:ext uri="{BB962C8B-B14F-4D97-AF65-F5344CB8AC3E}">
        <p14:creationId xmlns:p14="http://schemas.microsoft.com/office/powerpoint/2010/main" val="9122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76EB-04EE-DFBF-B990-976517AF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vs Non-Blocking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BB63-3F56-71FB-0E6F-2C9DE9AB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two examples explain the concept of blocking and non-blocking calls.</a:t>
            </a:r>
          </a:p>
          <a:p>
            <a:endParaRPr lang="en-US" sz="2400" dirty="0"/>
          </a:p>
          <a:p>
            <a:r>
              <a:rPr lang="en-US" sz="2400" dirty="0"/>
              <a:t>The first example shows that the program blocks until it reads the file and then only it proceeds to end the program.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second example shows that the program does not wait for file reading to complete and proceeds to print "Program Ended“.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At the same time, the program without blocking continues reading the file.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92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9BC-9E07-8BA1-BA02-8EBD199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5AB2-6215-5B04-59E4-94921490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r>
              <a:rPr lang="en-IN" dirty="0"/>
              <a:t>Basic Client Server concept</a:t>
            </a:r>
          </a:p>
          <a:p>
            <a:r>
              <a:rPr lang="en-IN" dirty="0"/>
              <a:t>http protocol</a:t>
            </a:r>
          </a:p>
        </p:txBody>
      </p:sp>
    </p:spTree>
    <p:extLst>
      <p:ext uri="{BB962C8B-B14F-4D97-AF65-F5344CB8AC3E}">
        <p14:creationId xmlns:p14="http://schemas.microsoft.com/office/powerpoint/2010/main" val="82720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55E0-614A-A9EF-CE7C-EA6E915A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Server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F5ED-2832-F56C-5CF3-98D69F41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To manage several concurrent clients, Node.js employs a “Single Threaded Event Loop” design.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JavaScript event-based model and the JavaScript callback mechanism are employed in the Node.js Processing Model.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It employs asynchronous model via two fundamental concepts: 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333FF"/>
                </a:solidFill>
              </a:rPr>
              <a:t>Callback functions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333FF"/>
                </a:solidFill>
              </a:rPr>
              <a:t>Non-blocking of I/O operations (async calls)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These features enhance the scalability, performance, and throughput of Node.js web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454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1D01-A814-5F8F-0809-0F924638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A199-B52C-AE7D-AA47-3C66703C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41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2200" dirty="0"/>
              <a:t>As Node.js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is a single-threaded application,                                                                                 but it can support concurrency via the concept of 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event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callbacks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. 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Every API of Node.js is asynchronous and being single-threaded, it uses async function calls to maintain concurrency.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3333FF"/>
                </a:solidFill>
              </a:rPr>
              <a:t>Every API has async call and a callback</a:t>
            </a:r>
            <a:r>
              <a:rPr lang="en-US" sz="2200" dirty="0"/>
              <a:t> that is supposed to be called when async operation is completed or errored out.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Callback has code/next steps to handle successful completion of async call for e.g.: what to do with data that is read from the file or handle the failure in case async operation fails.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Actual Async call like file-IO, Network-IO might be jointly handled by Nodejs lib and OS using a special Thread pool.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The callback is pure JS function that is executed by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   Node.js event loop once async call is completed by Thread in Thread-Pool.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E4B86-2478-B79A-ED03-C879AA85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124" y="237287"/>
            <a:ext cx="3418394" cy="17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1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6E9A-AD0E-129F-3B56-00C401E8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Event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3EAC29-DE44-6BD5-2AA8-CE719B845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741" y="1599597"/>
            <a:ext cx="8430717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EE6BC1-2406-0774-E15B-8FE6C3C193FD}"/>
              </a:ext>
            </a:extLst>
          </p:cNvPr>
          <p:cNvCxnSpPr/>
          <p:nvPr/>
        </p:nvCxnSpPr>
        <p:spPr>
          <a:xfrm>
            <a:off x="2393879" y="2054831"/>
            <a:ext cx="1387011" cy="92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377EE5-BA20-B314-5721-57442D4F6D7E}"/>
              </a:ext>
            </a:extLst>
          </p:cNvPr>
          <p:cNvGrpSpPr/>
          <p:nvPr/>
        </p:nvGrpSpPr>
        <p:grpSpPr>
          <a:xfrm>
            <a:off x="1795152" y="1690688"/>
            <a:ext cx="1985738" cy="1987460"/>
            <a:chOff x="1795152" y="1690688"/>
            <a:chExt cx="1985738" cy="19874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65B0A-05FD-E680-6547-51E3B62E46C9}"/>
                </a:ext>
              </a:extLst>
            </p:cNvPr>
            <p:cNvSpPr txBox="1"/>
            <p:nvPr/>
          </p:nvSpPr>
          <p:spPr>
            <a:xfrm rot="10800000" flipV="1">
              <a:off x="1795152" y="1690688"/>
              <a:ext cx="119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callback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F74514-F205-0223-C7F6-AC91CDE226E3}"/>
                </a:ext>
              </a:extLst>
            </p:cNvPr>
            <p:cNvGrpSpPr/>
            <p:nvPr/>
          </p:nvGrpSpPr>
          <p:grpSpPr>
            <a:xfrm>
              <a:off x="2393878" y="2054831"/>
              <a:ext cx="1387012" cy="1623317"/>
              <a:chOff x="2393878" y="2054831"/>
              <a:chExt cx="1387012" cy="1623317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D7A3494-DCEA-C060-91BB-6B49EC372897}"/>
                  </a:ext>
                </a:extLst>
              </p:cNvPr>
              <p:cNvCxnSpPr/>
              <p:nvPr/>
            </p:nvCxnSpPr>
            <p:spPr>
              <a:xfrm>
                <a:off x="2393878" y="2054831"/>
                <a:ext cx="1387012" cy="1253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E01FEB2-A832-BFFE-F1A8-1595B0DC1591}"/>
                  </a:ext>
                </a:extLst>
              </p:cNvPr>
              <p:cNvCxnSpPr/>
              <p:nvPr/>
            </p:nvCxnSpPr>
            <p:spPr>
              <a:xfrm>
                <a:off x="2393878" y="2054831"/>
                <a:ext cx="1387012" cy="1623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D9FE7F-F7CE-2637-1E28-D86554712EF6}"/>
              </a:ext>
            </a:extLst>
          </p:cNvPr>
          <p:cNvGrpSpPr/>
          <p:nvPr/>
        </p:nvGrpSpPr>
        <p:grpSpPr>
          <a:xfrm>
            <a:off x="7130265" y="2158110"/>
            <a:ext cx="2990637" cy="1150169"/>
            <a:chOff x="7130265" y="2158110"/>
            <a:chExt cx="2990637" cy="115016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2F3D4-6E63-74A3-9BE3-1CA125B1E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265" y="2373330"/>
              <a:ext cx="1202077" cy="606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47DF2A-D8A8-7995-8D34-BCA7AA75D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265" y="2373330"/>
              <a:ext cx="1202077" cy="93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6B948C-6392-0140-5A2B-13B175A6B23E}"/>
                </a:ext>
              </a:extLst>
            </p:cNvPr>
            <p:cNvSpPr txBox="1"/>
            <p:nvPr/>
          </p:nvSpPr>
          <p:spPr>
            <a:xfrm>
              <a:off x="8285873" y="2158110"/>
              <a:ext cx="1835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Async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52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CB71-7368-2CCD-CEE2-5E8E0AF9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11"/>
            <a:ext cx="10515600" cy="1325563"/>
          </a:xfrm>
        </p:spPr>
        <p:txBody>
          <a:bodyPr/>
          <a:lstStyle/>
          <a:p>
            <a:r>
              <a:rPr lang="en-IN" dirty="0"/>
              <a:t>Node.js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228F-54B8-652E-5818-04470A65E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8658"/>
            <a:ext cx="5181600" cy="5075296"/>
          </a:xfrm>
        </p:spPr>
        <p:txBody>
          <a:bodyPr>
            <a:noAutofit/>
          </a:bodyPr>
          <a:lstStyle/>
          <a:p>
            <a:pPr algn="l" fontAlgn="base"/>
            <a:r>
              <a:rPr lang="en-US" sz="1700" b="1" i="0" dirty="0">
                <a:solidFill>
                  <a:srgbClr val="273239"/>
                </a:solidFill>
                <a:effectLst/>
              </a:rPr>
              <a:t>Working of the Event loop: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 When Node.js starts, it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initializes the event loop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, processes the provided input script which may make async API calls then begins processing the event loop. </a:t>
            </a:r>
          </a:p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In the previous example, the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readFile function 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has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async call to read content from file 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and a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callback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 to be executed once async operation completes or errors out.</a:t>
            </a:r>
          </a:p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When using Node.js, a special library module called </a:t>
            </a:r>
            <a:r>
              <a:rPr lang="en-US" sz="1700" b="0" i="0" dirty="0" err="1">
                <a:solidFill>
                  <a:srgbClr val="3333FF"/>
                </a:solidFill>
                <a:effectLst/>
              </a:rPr>
              <a:t>libuv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 is used to perform async operations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.</a:t>
            </a:r>
          </a:p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This library is also used, together with the back logic of Node, to manage a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special thread pool 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called the </a:t>
            </a:r>
            <a:r>
              <a:rPr lang="en-US" sz="1700" b="0" i="0" dirty="0" err="1">
                <a:solidFill>
                  <a:srgbClr val="273239"/>
                </a:solidFill>
                <a:effectLst/>
              </a:rPr>
              <a:t>libuv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 thread pool. </a:t>
            </a:r>
          </a:p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This thread pool is composed of four threads used to delegate operations (to OS) that are too heavy for the event loop.</a:t>
            </a:r>
          </a:p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I/O operations, Opening and closing connections, </a:t>
            </a:r>
            <a:r>
              <a:rPr lang="en-US" sz="1700" dirty="0">
                <a:solidFill>
                  <a:srgbClr val="273239"/>
                </a:solidFill>
              </a:rPr>
              <a:t>async http calls, 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setTimeouts are examples of operations done using  such a Thread Pool.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B7D179-C3CE-C5AC-52D5-B882B873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2474" y="1454382"/>
            <a:ext cx="5181600" cy="5182586"/>
          </a:xfrm>
        </p:spPr>
        <p:txBody>
          <a:bodyPr>
            <a:normAutofit/>
          </a:bodyPr>
          <a:lstStyle/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When the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thread pool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 completes a task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(in this case IO operation of reading contents of file from hard-disk</a:t>
            </a:r>
            <a:r>
              <a:rPr lang="en-US" sz="1700" dirty="0">
                <a:solidFill>
                  <a:srgbClr val="3333FF"/>
                </a:solidFill>
              </a:rPr>
              <a:t>)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 , a callback function is called which handles the error(if any) or does some other operation. </a:t>
            </a:r>
          </a:p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This callback function is sent to the event queue. </a:t>
            </a:r>
          </a:p>
          <a:p>
            <a:pPr algn="l" fontAlgn="base"/>
            <a:r>
              <a:rPr lang="en-US" sz="1700" b="0" i="0" dirty="0">
                <a:solidFill>
                  <a:srgbClr val="273239"/>
                </a:solidFill>
                <a:effectLst/>
              </a:rPr>
              <a:t>When the call stack is empty, the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event loop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 listens to the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event sent through the event queue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 and </a:t>
            </a:r>
            <a:r>
              <a:rPr lang="en-US" sz="1700" b="0" i="0" dirty="0">
                <a:solidFill>
                  <a:srgbClr val="3333FF"/>
                </a:solidFill>
                <a:effectLst/>
              </a:rPr>
              <a:t>executes the callback</a:t>
            </a:r>
            <a:r>
              <a:rPr lang="en-US" sz="1700" b="0" i="0" dirty="0">
                <a:solidFill>
                  <a:srgbClr val="273239"/>
                </a:solidFill>
                <a:effectLst/>
              </a:rPr>
              <a:t> to the call stack. 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1878F-33BF-879B-A430-0B2320AE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921" y="3785724"/>
            <a:ext cx="4787757" cy="24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304D-178E-0F89-1B19-C6732726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Event Loop &amp;</a:t>
            </a:r>
            <a:br>
              <a:rPr lang="en-IN" dirty="0"/>
            </a:br>
            <a:r>
              <a:rPr lang="en-IN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2E60-590A-1F86-287D-381A0518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Node.js uses events heavily and it is also one of the reasons why Node.js is pretty fast compared to other similar technologies.</a:t>
            </a:r>
            <a:endParaRPr lang="en-US" sz="2000" dirty="0"/>
          </a:p>
          <a:p>
            <a:r>
              <a:rPr lang="en-US" sz="2000" dirty="0"/>
              <a:t>In an event-driven application, there is generally a main loop that listens for events, and then triggers a callback function when one of those events is detected.</a:t>
            </a:r>
          </a:p>
          <a:p>
            <a:endParaRPr lang="en-US" sz="2000" dirty="0"/>
          </a:p>
          <a:p>
            <a:r>
              <a:rPr lang="en-US" sz="2000" dirty="0"/>
              <a:t>In Node.js event-loop is the main-loop that listens for the events and triggers a callback (stored in event-queue) when event is detected.</a:t>
            </a:r>
          </a:p>
          <a:p>
            <a:endParaRPr lang="en-US" sz="2000" dirty="0"/>
          </a:p>
          <a:p>
            <a:r>
              <a:rPr lang="en-US" sz="2000" dirty="0"/>
              <a:t>The event could be any event like file-IO operation completed event or network-IO completed event or setTimer event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EFA97-72E7-23CF-CF9B-942DBCDE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2" y="4962702"/>
            <a:ext cx="4292457" cy="18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A8AD-5102-F909-C91D-72202B5E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050E-1976-B6D2-E3D7-27322548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console.log('Start');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setTimeout(() =&gt; {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    console.log('Timeout callback');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}, 2000);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 console.log('End');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In above example, the setTimeout() function is called with a callback that will print “Timeout callback” to the console after 2000 milliseconds (2 seconds). 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This callback function is added to the event queue, and the event loop will process it after the synchronous code is executed. 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The output will be: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Start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Timeout callback</a:t>
            </a:r>
            <a:endParaRPr lang="en-IN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032F-5319-3AA8-4A2F-278CE6B3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CC05-E0D4-815D-70B0-C089F530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module is an encapsulated and reusable chunk of code that has its own context</a:t>
            </a:r>
          </a:p>
          <a:p>
            <a:r>
              <a:rPr lang="en-IN" dirty="0"/>
              <a:t>In Node.js each file is treated as separate module that is isolated by default.</a:t>
            </a:r>
          </a:p>
          <a:p>
            <a:r>
              <a:rPr lang="en-IN" dirty="0"/>
              <a:t>Types of Modules:</a:t>
            </a:r>
          </a:p>
          <a:p>
            <a:pPr marL="457200" lvl="1" indent="0">
              <a:buNone/>
            </a:pPr>
            <a:r>
              <a:rPr lang="en-IN" dirty="0"/>
              <a:t>  1. Modules that we create in our application.</a:t>
            </a:r>
          </a:p>
          <a:p>
            <a:pPr marL="457200" lvl="1" indent="0">
              <a:buNone/>
            </a:pPr>
            <a:r>
              <a:rPr lang="en-IN" dirty="0"/>
              <a:t>  2. Built-in modules: modules that node.js ships with out of the box.</a:t>
            </a:r>
          </a:p>
          <a:p>
            <a:pPr marL="457200" lvl="1" indent="0">
              <a:buNone/>
            </a:pPr>
            <a:r>
              <a:rPr lang="en-IN" dirty="0"/>
              <a:t>  3. Third-party modules: modules written by other developers that we 	can use in our own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41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D15F-3115-BE49-7255-FDC7B9C6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F0AA-4EB8-5331-458D-BFEDCAD4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dirty="0"/>
              <a:t>To load a module into another file we use a require function.</a:t>
            </a:r>
          </a:p>
          <a:p>
            <a:r>
              <a:rPr lang="en-IN" sz="2600" dirty="0"/>
              <a:t>If the file in require function is JavaScript file we can skip specifying extension and JS will auto infer it.</a:t>
            </a:r>
          </a:p>
          <a:p>
            <a:r>
              <a:rPr lang="en-IN" sz="2600" dirty="0"/>
              <a:t>When index.js is executed, the code in the module add.js is also executed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3333FF"/>
                </a:solidFill>
              </a:rPr>
              <a:t>       </a:t>
            </a:r>
            <a:r>
              <a:rPr lang="en-IN" sz="2400" dirty="0"/>
              <a:t>add.js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const add = (</a:t>
            </a:r>
            <a:r>
              <a:rPr lang="en-US" dirty="0" err="1">
                <a:solidFill>
                  <a:srgbClr val="3333FF"/>
                </a:solidFill>
              </a:rPr>
              <a:t>a,b</a:t>
            </a:r>
            <a:r>
              <a:rPr lang="en-US" dirty="0">
                <a:solidFill>
                  <a:srgbClr val="3333FF"/>
                </a:solidFill>
              </a:rPr>
              <a:t>)=&gt; </a:t>
            </a:r>
            <a:r>
              <a:rPr lang="en-US" dirty="0" err="1">
                <a:solidFill>
                  <a:srgbClr val="3333FF"/>
                </a:solidFill>
              </a:rPr>
              <a:t>a+b</a:t>
            </a:r>
            <a:r>
              <a:rPr lang="en-US" dirty="0">
                <a:solidFill>
                  <a:srgbClr val="3333FF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3333FF"/>
                </a:solidFill>
              </a:rPr>
              <a:t>module.exports</a:t>
            </a:r>
            <a:r>
              <a:rPr lang="en-US" dirty="0">
                <a:solidFill>
                  <a:srgbClr val="3333FF"/>
                </a:solidFill>
              </a:rPr>
              <a:t> = add; </a:t>
            </a:r>
            <a:r>
              <a:rPr lang="en-US" dirty="0"/>
              <a:t>//</a:t>
            </a:r>
            <a:r>
              <a:rPr lang="en-US" dirty="0" err="1"/>
              <a:t>CommonJs</a:t>
            </a:r>
            <a:r>
              <a:rPr lang="en-US" dirty="0"/>
              <a:t> syntax of exporting and importing modules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index.js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3333FF"/>
                </a:solidFill>
                <a:effectLst/>
              </a:rPr>
              <a:t>const </a:t>
            </a:r>
            <a:r>
              <a:rPr lang="en-US" b="0" dirty="0" err="1">
                <a:solidFill>
                  <a:srgbClr val="3333FF"/>
                </a:solidFill>
                <a:effectLst/>
              </a:rPr>
              <a:t>addx</a:t>
            </a:r>
            <a:r>
              <a:rPr lang="en-US" b="0" dirty="0">
                <a:solidFill>
                  <a:srgbClr val="3333FF"/>
                </a:solidFill>
                <a:effectLst/>
              </a:rPr>
              <a:t> = require('./add');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3333FF"/>
                </a:solidFill>
                <a:effectLst/>
              </a:rPr>
              <a:t>const sum = </a:t>
            </a:r>
            <a:r>
              <a:rPr lang="en-US" b="0" dirty="0" err="1">
                <a:solidFill>
                  <a:srgbClr val="3333FF"/>
                </a:solidFill>
                <a:effectLst/>
              </a:rPr>
              <a:t>addx</a:t>
            </a:r>
            <a:r>
              <a:rPr lang="en-US" b="0" dirty="0">
                <a:solidFill>
                  <a:srgbClr val="3333FF"/>
                </a:solidFill>
                <a:effectLst/>
              </a:rPr>
              <a:t>(5,5);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3333FF"/>
                </a:solidFill>
                <a:effectLst/>
              </a:rPr>
              <a:t>const sum1 = </a:t>
            </a:r>
            <a:r>
              <a:rPr lang="en-US" b="0" dirty="0" err="1">
                <a:solidFill>
                  <a:srgbClr val="3333FF"/>
                </a:solidFill>
                <a:effectLst/>
              </a:rPr>
              <a:t>addx</a:t>
            </a:r>
            <a:r>
              <a:rPr lang="en-US" b="0" dirty="0">
                <a:solidFill>
                  <a:srgbClr val="3333FF"/>
                </a:solidFill>
                <a:effectLst/>
              </a:rPr>
              <a:t>(10,10);</a:t>
            </a:r>
          </a:p>
          <a:p>
            <a:pPr marL="457200" lvl="1" indent="0">
              <a:buNone/>
            </a:pPr>
            <a:endParaRPr lang="en-IN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69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4F96-810F-CBC5-C0DC-B6B8BFC6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B9B3-DB25-C70D-EA53-A528E914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Before a module is executed node.js wraps it inside function wrapper that provides separate (private) module scope.</a:t>
            </a:r>
          </a:p>
          <a:p>
            <a:r>
              <a:rPr lang="en-IN" dirty="0"/>
              <a:t>Immediately Invoked Function Expression (IIFE) in Node.js</a:t>
            </a:r>
          </a:p>
          <a:p>
            <a:r>
              <a:rPr lang="en-US" dirty="0"/>
              <a:t>This saves us from having to worry about conflicting variables and functions.</a:t>
            </a:r>
          </a:p>
          <a:p>
            <a:r>
              <a:rPr lang="en-US" dirty="0"/>
              <a:t>There is proper encapsulation and reusability is unaffected.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40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91A7F-E54D-5F71-4EDF-33C6A1EC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9C02-8909-1851-22FC-8E100F1FB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000" dirty="0">
                <a:solidFill>
                  <a:srgbClr val="0000FF"/>
                </a:solidFill>
              </a:rPr>
              <a:t>b</a:t>
            </a:r>
            <a:r>
              <a:rPr lang="en-IN" sz="2000" b="0" dirty="0">
                <a:solidFill>
                  <a:srgbClr val="0000FF"/>
                </a:solidFill>
                <a:effectLst/>
              </a:rPr>
              <a:t>atman.js     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const 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uperhero = 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"Batman"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</a:rPr>
              <a:t>console.log(superhero);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sz="2000" dirty="0">
                <a:solidFill>
                  <a:srgbClr val="3333FF"/>
                </a:solidFill>
              </a:rPr>
              <a:t>index.js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</a:rPr>
              <a:t>require(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"./batman"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);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</a:rPr>
              <a:t>require(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"./superman"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</a:rPr>
              <a:t>What will be the output?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3333FF"/>
                </a:solidFill>
              </a:rPr>
              <a:t>batman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3333FF"/>
                </a:solidFill>
                <a:effectLst/>
              </a:rPr>
              <a:t>superman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94BB0C-3AA0-537D-19B2-DEB14AFF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672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00FF"/>
                </a:solidFill>
              </a:rPr>
              <a:t>s</a:t>
            </a:r>
            <a:r>
              <a:rPr lang="en-IN" sz="2000" b="0" dirty="0">
                <a:solidFill>
                  <a:srgbClr val="0000FF"/>
                </a:solidFill>
                <a:effectLst/>
              </a:rPr>
              <a:t>uperman.js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const superhero = </a:t>
            </a:r>
            <a:r>
              <a:rPr lang="en-IN" sz="2000" dirty="0">
                <a:solidFill>
                  <a:srgbClr val="A31515"/>
                </a:solidFill>
              </a:rPr>
              <a:t>"Superman";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console.log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(superhero);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/>
              <a:t>Each module (JS file) is wrapped in it’s own scope.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/>
              <a:t>This avoids problems related to conflicted variables and functions in node.js</a:t>
            </a:r>
          </a:p>
        </p:txBody>
      </p:sp>
    </p:spTree>
    <p:extLst>
      <p:ext uri="{BB962C8B-B14F-4D97-AF65-F5344CB8AC3E}">
        <p14:creationId xmlns:p14="http://schemas.microsoft.com/office/powerpoint/2010/main" val="5495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8E4-CD07-1078-99B8-98081773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F0D86-9072-0F13-8586-B7D5717C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Install Node.js</a:t>
            </a:r>
          </a:p>
          <a:p>
            <a:r>
              <a:rPr lang="en-IN" sz="2200" dirty="0"/>
              <a:t>Post installation check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Else add node path to </a:t>
            </a:r>
          </a:p>
          <a:p>
            <a:pPr marL="0" indent="0">
              <a:buNone/>
            </a:pPr>
            <a:r>
              <a:rPr lang="en-IN" sz="2200" dirty="0"/>
              <a:t>   environment variables.</a:t>
            </a:r>
          </a:p>
          <a:p>
            <a:r>
              <a:rPr lang="en-IN" sz="2200" dirty="0"/>
              <a:t>npm node package manager </a:t>
            </a:r>
          </a:p>
          <a:p>
            <a:pPr marL="0" indent="0">
              <a:buNone/>
            </a:pPr>
            <a:r>
              <a:rPr lang="en-IN" sz="2200" dirty="0"/>
              <a:t>   gets installed as part of </a:t>
            </a:r>
          </a:p>
          <a:p>
            <a:pPr marL="0" indent="0">
              <a:buNone/>
            </a:pPr>
            <a:r>
              <a:rPr lang="en-IN" sz="2200" dirty="0"/>
              <a:t>   node.js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21DBBB-5250-583A-ED45-EEF994F3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503" y="1993187"/>
            <a:ext cx="6252345" cy="3454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95C44-6230-91B1-DA8F-5B3A4C71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51" y="2699856"/>
            <a:ext cx="2362200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56FD31-7DBE-8997-7A5D-181C5DD9B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82" y="5977061"/>
            <a:ext cx="2295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E8B5-5BBB-AF40-9EFC-40321D5A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4068-D1BD-007F-BE22-221FC47B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(exports,require,module,__filename,__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dirname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</a:rPr>
              <a:t> superhero = </a:t>
            </a:r>
            <a:r>
              <a:rPr lang="en-US" b="0" dirty="0">
                <a:solidFill>
                  <a:srgbClr val="A31515"/>
                </a:solidFill>
                <a:effectLst/>
              </a:rPr>
              <a:t>"Batman"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    console.log(superhero);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})();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(exports,require,module,__filename,__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dirname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</a:rPr>
              <a:t> superhero = </a:t>
            </a:r>
            <a:r>
              <a:rPr lang="en-US" b="0" dirty="0">
                <a:solidFill>
                  <a:srgbClr val="A31515"/>
                </a:solidFill>
                <a:effectLst/>
              </a:rPr>
              <a:t>"Superman"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    console.log(superhero);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})();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913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6E4A-0A50-8FA8-E0B7-65B58178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Import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C518-234C-6662-7DBE-A064A125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CommonJS way</a:t>
            </a:r>
          </a:p>
          <a:p>
            <a:r>
              <a:rPr lang="en-IN" dirty="0"/>
              <a:t>ES6 way</a:t>
            </a:r>
          </a:p>
          <a:p>
            <a:endParaRPr lang="en-IN" dirty="0"/>
          </a:p>
          <a:p>
            <a:r>
              <a:rPr lang="en-IN" sz="2400" dirty="0"/>
              <a:t>Refer to ‘Module’ folder in nodejs dir for additional examples related to Module topic.</a:t>
            </a:r>
          </a:p>
          <a:p>
            <a:r>
              <a:rPr lang="en-IN" sz="2400" dirty="0"/>
              <a:t>Learn – diff ways in which you can export and import module.</a:t>
            </a:r>
          </a:p>
        </p:txBody>
      </p:sp>
    </p:spTree>
    <p:extLst>
      <p:ext uri="{BB962C8B-B14F-4D97-AF65-F5344CB8AC3E}">
        <p14:creationId xmlns:p14="http://schemas.microsoft.com/office/powerpoint/2010/main" val="513755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182E-A6D2-D632-3F27-953C80F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61C8-2E1A-E401-F116-1BF0CC0D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that node.js ships with.</a:t>
            </a:r>
          </a:p>
          <a:p>
            <a:r>
              <a:rPr lang="en-IN" dirty="0"/>
              <a:t>Also called as core modules.</a:t>
            </a:r>
          </a:p>
          <a:p>
            <a:r>
              <a:rPr lang="en-IN" dirty="0"/>
              <a:t>Need to import the module before we use it.</a:t>
            </a:r>
          </a:p>
          <a:p>
            <a:pPr lvl="1"/>
            <a:r>
              <a:rPr lang="en-IN" dirty="0"/>
              <a:t>path</a:t>
            </a:r>
          </a:p>
          <a:p>
            <a:pPr lvl="1"/>
            <a:r>
              <a:rPr lang="en-IN" dirty="0"/>
              <a:t>events</a:t>
            </a:r>
          </a:p>
          <a:p>
            <a:pPr lvl="1"/>
            <a:r>
              <a:rPr lang="en-IN" dirty="0"/>
              <a:t>fs</a:t>
            </a:r>
          </a:p>
          <a:p>
            <a:pPr lvl="1"/>
            <a:r>
              <a:rPr lang="en-IN" dirty="0"/>
              <a:t>stream</a:t>
            </a:r>
          </a:p>
          <a:p>
            <a:pPr lvl="1"/>
            <a:r>
              <a:rPr lang="en-IN" dirty="0"/>
              <a:t>http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633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AEFF-BD20-709C-C041-65103FEC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8601-FFCC-4427-BF4A-498E0BB471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Path is a utility built-in module used to work easily with file and directory paths.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syntax for including the Path module in your application: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 = require(</a:t>
            </a:r>
            <a:r>
              <a:rPr lang="en-US" sz="2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Path Properties and Methods</a:t>
            </a:r>
          </a:p>
          <a:p>
            <a:r>
              <a:rPr lang="en-US" dirty="0">
                <a:highlight>
                  <a:srgbClr val="FFFF00"/>
                </a:highlight>
              </a:rPr>
              <a:t>Method	Description</a:t>
            </a:r>
          </a:p>
          <a:p>
            <a:r>
              <a:rPr lang="en-US" dirty="0" err="1"/>
              <a:t>basename</a:t>
            </a:r>
            <a:r>
              <a:rPr lang="en-US" dirty="0"/>
              <a:t>()	Returns the last part of a path</a:t>
            </a:r>
          </a:p>
          <a:p>
            <a:r>
              <a:rPr lang="en-US" dirty="0"/>
              <a:t>delimiter	Returns the delimiter  			specified for the platform</a:t>
            </a:r>
          </a:p>
          <a:p>
            <a:r>
              <a:rPr lang="en-US" dirty="0" err="1"/>
              <a:t>dirname</a:t>
            </a:r>
            <a:r>
              <a:rPr lang="en-US" dirty="0"/>
              <a:t>()	Returns the directories of a 		path</a:t>
            </a:r>
          </a:p>
          <a:p>
            <a:r>
              <a:rPr lang="en-US" dirty="0" err="1"/>
              <a:t>extname</a:t>
            </a:r>
            <a:r>
              <a:rPr lang="en-US" dirty="0"/>
              <a:t>()	Returns the file extension of a 		path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8FFE2-2EE9-D794-737A-3F8B8CF6E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format()	Formats a path object into a  		path string</a:t>
            </a:r>
          </a:p>
          <a:p>
            <a:r>
              <a:rPr lang="en-US" dirty="0"/>
              <a:t>isAbsolute()	Returns true if a path is an 		absolute path, otherwise false</a:t>
            </a:r>
          </a:p>
          <a:p>
            <a:r>
              <a:rPr lang="en-US" dirty="0"/>
              <a:t>join()		Joins the specified paths into 		one</a:t>
            </a:r>
          </a:p>
          <a:p>
            <a:r>
              <a:rPr lang="en-US" dirty="0"/>
              <a:t>normalize()	Normalizes the specified path</a:t>
            </a:r>
          </a:p>
          <a:p>
            <a:r>
              <a:rPr lang="en-US" dirty="0"/>
              <a:t>parse()	Formats a path string into a 		path object</a:t>
            </a:r>
          </a:p>
          <a:p>
            <a:r>
              <a:rPr lang="en-US" dirty="0"/>
              <a:t>resolve()	Resolves the specified paths 		into an absolute path</a:t>
            </a:r>
          </a:p>
          <a:p>
            <a:r>
              <a:rPr lang="en-US" dirty="0" err="1"/>
              <a:t>sep</a:t>
            </a:r>
            <a:r>
              <a:rPr lang="en-US" dirty="0"/>
              <a:t>		Returns the segment 			separator specified for the 		platform</a:t>
            </a:r>
          </a:p>
          <a:p>
            <a:pPr marL="0" indent="0">
              <a:buNone/>
            </a:pPr>
            <a:r>
              <a:rPr lang="en-US" dirty="0"/>
              <a:t>* refer to pathex.js in pathmodule folder.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82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B6EB5-75DF-31B7-4F16-FAADB98C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2DF-A879-B827-6288-0E4566C734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3333FF"/>
                </a:solidFill>
              </a:rPr>
              <a:t>const path = require('</a:t>
            </a:r>
            <a:r>
              <a:rPr lang="en-IN" dirty="0" err="1">
                <a:solidFill>
                  <a:srgbClr val="3333FF"/>
                </a:solidFill>
              </a:rPr>
              <a:t>node:path</a:t>
            </a:r>
            <a:r>
              <a:rPr lang="en-IN" dirty="0">
                <a:solidFill>
                  <a:srgbClr val="3333FF"/>
                </a:solidFill>
              </a:rPr>
              <a:t>');</a:t>
            </a:r>
          </a:p>
          <a:p>
            <a:r>
              <a:rPr lang="en-IN" dirty="0">
                <a:solidFill>
                  <a:srgbClr val="3333FF"/>
                </a:solidFill>
              </a:rPr>
              <a:t>//const path = require('path'); //this will also work, but its better to use prefix node: to make it clear </a:t>
            </a:r>
          </a:p>
          <a:p>
            <a:r>
              <a:rPr lang="en-IN" dirty="0">
                <a:solidFill>
                  <a:srgbClr val="3333FF"/>
                </a:solidFill>
              </a:rPr>
              <a:t>const data = require('./</a:t>
            </a:r>
            <a:r>
              <a:rPr lang="en-IN" dirty="0" err="1">
                <a:solidFill>
                  <a:srgbClr val="3333FF"/>
                </a:solidFill>
              </a:rPr>
              <a:t>data.json</a:t>
            </a:r>
            <a:r>
              <a:rPr lang="en-IN" dirty="0">
                <a:solidFill>
                  <a:srgbClr val="3333FF"/>
                </a:solidFill>
              </a:rPr>
              <a:t>');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console.log(__filename);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console.log(__</a:t>
            </a:r>
            <a:r>
              <a:rPr lang="en-IN" dirty="0" err="1">
                <a:solidFill>
                  <a:srgbClr val="3333FF"/>
                </a:solidFill>
              </a:rPr>
              <a:t>dirname</a:t>
            </a:r>
            <a:r>
              <a:rPr lang="en-IN" dirty="0">
                <a:solidFill>
                  <a:srgbClr val="3333FF"/>
                </a:solidFill>
              </a:rPr>
              <a:t>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path.basename</a:t>
            </a:r>
            <a:r>
              <a:rPr lang="en-IN" dirty="0">
                <a:solidFill>
                  <a:srgbClr val="3333FF"/>
                </a:solidFill>
              </a:rPr>
              <a:t>(__filename));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path.basename</a:t>
            </a:r>
            <a:r>
              <a:rPr lang="en-IN" dirty="0">
                <a:solidFill>
                  <a:srgbClr val="3333FF"/>
                </a:solidFill>
              </a:rPr>
              <a:t>(__</a:t>
            </a:r>
            <a:r>
              <a:rPr lang="en-IN" dirty="0" err="1">
                <a:solidFill>
                  <a:srgbClr val="3333FF"/>
                </a:solidFill>
              </a:rPr>
              <a:t>dirname</a:t>
            </a:r>
            <a:r>
              <a:rPr lang="en-IN" dirty="0">
                <a:solidFill>
                  <a:srgbClr val="3333FF"/>
                </a:solidFill>
              </a:rPr>
              <a:t>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path.extname</a:t>
            </a:r>
            <a:r>
              <a:rPr lang="en-IN" dirty="0">
                <a:solidFill>
                  <a:srgbClr val="3333FF"/>
                </a:solidFill>
              </a:rPr>
              <a:t>(__filename));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path.extname</a:t>
            </a:r>
            <a:r>
              <a:rPr lang="en-IN" dirty="0">
                <a:solidFill>
                  <a:srgbClr val="3333FF"/>
                </a:solidFill>
              </a:rPr>
              <a:t>(__</a:t>
            </a:r>
            <a:r>
              <a:rPr lang="en-IN" dirty="0" err="1">
                <a:solidFill>
                  <a:srgbClr val="3333FF"/>
                </a:solidFill>
              </a:rPr>
              <a:t>dirname</a:t>
            </a:r>
            <a:r>
              <a:rPr lang="en-IN" dirty="0">
                <a:solidFill>
                  <a:srgbClr val="3333FF"/>
                </a:solidFill>
              </a:rPr>
              <a:t>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path.join</a:t>
            </a:r>
            <a:r>
              <a:rPr lang="en-IN" dirty="0">
                <a:solidFill>
                  <a:srgbClr val="3333FF"/>
                </a:solidFill>
              </a:rPr>
              <a:t>("folder1","folder2","data.json"));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path.join</a:t>
            </a:r>
            <a:r>
              <a:rPr lang="en-IN" dirty="0">
                <a:solidFill>
                  <a:srgbClr val="3333FF"/>
                </a:solidFill>
              </a:rPr>
              <a:t>(__</a:t>
            </a:r>
            <a:r>
              <a:rPr lang="en-IN" dirty="0" err="1">
                <a:solidFill>
                  <a:srgbClr val="3333FF"/>
                </a:solidFill>
              </a:rPr>
              <a:t>dirname</a:t>
            </a:r>
            <a:r>
              <a:rPr lang="en-IN" dirty="0">
                <a:solidFill>
                  <a:srgbClr val="3333FF"/>
                </a:solidFill>
              </a:rPr>
              <a:t>,"</a:t>
            </a:r>
            <a:r>
              <a:rPr lang="en-IN" dirty="0" err="1">
                <a:solidFill>
                  <a:srgbClr val="3333FF"/>
                </a:solidFill>
              </a:rPr>
              <a:t>data.json</a:t>
            </a:r>
            <a:r>
              <a:rPr lang="en-IN" dirty="0">
                <a:solidFill>
                  <a:srgbClr val="3333FF"/>
                </a:solidFill>
              </a:rPr>
              <a:t>"));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path.join</a:t>
            </a:r>
            <a:r>
              <a:rPr lang="en-IN" dirty="0">
                <a:solidFill>
                  <a:srgbClr val="3333FF"/>
                </a:solidFill>
              </a:rPr>
              <a:t>("/folder1","//folder2","data.json"));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path.join</a:t>
            </a:r>
            <a:r>
              <a:rPr lang="en-IN" dirty="0">
                <a:solidFill>
                  <a:srgbClr val="3333FF"/>
                </a:solidFill>
              </a:rPr>
              <a:t>("/folder1","//folder2","../</a:t>
            </a:r>
            <a:r>
              <a:rPr lang="en-IN" dirty="0" err="1">
                <a:solidFill>
                  <a:srgbClr val="3333FF"/>
                </a:solidFill>
              </a:rPr>
              <a:t>data.json</a:t>
            </a:r>
            <a:r>
              <a:rPr lang="en-IN" dirty="0">
                <a:solidFill>
                  <a:srgbClr val="3333FF"/>
                </a:solidFill>
              </a:rPr>
              <a:t>"));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70EB2-7FFA-62C5-82FB-CE5ECDC16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path.isAbsolute</a:t>
            </a:r>
            <a:r>
              <a:rPr lang="en-IN" dirty="0">
                <a:solidFill>
                  <a:srgbClr val="3333FF"/>
                </a:solidFill>
              </a:rPr>
              <a:t>(__filename));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path.isAbsolute</a:t>
            </a:r>
            <a:r>
              <a:rPr lang="en-IN" dirty="0">
                <a:solidFill>
                  <a:srgbClr val="3333FF"/>
                </a:solidFill>
              </a:rPr>
              <a:t>('./</a:t>
            </a:r>
            <a:r>
              <a:rPr lang="en-IN" dirty="0" err="1">
                <a:solidFill>
                  <a:srgbClr val="3333FF"/>
                </a:solidFill>
              </a:rPr>
              <a:t>data.json</a:t>
            </a:r>
            <a:r>
              <a:rPr lang="en-IN" dirty="0">
                <a:solidFill>
                  <a:srgbClr val="3333FF"/>
                </a:solidFill>
              </a:rPr>
              <a:t>'));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path.parse</a:t>
            </a:r>
            <a:r>
              <a:rPr lang="en-IN" dirty="0">
                <a:solidFill>
                  <a:srgbClr val="3333FF"/>
                </a:solidFill>
              </a:rPr>
              <a:t>(__filename));</a:t>
            </a:r>
          </a:p>
          <a:p>
            <a:r>
              <a:rPr lang="en-IN" dirty="0">
                <a:solidFill>
                  <a:srgbClr val="3333FF"/>
                </a:solidFill>
              </a:rPr>
              <a:t>let </a:t>
            </a:r>
            <a:r>
              <a:rPr lang="en-IN" dirty="0" err="1">
                <a:solidFill>
                  <a:srgbClr val="3333FF"/>
                </a:solidFill>
              </a:rPr>
              <a:t>ob</a:t>
            </a:r>
            <a:r>
              <a:rPr lang="en-IN" dirty="0">
                <a:solidFill>
                  <a:srgbClr val="3333FF"/>
                </a:solidFill>
              </a:rPr>
              <a:t> = </a:t>
            </a:r>
            <a:r>
              <a:rPr lang="en-IN" dirty="0" err="1">
                <a:solidFill>
                  <a:srgbClr val="3333FF"/>
                </a:solidFill>
              </a:rPr>
              <a:t>path.parse</a:t>
            </a:r>
            <a:r>
              <a:rPr lang="en-IN" dirty="0">
                <a:solidFill>
                  <a:srgbClr val="3333FF"/>
                </a:solidFill>
              </a:rPr>
              <a:t>(__filename);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path.format</a:t>
            </a:r>
            <a:r>
              <a:rPr lang="en-IN" dirty="0">
                <a:solidFill>
                  <a:srgbClr val="3333FF"/>
                </a:solidFill>
              </a:rPr>
              <a:t>(</a:t>
            </a:r>
            <a:r>
              <a:rPr lang="en-IN" dirty="0" err="1">
                <a:solidFill>
                  <a:srgbClr val="3333FF"/>
                </a:solidFill>
              </a:rPr>
              <a:t>ob</a:t>
            </a:r>
            <a:r>
              <a:rPr lang="en-IN" dirty="0">
                <a:solidFill>
                  <a:srgbClr val="3333FF"/>
                </a:solidFill>
              </a:rPr>
              <a:t>));</a:t>
            </a:r>
          </a:p>
          <a:p>
            <a:endParaRPr lang="en-IN" dirty="0">
              <a:solidFill>
                <a:srgbClr val="3333FF"/>
              </a:solidFill>
            </a:endParaRP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path.resolve</a:t>
            </a:r>
            <a:r>
              <a:rPr lang="en-IN" dirty="0">
                <a:solidFill>
                  <a:srgbClr val="3333FF"/>
                </a:solidFill>
              </a:rPr>
              <a:t>("folder1","folder2","data.json"));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path.resolve</a:t>
            </a:r>
            <a:r>
              <a:rPr lang="en-IN" dirty="0">
                <a:solidFill>
                  <a:srgbClr val="3333FF"/>
                </a:solidFill>
              </a:rPr>
              <a:t>("/folder1","folder2","data.json"));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path.resolve</a:t>
            </a:r>
            <a:r>
              <a:rPr lang="en-IN" dirty="0">
                <a:solidFill>
                  <a:srgbClr val="3333FF"/>
                </a:solidFill>
              </a:rPr>
              <a:t>("/folder1","//folder2","data.json"));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path.resolve</a:t>
            </a:r>
            <a:r>
              <a:rPr lang="en-IN" dirty="0">
                <a:solidFill>
                  <a:srgbClr val="3333FF"/>
                </a:solidFill>
              </a:rPr>
              <a:t>("/folder1","//folder2","../</a:t>
            </a:r>
            <a:r>
              <a:rPr lang="en-IN" dirty="0" err="1">
                <a:solidFill>
                  <a:srgbClr val="3333FF"/>
                </a:solidFill>
              </a:rPr>
              <a:t>data.json</a:t>
            </a:r>
            <a:r>
              <a:rPr lang="en-IN" dirty="0">
                <a:solidFill>
                  <a:srgbClr val="3333FF"/>
                </a:solidFill>
              </a:rPr>
              <a:t>"));</a:t>
            </a:r>
          </a:p>
          <a:p>
            <a:r>
              <a:rPr lang="en-IN" dirty="0">
                <a:solidFill>
                  <a:srgbClr val="3333FF"/>
                </a:solidFill>
              </a:rPr>
              <a:t>console.log(</a:t>
            </a:r>
            <a:r>
              <a:rPr lang="en-IN" dirty="0" err="1">
                <a:solidFill>
                  <a:srgbClr val="3333FF"/>
                </a:solidFill>
              </a:rPr>
              <a:t>path.resolve</a:t>
            </a:r>
            <a:r>
              <a:rPr lang="en-IN" dirty="0">
                <a:solidFill>
                  <a:srgbClr val="3333FF"/>
                </a:solidFill>
              </a:rPr>
              <a:t>(__</a:t>
            </a:r>
            <a:r>
              <a:rPr lang="en-IN" dirty="0" err="1">
                <a:solidFill>
                  <a:srgbClr val="3333FF"/>
                </a:solidFill>
              </a:rPr>
              <a:t>dirname</a:t>
            </a:r>
            <a:r>
              <a:rPr lang="en-IN" dirty="0">
                <a:solidFill>
                  <a:srgbClr val="3333FF"/>
                </a:solidFill>
              </a:rPr>
              <a:t>,"</a:t>
            </a:r>
            <a:r>
              <a:rPr lang="en-IN" dirty="0" err="1">
                <a:solidFill>
                  <a:srgbClr val="3333FF"/>
                </a:solidFill>
              </a:rPr>
              <a:t>data.json</a:t>
            </a:r>
            <a:r>
              <a:rPr lang="en-IN" dirty="0">
                <a:solidFill>
                  <a:srgbClr val="3333FF"/>
                </a:solidFill>
              </a:rPr>
              <a:t>"));</a:t>
            </a:r>
          </a:p>
          <a:p>
            <a:r>
              <a:rPr lang="pt-BR" sz="2700" dirty="0">
                <a:solidFill>
                  <a:srgbClr val="3333FF"/>
                </a:solidFill>
              </a:rPr>
              <a:t>console.log('os seperator:'+path.sep);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831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97A824-D886-5910-5609-8043547B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Node.js Event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BC22C-517A-ADB2-7D99-0E62E115F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Many objects in a Node emit events, for example, a </a:t>
            </a:r>
            <a:r>
              <a:rPr lang="en-US" sz="2400" dirty="0">
                <a:solidFill>
                  <a:srgbClr val="000000"/>
                </a:solidFill>
              </a:rPr>
              <a:t>http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Server emits an event each time a peer connects to it.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n filesystem’s fs.readStream() emits an event when the file is opened. 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All objects which emit events are the instances of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events.EventEmitter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0731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860-7D8F-3EA7-4A9D-483AAA5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Emitter :  </a:t>
            </a:r>
            <a:r>
              <a:rPr lang="en-IN" sz="4400" dirty="0"/>
              <a:t>Node.js Event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1FAF-DFBD-C0CC-6C36-D4150A54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Emitter class lies in the events module. It is accessible via the following code −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 Import events module</a:t>
            </a:r>
          </a:p>
          <a:p>
            <a:pPr marL="457200" lvl="1" indent="0">
              <a:buNone/>
            </a:pPr>
            <a:r>
              <a:rPr lang="en-US" dirty="0"/>
              <a:t>var events = require('events');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 Create an </a:t>
            </a:r>
            <a:r>
              <a:rPr lang="en-US" dirty="0" err="1">
                <a:solidFill>
                  <a:srgbClr val="0070C0"/>
                </a:solidFill>
              </a:rPr>
              <a:t>eventEmitter</a:t>
            </a:r>
            <a:r>
              <a:rPr lang="en-US" dirty="0">
                <a:solidFill>
                  <a:srgbClr val="0070C0"/>
                </a:solidFill>
              </a:rPr>
              <a:t> object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en-US" dirty="0" err="1"/>
              <a:t>eventEmitter</a:t>
            </a:r>
            <a:r>
              <a:rPr lang="en-US" dirty="0"/>
              <a:t> = new </a:t>
            </a:r>
            <a:r>
              <a:rPr lang="en-US" dirty="0" err="1"/>
              <a:t>events.EventEmitter</a:t>
            </a:r>
            <a:r>
              <a:rPr lang="en-US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00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860-7D8F-3EA7-4A9D-483AAA5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Emitter :  </a:t>
            </a:r>
            <a:r>
              <a:rPr lang="en-IN" sz="4400" dirty="0"/>
              <a:t>Node.js </a:t>
            </a:r>
            <a:r>
              <a:rPr lang="en-IN" sz="4400"/>
              <a:t>Event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1FAF-DFBD-C0CC-6C36-D4150A54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EventEmitter provides multiple properties like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emit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 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property is used to bind a function with the event. 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emit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used to fire an event.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Refer ‘</a:t>
            </a:r>
            <a:r>
              <a:rPr lang="en-US" sz="2400" dirty="0" err="1">
                <a:solidFill>
                  <a:srgbClr val="000000"/>
                </a:solidFill>
              </a:rPr>
              <a:t>event_emitter</a:t>
            </a:r>
            <a:r>
              <a:rPr lang="en-US" sz="2400" dirty="0">
                <a:solidFill>
                  <a:srgbClr val="000000"/>
                </a:solidFill>
              </a:rPr>
              <a:t>’ example in </a:t>
            </a:r>
            <a:r>
              <a:rPr lang="en-US" sz="2400" dirty="0" err="1">
                <a:solidFill>
                  <a:srgbClr val="000000"/>
                </a:solidFill>
              </a:rPr>
              <a:t>nodejs</a:t>
            </a:r>
            <a:r>
              <a:rPr lang="en-US" sz="2400" dirty="0">
                <a:solidFill>
                  <a:srgbClr val="000000"/>
                </a:solidFill>
              </a:rPr>
              <a:t> labs folder.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8514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860-7D8F-3EA7-4A9D-483AAA5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Emitter :  </a:t>
            </a:r>
            <a:r>
              <a:rPr lang="en-IN" sz="4400" dirty="0"/>
              <a:t>Node.js </a:t>
            </a:r>
            <a:r>
              <a:rPr lang="en-IN" sz="4400"/>
              <a:t>Event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1FAF-DFBD-C0CC-6C36-D4150A5429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//get the reference of EventEmitter class of events module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= require(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//create an object of EventEmitter class by using above reference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events.EventEmitter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//subscribe for </a:t>
            </a:r>
            <a:r>
              <a:rPr lang="en-IN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FirstEvent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em.on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FirstEvent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(data)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 subscriber: 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data);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B0556-E96A-1EFB-2E07-40616C297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//subscribe for </a:t>
            </a:r>
            <a:r>
              <a:rPr lang="en-IN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SecondEvent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em.on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SecEvent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(data)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'Second subscriber: 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data);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//raising </a:t>
            </a:r>
            <a:r>
              <a:rPr lang="en-IN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FirstEvent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em.emit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FirstEvent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is my first Node.js event emitter example.'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em.emit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SecEvent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is my second Node.js event emitter example.'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533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860-7D8F-3EA7-4A9D-483AAA5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Emitter :  </a:t>
            </a:r>
            <a:r>
              <a:rPr lang="en-IN" sz="4400" dirty="0"/>
              <a:t>Node.js </a:t>
            </a:r>
            <a:r>
              <a:rPr lang="en-IN" sz="4400"/>
              <a:t>Event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1FAF-DFBD-C0CC-6C36-D4150A54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an EventEmitter instance faces any error, it emits an 'error' event.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a new listener is added, '</a:t>
            </a:r>
            <a:r>
              <a:rPr lang="en-US" sz="2400" dirty="0" err="1"/>
              <a:t>newListener</a:t>
            </a:r>
            <a:r>
              <a:rPr lang="en-US" sz="2400" dirty="0"/>
              <a:t>' event is fired.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a listener is removed, '</a:t>
            </a:r>
            <a:r>
              <a:rPr lang="en-US" sz="2400" dirty="0" err="1"/>
              <a:t>removeListener</a:t>
            </a:r>
            <a:r>
              <a:rPr lang="en-US" sz="2400" dirty="0"/>
              <a:t>' event is fired.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287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A144-CAFF-EEF5-01B7-F7E1EDB3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6194E-73A5-49E1-3838-9DC9FDC69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15" y="1825625"/>
            <a:ext cx="8383369" cy="4351338"/>
          </a:xfrm>
        </p:spPr>
      </p:pic>
    </p:spTree>
    <p:extLst>
      <p:ext uri="{BB962C8B-B14F-4D97-AF65-F5344CB8AC3E}">
        <p14:creationId xmlns:p14="http://schemas.microsoft.com/office/powerpoint/2010/main" val="3832193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860-7D8F-3EA7-4A9D-483AAA5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Emitter :  </a:t>
            </a:r>
            <a:r>
              <a:rPr lang="en-IN" sz="4400" dirty="0"/>
              <a:t>Node.js </a:t>
            </a:r>
            <a:r>
              <a:rPr lang="en-IN" sz="4400"/>
              <a:t>Event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1FAF-DFBD-C0CC-6C36-D4150A5429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Registering geek1 and geek2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eventEmitter.on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geek1);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eventEmitter.on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geek1);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eventEmitter.on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geek2);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Triggering </a:t>
            </a:r>
            <a:r>
              <a:rPr lang="en-IN" sz="2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myEvent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"1st emit"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eventEmitter.emit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"Event occurred"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Removing listener geek1 that was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registered on the line 13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eventEmitter.removeListener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geek1);</a:t>
            </a:r>
          </a:p>
          <a:p>
            <a:b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4FAE-8921-B4E3-480C-5F62270F17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b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Triggering </a:t>
            </a:r>
            <a:r>
              <a:rPr lang="en-IN" sz="2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myEvent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'2nd emit'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eventEmitter.emit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"Event occurred"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Removing all the listeners to </a:t>
            </a:r>
            <a:r>
              <a:rPr lang="en-IN" sz="2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myEvent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eventEmitter.removeAllListeners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Triggering </a:t>
            </a:r>
            <a:r>
              <a:rPr lang="en-IN" sz="2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myEvent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'3rd emit'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eventEmitter.emit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myEvent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"Event occurred"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835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860-7D8F-3EA7-4A9D-483AAA5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Emitter :  </a:t>
            </a:r>
            <a:r>
              <a:rPr lang="en-IN" sz="4400" dirty="0"/>
              <a:t>Node.js Event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1FAF-DFBD-C0CC-6C36-D4150A54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Extending user-defined class from EventEmitter.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Refer pizzastore example.</a:t>
            </a:r>
          </a:p>
          <a:p>
            <a:r>
              <a:rPr lang="en-IN" sz="2400" dirty="0">
                <a:solidFill>
                  <a:srgbClr val="000000"/>
                </a:solidFill>
              </a:rPr>
              <a:t>Many inbuilt node classes extend from EventEmitter and emit events related to some operation completion. One can register event handler using on method to listen to these emitted events.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A </a:t>
            </a:r>
            <a:r>
              <a:rPr lang="en-US" sz="2000" dirty="0">
                <a:solidFill>
                  <a:srgbClr val="000000"/>
                </a:solidFill>
              </a:rPr>
              <a:t>http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Server emits an event each time a peer connects to it.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filesystem’s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fs.createReadStream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() emits an event when the stream ends or data is available.</a:t>
            </a:r>
          </a:p>
          <a:p>
            <a:pPr marL="914400" lvl="2" indent="0">
              <a:buNone/>
            </a:pPr>
            <a:r>
              <a:rPr lang="en-US" sz="1600" b="0" i="0" dirty="0">
                <a:solidFill>
                  <a:srgbClr val="3333FF"/>
                </a:solidFill>
                <a:effectLst/>
              </a:rPr>
              <a:t>var </a:t>
            </a:r>
            <a:r>
              <a:rPr lang="en-US" sz="1600" b="0" i="0" dirty="0" err="1">
                <a:solidFill>
                  <a:srgbClr val="3333FF"/>
                </a:solidFill>
                <a:effectLst/>
              </a:rPr>
              <a:t>readerStream</a:t>
            </a:r>
            <a:r>
              <a:rPr lang="en-US" sz="1600" b="0" i="0" dirty="0">
                <a:solidFill>
                  <a:srgbClr val="3333FF"/>
                </a:solidFill>
                <a:effectLst/>
              </a:rPr>
              <a:t> = </a:t>
            </a:r>
            <a:r>
              <a:rPr lang="en-US" sz="1600" b="0" i="0" dirty="0" err="1">
                <a:solidFill>
                  <a:srgbClr val="3333FF"/>
                </a:solidFill>
                <a:effectLst/>
              </a:rPr>
              <a:t>fs.createReadStream</a:t>
            </a:r>
            <a:r>
              <a:rPr lang="en-US" sz="1600" b="0" i="0" dirty="0">
                <a:solidFill>
                  <a:srgbClr val="3333FF"/>
                </a:solidFill>
                <a:effectLst/>
              </a:rPr>
              <a:t>('input.txt’);</a:t>
            </a:r>
          </a:p>
          <a:p>
            <a:pPr marL="914400" lvl="2" indent="0">
              <a:buNone/>
            </a:pPr>
            <a:endParaRPr lang="en-US" sz="1600" b="0" i="0" dirty="0">
              <a:solidFill>
                <a:srgbClr val="3333FF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600" b="0" i="0" dirty="0">
                <a:solidFill>
                  <a:srgbClr val="3333FF"/>
                </a:solidFill>
                <a:effectLst/>
              </a:rPr>
              <a:t>// Handle stream events --&gt; data, end, and error</a:t>
            </a:r>
          </a:p>
          <a:p>
            <a:pPr marL="914400" lvl="2" indent="0">
              <a:buNone/>
            </a:pPr>
            <a:r>
              <a:rPr lang="en-US" sz="1600" b="0" i="0" dirty="0" err="1">
                <a:solidFill>
                  <a:srgbClr val="3333FF"/>
                </a:solidFill>
                <a:effectLst/>
              </a:rPr>
              <a:t>readerStream.on</a:t>
            </a:r>
            <a:r>
              <a:rPr lang="en-US" sz="1600" b="0" i="0" dirty="0">
                <a:solidFill>
                  <a:srgbClr val="3333FF"/>
                </a:solidFill>
                <a:effectLst/>
              </a:rPr>
              <a:t>('data', function(chunk) {    data += chunk; });</a:t>
            </a:r>
          </a:p>
          <a:p>
            <a:pPr marL="914400" lvl="2" indent="0">
              <a:buNone/>
            </a:pPr>
            <a:r>
              <a:rPr lang="en-US" sz="1600" b="0" i="0" dirty="0" err="1">
                <a:solidFill>
                  <a:srgbClr val="3333FF"/>
                </a:solidFill>
                <a:effectLst/>
              </a:rPr>
              <a:t>readerStream.on</a:t>
            </a:r>
            <a:r>
              <a:rPr lang="en-US" sz="1600" b="0" i="0" dirty="0">
                <a:solidFill>
                  <a:srgbClr val="3333FF"/>
                </a:solidFill>
                <a:effectLst/>
              </a:rPr>
              <a:t>('</a:t>
            </a:r>
            <a:r>
              <a:rPr lang="en-US" sz="1600" b="0" i="0" dirty="0" err="1">
                <a:solidFill>
                  <a:srgbClr val="3333FF"/>
                </a:solidFill>
                <a:effectLst/>
              </a:rPr>
              <a:t>end',function</a:t>
            </a:r>
            <a:r>
              <a:rPr lang="en-US" sz="1600" b="0" i="0" dirty="0">
                <a:solidFill>
                  <a:srgbClr val="3333FF"/>
                </a:solidFill>
                <a:effectLst/>
              </a:rPr>
              <a:t>() {    console.log(data); });</a:t>
            </a:r>
          </a:p>
          <a:p>
            <a:pPr marL="914400" lvl="2" indent="0">
              <a:buNone/>
            </a:pPr>
            <a:r>
              <a:rPr lang="en-US" sz="1600" b="0" i="0" dirty="0" err="1">
                <a:solidFill>
                  <a:srgbClr val="3333FF"/>
                </a:solidFill>
                <a:effectLst/>
              </a:rPr>
              <a:t>readerStream.on</a:t>
            </a:r>
            <a:r>
              <a:rPr lang="en-US" sz="1600" b="0" i="0" dirty="0">
                <a:solidFill>
                  <a:srgbClr val="3333FF"/>
                </a:solidFill>
                <a:effectLst/>
              </a:rPr>
              <a:t>('error', function(err) {    console.log(</a:t>
            </a:r>
            <a:r>
              <a:rPr lang="en-US" sz="1600" b="0" i="0" dirty="0" err="1">
                <a:solidFill>
                  <a:srgbClr val="3333FF"/>
                </a:solidFill>
                <a:effectLst/>
              </a:rPr>
              <a:t>err.stack</a:t>
            </a:r>
            <a:r>
              <a:rPr lang="en-US" sz="1600" b="0" i="0" dirty="0">
                <a:solidFill>
                  <a:srgbClr val="3333FF"/>
                </a:solidFill>
                <a:effectLst/>
              </a:rPr>
              <a:t>); });</a:t>
            </a:r>
          </a:p>
          <a:p>
            <a:endParaRPr lang="en-IN" sz="2400" b="0" dirty="0">
              <a:solidFill>
                <a:srgbClr val="3333FF"/>
              </a:solidFill>
              <a:effectLst/>
            </a:endParaRPr>
          </a:p>
          <a:p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24D2-E66B-C1ED-490B-C7EF0ECA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ED20-B8EF-EA30-1151-8BED74F3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The fs File System module allows you to interact with File System on your computer.</a:t>
            </a:r>
          </a:p>
          <a:p>
            <a:pPr>
              <a:lnSpc>
                <a:spcPct val="120000"/>
              </a:lnSpc>
            </a:pPr>
            <a:r>
              <a:rPr lang="en-IN" dirty="0"/>
              <a:t>fs reads data from file as stream of data. (sequence of data)</a:t>
            </a:r>
          </a:p>
          <a:p>
            <a:pPr>
              <a:lnSpc>
                <a:spcPct val="120000"/>
              </a:lnSpc>
            </a:pPr>
            <a:r>
              <a:rPr lang="en-IN" dirty="0"/>
              <a:t>Fs can read/write/append data synchronously as well as asynchronously.</a:t>
            </a:r>
          </a:p>
          <a:p>
            <a:pPr>
              <a:lnSpc>
                <a:spcPct val="120000"/>
              </a:lnSpc>
            </a:pPr>
            <a:r>
              <a:rPr lang="en-IN" dirty="0"/>
              <a:t>Async fs is non-blocking.it can be done using callback, promise, async-await wrapper.</a:t>
            </a:r>
          </a:p>
        </p:txBody>
      </p:sp>
    </p:spTree>
    <p:extLst>
      <p:ext uri="{BB962C8B-B14F-4D97-AF65-F5344CB8AC3E}">
        <p14:creationId xmlns:p14="http://schemas.microsoft.com/office/powerpoint/2010/main" val="1423499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24D2-E66B-C1ED-490B-C7EF0ECA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ED20-B8EF-EA30-1151-8BED74F3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fs.readFileSync(…)</a:t>
            </a:r>
          </a:p>
          <a:p>
            <a:pPr>
              <a:lnSpc>
                <a:spcPct val="120000"/>
              </a:lnSpc>
            </a:pPr>
            <a:r>
              <a:rPr lang="en-IN" dirty="0"/>
              <a:t>fs.writeFileSync(...)</a:t>
            </a:r>
          </a:p>
          <a:p>
            <a:pPr>
              <a:lnSpc>
                <a:spcPct val="120000"/>
              </a:lnSpc>
            </a:pPr>
            <a:r>
              <a:rPr lang="en-IN" dirty="0"/>
              <a:t>fs.readFile(…)</a:t>
            </a:r>
          </a:p>
          <a:p>
            <a:pPr>
              <a:lnSpc>
                <a:spcPct val="120000"/>
              </a:lnSpc>
            </a:pPr>
            <a:r>
              <a:rPr lang="en-IN" dirty="0"/>
              <a:t>fs.writeFile(…)</a:t>
            </a:r>
          </a:p>
        </p:txBody>
      </p:sp>
    </p:spTree>
    <p:extLst>
      <p:ext uri="{BB962C8B-B14F-4D97-AF65-F5344CB8AC3E}">
        <p14:creationId xmlns:p14="http://schemas.microsoft.com/office/powerpoint/2010/main" val="2068953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70CA-ED18-846F-8CB0-41D4A70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F64D-C52A-B383-8A1D-A6859E30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//step 1: access fs module</a:t>
            </a:r>
          </a:p>
          <a:p>
            <a:pPr marL="0" indent="0">
              <a:buNone/>
            </a:pPr>
            <a:r>
              <a:rPr lang="en-IN" sz="2000" dirty="0"/>
              <a:t>const fs = require("node:fs");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//step 2: read file synchronously – it’s a blocking call </a:t>
            </a:r>
          </a:p>
          <a:p>
            <a:pPr marL="0" indent="0">
              <a:buNone/>
            </a:pPr>
            <a:r>
              <a:rPr lang="en-IN" sz="2000" dirty="0"/>
              <a:t>const readContent = </a:t>
            </a:r>
            <a:r>
              <a:rPr lang="en-IN" sz="2000" dirty="0">
                <a:highlight>
                  <a:srgbClr val="FFFF00"/>
                </a:highlight>
              </a:rPr>
              <a:t>fs.readFileSync</a:t>
            </a:r>
            <a:r>
              <a:rPr lang="en-IN" sz="2000" dirty="0"/>
              <a:t>("./file.txt","utf-8");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//step 3: print the content that is read.</a:t>
            </a:r>
          </a:p>
          <a:p>
            <a:pPr marL="0" indent="0">
              <a:buNone/>
            </a:pPr>
            <a:r>
              <a:rPr lang="en-IN" sz="2000" dirty="0"/>
              <a:t> console.log(readContent);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095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70CA-ED18-846F-8CB0-41D4A70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F64D-C52A-B383-8A1D-A6859E30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//step 1: access the file system module </a:t>
            </a:r>
          </a:p>
          <a:p>
            <a:pPr marL="0" indent="0">
              <a:buNone/>
            </a:pPr>
            <a:r>
              <a:rPr lang="en-IN" sz="2400" dirty="0"/>
              <a:t>const fs = require("node:fs");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//step 2: read file asynchronously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highlight>
                  <a:srgbClr val="FFFF00"/>
                </a:highlight>
              </a:rPr>
              <a:t>fs.readFile</a:t>
            </a:r>
            <a:r>
              <a:rPr lang="en-IN" sz="2400" dirty="0"/>
              <a:t>("./file.txt","utf-8",(err,data)=&gt;{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2039D7-3F49-BD21-476E-E0F9775EA5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/* step 3: callback method that gets called once all file data is finally read. */</a:t>
            </a:r>
          </a:p>
          <a:p>
            <a:pPr marL="0" indent="0">
              <a:buNone/>
            </a:pPr>
            <a:r>
              <a:rPr lang="en-IN" sz="2400" dirty="0"/>
              <a:t> if(err)</a:t>
            </a:r>
          </a:p>
          <a:p>
            <a:pPr marL="0" indent="0">
              <a:buNone/>
            </a:pPr>
            <a:r>
              <a:rPr lang="en-IN" sz="2400" dirty="0"/>
              <a:t>    {</a:t>
            </a:r>
          </a:p>
          <a:p>
            <a:pPr marL="0" indent="0">
              <a:buNone/>
            </a:pPr>
            <a:r>
              <a:rPr lang="en-IN" sz="2400" dirty="0"/>
              <a:t>        console.log(err);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    else {</a:t>
            </a:r>
          </a:p>
          <a:p>
            <a:pPr marL="0" indent="0">
              <a:buNone/>
            </a:pPr>
            <a:r>
              <a:rPr lang="en-IN" sz="2400" dirty="0"/>
              <a:t>        console.log(data);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});</a:t>
            </a:r>
          </a:p>
          <a:p>
            <a:pPr marL="0" indent="0"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/*step 4: Below statement will be executed immediately after step2 as it’s non-blocking call. */</a:t>
            </a:r>
          </a:p>
          <a:p>
            <a:pPr marL="0" indent="0">
              <a:buNone/>
            </a:pPr>
            <a:r>
              <a:rPr lang="en-IN" sz="2400" dirty="0"/>
              <a:t>console.log('third');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580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1A3A05-08C6-72D9-D7FB-96C4DF2B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44BC-0D3E-E784-43BF-58ABF283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const fs = require("node:fs");</a:t>
            </a:r>
          </a:p>
          <a:p>
            <a:pPr marL="0" indent="0">
              <a:buNone/>
            </a:pPr>
            <a:r>
              <a:rPr lang="en-IN" sz="2400" dirty="0"/>
              <a:t>console.log(</a:t>
            </a:r>
            <a:r>
              <a:rPr lang="en-IN" sz="2400" dirty="0">
                <a:solidFill>
                  <a:srgbClr val="A31515"/>
                </a:solidFill>
              </a:rPr>
              <a:t>'first'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fs.writeFileSync</a:t>
            </a:r>
            <a:r>
              <a:rPr lang="en-IN" sz="2400" dirty="0"/>
              <a:t>("./file1.txt","Hello Everyone!");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console.log(</a:t>
            </a:r>
            <a:r>
              <a:rPr lang="en-IN" sz="2400" b="0" dirty="0">
                <a:solidFill>
                  <a:srgbClr val="A31515"/>
                </a:solidFill>
                <a:effectLst/>
              </a:rPr>
              <a:t>'second'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66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1A3A05-08C6-72D9-D7FB-96C4DF2B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44BC-0D3E-E784-43BF-58ABF283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const content = "Hi Everyone, how are you?";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//</a:t>
            </a:r>
            <a:r>
              <a:rPr lang="en-IN" sz="2400" dirty="0" err="1">
                <a:solidFill>
                  <a:srgbClr val="0070C0"/>
                </a:solidFill>
              </a:rPr>
              <a:t>writeFile</a:t>
            </a:r>
            <a:r>
              <a:rPr lang="en-IN" sz="2400" dirty="0">
                <a:solidFill>
                  <a:srgbClr val="0070C0"/>
                </a:solidFill>
              </a:rPr>
              <a:t> overwrites the content</a:t>
            </a:r>
          </a:p>
          <a:p>
            <a:pPr marL="0" indent="0">
              <a:buNone/>
            </a:pPr>
            <a:r>
              <a:rPr lang="en-IN" sz="2400" dirty="0" err="1">
                <a:highlight>
                  <a:srgbClr val="FFFF00"/>
                </a:highlight>
              </a:rPr>
              <a:t>fs.writeFile</a:t>
            </a:r>
            <a:r>
              <a:rPr lang="en-IN" sz="2400" dirty="0"/>
              <a:t>("./file1.txt",content,(err)=&gt;{</a:t>
            </a:r>
          </a:p>
          <a:p>
            <a:pPr marL="0" indent="0">
              <a:buNone/>
            </a:pPr>
            <a:r>
              <a:rPr lang="en-IN" sz="2400" dirty="0"/>
              <a:t>    if(err)</a:t>
            </a:r>
          </a:p>
          <a:p>
            <a:pPr marL="0" indent="0">
              <a:buNone/>
            </a:pPr>
            <a:r>
              <a:rPr lang="en-IN" sz="2400" dirty="0"/>
              <a:t>    {</a:t>
            </a:r>
          </a:p>
          <a:p>
            <a:pPr marL="0" indent="0">
              <a:buNone/>
            </a:pPr>
            <a:r>
              <a:rPr lang="en-IN" sz="2400" dirty="0"/>
              <a:t>        console.log(err);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    else {</a:t>
            </a:r>
          </a:p>
          <a:p>
            <a:pPr marL="0" indent="0">
              <a:buNone/>
            </a:pPr>
            <a:r>
              <a:rPr lang="en-IN" sz="2400" dirty="0"/>
              <a:t>        console.log("file written");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458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D961-9FA1-CC2D-0B02-B81E0786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952B-8A34-7F82-0529-8A775932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b="0" dirty="0">
                <a:solidFill>
                  <a:srgbClr val="0000FF"/>
                </a:solidFill>
                <a:effectLst/>
              </a:rPr>
              <a:t>const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 fs = require(</a:t>
            </a:r>
            <a:r>
              <a:rPr lang="en-IN" sz="2200" b="0" dirty="0">
                <a:solidFill>
                  <a:srgbClr val="A31515"/>
                </a:solidFill>
                <a:effectLst/>
              </a:rPr>
              <a:t>"node:fs/promises"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IN" sz="2200" b="0" dirty="0">
                <a:solidFill>
                  <a:srgbClr val="000000"/>
                </a:solidFill>
                <a:effectLst/>
              </a:rPr>
              <a:t>console.log(</a:t>
            </a:r>
            <a:r>
              <a:rPr lang="en-IN" sz="2200" b="0" dirty="0">
                <a:solidFill>
                  <a:srgbClr val="A31515"/>
                </a:solidFill>
                <a:effectLst/>
              </a:rPr>
              <a:t>'first'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IN" sz="2200" b="0" dirty="0">
                <a:solidFill>
                  <a:srgbClr val="000000"/>
                </a:solidFill>
                <a:effectLst/>
              </a:rPr>
              <a:t>fs.readFile(</a:t>
            </a:r>
            <a:r>
              <a:rPr lang="en-IN" sz="2200" b="0" dirty="0">
                <a:solidFill>
                  <a:srgbClr val="A31515"/>
                </a:solidFill>
                <a:effectLst/>
              </a:rPr>
              <a:t>"file.txt"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,</a:t>
            </a:r>
            <a:r>
              <a:rPr lang="en-IN" sz="2200" b="0" dirty="0">
                <a:solidFill>
                  <a:srgbClr val="A31515"/>
                </a:solidFill>
                <a:effectLst/>
              </a:rPr>
              <a:t>"utf-8"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IN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.then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(data</a:t>
            </a:r>
            <a:r>
              <a:rPr lang="en-IN" sz="2200" b="0" dirty="0">
                <a:solidFill>
                  <a:srgbClr val="0000FF"/>
                </a:solidFill>
                <a:effectLst/>
              </a:rPr>
              <a:t>=&gt;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console.log(data))</a:t>
            </a:r>
          </a:p>
          <a:p>
            <a:pPr marL="0" indent="0">
              <a:buNone/>
            </a:pPr>
            <a:r>
              <a:rPr lang="en-IN" sz="2200" b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.catch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(error</a:t>
            </a:r>
            <a:r>
              <a:rPr lang="en-IN" sz="2200" b="0" dirty="0">
                <a:solidFill>
                  <a:srgbClr val="0000FF"/>
                </a:solidFill>
                <a:effectLst/>
              </a:rPr>
              <a:t>=&gt;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console.log(error));</a:t>
            </a:r>
          </a:p>
          <a:p>
            <a:pPr marL="0" indent="0">
              <a:buNone/>
            </a:pPr>
            <a:r>
              <a:rPr lang="en-IN" sz="2200" b="0" dirty="0">
                <a:solidFill>
                  <a:srgbClr val="000000"/>
                </a:solidFill>
                <a:effectLst/>
              </a:rPr>
              <a:t>console.log(</a:t>
            </a:r>
            <a:r>
              <a:rPr lang="en-IN" sz="2200" b="0" dirty="0">
                <a:solidFill>
                  <a:srgbClr val="A31515"/>
                </a:solidFill>
                <a:effectLst/>
              </a:rPr>
              <a:t>'second'</a:t>
            </a:r>
            <a:r>
              <a:rPr lang="en-IN" sz="2200" b="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469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D961-9FA1-CC2D-0B02-B81E0786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(fs)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952B-8A34-7F82-0529-8A775932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readFile()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fs.readFile(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"./file.txt"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console.log(data);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console.log(err);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readFile();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40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5887-CF6E-F280-DBF5-796BD811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C02-E75D-FD1D-08C4-E984336B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 Studio Code editor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1EA03-1308-254A-8153-F1D8B278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2555402"/>
            <a:ext cx="8261797" cy="3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3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04BA-35E8-B3AC-560D-17380146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1DD2-20ED-90F8-599D-2EE9C540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stream is a sequence of data that is being moved from one point to another over time.</a:t>
            </a:r>
          </a:p>
          <a:p>
            <a:r>
              <a:rPr lang="en-IN" dirty="0"/>
              <a:t>Ex. A stream of data being transferred from one file to another file on the same computer.</a:t>
            </a:r>
          </a:p>
          <a:p>
            <a:r>
              <a:rPr lang="en-IN" dirty="0"/>
              <a:t>Works with data in chunks instead of waiting for the entire data to be available at once.</a:t>
            </a:r>
          </a:p>
          <a:p>
            <a:r>
              <a:rPr lang="en-IN" dirty="0"/>
              <a:t>If you are transferring file from </a:t>
            </a:r>
            <a:r>
              <a:rPr lang="en-IN" dirty="0" err="1"/>
              <a:t>fileA</a:t>
            </a:r>
            <a:r>
              <a:rPr lang="en-IN" dirty="0"/>
              <a:t> to </a:t>
            </a:r>
            <a:r>
              <a:rPr lang="en-IN" dirty="0" err="1"/>
              <a:t>fileB</a:t>
            </a:r>
            <a:r>
              <a:rPr lang="en-IN" dirty="0"/>
              <a:t> it doesn’t wait for entire file contents to be saved in temporary memory before moving it to </a:t>
            </a:r>
            <a:r>
              <a:rPr lang="en-IN" dirty="0" err="1"/>
              <a:t>fileB</a:t>
            </a:r>
            <a:r>
              <a:rPr lang="en-IN" dirty="0"/>
              <a:t>.</a:t>
            </a:r>
          </a:p>
          <a:p>
            <a:r>
              <a:rPr lang="en-IN" dirty="0"/>
              <a:t>Instead, content is transferred in chunks over time which prevents unnecessary memory usage.</a:t>
            </a:r>
          </a:p>
          <a:p>
            <a:r>
              <a:rPr lang="en-IN" dirty="0"/>
              <a:t>Stream is infact a built-in node module that inherits from event-emitter class.</a:t>
            </a:r>
          </a:p>
          <a:p>
            <a:r>
              <a:rPr lang="en-IN" dirty="0"/>
              <a:t>Other modules internally use streams for their functioning.</a:t>
            </a:r>
          </a:p>
          <a:p>
            <a:r>
              <a:rPr lang="en-IN" dirty="0"/>
              <a:t>Example: file system fs module uses stream to read and write data in chunks.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75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18FD-E37C-7253-1BFC-B3CCD012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F867-0C09-B305-316D-A6C3ADE1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Types of streams:-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Readable stream – from which we can read data. E.g. reading from file as readable stream.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Writable stream – to which we can write data. E.g. writing to a file as writable stream.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Duplex stream – that are both readable and writable. E.g. Socket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Transform stream – that can modify or transform the data as it is written and read. E.g. File compression where you can write compressed data and read de-compressed data to and from file as a transformed stream.</a:t>
            </a:r>
          </a:p>
        </p:txBody>
      </p:sp>
    </p:spTree>
    <p:extLst>
      <p:ext uri="{BB962C8B-B14F-4D97-AF65-F5344CB8AC3E}">
        <p14:creationId xmlns:p14="http://schemas.microsoft.com/office/powerpoint/2010/main" val="4137076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278B-81D1-EEF7-E949-2FA62746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5091-F47B-FD6B-624F-BA7BD487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//step 1:get node fs package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fs = require(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node:fs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//step 2:create a readable stream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readableStream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fs.createReadStream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'input.txt'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//step 3:set the encoding to be utf8. 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readableStream.setEncoding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033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278B-81D1-EEF7-E949-2FA62746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5091-F47B-FD6B-624F-BA7BD487C9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step 4: register an event listener to  listen to streamed data when available in  buffer */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readableStream.on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,(chunk)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//step 5: log the data to console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	console.log(chunk);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//step 6: register a listener to listen to stream end event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readableStream.on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end'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'read stream has ended'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4617B-DB86-91D5-9B1C-570748CFD5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//step 7: register a listener to listen to stream error event. 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readableStream.on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while reading a 			stream..'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err.stack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console.log(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"Program Ended"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14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278B-81D1-EEF7-E949-2FA62746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5091-F47B-FD6B-624F-BA7BD487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dirty="0">
                <a:solidFill>
                  <a:srgbClr val="000000"/>
                </a:solidFill>
                <a:effectLst/>
              </a:rPr>
              <a:t>Similar to read stream we can have a write stream. File copy program for large files has to use both read stream and write stream to read streamed data from 1</a:t>
            </a:r>
            <a:r>
              <a:rPr lang="en-IN" sz="2400" b="0" baseline="30000" dirty="0">
                <a:solidFill>
                  <a:srgbClr val="000000"/>
                </a:solidFill>
                <a:effectLst/>
              </a:rPr>
              <a:t>st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file and write that streamed data in chunks to 2</a:t>
            </a:r>
            <a:r>
              <a:rPr lang="en-IN" sz="2400" b="0" baseline="30000" dirty="0">
                <a:solidFill>
                  <a:srgbClr val="000000"/>
                </a:solidFill>
                <a:effectLst/>
              </a:rPr>
              <a:t>nd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file.</a:t>
            </a:r>
          </a:p>
          <a:p>
            <a:pPr marL="0" indent="0"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r>
              <a:rPr lang="en-IN" sz="2400" dirty="0"/>
              <a:t>Refer to folder : filesystem-&gt;usingstream in NodeJS labs</a:t>
            </a:r>
          </a:p>
        </p:txBody>
      </p:sp>
    </p:spTree>
    <p:extLst>
      <p:ext uri="{BB962C8B-B14F-4D97-AF65-F5344CB8AC3E}">
        <p14:creationId xmlns:p14="http://schemas.microsoft.com/office/powerpoint/2010/main" val="53961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14AC-98EC-394F-2950-4EBFFB6F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Streams Module: Piping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5596-2D6A-ED66-05A7-1628BDA7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</a:rPr>
              <a:t>What is piping?</a:t>
            </a:r>
            <a:endParaRPr lang="en-US" sz="2400" b="0" i="0" dirty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</a:rPr>
              <a:t>Piping in NodeJS is useful when we need to write some data coming from a source stream to another stream.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</a:rPr>
              <a:t>In such a case we can use the piping algorithms provided by NodeJS instead of writing our own reading and writing logic.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</a:rPr>
              <a:t>We basically pipe the read stream and write stream to one another.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</a:rPr>
              <a:t>This can be compared with joining two water bodies using a pipe to transfer water.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64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3F62-0CDF-7425-CA9B-1F1D8627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10A89-3E22-0CBC-E877-D1B38E3C2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37" y="2172494"/>
            <a:ext cx="5267325" cy="3657600"/>
          </a:xfrm>
        </p:spPr>
      </p:pic>
    </p:spTree>
    <p:extLst>
      <p:ext uri="{BB962C8B-B14F-4D97-AF65-F5344CB8AC3E}">
        <p14:creationId xmlns:p14="http://schemas.microsoft.com/office/powerpoint/2010/main" val="4261267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C2E1-9D22-CCBE-B140-AE611E09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6F2B-7D3E-1B93-35D4-4CA22E37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fs = require(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node:fs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zlib = require(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"node:zlib"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zlib.createGzip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readableStream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fs.createReadStream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"./file1.txt"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{encoding: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highWaterMark: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//default buffer size is 64kb, change it to 5bytes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//chaining with pipes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readableStream.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fs.WriteStream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"./file2.txt.gz"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204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C835-19E0-DE9E-CA78-06F1470F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9C2F-DBB9-363F-108B-65207075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Discuss : What is web?</a:t>
            </a:r>
          </a:p>
          <a:p>
            <a:r>
              <a:rPr lang="en-IN" dirty="0"/>
              <a:t>http protocol.</a:t>
            </a:r>
          </a:p>
          <a:p>
            <a:r>
              <a:rPr lang="en-IN" dirty="0"/>
              <a:t>Three Tier Architecture.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473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00D0-106B-B223-08E4-F104D8DE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Three-Tier Architecture</a:t>
            </a:r>
          </a:p>
        </p:txBody>
      </p:sp>
      <p:pic>
        <p:nvPicPr>
          <p:cNvPr id="1026" name="Picture 2" descr="Three-Tier Architecture Approach for Custom Applications - Zirous">
            <a:extLst>
              <a:ext uri="{FF2B5EF4-FFF2-40B4-BE49-F238E27FC236}">
                <a16:creationId xmlns:a16="http://schemas.microsoft.com/office/drawing/2014/main" id="{56BE09D2-1853-7AE0-B6FD-A448ACAF47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18" y="2097536"/>
            <a:ext cx="5893904" cy="321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77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D963-02B4-A6F2-F259-50A5FFC0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6CA9-D897-B20A-6685-E7E086EF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Verify installation: Executing a File</a:t>
            </a:r>
          </a:p>
          <a:p>
            <a:r>
              <a:rPr lang="en-IN" sz="2400" dirty="0"/>
              <a:t>Create a </a:t>
            </a:r>
            <a:r>
              <a:rPr lang="en-IN" sz="2400" dirty="0" err="1"/>
              <a:t>js</a:t>
            </a:r>
            <a:r>
              <a:rPr lang="en-IN" sz="2400" dirty="0"/>
              <a:t> file named main.js on your machine (Windows or Linux) having the following code.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3333FF"/>
                </a:solidFill>
              </a:rPr>
              <a:t>/* Hello, World! program in node.js */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3333FF"/>
                </a:solidFill>
              </a:rPr>
              <a:t>console.log("Hello, World!")</a:t>
            </a:r>
          </a:p>
          <a:p>
            <a:r>
              <a:rPr lang="en-IN" sz="2400" dirty="0"/>
              <a:t>Now execute main.js file using Node.js interpreter to see the result −</a:t>
            </a:r>
          </a:p>
          <a:p>
            <a:pPr marL="0" indent="0">
              <a:buNone/>
            </a:pPr>
            <a:r>
              <a:rPr lang="en-IN" sz="2400" dirty="0"/>
              <a:t>   $ </a:t>
            </a:r>
            <a:r>
              <a:rPr lang="en-IN" sz="2400" dirty="0">
                <a:solidFill>
                  <a:srgbClr val="3333FF"/>
                </a:solidFill>
              </a:rPr>
              <a:t>node main.js</a:t>
            </a:r>
          </a:p>
          <a:p>
            <a:r>
              <a:rPr lang="en-IN" sz="2400" dirty="0"/>
              <a:t>In visual studio code, open new Terminal from Terminal </a:t>
            </a:r>
            <a:r>
              <a:rPr lang="en-IN" sz="2400" dirty="0" err="1"/>
              <a:t>menu.On</a:t>
            </a:r>
            <a:r>
              <a:rPr lang="en-IN" sz="2400" dirty="0"/>
              <a:t> the terminal go to location where </a:t>
            </a:r>
            <a:r>
              <a:rPr lang="en-IN" sz="2400" dirty="0" err="1"/>
              <a:t>js</a:t>
            </a:r>
            <a:r>
              <a:rPr lang="en-IN" sz="2400" dirty="0"/>
              <a:t> file is stored and execute above command.</a:t>
            </a:r>
          </a:p>
        </p:txBody>
      </p:sp>
    </p:spTree>
    <p:extLst>
      <p:ext uri="{BB962C8B-B14F-4D97-AF65-F5344CB8AC3E}">
        <p14:creationId xmlns:p14="http://schemas.microsoft.com/office/powerpoint/2010/main" val="1337309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7555-702E-1A49-38B5-C568FC5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Three-Tier Architecture</a:t>
            </a:r>
          </a:p>
        </p:txBody>
      </p:sp>
      <p:pic>
        <p:nvPicPr>
          <p:cNvPr id="2050" name="Picture 2" descr="FullStack Development with M.E.R.N Stack: Part 1 | by Calvin Nguyen | Level  Up Coding">
            <a:extLst>
              <a:ext uri="{FF2B5EF4-FFF2-40B4-BE49-F238E27FC236}">
                <a16:creationId xmlns:a16="http://schemas.microsoft.com/office/drawing/2014/main" id="{32D69087-4C7C-ED7F-A07E-04940603F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20" y="2270384"/>
            <a:ext cx="6743097" cy="251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8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29EA-4F50-3763-9AF2-A8084DDE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and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10DD-A406-368C-E188-134012B9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create a http server using Nodejs</a:t>
            </a:r>
          </a:p>
          <a:p>
            <a:r>
              <a:rPr lang="en-IN" dirty="0"/>
              <a:t>Nodejs has access to the OS functionality like networking</a:t>
            </a:r>
          </a:p>
          <a:p>
            <a:r>
              <a:rPr lang="en-IN" dirty="0"/>
              <a:t>Node has event loop to run the task asynchronously and is perfect for creating web servers that can simultaneously handle large volumes of requests.</a:t>
            </a:r>
          </a:p>
          <a:p>
            <a:r>
              <a:rPr lang="en-IN" dirty="0"/>
              <a:t>The node server we create should still respect the http format.</a:t>
            </a:r>
          </a:p>
          <a:p>
            <a:r>
              <a:rPr lang="en-IN" dirty="0"/>
              <a:t>The HTTP module allows creation of  web servers that can transfer data over http.</a:t>
            </a:r>
          </a:p>
        </p:txBody>
      </p:sp>
    </p:spTree>
    <p:extLst>
      <p:ext uri="{BB962C8B-B14F-4D97-AF65-F5344CB8AC3E}">
        <p14:creationId xmlns:p14="http://schemas.microsoft.com/office/powerpoint/2010/main" val="355992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0E4E-E21F-E622-48C1-9B70B270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NodeJS Layered Architecture</a:t>
            </a:r>
          </a:p>
        </p:txBody>
      </p:sp>
      <p:pic>
        <p:nvPicPr>
          <p:cNvPr id="3074" name="Picture 2" descr="Layered Architecture for NodeJs | ctrl-y">
            <a:extLst>
              <a:ext uri="{FF2B5EF4-FFF2-40B4-BE49-F238E27FC236}">
                <a16:creationId xmlns:a16="http://schemas.microsoft.com/office/drawing/2014/main" id="{C23A3A46-6CBF-38AA-64DA-630DF02F8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2" y="2361751"/>
            <a:ext cx="4392267" cy="32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52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96F6-F9AB-A651-F726-9BFF545F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Module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9FC4-D230-6CA9-C566-86EA8621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create a server.</a:t>
            </a:r>
          </a:p>
          <a:p>
            <a:r>
              <a:rPr lang="en-IN" dirty="0"/>
              <a:t>How to access the request information.</a:t>
            </a:r>
          </a:p>
          <a:p>
            <a:r>
              <a:rPr lang="en-IN" dirty="0"/>
              <a:t>How to send a response.</a:t>
            </a:r>
          </a:p>
          <a:p>
            <a:r>
              <a:rPr lang="en-IN" dirty="0"/>
              <a:t>How to modify the response header.</a:t>
            </a:r>
          </a:p>
          <a:p>
            <a:r>
              <a:rPr lang="en-IN" dirty="0"/>
              <a:t>How to set a response status.</a:t>
            </a:r>
          </a:p>
          <a:p>
            <a:r>
              <a:rPr lang="en-IN" dirty="0"/>
              <a:t>How to respond with plain text, html templates, JSON.</a:t>
            </a:r>
          </a:p>
          <a:p>
            <a:r>
              <a:rPr lang="en-IN" dirty="0"/>
              <a:t>How to route requests to different responses.</a:t>
            </a:r>
          </a:p>
        </p:txBody>
      </p:sp>
    </p:spTree>
    <p:extLst>
      <p:ext uri="{BB962C8B-B14F-4D97-AF65-F5344CB8AC3E}">
        <p14:creationId xmlns:p14="http://schemas.microsoft.com/office/powerpoint/2010/main" val="154168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0C7A-81F2-FC80-1F2A-9FC0762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F675-393F-3234-B700-7B989AA5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framework simply abstracts the lower level code allowing you to focus on the requirements than the code itself.</a:t>
            </a:r>
          </a:p>
          <a:p>
            <a:r>
              <a:rPr lang="en-IN" sz="2400" dirty="0"/>
              <a:t>For example, Angular, React, Vue are all framework / libraries that help you build user interfaces without having to rely on the lower level DOM API in JavaScript.</a:t>
            </a:r>
          </a:p>
          <a:p>
            <a:r>
              <a:rPr lang="en-IN" sz="2400" dirty="0"/>
              <a:t>There are frameworks to build web or mobile applications without having to rely on the HTTP module in node.js</a:t>
            </a:r>
          </a:p>
          <a:p>
            <a:r>
              <a:rPr lang="en-IN" sz="2400" dirty="0"/>
              <a:t>Ex. express, nest, </a:t>
            </a:r>
            <a:r>
              <a:rPr lang="en-IN" sz="2400" dirty="0" err="1"/>
              <a:t>hapi</a:t>
            </a:r>
            <a:r>
              <a:rPr lang="en-IN" sz="2400" dirty="0"/>
              <a:t>, </a:t>
            </a:r>
            <a:r>
              <a:rPr lang="en-IN" sz="2400" dirty="0" err="1"/>
              <a:t>koa</a:t>
            </a:r>
            <a:r>
              <a:rPr lang="en-IN" sz="2400" dirty="0"/>
              <a:t> and sails.</a:t>
            </a:r>
          </a:p>
          <a:p>
            <a:r>
              <a:rPr lang="en-IN" sz="2400" dirty="0"/>
              <a:t>They build on the top of HTTP module making it easier for you to implement all the features.</a:t>
            </a:r>
          </a:p>
        </p:txBody>
      </p:sp>
    </p:spTree>
    <p:extLst>
      <p:ext uri="{BB962C8B-B14F-4D97-AF65-F5344CB8AC3E}">
        <p14:creationId xmlns:p14="http://schemas.microsoft.com/office/powerpoint/2010/main" val="3060982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0C4F-ABA9-A3A9-9825-95C689A3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139A-AA77-4749-4012-09702F7B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is a minimal and flexible Node.js web application framework that provides a robust set of features to develop web and mobile applications. </a:t>
            </a:r>
          </a:p>
          <a:p>
            <a:r>
              <a:rPr lang="en-US" dirty="0"/>
              <a:t>It facilitates the rapid development of Node based Web applications.</a:t>
            </a:r>
          </a:p>
          <a:p>
            <a:r>
              <a:rPr lang="en-US" sz="2800" dirty="0"/>
              <a:t>Use </a:t>
            </a:r>
            <a:r>
              <a:rPr lang="en-US" sz="2800" dirty="0" err="1">
                <a:solidFill>
                  <a:srgbClr val="C00000"/>
                </a:solidFill>
              </a:rPr>
              <a:t>npm</a:t>
            </a:r>
            <a:r>
              <a:rPr lang="en-US" sz="2800" dirty="0">
                <a:solidFill>
                  <a:srgbClr val="C00000"/>
                </a:solidFill>
              </a:rPr>
              <a:t> install express --save </a:t>
            </a:r>
            <a:r>
              <a:rPr lang="en-US" sz="2800" dirty="0"/>
              <a:t>to install express locally.</a:t>
            </a:r>
            <a:endParaRPr lang="en-IN" sz="2800" dirty="0"/>
          </a:p>
          <a:p>
            <a:r>
              <a:rPr lang="en-US" dirty="0"/>
              <a:t>Following are some of the core features of Express framework −</a:t>
            </a:r>
          </a:p>
          <a:p>
            <a:pPr lvl="1"/>
            <a:r>
              <a:rPr lang="en-US" sz="2000" dirty="0">
                <a:solidFill>
                  <a:srgbClr val="3333FF"/>
                </a:solidFill>
              </a:rPr>
              <a:t>Allows to set up middlewares to respond to HTTP Requests.</a:t>
            </a:r>
          </a:p>
          <a:p>
            <a:pPr lvl="1"/>
            <a:r>
              <a:rPr lang="en-US" sz="2000" dirty="0">
                <a:solidFill>
                  <a:srgbClr val="3333FF"/>
                </a:solidFill>
              </a:rPr>
              <a:t>Defines a routing table which is used to perform different actions based on HTTP Method and URL.</a:t>
            </a:r>
          </a:p>
          <a:p>
            <a:pPr lvl="1"/>
            <a:r>
              <a:rPr lang="en-US" sz="2000" dirty="0">
                <a:solidFill>
                  <a:srgbClr val="3333FF"/>
                </a:solidFill>
              </a:rPr>
              <a:t>Allows to dynamically render HTML Pages based on passing arguments to templates.</a:t>
            </a:r>
          </a:p>
        </p:txBody>
      </p:sp>
    </p:spTree>
    <p:extLst>
      <p:ext uri="{BB962C8B-B14F-4D97-AF65-F5344CB8AC3E}">
        <p14:creationId xmlns:p14="http://schemas.microsoft.com/office/powerpoint/2010/main" val="2778248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7CE5-D3B6-B425-1054-7E306DD6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F8B5-D013-C7A2-082B-ABAF26E4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Middleware?</a:t>
            </a:r>
          </a:p>
          <a:p>
            <a:r>
              <a:rPr lang="en-US" dirty="0"/>
              <a:t>It is those methods/functions/operations that are called BETWEEN processing the Request and sending the Response in your application method.</a:t>
            </a:r>
          </a:p>
          <a:p>
            <a:r>
              <a:rPr lang="en-US" dirty="0">
                <a:hlinkClick r:id="rId2"/>
              </a:rPr>
              <a:t>https://expressjs.com/en/guide/using-middleware.html</a:t>
            </a:r>
            <a:endParaRPr lang="en-US" dirty="0"/>
          </a:p>
          <a:p>
            <a:r>
              <a:rPr lang="en-US" dirty="0"/>
              <a:t>Express have a lot of middleware bundled with it. </a:t>
            </a:r>
          </a:p>
          <a:p>
            <a:pPr lvl="1"/>
            <a:r>
              <a:rPr lang="en-IN" sz="2000" dirty="0">
                <a:solidFill>
                  <a:srgbClr val="3333FF"/>
                </a:solidFill>
              </a:rPr>
              <a:t>body-parser − This is a node.js middleware for handling JSON, Raw, Text and URL encoded form data.</a:t>
            </a:r>
          </a:p>
          <a:p>
            <a:pPr lvl="1"/>
            <a:r>
              <a:rPr lang="en-IN" sz="2000" dirty="0">
                <a:solidFill>
                  <a:srgbClr val="3333FF"/>
                </a:solidFill>
              </a:rPr>
              <a:t>cookie-parser − Parse Cookie header and populate </a:t>
            </a:r>
            <a:r>
              <a:rPr lang="en-IN" sz="2000" dirty="0" err="1">
                <a:solidFill>
                  <a:srgbClr val="3333FF"/>
                </a:solidFill>
              </a:rPr>
              <a:t>req.cookies</a:t>
            </a:r>
            <a:r>
              <a:rPr lang="en-IN" sz="2000" dirty="0">
                <a:solidFill>
                  <a:srgbClr val="3333FF"/>
                </a:solidFill>
              </a:rPr>
              <a:t> with an object keyed by the cookie names.</a:t>
            </a:r>
          </a:p>
          <a:p>
            <a:pPr lvl="1"/>
            <a:r>
              <a:rPr lang="en-IN" sz="2000" dirty="0" err="1">
                <a:solidFill>
                  <a:srgbClr val="3333FF"/>
                </a:solidFill>
              </a:rPr>
              <a:t>multer</a:t>
            </a:r>
            <a:r>
              <a:rPr lang="en-IN" sz="2000" dirty="0">
                <a:solidFill>
                  <a:srgbClr val="3333FF"/>
                </a:solidFill>
              </a:rPr>
              <a:t> − This is a node.js middleware for handling multipart/form-data.</a:t>
            </a:r>
          </a:p>
          <a:p>
            <a:pPr lvl="1"/>
            <a:endParaRPr lang="en-US" sz="2000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4832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6914-D580-8615-979D-36B51123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ExpressJS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A6012-3DAB-1C44-E869-F59B4A60F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Express is a routing and middleware web framework that has minimal functionality of its own.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>
              <a:lnSpc>
                <a:spcPct val="120000"/>
              </a:lnSpc>
            </a:pPr>
            <a:r>
              <a:rPr lang="en-US" sz="4000" dirty="0"/>
              <a:t>An Express application is essentially a series of middleware function calls.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>
              <a:lnSpc>
                <a:spcPct val="120000"/>
              </a:lnSpc>
            </a:pPr>
            <a:r>
              <a:rPr lang="en-US" sz="4000" dirty="0"/>
              <a:t>Middleware functions are functions that have access to the request object (req), the response object (res), and the next middleware function in the application’s request-response cycle.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>
              <a:lnSpc>
                <a:spcPct val="120000"/>
              </a:lnSpc>
            </a:pPr>
            <a:r>
              <a:rPr lang="en-US" sz="4000" dirty="0"/>
              <a:t>The next middleware function is commonly denoted by a variable named next.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C80AE2-1A39-37B1-75ED-38992DBCE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400" dirty="0"/>
              <a:t>Middleware functions can perform the following tasks: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Execute any code.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Make changes to the request and the response objects.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End the request-response cycle.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Call the next middleware function in the stack.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solidFill>
                  <a:srgbClr val="3333FF"/>
                </a:solidFill>
              </a:rPr>
              <a:t>If the current middleware function does not end the request-response cycle, it must call next() to pass control to the next middleware function. Otherwise, the request will be left hanging.</a:t>
            </a:r>
          </a:p>
          <a:p>
            <a:endParaRPr lang="en-US" sz="3400" dirty="0"/>
          </a:p>
          <a:p>
            <a:r>
              <a:rPr lang="en-US" sz="3400" dirty="0"/>
              <a:t>An Express application can use the following types of middleware:</a:t>
            </a:r>
          </a:p>
          <a:p>
            <a:endParaRPr lang="en-US" sz="3400" dirty="0"/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Application-level middleware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Router-level middleware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Error-handling middleware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Built-in middleware</a:t>
            </a:r>
          </a:p>
          <a:p>
            <a:pPr lvl="1"/>
            <a:r>
              <a:rPr lang="en-US" sz="3400" dirty="0">
                <a:solidFill>
                  <a:srgbClr val="3333FF"/>
                </a:solidFill>
              </a:rPr>
              <a:t>Third-party middleware</a:t>
            </a:r>
            <a:endParaRPr lang="en-IN" sz="3400" dirty="0">
              <a:solidFill>
                <a:srgbClr val="3333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25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07B8-38FB-8155-C7B1-87FFD943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ExpressJS example - </a:t>
            </a:r>
            <a:r>
              <a:rPr lang="en-IN" sz="3600" dirty="0"/>
              <a:t>application level middleware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06947-AE98-D320-4B06-8AB4A35A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Bind application-level middleware to an instance of the app object by using the </a:t>
            </a:r>
            <a:r>
              <a:rPr lang="en-US" sz="2400" dirty="0" err="1"/>
              <a:t>app.use</a:t>
            </a:r>
            <a:r>
              <a:rPr lang="en-US" sz="2400" dirty="0"/>
              <a:t>() and </a:t>
            </a:r>
            <a:r>
              <a:rPr lang="en-US" sz="2400" dirty="0" err="1"/>
              <a:t>app.httpmethod</a:t>
            </a:r>
            <a:r>
              <a:rPr lang="en-US" sz="2400" dirty="0"/>
              <a:t>() functions.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r>
              <a:rPr lang="en-IN" sz="2400" dirty="0"/>
              <a:t>Diff between </a:t>
            </a:r>
            <a:r>
              <a:rPr lang="en-IN" sz="2400" dirty="0" err="1"/>
              <a:t>app.use</a:t>
            </a:r>
            <a:r>
              <a:rPr lang="en-IN" sz="2400" dirty="0"/>
              <a:t>() and </a:t>
            </a:r>
            <a:r>
              <a:rPr lang="en-IN" sz="2400" dirty="0" err="1"/>
              <a:t>app.get</a:t>
            </a:r>
            <a:r>
              <a:rPr lang="en-IN" sz="2400" dirty="0"/>
              <a:t>() or </a:t>
            </a:r>
            <a:r>
              <a:rPr lang="en-IN" sz="2400" dirty="0" err="1"/>
              <a:t>app.post</a:t>
            </a:r>
            <a:r>
              <a:rPr lang="en-IN" sz="2400" dirty="0"/>
              <a:t>()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Note: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3333FF"/>
                </a:solidFill>
              </a:rPr>
              <a:t>app.use</a:t>
            </a:r>
            <a:r>
              <a:rPr lang="en-US" sz="2200" dirty="0">
                <a:solidFill>
                  <a:srgbClr val="3333FF"/>
                </a:solidFill>
              </a:rPr>
              <a:t>(callback) – for any req path, any req method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3333FF"/>
                </a:solidFill>
              </a:rPr>
              <a:t>app.use</a:t>
            </a:r>
            <a:r>
              <a:rPr lang="en-US" sz="2200" dirty="0">
                <a:solidFill>
                  <a:srgbClr val="3333FF"/>
                </a:solidFill>
              </a:rPr>
              <a:t>(</a:t>
            </a:r>
            <a:r>
              <a:rPr lang="en-US" sz="2200" dirty="0" err="1">
                <a:solidFill>
                  <a:srgbClr val="3333FF"/>
                </a:solidFill>
              </a:rPr>
              <a:t>path,callback</a:t>
            </a:r>
            <a:r>
              <a:rPr lang="en-US" sz="2200" dirty="0">
                <a:solidFill>
                  <a:srgbClr val="3333FF"/>
                </a:solidFill>
              </a:rPr>
              <a:t>) – for specific req path, any req method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3333FF"/>
                </a:solidFill>
              </a:rPr>
              <a:t>app.post</a:t>
            </a:r>
            <a:r>
              <a:rPr lang="en-US" sz="2200" dirty="0">
                <a:solidFill>
                  <a:srgbClr val="3333FF"/>
                </a:solidFill>
              </a:rPr>
              <a:t>(</a:t>
            </a:r>
            <a:r>
              <a:rPr lang="en-US" sz="2200" dirty="0" err="1">
                <a:solidFill>
                  <a:srgbClr val="3333FF"/>
                </a:solidFill>
              </a:rPr>
              <a:t>path,callback</a:t>
            </a:r>
            <a:r>
              <a:rPr lang="en-US" sz="2200" dirty="0">
                <a:solidFill>
                  <a:srgbClr val="3333FF"/>
                </a:solidFill>
              </a:rPr>
              <a:t>) – for specific req path,  http post method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dirty="0"/>
              <a:t>  </a:t>
            </a: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3557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07B8-38FB-8155-C7B1-87FFD943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ExpressJS example </a:t>
            </a:r>
            <a:r>
              <a:rPr lang="en-IN" sz="3200" dirty="0"/>
              <a:t>- application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AB16-0852-B2E1-0254-80C83D5852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37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 = require(</a:t>
            </a:r>
            <a:r>
              <a:rPr lang="en-IN" sz="3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3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pPr marL="0" indent="0">
              <a:buNone/>
            </a:pPr>
            <a:b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((req, res, next) </a:t>
            </a:r>
            <a:r>
              <a:rPr lang="en-IN" sz="3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3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 the middleware!'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next(); </a:t>
            </a:r>
            <a:r>
              <a:rPr lang="en-IN" sz="3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Allows the request to continue to the next 			// middleware in line</a:t>
            </a:r>
            <a:endParaRPr lang="en-IN" sz="3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((req, res, next) </a:t>
            </a:r>
            <a:r>
              <a:rPr lang="en-IN" sz="3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3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 another middleware!'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7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'&lt;h1&gt;Hello from Express!&lt;/h1&gt;'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server = </a:t>
            </a:r>
            <a:r>
              <a:rPr lang="en-IN" sz="3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http.createServer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(app);</a:t>
            </a:r>
          </a:p>
          <a:p>
            <a:pPr marL="0" indent="0">
              <a:buNone/>
            </a:pPr>
            <a:r>
              <a:rPr lang="en-IN" sz="3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server.listen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IN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C649F-E7B7-FB3C-7BFD-D0A9D768D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4900" dirty="0"/>
              <a:t>Run this example in visual studio code using node:-</a:t>
            </a:r>
          </a:p>
          <a:p>
            <a:pPr marL="0" indent="0">
              <a:buNone/>
            </a:pPr>
            <a:r>
              <a:rPr lang="en-IN" sz="4900" dirty="0"/>
              <a:t> </a:t>
            </a:r>
            <a:r>
              <a:rPr lang="en-US" sz="4900" dirty="0"/>
              <a:t> C:\nodejs\08-expressjs-adding-middleware&gt; node app.js</a:t>
            </a:r>
          </a:p>
          <a:p>
            <a:pPr marL="0" indent="0">
              <a:buNone/>
            </a:pPr>
            <a:r>
              <a:rPr lang="en-US" sz="4900" dirty="0"/>
              <a:t>	In the middleware!</a:t>
            </a:r>
          </a:p>
          <a:p>
            <a:pPr marL="0" indent="0">
              <a:buNone/>
            </a:pPr>
            <a:r>
              <a:rPr lang="en-US" sz="4900" dirty="0"/>
              <a:t>	In another middleware!</a:t>
            </a:r>
            <a:r>
              <a:rPr lang="en-IN" sz="4900" dirty="0"/>
              <a:t>I</a:t>
            </a:r>
          </a:p>
          <a:p>
            <a:r>
              <a:rPr lang="en-IN" sz="4900" dirty="0"/>
              <a:t>In browser send request </a:t>
            </a:r>
            <a:r>
              <a:rPr lang="en-IN" sz="4900" dirty="0">
                <a:hlinkClick r:id="rId2"/>
              </a:rPr>
              <a:t>http://localhost:3000/</a:t>
            </a:r>
            <a:endParaRPr lang="en-IN" sz="49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2BC1D-2C6D-3E2C-F9F9-ACA33375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86" y="3897865"/>
            <a:ext cx="3990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D963-02B4-A6F2-F259-50A5FFC0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4607F-CC5B-8584-746D-6BC1150D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81" y="1690688"/>
            <a:ext cx="4380298" cy="4351338"/>
          </a:xfrm>
        </p:spPr>
      </p:pic>
    </p:spTree>
    <p:extLst>
      <p:ext uri="{BB962C8B-B14F-4D97-AF65-F5344CB8AC3E}">
        <p14:creationId xmlns:p14="http://schemas.microsoft.com/office/powerpoint/2010/main" val="40760992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8F66-1971-D5E3-7657-A0AB2510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ExpressJS example </a:t>
            </a:r>
            <a:r>
              <a:rPr lang="en-IN" sz="3200" dirty="0"/>
              <a:t>- application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E526-7D88-267A-C90D-7B1E4A82ED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/>
              <a:t>This example shows a middleware function with no mount path. The function is executed every time the app receives a request.</a:t>
            </a:r>
          </a:p>
          <a:p>
            <a:endParaRPr lang="en-US" sz="3600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const express = require('express')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const app = express()</a:t>
            </a:r>
          </a:p>
          <a:p>
            <a:pPr marL="457200" lvl="1" indent="0">
              <a:buNone/>
            </a:pPr>
            <a:endParaRPr lang="en-US" sz="2900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r>
              <a:rPr lang="en-US" sz="2900" dirty="0" err="1">
                <a:solidFill>
                  <a:srgbClr val="3333FF"/>
                </a:solidFill>
              </a:rPr>
              <a:t>app.use</a:t>
            </a:r>
            <a:r>
              <a:rPr lang="en-US" sz="2900" dirty="0">
                <a:solidFill>
                  <a:srgbClr val="3333FF"/>
                </a:solidFill>
              </a:rPr>
              <a:t>((req, res, next) =&gt; {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  console.log('Time:', </a:t>
            </a:r>
            <a:r>
              <a:rPr lang="en-US" sz="2900" dirty="0" err="1">
                <a:solidFill>
                  <a:srgbClr val="3333FF"/>
                </a:solidFill>
              </a:rPr>
              <a:t>Date.now</a:t>
            </a:r>
            <a:r>
              <a:rPr lang="en-US" sz="2900" dirty="0">
                <a:solidFill>
                  <a:srgbClr val="3333FF"/>
                </a:solidFill>
              </a:rPr>
              <a:t>())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  next()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rgbClr val="3333FF"/>
                </a:solidFill>
              </a:rPr>
              <a:t>})</a:t>
            </a:r>
          </a:p>
          <a:p>
            <a:pPr marL="457200" lvl="1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30EA-B25D-D539-69F7-1C2A2FED3E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This example shows a middleware function mounted on the </a:t>
            </a:r>
            <a:r>
              <a:rPr lang="en-US" sz="1800" dirty="0">
                <a:solidFill>
                  <a:srgbClr val="3333FF"/>
                </a:solidFill>
              </a:rPr>
              <a:t>/user/:id </a:t>
            </a:r>
            <a:r>
              <a:rPr lang="en-US" sz="1800" dirty="0"/>
              <a:t>path. </a:t>
            </a:r>
          </a:p>
          <a:p>
            <a:r>
              <a:rPr lang="en-US" sz="1800" dirty="0"/>
              <a:t>The function is executed for any type of HTTP request on the </a:t>
            </a:r>
            <a:r>
              <a:rPr lang="en-US" sz="1800" dirty="0">
                <a:solidFill>
                  <a:srgbClr val="3333FF"/>
                </a:solidFill>
              </a:rPr>
              <a:t>/user/:id </a:t>
            </a:r>
            <a:r>
              <a:rPr lang="en-US" sz="1800" dirty="0"/>
              <a:t>path.</a:t>
            </a:r>
          </a:p>
          <a:p>
            <a:pPr marL="457200" lvl="1" indent="0">
              <a:buNone/>
            </a:pPr>
            <a:endParaRPr lang="en-US" sz="1800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3333FF"/>
                </a:solidFill>
              </a:rPr>
              <a:t>app.use</a:t>
            </a:r>
            <a:r>
              <a:rPr lang="en-US" sz="1800" dirty="0">
                <a:solidFill>
                  <a:srgbClr val="3333FF"/>
                </a:solidFill>
              </a:rPr>
              <a:t>('/user/:id', (req, res, next) =&gt;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  console.log('Request Type:', </a:t>
            </a:r>
            <a:r>
              <a:rPr lang="en-US" sz="1800" dirty="0" err="1">
                <a:solidFill>
                  <a:srgbClr val="3333FF"/>
                </a:solidFill>
              </a:rPr>
              <a:t>req.method</a:t>
            </a:r>
            <a:r>
              <a:rPr lang="en-US" sz="1800" dirty="0">
                <a:solidFill>
                  <a:srgbClr val="3333FF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  next()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})</a:t>
            </a:r>
          </a:p>
          <a:p>
            <a:r>
              <a:rPr lang="en-US" sz="1800" dirty="0"/>
              <a:t>This example shows a route and its handler function (middleware system). </a:t>
            </a:r>
          </a:p>
          <a:p>
            <a:r>
              <a:rPr lang="en-US" sz="1800" dirty="0"/>
              <a:t>The function handles GET requests to the /user/:id path.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3333FF"/>
                </a:solidFill>
              </a:rPr>
              <a:t>app.get</a:t>
            </a:r>
            <a:r>
              <a:rPr lang="en-US" sz="1800" dirty="0">
                <a:solidFill>
                  <a:srgbClr val="3333FF"/>
                </a:solidFill>
              </a:rPr>
              <a:t>('/user/:id', (req, res, next) =&gt;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  </a:t>
            </a:r>
            <a:r>
              <a:rPr lang="en-US" sz="1800" dirty="0" err="1">
                <a:solidFill>
                  <a:srgbClr val="3333FF"/>
                </a:solidFill>
              </a:rPr>
              <a:t>res.send</a:t>
            </a:r>
            <a:r>
              <a:rPr lang="en-US" sz="1800" dirty="0">
                <a:solidFill>
                  <a:srgbClr val="3333FF"/>
                </a:solidFill>
              </a:rPr>
              <a:t>('USER')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})</a:t>
            </a:r>
          </a:p>
          <a:p>
            <a:pPr marL="457200" lvl="1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</a:rPr>
            </a:br>
            <a:endParaRPr lang="en-IN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31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F091-2CD7-6EA1-F625-E91E2248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ExpressJS example </a:t>
            </a:r>
            <a:r>
              <a:rPr lang="en-IN" sz="3200" dirty="0"/>
              <a:t>- routing level middleware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BEDC2-93DF-9ADC-256C-ED886F65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Router-level middleware works in the same way as application-level middleware, except it is bound to an instance of </a:t>
            </a:r>
            <a:r>
              <a:rPr lang="en-US" dirty="0" err="1"/>
              <a:t>express.Router</a:t>
            </a:r>
            <a:r>
              <a:rPr lang="en-US" dirty="0"/>
              <a:t>().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const express = require(‘express’);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const router = </a:t>
            </a:r>
            <a:r>
              <a:rPr lang="en-US" dirty="0" err="1">
                <a:solidFill>
                  <a:srgbClr val="3333FF"/>
                </a:solidFill>
              </a:rPr>
              <a:t>express.Router</a:t>
            </a:r>
            <a:r>
              <a:rPr lang="en-US" dirty="0">
                <a:solidFill>
                  <a:srgbClr val="3333FF"/>
                </a:solidFill>
              </a:rPr>
              <a:t>();</a:t>
            </a:r>
          </a:p>
          <a:p>
            <a:r>
              <a:rPr lang="en-US" dirty="0"/>
              <a:t>Load router-level middleware by using the </a:t>
            </a:r>
            <a:r>
              <a:rPr lang="en-US" dirty="0" err="1">
                <a:solidFill>
                  <a:srgbClr val="3333FF"/>
                </a:solidFill>
              </a:rPr>
              <a:t>router.use</a:t>
            </a:r>
            <a:r>
              <a:rPr lang="en-US" dirty="0">
                <a:solidFill>
                  <a:srgbClr val="3333FF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3333FF"/>
                </a:solidFill>
              </a:rPr>
              <a:t>router.httpmethod</a:t>
            </a:r>
            <a:r>
              <a:rPr lang="en-US" dirty="0">
                <a:solidFill>
                  <a:srgbClr val="3333FF"/>
                </a:solidFill>
              </a:rPr>
              <a:t>()</a:t>
            </a:r>
            <a:r>
              <a:rPr lang="en-US" dirty="0"/>
              <a:t>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163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B65A4-8DF8-C280-A897-59BBD89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ExpressJS example </a:t>
            </a:r>
            <a:r>
              <a:rPr lang="en-IN" sz="3200" dirty="0"/>
              <a:t>- routing level middleware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CDDBA-0152-F629-45AE-CB961A3B4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IN" sz="3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router = express.Router()</a:t>
            </a:r>
          </a:p>
          <a:p>
            <a:pPr marL="0" indent="0">
              <a:buNone/>
            </a:pPr>
            <a:b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middleware function with no mount path. This code is executed for every //request to the router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router.use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((req, res, next) </a:t>
            </a: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'Time:'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Date.now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next()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middleware sub-stack shows request info for any type of HTTP request to //the /user/:id path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router.use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'/user/:id'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(req, res, next) </a:t>
            </a: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'Request URL:'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req.originalUrl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'Request Type:'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req.method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next()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84F0B-043C-4797-3D9F-C58C8F12E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middleware sub-stack that handles GET requests to the /user/:id path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router.get(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'/user/:id'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(req, res, next) </a:t>
            </a: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the user ID is 0, skip to the next router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(req.params.id === 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next(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'route'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otherwise pass control to the next middleware function in this stack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next()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(req, res, next) </a:t>
            </a: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render a regular page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 = req.params.id;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3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'&lt;p&gt;user with id:'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+id+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'&lt;/p&gt;'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router.get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'/user/:id'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(req, res, next) </a:t>
            </a:r>
            <a:r>
              <a:rPr lang="en-IN" sz="3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'&lt;p&gt;user with id as 0 &lt;/p&gt;'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mount the router on the app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3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('/', router) //this is same as </a:t>
            </a:r>
            <a:r>
              <a:rPr lang="en-IN" sz="3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3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(router);</a:t>
            </a:r>
            <a:endParaRPr lang="en-IN" sz="3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app.use</a:t>
            </a:r>
            <a:r>
              <a:rPr lang="en-IN" sz="3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(router);  </a:t>
            </a:r>
          </a:p>
          <a:p>
            <a:pPr marL="0" indent="0">
              <a:buNone/>
            </a:pPr>
            <a:r>
              <a:rPr lang="en-IN" sz="3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IN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7632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7D11-7368-8DAF-1BE1-9994581E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 Body-Parser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3925-EC17-B741-2ADA-5C900666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 body-parser is express middleware used to process data sent in an HTTP request body. </a:t>
            </a:r>
          </a:p>
          <a:p>
            <a:r>
              <a:rPr lang="en-US" dirty="0"/>
              <a:t>Body-parser parses HTTP request body that helps you extract data sent in request body.</a:t>
            </a:r>
          </a:p>
          <a:p>
            <a:r>
              <a:rPr lang="en-US" dirty="0"/>
              <a:t>Used for POST, PUT HTTP request where the information you want is contained in the body.</a:t>
            </a:r>
          </a:p>
          <a:p>
            <a:r>
              <a:rPr lang="en-US" dirty="0"/>
              <a:t>Using body-parser allows you to access </a:t>
            </a:r>
            <a:r>
              <a:rPr lang="en-US" dirty="0" err="1"/>
              <a:t>req.body</a:t>
            </a:r>
            <a:r>
              <a:rPr lang="en-US" dirty="0"/>
              <a:t> from within routes and use that data.</a:t>
            </a:r>
          </a:p>
          <a:p>
            <a:r>
              <a:rPr lang="en-US" dirty="0"/>
              <a:t>For example: To create a user in a database.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126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539C-E801-FBED-4D62-8CA9772B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 Body-Parser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3716-BCB5-30BD-EE04-05427B65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application/</a:t>
            </a:r>
            <a:r>
              <a:rPr lang="en-US" dirty="0" err="1"/>
              <a:t>json</a:t>
            </a:r>
            <a:r>
              <a:rPr lang="en-US" dirty="0"/>
              <a:t> :- parse incoming Request Object as a JSON Object:-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err="1">
                <a:solidFill>
                  <a:srgbClr val="3333FF"/>
                </a:solidFill>
              </a:rPr>
              <a:t>app.use</a:t>
            </a:r>
            <a:r>
              <a:rPr lang="en-US" dirty="0">
                <a:solidFill>
                  <a:srgbClr val="3333FF"/>
                </a:solidFill>
              </a:rPr>
              <a:t>(</a:t>
            </a:r>
            <a:r>
              <a:rPr lang="en-US" dirty="0" err="1">
                <a:solidFill>
                  <a:srgbClr val="3333FF"/>
                </a:solidFill>
              </a:rPr>
              <a:t>express.json</a:t>
            </a:r>
            <a:r>
              <a:rPr lang="en-US" dirty="0">
                <a:solidFill>
                  <a:srgbClr val="3333FF"/>
                </a:solidFill>
              </a:rPr>
              <a:t>());</a:t>
            </a:r>
          </a:p>
          <a:p>
            <a:r>
              <a:rPr lang="en-US" dirty="0"/>
              <a:t>To parse application/x-www-form-</a:t>
            </a:r>
            <a:r>
              <a:rPr lang="en-US" dirty="0" err="1"/>
              <a:t>urlencoded</a:t>
            </a:r>
            <a:r>
              <a:rPr lang="en-US" dirty="0"/>
              <a:t> :- can only parse incoming Request Object if strings or arrays  </a:t>
            </a:r>
            <a:r>
              <a:rPr lang="en-US" dirty="0">
                <a:solidFill>
                  <a:srgbClr val="3333FF"/>
                </a:solidFill>
              </a:rPr>
              <a:t>     	</a:t>
            </a:r>
            <a:r>
              <a:rPr lang="en-US" sz="2400" dirty="0" err="1">
                <a:solidFill>
                  <a:srgbClr val="3333FF"/>
                </a:solidFill>
              </a:rPr>
              <a:t>app.use</a:t>
            </a:r>
            <a:r>
              <a:rPr lang="en-US" sz="2400" dirty="0">
                <a:solidFill>
                  <a:srgbClr val="3333FF"/>
                </a:solidFill>
              </a:rPr>
              <a:t>(</a:t>
            </a:r>
            <a:r>
              <a:rPr lang="en-US" sz="2400" dirty="0" err="1">
                <a:solidFill>
                  <a:srgbClr val="3333FF"/>
                </a:solidFill>
              </a:rPr>
              <a:t>express.urlencoded</a:t>
            </a:r>
            <a:r>
              <a:rPr lang="en-US" sz="2400" dirty="0">
                <a:solidFill>
                  <a:srgbClr val="3333FF"/>
                </a:solidFill>
              </a:rPr>
              <a:t>({ extended: false }));</a:t>
            </a:r>
          </a:p>
          <a:p>
            <a:r>
              <a:rPr lang="en-US" dirty="0"/>
              <a:t>To parse incoming Request Object if object, with nested objects, or generally any type.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rgbClr val="3333FF"/>
                </a:solidFill>
              </a:rPr>
              <a:t>app.use</a:t>
            </a:r>
            <a:r>
              <a:rPr lang="en-US" sz="2400" dirty="0">
                <a:solidFill>
                  <a:srgbClr val="3333FF"/>
                </a:solidFill>
              </a:rPr>
              <a:t>(</a:t>
            </a:r>
            <a:r>
              <a:rPr lang="en-US" sz="2400" dirty="0" err="1">
                <a:solidFill>
                  <a:srgbClr val="3333FF"/>
                </a:solidFill>
              </a:rPr>
              <a:t>express.urlencoded</a:t>
            </a:r>
            <a:r>
              <a:rPr lang="en-US" sz="2400" dirty="0">
                <a:solidFill>
                  <a:srgbClr val="3333FF"/>
                </a:solidFill>
              </a:rPr>
              <a:t>({ extended: true }));</a:t>
            </a:r>
            <a:endParaRPr lang="en-IN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982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D63-2611-B297-CEEA-02AF3F1B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 Body-Parser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7DAB-8A5C-FBE3-415F-428DA37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//send {"</a:t>
            </a:r>
            <a:r>
              <a:rPr lang="en-IN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type":"book","name":"core</a:t>
            </a:r>
            <a:r>
              <a:rPr lang="en-I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java"} in req body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'/product1'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,express.json(),(req, res, next)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 =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console.log(book.name);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).end(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122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D63-2611-B297-CEEA-02AF3F1B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 Body-Parser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7DAB-8A5C-FBE3-415F-428DA37CEA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//refer example express_body_parser/app.js</a:t>
            </a:r>
          </a:p>
          <a:p>
            <a:pPr marL="0" indent="0">
              <a:buNone/>
            </a:pPr>
            <a:r>
              <a:rPr lang="en-IN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pPr marL="0" indent="0">
              <a:buNone/>
            </a:pPr>
            <a:b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3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express.urlencoded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({extended: </a:t>
            </a:r>
            <a:r>
              <a:rPr lang="en-IN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 marL="0" indent="0">
              <a:buNone/>
            </a:pPr>
            <a:r>
              <a:rPr lang="en-IN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'/add-product'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(req, res, next) </a:t>
            </a:r>
            <a:r>
              <a:rPr lang="en-IN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'&lt;form action="/product“ method="POST"&gt;                                                                       &lt;input type="text" name="</a:t>
            </a:r>
            <a:r>
              <a:rPr lang="en-IN" sz="23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en-IN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                                                                                           &lt;button type="submit"&gt;Add Product&lt;/button&gt;&lt;/form&gt;'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204B1B-AB95-8C5C-DB32-98BC2430E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03157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'/product'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,(req, res, next) </a:t>
            </a:r>
            <a:r>
              <a:rPr lang="en-IN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IN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req.body.title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res.redirect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en-IN" sz="2300" b="0" dirty="0">
                <a:solidFill>
                  <a:srgbClr val="000000"/>
                </a:solidFill>
                <a:effectLst/>
              </a:rPr>
              <a:t>If you send req </a:t>
            </a:r>
            <a:r>
              <a:rPr lang="en-IN" sz="2300" b="0" dirty="0">
                <a:solidFill>
                  <a:srgbClr val="000000"/>
                </a:solidFill>
                <a:effectLst/>
                <a:hlinkClick r:id="rId2"/>
              </a:rPr>
              <a:t>http://localhost:300/add-product</a:t>
            </a:r>
            <a:r>
              <a:rPr lang="en-IN" sz="2300" b="0" dirty="0">
                <a:solidFill>
                  <a:srgbClr val="000000"/>
                </a:solidFill>
                <a:effectLst/>
              </a:rPr>
              <a:t> in browser and enter ‘book’ for input text-field of name as ‘title’ and submit.</a:t>
            </a:r>
          </a:p>
          <a:p>
            <a:pPr>
              <a:lnSpc>
                <a:spcPct val="120000"/>
              </a:lnSpc>
            </a:pPr>
            <a:r>
              <a:rPr lang="en-IN" sz="2300" dirty="0">
                <a:solidFill>
                  <a:srgbClr val="000000"/>
                </a:solidFill>
              </a:rPr>
              <a:t>Console will show output as below: sends form data in </a:t>
            </a:r>
            <a:r>
              <a:rPr lang="en-IN" sz="2300" dirty="0" err="1">
                <a:solidFill>
                  <a:srgbClr val="000000"/>
                </a:solidFill>
              </a:rPr>
              <a:t>req</a:t>
            </a:r>
            <a:r>
              <a:rPr lang="en-IN" sz="2300" dirty="0">
                <a:solidFill>
                  <a:srgbClr val="000000"/>
                </a:solidFill>
              </a:rPr>
              <a:t>-body as </a:t>
            </a:r>
            <a:r>
              <a:rPr lang="en-IN" sz="2300" dirty="0" err="1">
                <a:solidFill>
                  <a:srgbClr val="000000"/>
                </a:solidFill>
              </a:rPr>
              <a:t>json</a:t>
            </a:r>
            <a:r>
              <a:rPr lang="en-IN" sz="2300" dirty="0">
                <a:solidFill>
                  <a:srgbClr val="000000"/>
                </a:solidFill>
              </a:rPr>
              <a:t> string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EFCEC-41BD-E742-8B5A-8A9ABE56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91" y="5421914"/>
            <a:ext cx="4048017" cy="6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82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5AAFD3-E082-C224-F2A6-DCC39159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</a:br>
            <a:r>
              <a:rPr lang="en-US" sz="4900" b="0" i="0" dirty="0">
                <a:solidFill>
                  <a:srgbClr val="000000"/>
                </a:solidFill>
                <a:effectLst/>
              </a:rPr>
              <a:t>What is REST architecture?</a:t>
            </a:r>
            <a:b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3B975-BB09-52D1-3C94-A120571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REST stands for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REpresentational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State Transfer.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REST is web standards based architecture and uses HTTP Protocol.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It revolves around resource where every component is a resource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In REST,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resource is accessed over web using HTTP request and HTTP standard methods.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A REST HTTP Server simply provides access to resources  (via HTTP protocol)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REST client accesses and modifies the resources using HTTP protocol.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Here each resource is identified/mapped by unique URIs.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REST uses various representation to represent a resource like text, JSON, XML but JSON is the most popular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765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2CE0-03EA-ABFA-562A-565DAC23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HTTP methods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3846-0DBF-EF32-47C5-4FDD869C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four HTTP methods are commonly used in REST based architecture.</a:t>
            </a:r>
          </a:p>
          <a:p>
            <a:pPr lvl="1"/>
            <a:r>
              <a:rPr lang="en-US" dirty="0"/>
              <a:t>GET − This is used to provide a read only access to a resource.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PUT − This is used to create a new resource.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DELETE − This is used to remove a resource.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POST − This is used to update a existing resource or create a new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660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280B-A654-A44E-A862-A077D61A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RESTful Web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0E21-EC51-F67B-9E2B-49BE21D9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 web service is standard used for exchanging data between applications or systems.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Using web service,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Software applications written in various programming languages and running on various platforms can use web services to exchange data over computer networks like the Internet.(same as inter-process communication)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This interoperability (e.g., communication between Java and Python, or Windows and Linux applications) is due to the use of open standards (like http, xml,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json</a:t>
            </a:r>
            <a:r>
              <a:rPr lang="en-US" sz="2400" b="0" i="0">
                <a:solidFill>
                  <a:srgbClr val="000000"/>
                </a:solidFill>
                <a:effectLst/>
              </a:rPr>
              <a:t> etc.)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Web services based on REST Architecture are known as RESTful web services.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These webservices uses HTTP methods to implement the concept of REST architecture.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118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339-AAFB-BDAD-2435-53540B40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ACE5-D06F-8DA1-7BCB-BF41CE55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NodeJS Architecture – Event Loop</a:t>
            </a:r>
          </a:p>
          <a:p>
            <a:r>
              <a:rPr lang="en-IN" dirty="0"/>
              <a:t>Module, Module import export</a:t>
            </a:r>
          </a:p>
          <a:p>
            <a:r>
              <a:rPr lang="en-IN" dirty="0"/>
              <a:t>NodeJS Inbuilt Modules</a:t>
            </a:r>
          </a:p>
          <a:p>
            <a:r>
              <a:rPr lang="en-IN" dirty="0"/>
              <a:t>NodeJS Event Emitter Module</a:t>
            </a:r>
          </a:p>
          <a:p>
            <a:r>
              <a:rPr lang="en-IN" dirty="0"/>
              <a:t>NodeJS File System Module</a:t>
            </a:r>
          </a:p>
          <a:p>
            <a:r>
              <a:rPr lang="en-IN" dirty="0"/>
              <a:t>NodeJS Path Module</a:t>
            </a:r>
          </a:p>
          <a:p>
            <a:r>
              <a:rPr lang="en-IN" dirty="0"/>
              <a:t>NodeJS HttpServer</a:t>
            </a:r>
          </a:p>
          <a:p>
            <a:r>
              <a:rPr lang="en-IN" dirty="0"/>
              <a:t>Web-Application – NodeJS HTTP module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ExpressJS – Web Framework</a:t>
            </a:r>
          </a:p>
          <a:p>
            <a:r>
              <a:rPr lang="en-IN" dirty="0"/>
              <a:t>Rest Service </a:t>
            </a:r>
            <a:r>
              <a:rPr lang="en-IN"/>
              <a:t>using Express JS</a:t>
            </a:r>
            <a:endParaRPr lang="en-IN" dirty="0"/>
          </a:p>
          <a:p>
            <a:r>
              <a:rPr lang="en-IN" dirty="0"/>
              <a:t>Rest Service - Crud layered application using NoSQL Database - Mongo DB</a:t>
            </a:r>
          </a:p>
          <a:p>
            <a:r>
              <a:rPr lang="en-IN" dirty="0"/>
              <a:t>MVC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4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AFD5-863F-56F2-0995-28D5B186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&amp; Why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B519-F8EF-AFC6-DB53-17125444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Node.js is a JavaScript-based platform that is mainly used to create web applications and rest services etc.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is built on Google Chrome’s V8 JavaScript engine.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 web application is software that runs on a server and is rendered by a client browser that accesses all of the application’s resources through the internet.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Node.js is also used to create rest-service on server-side and access it using client-side JS or client-side JS framework.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Node.js is JS option suitable for JS developers so that they don’t have to learn new programming language just for building server-side web components or rest-services.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120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9728</TotalTime>
  <Words>6823</Words>
  <Application>Microsoft Office PowerPoint</Application>
  <PresentationFormat>Widescreen</PresentationFormat>
  <Paragraphs>730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var(--ff-lato)</vt:lpstr>
      <vt:lpstr>Office Theme</vt:lpstr>
      <vt:lpstr>NodeJS</vt:lpstr>
      <vt:lpstr>prerequisite</vt:lpstr>
      <vt:lpstr>Installation</vt:lpstr>
      <vt:lpstr>Installation</vt:lpstr>
      <vt:lpstr>Installation</vt:lpstr>
      <vt:lpstr>Verify Installation</vt:lpstr>
      <vt:lpstr>Verify Installation</vt:lpstr>
      <vt:lpstr>Node.js TOC</vt:lpstr>
      <vt:lpstr>What &amp; Why of Node.js</vt:lpstr>
      <vt:lpstr>First Node.js Application</vt:lpstr>
      <vt:lpstr> Creating Node.js Application </vt:lpstr>
      <vt:lpstr> Creating Node.js Application </vt:lpstr>
      <vt:lpstr> Creating Node.js Application </vt:lpstr>
      <vt:lpstr>Creating Node.js Application</vt:lpstr>
      <vt:lpstr>Creating Node.js Application</vt:lpstr>
      <vt:lpstr>What is Callback?</vt:lpstr>
      <vt:lpstr>Blocking vs Non-Blocking call</vt:lpstr>
      <vt:lpstr>Blocking vs Non-Blocking call</vt:lpstr>
      <vt:lpstr>Blocking vs Non-Blocking call</vt:lpstr>
      <vt:lpstr>Node.js Server Architecture</vt:lpstr>
      <vt:lpstr>Node.js Event Loop</vt:lpstr>
      <vt:lpstr>Node.js Event Loop</vt:lpstr>
      <vt:lpstr>Node.js Event Loop</vt:lpstr>
      <vt:lpstr>Node.js Event Loop &amp; Event-driven programming</vt:lpstr>
      <vt:lpstr>Node.js Event Loop</vt:lpstr>
      <vt:lpstr>Modules</vt:lpstr>
      <vt:lpstr>Modules</vt:lpstr>
      <vt:lpstr>Modules </vt:lpstr>
      <vt:lpstr>Modules</vt:lpstr>
      <vt:lpstr>Module Wrapper</vt:lpstr>
      <vt:lpstr>Module Import Exports</vt:lpstr>
      <vt:lpstr>Built-in Modules</vt:lpstr>
      <vt:lpstr>Path module</vt:lpstr>
      <vt:lpstr>Path Module</vt:lpstr>
      <vt:lpstr>Node.js Event Handling</vt:lpstr>
      <vt:lpstr>Event Emitter :  Node.js Event Handling</vt:lpstr>
      <vt:lpstr>Event Emitter :  Node.js Event Handling</vt:lpstr>
      <vt:lpstr>Event Emitter :  Node.js Event Handling</vt:lpstr>
      <vt:lpstr>Event Emitter :  Node.js Event Handling</vt:lpstr>
      <vt:lpstr>Event Emitter :  Node.js Event Handling</vt:lpstr>
      <vt:lpstr>Event Emitter :  Node.js Event Handling</vt:lpstr>
      <vt:lpstr>File System (fs) Module</vt:lpstr>
      <vt:lpstr>File System (fs) Module</vt:lpstr>
      <vt:lpstr>File System (fs) Module</vt:lpstr>
      <vt:lpstr>File System (fs) Module</vt:lpstr>
      <vt:lpstr>File System (fs) Module</vt:lpstr>
      <vt:lpstr>File System (fs) Module</vt:lpstr>
      <vt:lpstr>File System (fs) Module</vt:lpstr>
      <vt:lpstr>File System (fs) Module</vt:lpstr>
      <vt:lpstr>Stream module</vt:lpstr>
      <vt:lpstr>Stream module</vt:lpstr>
      <vt:lpstr>Stream module</vt:lpstr>
      <vt:lpstr>Stream module</vt:lpstr>
      <vt:lpstr>Stream module</vt:lpstr>
      <vt:lpstr>Streams Module: Piping </vt:lpstr>
      <vt:lpstr>Pipes</vt:lpstr>
      <vt:lpstr>Pipes</vt:lpstr>
      <vt:lpstr>Web Module</vt:lpstr>
      <vt:lpstr>Three-Tier Architecture</vt:lpstr>
      <vt:lpstr>Three-Tier Architecture</vt:lpstr>
      <vt:lpstr>HTTP and Node</vt:lpstr>
      <vt:lpstr>NodeJS Layered Architecture</vt:lpstr>
      <vt:lpstr>Http Module so far</vt:lpstr>
      <vt:lpstr>Web Framework</vt:lpstr>
      <vt:lpstr>ExpressJS</vt:lpstr>
      <vt:lpstr>Express Middleware</vt:lpstr>
      <vt:lpstr>ExpressJS</vt:lpstr>
      <vt:lpstr>ExpressJS example - application level middleware</vt:lpstr>
      <vt:lpstr>ExpressJS example - application level middleware</vt:lpstr>
      <vt:lpstr>ExpressJS example - application level middleware</vt:lpstr>
      <vt:lpstr>ExpressJS example - routing level middleware</vt:lpstr>
      <vt:lpstr>ExpressJS example - routing level middleware</vt:lpstr>
      <vt:lpstr>Express Body-Parser</vt:lpstr>
      <vt:lpstr>Express Body-Parser</vt:lpstr>
      <vt:lpstr>Express Body-Parser</vt:lpstr>
      <vt:lpstr>Express Body-Parser</vt:lpstr>
      <vt:lpstr> What is REST architecture? </vt:lpstr>
      <vt:lpstr> HTTP methods </vt:lpstr>
      <vt:lpstr> RESTful Web Services?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 Marathe</dc:creator>
  <cp:lastModifiedBy>Namrata Marathe</cp:lastModifiedBy>
  <cp:revision>331</cp:revision>
  <dcterms:created xsi:type="dcterms:W3CDTF">2023-09-25T11:22:09Z</dcterms:created>
  <dcterms:modified xsi:type="dcterms:W3CDTF">2023-10-16T03:30:01Z</dcterms:modified>
</cp:coreProperties>
</file>