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78013C-B3CA-4FA1-9B79-B2CA2D624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03300"/>
            <a:ext cx="7035800" cy="4038600"/>
          </a:xfrm>
        </p:spPr>
        <p:txBody>
          <a:bodyPr>
            <a:normAutofit/>
          </a:bodyPr>
          <a:lstStyle/>
          <a:p>
            <a:r>
              <a:rPr lang="en-US" sz="6600"/>
              <a:t>Travel Agency &amp; Tour planning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9DEA2-83C3-44D5-B114-92E75FC2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6188"/>
            <a:ext cx="8008842" cy="878946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93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4AAE-33B7-4F17-BFD9-FB4BE8D9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75794"/>
            <a:ext cx="9905999" cy="5314288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of Ticket Management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(Bus, Railway, Airline, Event) ticket details.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can book ticket online and do money transaction through online payment methods.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 can add new tickets, update, and delete tickets.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the report who have booked tickets on daily basis.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Reservation of ground Management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Display reservation item details to Customer.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Customer can book Car, Taxi or a guide and remove their booking.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If the customer makes a reservation, the system saves the customer information to the database.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Send confirmation message to customer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09680-82E7-44A4-AEE5-E17F3753ACF2}"/>
              </a:ext>
            </a:extLst>
          </p:cNvPr>
          <p:cNvGrpSpPr/>
          <p:nvPr/>
        </p:nvGrpSpPr>
        <p:grpSpPr>
          <a:xfrm>
            <a:off x="9323976" y="2782537"/>
            <a:ext cx="1725023" cy="1559256"/>
            <a:chOff x="4992299" y="2133513"/>
            <a:chExt cx="482083" cy="428530"/>
          </a:xfrm>
        </p:grpSpPr>
        <p:sp>
          <p:nvSpPr>
            <p:cNvPr id="5" name="Google Shape;6255;p48">
              <a:extLst>
                <a:ext uri="{FF2B5EF4-FFF2-40B4-BE49-F238E27FC236}">
                  <a16:creationId xmlns:a16="http://schemas.microsoft.com/office/drawing/2014/main" id="{D7A069A7-4A75-48EA-B325-388B3CDA98F5}"/>
                </a:ext>
              </a:extLst>
            </p:cNvPr>
            <p:cNvSpPr/>
            <p:nvPr/>
          </p:nvSpPr>
          <p:spPr>
            <a:xfrm>
              <a:off x="4992299" y="2133513"/>
              <a:ext cx="482083" cy="428530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56;p48">
              <a:extLst>
                <a:ext uri="{FF2B5EF4-FFF2-40B4-BE49-F238E27FC236}">
                  <a16:creationId xmlns:a16="http://schemas.microsoft.com/office/drawing/2014/main" id="{7D82038F-D692-4321-BDDE-9D345D27FFCA}"/>
                </a:ext>
              </a:extLst>
            </p:cNvPr>
            <p:cNvSpPr/>
            <p:nvPr/>
          </p:nvSpPr>
          <p:spPr>
            <a:xfrm>
              <a:off x="5075825" y="2333061"/>
              <a:ext cx="88586" cy="143276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57;p48">
              <a:extLst>
                <a:ext uri="{FF2B5EF4-FFF2-40B4-BE49-F238E27FC236}">
                  <a16:creationId xmlns:a16="http://schemas.microsoft.com/office/drawing/2014/main" id="{25A6FA83-A958-4EB2-B33C-C74B38A25621}"/>
                </a:ext>
              </a:extLst>
            </p:cNvPr>
            <p:cNvSpPr/>
            <p:nvPr/>
          </p:nvSpPr>
          <p:spPr>
            <a:xfrm>
              <a:off x="5302270" y="2333061"/>
              <a:ext cx="87341" cy="141043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58;p48">
              <a:extLst>
                <a:ext uri="{FF2B5EF4-FFF2-40B4-BE49-F238E27FC236}">
                  <a16:creationId xmlns:a16="http://schemas.microsoft.com/office/drawing/2014/main" id="{BDFB4022-0666-4019-8F43-DA4FEB42A8BE}"/>
                </a:ext>
              </a:extLst>
            </p:cNvPr>
            <p:cNvSpPr/>
            <p:nvPr/>
          </p:nvSpPr>
          <p:spPr>
            <a:xfrm>
              <a:off x="5188425" y="2303626"/>
              <a:ext cx="88586" cy="200238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59;p48">
              <a:extLst>
                <a:ext uri="{FF2B5EF4-FFF2-40B4-BE49-F238E27FC236}">
                  <a16:creationId xmlns:a16="http://schemas.microsoft.com/office/drawing/2014/main" id="{559DEEC6-9438-43A2-BD0F-D2BE972BAD81}"/>
                </a:ext>
              </a:extLst>
            </p:cNvPr>
            <p:cNvSpPr/>
            <p:nvPr/>
          </p:nvSpPr>
          <p:spPr>
            <a:xfrm>
              <a:off x="5189670" y="2188526"/>
              <a:ext cx="56983" cy="2943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60;p48">
              <a:extLst>
                <a:ext uri="{FF2B5EF4-FFF2-40B4-BE49-F238E27FC236}">
                  <a16:creationId xmlns:a16="http://schemas.microsoft.com/office/drawing/2014/main" id="{238E4C08-FED2-4397-BF6B-FA1CC1E9D346}"/>
                </a:ext>
              </a:extLst>
            </p:cNvPr>
            <p:cNvSpPr/>
            <p:nvPr/>
          </p:nvSpPr>
          <p:spPr>
            <a:xfrm>
              <a:off x="5275726" y="2188526"/>
              <a:ext cx="56942" cy="2943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61;p48">
              <a:extLst>
                <a:ext uri="{FF2B5EF4-FFF2-40B4-BE49-F238E27FC236}">
                  <a16:creationId xmlns:a16="http://schemas.microsoft.com/office/drawing/2014/main" id="{5727144F-F518-4ED3-8DFF-656D7BB12C17}"/>
                </a:ext>
              </a:extLst>
            </p:cNvPr>
            <p:cNvSpPr/>
            <p:nvPr/>
          </p:nvSpPr>
          <p:spPr>
            <a:xfrm>
              <a:off x="5359212" y="2188526"/>
              <a:ext cx="56942" cy="2943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685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BFE7FA-C2DE-4C39-84E0-BDBAA9EB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19091"/>
            <a:ext cx="9906000" cy="53975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 document and travel information management</a:t>
            </a:r>
            <a:endParaRPr lang="en-US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travel information details in frontend.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can send their travel document for travel. 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 information management admin can add, update, delete travel information.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Visa applicant can check travel documents and if there were any missed document, he / she can inform the customer.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Visa applicant can update, delete travel document.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Visa applicant can get report of visa applied customers details.</a:t>
            </a:r>
          </a:p>
          <a:p>
            <a:pPr marL="0" indent="0">
              <a:buNone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 Packaging management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Tour packages details in frontend.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can reserve tour package , see reserved package details &amp; request for cancel the reservation.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 Packages management admin can add , update , delete packages from admin panel.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 Packages management admin can get report of total reservations and incomes.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6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379E-B617-45FA-988B-C4BBB80C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27720"/>
            <a:ext cx="9905999" cy="59441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 Insurance management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Travel Insurance types details.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customer can reserve an Insurance type, view the reserved insurance type and remove the reserved insurance type.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 Insurance Administrator can add, edit and delete insurance types to the system.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Travel Insurance Administrator can get report from the list of customers who have reserved insurance.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 management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Event types details for customer.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can reserve an event or make an enquire for an event.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can request for cancel  the event.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 management admin can add, update, delete events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management admin can get about reserve events details.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CA28-4406-4F76-B8FC-DAA4FEE8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1677-04B7-483B-BC98-D7BACE75C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7"/>
            <a:ext cx="2773639" cy="349584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Software </a:t>
            </a:r>
            <a:r>
              <a:rPr lang="en-US" u="sng" dirty="0"/>
              <a:t>                                                                               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Postman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Frontend</a:t>
            </a:r>
          </a:p>
          <a:p>
            <a:r>
              <a:rPr lang="en-US" dirty="0"/>
              <a:t>React Js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33B66-4131-4A8D-8485-EC5924FBDC52}"/>
              </a:ext>
            </a:extLst>
          </p:cNvPr>
          <p:cNvSpPr txBox="1"/>
          <p:nvPr/>
        </p:nvSpPr>
        <p:spPr>
          <a:xfrm>
            <a:off x="5539557" y="1993605"/>
            <a:ext cx="3187083" cy="446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MongoDB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u="sng" dirty="0"/>
              <a:t>Backend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 Js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u="sng" dirty="0"/>
              <a:t>Web server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Express</a:t>
            </a:r>
            <a:r>
              <a:rPr lang="en-US" sz="2400" b="1" u="sng" dirty="0"/>
              <a:t> </a:t>
            </a:r>
          </a:p>
        </p:txBody>
      </p:sp>
      <p:grpSp>
        <p:nvGrpSpPr>
          <p:cNvPr id="5" name="Google Shape;8686;p54">
            <a:extLst>
              <a:ext uri="{FF2B5EF4-FFF2-40B4-BE49-F238E27FC236}">
                <a16:creationId xmlns:a16="http://schemas.microsoft.com/office/drawing/2014/main" id="{243B8D53-3480-4EE4-8EE7-C1A56B7E131A}"/>
              </a:ext>
            </a:extLst>
          </p:cNvPr>
          <p:cNvGrpSpPr/>
          <p:nvPr/>
        </p:nvGrpSpPr>
        <p:grpSpPr>
          <a:xfrm>
            <a:off x="8650562" y="1856183"/>
            <a:ext cx="1250275" cy="1094033"/>
            <a:chOff x="-4573475" y="2045850"/>
            <a:chExt cx="293800" cy="293800"/>
          </a:xfrm>
          <a:solidFill>
            <a:srgbClr val="48FFD5"/>
          </a:solidFill>
        </p:grpSpPr>
        <p:sp>
          <p:nvSpPr>
            <p:cNvPr id="6" name="Google Shape;8687;p54">
              <a:extLst>
                <a:ext uri="{FF2B5EF4-FFF2-40B4-BE49-F238E27FC236}">
                  <a16:creationId xmlns:a16="http://schemas.microsoft.com/office/drawing/2014/main" id="{B2583E49-945E-4EB8-99F4-683215864801}"/>
                </a:ext>
              </a:extLst>
            </p:cNvPr>
            <p:cNvSpPr/>
            <p:nvPr/>
          </p:nvSpPr>
          <p:spPr>
            <a:xfrm>
              <a:off x="-4573475" y="2045850"/>
              <a:ext cx="293800" cy="293800"/>
            </a:xfrm>
            <a:custGeom>
              <a:avLst/>
              <a:gdLst/>
              <a:ahLst/>
              <a:cxnLst/>
              <a:rect l="l" t="t" r="r" b="b"/>
              <a:pathLst>
                <a:path w="11752" h="11752" extrusionOk="0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88;p54">
              <a:extLst>
                <a:ext uri="{FF2B5EF4-FFF2-40B4-BE49-F238E27FC236}">
                  <a16:creationId xmlns:a16="http://schemas.microsoft.com/office/drawing/2014/main" id="{3D3BD3F1-06A7-4259-9C0E-CEA58A6ED7E9}"/>
                </a:ext>
              </a:extLst>
            </p:cNvPr>
            <p:cNvSpPr/>
            <p:nvPr/>
          </p:nvSpPr>
          <p:spPr>
            <a:xfrm>
              <a:off x="-4521500" y="209940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8896;p54">
            <a:extLst>
              <a:ext uri="{FF2B5EF4-FFF2-40B4-BE49-F238E27FC236}">
                <a16:creationId xmlns:a16="http://schemas.microsoft.com/office/drawing/2014/main" id="{4709F44F-F736-4641-A589-7F5674FC078E}"/>
              </a:ext>
            </a:extLst>
          </p:cNvPr>
          <p:cNvGrpSpPr/>
          <p:nvPr/>
        </p:nvGrpSpPr>
        <p:grpSpPr>
          <a:xfrm>
            <a:off x="8160901" y="4760913"/>
            <a:ext cx="1250382" cy="1085281"/>
            <a:chOff x="-4475825" y="3612425"/>
            <a:chExt cx="293825" cy="291450"/>
          </a:xfrm>
          <a:solidFill>
            <a:srgbClr val="48FFD5"/>
          </a:solidFill>
        </p:grpSpPr>
        <p:sp>
          <p:nvSpPr>
            <p:cNvPr id="9" name="Google Shape;8897;p54">
              <a:extLst>
                <a:ext uri="{FF2B5EF4-FFF2-40B4-BE49-F238E27FC236}">
                  <a16:creationId xmlns:a16="http://schemas.microsoft.com/office/drawing/2014/main" id="{7BD02803-ABAC-4760-AB19-8B10E9CD5AE5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98;p54">
              <a:extLst>
                <a:ext uri="{FF2B5EF4-FFF2-40B4-BE49-F238E27FC236}">
                  <a16:creationId xmlns:a16="http://schemas.microsoft.com/office/drawing/2014/main" id="{5550C468-69FB-43A1-BA45-32A8EB56838B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99;p54">
              <a:extLst>
                <a:ext uri="{FF2B5EF4-FFF2-40B4-BE49-F238E27FC236}">
                  <a16:creationId xmlns:a16="http://schemas.microsoft.com/office/drawing/2014/main" id="{9F81256C-8698-4F15-A3BB-56F1B9B1AABF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8669;p54">
            <a:extLst>
              <a:ext uri="{FF2B5EF4-FFF2-40B4-BE49-F238E27FC236}">
                <a16:creationId xmlns:a16="http://schemas.microsoft.com/office/drawing/2014/main" id="{9E63C426-183F-4EE0-8E45-1C48C511316C}"/>
              </a:ext>
            </a:extLst>
          </p:cNvPr>
          <p:cNvGrpSpPr/>
          <p:nvPr/>
        </p:nvGrpSpPr>
        <p:grpSpPr>
          <a:xfrm>
            <a:off x="10053179" y="3418912"/>
            <a:ext cx="1240273" cy="959141"/>
            <a:chOff x="-3137650" y="2787000"/>
            <a:chExt cx="291450" cy="257575"/>
          </a:xfrm>
          <a:solidFill>
            <a:srgbClr val="48FFD5"/>
          </a:solidFill>
        </p:grpSpPr>
        <p:sp>
          <p:nvSpPr>
            <p:cNvPr id="13" name="Google Shape;8670;p54">
              <a:extLst>
                <a:ext uri="{FF2B5EF4-FFF2-40B4-BE49-F238E27FC236}">
                  <a16:creationId xmlns:a16="http://schemas.microsoft.com/office/drawing/2014/main" id="{69BA9414-28AE-44CB-9445-8612D867987C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71;p54">
              <a:extLst>
                <a:ext uri="{FF2B5EF4-FFF2-40B4-BE49-F238E27FC236}">
                  <a16:creationId xmlns:a16="http://schemas.microsoft.com/office/drawing/2014/main" id="{F93BBF4F-3AF0-48CE-8569-53069F2C7CBC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72;p54">
              <a:extLst>
                <a:ext uri="{FF2B5EF4-FFF2-40B4-BE49-F238E27FC236}">
                  <a16:creationId xmlns:a16="http://schemas.microsoft.com/office/drawing/2014/main" id="{EC64A87E-EA69-45F4-BA83-AC0B4F18CF6A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73;p54">
              <a:extLst>
                <a:ext uri="{FF2B5EF4-FFF2-40B4-BE49-F238E27FC236}">
                  <a16:creationId xmlns:a16="http://schemas.microsoft.com/office/drawing/2014/main" id="{547EE55D-1CC2-4E51-BACB-CE5EBE81FF74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74;p54">
              <a:extLst>
                <a:ext uri="{FF2B5EF4-FFF2-40B4-BE49-F238E27FC236}">
                  <a16:creationId xmlns:a16="http://schemas.microsoft.com/office/drawing/2014/main" id="{46411645-AB51-4D1E-A14B-E2631AF298D1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75;p54">
              <a:extLst>
                <a:ext uri="{FF2B5EF4-FFF2-40B4-BE49-F238E27FC236}">
                  <a16:creationId xmlns:a16="http://schemas.microsoft.com/office/drawing/2014/main" id="{3A4B5EB1-4F0D-4BA1-8586-65F2F4E431CB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76;p54">
              <a:extLst>
                <a:ext uri="{FF2B5EF4-FFF2-40B4-BE49-F238E27FC236}">
                  <a16:creationId xmlns:a16="http://schemas.microsoft.com/office/drawing/2014/main" id="{495FF9F3-70D3-4944-BF3F-DDD233B75871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77;p54">
              <a:extLst>
                <a:ext uri="{FF2B5EF4-FFF2-40B4-BE49-F238E27FC236}">
                  <a16:creationId xmlns:a16="http://schemas.microsoft.com/office/drawing/2014/main" id="{7A8CDAC9-B013-4188-B6E0-41C4F016C750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731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83DF-BDAA-4DDA-8480-F21C1FE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Work Distribution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544096-7868-45D7-88FF-2C7E00F7F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90702"/>
              </p:ext>
            </p:extLst>
          </p:nvPr>
        </p:nvGraphicFramePr>
        <p:xfrm>
          <a:off x="1141411" y="2166151"/>
          <a:ext cx="9906000" cy="356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546">
                  <a:extLst>
                    <a:ext uri="{9D8B030D-6E8A-4147-A177-3AD203B41FA5}">
                      <a16:colId xmlns:a16="http://schemas.microsoft.com/office/drawing/2014/main" val="4101746951"/>
                    </a:ext>
                  </a:extLst>
                </a:gridCol>
                <a:gridCol w="4948454">
                  <a:extLst>
                    <a:ext uri="{9D8B030D-6E8A-4147-A177-3AD203B41FA5}">
                      <a16:colId xmlns:a16="http://schemas.microsoft.com/office/drawing/2014/main" val="2311382791"/>
                    </a:ext>
                  </a:extLst>
                </a:gridCol>
              </a:tblGrid>
              <a:tr h="3568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Management</a:t>
                      </a: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IT20142964 -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Dulakshi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Hansini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R.M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update, delete and view user profiles.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and display the user details.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the unauthorized user access to the admin login page, system will not give the permission to access.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Accommodation reservation management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IT20204648 - 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Nethu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Nipuna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</a:p>
                    <a:p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Accommodations can be booked and canceled.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delete, update, view accommodations.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payment details.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 about daily basis.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83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7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1D62D9-5B7E-41A3-9496-4FD7DF19E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392264"/>
              </p:ext>
            </p:extLst>
          </p:nvPr>
        </p:nvGraphicFramePr>
        <p:xfrm>
          <a:off x="1141413" y="1438183"/>
          <a:ext cx="9906000" cy="420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1800926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410872826"/>
                    </a:ext>
                  </a:extLst>
                </a:gridCol>
              </a:tblGrid>
              <a:tr h="4208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Reservation of Ticket Management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IT20046552 -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Abeywardhanage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S.R. D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 can be booked and canceled.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delete, update, view (Bus, Railway, Airline, Event) tickets.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Ticket Payment Details.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 about daily basis of Tickets.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Reservation of ground Management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IT20186906 - 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Tharuka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Gayashan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Insert, update, view, and delete reservation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item details.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and removing a reservation.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customer report.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Calculation of reservation payments.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54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79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31F5F4-2583-4E0C-9160-D73198950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65318"/>
              </p:ext>
            </p:extLst>
          </p:nvPr>
        </p:nvGraphicFramePr>
        <p:xfrm>
          <a:off x="1143000" y="976544"/>
          <a:ext cx="9906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90669844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570832277"/>
                    </a:ext>
                  </a:extLst>
                </a:gridCol>
              </a:tblGrid>
              <a:tr h="4101483">
                <a:tc>
                  <a:txBody>
                    <a:bodyPr/>
                    <a:lstStyle/>
                    <a:p>
                      <a:r>
                        <a:rPr lang="en-US" u="sng" dirty="0"/>
                        <a:t>Travel document and travel information management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IT20172350 – M.P.O.M Gomes</a:t>
                      </a:r>
                    </a:p>
                    <a:p>
                      <a:endParaRPr lang="en-US" u="non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u="none" dirty="0"/>
                        <a:t>Add Travel documents to the system.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u="non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u="none" dirty="0"/>
                        <a:t>Update, view, delete travel documents.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u="non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u="none" dirty="0"/>
                        <a:t>Create and view Travel destination information.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u="non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u="none" dirty="0"/>
                        <a:t>Update, delete travel destination information.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u="non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u="none" dirty="0"/>
                        <a:t>Generate report of visa applied customer details.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u="non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u="non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Tour Packaging management 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IT20255510 - Y. N Jayasekara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and view tour reservation.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submission to cancelation request.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, update , delete tour packages.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 of reservations and incomes.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11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22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AC49DD-0E41-4864-B601-55626DB87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746269"/>
              </p:ext>
            </p:extLst>
          </p:nvPr>
        </p:nvGraphicFramePr>
        <p:xfrm>
          <a:off x="1143000" y="1560250"/>
          <a:ext cx="9906000" cy="373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600424154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592148950"/>
                    </a:ext>
                  </a:extLst>
                </a:gridCol>
              </a:tblGrid>
              <a:tr h="3737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Travel Insurance management 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IT20163204 -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Manimendra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N. H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view, update and delete Travel Insurance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 and remove the reservation of insurance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a report of reservation of insurance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Event management 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sng" dirty="0"/>
                        <a:t>IT20142728 – Ranawaka T. D</a:t>
                      </a:r>
                    </a:p>
                    <a:p>
                      <a:endParaRPr lang="en-US" u="sn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u="none" dirty="0"/>
                        <a:t>Create ,view , update and delete event types.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u="non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u="none" dirty="0"/>
                        <a:t>Reserve and remove the reservation of events.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u="non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u="none" dirty="0"/>
                        <a:t>Generate a report of reservation of events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8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2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2AAE-40AD-4AF9-89F2-EC1063C2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104168"/>
            <a:ext cx="9905998" cy="1478570"/>
          </a:xfrm>
        </p:spPr>
        <p:txBody>
          <a:bodyPr/>
          <a:lstStyle/>
          <a:p>
            <a:pPr algn="ctr"/>
            <a:r>
              <a:rPr lang="en-US" b="1" u="sng" dirty="0"/>
              <a:t>Gantt Chart</a:t>
            </a:r>
          </a:p>
        </p:txBody>
      </p:sp>
      <p:pic>
        <p:nvPicPr>
          <p:cNvPr id="4" name="Google Shape;183;p32">
            <a:extLst>
              <a:ext uri="{FF2B5EF4-FFF2-40B4-BE49-F238E27FC236}">
                <a16:creationId xmlns:a16="http://schemas.microsoft.com/office/drawing/2014/main" id="{E1F68699-2469-480B-9140-6CA05F56DEB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075" y="1400175"/>
            <a:ext cx="10991849" cy="491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12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9CE05-284B-4E46-8908-83C3BF37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grpSp>
        <p:nvGrpSpPr>
          <p:cNvPr id="263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1284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ECC1-1226-47ED-A398-1CD7C0FD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Travel Agency &amp; Tour planning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A4C0-9165-4055-B3ED-167153EC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657" y="1779648"/>
            <a:ext cx="5488803" cy="5638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Project Proposal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   Information Technology Project (IT2080)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   </a:t>
            </a:r>
            <a:r>
              <a:rPr lang="en-US" sz="1600" b="1" dirty="0"/>
              <a:t>submitted by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</a:rPr>
              <a:t>IT20172350 – M.P.O.M Gomes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IT20255510 – Y.N Jayasekara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IT20186906 – </a:t>
            </a:r>
            <a:r>
              <a:rPr lang="en-US" sz="1600" dirty="0" err="1"/>
              <a:t>Tharuka</a:t>
            </a:r>
            <a:r>
              <a:rPr lang="en-US" sz="1600" dirty="0"/>
              <a:t> </a:t>
            </a:r>
            <a:r>
              <a:rPr lang="en-US" sz="1600" dirty="0" err="1"/>
              <a:t>Gayashan</a:t>
            </a:r>
            <a:r>
              <a:rPr lang="en-US" sz="1600" dirty="0"/>
              <a:t> F.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IT20046552 – </a:t>
            </a:r>
            <a:r>
              <a:rPr lang="en-US" sz="1600" dirty="0" err="1"/>
              <a:t>Abeywardhanage</a:t>
            </a:r>
            <a:r>
              <a:rPr lang="en-US" sz="1600" dirty="0"/>
              <a:t> S.R. 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IT20204648 – </a:t>
            </a:r>
            <a:r>
              <a:rPr lang="en-US" sz="1600" dirty="0" err="1"/>
              <a:t>Nethu</a:t>
            </a:r>
            <a:r>
              <a:rPr lang="en-US" sz="1600" dirty="0"/>
              <a:t> </a:t>
            </a:r>
            <a:r>
              <a:rPr lang="en-US" sz="1600" dirty="0" err="1"/>
              <a:t>Nipuna</a:t>
            </a:r>
            <a:r>
              <a:rPr lang="en-US" sz="1600" dirty="0"/>
              <a:t> 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IT20163204 – </a:t>
            </a:r>
            <a:r>
              <a:rPr lang="en-US" sz="1600" dirty="0" err="1"/>
              <a:t>Manimendra</a:t>
            </a:r>
            <a:r>
              <a:rPr lang="en-US" sz="1600" dirty="0"/>
              <a:t> N. 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IT20142964 – </a:t>
            </a:r>
            <a:r>
              <a:rPr lang="en-US" sz="1600" dirty="0" err="1"/>
              <a:t>Dulakshi</a:t>
            </a:r>
            <a:r>
              <a:rPr lang="en-US" sz="1600" dirty="0"/>
              <a:t> </a:t>
            </a:r>
            <a:r>
              <a:rPr lang="en-US" sz="1600" dirty="0" err="1"/>
              <a:t>Hansini</a:t>
            </a:r>
            <a:r>
              <a:rPr lang="en-US" sz="1600" dirty="0"/>
              <a:t> R. 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IT20142728 – Ranawaka T. 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600" dirty="0"/>
              <a:t>  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B663EC-8B0C-473C-B500-E722E6C16929}"/>
              </a:ext>
            </a:extLst>
          </p:cNvPr>
          <p:cNvGrpSpPr/>
          <p:nvPr/>
        </p:nvGrpSpPr>
        <p:grpSpPr>
          <a:xfrm>
            <a:off x="1365497" y="2249487"/>
            <a:ext cx="4241062" cy="3549649"/>
            <a:chOff x="4636011" y="1367491"/>
            <a:chExt cx="3698845" cy="2853112"/>
          </a:xfrm>
        </p:grpSpPr>
        <p:sp>
          <p:nvSpPr>
            <p:cNvPr id="6" name="Google Shape;415;p26">
              <a:extLst>
                <a:ext uri="{FF2B5EF4-FFF2-40B4-BE49-F238E27FC236}">
                  <a16:creationId xmlns:a16="http://schemas.microsoft.com/office/drawing/2014/main" id="{053D8708-3D54-4A1E-915B-E400263D6AF4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6;p26">
              <a:extLst>
                <a:ext uri="{FF2B5EF4-FFF2-40B4-BE49-F238E27FC236}">
                  <a16:creationId xmlns:a16="http://schemas.microsoft.com/office/drawing/2014/main" id="{B598980A-CBA7-4069-9B2F-055E4ADE5046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8" name="Google Shape;417;p26">
              <a:extLst>
                <a:ext uri="{FF2B5EF4-FFF2-40B4-BE49-F238E27FC236}">
                  <a16:creationId xmlns:a16="http://schemas.microsoft.com/office/drawing/2014/main" id="{2A96584D-0EB2-41AD-9C5C-9F3D6E0B6540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rgbClr val="48FFD5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418;p26">
              <a:extLst>
                <a:ext uri="{FF2B5EF4-FFF2-40B4-BE49-F238E27FC236}">
                  <a16:creationId xmlns:a16="http://schemas.microsoft.com/office/drawing/2014/main" id="{3514F14F-5219-4012-AA5C-219718AA9B1C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9;p26">
              <a:extLst>
                <a:ext uri="{FF2B5EF4-FFF2-40B4-BE49-F238E27FC236}">
                  <a16:creationId xmlns:a16="http://schemas.microsoft.com/office/drawing/2014/main" id="{5F2E86D9-D17B-48C5-9251-CBBB6F305266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rgbClr val="48FFD5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0;p26">
              <a:extLst>
                <a:ext uri="{FF2B5EF4-FFF2-40B4-BE49-F238E27FC236}">
                  <a16:creationId xmlns:a16="http://schemas.microsoft.com/office/drawing/2014/main" id="{BE30CA86-F662-4CFB-803B-E26402A18042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1;p26">
              <a:extLst>
                <a:ext uri="{FF2B5EF4-FFF2-40B4-BE49-F238E27FC236}">
                  <a16:creationId xmlns:a16="http://schemas.microsoft.com/office/drawing/2014/main" id="{8AE1592B-7DA2-419C-A14E-EB8C5538CD1C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rgbClr val="48FFD5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2;p26">
              <a:extLst>
                <a:ext uri="{FF2B5EF4-FFF2-40B4-BE49-F238E27FC236}">
                  <a16:creationId xmlns:a16="http://schemas.microsoft.com/office/drawing/2014/main" id="{864C82F1-73E3-456E-8415-93ECD33B1A1E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" name="Google Shape;423;p26">
              <a:extLst>
                <a:ext uri="{FF2B5EF4-FFF2-40B4-BE49-F238E27FC236}">
                  <a16:creationId xmlns:a16="http://schemas.microsoft.com/office/drawing/2014/main" id="{52E1DB05-E299-467B-B3CF-B46394758870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5" name="Google Shape;424;p26">
              <a:extLst>
                <a:ext uri="{FF2B5EF4-FFF2-40B4-BE49-F238E27FC236}">
                  <a16:creationId xmlns:a16="http://schemas.microsoft.com/office/drawing/2014/main" id="{B95D4DCD-F90A-4D89-A513-AD30ACDE7525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rgbClr val="48FFD5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;p26">
              <a:extLst>
                <a:ext uri="{FF2B5EF4-FFF2-40B4-BE49-F238E27FC236}">
                  <a16:creationId xmlns:a16="http://schemas.microsoft.com/office/drawing/2014/main" id="{DB4B4391-3DEA-40C8-8D09-45E7157D2AF5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6;p26">
              <a:extLst>
                <a:ext uri="{FF2B5EF4-FFF2-40B4-BE49-F238E27FC236}">
                  <a16:creationId xmlns:a16="http://schemas.microsoft.com/office/drawing/2014/main" id="{E2F19993-8101-4552-90AF-9EAD5BA54B8C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48FFD5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7;p26">
              <a:extLst>
                <a:ext uri="{FF2B5EF4-FFF2-40B4-BE49-F238E27FC236}">
                  <a16:creationId xmlns:a16="http://schemas.microsoft.com/office/drawing/2014/main" id="{A30126B3-A9AE-4CAE-AF10-66B5C352F12E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8;p26">
              <a:extLst>
                <a:ext uri="{FF2B5EF4-FFF2-40B4-BE49-F238E27FC236}">
                  <a16:creationId xmlns:a16="http://schemas.microsoft.com/office/drawing/2014/main" id="{0E2A76C9-16EE-4732-BEF3-2258E0883871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rgbClr val="48FFD5"/>
            </a:solidFill>
            <a:ln w="9525" cap="flat" cmpd="sng">
              <a:solidFill>
                <a:srgbClr val="0E2A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9;p26">
              <a:extLst>
                <a:ext uri="{FF2B5EF4-FFF2-40B4-BE49-F238E27FC236}">
                  <a16:creationId xmlns:a16="http://schemas.microsoft.com/office/drawing/2014/main" id="{001170F5-27DC-4459-8B5D-FD1F9CE561ED}"/>
                </a:ext>
              </a:extLst>
            </p:cNvPr>
            <p:cNvSpPr/>
            <p:nvPr/>
          </p:nvSpPr>
          <p:spPr>
            <a:xfrm>
              <a:off x="6579790" y="3182275"/>
              <a:ext cx="744746" cy="714234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0;p26">
              <a:extLst>
                <a:ext uri="{FF2B5EF4-FFF2-40B4-BE49-F238E27FC236}">
                  <a16:creationId xmlns:a16="http://schemas.microsoft.com/office/drawing/2014/main" id="{9FFCDB27-E73E-4FFC-B6EB-F1DABE297C9B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2" name="Google Shape;431;p26">
              <a:extLst>
                <a:ext uri="{FF2B5EF4-FFF2-40B4-BE49-F238E27FC236}">
                  <a16:creationId xmlns:a16="http://schemas.microsoft.com/office/drawing/2014/main" id="{20DD63F2-46A8-48B5-B8BA-D13BE54CD3A6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3" name="Google Shape;432;p26">
              <a:extLst>
                <a:ext uri="{FF2B5EF4-FFF2-40B4-BE49-F238E27FC236}">
                  <a16:creationId xmlns:a16="http://schemas.microsoft.com/office/drawing/2014/main" id="{FE054FDC-F0C4-4C75-B0FD-1900E71E5DC8}"/>
                </a:ext>
              </a:extLst>
            </p:cNvPr>
            <p:cNvSpPr/>
            <p:nvPr/>
          </p:nvSpPr>
          <p:spPr>
            <a:xfrm>
              <a:off x="6858115" y="1367491"/>
              <a:ext cx="1476741" cy="1959677"/>
            </a:xfrm>
            <a:custGeom>
              <a:avLst/>
              <a:gdLst/>
              <a:ahLst/>
              <a:cxnLst/>
              <a:rect l="l" t="t" r="r" b="b"/>
              <a:pathLst>
                <a:path w="97282" h="129096" extrusionOk="0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3;p26">
              <a:extLst>
                <a:ext uri="{FF2B5EF4-FFF2-40B4-BE49-F238E27FC236}">
                  <a16:creationId xmlns:a16="http://schemas.microsoft.com/office/drawing/2014/main" id="{8C44A1FE-FE30-48D4-8AC0-3DA339991171}"/>
                </a:ext>
              </a:extLst>
            </p:cNvPr>
            <p:cNvSpPr/>
            <p:nvPr/>
          </p:nvSpPr>
          <p:spPr>
            <a:xfrm>
              <a:off x="6976307" y="1511094"/>
              <a:ext cx="1241633" cy="1500907"/>
            </a:xfrm>
            <a:custGeom>
              <a:avLst/>
              <a:gdLst/>
              <a:ahLst/>
              <a:cxnLst/>
              <a:rect l="l" t="t" r="r" b="b"/>
              <a:pathLst>
                <a:path w="81794" h="98874" extrusionOk="0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4;p26">
              <a:extLst>
                <a:ext uri="{FF2B5EF4-FFF2-40B4-BE49-F238E27FC236}">
                  <a16:creationId xmlns:a16="http://schemas.microsoft.com/office/drawing/2014/main" id="{B6E891FA-4DB4-4CE7-8734-85BEF4C59234}"/>
                </a:ext>
              </a:extLst>
            </p:cNvPr>
            <p:cNvSpPr/>
            <p:nvPr/>
          </p:nvSpPr>
          <p:spPr>
            <a:xfrm>
              <a:off x="7513876" y="3086960"/>
              <a:ext cx="185560" cy="159086"/>
            </a:xfrm>
            <a:custGeom>
              <a:avLst/>
              <a:gdLst/>
              <a:ahLst/>
              <a:cxnLst/>
              <a:rect l="l" t="t" r="r" b="b"/>
              <a:pathLst>
                <a:path w="12224" h="10480" extrusionOk="0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5;p26">
              <a:extLst>
                <a:ext uri="{FF2B5EF4-FFF2-40B4-BE49-F238E27FC236}">
                  <a16:creationId xmlns:a16="http://schemas.microsoft.com/office/drawing/2014/main" id="{2466147B-DD54-4D39-8ADB-82681C0263B5}"/>
                </a:ext>
              </a:extLst>
            </p:cNvPr>
            <p:cNvSpPr/>
            <p:nvPr/>
          </p:nvSpPr>
          <p:spPr>
            <a:xfrm>
              <a:off x="7577419" y="1730946"/>
              <a:ext cx="584612" cy="583352"/>
            </a:xfrm>
            <a:custGeom>
              <a:avLst/>
              <a:gdLst/>
              <a:ahLst/>
              <a:cxnLst/>
              <a:rect l="l" t="t" r="r" b="b"/>
              <a:pathLst>
                <a:path w="38512" h="38429" extrusionOk="0">
                  <a:moveTo>
                    <a:pt x="19339" y="14484"/>
                  </a:moveTo>
                  <a:cubicBezTo>
                    <a:pt x="16577" y="14484"/>
                    <a:pt x="14316" y="16745"/>
                    <a:pt x="14316" y="19507"/>
                  </a:cubicBezTo>
                  <a:cubicBezTo>
                    <a:pt x="14316" y="22569"/>
                    <a:pt x="16812" y="24594"/>
                    <a:pt x="19411" y="24594"/>
                  </a:cubicBezTo>
                  <a:cubicBezTo>
                    <a:pt x="20650" y="24594"/>
                    <a:pt x="21913" y="24134"/>
                    <a:pt x="22939" y="23107"/>
                  </a:cubicBezTo>
                  <a:cubicBezTo>
                    <a:pt x="26037" y="19926"/>
                    <a:pt x="23860" y="14484"/>
                    <a:pt x="19339" y="14484"/>
                  </a:cubicBezTo>
                  <a:close/>
                  <a:moveTo>
                    <a:pt x="19256" y="9629"/>
                  </a:moveTo>
                  <a:cubicBezTo>
                    <a:pt x="25786" y="9629"/>
                    <a:pt x="30390" y="16075"/>
                    <a:pt x="28381" y="22354"/>
                  </a:cubicBezTo>
                  <a:cubicBezTo>
                    <a:pt x="27062" y="26229"/>
                    <a:pt x="23469" y="28886"/>
                    <a:pt x="19363" y="28886"/>
                  </a:cubicBezTo>
                  <a:cubicBezTo>
                    <a:pt x="19299" y="28886"/>
                    <a:pt x="19236" y="28885"/>
                    <a:pt x="19172" y="28884"/>
                  </a:cubicBezTo>
                  <a:cubicBezTo>
                    <a:pt x="12558" y="28884"/>
                    <a:pt x="7954" y="22438"/>
                    <a:pt x="10047" y="16159"/>
                  </a:cubicBezTo>
                  <a:cubicBezTo>
                    <a:pt x="11386" y="12224"/>
                    <a:pt x="15070" y="9629"/>
                    <a:pt x="19256" y="9629"/>
                  </a:cubicBezTo>
                  <a:close/>
                  <a:moveTo>
                    <a:pt x="16242" y="1"/>
                  </a:moveTo>
                  <a:lnTo>
                    <a:pt x="16242" y="2847"/>
                  </a:lnTo>
                  <a:cubicBezTo>
                    <a:pt x="13898" y="3266"/>
                    <a:pt x="11721" y="4187"/>
                    <a:pt x="9879" y="5526"/>
                  </a:cubicBezTo>
                  <a:lnTo>
                    <a:pt x="7786" y="3517"/>
                  </a:lnTo>
                  <a:lnTo>
                    <a:pt x="3433" y="7787"/>
                  </a:lnTo>
                  <a:lnTo>
                    <a:pt x="5526" y="9796"/>
                  </a:lnTo>
                  <a:cubicBezTo>
                    <a:pt x="4186" y="11722"/>
                    <a:pt x="3265" y="13898"/>
                    <a:pt x="2847" y="16159"/>
                  </a:cubicBezTo>
                  <a:lnTo>
                    <a:pt x="0" y="16159"/>
                  </a:lnTo>
                  <a:lnTo>
                    <a:pt x="0" y="22270"/>
                  </a:lnTo>
                  <a:lnTo>
                    <a:pt x="2847" y="22270"/>
                  </a:lnTo>
                  <a:cubicBezTo>
                    <a:pt x="3265" y="24531"/>
                    <a:pt x="4186" y="26707"/>
                    <a:pt x="5526" y="28633"/>
                  </a:cubicBezTo>
                  <a:lnTo>
                    <a:pt x="3433" y="30642"/>
                  </a:lnTo>
                  <a:lnTo>
                    <a:pt x="7786" y="34912"/>
                  </a:lnTo>
                  <a:lnTo>
                    <a:pt x="9879" y="32903"/>
                  </a:lnTo>
                  <a:cubicBezTo>
                    <a:pt x="11721" y="34242"/>
                    <a:pt x="13898" y="35163"/>
                    <a:pt x="16242" y="35582"/>
                  </a:cubicBezTo>
                  <a:lnTo>
                    <a:pt x="16242" y="38428"/>
                  </a:lnTo>
                  <a:lnTo>
                    <a:pt x="22270" y="38428"/>
                  </a:lnTo>
                  <a:lnTo>
                    <a:pt x="22270" y="35582"/>
                  </a:lnTo>
                  <a:cubicBezTo>
                    <a:pt x="24614" y="35163"/>
                    <a:pt x="26790" y="34242"/>
                    <a:pt x="28716" y="32903"/>
                  </a:cubicBezTo>
                  <a:lnTo>
                    <a:pt x="30809" y="34996"/>
                  </a:lnTo>
                  <a:lnTo>
                    <a:pt x="35079" y="30642"/>
                  </a:lnTo>
                  <a:lnTo>
                    <a:pt x="33069" y="28633"/>
                  </a:lnTo>
                  <a:cubicBezTo>
                    <a:pt x="34325" y="26707"/>
                    <a:pt x="35246" y="24531"/>
                    <a:pt x="35665" y="22270"/>
                  </a:cubicBezTo>
                  <a:lnTo>
                    <a:pt x="38511" y="22270"/>
                  </a:lnTo>
                  <a:lnTo>
                    <a:pt x="38511" y="16242"/>
                  </a:lnTo>
                  <a:lnTo>
                    <a:pt x="35665" y="16242"/>
                  </a:lnTo>
                  <a:cubicBezTo>
                    <a:pt x="35246" y="13898"/>
                    <a:pt x="34325" y="11722"/>
                    <a:pt x="33069" y="9796"/>
                  </a:cubicBezTo>
                  <a:lnTo>
                    <a:pt x="35079" y="7787"/>
                  </a:lnTo>
                  <a:lnTo>
                    <a:pt x="30809" y="3517"/>
                  </a:lnTo>
                  <a:lnTo>
                    <a:pt x="28716" y="5526"/>
                  </a:lnTo>
                  <a:cubicBezTo>
                    <a:pt x="26790" y="4187"/>
                    <a:pt x="24614" y="3350"/>
                    <a:pt x="22270" y="2847"/>
                  </a:cubicBezTo>
                  <a:lnTo>
                    <a:pt x="22270" y="1"/>
                  </a:lnTo>
                  <a:close/>
                </a:path>
              </a:pathLst>
            </a:custGeom>
            <a:solidFill>
              <a:srgbClr val="48FFD5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6;p26">
              <a:extLst>
                <a:ext uri="{FF2B5EF4-FFF2-40B4-BE49-F238E27FC236}">
                  <a16:creationId xmlns:a16="http://schemas.microsoft.com/office/drawing/2014/main" id="{B9DC610F-BEF9-4A7F-A4E4-E32DEA447C98}"/>
                </a:ext>
              </a:extLst>
            </p:cNvPr>
            <p:cNvSpPr/>
            <p:nvPr/>
          </p:nvSpPr>
          <p:spPr>
            <a:xfrm>
              <a:off x="7107204" y="1832622"/>
              <a:ext cx="432099" cy="430839"/>
            </a:xfrm>
            <a:custGeom>
              <a:avLst/>
              <a:gdLst/>
              <a:ahLst/>
              <a:cxnLst/>
              <a:rect l="l" t="t" r="r" b="b"/>
              <a:pathLst>
                <a:path w="28465" h="28382" extrusionOk="0">
                  <a:moveTo>
                    <a:pt x="14316" y="10633"/>
                  </a:moveTo>
                  <a:cubicBezTo>
                    <a:pt x="12307" y="10633"/>
                    <a:pt x="10632" y="12307"/>
                    <a:pt x="10632" y="14400"/>
                  </a:cubicBezTo>
                  <a:cubicBezTo>
                    <a:pt x="10632" y="16628"/>
                    <a:pt x="12504" y="18154"/>
                    <a:pt x="14437" y="18154"/>
                  </a:cubicBezTo>
                  <a:cubicBezTo>
                    <a:pt x="15337" y="18154"/>
                    <a:pt x="16251" y="17824"/>
                    <a:pt x="16995" y="17079"/>
                  </a:cubicBezTo>
                  <a:cubicBezTo>
                    <a:pt x="19339" y="14651"/>
                    <a:pt x="17665" y="10633"/>
                    <a:pt x="14316" y="10633"/>
                  </a:cubicBezTo>
                  <a:close/>
                  <a:moveTo>
                    <a:pt x="14232" y="7033"/>
                  </a:moveTo>
                  <a:cubicBezTo>
                    <a:pt x="19088" y="7033"/>
                    <a:pt x="22521" y="11805"/>
                    <a:pt x="21014" y="16493"/>
                  </a:cubicBezTo>
                  <a:cubicBezTo>
                    <a:pt x="20093" y="19340"/>
                    <a:pt x="17330" y="21349"/>
                    <a:pt x="14232" y="21349"/>
                  </a:cubicBezTo>
                  <a:cubicBezTo>
                    <a:pt x="9377" y="21265"/>
                    <a:pt x="5944" y="16493"/>
                    <a:pt x="7535" y="11889"/>
                  </a:cubicBezTo>
                  <a:lnTo>
                    <a:pt x="7451" y="11889"/>
                  </a:lnTo>
                  <a:cubicBezTo>
                    <a:pt x="8372" y="8958"/>
                    <a:pt x="11135" y="7033"/>
                    <a:pt x="14232" y="7033"/>
                  </a:cubicBezTo>
                  <a:close/>
                  <a:moveTo>
                    <a:pt x="11972" y="0"/>
                  </a:moveTo>
                  <a:lnTo>
                    <a:pt x="11972" y="2093"/>
                  </a:lnTo>
                  <a:cubicBezTo>
                    <a:pt x="10298" y="2428"/>
                    <a:pt x="8707" y="3098"/>
                    <a:pt x="7284" y="4103"/>
                  </a:cubicBezTo>
                  <a:lnTo>
                    <a:pt x="5777" y="2596"/>
                  </a:lnTo>
                  <a:lnTo>
                    <a:pt x="2595" y="5693"/>
                  </a:lnTo>
                  <a:lnTo>
                    <a:pt x="4102" y="7200"/>
                  </a:lnTo>
                  <a:cubicBezTo>
                    <a:pt x="3098" y="8623"/>
                    <a:pt x="2428" y="10214"/>
                    <a:pt x="2177" y="11972"/>
                  </a:cubicBezTo>
                  <a:lnTo>
                    <a:pt x="2093" y="11889"/>
                  </a:lnTo>
                  <a:lnTo>
                    <a:pt x="0" y="11889"/>
                  </a:lnTo>
                  <a:lnTo>
                    <a:pt x="0" y="16493"/>
                  </a:lnTo>
                  <a:lnTo>
                    <a:pt x="2093" y="16493"/>
                  </a:lnTo>
                  <a:cubicBezTo>
                    <a:pt x="2428" y="18167"/>
                    <a:pt x="3098" y="19758"/>
                    <a:pt x="4102" y="21181"/>
                  </a:cubicBezTo>
                  <a:lnTo>
                    <a:pt x="2595" y="22688"/>
                  </a:lnTo>
                  <a:lnTo>
                    <a:pt x="5693" y="25786"/>
                  </a:lnTo>
                  <a:lnTo>
                    <a:pt x="7200" y="24363"/>
                  </a:lnTo>
                  <a:cubicBezTo>
                    <a:pt x="8623" y="25284"/>
                    <a:pt x="10214" y="25953"/>
                    <a:pt x="11972" y="26288"/>
                  </a:cubicBezTo>
                  <a:lnTo>
                    <a:pt x="11972" y="28381"/>
                  </a:lnTo>
                  <a:lnTo>
                    <a:pt x="16493" y="28381"/>
                  </a:lnTo>
                  <a:lnTo>
                    <a:pt x="16493" y="26288"/>
                  </a:lnTo>
                  <a:cubicBezTo>
                    <a:pt x="18167" y="25953"/>
                    <a:pt x="19758" y="25284"/>
                    <a:pt x="21181" y="24363"/>
                  </a:cubicBezTo>
                  <a:lnTo>
                    <a:pt x="22772" y="25870"/>
                  </a:lnTo>
                  <a:lnTo>
                    <a:pt x="25869" y="22772"/>
                  </a:lnTo>
                  <a:lnTo>
                    <a:pt x="24362" y="21265"/>
                  </a:lnTo>
                  <a:cubicBezTo>
                    <a:pt x="25367" y="19758"/>
                    <a:pt x="26037" y="18167"/>
                    <a:pt x="26372" y="16493"/>
                  </a:cubicBezTo>
                  <a:lnTo>
                    <a:pt x="28465" y="16493"/>
                  </a:lnTo>
                  <a:lnTo>
                    <a:pt x="28465" y="11972"/>
                  </a:lnTo>
                  <a:lnTo>
                    <a:pt x="26372" y="11972"/>
                  </a:lnTo>
                  <a:cubicBezTo>
                    <a:pt x="26037" y="10214"/>
                    <a:pt x="25367" y="8623"/>
                    <a:pt x="24362" y="7200"/>
                  </a:cubicBezTo>
                  <a:lnTo>
                    <a:pt x="25869" y="5693"/>
                  </a:lnTo>
                  <a:lnTo>
                    <a:pt x="22772" y="2596"/>
                  </a:lnTo>
                  <a:lnTo>
                    <a:pt x="21265" y="4103"/>
                  </a:lnTo>
                  <a:cubicBezTo>
                    <a:pt x="19842" y="3098"/>
                    <a:pt x="18167" y="2428"/>
                    <a:pt x="16493" y="2093"/>
                  </a:cubicBezTo>
                  <a:lnTo>
                    <a:pt x="1649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7;p26">
              <a:extLst>
                <a:ext uri="{FF2B5EF4-FFF2-40B4-BE49-F238E27FC236}">
                  <a16:creationId xmlns:a16="http://schemas.microsoft.com/office/drawing/2014/main" id="{905A88C3-AEB6-4BCB-B3E8-543CC11176C8}"/>
                </a:ext>
              </a:extLst>
            </p:cNvPr>
            <p:cNvSpPr/>
            <p:nvPr/>
          </p:nvSpPr>
          <p:spPr>
            <a:xfrm>
              <a:off x="7225395" y="2240569"/>
              <a:ext cx="636710" cy="635450"/>
            </a:xfrm>
            <a:custGeom>
              <a:avLst/>
              <a:gdLst/>
              <a:ahLst/>
              <a:cxnLst/>
              <a:rect l="l" t="t" r="r" b="b"/>
              <a:pathLst>
                <a:path w="41944" h="41861" extrusionOk="0">
                  <a:moveTo>
                    <a:pt x="21243" y="15752"/>
                  </a:moveTo>
                  <a:cubicBezTo>
                    <a:pt x="20950" y="15752"/>
                    <a:pt x="20650" y="15775"/>
                    <a:pt x="20344" y="15823"/>
                  </a:cubicBezTo>
                  <a:cubicBezTo>
                    <a:pt x="17414" y="16242"/>
                    <a:pt x="15321" y="19005"/>
                    <a:pt x="15823" y="22019"/>
                  </a:cubicBezTo>
                  <a:cubicBezTo>
                    <a:pt x="16280" y="24914"/>
                    <a:pt x="18709" y="26576"/>
                    <a:pt x="21185" y="26576"/>
                  </a:cubicBezTo>
                  <a:cubicBezTo>
                    <a:pt x="22790" y="26576"/>
                    <a:pt x="24415" y="25877"/>
                    <a:pt x="25534" y="24363"/>
                  </a:cubicBezTo>
                  <a:cubicBezTo>
                    <a:pt x="28198" y="20680"/>
                    <a:pt x="25510" y="15752"/>
                    <a:pt x="21243" y="15752"/>
                  </a:cubicBezTo>
                  <a:close/>
                  <a:moveTo>
                    <a:pt x="21052" y="10506"/>
                  </a:moveTo>
                  <a:cubicBezTo>
                    <a:pt x="27354" y="10506"/>
                    <a:pt x="32385" y="16206"/>
                    <a:pt x="31227" y="22688"/>
                  </a:cubicBezTo>
                  <a:cubicBezTo>
                    <a:pt x="30474" y="27125"/>
                    <a:pt x="26958" y="30474"/>
                    <a:pt x="22604" y="31144"/>
                  </a:cubicBezTo>
                  <a:cubicBezTo>
                    <a:pt x="22054" y="31229"/>
                    <a:pt x="21510" y="31270"/>
                    <a:pt x="20975" y="31270"/>
                  </a:cubicBezTo>
                  <a:cubicBezTo>
                    <a:pt x="14673" y="31270"/>
                    <a:pt x="9642" y="25571"/>
                    <a:pt x="10800" y="19088"/>
                  </a:cubicBezTo>
                  <a:cubicBezTo>
                    <a:pt x="11470" y="14735"/>
                    <a:pt x="14986" y="11302"/>
                    <a:pt x="19423" y="10633"/>
                  </a:cubicBezTo>
                  <a:cubicBezTo>
                    <a:pt x="19973" y="10548"/>
                    <a:pt x="20517" y="10506"/>
                    <a:pt x="21052" y="10506"/>
                  </a:cubicBezTo>
                  <a:close/>
                  <a:moveTo>
                    <a:pt x="21097" y="0"/>
                  </a:moveTo>
                  <a:lnTo>
                    <a:pt x="17916" y="503"/>
                  </a:lnTo>
                  <a:lnTo>
                    <a:pt x="14651" y="1005"/>
                  </a:lnTo>
                  <a:lnTo>
                    <a:pt x="15153" y="4019"/>
                  </a:lnTo>
                  <a:cubicBezTo>
                    <a:pt x="12725" y="4856"/>
                    <a:pt x="10632" y="6196"/>
                    <a:pt x="8791" y="7870"/>
                  </a:cubicBezTo>
                  <a:lnTo>
                    <a:pt x="6279" y="6112"/>
                  </a:lnTo>
                  <a:lnTo>
                    <a:pt x="2428" y="11302"/>
                  </a:lnTo>
                  <a:lnTo>
                    <a:pt x="4856" y="13144"/>
                  </a:lnTo>
                  <a:cubicBezTo>
                    <a:pt x="3767" y="15405"/>
                    <a:pt x="3181" y="17833"/>
                    <a:pt x="3098" y="20344"/>
                  </a:cubicBezTo>
                  <a:lnTo>
                    <a:pt x="0" y="20846"/>
                  </a:lnTo>
                  <a:lnTo>
                    <a:pt x="1005" y="27293"/>
                  </a:lnTo>
                  <a:lnTo>
                    <a:pt x="4102" y="26791"/>
                  </a:lnTo>
                  <a:cubicBezTo>
                    <a:pt x="4939" y="29135"/>
                    <a:pt x="6195" y="31311"/>
                    <a:pt x="7953" y="33153"/>
                  </a:cubicBezTo>
                  <a:lnTo>
                    <a:pt x="6112" y="35665"/>
                  </a:lnTo>
                  <a:lnTo>
                    <a:pt x="11386" y="39516"/>
                  </a:lnTo>
                  <a:lnTo>
                    <a:pt x="13144" y="37004"/>
                  </a:lnTo>
                  <a:cubicBezTo>
                    <a:pt x="15404" y="38093"/>
                    <a:pt x="17916" y="38679"/>
                    <a:pt x="20428" y="38762"/>
                  </a:cubicBezTo>
                  <a:lnTo>
                    <a:pt x="20930" y="41860"/>
                  </a:lnTo>
                  <a:lnTo>
                    <a:pt x="24195" y="41358"/>
                  </a:lnTo>
                  <a:lnTo>
                    <a:pt x="27376" y="40855"/>
                  </a:lnTo>
                  <a:lnTo>
                    <a:pt x="26958" y="37842"/>
                  </a:lnTo>
                  <a:cubicBezTo>
                    <a:pt x="29302" y="37004"/>
                    <a:pt x="31478" y="35665"/>
                    <a:pt x="33237" y="33990"/>
                  </a:cubicBezTo>
                  <a:lnTo>
                    <a:pt x="35748" y="35832"/>
                  </a:lnTo>
                  <a:lnTo>
                    <a:pt x="39599" y="30558"/>
                  </a:lnTo>
                  <a:lnTo>
                    <a:pt x="37088" y="28716"/>
                  </a:lnTo>
                  <a:cubicBezTo>
                    <a:pt x="38176" y="26456"/>
                    <a:pt x="38846" y="24028"/>
                    <a:pt x="38929" y="21516"/>
                  </a:cubicBezTo>
                  <a:lnTo>
                    <a:pt x="41943" y="21014"/>
                  </a:lnTo>
                  <a:lnTo>
                    <a:pt x="40939" y="14568"/>
                  </a:lnTo>
                  <a:lnTo>
                    <a:pt x="37925" y="15070"/>
                  </a:lnTo>
                  <a:cubicBezTo>
                    <a:pt x="37088" y="12642"/>
                    <a:pt x="35748" y="10549"/>
                    <a:pt x="34074" y="8707"/>
                  </a:cubicBezTo>
                  <a:lnTo>
                    <a:pt x="35916" y="6196"/>
                  </a:lnTo>
                  <a:lnTo>
                    <a:pt x="30641" y="2344"/>
                  </a:lnTo>
                  <a:lnTo>
                    <a:pt x="28799" y="4856"/>
                  </a:lnTo>
                  <a:cubicBezTo>
                    <a:pt x="26539" y="3684"/>
                    <a:pt x="24111" y="3098"/>
                    <a:pt x="21600" y="3014"/>
                  </a:cubicBezTo>
                  <a:lnTo>
                    <a:pt x="21097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653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61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3" name="Rectangle 162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4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38781-EC61-4166-A9DB-9055959E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u="sng"/>
              <a:t>Table of content</a:t>
            </a:r>
            <a:endParaRPr lang="en-US" u="sng" dirty="0"/>
          </a:p>
        </p:txBody>
      </p:sp>
      <p:pic>
        <p:nvPicPr>
          <p:cNvPr id="95" name="Picture 94" descr="Working space background">
            <a:extLst>
              <a:ext uri="{FF2B5EF4-FFF2-40B4-BE49-F238E27FC236}">
                <a16:creationId xmlns:a16="http://schemas.microsoft.com/office/drawing/2014/main" id="{ACC0F2C9-EF45-4F62-85CE-D9C3C637B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882" r="-1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227" name="Group 165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28" name="Rectangle 166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1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6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60C3709-4F87-4E46-89E2-A063FDC8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808704" cy="35417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000" dirty="0"/>
              <a:t>Introduction                            2. System Overview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3. Functions in details                   4. Tools &amp; Technologies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5. Work distribution                     6. Project management plan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among members     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09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4FE-DD9D-4BD9-A270-EB41D9DB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2EAE-7742-4F7E-98A3-25171058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Company name – Univest travels.</a:t>
            </a:r>
          </a:p>
          <a:p>
            <a:r>
              <a:rPr lang="en-US" dirty="0"/>
              <a:t>Located in – Matara.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effectLst/>
                <a:latin typeface="ff3"/>
              </a:rPr>
              <a:t>Travel Agency and tour planning Management System is the travel agency which gives all the required facilities to their customers when they are ready to plan for any tour.</a:t>
            </a:r>
          </a:p>
          <a:p>
            <a:r>
              <a:rPr lang="en-US" dirty="0"/>
              <a:t>By using this System, customer can reserve tour packages.</a:t>
            </a:r>
          </a:p>
          <a:p>
            <a:r>
              <a:rPr lang="en-US" dirty="0"/>
              <a:t>Customer can reserve tickets, accommodations, and ground recourse.    </a:t>
            </a:r>
          </a:p>
          <a:p>
            <a:endParaRPr lang="en-US" dirty="0"/>
          </a:p>
          <a:p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74597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9B9DA-525F-4BEE-8303-A3BEB101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Problems and Difficulties, they face 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33C9-AC4D-40AA-902C-C3786E2F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Duplicate data entries.</a:t>
            </a:r>
          </a:p>
          <a:p>
            <a:r>
              <a:rPr lang="en-US" dirty="0">
                <a:solidFill>
                  <a:srgbClr val="FFFFFF"/>
                </a:solidFill>
              </a:rPr>
              <a:t>Building &amp; Maintaining of the system.</a:t>
            </a:r>
          </a:p>
          <a:p>
            <a:r>
              <a:rPr lang="en-US" dirty="0">
                <a:solidFill>
                  <a:srgbClr val="FFFFFF"/>
                </a:solidFill>
              </a:rPr>
              <a:t>Make Booking Procedure more Convenient.</a:t>
            </a:r>
          </a:p>
          <a:p>
            <a:r>
              <a:rPr lang="en-US" dirty="0">
                <a:solidFill>
                  <a:srgbClr val="FFFFFF"/>
                </a:solidFill>
              </a:rPr>
              <a:t>Providing Services as per Specific Requirements.</a:t>
            </a:r>
          </a:p>
          <a:p>
            <a:r>
              <a:rPr lang="en-US" dirty="0">
                <a:solidFill>
                  <a:srgbClr val="FFFFFF"/>
                </a:solidFill>
              </a:rPr>
              <a:t>Get an overall idea about monthly bookings.</a:t>
            </a:r>
          </a:p>
        </p:txBody>
      </p:sp>
      <p:grpSp>
        <p:nvGrpSpPr>
          <p:cNvPr id="4" name="Google Shape;8892;p54">
            <a:extLst>
              <a:ext uri="{FF2B5EF4-FFF2-40B4-BE49-F238E27FC236}">
                <a16:creationId xmlns:a16="http://schemas.microsoft.com/office/drawing/2014/main" id="{6DD0F495-C12E-40D8-8BFA-950018254AC3}"/>
              </a:ext>
            </a:extLst>
          </p:cNvPr>
          <p:cNvGrpSpPr/>
          <p:nvPr/>
        </p:nvGrpSpPr>
        <p:grpSpPr>
          <a:xfrm>
            <a:off x="1126616" y="1894817"/>
            <a:ext cx="3178638" cy="3062882"/>
            <a:chOff x="-4478975" y="3251700"/>
            <a:chExt cx="293825" cy="293800"/>
          </a:xfrm>
          <a:solidFill>
            <a:srgbClr val="48FFD5"/>
          </a:solidFill>
        </p:grpSpPr>
        <p:sp>
          <p:nvSpPr>
            <p:cNvPr id="5" name="Google Shape;8893;p54">
              <a:extLst>
                <a:ext uri="{FF2B5EF4-FFF2-40B4-BE49-F238E27FC236}">
                  <a16:creationId xmlns:a16="http://schemas.microsoft.com/office/drawing/2014/main" id="{61533383-FF6C-4A8C-A17B-456343AE70A0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894;p54">
              <a:extLst>
                <a:ext uri="{FF2B5EF4-FFF2-40B4-BE49-F238E27FC236}">
                  <a16:creationId xmlns:a16="http://schemas.microsoft.com/office/drawing/2014/main" id="{DDA2B588-84D5-412A-9F30-1F0DFDABE725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95;p54">
              <a:extLst>
                <a:ext uri="{FF2B5EF4-FFF2-40B4-BE49-F238E27FC236}">
                  <a16:creationId xmlns:a16="http://schemas.microsoft.com/office/drawing/2014/main" id="{5F9C1FAF-2EF9-464B-AA7F-5987397753F7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6857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C53F-A667-45D1-A461-DD856E56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solutions</a:t>
            </a:r>
          </a:p>
        </p:txBody>
      </p:sp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5F83FAA3-3BBD-423E-93E4-107D0BC9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All the data will be recorded in database without any data redundancy</a:t>
            </a:r>
          </a:p>
          <a:p>
            <a:pPr>
              <a:lnSpc>
                <a:spcPct val="110000"/>
              </a:lnSpc>
            </a:pPr>
            <a:r>
              <a:rPr lang="en-US" sz="1700"/>
              <a:t>Design User friendly interface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   Develop responsiveness of the system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   Engaging with various content such as discount, packages, and special budgets  </a:t>
            </a:r>
          </a:p>
          <a:p>
            <a:pPr>
              <a:lnSpc>
                <a:spcPct val="110000"/>
              </a:lnSpc>
            </a:pPr>
            <a:r>
              <a:rPr lang="en-US" sz="1700" b="0" i="0">
                <a:effectLst/>
              </a:rPr>
              <a:t>Keep multiple options available for customers to choose one as per their convenience.</a:t>
            </a:r>
            <a:r>
              <a:rPr lang="en-US" sz="1700"/>
              <a:t> </a:t>
            </a:r>
          </a:p>
          <a:p>
            <a:pPr>
              <a:lnSpc>
                <a:spcPct val="110000"/>
              </a:lnSpc>
            </a:pPr>
            <a:r>
              <a:rPr lang="en-US" sz="1700"/>
              <a:t>Get customers feedback, reviews to improve the service. </a:t>
            </a:r>
          </a:p>
          <a:p>
            <a:pPr>
              <a:lnSpc>
                <a:spcPct val="110000"/>
              </a:lnSpc>
            </a:pPr>
            <a:r>
              <a:rPr lang="en-US" sz="1700"/>
              <a:t>Create the system to get report of the booking for month.</a:t>
            </a:r>
          </a:p>
        </p:txBody>
      </p:sp>
    </p:spTree>
    <p:extLst>
      <p:ext uri="{BB962C8B-B14F-4D97-AF65-F5344CB8AC3E}">
        <p14:creationId xmlns:p14="http://schemas.microsoft.com/office/powerpoint/2010/main" val="179298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6F1FB-9944-4907-9E65-4B04F142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Benefits of the system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E813-88FB-4BC3-B2CB-B1330E53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Customer can reserve travel related things online.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Time Saving.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User Friendliness.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Reduction of errors and delays.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Increased efficiency.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Smarter decisions and strategies. </a:t>
            </a:r>
          </a:p>
        </p:txBody>
      </p:sp>
      <p:grpSp>
        <p:nvGrpSpPr>
          <p:cNvPr id="5" name="Google Shape;5172;p46">
            <a:extLst>
              <a:ext uri="{FF2B5EF4-FFF2-40B4-BE49-F238E27FC236}">
                <a16:creationId xmlns:a16="http://schemas.microsoft.com/office/drawing/2014/main" id="{D9CB9D81-6B11-4E5C-9E9F-A22C1657C1A6}"/>
              </a:ext>
            </a:extLst>
          </p:cNvPr>
          <p:cNvGrpSpPr/>
          <p:nvPr/>
        </p:nvGrpSpPr>
        <p:grpSpPr>
          <a:xfrm>
            <a:off x="1126617" y="1977999"/>
            <a:ext cx="3178638" cy="2896540"/>
            <a:chOff x="-62882850" y="1999375"/>
            <a:chExt cx="315850" cy="250500"/>
          </a:xfrm>
          <a:solidFill>
            <a:srgbClr val="0E2A47"/>
          </a:solidFill>
        </p:grpSpPr>
        <p:sp>
          <p:nvSpPr>
            <p:cNvPr id="6" name="Google Shape;5173;p46">
              <a:extLst>
                <a:ext uri="{FF2B5EF4-FFF2-40B4-BE49-F238E27FC236}">
                  <a16:creationId xmlns:a16="http://schemas.microsoft.com/office/drawing/2014/main" id="{B2FC2CCC-1316-4E5D-ACC5-9F37EB7FDC82}"/>
                </a:ext>
              </a:extLst>
            </p:cNvPr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74;p46">
              <a:extLst>
                <a:ext uri="{FF2B5EF4-FFF2-40B4-BE49-F238E27FC236}">
                  <a16:creationId xmlns:a16="http://schemas.microsoft.com/office/drawing/2014/main" id="{FE26B94D-0EF7-4369-BCAE-9CC54CA4FFBB}"/>
                </a:ext>
              </a:extLst>
            </p:cNvPr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182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B1F3-41B6-4550-94C7-E9C9A26E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3218"/>
            <a:ext cx="9905998" cy="1478570"/>
          </a:xfrm>
        </p:spPr>
        <p:txBody>
          <a:bodyPr/>
          <a:lstStyle/>
          <a:p>
            <a:pPr algn="ctr"/>
            <a:r>
              <a:rPr lang="en-US" u="sng" dirty="0"/>
              <a:t>Project overview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012F9FB-50C3-4A43-A22E-4877D3949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1256202"/>
            <a:ext cx="9429749" cy="5318609"/>
          </a:xfrm>
        </p:spPr>
      </p:pic>
    </p:spTree>
    <p:extLst>
      <p:ext uri="{BB962C8B-B14F-4D97-AF65-F5344CB8AC3E}">
        <p14:creationId xmlns:p14="http://schemas.microsoft.com/office/powerpoint/2010/main" val="216362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6DED-64A5-4075-8BE3-B6499891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0246"/>
            <a:ext cx="9905998" cy="1478570"/>
          </a:xfrm>
        </p:spPr>
        <p:txBody>
          <a:bodyPr/>
          <a:lstStyle/>
          <a:p>
            <a:pPr algn="ctr"/>
            <a:r>
              <a:rPr lang="en-US" u="sng" dirty="0">
                <a:latin typeface="+mn-lt"/>
              </a:rPr>
              <a:t>System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0F5D-D85C-4544-A0FC-4029EDFE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2772"/>
            <a:ext cx="9905999" cy="5291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can register to the system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can login to the system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can display the login details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update the user profiles and check the user profiles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Accommodation reservation management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Display (hotel rooms, home stays, resorts, motels) accommodations details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Customer can book accommodations and do money transaction through online payment methods.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Administer can add new accommodations, update details and remove accommodations from the system.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Generate the report who have booked accommodations and daily basis.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88A0DB-D220-43E4-A746-4A30BAA559EA}"/>
              </a:ext>
            </a:extLst>
          </p:cNvPr>
          <p:cNvGrpSpPr/>
          <p:nvPr/>
        </p:nvGrpSpPr>
        <p:grpSpPr>
          <a:xfrm>
            <a:off x="8518579" y="1532759"/>
            <a:ext cx="2418710" cy="2036064"/>
            <a:chOff x="4992299" y="2133513"/>
            <a:chExt cx="482083" cy="428530"/>
          </a:xfrm>
        </p:grpSpPr>
        <p:sp>
          <p:nvSpPr>
            <p:cNvPr id="5" name="Google Shape;6255;p48">
              <a:extLst>
                <a:ext uri="{FF2B5EF4-FFF2-40B4-BE49-F238E27FC236}">
                  <a16:creationId xmlns:a16="http://schemas.microsoft.com/office/drawing/2014/main" id="{933B311E-50B5-4189-ABE0-3288EF2CBDDC}"/>
                </a:ext>
              </a:extLst>
            </p:cNvPr>
            <p:cNvSpPr/>
            <p:nvPr/>
          </p:nvSpPr>
          <p:spPr>
            <a:xfrm>
              <a:off x="4992299" y="2133513"/>
              <a:ext cx="482083" cy="428530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56;p48">
              <a:extLst>
                <a:ext uri="{FF2B5EF4-FFF2-40B4-BE49-F238E27FC236}">
                  <a16:creationId xmlns:a16="http://schemas.microsoft.com/office/drawing/2014/main" id="{556718EC-3F7E-47D5-B89B-68D4CA17F932}"/>
                </a:ext>
              </a:extLst>
            </p:cNvPr>
            <p:cNvSpPr/>
            <p:nvPr/>
          </p:nvSpPr>
          <p:spPr>
            <a:xfrm>
              <a:off x="5075825" y="2333061"/>
              <a:ext cx="88586" cy="143276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57;p48">
              <a:extLst>
                <a:ext uri="{FF2B5EF4-FFF2-40B4-BE49-F238E27FC236}">
                  <a16:creationId xmlns:a16="http://schemas.microsoft.com/office/drawing/2014/main" id="{86984DC4-D7A4-4EE1-802D-D9D2463E14AE}"/>
                </a:ext>
              </a:extLst>
            </p:cNvPr>
            <p:cNvSpPr/>
            <p:nvPr/>
          </p:nvSpPr>
          <p:spPr>
            <a:xfrm>
              <a:off x="5302270" y="2333061"/>
              <a:ext cx="87341" cy="141043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58;p48">
              <a:extLst>
                <a:ext uri="{FF2B5EF4-FFF2-40B4-BE49-F238E27FC236}">
                  <a16:creationId xmlns:a16="http://schemas.microsoft.com/office/drawing/2014/main" id="{12B83863-CA01-42B1-A33B-98B37D43C8C4}"/>
                </a:ext>
              </a:extLst>
            </p:cNvPr>
            <p:cNvSpPr/>
            <p:nvPr/>
          </p:nvSpPr>
          <p:spPr>
            <a:xfrm>
              <a:off x="5188425" y="2303626"/>
              <a:ext cx="88586" cy="200238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59;p48">
              <a:extLst>
                <a:ext uri="{FF2B5EF4-FFF2-40B4-BE49-F238E27FC236}">
                  <a16:creationId xmlns:a16="http://schemas.microsoft.com/office/drawing/2014/main" id="{62B429F9-AB39-4A11-A250-C3AB8BC25F21}"/>
                </a:ext>
              </a:extLst>
            </p:cNvPr>
            <p:cNvSpPr/>
            <p:nvPr/>
          </p:nvSpPr>
          <p:spPr>
            <a:xfrm>
              <a:off x="5189670" y="2188526"/>
              <a:ext cx="56983" cy="2943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60;p48">
              <a:extLst>
                <a:ext uri="{FF2B5EF4-FFF2-40B4-BE49-F238E27FC236}">
                  <a16:creationId xmlns:a16="http://schemas.microsoft.com/office/drawing/2014/main" id="{3083465B-C850-4C16-94CC-5701375D11C0}"/>
                </a:ext>
              </a:extLst>
            </p:cNvPr>
            <p:cNvSpPr/>
            <p:nvPr/>
          </p:nvSpPr>
          <p:spPr>
            <a:xfrm>
              <a:off x="5275726" y="2188526"/>
              <a:ext cx="56942" cy="2943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61;p48">
              <a:extLst>
                <a:ext uri="{FF2B5EF4-FFF2-40B4-BE49-F238E27FC236}">
                  <a16:creationId xmlns:a16="http://schemas.microsoft.com/office/drawing/2014/main" id="{9119A055-62F8-4496-B430-64DAB83DCD8E}"/>
                </a:ext>
              </a:extLst>
            </p:cNvPr>
            <p:cNvSpPr/>
            <p:nvPr/>
          </p:nvSpPr>
          <p:spPr>
            <a:xfrm>
              <a:off x="5359212" y="2188526"/>
              <a:ext cx="56942" cy="2943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764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605</TotalTime>
  <Words>1102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ff3</vt:lpstr>
      <vt:lpstr>Times New Roman</vt:lpstr>
      <vt:lpstr>Tw Cen MT</vt:lpstr>
      <vt:lpstr>Wingdings</vt:lpstr>
      <vt:lpstr>Circuit</vt:lpstr>
      <vt:lpstr>Travel Agency &amp; Tour planning management system</vt:lpstr>
      <vt:lpstr>Travel Agency &amp; Tour planning management system</vt:lpstr>
      <vt:lpstr>Table of content</vt:lpstr>
      <vt:lpstr>introduction</vt:lpstr>
      <vt:lpstr>Problems and Difficulties, they face </vt:lpstr>
      <vt:lpstr>solutions</vt:lpstr>
      <vt:lpstr>Benefits of the system</vt:lpstr>
      <vt:lpstr>Project overview</vt:lpstr>
      <vt:lpstr>System Functions</vt:lpstr>
      <vt:lpstr>PowerPoint Presentation</vt:lpstr>
      <vt:lpstr>PowerPoint Presentation</vt:lpstr>
      <vt:lpstr>PowerPoint Presentation</vt:lpstr>
      <vt:lpstr>Tools &amp; Technologies</vt:lpstr>
      <vt:lpstr>Work Distribution</vt:lpstr>
      <vt:lpstr>PowerPoint Presentation</vt:lpstr>
      <vt:lpstr>PowerPoint Presentation</vt:lpstr>
      <vt:lpstr>PowerPoint Presentation</vt:lpstr>
      <vt:lpstr>Gantt 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oshen gomes</dc:creator>
  <cp:lastModifiedBy>oshen gomes</cp:lastModifiedBy>
  <cp:revision>21</cp:revision>
  <dcterms:created xsi:type="dcterms:W3CDTF">2021-07-25T05:34:39Z</dcterms:created>
  <dcterms:modified xsi:type="dcterms:W3CDTF">2021-07-26T04:12:31Z</dcterms:modified>
</cp:coreProperties>
</file>