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58" r:id="rId3"/>
    <p:sldId id="300" r:id="rId4"/>
    <p:sldId id="301" r:id="rId5"/>
    <p:sldId id="302" r:id="rId6"/>
    <p:sldId id="299" r:id="rId7"/>
    <p:sldId id="262" r:id="rId8"/>
    <p:sldId id="298" r:id="rId9"/>
    <p:sldId id="303" r:id="rId10"/>
    <p:sldId id="304" r:id="rId11"/>
    <p:sldId id="305" r:id="rId12"/>
    <p:sldId id="309" r:id="rId13"/>
    <p:sldId id="307" r:id="rId14"/>
    <p:sldId id="308" r:id="rId15"/>
    <p:sldId id="306" r:id="rId16"/>
    <p:sldId id="292" r:id="rId17"/>
    <p:sldId id="297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63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63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3474" y="1991471"/>
            <a:ext cx="79770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161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027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998149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19049">
            <a:solidFill>
              <a:srgbClr val="63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74" y="779125"/>
            <a:ext cx="8705049" cy="35577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12031" y="3326130"/>
            <a:ext cx="3706328" cy="841652"/>
          </a:xfrm>
        </p:spPr>
        <p:txBody>
          <a:bodyPr anchor="b">
            <a:noAutofit/>
          </a:bodyPr>
          <a:lstStyle>
            <a:lvl1pPr algn="l">
              <a:defRPr sz="2700" spc="113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2031" y="4190168"/>
            <a:ext cx="3706328" cy="29749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116234" cy="379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3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63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0662" y="2170847"/>
            <a:ext cx="212267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8990" y="1175208"/>
            <a:ext cx="8286019" cy="1918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1616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uckoo.readthedocs.io/en/lates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1428750"/>
            <a:ext cx="3706328" cy="13674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Malware Analysis Using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53C3F-11C8-F6CB-D4E5-C2EE5CC9A876}"/>
              </a:ext>
            </a:extLst>
          </p:cNvPr>
          <p:cNvSpPr txBox="1"/>
          <p:nvPr/>
        </p:nvSpPr>
        <p:spPr>
          <a:xfrm>
            <a:off x="5257800" y="2796182"/>
            <a:ext cx="35676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code:</a:t>
            </a:r>
          </a:p>
          <a:p>
            <a:r>
              <a:rPr lang="en-IN" sz="1400" dirty="0"/>
              <a:t>B23KKS02</a:t>
            </a:r>
          </a:p>
          <a:p>
            <a:r>
              <a:rPr lang="en-IN" dirty="0"/>
              <a:t>Mentor:</a:t>
            </a:r>
          </a:p>
          <a:p>
            <a:r>
              <a:rPr lang="en-IN" sz="1400" dirty="0"/>
              <a:t>Kamalakanta Sethi</a:t>
            </a:r>
            <a:endParaRPr lang="en-IN" dirty="0"/>
          </a:p>
          <a:p>
            <a:r>
              <a:rPr lang="en-IN" dirty="0"/>
              <a:t>Team members:</a:t>
            </a:r>
          </a:p>
          <a:p>
            <a:r>
              <a:rPr lang="en-IN" sz="1400" dirty="0"/>
              <a:t>Himanshu (S20200010077)</a:t>
            </a:r>
          </a:p>
          <a:p>
            <a:r>
              <a:rPr lang="en-IN" sz="1400" dirty="0"/>
              <a:t>Sanka Vikyath (S20200010188)</a:t>
            </a:r>
          </a:p>
          <a:p>
            <a:r>
              <a:rPr lang="en-IN" sz="1400" dirty="0"/>
              <a:t>Jayanth Korra (S20200010101)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56350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dirty="0">
                <a:solidFill>
                  <a:schemeClr val="tx1"/>
                </a:solidFill>
              </a:rPr>
              <a:t>K-</a:t>
            </a:r>
            <a:r>
              <a:rPr lang="en-IN" sz="2500" dirty="0" err="1">
                <a:solidFill>
                  <a:schemeClr val="tx1"/>
                </a:solidFill>
              </a:rPr>
              <a:t>Mediods</a:t>
            </a:r>
            <a:r>
              <a:rPr lang="en-IN" sz="2500" dirty="0">
                <a:solidFill>
                  <a:schemeClr val="tx1"/>
                </a:solidFill>
              </a:rPr>
              <a:t> algorithm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6897108-1AF0-A026-2E74-4B9147112CBE}"/>
              </a:ext>
            </a:extLst>
          </p:cNvPr>
          <p:cNvSpPr txBox="1"/>
          <p:nvPr/>
        </p:nvSpPr>
        <p:spPr>
          <a:xfrm>
            <a:off x="609600" y="975115"/>
            <a:ext cx="7399655" cy="321273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It considers a representative element rather than centroid like k-means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consider k seeds as </a:t>
            </a:r>
            <a:r>
              <a:rPr lang="en-IN" spc="-130" dirty="0" err="1">
                <a:latin typeface="Trebuchet MS"/>
                <a:cs typeface="Trebuchet MS"/>
              </a:rPr>
              <a:t>mediods</a:t>
            </a:r>
            <a:r>
              <a:rPr lang="en-IN" spc="-130" dirty="0">
                <a:latin typeface="Trebuchet MS"/>
                <a:cs typeface="Trebuchet MS"/>
              </a:rPr>
              <a:t> randomly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Assign point to the closest </a:t>
            </a:r>
            <a:r>
              <a:rPr lang="en-IN" spc="-130" dirty="0" err="1">
                <a:latin typeface="Trebuchet MS"/>
                <a:cs typeface="Trebuchet MS"/>
              </a:rPr>
              <a:t>mediod</a:t>
            </a:r>
            <a:endParaRPr lang="en-IN" spc="-130" dirty="0">
              <a:latin typeface="Trebuchet MS"/>
              <a:cs typeface="Trebuchet MS"/>
            </a:endParaRP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Calculates dissimilarity for each </a:t>
            </a:r>
            <a:r>
              <a:rPr lang="en-IN" spc="-130" dirty="0" err="1">
                <a:latin typeface="Trebuchet MS"/>
                <a:cs typeface="Trebuchet MS"/>
              </a:rPr>
              <a:t>mediod</a:t>
            </a:r>
            <a:r>
              <a:rPr lang="en-IN" spc="-130" dirty="0">
                <a:latin typeface="Trebuchet MS"/>
                <a:cs typeface="Trebuchet MS"/>
              </a:rPr>
              <a:t> and swaps with non-</a:t>
            </a:r>
            <a:r>
              <a:rPr lang="en-IN" spc="-130" dirty="0" err="1">
                <a:latin typeface="Trebuchet MS"/>
                <a:cs typeface="Trebuchet MS"/>
              </a:rPr>
              <a:t>mediod</a:t>
            </a:r>
            <a:r>
              <a:rPr lang="en-IN" spc="-130" dirty="0">
                <a:latin typeface="Trebuchet MS"/>
                <a:cs typeface="Trebuchet MS"/>
              </a:rPr>
              <a:t> point to lower dissimilarity until convergence, final clusters are achieved.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It is robust to outliers and handles non-Euclidean metrics like ordinal/categorical data.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IN" spc="-130" dirty="0">
              <a:latin typeface="Trebuchet MS"/>
              <a:cs typeface="Trebuchet MS"/>
            </a:endParaRP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IN" spc="-130" dirty="0">
              <a:latin typeface="Trebuchet MS"/>
              <a:cs typeface="Trebuchet MS"/>
            </a:endParaRP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IN" spc="-130" dirty="0">
              <a:latin typeface="Trebuchet MS" panose="020B06030202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938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56350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dirty="0">
                <a:solidFill>
                  <a:schemeClr val="tx1"/>
                </a:solidFill>
              </a:rPr>
              <a:t>DBSCAN algorithm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6897108-1AF0-A026-2E74-4B9147112CBE}"/>
              </a:ext>
            </a:extLst>
          </p:cNvPr>
          <p:cNvSpPr txBox="1"/>
          <p:nvPr/>
        </p:nvSpPr>
        <p:spPr>
          <a:xfrm>
            <a:off x="609600" y="975115"/>
            <a:ext cx="7399655" cy="3531288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It is clustering where it groups together points that are closely packed in high density regions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 isolated points far away from high density regions are considered as noise.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Consider arbitrary point, identify nearby points in the specified radius(epsilon).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If no of points exceeds a threshold(</a:t>
            </a:r>
            <a:r>
              <a:rPr lang="en-IN" spc="-130" dirty="0" err="1">
                <a:latin typeface="Trebuchet MS"/>
                <a:cs typeface="Trebuchet MS"/>
              </a:rPr>
              <a:t>min_samples</a:t>
            </a:r>
            <a:r>
              <a:rPr lang="en-IN" spc="-130" dirty="0">
                <a:latin typeface="Trebuchet MS"/>
                <a:cs typeface="Trebuchet MS"/>
              </a:rPr>
              <a:t>) then  a cluster is formed.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It expands the clusters recursively by checking nearby points to each point in cluster.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Here we need not explicitly mention no of clusters, but radius, </a:t>
            </a:r>
            <a:r>
              <a:rPr lang="en-IN" spc="-130" dirty="0" err="1">
                <a:latin typeface="Trebuchet MS"/>
                <a:cs typeface="Trebuchet MS"/>
              </a:rPr>
              <a:t>min_samples</a:t>
            </a:r>
            <a:r>
              <a:rPr lang="en-IN" spc="-130" dirty="0">
                <a:latin typeface="Trebuchet MS"/>
                <a:cs typeface="Trebuchet MS"/>
              </a:rPr>
              <a:t> parameters for the algorithm.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IN" spc="-130" dirty="0">
              <a:latin typeface="Trebuchet MS" panose="020B06030202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8902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7239000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dirty="0">
                <a:solidFill>
                  <a:schemeClr val="tx1"/>
                </a:solidFill>
              </a:rPr>
              <a:t>Federated Learning Using DBSCAN and K-Medoids 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6897108-1AF0-A026-2E74-4B9147112CBE}"/>
              </a:ext>
            </a:extLst>
          </p:cNvPr>
          <p:cNvSpPr txBox="1"/>
          <p:nvPr/>
        </p:nvSpPr>
        <p:spPr>
          <a:xfrm>
            <a:off x="609600" y="975115"/>
            <a:ext cx="7399655" cy="2257093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 panose="020B0603020202020204" pitchFamily="34" charset="0"/>
                <a:cs typeface="Trebuchet MS"/>
              </a:rPr>
              <a:t>By taking these local models we implement federated learning.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 panose="020B0603020202020204" pitchFamily="34" charset="0"/>
                <a:cs typeface="Trebuchet MS"/>
              </a:rPr>
              <a:t>Now after model training ,we give the weights obtained by the local models to the global model(using </a:t>
            </a:r>
            <a:r>
              <a:rPr lang="en-IN" spc="-130" dirty="0" err="1">
                <a:latin typeface="Trebuchet MS" panose="020B0603020202020204" pitchFamily="34" charset="0"/>
                <a:cs typeface="Trebuchet MS"/>
              </a:rPr>
              <a:t>get_parameter</a:t>
            </a:r>
            <a:r>
              <a:rPr lang="en-IN" spc="-130" dirty="0">
                <a:latin typeface="Trebuchet MS" panose="020B0603020202020204" pitchFamily="34" charset="0"/>
                <a:cs typeface="Trebuchet MS"/>
              </a:rPr>
              <a:t>() &amp; </a:t>
            </a:r>
            <a:r>
              <a:rPr lang="en-IN" spc="-130" dirty="0" err="1">
                <a:latin typeface="Trebuchet MS" panose="020B0603020202020204" pitchFamily="34" charset="0"/>
                <a:cs typeface="Trebuchet MS"/>
              </a:rPr>
              <a:t>set_parameter</a:t>
            </a:r>
            <a:r>
              <a:rPr lang="en-IN" spc="-130" dirty="0">
                <a:latin typeface="Trebuchet MS" panose="020B0603020202020204" pitchFamily="34" charset="0"/>
                <a:cs typeface="Trebuchet MS"/>
              </a:rPr>
              <a:t>()).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 panose="020B0603020202020204" pitchFamily="34" charset="0"/>
                <a:cs typeface="Trebuchet MS"/>
              </a:rPr>
              <a:t>Global model is trained and updated by local model until we get convergence 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IN" spc="-130" dirty="0">
              <a:latin typeface="Trebuchet MS" panose="020B0603020202020204" pitchFamily="34" charset="0"/>
              <a:cs typeface="Trebuchet MS"/>
            </a:endParaRP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IN" spc="-130" dirty="0">
              <a:latin typeface="Trebuchet MS" panose="020B06030202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9304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56350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dirty="0">
                <a:solidFill>
                  <a:schemeClr val="tx1"/>
                </a:solidFill>
              </a:rPr>
              <a:t>Scenario-1 Results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6897108-1AF0-A026-2E74-4B9147112CBE}"/>
              </a:ext>
            </a:extLst>
          </p:cNvPr>
          <p:cNvSpPr txBox="1"/>
          <p:nvPr/>
        </p:nvSpPr>
        <p:spPr>
          <a:xfrm>
            <a:off x="609600" y="975115"/>
            <a:ext cx="7399655" cy="130144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Here global model is random forests and local models is  k-</a:t>
            </a:r>
            <a:r>
              <a:rPr lang="en-IN" spc="-130" dirty="0" err="1">
                <a:latin typeface="Trebuchet MS"/>
                <a:cs typeface="Trebuchet MS"/>
              </a:rPr>
              <a:t>mediods</a:t>
            </a:r>
            <a:r>
              <a:rPr lang="en-IN" spc="-130" dirty="0">
                <a:latin typeface="Trebuchet MS"/>
                <a:cs typeface="Trebuchet MS"/>
              </a:rPr>
              <a:t> algorithm.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IN" spc="-130" dirty="0">
              <a:latin typeface="Trebuchet MS"/>
              <a:cs typeface="Trebuchet MS"/>
            </a:endParaRP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IN" spc="-13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86235-95D2-A12F-5836-132A9EB6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33550"/>
            <a:ext cx="5791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39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56350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dirty="0">
                <a:solidFill>
                  <a:schemeClr val="tx1"/>
                </a:solidFill>
              </a:rPr>
              <a:t>Scenario-2 Results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6897108-1AF0-A026-2E74-4B9147112CBE}"/>
              </a:ext>
            </a:extLst>
          </p:cNvPr>
          <p:cNvSpPr txBox="1"/>
          <p:nvPr/>
        </p:nvSpPr>
        <p:spPr>
          <a:xfrm>
            <a:off x="609600" y="975115"/>
            <a:ext cx="7399655" cy="130144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Here global model is random forests algorithm and local models is  DBSCAN algorithm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IN" spc="-130" dirty="0">
              <a:latin typeface="Trebuchet MS"/>
              <a:cs typeface="Trebuchet MS"/>
            </a:endParaRP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endParaRPr lang="en-IN" spc="-13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1DDB8E-BD83-B1F5-4F3E-388FBCB4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92396"/>
            <a:ext cx="8767762" cy="31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4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56350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dirty="0">
                <a:solidFill>
                  <a:schemeClr val="tx1"/>
                </a:solidFill>
              </a:rPr>
              <a:t>References:</a:t>
            </a:r>
            <a:endParaRPr sz="2500" dirty="0">
              <a:solidFill>
                <a:schemeClr val="tx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6897108-1AF0-A026-2E74-4B9147112CBE}"/>
              </a:ext>
            </a:extLst>
          </p:cNvPr>
          <p:cNvSpPr txBox="1"/>
          <p:nvPr/>
        </p:nvSpPr>
        <p:spPr>
          <a:xfrm>
            <a:off x="609600" y="975115"/>
            <a:ext cx="7399655" cy="3669787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r>
              <a:rPr lang="en-IN" sz="1200" dirty="0"/>
              <a:t>1.Cuckoo Sandbox-Automated Malware Analysis, ”Cuckoo Sandbox book” Available at: </a:t>
            </a:r>
            <a:r>
              <a:rPr lang="en-IN" sz="1200" dirty="0">
                <a:hlinkClick r:id="rId2"/>
              </a:rPr>
              <a:t>https://cuckoo.readthedocs.io/en/latest/</a:t>
            </a:r>
            <a:r>
              <a:rPr lang="en-IN" sz="1200" dirty="0"/>
              <a:t> .</a:t>
            </a:r>
          </a:p>
          <a:p>
            <a:endParaRPr lang="en-IN" sz="1200" dirty="0"/>
          </a:p>
          <a:p>
            <a:r>
              <a:rPr lang="en-IN" sz="1200" dirty="0"/>
              <a:t>2. Federated Learning for Malware Detection in IoT Devices</a:t>
            </a:r>
          </a:p>
          <a:p>
            <a:r>
              <a:rPr lang="en-IN" sz="1200" dirty="0"/>
              <a:t>Valerian Reya, Pedro Miguel Sánchez </a:t>
            </a:r>
            <a:r>
              <a:rPr lang="en-IN" sz="1200" dirty="0" err="1"/>
              <a:t>Sánchezb</a:t>
            </a:r>
            <a:r>
              <a:rPr lang="en-IN" sz="1200" dirty="0"/>
              <a:t>,∗, Alberto Huertas </a:t>
            </a:r>
            <a:r>
              <a:rPr lang="en-IN" sz="1200" dirty="0" err="1"/>
              <a:t>Celdránc</a:t>
            </a:r>
            <a:r>
              <a:rPr lang="en-IN" sz="1200" dirty="0"/>
              <a:t>, </a:t>
            </a:r>
            <a:r>
              <a:rPr lang="en-IN" sz="1200" dirty="0" err="1"/>
              <a:t>Gérôme</a:t>
            </a:r>
            <a:r>
              <a:rPr lang="en-IN" sz="1200" dirty="0"/>
              <a:t> </a:t>
            </a:r>
            <a:r>
              <a:rPr lang="en-IN" sz="1200" dirty="0" err="1"/>
              <a:t>Bovetd</a:t>
            </a:r>
            <a:r>
              <a:rPr lang="en-IN" sz="1200" dirty="0"/>
              <a:t> and Martin </a:t>
            </a:r>
            <a:r>
              <a:rPr lang="en-IN" sz="1200" dirty="0" err="1"/>
              <a:t>Jaggia</a:t>
            </a:r>
            <a:endParaRPr lang="en-IN" sz="1200" dirty="0"/>
          </a:p>
          <a:p>
            <a:endParaRPr lang="en-IN" sz="1200" dirty="0"/>
          </a:p>
          <a:p>
            <a:r>
              <a:rPr lang="en-IN" sz="1200" dirty="0"/>
              <a:t>3. . K. Sethi, R. Kumar, L. Sethi, P. Bera and P. K. Patra, ”A Novel Machine</a:t>
            </a:r>
          </a:p>
          <a:p>
            <a:r>
              <a:rPr lang="en-IN" sz="1200" dirty="0"/>
              <a:t>Learning Based Malware Detection and Classification Framework,” 2019</a:t>
            </a:r>
          </a:p>
          <a:p>
            <a:r>
              <a:rPr lang="en-IN" sz="1200" dirty="0"/>
              <a:t>International Conference on Cyber Security and Protection of Digital</a:t>
            </a:r>
          </a:p>
          <a:p>
            <a:r>
              <a:rPr lang="en-IN" sz="1200" dirty="0"/>
              <a:t>Services (Cyber Security), Oxford, United Kingdom, 2019, pp. 1-4.</a:t>
            </a:r>
          </a:p>
          <a:p>
            <a:endParaRPr lang="en-IN" sz="1200" dirty="0"/>
          </a:p>
          <a:p>
            <a:r>
              <a:rPr lang="en-IN" sz="1200" dirty="0"/>
              <a:t>4. </a:t>
            </a:r>
            <a:r>
              <a:rPr lang="en-IN" sz="1200" dirty="0" err="1"/>
              <a:t>Mamoun</a:t>
            </a:r>
            <a:r>
              <a:rPr lang="en-IN" sz="1200" dirty="0"/>
              <a:t> </a:t>
            </a:r>
            <a:r>
              <a:rPr lang="en-IN" sz="1200" dirty="0" err="1"/>
              <a:t>Alazab</a:t>
            </a:r>
            <a:r>
              <a:rPr lang="en-IN" sz="1200" dirty="0"/>
              <a:t>, </a:t>
            </a:r>
            <a:r>
              <a:rPr lang="en-IN" sz="1200" dirty="0" err="1"/>
              <a:t>Sitalakshmi</a:t>
            </a:r>
            <a:r>
              <a:rPr lang="en-IN" sz="1200" dirty="0"/>
              <a:t> Venkatraman, Paul Watters, and </a:t>
            </a:r>
            <a:r>
              <a:rPr lang="en-IN" sz="1200" dirty="0" err="1"/>
              <a:t>Moutaz</a:t>
            </a:r>
            <a:endParaRPr lang="en-IN" sz="1200" dirty="0"/>
          </a:p>
          <a:p>
            <a:r>
              <a:rPr lang="en-IN" sz="1200" dirty="0" err="1"/>
              <a:t>Alazab</a:t>
            </a:r>
            <a:r>
              <a:rPr lang="en-IN" sz="1200" dirty="0"/>
              <a:t>. 2011. Zero-day malware detection based on supervised learning algorithms of API call signatures. In Proceedings of the Ninth Australasian Data Mining Conference - Volume 121 (</a:t>
            </a:r>
            <a:r>
              <a:rPr lang="en-IN" sz="1200" dirty="0" err="1"/>
              <a:t>AusDM</a:t>
            </a:r>
            <a:r>
              <a:rPr lang="en-IN" sz="1200" dirty="0"/>
              <a:t> ’11).</a:t>
            </a:r>
          </a:p>
          <a:p>
            <a:r>
              <a:rPr lang="en-IN" sz="1200" dirty="0"/>
              <a:t>Australian Computer Society, Inc., AUS, 171–182, 2011.</a:t>
            </a:r>
          </a:p>
          <a:p>
            <a:endParaRPr lang="en-IN" sz="1200" dirty="0"/>
          </a:p>
          <a:p>
            <a:r>
              <a:rPr lang="en-IN" sz="1200" dirty="0"/>
              <a:t>5. Trevor Hastie, Robert </a:t>
            </a:r>
            <a:r>
              <a:rPr lang="en-IN" sz="1200" dirty="0" err="1"/>
              <a:t>Tibshirani</a:t>
            </a:r>
            <a:r>
              <a:rPr lang="en-IN" sz="1200" dirty="0"/>
              <a:t>, Jerome H. Friedman, ”Elements of Statistical Learning- Data Mining, Inference, and Prediction” Springer Series in Statistics Available at: https://link.springer.com/book/10.1007/978-0-387-84858-7</a:t>
            </a:r>
          </a:p>
          <a:p>
            <a:pPr marL="12065" marR="523240">
              <a:lnSpc>
                <a:spcPct val="114999"/>
              </a:lnSpc>
              <a:tabLst>
                <a:tab pos="379095" algn="l"/>
                <a:tab pos="379730" algn="l"/>
              </a:tabLst>
            </a:pPr>
            <a:endParaRPr lang="en-IN" spc="-130" dirty="0">
              <a:latin typeface="Trebuchet MS" panose="020B06030202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1793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95148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spc="65" dirty="0">
                <a:solidFill>
                  <a:srgbClr val="202729"/>
                </a:solidFill>
              </a:rPr>
              <a:t>Future scope</a:t>
            </a:r>
            <a:endParaRPr sz="2500" dirty="0"/>
          </a:p>
        </p:txBody>
      </p:sp>
      <p:sp>
        <p:nvSpPr>
          <p:cNvPr id="8" name="object 8"/>
          <p:cNvSpPr txBox="1"/>
          <p:nvPr/>
        </p:nvSpPr>
        <p:spPr>
          <a:xfrm>
            <a:off x="3497787" y="2424488"/>
            <a:ext cx="11506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Something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C19DA2-6579-708F-2774-BA750A913E69}"/>
              </a:ext>
            </a:extLst>
          </p:cNvPr>
          <p:cNvSpPr txBox="1"/>
          <p:nvPr/>
        </p:nvSpPr>
        <p:spPr>
          <a:xfrm flipH="1">
            <a:off x="685800" y="97155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Graph based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Federated Learning using Semi Supervised Algorithms.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Application of the proposed approach in IoT and Cloud(Next Semester).</a:t>
            </a:r>
          </a:p>
        </p:txBody>
      </p:sp>
    </p:spTree>
    <p:extLst>
      <p:ext uri="{BB962C8B-B14F-4D97-AF65-F5344CB8AC3E}">
        <p14:creationId xmlns:p14="http://schemas.microsoft.com/office/powerpoint/2010/main" val="3117895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102390"/>
            <a:ext cx="6934200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6000" spc="65" dirty="0">
                <a:solidFill>
                  <a:srgbClr val="202729"/>
                </a:solidFill>
              </a:rPr>
              <a:t>		THANK YOU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93496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1966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spc="-10" dirty="0">
                <a:solidFill>
                  <a:srgbClr val="202729"/>
                </a:solidFill>
              </a:rPr>
              <a:t>Previously…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00150"/>
            <a:ext cx="8304530" cy="1935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603020202020204" pitchFamily="34" charset="0"/>
                <a:cs typeface="Trebuchet MS"/>
              </a:rPr>
              <a:t>Installation of cuckoo sandbox and </a:t>
            </a:r>
            <a:r>
              <a:rPr lang="en-US" dirty="0">
                <a:latin typeface="Trebuchet MS" panose="020B0603020202020204" pitchFamily="34" charset="0"/>
                <a:cs typeface="Trebuchet MS"/>
              </a:rPr>
              <a:t>malware</a:t>
            </a:r>
            <a:r>
              <a:rPr lang="en-US" sz="1800" dirty="0">
                <a:latin typeface="Trebuchet MS" panose="020B0603020202020204" pitchFamily="34" charset="0"/>
                <a:cs typeface="Trebuchet MS"/>
              </a:rPr>
              <a:t> sample collection for analysis.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cs typeface="Trebuchet MS"/>
              </a:rPr>
              <a:t>Analyzing reports of cuckoo sandbox of malware samples, Dataset generation &amp; Data Preprocessing.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cs typeface="Trebuchet MS"/>
              </a:rPr>
              <a:t>Applied ML algorithms linear regression, decision tree, Random forests on the malware dataset generated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265" y="133350"/>
            <a:ext cx="31966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spc="-10" dirty="0">
                <a:solidFill>
                  <a:srgbClr val="202729"/>
                </a:solidFill>
              </a:rPr>
              <a:t>Results:</a:t>
            </a:r>
            <a:endParaRPr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30A9F-21E5-C667-AD64-6BFB119B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19150"/>
            <a:ext cx="2723535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6729E9-21FA-F0B9-DAFE-0F509A6F4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819150"/>
            <a:ext cx="304800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9B8BBE-54B2-1D8D-DC6A-A57AD844F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489" y="832054"/>
            <a:ext cx="2827311" cy="3200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11AC84-DFEE-76CB-A4D7-79F800D75EC3}"/>
              </a:ext>
            </a:extLst>
          </p:cNvPr>
          <p:cNvSpPr txBox="1"/>
          <p:nvPr/>
        </p:nvSpPr>
        <p:spPr>
          <a:xfrm>
            <a:off x="248265" y="412057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Linear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5F841C-87CF-25B2-FCB6-DE1998D54229}"/>
              </a:ext>
            </a:extLst>
          </p:cNvPr>
          <p:cNvSpPr txBox="1"/>
          <p:nvPr/>
        </p:nvSpPr>
        <p:spPr>
          <a:xfrm>
            <a:off x="3444940" y="41635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Decision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6C6DF-228F-59F4-7123-0936F25CD33F}"/>
              </a:ext>
            </a:extLst>
          </p:cNvPr>
          <p:cNvSpPr txBox="1"/>
          <p:nvPr/>
        </p:nvSpPr>
        <p:spPr>
          <a:xfrm>
            <a:off x="6739744" y="41635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81BB-52E9-4AA4-E1BE-1FE2E8DF962D}"/>
              </a:ext>
            </a:extLst>
          </p:cNvPr>
          <p:cNvSpPr txBox="1"/>
          <p:nvPr/>
        </p:nvSpPr>
        <p:spPr>
          <a:xfrm>
            <a:off x="241390" y="4532922"/>
            <a:ext cx="760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From above accuracies, we can say all models are undergoing with overfitting.</a:t>
            </a:r>
          </a:p>
        </p:txBody>
      </p:sp>
    </p:spTree>
    <p:extLst>
      <p:ext uri="{BB962C8B-B14F-4D97-AF65-F5344CB8AC3E}">
        <p14:creationId xmlns:p14="http://schemas.microsoft.com/office/powerpoint/2010/main" val="393897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71590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spc="-10" dirty="0">
                <a:solidFill>
                  <a:srgbClr val="202729"/>
                </a:solidFill>
              </a:rPr>
              <a:t>Reducing Overfitting using L2 Regularization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00150"/>
            <a:ext cx="8304530" cy="356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cs typeface="Trebuchet MS"/>
              </a:rPr>
              <a:t>Regularization is a technique which can prevent overfitting of a model.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rebuchet MS" panose="020B0603020202020204" pitchFamily="34" charset="0"/>
              </a:rPr>
              <a:t>Overfitting occurs when a model fits too closely to the training data and is unable to generalize well to new, unseen data.</a:t>
            </a:r>
            <a:endParaRPr lang="en-US" dirty="0">
              <a:latin typeface="Trebuchet MS" panose="020B0603020202020204" pitchFamily="34" charset="0"/>
              <a:cs typeface="Trebuchet MS"/>
            </a:endParaRP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603020202020204" pitchFamily="34" charset="0"/>
                <a:cs typeface="Trebuchet MS"/>
              </a:rPr>
              <a:t>It reduces the complexity of model by adding penalty term to the loss function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cs typeface="Trebuchet MS"/>
              </a:rPr>
              <a:t>Two Types: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rebuchet MS" panose="020B0603020202020204" pitchFamily="34" charset="0"/>
                <a:cs typeface="Trebuchet MS"/>
              </a:rPr>
              <a:t>L1 Regularization(Lasso):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adds a penalty term proportional to the absolute value of the model coefficients.</a:t>
            </a:r>
            <a:endParaRPr lang="en-US" sz="1800" dirty="0">
              <a:latin typeface="Trebuchet MS" panose="020B0603020202020204" pitchFamily="34" charset="0"/>
              <a:cs typeface="Trebuchet MS"/>
            </a:endParaRP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cs typeface="Trebuchet MS"/>
              </a:rPr>
              <a:t>L2 </a:t>
            </a:r>
            <a:r>
              <a:rPr lang="en-US" sz="1800" dirty="0">
                <a:latin typeface="Trebuchet MS" panose="020B0603020202020204" pitchFamily="34" charset="0"/>
                <a:cs typeface="Trebuchet MS"/>
              </a:rPr>
              <a:t>Regularization(Ridge):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adds a penalty term proportional to square of the model coefficients.</a:t>
            </a:r>
            <a:endParaRPr lang="en-US" sz="1800" dirty="0">
              <a:latin typeface="Trebuchet MS" panose="020B0603020202020204" pitchFamily="34" charset="0"/>
              <a:cs typeface="Trebuchet MS"/>
            </a:endParaRP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Trebuchet MS" panose="020B06030202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4191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71590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spc="-10" dirty="0">
                <a:solidFill>
                  <a:srgbClr val="202729"/>
                </a:solidFill>
              </a:rPr>
              <a:t>Why L2 not L1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00150"/>
            <a:ext cx="8304530" cy="1604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cs typeface="Trebuchet MS"/>
              </a:rPr>
              <a:t>L2 is more preferable than L1,it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Trebuchet MS" panose="020B0603020202020204" pitchFamily="34" charset="0"/>
              </a:rPr>
              <a:t>leads to smoother and more stable models, as it distributes the weight of the coefficients more evenly across all features(reduces noisy features)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  <a:cs typeface="Trebuchet MS"/>
              </a:rPr>
              <a:t>Results after L2 regularization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B57B7-1A5E-912E-C810-A9B5C046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266950"/>
            <a:ext cx="4275769" cy="2571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486AD3-7184-9D08-606C-70012EE79C8C}"/>
              </a:ext>
            </a:extLst>
          </p:cNvPr>
          <p:cNvSpPr txBox="1"/>
          <p:nvPr/>
        </p:nvSpPr>
        <p:spPr>
          <a:xfrm>
            <a:off x="1066800" y="318135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 = 0.90 for </a:t>
            </a:r>
            <a:r>
              <a:rPr lang="en-IN"/>
              <a:t>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127237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75400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spc="-10" dirty="0">
                <a:solidFill>
                  <a:srgbClr val="202729"/>
                </a:solidFill>
              </a:rPr>
              <a:t>Malware Analysis using Federated Learning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00150"/>
            <a:ext cx="8304530" cy="1604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rebuchet MS" panose="020B0603020202020204" pitchFamily="34" charset="0"/>
              </a:rPr>
              <a:t>It is a machine learning approach where model is trained in decentralized sources, without transfer of data to centralized location.</a:t>
            </a:r>
          </a:p>
          <a:p>
            <a:pPr marL="298450" marR="508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But the parameters of decentralized sources are shared with the centralized location.</a:t>
            </a:r>
            <a:endParaRPr lang="en-US" b="0" i="0" dirty="0">
              <a:effectLst/>
              <a:latin typeface="Trebuchet MS" panose="020B0603020202020204" pitchFamily="34" charset="0"/>
            </a:endParaRPr>
          </a:p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800" dirty="0">
              <a:latin typeface="Trebuchet MS" panose="020B06030202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468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30886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spc="5" dirty="0">
                <a:solidFill>
                  <a:srgbClr val="202729"/>
                </a:solidFill>
              </a:rPr>
              <a:t>Approach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382344" y="895350"/>
            <a:ext cx="7399655" cy="189699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420"/>
              </a:spcBef>
              <a:tabLst>
                <a:tab pos="379095" algn="l"/>
                <a:tab pos="379730" algn="l"/>
              </a:tabLst>
            </a:pPr>
            <a:endParaRPr sz="1800" dirty="0">
              <a:latin typeface="Trebuchet MS"/>
              <a:cs typeface="Trebuchet MS"/>
            </a:endParaRPr>
          </a:p>
          <a:p>
            <a:pPr marL="379095" marR="523240" indent="-367030">
              <a:lnSpc>
                <a:spcPct val="1149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Data partitioning</a:t>
            </a:r>
          </a:p>
          <a:p>
            <a:pPr marL="379095" marR="523240" indent="-367030">
              <a:lnSpc>
                <a:spcPct val="1149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Base and local training</a:t>
            </a:r>
          </a:p>
          <a:p>
            <a:pPr marL="379095" marR="523240" indent="-367030">
              <a:lnSpc>
                <a:spcPct val="1149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Model aggregation</a:t>
            </a:r>
          </a:p>
          <a:p>
            <a:pPr marL="379095" marR="523240" indent="-367030">
              <a:lnSpc>
                <a:spcPct val="1149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Model update</a:t>
            </a:r>
          </a:p>
          <a:p>
            <a:pPr marL="379095" marR="523240" indent="-367030">
              <a:lnSpc>
                <a:spcPct val="114999"/>
              </a:lnSpc>
              <a:buFont typeface="Arial MT"/>
              <a:buChar char="●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Results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514350"/>
            <a:ext cx="5635075" cy="784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spc="5" dirty="0">
                <a:solidFill>
                  <a:srgbClr val="202729"/>
                </a:solidFill>
              </a:rPr>
              <a:t>How our approach is different from referred research papers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384724" y="1809750"/>
            <a:ext cx="7399655" cy="193854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We are trying to analyse algorithms  combination of federated learning and semi-supervised learning.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 Base model and local model selection: we are taking combination of supervised and unsupervised algorithms for base and local models 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For base model considering random forests algorithm.</a:t>
            </a:r>
          </a:p>
          <a:p>
            <a:pPr marL="297815" marR="523240" indent="-285750">
              <a:lnSpc>
                <a:spcPct val="114999"/>
              </a:lnSpc>
              <a:buFont typeface="Arial" panose="020B0604020202020204" pitchFamily="34" charset="0"/>
              <a:buChar char="•"/>
              <a:tabLst>
                <a:tab pos="379095" algn="l"/>
                <a:tab pos="379730" algn="l"/>
              </a:tabLst>
            </a:pPr>
            <a:r>
              <a:rPr lang="en-IN" spc="-130" dirty="0">
                <a:latin typeface="Trebuchet MS"/>
                <a:cs typeface="Trebuchet MS"/>
              </a:rPr>
              <a:t>For local models considering k-</a:t>
            </a:r>
            <a:r>
              <a:rPr lang="en-IN" spc="-130" dirty="0" err="1">
                <a:latin typeface="Trebuchet MS"/>
                <a:cs typeface="Trebuchet MS"/>
              </a:rPr>
              <a:t>mediods</a:t>
            </a:r>
            <a:r>
              <a:rPr lang="en-IN" spc="-130" dirty="0">
                <a:latin typeface="Trebuchet MS"/>
                <a:cs typeface="Trebuchet MS"/>
              </a:rPr>
              <a:t> and DBSCAN algorithms.</a:t>
            </a:r>
          </a:p>
        </p:txBody>
      </p:sp>
    </p:spTree>
    <p:extLst>
      <p:ext uri="{BB962C8B-B14F-4D97-AF65-F5344CB8AC3E}">
        <p14:creationId xmlns:p14="http://schemas.microsoft.com/office/powerpoint/2010/main" val="169194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537" y="369977"/>
            <a:ext cx="56350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2500" dirty="0">
                <a:solidFill>
                  <a:schemeClr val="tx1"/>
                </a:solidFill>
              </a:rPr>
              <a:t>Implementation Workflow</a:t>
            </a:r>
            <a:endParaRPr sz="25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83E609-E0CA-BC68-8357-7956D126E6C5}"/>
              </a:ext>
            </a:extLst>
          </p:cNvPr>
          <p:cNvCxnSpPr>
            <a:cxnSpLocks/>
          </p:cNvCxnSpPr>
          <p:nvPr/>
        </p:nvCxnSpPr>
        <p:spPr>
          <a:xfrm>
            <a:off x="1371600" y="1238251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76AC2-A925-95DA-779A-CA7FDD5E8D08}"/>
              </a:ext>
            </a:extLst>
          </p:cNvPr>
          <p:cNvSpPr/>
          <p:nvPr/>
        </p:nvSpPr>
        <p:spPr>
          <a:xfrm>
            <a:off x="1981200" y="971551"/>
            <a:ext cx="13716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Cuckoo host runs sample files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C81B2-251D-2E13-5A72-F709BA06B9F8}"/>
              </a:ext>
            </a:extLst>
          </p:cNvPr>
          <p:cNvSpPr/>
          <p:nvPr/>
        </p:nvSpPr>
        <p:spPr>
          <a:xfrm>
            <a:off x="152400" y="971550"/>
            <a:ext cx="1219200" cy="571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FAEF95-2702-EC03-8DA3-EBF044D30C33}"/>
              </a:ext>
            </a:extLst>
          </p:cNvPr>
          <p:cNvCxnSpPr>
            <a:cxnSpLocks/>
          </p:cNvCxnSpPr>
          <p:nvPr/>
        </p:nvCxnSpPr>
        <p:spPr>
          <a:xfrm>
            <a:off x="3352800" y="130016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3A78556-4414-4B75-F890-87E41E003605}"/>
              </a:ext>
            </a:extLst>
          </p:cNvPr>
          <p:cNvSpPr/>
          <p:nvPr/>
        </p:nvSpPr>
        <p:spPr>
          <a:xfrm>
            <a:off x="3962399" y="971550"/>
            <a:ext cx="1928813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Analyse cuckoo reports and screenshots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E517B4-A0C8-1DCC-F68D-3B47C7C8DBF4}"/>
              </a:ext>
            </a:extLst>
          </p:cNvPr>
          <p:cNvCxnSpPr>
            <a:stCxn id="18" idx="3"/>
          </p:cNvCxnSpPr>
          <p:nvPr/>
        </p:nvCxnSpPr>
        <p:spPr>
          <a:xfrm flipV="1">
            <a:off x="5891212" y="1371541"/>
            <a:ext cx="814388" cy="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93CA976-749A-80B9-8B7D-4705E6544F98}"/>
              </a:ext>
            </a:extLst>
          </p:cNvPr>
          <p:cNvSpPr/>
          <p:nvPr/>
        </p:nvSpPr>
        <p:spPr>
          <a:xfrm>
            <a:off x="6731793" y="971550"/>
            <a:ext cx="1928813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generation &amp; pre-processing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312CC6-F30F-C341-8419-54C62E15342F}"/>
              </a:ext>
            </a:extLst>
          </p:cNvPr>
          <p:cNvCxnSpPr>
            <a:stCxn id="21" idx="2"/>
          </p:cNvCxnSpPr>
          <p:nvPr/>
        </p:nvCxnSpPr>
        <p:spPr>
          <a:xfrm>
            <a:off x="7696200" y="1771651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EFF61D7-0BC1-9047-07E0-3F93E674E749}"/>
              </a:ext>
            </a:extLst>
          </p:cNvPr>
          <p:cNvSpPr/>
          <p:nvPr/>
        </p:nvSpPr>
        <p:spPr>
          <a:xfrm>
            <a:off x="6832996" y="2571752"/>
            <a:ext cx="1726406" cy="800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 Dataset Using Federated  Learning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23DAFC-40D2-541D-4D68-FB01476DB97E}"/>
              </a:ext>
            </a:extLst>
          </p:cNvPr>
          <p:cNvCxnSpPr>
            <a:cxnSpLocks/>
          </p:cNvCxnSpPr>
          <p:nvPr/>
        </p:nvCxnSpPr>
        <p:spPr>
          <a:xfrm>
            <a:off x="7315198" y="3371853"/>
            <a:ext cx="762001" cy="60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E9A186E-7E6D-79EF-4B58-D93751E7FAE6}"/>
              </a:ext>
            </a:extLst>
          </p:cNvPr>
          <p:cNvSpPr/>
          <p:nvPr/>
        </p:nvSpPr>
        <p:spPr>
          <a:xfrm>
            <a:off x="3962399" y="4038750"/>
            <a:ext cx="2081213" cy="799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 model(random forests) ,local model(K-</a:t>
            </a:r>
            <a:r>
              <a:rPr lang="en-IN" dirty="0" err="1"/>
              <a:t>mediods</a:t>
            </a:r>
            <a:r>
              <a:rPr lang="en-IN" dirty="0"/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0BADA0-08E7-31F4-8ECA-D62B0B2928BC}"/>
              </a:ext>
            </a:extLst>
          </p:cNvPr>
          <p:cNvSpPr/>
          <p:nvPr/>
        </p:nvSpPr>
        <p:spPr>
          <a:xfrm>
            <a:off x="6248400" y="4000501"/>
            <a:ext cx="274320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Base model(random forests),local model(DBSCAN)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A3436F-1028-CF4D-9D50-905A559B29D6}"/>
              </a:ext>
            </a:extLst>
          </p:cNvPr>
          <p:cNvCxnSpPr/>
          <p:nvPr/>
        </p:nvCxnSpPr>
        <p:spPr>
          <a:xfrm flipH="1">
            <a:off x="5410200" y="3409954"/>
            <a:ext cx="1905000" cy="59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0A3BFB-F48D-D1AF-35E1-4AD2E83D95EE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5257800" y="2971802"/>
            <a:ext cx="15751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AD30481-D365-E656-2B68-4C0D21AF4724}"/>
              </a:ext>
            </a:extLst>
          </p:cNvPr>
          <p:cNvSpPr/>
          <p:nvPr/>
        </p:nvSpPr>
        <p:spPr>
          <a:xfrm>
            <a:off x="3886200" y="2600327"/>
            <a:ext cx="1371600" cy="781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2625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1872</TotalTime>
  <Words>906</Words>
  <Application>Microsoft Office PowerPoint</Application>
  <PresentationFormat>On-screen Show (16:9)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MT</vt:lpstr>
      <vt:lpstr>Calibri</vt:lpstr>
      <vt:lpstr>Söhne</vt:lpstr>
      <vt:lpstr>Trebuchet MS</vt:lpstr>
      <vt:lpstr>Office Theme</vt:lpstr>
      <vt:lpstr> Malware Analysis Using Machine Learning</vt:lpstr>
      <vt:lpstr>Previously…</vt:lpstr>
      <vt:lpstr>Results:</vt:lpstr>
      <vt:lpstr>Reducing Overfitting using L2 Regularization</vt:lpstr>
      <vt:lpstr>Why L2 not L1</vt:lpstr>
      <vt:lpstr>Malware Analysis using Federated Learning</vt:lpstr>
      <vt:lpstr>Approach</vt:lpstr>
      <vt:lpstr>How our approach is different from referred research papers</vt:lpstr>
      <vt:lpstr>Implementation Workflow</vt:lpstr>
      <vt:lpstr>K-Mediods algorithm</vt:lpstr>
      <vt:lpstr>DBSCAN algorithm</vt:lpstr>
      <vt:lpstr>Federated Learning Using DBSCAN and K-Medoids </vt:lpstr>
      <vt:lpstr>Scenario-1 Results</vt:lpstr>
      <vt:lpstr>Scenario-2 Results</vt:lpstr>
      <vt:lpstr>References:</vt:lpstr>
      <vt:lpstr>Future scope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for City Planning</dc:title>
  <dc:creator>HIMANSHU</dc:creator>
  <cp:lastModifiedBy>Himanshu Kataria</cp:lastModifiedBy>
  <cp:revision>20</cp:revision>
  <dcterms:created xsi:type="dcterms:W3CDTF">2023-04-02T17:50:21Z</dcterms:created>
  <dcterms:modified xsi:type="dcterms:W3CDTF">2023-04-26T07:45:08Z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