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1" r:id="rId15"/>
    <p:sldId id="273" r:id="rId16"/>
    <p:sldId id="274" r:id="rId17"/>
    <p:sldId id="275" r:id="rId18"/>
    <p:sldId id="276" r:id="rId19"/>
    <p:sldId id="277"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498"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32623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3711941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3912595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1139163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2303546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409747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172693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105271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2567032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91356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F3E005-1B8F-4E7C-AAA3-6BE2F61DF830}" type="datetimeFigureOut">
              <a:rPr lang="en-US" smtClean="0"/>
              <a:t>8/5/2025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8C5A36-117D-43B4-8D58-3B763420C277}" type="slidenum">
              <a:rPr lang="en-US" smtClean="0"/>
              <a:t>‹#›</a:t>
            </a:fld>
            <a:endParaRPr lang="en-US" dirty="0"/>
          </a:p>
        </p:txBody>
      </p:sp>
    </p:spTree>
    <p:extLst>
      <p:ext uri="{BB962C8B-B14F-4D97-AF65-F5344CB8AC3E}">
        <p14:creationId xmlns:p14="http://schemas.microsoft.com/office/powerpoint/2010/main" val="214702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F3E005-1B8F-4E7C-AAA3-6BE2F61DF830}" type="datetimeFigureOut">
              <a:rPr lang="en-US" smtClean="0"/>
              <a:t>8/5/2025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8C5A36-117D-43B4-8D58-3B763420C277}" type="slidenum">
              <a:rPr lang="en-US" smtClean="0"/>
              <a:t>‹#›</a:t>
            </a:fld>
            <a:endParaRPr lang="en-US" dirty="0"/>
          </a:p>
        </p:txBody>
      </p:sp>
    </p:spTree>
    <p:extLst>
      <p:ext uri="{BB962C8B-B14F-4D97-AF65-F5344CB8AC3E}">
        <p14:creationId xmlns:p14="http://schemas.microsoft.com/office/powerpoint/2010/main" val="826599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28.png"/><Relationship Id="rId12" Type="http://schemas.openxmlformats.org/officeDocument/2006/relationships/image" Target="../media/image97.svg"/><Relationship Id="rId17" Type="http://schemas.openxmlformats.org/officeDocument/2006/relationships/image" Target="../media/image36.png"/><Relationship Id="rId2" Type="http://schemas.openxmlformats.org/officeDocument/2006/relationships/image" Target="../media/image1.jpeg"/><Relationship Id="rId16" Type="http://schemas.openxmlformats.org/officeDocument/2006/relationships/image" Target="../media/image35.png"/><Relationship Id="rId1" Type="http://schemas.openxmlformats.org/officeDocument/2006/relationships/slideLayout" Target="../slideLayouts/slideLayout7.xml"/><Relationship Id="rId15" Type="http://schemas.openxmlformats.org/officeDocument/2006/relationships/image" Target="../media/image34.png"/><Relationship Id="rId10" Type="http://schemas.openxmlformats.org/officeDocument/2006/relationships/image" Target="../media/image95.svg"/><Relationship Id="rId14" Type="http://schemas.openxmlformats.org/officeDocument/2006/relationships/image" Target="../media/image33.png"/></Relationships>
</file>

<file path=ppt/slides/_rels/slide11.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28.png"/><Relationship Id="rId12" Type="http://schemas.openxmlformats.org/officeDocument/2006/relationships/image" Target="../media/image97.svg"/><Relationship Id="rId2" Type="http://schemas.openxmlformats.org/officeDocument/2006/relationships/image" Target="../media/image1.jpeg"/><Relationship Id="rId1" Type="http://schemas.openxmlformats.org/officeDocument/2006/relationships/slideLayout" Target="../slideLayouts/slideLayout7.xml"/><Relationship Id="rId15" Type="http://schemas.openxmlformats.org/officeDocument/2006/relationships/image" Target="../media/image38.png"/><Relationship Id="rId10" Type="http://schemas.openxmlformats.org/officeDocument/2006/relationships/image" Target="../media/image95.sv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28.png"/><Relationship Id="rId12" Type="http://schemas.openxmlformats.org/officeDocument/2006/relationships/image" Target="../media/image97.svg"/><Relationship Id="rId2" Type="http://schemas.openxmlformats.org/officeDocument/2006/relationships/image" Target="../media/image1.jpeg"/><Relationship Id="rId1" Type="http://schemas.openxmlformats.org/officeDocument/2006/relationships/slideLayout" Target="../slideLayouts/slideLayout7.xml"/><Relationship Id="rId15" Type="http://schemas.openxmlformats.org/officeDocument/2006/relationships/image" Target="../media/image40.png"/><Relationship Id="rId10" Type="http://schemas.openxmlformats.org/officeDocument/2006/relationships/image" Target="../media/image95.svg"/><Relationship Id="rId14" Type="http://schemas.openxmlformats.org/officeDocument/2006/relationships/image" Target="../media/image39.png"/></Relationships>
</file>

<file path=ppt/slides/_rels/slide13.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28.png"/><Relationship Id="rId12" Type="http://schemas.openxmlformats.org/officeDocument/2006/relationships/image" Target="../media/image97.svg"/><Relationship Id="rId2" Type="http://schemas.openxmlformats.org/officeDocument/2006/relationships/image" Target="../media/image1.jpeg"/><Relationship Id="rId1" Type="http://schemas.openxmlformats.org/officeDocument/2006/relationships/slideLayout" Target="../slideLayouts/slideLayout7.xml"/><Relationship Id="rId15" Type="http://schemas.openxmlformats.org/officeDocument/2006/relationships/image" Target="../media/image42.png"/><Relationship Id="rId10" Type="http://schemas.openxmlformats.org/officeDocument/2006/relationships/image" Target="../media/image95.svg"/><Relationship Id="rId14" Type="http://schemas.openxmlformats.org/officeDocument/2006/relationships/image" Target="../media/image41.png"/></Relationships>
</file>

<file path=ppt/slides/_rels/slide14.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28.png"/><Relationship Id="rId12" Type="http://schemas.openxmlformats.org/officeDocument/2006/relationships/image" Target="../media/image97.svg"/><Relationship Id="rId17" Type="http://schemas.openxmlformats.org/officeDocument/2006/relationships/image" Target="../media/image46.png"/><Relationship Id="rId2" Type="http://schemas.openxmlformats.org/officeDocument/2006/relationships/image" Target="../media/image1.jpeg"/><Relationship Id="rId16" Type="http://schemas.openxmlformats.org/officeDocument/2006/relationships/image" Target="../media/image45.png"/><Relationship Id="rId1" Type="http://schemas.openxmlformats.org/officeDocument/2006/relationships/slideLayout" Target="../slideLayouts/slideLayout7.xml"/><Relationship Id="rId15" Type="http://schemas.openxmlformats.org/officeDocument/2006/relationships/image" Target="../media/image44.png"/><Relationship Id="rId10" Type="http://schemas.openxmlformats.org/officeDocument/2006/relationships/image" Target="../media/image95.svg"/><Relationship Id="rId14" Type="http://schemas.openxmlformats.org/officeDocument/2006/relationships/image" Target="../media/image43.png"/></Relationships>
</file>

<file path=ppt/slides/_rels/slide15.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28.png"/><Relationship Id="rId12" Type="http://schemas.openxmlformats.org/officeDocument/2006/relationships/image" Target="../media/image97.svg"/><Relationship Id="rId17" Type="http://schemas.openxmlformats.org/officeDocument/2006/relationships/image" Target="../media/image50.png"/><Relationship Id="rId2" Type="http://schemas.openxmlformats.org/officeDocument/2006/relationships/image" Target="../media/image1.jpeg"/><Relationship Id="rId16" Type="http://schemas.openxmlformats.org/officeDocument/2006/relationships/image" Target="../media/image49.png"/><Relationship Id="rId1" Type="http://schemas.openxmlformats.org/officeDocument/2006/relationships/slideLayout" Target="../slideLayouts/slideLayout7.xml"/><Relationship Id="rId15" Type="http://schemas.openxmlformats.org/officeDocument/2006/relationships/image" Target="../media/image48.png"/><Relationship Id="rId10" Type="http://schemas.openxmlformats.org/officeDocument/2006/relationships/image" Target="../media/image95.svg"/><Relationship Id="rId14" Type="http://schemas.openxmlformats.org/officeDocument/2006/relationships/image" Target="../media/image47.png"/></Relationships>
</file>

<file path=ppt/slides/_rels/slide16.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28.png"/><Relationship Id="rId12" Type="http://schemas.openxmlformats.org/officeDocument/2006/relationships/image" Target="../media/image97.svg"/><Relationship Id="rId17" Type="http://schemas.openxmlformats.org/officeDocument/2006/relationships/image" Target="../media/image54.png"/><Relationship Id="rId2" Type="http://schemas.openxmlformats.org/officeDocument/2006/relationships/image" Target="../media/image1.jpeg"/><Relationship Id="rId16" Type="http://schemas.openxmlformats.org/officeDocument/2006/relationships/image" Target="../media/image53.png"/><Relationship Id="rId1" Type="http://schemas.openxmlformats.org/officeDocument/2006/relationships/slideLayout" Target="../slideLayouts/slideLayout7.xml"/><Relationship Id="rId15" Type="http://schemas.openxmlformats.org/officeDocument/2006/relationships/image" Target="../media/image52.png"/><Relationship Id="rId10" Type="http://schemas.openxmlformats.org/officeDocument/2006/relationships/image" Target="../media/image95.svg"/><Relationship Id="rId14" Type="http://schemas.openxmlformats.org/officeDocument/2006/relationships/image" Target="../media/image51.png"/></Relationships>
</file>

<file path=ppt/slides/_rels/slide17.xml.rels><?xml version="1.0" encoding="UTF-8" standalone="yes"?>
<Relationships xmlns="http://schemas.openxmlformats.org/package/2006/relationships"><Relationship Id="rId13" Type="http://schemas.openxmlformats.org/officeDocument/2006/relationships/image" Target="../media/image55.png"/><Relationship Id="rId3" Type="http://schemas.openxmlformats.org/officeDocument/2006/relationships/image" Target="../media/image28.png"/><Relationship Id="rId12" Type="http://schemas.openxmlformats.org/officeDocument/2006/relationships/image" Target="../media/image97.svg"/><Relationship Id="rId17" Type="http://schemas.openxmlformats.org/officeDocument/2006/relationships/image" Target="../media/image20.png"/><Relationship Id="rId2" Type="http://schemas.openxmlformats.org/officeDocument/2006/relationships/image" Target="../media/image1.jpeg"/><Relationship Id="rId16" Type="http://schemas.openxmlformats.org/officeDocument/2006/relationships/image" Target="../media/image58.png"/><Relationship Id="rId1" Type="http://schemas.openxmlformats.org/officeDocument/2006/relationships/slideLayout" Target="../slideLayouts/slideLayout7.xml"/><Relationship Id="rId15" Type="http://schemas.openxmlformats.org/officeDocument/2006/relationships/image" Target="../media/image57.png"/><Relationship Id="rId10" Type="http://schemas.openxmlformats.org/officeDocument/2006/relationships/image" Target="../media/image95.svg"/><Relationship Id="rId14" Type="http://schemas.openxmlformats.org/officeDocument/2006/relationships/image" Target="../media/image56.png"/></Relationships>
</file>

<file path=ppt/slides/_rels/slide18.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28.png"/><Relationship Id="rId12" Type="http://schemas.openxmlformats.org/officeDocument/2006/relationships/image" Target="../media/image97.svg"/><Relationship Id="rId17" Type="http://schemas.openxmlformats.org/officeDocument/2006/relationships/image" Target="../media/image62.png"/><Relationship Id="rId2" Type="http://schemas.openxmlformats.org/officeDocument/2006/relationships/image" Target="../media/image1.jpeg"/><Relationship Id="rId16" Type="http://schemas.openxmlformats.org/officeDocument/2006/relationships/image" Target="../media/image61.png"/><Relationship Id="rId1" Type="http://schemas.openxmlformats.org/officeDocument/2006/relationships/slideLayout" Target="../slideLayouts/slideLayout7.xml"/><Relationship Id="rId15" Type="http://schemas.openxmlformats.org/officeDocument/2006/relationships/image" Target="../media/image60.png"/><Relationship Id="rId10" Type="http://schemas.openxmlformats.org/officeDocument/2006/relationships/image" Target="../media/image95.svg"/><Relationship Id="rId14" Type="http://schemas.openxmlformats.org/officeDocument/2006/relationships/image" Target="../media/image59.png"/></Relationships>
</file>

<file path=ppt/slides/_rels/slide19.xml.rels><?xml version="1.0" encoding="UTF-8" standalone="yes"?>
<Relationships xmlns="http://schemas.openxmlformats.org/package/2006/relationships"><Relationship Id="rId13" Type="http://schemas.openxmlformats.org/officeDocument/2006/relationships/image" Target="../media/image63.png"/><Relationship Id="rId3" Type="http://schemas.openxmlformats.org/officeDocument/2006/relationships/image" Target="../media/image28.png"/><Relationship Id="rId12" Type="http://schemas.openxmlformats.org/officeDocument/2006/relationships/image" Target="../media/image97.svg"/><Relationship Id="rId2" Type="http://schemas.openxmlformats.org/officeDocument/2006/relationships/image" Target="../media/image1.jpeg"/><Relationship Id="rId1" Type="http://schemas.openxmlformats.org/officeDocument/2006/relationships/slideLayout" Target="../slideLayouts/slideLayout7.xml"/><Relationship Id="rId15" Type="http://schemas.openxmlformats.org/officeDocument/2006/relationships/image" Target="../media/image20.png"/><Relationship Id="rId10" Type="http://schemas.openxmlformats.org/officeDocument/2006/relationships/image" Target="../media/image95.svg"/><Relationship Id="rId14" Type="http://schemas.openxmlformats.org/officeDocument/2006/relationships/image" Target="../media/image64.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8.png"/><Relationship Id="rId10" Type="http://schemas.openxmlformats.org/officeDocument/2006/relationships/image" Target="../media/image21.svg"/><Relationship Id="rId4" Type="http://schemas.openxmlformats.org/officeDocument/2006/relationships/image" Target="../media/image15.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9.svg"/><Relationship Id="rId5" Type="http://schemas.openxmlformats.org/officeDocument/2006/relationships/image" Target="../media/image65.png"/><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9.png"/><Relationship Id="rId7" Type="http://schemas.openxmlformats.org/officeDocument/2006/relationships/image" Target="../media/image11.png"/><Relationship Id="rId12" Type="http://schemas.openxmlformats.org/officeDocument/2006/relationships/image" Target="../media/image4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3.png"/><Relationship Id="rId5" Type="http://schemas.openxmlformats.org/officeDocument/2006/relationships/image" Target="../media/image10.png"/><Relationship Id="rId10" Type="http://schemas.openxmlformats.org/officeDocument/2006/relationships/image" Target="../media/image39.svg"/><Relationship Id="rId4" Type="http://schemas.openxmlformats.org/officeDocument/2006/relationships/image" Target="../media/image35.sv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13" Type="http://schemas.openxmlformats.org/officeDocument/2006/relationships/image" Target="../media/image15.png"/><Relationship Id="rId3" Type="http://schemas.openxmlformats.org/officeDocument/2006/relationships/image" Target="../media/image14.png"/><Relationship Id="rId12" Type="http://schemas.openxmlformats.org/officeDocument/2006/relationships/image" Target="../media/image47.svg"/><Relationship Id="rId17" Type="http://schemas.openxmlformats.org/officeDocument/2006/relationships/image" Target="../media/image18.png"/><Relationship Id="rId2" Type="http://schemas.openxmlformats.org/officeDocument/2006/relationships/image" Target="../media/image1.jpeg"/><Relationship Id="rId16" Type="http://schemas.openxmlformats.org/officeDocument/2006/relationships/image" Target="../media/image17.png"/><Relationship Id="rId1" Type="http://schemas.openxmlformats.org/officeDocument/2006/relationships/slideLayout" Target="../slideLayouts/slideLayout7.xml"/><Relationship Id="rId15" Type="http://schemas.openxmlformats.org/officeDocument/2006/relationships/image" Target="../media/image16.png"/><Relationship Id="rId14" Type="http://schemas.openxmlformats.org/officeDocument/2006/relationships/image" Target="../media/image49.svg"/></Relationships>
</file>

<file path=ppt/slides/_rels/slide5.xml.rels><?xml version="1.0" encoding="UTF-8" standalone="yes"?>
<Relationships xmlns="http://schemas.openxmlformats.org/package/2006/relationships"><Relationship Id="rId13" Type="http://schemas.openxmlformats.org/officeDocument/2006/relationships/image" Target="../media/image95.svg"/><Relationship Id="rId3" Type="http://schemas.openxmlformats.org/officeDocument/2006/relationships/image" Target="../media/image19.png"/><Relationship Id="rId21" Type="http://schemas.openxmlformats.org/officeDocument/2006/relationships/image" Target="../media/image20.png"/><Relationship Id="rId2" Type="http://schemas.openxmlformats.org/officeDocument/2006/relationships/image" Target="../media/image1.jpeg"/><Relationship Id="rId20" Type="http://schemas.openxmlformats.org/officeDocument/2006/relationships/image" Target="../media/image67.svg"/><Relationship Id="rId1" Type="http://schemas.openxmlformats.org/officeDocument/2006/relationships/slideLayout" Target="../slideLayouts/slideLayout7.xml"/><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17" Type="http://schemas.openxmlformats.org/officeDocument/2006/relationships/image" Target="../media/image25.png"/><Relationship Id="rId2" Type="http://schemas.openxmlformats.org/officeDocument/2006/relationships/image" Target="../media/image1.jpeg"/><Relationship Id="rId16"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5.svg"/><Relationship Id="rId15" Type="http://schemas.openxmlformats.org/officeDocument/2006/relationships/image" Target="../media/image23.png"/><Relationship Id="rId14" Type="http://schemas.openxmlformats.org/officeDocument/2006/relationships/image" Target="../media/image33.sv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jpeg"/><Relationship Id="rId16"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svg"/><Relationship Id="rId15" Type="http://schemas.openxmlformats.org/officeDocument/2006/relationships/image" Target="../media/image25.png"/><Relationship Id="rId14" Type="http://schemas.openxmlformats.org/officeDocument/2006/relationships/image" Target="../media/image33.svg"/></Relationships>
</file>

<file path=ppt/slides/_rels/slide8.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8.png"/><Relationship Id="rId12" Type="http://schemas.openxmlformats.org/officeDocument/2006/relationships/image" Target="../media/image97.svg"/><Relationship Id="rId2" Type="http://schemas.openxmlformats.org/officeDocument/2006/relationships/image" Target="../media/image1.jpeg"/><Relationship Id="rId1" Type="http://schemas.openxmlformats.org/officeDocument/2006/relationships/slideLayout" Target="../slideLayouts/slideLayout7.xml"/><Relationship Id="rId15" Type="http://schemas.openxmlformats.org/officeDocument/2006/relationships/image" Target="../media/image20.png"/><Relationship Id="rId10" Type="http://schemas.openxmlformats.org/officeDocument/2006/relationships/image" Target="../media/image95.svg"/><Relationship Id="rId14" Type="http://schemas.openxmlformats.org/officeDocument/2006/relationships/image" Target="../media/image30.png"/></Relationships>
</file>

<file path=ppt/slides/_rels/slide9.xml.rels><?xml version="1.0" encoding="UTF-8" standalone="yes"?>
<Relationships xmlns="http://schemas.openxmlformats.org/package/2006/relationships"><Relationship Id="rId13" Type="http://schemas.openxmlformats.org/officeDocument/2006/relationships/image" Target="../media/image20.png"/><Relationship Id="rId3" Type="http://schemas.openxmlformats.org/officeDocument/2006/relationships/image" Target="../media/image28.png"/><Relationship Id="rId12" Type="http://schemas.openxmlformats.org/officeDocument/2006/relationships/image" Target="../media/image97.svg"/><Relationship Id="rId2" Type="http://schemas.openxmlformats.org/officeDocument/2006/relationships/image" Target="../media/image1.jpeg"/><Relationship Id="rId1" Type="http://schemas.openxmlformats.org/officeDocument/2006/relationships/slideLayout" Target="../slideLayouts/slideLayout7.xml"/><Relationship Id="rId15" Type="http://schemas.openxmlformats.org/officeDocument/2006/relationships/image" Target="../media/image32.png"/><Relationship Id="rId10" Type="http://schemas.openxmlformats.org/officeDocument/2006/relationships/image" Target="../media/image95.svg"/><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1775355" y="4130574"/>
            <a:ext cx="4609395" cy="3352288"/>
          </a:xfrm>
          <a:custGeom>
            <a:avLst/>
            <a:gdLst/>
            <a:ahLst/>
            <a:cxnLst/>
            <a:rect l="l" t="t" r="r" b="b"/>
            <a:pathLst>
              <a:path w="6914093" h="5028432">
                <a:moveTo>
                  <a:pt x="0" y="0"/>
                </a:moveTo>
                <a:lnTo>
                  <a:pt x="6914093" y="0"/>
                </a:lnTo>
                <a:lnTo>
                  <a:pt x="6914093" y="5028431"/>
                </a:lnTo>
                <a:lnTo>
                  <a:pt x="0" y="5028431"/>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2686648" y="3213853"/>
            <a:ext cx="6818705" cy="1140583"/>
          </a:xfrm>
          <a:custGeom>
            <a:avLst/>
            <a:gdLst/>
            <a:ahLst/>
            <a:cxnLst/>
            <a:rect l="l" t="t" r="r" b="b"/>
            <a:pathLst>
              <a:path w="10228058" h="1710875">
                <a:moveTo>
                  <a:pt x="0" y="0"/>
                </a:moveTo>
                <a:lnTo>
                  <a:pt x="10228058" y="0"/>
                </a:lnTo>
                <a:lnTo>
                  <a:pt x="10228058" y="1710876"/>
                </a:lnTo>
                <a:lnTo>
                  <a:pt x="0" y="171087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TextBox 5"/>
          <p:cNvSpPr txBox="1"/>
          <p:nvPr/>
        </p:nvSpPr>
        <p:spPr>
          <a:xfrm>
            <a:off x="2479328" y="2474280"/>
            <a:ext cx="7233345" cy="2333972"/>
          </a:xfrm>
          <a:prstGeom prst="rect">
            <a:avLst/>
          </a:prstGeom>
        </p:spPr>
        <p:txBody>
          <a:bodyPr lIns="0" tIns="0" rIns="0" bIns="0" rtlCol="0" anchor="t">
            <a:spAutoFit/>
          </a:bodyPr>
          <a:lstStyle/>
          <a:p>
            <a:pPr algn="ctr">
              <a:lnSpc>
                <a:spcPts val="18158"/>
              </a:lnSpc>
            </a:pPr>
            <a:r>
              <a:rPr lang="en-US" sz="12970" dirty="0">
                <a:solidFill>
                  <a:srgbClr val="01070A"/>
                </a:solidFill>
                <a:latin typeface="Carelia"/>
                <a:ea typeface="Carelia"/>
                <a:cs typeface="Carelia"/>
                <a:sym typeface="Carelia"/>
              </a:rPr>
              <a:t>Project </a:t>
            </a:r>
            <a:r>
              <a:rPr lang="en-US" sz="1867" dirty="0">
                <a:solidFill>
                  <a:srgbClr val="01070A"/>
                </a:solidFill>
                <a:latin typeface="Carelia"/>
                <a:ea typeface="Carelia"/>
                <a:cs typeface="Carelia"/>
                <a:sym typeface="Carelia"/>
              </a:rPr>
              <a:t>on SQL</a:t>
            </a:r>
            <a:endParaRPr lang="en-US" sz="1867" dirty="0">
              <a:solidFill>
                <a:srgbClr val="01070A"/>
              </a:solidFill>
              <a:latin typeface="Carelia"/>
              <a:ea typeface="Carelia"/>
              <a:cs typeface="Carelia"/>
              <a:sym typeface="Carelia"/>
            </a:endParaRPr>
          </a:p>
        </p:txBody>
      </p:sp>
      <p:sp>
        <p:nvSpPr>
          <p:cNvPr id="6" name="Freeform 6"/>
          <p:cNvSpPr/>
          <p:nvPr/>
        </p:nvSpPr>
        <p:spPr>
          <a:xfrm>
            <a:off x="8304253" y="3603274"/>
            <a:ext cx="5497955" cy="4165118"/>
          </a:xfrm>
          <a:custGeom>
            <a:avLst/>
            <a:gdLst/>
            <a:ahLst/>
            <a:cxnLst/>
            <a:rect l="l" t="t" r="r" b="b"/>
            <a:pathLst>
              <a:path w="8246933" h="6247677">
                <a:moveTo>
                  <a:pt x="0" y="0"/>
                </a:moveTo>
                <a:lnTo>
                  <a:pt x="8246933" y="0"/>
                </a:lnTo>
                <a:lnTo>
                  <a:pt x="8246933" y="6247677"/>
                </a:lnTo>
                <a:lnTo>
                  <a:pt x="0" y="6247677"/>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Freeform 7"/>
          <p:cNvSpPr/>
          <p:nvPr/>
        </p:nvSpPr>
        <p:spPr>
          <a:xfrm>
            <a:off x="10205987" y="-1101883"/>
            <a:ext cx="5936685" cy="3716707"/>
          </a:xfrm>
          <a:custGeom>
            <a:avLst/>
            <a:gdLst/>
            <a:ahLst/>
            <a:cxnLst/>
            <a:rect l="l" t="t" r="r" b="b"/>
            <a:pathLst>
              <a:path w="8905028" h="5575060">
                <a:moveTo>
                  <a:pt x="0" y="0"/>
                </a:moveTo>
                <a:lnTo>
                  <a:pt x="8905029" y="0"/>
                </a:lnTo>
                <a:lnTo>
                  <a:pt x="8905029" y="5575060"/>
                </a:lnTo>
                <a:lnTo>
                  <a:pt x="0" y="5575060"/>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8" name="Freeform 8"/>
          <p:cNvSpPr/>
          <p:nvPr/>
        </p:nvSpPr>
        <p:spPr>
          <a:xfrm rot="-3495846">
            <a:off x="-2619866" y="-1790463"/>
            <a:ext cx="3495826" cy="4892377"/>
          </a:xfrm>
          <a:custGeom>
            <a:avLst/>
            <a:gdLst/>
            <a:ahLst/>
            <a:cxnLst/>
            <a:rect l="l" t="t" r="r" b="b"/>
            <a:pathLst>
              <a:path w="5243739" h="7338566">
                <a:moveTo>
                  <a:pt x="0" y="0"/>
                </a:moveTo>
                <a:lnTo>
                  <a:pt x="5243739" y="0"/>
                </a:lnTo>
                <a:lnTo>
                  <a:pt x="5243739" y="7338565"/>
                </a:lnTo>
                <a:lnTo>
                  <a:pt x="0" y="7338565"/>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p:spPr>
      </p:sp>
      <p:sp>
        <p:nvSpPr>
          <p:cNvPr id="9" name="TextBox 9"/>
          <p:cNvSpPr txBox="1"/>
          <p:nvPr/>
        </p:nvSpPr>
        <p:spPr>
          <a:xfrm>
            <a:off x="3404203" y="928909"/>
            <a:ext cx="4706128" cy="2128788"/>
          </a:xfrm>
          <a:prstGeom prst="rect">
            <a:avLst/>
          </a:prstGeom>
        </p:spPr>
        <p:txBody>
          <a:bodyPr wrap="square" lIns="0" tIns="0" rIns="0" bIns="0" rtlCol="0" anchor="t">
            <a:spAutoFit/>
          </a:bodyPr>
          <a:lstStyle/>
          <a:p>
            <a:pPr algn="ctr">
              <a:lnSpc>
                <a:spcPts val="8306"/>
              </a:lnSpc>
            </a:pPr>
            <a:r>
              <a:rPr lang="en-US" sz="5932" dirty="0">
                <a:solidFill>
                  <a:srgbClr val="01070A"/>
                </a:solidFill>
                <a:latin typeface="Carelia"/>
                <a:ea typeface="Carelia"/>
                <a:cs typeface="Carelia"/>
                <a:sym typeface="Carelia"/>
              </a:rPr>
              <a:t>Online Bookstore</a:t>
            </a:r>
            <a:endParaRPr lang="en-US" sz="5932" dirty="0">
              <a:solidFill>
                <a:srgbClr val="01070A"/>
              </a:solidFill>
              <a:latin typeface="Carelia"/>
              <a:ea typeface="Carelia"/>
              <a:cs typeface="Carelia"/>
              <a:sym typeface="Carelia"/>
            </a:endParaRPr>
          </a:p>
        </p:txBody>
      </p:sp>
      <p:sp>
        <p:nvSpPr>
          <p:cNvPr id="10" name="TextBox 10"/>
          <p:cNvSpPr txBox="1"/>
          <p:nvPr/>
        </p:nvSpPr>
        <p:spPr>
          <a:xfrm>
            <a:off x="3894115" y="4649647"/>
            <a:ext cx="4426326" cy="384721"/>
          </a:xfrm>
          <a:prstGeom prst="rect">
            <a:avLst/>
          </a:prstGeom>
        </p:spPr>
        <p:txBody>
          <a:bodyPr lIns="0" tIns="0" rIns="0" bIns="0" rtlCol="0" anchor="t">
            <a:spAutoFit/>
          </a:bodyPr>
          <a:lstStyle/>
          <a:p>
            <a:pPr algn="ctr">
              <a:lnSpc>
                <a:spcPts val="2981"/>
              </a:lnSpc>
            </a:pPr>
            <a:r>
              <a:rPr lang="en-US" sz="2129" dirty="0">
                <a:solidFill>
                  <a:srgbClr val="01070A"/>
                </a:solidFill>
                <a:latin typeface="DM Sans"/>
                <a:ea typeface="DM Sans"/>
                <a:cs typeface="DM Sans"/>
                <a:sym typeface="DM Sans"/>
              </a:rPr>
              <a:t>Presented by: </a:t>
            </a:r>
            <a:r>
              <a:rPr lang="en-US" sz="2129" dirty="0">
                <a:solidFill>
                  <a:srgbClr val="01070A"/>
                </a:solidFill>
                <a:latin typeface="DM Sans"/>
                <a:ea typeface="DM Sans"/>
                <a:cs typeface="DM Sans"/>
                <a:sym typeface="DM Sans"/>
              </a:rPr>
              <a:t>Himanshi Chauhan</a:t>
            </a:r>
            <a:endParaRPr lang="en-US" sz="2129" dirty="0">
              <a:solidFill>
                <a:srgbClr val="01070A"/>
              </a:solidFill>
              <a:latin typeface="DM Sans"/>
              <a:ea typeface="DM Sans"/>
              <a:cs typeface="DM Sans"/>
              <a:sym typeface="DM Sans"/>
            </a:endParaRPr>
          </a:p>
        </p:txBody>
      </p:sp>
    </p:spTree>
    <p:extLst>
      <p:ext uri="{BB962C8B-B14F-4D97-AF65-F5344CB8AC3E}">
        <p14:creationId xmlns:p14="http://schemas.microsoft.com/office/powerpoint/2010/main" val="16316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1225536" y="263277"/>
            <a:ext cx="6932155" cy="756617"/>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5) Retrieve the total stock of books available:</a:t>
            </a:r>
            <a:endParaRPr lang="en-US" sz="2400" dirty="0">
              <a:solidFill>
                <a:srgbClr val="01070A"/>
              </a:solidFill>
              <a:latin typeface="Carelia"/>
              <a:ea typeface="Carelia"/>
              <a:cs typeface="Carelia"/>
              <a:sym typeface="Carelia"/>
            </a:endParaRPr>
          </a:p>
        </p:txBody>
      </p:sp>
      <p:sp>
        <p:nvSpPr>
          <p:cNvPr id="24" name="Freeform 24"/>
          <p:cNvSpPr/>
          <p:nvPr/>
        </p:nvSpPr>
        <p:spPr>
          <a:xfrm>
            <a:off x="-1436560" y="3655756"/>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3">
              <a:extLst>
                <a:ext uri="{96DAC541-7B7A-43D3-8B79-37D633B846F1}">
                  <asvg:svgBlip xmlns="" xmlns:asvg="http://schemas.microsoft.com/office/drawing/2016/SVG/main" r:embed="rId10"/>
                </a:ext>
              </a:extLst>
            </a:blip>
            <a:stretch>
              <a:fillRect/>
            </a:stretch>
          </a:blipFill>
        </p:spPr>
      </p:sp>
      <p:pic>
        <p:nvPicPr>
          <p:cNvPr id="6" name="Picture 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29391" y="1141982"/>
            <a:ext cx="5324446" cy="880001"/>
          </a:xfrm>
          <a:prstGeom prst="rect">
            <a:avLst/>
          </a:prstGeom>
        </p:spPr>
      </p:pic>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35820" y="944477"/>
            <a:ext cx="3078050" cy="1621977"/>
          </a:xfrm>
          <a:prstGeom prst="rect">
            <a:avLst/>
          </a:prstGeom>
        </p:spPr>
      </p:pic>
      <p:sp>
        <p:nvSpPr>
          <p:cNvPr id="11" name="TextBox 26"/>
          <p:cNvSpPr txBox="1"/>
          <p:nvPr/>
        </p:nvSpPr>
        <p:spPr>
          <a:xfrm>
            <a:off x="1127768" y="2247649"/>
            <a:ext cx="6932155"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6) List all genres available in the Books table:</a:t>
            </a:r>
            <a:endParaRPr lang="en-US" sz="2400" dirty="0">
              <a:solidFill>
                <a:srgbClr val="01070A"/>
              </a:solidFill>
              <a:latin typeface="Carelia"/>
              <a:ea typeface="Carelia"/>
              <a:cs typeface="Carelia"/>
              <a:sym typeface="Carelia"/>
            </a:endParaRPr>
          </a:p>
        </p:txBody>
      </p:sp>
      <p:pic>
        <p:nvPicPr>
          <p:cNvPr id="12" name="Picture 11"/>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029391" y="3033601"/>
            <a:ext cx="5393949" cy="457264"/>
          </a:xfrm>
          <a:prstGeom prst="rect">
            <a:avLst/>
          </a:prstGeom>
        </p:spPr>
      </p:pic>
      <p:pic>
        <p:nvPicPr>
          <p:cNvPr id="13" name="Picture 1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024288" y="3780258"/>
            <a:ext cx="2143424" cy="2495898"/>
          </a:xfrm>
          <a:prstGeom prst="rect">
            <a:avLst/>
          </a:prstGeom>
        </p:spPr>
      </p:pic>
      <p:cxnSp>
        <p:nvCxnSpPr>
          <p:cNvPr id="15" name="Curved Connector 14"/>
          <p:cNvCxnSpPr/>
          <p:nvPr/>
        </p:nvCxnSpPr>
        <p:spPr>
          <a:xfrm>
            <a:off x="7423340" y="1581982"/>
            <a:ext cx="1114712" cy="12700"/>
          </a:xfrm>
          <a:prstGeom prst="curvedConnector3">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p:cNvCxnSpPr/>
          <p:nvPr/>
        </p:nvCxnSpPr>
        <p:spPr>
          <a:xfrm>
            <a:off x="2529252" y="3478679"/>
            <a:ext cx="2308298" cy="1196971"/>
          </a:xfrm>
          <a:prstGeom prst="curvedConnector3">
            <a:avLst>
              <a:gd name="adj1" fmla="val 5000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2" name="Rounded Rectangular Callout 31"/>
          <p:cNvSpPr/>
          <p:nvPr/>
        </p:nvSpPr>
        <p:spPr>
          <a:xfrm rot="19413802">
            <a:off x="23683" y="393430"/>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Questions</a:t>
            </a:r>
            <a:endParaRPr lang="en-US" dirty="0"/>
          </a:p>
        </p:txBody>
      </p:sp>
    </p:spTree>
    <p:extLst>
      <p:ext uri="{BB962C8B-B14F-4D97-AF65-F5344CB8AC3E}">
        <p14:creationId xmlns:p14="http://schemas.microsoft.com/office/powerpoint/2010/main" val="647800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2452016" y="212611"/>
            <a:ext cx="6932155" cy="756617"/>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7) Find the details of the most expensive book:</a:t>
            </a:r>
            <a:endParaRPr lang="en-US" sz="2400" dirty="0">
              <a:solidFill>
                <a:srgbClr val="01070A"/>
              </a:solidFill>
              <a:latin typeface="Carelia"/>
              <a:ea typeface="Carelia"/>
              <a:cs typeface="Carelia"/>
              <a:sym typeface="Carelia"/>
            </a:endParaRPr>
          </a:p>
        </p:txBody>
      </p:sp>
      <p:sp>
        <p:nvSpPr>
          <p:cNvPr id="24" name="Freeform 24"/>
          <p:cNvSpPr/>
          <p:nvPr/>
        </p:nvSpPr>
        <p:spPr>
          <a:xfrm>
            <a:off x="-1436560" y="3655756"/>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3">
              <a:extLst>
                <a:ext uri="{96DAC541-7B7A-43D3-8B79-37D633B846F1}">
                  <asvg:svgBlip xmlns="" xmlns:asvg="http://schemas.microsoft.com/office/drawing/2016/SVG/main" r:embed="rId10"/>
                </a:ext>
              </a:extLst>
            </a:blip>
            <a:stretch>
              <a:fillRect/>
            </a:stretch>
          </a:blipFill>
        </p:spPr>
      </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187235" y="1062833"/>
            <a:ext cx="4664326" cy="851972"/>
          </a:xfrm>
          <a:prstGeom prst="rect">
            <a:avLst/>
          </a:prstGeom>
        </p:spPr>
      </p:pic>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70914" y="2328854"/>
            <a:ext cx="9650172" cy="1444656"/>
          </a:xfrm>
          <a:prstGeom prst="rect">
            <a:avLst/>
          </a:prstGeom>
        </p:spPr>
      </p:pic>
      <p:sp>
        <p:nvSpPr>
          <p:cNvPr id="10" name="Rounded Rectangular Callout 9"/>
          <p:cNvSpPr/>
          <p:nvPr/>
        </p:nvSpPr>
        <p:spPr>
          <a:xfrm rot="19413802">
            <a:off x="23683" y="393430"/>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Questions</a:t>
            </a:r>
            <a:endParaRPr lang="en-US" dirty="0"/>
          </a:p>
        </p:txBody>
      </p:sp>
    </p:spTree>
    <p:extLst>
      <p:ext uri="{BB962C8B-B14F-4D97-AF65-F5344CB8AC3E}">
        <p14:creationId xmlns:p14="http://schemas.microsoft.com/office/powerpoint/2010/main" val="3252313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1537616" y="124180"/>
            <a:ext cx="9370790" cy="756617"/>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8) Show all customers who ordered more than 1 quantity of a book:</a:t>
            </a:r>
            <a:endParaRPr lang="en-US" sz="2400" dirty="0">
              <a:solidFill>
                <a:srgbClr val="01070A"/>
              </a:solidFill>
              <a:latin typeface="Carelia"/>
              <a:ea typeface="Carelia"/>
              <a:cs typeface="Carelia"/>
              <a:sym typeface="Carelia"/>
            </a:endParaRPr>
          </a:p>
        </p:txBody>
      </p:sp>
      <p:sp>
        <p:nvSpPr>
          <p:cNvPr id="24" name="Freeform 24"/>
          <p:cNvSpPr/>
          <p:nvPr/>
        </p:nvSpPr>
        <p:spPr>
          <a:xfrm>
            <a:off x="-1436560" y="3655756"/>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3">
              <a:extLst>
                <a:ext uri="{96DAC541-7B7A-43D3-8B79-37D633B846F1}">
                  <asvg:svgBlip xmlns="" xmlns:asvg="http://schemas.microsoft.com/office/drawing/2016/SVG/main" r:embed="rId10"/>
                </a:ext>
              </a:extLst>
            </a:blip>
            <a:stretch>
              <a:fillRect/>
            </a:stretch>
          </a:blipFill>
        </p:spPr>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284622" y="1015553"/>
            <a:ext cx="5249519" cy="710216"/>
          </a:xfrm>
          <a:prstGeom prst="rect">
            <a:avLst/>
          </a:prstGeom>
        </p:spPr>
      </p:pic>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84622" y="2112135"/>
            <a:ext cx="7451806" cy="3428456"/>
          </a:xfrm>
          <a:prstGeom prst="rect">
            <a:avLst/>
          </a:prstGeom>
        </p:spPr>
      </p:pic>
      <p:sp>
        <p:nvSpPr>
          <p:cNvPr id="10" name="Rounded Rectangular Callout 9"/>
          <p:cNvSpPr/>
          <p:nvPr/>
        </p:nvSpPr>
        <p:spPr>
          <a:xfrm rot="19413802">
            <a:off x="23683" y="393430"/>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Questions</a:t>
            </a:r>
            <a:endParaRPr lang="en-US" dirty="0"/>
          </a:p>
        </p:txBody>
      </p:sp>
    </p:spTree>
    <p:extLst>
      <p:ext uri="{BB962C8B-B14F-4D97-AF65-F5344CB8AC3E}">
        <p14:creationId xmlns:p14="http://schemas.microsoft.com/office/powerpoint/2010/main" val="119856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1537616" y="124180"/>
            <a:ext cx="9370790" cy="756617"/>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9) Retrieve all orders where the total amount exceeds $20:</a:t>
            </a:r>
            <a:endParaRPr lang="en-US" sz="2400" dirty="0">
              <a:solidFill>
                <a:srgbClr val="01070A"/>
              </a:solidFill>
              <a:latin typeface="Carelia"/>
              <a:ea typeface="Carelia"/>
              <a:cs typeface="Carelia"/>
              <a:sym typeface="Carelia"/>
            </a:endParaRPr>
          </a:p>
        </p:txBody>
      </p:sp>
      <p:sp>
        <p:nvSpPr>
          <p:cNvPr id="24" name="Freeform 24"/>
          <p:cNvSpPr/>
          <p:nvPr/>
        </p:nvSpPr>
        <p:spPr>
          <a:xfrm>
            <a:off x="-1436560" y="3655756"/>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3">
              <a:extLst>
                <a:ext uri="{96DAC541-7B7A-43D3-8B79-37D633B846F1}">
                  <asvg:svgBlip xmlns="" xmlns:asvg="http://schemas.microsoft.com/office/drawing/2016/SVG/main" r:embed="rId10"/>
                </a:ext>
              </a:extLst>
            </a:blip>
            <a:stretch>
              <a:fillRect/>
            </a:stretch>
          </a:blipFill>
        </p:spPr>
      </p:sp>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669763" y="1041956"/>
            <a:ext cx="4104524" cy="523948"/>
          </a:xfrm>
          <a:prstGeom prst="rect">
            <a:avLst/>
          </a:prstGeom>
        </p:spPr>
      </p:pic>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40924" y="2106550"/>
            <a:ext cx="7263684" cy="3115110"/>
          </a:xfrm>
          <a:prstGeom prst="rect">
            <a:avLst/>
          </a:prstGeom>
        </p:spPr>
      </p:pic>
      <p:sp>
        <p:nvSpPr>
          <p:cNvPr id="12" name="Rounded Rectangular Callout 11"/>
          <p:cNvSpPr/>
          <p:nvPr/>
        </p:nvSpPr>
        <p:spPr>
          <a:xfrm rot="19413802">
            <a:off x="23683" y="393430"/>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Questions</a:t>
            </a:r>
            <a:endParaRPr lang="en-US" dirty="0"/>
          </a:p>
        </p:txBody>
      </p:sp>
    </p:spTree>
    <p:extLst>
      <p:ext uri="{BB962C8B-B14F-4D97-AF65-F5344CB8AC3E}">
        <p14:creationId xmlns:p14="http://schemas.microsoft.com/office/powerpoint/2010/main" val="75449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685799" y="-25758"/>
            <a:ext cx="7392474" cy="756617"/>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10) Find the book with the lowest stock:</a:t>
            </a:r>
            <a:endParaRPr lang="en-US" sz="2400" dirty="0">
              <a:solidFill>
                <a:srgbClr val="01070A"/>
              </a:solidFill>
              <a:latin typeface="Carelia"/>
              <a:ea typeface="Carelia"/>
              <a:cs typeface="Carelia"/>
              <a:sym typeface="Carelia"/>
            </a:endParaRPr>
          </a:p>
        </p:txBody>
      </p:sp>
      <p:sp>
        <p:nvSpPr>
          <p:cNvPr id="24" name="Freeform 24"/>
          <p:cNvSpPr/>
          <p:nvPr/>
        </p:nvSpPr>
        <p:spPr>
          <a:xfrm>
            <a:off x="-1436560" y="3655756"/>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3">
              <a:extLst>
                <a:ext uri="{96DAC541-7B7A-43D3-8B79-37D633B846F1}">
                  <asvg:svgBlip xmlns="" xmlns:asvg="http://schemas.microsoft.com/office/drawing/2016/SVG/main" r:embed="rId10"/>
                </a:ext>
              </a:extLst>
            </a:blip>
            <a:stretch>
              <a:fillRect/>
            </a:stretch>
          </a:blipFill>
        </p:spPr>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03551" y="865937"/>
            <a:ext cx="3917699" cy="476316"/>
          </a:xfrm>
          <a:prstGeom prst="rect">
            <a:avLst/>
          </a:prstGeom>
        </p:spPr>
      </p:pic>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237056" y="1484157"/>
            <a:ext cx="9516803" cy="1078739"/>
          </a:xfrm>
          <a:prstGeom prst="rect">
            <a:avLst/>
          </a:prstGeom>
        </p:spPr>
      </p:pic>
      <p:sp>
        <p:nvSpPr>
          <p:cNvPr id="11" name="TextBox 26"/>
          <p:cNvSpPr txBox="1"/>
          <p:nvPr/>
        </p:nvSpPr>
        <p:spPr>
          <a:xfrm>
            <a:off x="1237056" y="2533390"/>
            <a:ext cx="9370790"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11) Calculate the total revenue generated from all orders:</a:t>
            </a:r>
            <a:endParaRPr lang="en-US" sz="2400" dirty="0">
              <a:solidFill>
                <a:srgbClr val="01070A"/>
              </a:solidFill>
              <a:latin typeface="Carelia"/>
              <a:ea typeface="Carelia"/>
              <a:cs typeface="Carelia"/>
              <a:sym typeface="Carelia"/>
            </a:endParaRPr>
          </a:p>
        </p:txBody>
      </p:sp>
      <p:pic>
        <p:nvPicPr>
          <p:cNvPr id="7" name="Picture 6"/>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538691" y="3477578"/>
            <a:ext cx="4132565" cy="786282"/>
          </a:xfrm>
          <a:prstGeom prst="rect">
            <a:avLst/>
          </a:prstGeom>
        </p:spPr>
      </p:pic>
      <p:pic>
        <p:nvPicPr>
          <p:cNvPr id="8" name="Picture 7"/>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84458" y="4617822"/>
            <a:ext cx="2125446" cy="1254944"/>
          </a:xfrm>
          <a:prstGeom prst="rect">
            <a:avLst/>
          </a:prstGeom>
        </p:spPr>
      </p:pic>
      <p:sp>
        <p:nvSpPr>
          <p:cNvPr id="14" name="Rounded Rectangular Callout 13"/>
          <p:cNvSpPr/>
          <p:nvPr/>
        </p:nvSpPr>
        <p:spPr>
          <a:xfrm rot="19413802">
            <a:off x="23683" y="393430"/>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Questions</a:t>
            </a:r>
            <a:endParaRPr lang="en-US" dirty="0"/>
          </a:p>
        </p:txBody>
      </p:sp>
    </p:spTree>
    <p:extLst>
      <p:ext uri="{BB962C8B-B14F-4D97-AF65-F5344CB8AC3E}">
        <p14:creationId xmlns:p14="http://schemas.microsoft.com/office/powerpoint/2010/main" val="3501427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1537616" y="124180"/>
            <a:ext cx="9370790"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1) Retrieve the total number of books sold for each genre:</a:t>
            </a:r>
            <a:endParaRPr lang="en-US" sz="2400" dirty="0">
              <a:solidFill>
                <a:srgbClr val="01070A"/>
              </a:solidFill>
              <a:latin typeface="Carelia"/>
              <a:ea typeface="Carelia"/>
              <a:cs typeface="Carelia"/>
              <a:sym typeface="Carelia"/>
            </a:endParaRPr>
          </a:p>
        </p:txBody>
      </p:sp>
      <p:sp>
        <p:nvSpPr>
          <p:cNvPr id="24" name="Freeform 24"/>
          <p:cNvSpPr/>
          <p:nvPr/>
        </p:nvSpPr>
        <p:spPr>
          <a:xfrm>
            <a:off x="-1436560" y="3655756"/>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3">
              <a:extLst>
                <a:ext uri="{96DAC541-7B7A-43D3-8B79-37D633B846F1}">
                  <asvg:svgBlip xmlns="" xmlns:asvg="http://schemas.microsoft.com/office/drawing/2016/SVG/main" r:embed="rId10"/>
                </a:ext>
              </a:extLst>
            </a:blip>
            <a:stretch>
              <a:fillRect/>
            </a:stretch>
          </a:blipFill>
        </p:spPr>
      </p:sp>
      <p:sp>
        <p:nvSpPr>
          <p:cNvPr id="3" name="Rounded Rectangular Callout 2"/>
          <p:cNvSpPr/>
          <p:nvPr/>
        </p:nvSpPr>
        <p:spPr>
          <a:xfrm rot="19413802">
            <a:off x="9800" y="420928"/>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Advance Questions</a:t>
            </a:r>
            <a:endParaRPr lang="en-US" dirty="0"/>
          </a:p>
        </p:txBody>
      </p:sp>
      <p:pic>
        <p:nvPicPr>
          <p:cNvPr id="4" name="Picture 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08993" y="943493"/>
            <a:ext cx="4887007" cy="857370"/>
          </a:xfrm>
          <a:prstGeom prst="rect">
            <a:avLst/>
          </a:prstGeom>
        </p:spPr>
      </p:pic>
      <p:pic>
        <p:nvPicPr>
          <p:cNvPr id="7" name="Picture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85639" y="885970"/>
            <a:ext cx="3238952" cy="2324424"/>
          </a:xfrm>
          <a:prstGeom prst="rect">
            <a:avLst/>
          </a:prstGeom>
        </p:spPr>
      </p:pic>
      <p:sp>
        <p:nvSpPr>
          <p:cNvPr id="11" name="TextBox 26"/>
          <p:cNvSpPr txBox="1"/>
          <p:nvPr/>
        </p:nvSpPr>
        <p:spPr>
          <a:xfrm>
            <a:off x="0" y="1800863"/>
            <a:ext cx="8185639" cy="756617"/>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2) Find the average price of books in the "Fantasy" genre:</a:t>
            </a:r>
            <a:endParaRPr lang="en-US" sz="2400" dirty="0">
              <a:solidFill>
                <a:srgbClr val="01070A"/>
              </a:solidFill>
              <a:latin typeface="Carelia"/>
              <a:ea typeface="Carelia"/>
              <a:cs typeface="Carelia"/>
              <a:sym typeface="Carelia"/>
            </a:endParaRPr>
          </a:p>
        </p:txBody>
      </p:sp>
      <p:pic>
        <p:nvPicPr>
          <p:cNvPr id="8" name="Picture 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08993" y="2609899"/>
            <a:ext cx="4887007" cy="743054"/>
          </a:xfrm>
          <a:prstGeom prst="rect">
            <a:avLst/>
          </a:prstGeom>
        </p:spPr>
      </p:pic>
      <p:pic>
        <p:nvPicPr>
          <p:cNvPr id="9" name="Picture 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4713669" y="3850783"/>
            <a:ext cx="2562002" cy="1583617"/>
          </a:xfrm>
          <a:prstGeom prst="rect">
            <a:avLst/>
          </a:prstGeom>
        </p:spPr>
      </p:pic>
      <p:cxnSp>
        <p:nvCxnSpPr>
          <p:cNvPr id="12" name="Elbow Connector 11"/>
          <p:cNvCxnSpPr/>
          <p:nvPr/>
        </p:nvCxnSpPr>
        <p:spPr>
          <a:xfrm>
            <a:off x="6323527" y="1223493"/>
            <a:ext cx="1875996" cy="577370"/>
          </a:xfrm>
          <a:prstGeom prst="bentConnector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p:cNvCxnSpPr/>
          <p:nvPr/>
        </p:nvCxnSpPr>
        <p:spPr>
          <a:xfrm rot="16200000" flipH="1">
            <a:off x="5989459" y="3042858"/>
            <a:ext cx="946945" cy="668904"/>
          </a:xfrm>
          <a:prstGeom prst="curvedConnector3">
            <a:avLst>
              <a:gd name="adj1" fmla="val 40480"/>
            </a:avLst>
          </a:prstGeom>
          <a:ln w="28575">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551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1537616" y="124180"/>
            <a:ext cx="9370790"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3) List customers who have placed at least 2 orders:</a:t>
            </a:r>
            <a:endParaRPr lang="en-US" sz="2400" dirty="0">
              <a:solidFill>
                <a:srgbClr val="01070A"/>
              </a:solidFill>
              <a:latin typeface="Carelia"/>
              <a:ea typeface="Carelia"/>
              <a:cs typeface="Carelia"/>
              <a:sym typeface="Carelia"/>
            </a:endParaRPr>
          </a:p>
        </p:txBody>
      </p:sp>
      <p:sp>
        <p:nvSpPr>
          <p:cNvPr id="24" name="Freeform 24"/>
          <p:cNvSpPr/>
          <p:nvPr/>
        </p:nvSpPr>
        <p:spPr>
          <a:xfrm>
            <a:off x="-1436560" y="3655756"/>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3">
              <a:extLst>
                <a:ext uri="{96DAC541-7B7A-43D3-8B79-37D633B846F1}">
                  <asvg:svgBlip xmlns="" xmlns:asvg="http://schemas.microsoft.com/office/drawing/2016/SVG/main" r:embed="rId10"/>
                </a:ext>
              </a:extLst>
            </a:blip>
            <a:stretch>
              <a:fillRect/>
            </a:stretch>
          </a:blipFill>
        </p:spPr>
      </p:sp>
      <p:sp>
        <p:nvSpPr>
          <p:cNvPr id="11" name="TextBox 26"/>
          <p:cNvSpPr txBox="1"/>
          <p:nvPr/>
        </p:nvSpPr>
        <p:spPr>
          <a:xfrm>
            <a:off x="0" y="1800863"/>
            <a:ext cx="8185639"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4) Find the most frequently ordered book:</a:t>
            </a:r>
            <a:endParaRPr lang="en-US" sz="2400" dirty="0">
              <a:solidFill>
                <a:srgbClr val="01070A"/>
              </a:solidFill>
              <a:latin typeface="Carelia"/>
              <a:ea typeface="Carelia"/>
              <a:cs typeface="Carelia"/>
              <a:sym typeface="Carelia"/>
            </a:endParaRPr>
          </a:p>
        </p:txBody>
      </p:sp>
      <p:cxnSp>
        <p:nvCxnSpPr>
          <p:cNvPr id="12" name="Elbow Connector 11"/>
          <p:cNvCxnSpPr/>
          <p:nvPr/>
        </p:nvCxnSpPr>
        <p:spPr>
          <a:xfrm>
            <a:off x="6323527" y="1223493"/>
            <a:ext cx="1875996" cy="577370"/>
          </a:xfrm>
          <a:prstGeom prst="bentConnector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119692" y="841720"/>
            <a:ext cx="5677692" cy="1126492"/>
          </a:xfrm>
          <a:prstGeom prst="rect">
            <a:avLst/>
          </a:prstGeom>
        </p:spPr>
      </p:pic>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185639" y="920333"/>
            <a:ext cx="3991532" cy="3105583"/>
          </a:xfrm>
          <a:prstGeom prst="rect">
            <a:avLst/>
          </a:prstGeom>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119692" y="2574825"/>
            <a:ext cx="5591955" cy="1206422"/>
          </a:xfrm>
          <a:prstGeom prst="rect">
            <a:avLst/>
          </a:prstGeom>
        </p:spPr>
      </p:pic>
      <p:pic>
        <p:nvPicPr>
          <p:cNvPr id="13" name="Picture 1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632853" y="4773046"/>
            <a:ext cx="3829584" cy="1202751"/>
          </a:xfrm>
          <a:prstGeom prst="rect">
            <a:avLst/>
          </a:prstGeom>
        </p:spPr>
      </p:pic>
      <p:sp>
        <p:nvSpPr>
          <p:cNvPr id="3" name="Rounded Rectangular Callout 2"/>
          <p:cNvSpPr/>
          <p:nvPr/>
        </p:nvSpPr>
        <p:spPr>
          <a:xfrm rot="19413802">
            <a:off x="9800" y="420928"/>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Advance Questions</a:t>
            </a:r>
            <a:endParaRPr lang="en-US" dirty="0"/>
          </a:p>
        </p:txBody>
      </p:sp>
      <p:cxnSp>
        <p:nvCxnSpPr>
          <p:cNvPr id="15" name="Straight Arrow Connector 14"/>
          <p:cNvCxnSpPr/>
          <p:nvPr/>
        </p:nvCxnSpPr>
        <p:spPr>
          <a:xfrm flipH="1">
            <a:off x="4765183" y="3781247"/>
            <a:ext cx="3696" cy="880905"/>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10042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1537616" y="124180"/>
            <a:ext cx="9370790"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5) Show the top 3 most expensive books of 'Fantasy' Genre :</a:t>
            </a:r>
            <a:endParaRPr lang="en-US" sz="2400" dirty="0">
              <a:solidFill>
                <a:srgbClr val="01070A"/>
              </a:solidFill>
              <a:latin typeface="Carelia"/>
              <a:ea typeface="Carelia"/>
              <a:cs typeface="Carelia"/>
              <a:sym typeface="Carelia"/>
            </a:endParaRPr>
          </a:p>
        </p:txBody>
      </p:sp>
      <p:sp>
        <p:nvSpPr>
          <p:cNvPr id="11" name="TextBox 26"/>
          <p:cNvSpPr txBox="1"/>
          <p:nvPr/>
        </p:nvSpPr>
        <p:spPr>
          <a:xfrm>
            <a:off x="1198532" y="2888033"/>
            <a:ext cx="8185639"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6) Retrieve the total quantity of books sold by each author:</a:t>
            </a:r>
            <a:endParaRPr lang="en-US" sz="2400" dirty="0">
              <a:solidFill>
                <a:srgbClr val="01070A"/>
              </a:solidFill>
              <a:latin typeface="Carelia"/>
              <a:ea typeface="Carelia"/>
              <a:cs typeface="Carelia"/>
              <a:sym typeface="Carelia"/>
            </a:endParaRPr>
          </a:p>
        </p:txBody>
      </p:sp>
      <p:sp>
        <p:nvSpPr>
          <p:cNvPr id="3" name="Rounded Rectangular Callout 2"/>
          <p:cNvSpPr/>
          <p:nvPr/>
        </p:nvSpPr>
        <p:spPr>
          <a:xfrm rot="19413802">
            <a:off x="9800" y="420928"/>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Advance Questions</a:t>
            </a:r>
            <a:endParaRPr lang="en-US" dirty="0"/>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63983" y="819360"/>
            <a:ext cx="3759544" cy="685896"/>
          </a:xfrm>
          <a:prstGeom prst="rect">
            <a:avLst/>
          </a:prstGeom>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41559" y="1578685"/>
            <a:ext cx="9364382" cy="1428949"/>
          </a:xfrm>
          <a:prstGeom prst="rect">
            <a:avLst/>
          </a:prstGeom>
        </p:spPr>
      </p:pic>
      <p:pic>
        <p:nvPicPr>
          <p:cNvPr id="8" name="Picture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198532" y="3488104"/>
            <a:ext cx="4820323" cy="1305197"/>
          </a:xfrm>
          <a:prstGeom prst="rect">
            <a:avLst/>
          </a:prstGeom>
        </p:spPr>
      </p:pic>
      <p:pic>
        <p:nvPicPr>
          <p:cNvPr id="9" name="Picture 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44588" y="3525643"/>
            <a:ext cx="3439005" cy="3143689"/>
          </a:xfrm>
          <a:prstGeom prst="rect">
            <a:avLst/>
          </a:prstGeom>
        </p:spPr>
      </p:pic>
      <p:sp>
        <p:nvSpPr>
          <p:cNvPr id="24" name="Freeform 24"/>
          <p:cNvSpPr/>
          <p:nvPr/>
        </p:nvSpPr>
        <p:spPr>
          <a:xfrm>
            <a:off x="-1413108" y="3597939"/>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7">
              <a:extLst>
                <a:ext uri="{96DAC541-7B7A-43D3-8B79-37D633B846F1}">
                  <asvg:svgBlip xmlns="" xmlns:asvg="http://schemas.microsoft.com/office/drawing/2016/SVG/main" r:embed="rId10"/>
                </a:ext>
              </a:extLst>
            </a:blip>
            <a:stretch>
              <a:fillRect/>
            </a:stretch>
          </a:blipFill>
        </p:spPr>
      </p:sp>
      <p:cxnSp>
        <p:nvCxnSpPr>
          <p:cNvPr id="16" name="Straight Arrow Connector 15"/>
          <p:cNvCxnSpPr/>
          <p:nvPr/>
        </p:nvCxnSpPr>
        <p:spPr>
          <a:xfrm flipV="1">
            <a:off x="6159587" y="4120097"/>
            <a:ext cx="271117" cy="1142"/>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385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1537616" y="124180"/>
            <a:ext cx="9370790"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7) List the cities where customers who spent over $30 are located:</a:t>
            </a:r>
            <a:endParaRPr lang="en-US" sz="2400" dirty="0">
              <a:solidFill>
                <a:srgbClr val="01070A"/>
              </a:solidFill>
              <a:latin typeface="Carelia"/>
              <a:ea typeface="Carelia"/>
              <a:cs typeface="Carelia"/>
              <a:sym typeface="Carelia"/>
            </a:endParaRPr>
          </a:p>
        </p:txBody>
      </p:sp>
      <p:sp>
        <p:nvSpPr>
          <p:cNvPr id="11" name="TextBox 26"/>
          <p:cNvSpPr txBox="1"/>
          <p:nvPr/>
        </p:nvSpPr>
        <p:spPr>
          <a:xfrm>
            <a:off x="-230679" y="1972309"/>
            <a:ext cx="8185639"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8) Find the customer who spent the most on orders:</a:t>
            </a:r>
            <a:endParaRPr lang="en-US" sz="2400" dirty="0">
              <a:solidFill>
                <a:srgbClr val="01070A"/>
              </a:solidFill>
              <a:latin typeface="Carelia"/>
              <a:ea typeface="Carelia"/>
              <a:cs typeface="Carelia"/>
              <a:sym typeface="Carelia"/>
            </a:endParaRPr>
          </a:p>
        </p:txBody>
      </p:sp>
      <p:sp>
        <p:nvSpPr>
          <p:cNvPr id="3" name="Rounded Rectangular Callout 2"/>
          <p:cNvSpPr/>
          <p:nvPr/>
        </p:nvSpPr>
        <p:spPr>
          <a:xfrm rot="19413802">
            <a:off x="9800" y="420928"/>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Advance Questions</a:t>
            </a:r>
            <a:endParaRPr lang="en-US" dirty="0"/>
          </a:p>
        </p:txBody>
      </p:sp>
      <p:sp>
        <p:nvSpPr>
          <p:cNvPr id="24" name="Freeform 24"/>
          <p:cNvSpPr/>
          <p:nvPr/>
        </p:nvSpPr>
        <p:spPr>
          <a:xfrm>
            <a:off x="-1413108" y="3597939"/>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3">
              <a:extLst>
                <a:ext uri="{96DAC541-7B7A-43D3-8B79-37D633B846F1}">
                  <asvg:svgBlip xmlns="" xmlns:asvg="http://schemas.microsoft.com/office/drawing/2016/SVG/main" r:embed="rId10"/>
                </a:ext>
              </a:extLst>
            </a:blip>
            <a:stretch>
              <a:fillRect/>
            </a:stretch>
          </a:blipFill>
        </p:spPr>
      </p:sp>
      <p:pic>
        <p:nvPicPr>
          <p:cNvPr id="5" name="Picture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88453" y="885970"/>
            <a:ext cx="4572638" cy="1086339"/>
          </a:xfrm>
          <a:prstGeom prst="rect">
            <a:avLst/>
          </a:prstGeom>
        </p:spPr>
      </p:pic>
      <p:pic>
        <p:nvPicPr>
          <p:cNvPr id="6" name="Picture 5"/>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727323" y="843726"/>
            <a:ext cx="3464417" cy="3086531"/>
          </a:xfrm>
          <a:prstGeom prst="rect">
            <a:avLst/>
          </a:prstGeom>
        </p:spPr>
      </p:pic>
      <p:pic>
        <p:nvPicPr>
          <p:cNvPr id="10" name="Picture 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439215" y="2665024"/>
            <a:ext cx="5611008" cy="1265233"/>
          </a:xfrm>
          <a:prstGeom prst="rect">
            <a:avLst/>
          </a:prstGeom>
        </p:spPr>
      </p:pic>
      <p:pic>
        <p:nvPicPr>
          <p:cNvPr id="12" name="Picture 1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400023" y="4353059"/>
            <a:ext cx="4209123" cy="1339403"/>
          </a:xfrm>
          <a:prstGeom prst="rect">
            <a:avLst/>
          </a:prstGeom>
        </p:spPr>
      </p:pic>
      <p:sp>
        <p:nvSpPr>
          <p:cNvPr id="22" name="Freeform 21"/>
          <p:cNvSpPr/>
          <p:nvPr/>
        </p:nvSpPr>
        <p:spPr>
          <a:xfrm>
            <a:off x="5961091" y="1295466"/>
            <a:ext cx="1751527" cy="1314453"/>
          </a:xfrm>
          <a:custGeom>
            <a:avLst/>
            <a:gdLst>
              <a:gd name="connsiteX0" fmla="*/ 0 w 1751527"/>
              <a:gd name="connsiteY0" fmla="*/ 0 h 1403797"/>
              <a:gd name="connsiteX1" fmla="*/ 12879 w 1751527"/>
              <a:gd name="connsiteY1" fmla="*/ 141667 h 1403797"/>
              <a:gd name="connsiteX2" fmla="*/ 38637 w 1751527"/>
              <a:gd name="connsiteY2" fmla="*/ 218940 h 1403797"/>
              <a:gd name="connsiteX3" fmla="*/ 51516 w 1751527"/>
              <a:gd name="connsiteY3" fmla="*/ 257577 h 1403797"/>
              <a:gd name="connsiteX4" fmla="*/ 64395 w 1751527"/>
              <a:gd name="connsiteY4" fmla="*/ 296214 h 1403797"/>
              <a:gd name="connsiteX5" fmla="*/ 77273 w 1751527"/>
              <a:gd name="connsiteY5" fmla="*/ 334850 h 1403797"/>
              <a:gd name="connsiteX6" fmla="*/ 154547 w 1751527"/>
              <a:gd name="connsiteY6" fmla="*/ 399245 h 1403797"/>
              <a:gd name="connsiteX7" fmla="*/ 231820 w 1751527"/>
              <a:gd name="connsiteY7" fmla="*/ 450760 h 1403797"/>
              <a:gd name="connsiteX8" fmla="*/ 270457 w 1751527"/>
              <a:gd name="connsiteY8" fmla="*/ 476518 h 1403797"/>
              <a:gd name="connsiteX9" fmla="*/ 386366 w 1751527"/>
              <a:gd name="connsiteY9" fmla="*/ 502276 h 1403797"/>
              <a:gd name="connsiteX10" fmla="*/ 695459 w 1751527"/>
              <a:gd name="connsiteY10" fmla="*/ 489397 h 1403797"/>
              <a:gd name="connsiteX11" fmla="*/ 734096 w 1751527"/>
              <a:gd name="connsiteY11" fmla="*/ 476518 h 1403797"/>
              <a:gd name="connsiteX12" fmla="*/ 811369 w 1751527"/>
              <a:gd name="connsiteY12" fmla="*/ 425002 h 1403797"/>
              <a:gd name="connsiteX13" fmla="*/ 824248 w 1751527"/>
              <a:gd name="connsiteY13" fmla="*/ 386366 h 1403797"/>
              <a:gd name="connsiteX14" fmla="*/ 850006 w 1751527"/>
              <a:gd name="connsiteY14" fmla="*/ 347729 h 1403797"/>
              <a:gd name="connsiteX15" fmla="*/ 824248 w 1751527"/>
              <a:gd name="connsiteY15" fmla="*/ 167425 h 1403797"/>
              <a:gd name="connsiteX16" fmla="*/ 798490 w 1751527"/>
              <a:gd name="connsiteY16" fmla="*/ 128788 h 1403797"/>
              <a:gd name="connsiteX17" fmla="*/ 746975 w 1751527"/>
              <a:gd name="connsiteY17" fmla="*/ 115909 h 1403797"/>
              <a:gd name="connsiteX18" fmla="*/ 708338 w 1751527"/>
              <a:gd name="connsiteY18" fmla="*/ 103031 h 1403797"/>
              <a:gd name="connsiteX19" fmla="*/ 579549 w 1751527"/>
              <a:gd name="connsiteY19" fmla="*/ 115909 h 1403797"/>
              <a:gd name="connsiteX20" fmla="*/ 528034 w 1751527"/>
              <a:gd name="connsiteY20" fmla="*/ 193183 h 1403797"/>
              <a:gd name="connsiteX21" fmla="*/ 502276 w 1751527"/>
              <a:gd name="connsiteY21" fmla="*/ 231819 h 1403797"/>
              <a:gd name="connsiteX22" fmla="*/ 489397 w 1751527"/>
              <a:gd name="connsiteY22" fmla="*/ 618185 h 1403797"/>
              <a:gd name="connsiteX23" fmla="*/ 502276 w 1751527"/>
              <a:gd name="connsiteY23" fmla="*/ 656822 h 1403797"/>
              <a:gd name="connsiteX24" fmla="*/ 553792 w 1751527"/>
              <a:gd name="connsiteY24" fmla="*/ 734095 h 1403797"/>
              <a:gd name="connsiteX25" fmla="*/ 618186 w 1751527"/>
              <a:gd name="connsiteY25" fmla="*/ 811369 h 1403797"/>
              <a:gd name="connsiteX26" fmla="*/ 656823 w 1751527"/>
              <a:gd name="connsiteY26" fmla="*/ 824247 h 1403797"/>
              <a:gd name="connsiteX27" fmla="*/ 1004552 w 1751527"/>
              <a:gd name="connsiteY27" fmla="*/ 811369 h 1403797"/>
              <a:gd name="connsiteX28" fmla="*/ 1043189 w 1751527"/>
              <a:gd name="connsiteY28" fmla="*/ 798490 h 1403797"/>
              <a:gd name="connsiteX29" fmla="*/ 1120462 w 1751527"/>
              <a:gd name="connsiteY29" fmla="*/ 746974 h 1403797"/>
              <a:gd name="connsiteX30" fmla="*/ 1159099 w 1751527"/>
              <a:gd name="connsiteY30" fmla="*/ 721216 h 1403797"/>
              <a:gd name="connsiteX31" fmla="*/ 1236372 w 1751527"/>
              <a:gd name="connsiteY31" fmla="*/ 656822 h 1403797"/>
              <a:gd name="connsiteX32" fmla="*/ 1287888 w 1751527"/>
              <a:gd name="connsiteY32" fmla="*/ 579549 h 1403797"/>
              <a:gd name="connsiteX33" fmla="*/ 1275009 w 1751527"/>
              <a:gd name="connsiteY33" fmla="*/ 463639 h 1403797"/>
              <a:gd name="connsiteX34" fmla="*/ 1197735 w 1751527"/>
              <a:gd name="connsiteY34" fmla="*/ 399245 h 1403797"/>
              <a:gd name="connsiteX35" fmla="*/ 1068947 w 1751527"/>
              <a:gd name="connsiteY35" fmla="*/ 412124 h 1403797"/>
              <a:gd name="connsiteX36" fmla="*/ 1056068 w 1751527"/>
              <a:gd name="connsiteY36" fmla="*/ 450760 h 1403797"/>
              <a:gd name="connsiteX37" fmla="*/ 1081826 w 1751527"/>
              <a:gd name="connsiteY37" fmla="*/ 862884 h 1403797"/>
              <a:gd name="connsiteX38" fmla="*/ 1094704 w 1751527"/>
              <a:gd name="connsiteY38" fmla="*/ 901521 h 1403797"/>
              <a:gd name="connsiteX39" fmla="*/ 1146220 w 1751527"/>
              <a:gd name="connsiteY39" fmla="*/ 978794 h 1403797"/>
              <a:gd name="connsiteX40" fmla="*/ 1184857 w 1751527"/>
              <a:gd name="connsiteY40" fmla="*/ 1004552 h 1403797"/>
              <a:gd name="connsiteX41" fmla="*/ 1236372 w 1751527"/>
              <a:gd name="connsiteY41" fmla="*/ 1068946 h 1403797"/>
              <a:gd name="connsiteX42" fmla="*/ 1262130 w 1751527"/>
              <a:gd name="connsiteY42" fmla="*/ 1107583 h 1403797"/>
              <a:gd name="connsiteX43" fmla="*/ 1300766 w 1751527"/>
              <a:gd name="connsiteY43" fmla="*/ 1133340 h 1403797"/>
              <a:gd name="connsiteX44" fmla="*/ 1378040 w 1751527"/>
              <a:gd name="connsiteY44" fmla="*/ 1184856 h 1403797"/>
              <a:gd name="connsiteX45" fmla="*/ 1416676 w 1751527"/>
              <a:gd name="connsiteY45" fmla="*/ 1210614 h 1403797"/>
              <a:gd name="connsiteX46" fmla="*/ 1674254 w 1751527"/>
              <a:gd name="connsiteY46" fmla="*/ 1210614 h 1403797"/>
              <a:gd name="connsiteX47" fmla="*/ 1700011 w 1751527"/>
              <a:gd name="connsiteY47" fmla="*/ 1171977 h 1403797"/>
              <a:gd name="connsiteX48" fmla="*/ 1725769 w 1751527"/>
              <a:gd name="connsiteY48" fmla="*/ 1094704 h 1403797"/>
              <a:gd name="connsiteX49" fmla="*/ 1571223 w 1751527"/>
              <a:gd name="connsiteY49" fmla="*/ 1094704 h 1403797"/>
              <a:gd name="connsiteX50" fmla="*/ 1661375 w 1751527"/>
              <a:gd name="connsiteY50" fmla="*/ 1107583 h 1403797"/>
              <a:gd name="connsiteX51" fmla="*/ 1751527 w 1751527"/>
              <a:gd name="connsiteY51" fmla="*/ 1171977 h 1403797"/>
              <a:gd name="connsiteX52" fmla="*/ 1738648 w 1751527"/>
              <a:gd name="connsiteY52" fmla="*/ 1326524 h 1403797"/>
              <a:gd name="connsiteX53" fmla="*/ 1712890 w 1751527"/>
              <a:gd name="connsiteY53" fmla="*/ 1365160 h 1403797"/>
              <a:gd name="connsiteX54" fmla="*/ 1700011 w 1751527"/>
              <a:gd name="connsiteY54" fmla="*/ 1403797 h 1403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1751527" h="1403797">
                <a:moveTo>
                  <a:pt x="0" y="0"/>
                </a:moveTo>
                <a:cubicBezTo>
                  <a:pt x="4293" y="47222"/>
                  <a:pt x="4638" y="94971"/>
                  <a:pt x="12879" y="141667"/>
                </a:cubicBezTo>
                <a:cubicBezTo>
                  <a:pt x="17598" y="168405"/>
                  <a:pt x="30051" y="193182"/>
                  <a:pt x="38637" y="218940"/>
                </a:cubicBezTo>
                <a:lnTo>
                  <a:pt x="51516" y="257577"/>
                </a:lnTo>
                <a:lnTo>
                  <a:pt x="64395" y="296214"/>
                </a:lnTo>
                <a:cubicBezTo>
                  <a:pt x="68688" y="309093"/>
                  <a:pt x="65978" y="327320"/>
                  <a:pt x="77273" y="334850"/>
                </a:cubicBezTo>
                <a:cubicBezTo>
                  <a:pt x="215340" y="426895"/>
                  <a:pt x="5798" y="283552"/>
                  <a:pt x="154547" y="399245"/>
                </a:cubicBezTo>
                <a:cubicBezTo>
                  <a:pt x="178983" y="418251"/>
                  <a:pt x="206062" y="433588"/>
                  <a:pt x="231820" y="450760"/>
                </a:cubicBezTo>
                <a:cubicBezTo>
                  <a:pt x="244699" y="459346"/>
                  <a:pt x="255773" y="471623"/>
                  <a:pt x="270457" y="476518"/>
                </a:cubicBezTo>
                <a:cubicBezTo>
                  <a:pt x="333866" y="497655"/>
                  <a:pt x="295702" y="487165"/>
                  <a:pt x="386366" y="502276"/>
                </a:cubicBezTo>
                <a:cubicBezTo>
                  <a:pt x="489397" y="497983"/>
                  <a:pt x="592620" y="497015"/>
                  <a:pt x="695459" y="489397"/>
                </a:cubicBezTo>
                <a:cubicBezTo>
                  <a:pt x="708998" y="488394"/>
                  <a:pt x="722229" y="483111"/>
                  <a:pt x="734096" y="476518"/>
                </a:cubicBezTo>
                <a:cubicBezTo>
                  <a:pt x="761157" y="461484"/>
                  <a:pt x="811369" y="425002"/>
                  <a:pt x="811369" y="425002"/>
                </a:cubicBezTo>
                <a:cubicBezTo>
                  <a:pt x="815662" y="412123"/>
                  <a:pt x="818177" y="398508"/>
                  <a:pt x="824248" y="386366"/>
                </a:cubicBezTo>
                <a:cubicBezTo>
                  <a:pt x="831170" y="372522"/>
                  <a:pt x="848903" y="363168"/>
                  <a:pt x="850006" y="347729"/>
                </a:cubicBezTo>
                <a:cubicBezTo>
                  <a:pt x="851857" y="321817"/>
                  <a:pt x="847552" y="214034"/>
                  <a:pt x="824248" y="167425"/>
                </a:cubicBezTo>
                <a:cubicBezTo>
                  <a:pt x="817326" y="153580"/>
                  <a:pt x="811369" y="137374"/>
                  <a:pt x="798490" y="128788"/>
                </a:cubicBezTo>
                <a:cubicBezTo>
                  <a:pt x="783763" y="118970"/>
                  <a:pt x="763994" y="120771"/>
                  <a:pt x="746975" y="115909"/>
                </a:cubicBezTo>
                <a:cubicBezTo>
                  <a:pt x="733922" y="112180"/>
                  <a:pt x="721217" y="107324"/>
                  <a:pt x="708338" y="103031"/>
                </a:cubicBezTo>
                <a:cubicBezTo>
                  <a:pt x="665408" y="107324"/>
                  <a:pt x="618138" y="96615"/>
                  <a:pt x="579549" y="115909"/>
                </a:cubicBezTo>
                <a:cubicBezTo>
                  <a:pt x="551860" y="129753"/>
                  <a:pt x="545206" y="167425"/>
                  <a:pt x="528034" y="193183"/>
                </a:cubicBezTo>
                <a:lnTo>
                  <a:pt x="502276" y="231819"/>
                </a:lnTo>
                <a:cubicBezTo>
                  <a:pt x="446256" y="399879"/>
                  <a:pt x="466473" y="308710"/>
                  <a:pt x="489397" y="618185"/>
                </a:cubicBezTo>
                <a:cubicBezTo>
                  <a:pt x="490400" y="631724"/>
                  <a:pt x="495683" y="644955"/>
                  <a:pt x="502276" y="656822"/>
                </a:cubicBezTo>
                <a:cubicBezTo>
                  <a:pt x="517310" y="683883"/>
                  <a:pt x="536620" y="708337"/>
                  <a:pt x="553792" y="734095"/>
                </a:cubicBezTo>
                <a:cubicBezTo>
                  <a:pt x="572799" y="762606"/>
                  <a:pt x="588435" y="791535"/>
                  <a:pt x="618186" y="811369"/>
                </a:cubicBezTo>
                <a:cubicBezTo>
                  <a:pt x="629482" y="818899"/>
                  <a:pt x="643944" y="819954"/>
                  <a:pt x="656823" y="824247"/>
                </a:cubicBezTo>
                <a:cubicBezTo>
                  <a:pt x="772733" y="819954"/>
                  <a:pt x="888820" y="819084"/>
                  <a:pt x="1004552" y="811369"/>
                </a:cubicBezTo>
                <a:cubicBezTo>
                  <a:pt x="1018098" y="810466"/>
                  <a:pt x="1031322" y="805083"/>
                  <a:pt x="1043189" y="798490"/>
                </a:cubicBezTo>
                <a:cubicBezTo>
                  <a:pt x="1070250" y="783456"/>
                  <a:pt x="1094704" y="764146"/>
                  <a:pt x="1120462" y="746974"/>
                </a:cubicBezTo>
                <a:lnTo>
                  <a:pt x="1159099" y="721216"/>
                </a:lnTo>
                <a:cubicBezTo>
                  <a:pt x="1193444" y="698320"/>
                  <a:pt x="1209673" y="691149"/>
                  <a:pt x="1236372" y="656822"/>
                </a:cubicBezTo>
                <a:cubicBezTo>
                  <a:pt x="1255378" y="632386"/>
                  <a:pt x="1287888" y="579549"/>
                  <a:pt x="1287888" y="579549"/>
                </a:cubicBezTo>
                <a:cubicBezTo>
                  <a:pt x="1283595" y="540912"/>
                  <a:pt x="1287302" y="500519"/>
                  <a:pt x="1275009" y="463639"/>
                </a:cubicBezTo>
                <a:cubicBezTo>
                  <a:pt x="1267925" y="442388"/>
                  <a:pt x="1215411" y="411028"/>
                  <a:pt x="1197735" y="399245"/>
                </a:cubicBezTo>
                <a:cubicBezTo>
                  <a:pt x="1154806" y="403538"/>
                  <a:pt x="1109493" y="397380"/>
                  <a:pt x="1068947" y="412124"/>
                </a:cubicBezTo>
                <a:cubicBezTo>
                  <a:pt x="1056189" y="416763"/>
                  <a:pt x="1056068" y="437185"/>
                  <a:pt x="1056068" y="450760"/>
                </a:cubicBezTo>
                <a:cubicBezTo>
                  <a:pt x="1056068" y="638940"/>
                  <a:pt x="1041763" y="722658"/>
                  <a:pt x="1081826" y="862884"/>
                </a:cubicBezTo>
                <a:cubicBezTo>
                  <a:pt x="1085555" y="875937"/>
                  <a:pt x="1088111" y="889654"/>
                  <a:pt x="1094704" y="901521"/>
                </a:cubicBezTo>
                <a:cubicBezTo>
                  <a:pt x="1109738" y="928582"/>
                  <a:pt x="1120462" y="961622"/>
                  <a:pt x="1146220" y="978794"/>
                </a:cubicBezTo>
                <a:lnTo>
                  <a:pt x="1184857" y="1004552"/>
                </a:lnTo>
                <a:cubicBezTo>
                  <a:pt x="1209928" y="1079768"/>
                  <a:pt x="1178118" y="1010692"/>
                  <a:pt x="1236372" y="1068946"/>
                </a:cubicBezTo>
                <a:cubicBezTo>
                  <a:pt x="1247317" y="1079891"/>
                  <a:pt x="1251185" y="1096638"/>
                  <a:pt x="1262130" y="1107583"/>
                </a:cubicBezTo>
                <a:cubicBezTo>
                  <a:pt x="1273075" y="1118528"/>
                  <a:pt x="1288875" y="1123431"/>
                  <a:pt x="1300766" y="1133340"/>
                </a:cubicBezTo>
                <a:cubicBezTo>
                  <a:pt x="1365082" y="1186936"/>
                  <a:pt x="1310139" y="1162222"/>
                  <a:pt x="1378040" y="1184856"/>
                </a:cubicBezTo>
                <a:cubicBezTo>
                  <a:pt x="1390919" y="1193442"/>
                  <a:pt x="1402832" y="1203692"/>
                  <a:pt x="1416676" y="1210614"/>
                </a:cubicBezTo>
                <a:cubicBezTo>
                  <a:pt x="1492459" y="1248506"/>
                  <a:pt x="1615210" y="1214087"/>
                  <a:pt x="1674254" y="1210614"/>
                </a:cubicBezTo>
                <a:cubicBezTo>
                  <a:pt x="1682840" y="1197735"/>
                  <a:pt x="1693725" y="1186121"/>
                  <a:pt x="1700011" y="1171977"/>
                </a:cubicBezTo>
                <a:cubicBezTo>
                  <a:pt x="1711038" y="1147166"/>
                  <a:pt x="1725769" y="1094704"/>
                  <a:pt x="1725769" y="1094704"/>
                </a:cubicBezTo>
                <a:cubicBezTo>
                  <a:pt x="1680379" y="1079574"/>
                  <a:pt x="1614358" y="1051569"/>
                  <a:pt x="1571223" y="1094704"/>
                </a:cubicBezTo>
                <a:cubicBezTo>
                  <a:pt x="1549758" y="1116169"/>
                  <a:pt x="1631324" y="1103290"/>
                  <a:pt x="1661375" y="1107583"/>
                </a:cubicBezTo>
                <a:cubicBezTo>
                  <a:pt x="1751527" y="1137633"/>
                  <a:pt x="1730062" y="1107582"/>
                  <a:pt x="1751527" y="1171977"/>
                </a:cubicBezTo>
                <a:cubicBezTo>
                  <a:pt x="1747234" y="1223493"/>
                  <a:pt x="1748786" y="1275834"/>
                  <a:pt x="1738648" y="1326524"/>
                </a:cubicBezTo>
                <a:cubicBezTo>
                  <a:pt x="1735612" y="1341702"/>
                  <a:pt x="1719812" y="1351316"/>
                  <a:pt x="1712890" y="1365160"/>
                </a:cubicBezTo>
                <a:cubicBezTo>
                  <a:pt x="1706819" y="1377302"/>
                  <a:pt x="1700011" y="1403797"/>
                  <a:pt x="1700011" y="1403797"/>
                </a:cubicBez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22"/>
          <p:cNvSpPr/>
          <p:nvPr/>
        </p:nvSpPr>
        <p:spPr>
          <a:xfrm>
            <a:off x="2034862" y="3940935"/>
            <a:ext cx="1275623" cy="1339403"/>
          </a:xfrm>
          <a:custGeom>
            <a:avLst/>
            <a:gdLst>
              <a:gd name="connsiteX0" fmla="*/ 244699 w 1275623"/>
              <a:gd name="connsiteY0" fmla="*/ 0 h 1339403"/>
              <a:gd name="connsiteX1" fmla="*/ 180304 w 1275623"/>
              <a:gd name="connsiteY1" fmla="*/ 12879 h 1339403"/>
              <a:gd name="connsiteX2" fmla="*/ 154546 w 1275623"/>
              <a:gd name="connsiteY2" fmla="*/ 51516 h 1339403"/>
              <a:gd name="connsiteX3" fmla="*/ 115910 w 1275623"/>
              <a:gd name="connsiteY3" fmla="*/ 77273 h 1339403"/>
              <a:gd name="connsiteX4" fmla="*/ 25758 w 1275623"/>
              <a:gd name="connsiteY4" fmla="*/ 193183 h 1339403"/>
              <a:gd name="connsiteX5" fmla="*/ 0 w 1275623"/>
              <a:gd name="connsiteY5" fmla="*/ 270457 h 1339403"/>
              <a:gd name="connsiteX6" fmla="*/ 25758 w 1275623"/>
              <a:gd name="connsiteY6" fmla="*/ 489397 h 1339403"/>
              <a:gd name="connsiteX7" fmla="*/ 51515 w 1275623"/>
              <a:gd name="connsiteY7" fmla="*/ 528034 h 1339403"/>
              <a:gd name="connsiteX8" fmla="*/ 167425 w 1275623"/>
              <a:gd name="connsiteY8" fmla="*/ 579550 h 1339403"/>
              <a:gd name="connsiteX9" fmla="*/ 206062 w 1275623"/>
              <a:gd name="connsiteY9" fmla="*/ 592428 h 1339403"/>
              <a:gd name="connsiteX10" fmla="*/ 528034 w 1275623"/>
              <a:gd name="connsiteY10" fmla="*/ 553792 h 1339403"/>
              <a:gd name="connsiteX11" fmla="*/ 553792 w 1275623"/>
              <a:gd name="connsiteY11" fmla="*/ 515155 h 1339403"/>
              <a:gd name="connsiteX12" fmla="*/ 540913 w 1275623"/>
              <a:gd name="connsiteY12" fmla="*/ 373488 h 1339403"/>
              <a:gd name="connsiteX13" fmla="*/ 425003 w 1275623"/>
              <a:gd name="connsiteY13" fmla="*/ 309093 h 1339403"/>
              <a:gd name="connsiteX14" fmla="*/ 283335 w 1275623"/>
              <a:gd name="connsiteY14" fmla="*/ 334851 h 1339403"/>
              <a:gd name="connsiteX15" fmla="*/ 244699 w 1275623"/>
              <a:gd name="connsiteY15" fmla="*/ 373488 h 1339403"/>
              <a:gd name="connsiteX16" fmla="*/ 206062 w 1275623"/>
              <a:gd name="connsiteY16" fmla="*/ 450761 h 1339403"/>
              <a:gd name="connsiteX17" fmla="*/ 180304 w 1275623"/>
              <a:gd name="connsiteY17" fmla="*/ 553792 h 1339403"/>
              <a:gd name="connsiteX18" fmla="*/ 193183 w 1275623"/>
              <a:gd name="connsiteY18" fmla="*/ 824248 h 1339403"/>
              <a:gd name="connsiteX19" fmla="*/ 206062 w 1275623"/>
              <a:gd name="connsiteY19" fmla="*/ 862885 h 1339403"/>
              <a:gd name="connsiteX20" fmla="*/ 360608 w 1275623"/>
              <a:gd name="connsiteY20" fmla="*/ 991673 h 1339403"/>
              <a:gd name="connsiteX21" fmla="*/ 399245 w 1275623"/>
              <a:gd name="connsiteY21" fmla="*/ 1004552 h 1339403"/>
              <a:gd name="connsiteX22" fmla="*/ 553792 w 1275623"/>
              <a:gd name="connsiteY22" fmla="*/ 991673 h 1339403"/>
              <a:gd name="connsiteX23" fmla="*/ 631065 w 1275623"/>
              <a:gd name="connsiteY23" fmla="*/ 953037 h 1339403"/>
              <a:gd name="connsiteX24" fmla="*/ 669701 w 1275623"/>
              <a:gd name="connsiteY24" fmla="*/ 940158 h 1339403"/>
              <a:gd name="connsiteX25" fmla="*/ 759853 w 1275623"/>
              <a:gd name="connsiteY25" fmla="*/ 824248 h 1339403"/>
              <a:gd name="connsiteX26" fmla="*/ 785611 w 1275623"/>
              <a:gd name="connsiteY26" fmla="*/ 746975 h 1339403"/>
              <a:gd name="connsiteX27" fmla="*/ 631065 w 1275623"/>
              <a:gd name="connsiteY27" fmla="*/ 682580 h 1339403"/>
              <a:gd name="connsiteX28" fmla="*/ 579549 w 1275623"/>
              <a:gd name="connsiteY28" fmla="*/ 759854 h 1339403"/>
              <a:gd name="connsiteX29" fmla="*/ 553792 w 1275623"/>
              <a:gd name="connsiteY29" fmla="*/ 837127 h 1339403"/>
              <a:gd name="connsiteX30" fmla="*/ 566670 w 1275623"/>
              <a:gd name="connsiteY30" fmla="*/ 1043189 h 1339403"/>
              <a:gd name="connsiteX31" fmla="*/ 592428 w 1275623"/>
              <a:gd name="connsiteY31" fmla="*/ 1081826 h 1339403"/>
              <a:gd name="connsiteX32" fmla="*/ 669701 w 1275623"/>
              <a:gd name="connsiteY32" fmla="*/ 1107583 h 1339403"/>
              <a:gd name="connsiteX33" fmla="*/ 708338 w 1275623"/>
              <a:gd name="connsiteY33" fmla="*/ 1120462 h 1339403"/>
              <a:gd name="connsiteX34" fmla="*/ 953037 w 1275623"/>
              <a:gd name="connsiteY34" fmla="*/ 1107583 h 1339403"/>
              <a:gd name="connsiteX35" fmla="*/ 1068946 w 1275623"/>
              <a:gd name="connsiteY35" fmla="*/ 1081826 h 1339403"/>
              <a:gd name="connsiteX36" fmla="*/ 1107583 w 1275623"/>
              <a:gd name="connsiteY36" fmla="*/ 1068947 h 1339403"/>
              <a:gd name="connsiteX37" fmla="*/ 1184856 w 1275623"/>
              <a:gd name="connsiteY37" fmla="*/ 1056068 h 1339403"/>
              <a:gd name="connsiteX38" fmla="*/ 1236372 w 1275623"/>
              <a:gd name="connsiteY38" fmla="*/ 1043189 h 1339403"/>
              <a:gd name="connsiteX39" fmla="*/ 1262130 w 1275623"/>
              <a:gd name="connsiteY39" fmla="*/ 1004552 h 1339403"/>
              <a:gd name="connsiteX40" fmla="*/ 1184856 w 1275623"/>
              <a:gd name="connsiteY40" fmla="*/ 940158 h 1339403"/>
              <a:gd name="connsiteX41" fmla="*/ 1133341 w 1275623"/>
              <a:gd name="connsiteY41" fmla="*/ 953037 h 1339403"/>
              <a:gd name="connsiteX42" fmla="*/ 1184856 w 1275623"/>
              <a:gd name="connsiteY42" fmla="*/ 965916 h 1339403"/>
              <a:gd name="connsiteX43" fmla="*/ 1223493 w 1275623"/>
              <a:gd name="connsiteY43" fmla="*/ 978795 h 1339403"/>
              <a:gd name="connsiteX44" fmla="*/ 1275008 w 1275623"/>
              <a:gd name="connsiteY44" fmla="*/ 1056068 h 1339403"/>
              <a:gd name="connsiteX45" fmla="*/ 1262130 w 1275623"/>
              <a:gd name="connsiteY45" fmla="*/ 1120462 h 1339403"/>
              <a:gd name="connsiteX46" fmla="*/ 1184856 w 1275623"/>
              <a:gd name="connsiteY46" fmla="*/ 1249251 h 1339403"/>
              <a:gd name="connsiteX47" fmla="*/ 1159099 w 1275623"/>
              <a:gd name="connsiteY47" fmla="*/ 1287888 h 1339403"/>
              <a:gd name="connsiteX48" fmla="*/ 1120462 w 1275623"/>
              <a:gd name="connsiteY48" fmla="*/ 1339403 h 1339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275623" h="1339403">
                <a:moveTo>
                  <a:pt x="244699" y="0"/>
                </a:moveTo>
                <a:cubicBezTo>
                  <a:pt x="223234" y="4293"/>
                  <a:pt x="199310" y="2018"/>
                  <a:pt x="180304" y="12879"/>
                </a:cubicBezTo>
                <a:cubicBezTo>
                  <a:pt x="166865" y="20559"/>
                  <a:pt x="165491" y="40571"/>
                  <a:pt x="154546" y="51516"/>
                </a:cubicBezTo>
                <a:cubicBezTo>
                  <a:pt x="143601" y="62461"/>
                  <a:pt x="127801" y="67364"/>
                  <a:pt x="115910" y="77273"/>
                </a:cubicBezTo>
                <a:cubicBezTo>
                  <a:pt x="85138" y="102917"/>
                  <a:pt x="36804" y="160044"/>
                  <a:pt x="25758" y="193183"/>
                </a:cubicBezTo>
                <a:lnTo>
                  <a:pt x="0" y="270457"/>
                </a:lnTo>
                <a:cubicBezTo>
                  <a:pt x="2036" y="298957"/>
                  <a:pt x="-3515" y="430851"/>
                  <a:pt x="25758" y="489397"/>
                </a:cubicBezTo>
                <a:cubicBezTo>
                  <a:pt x="32680" y="503241"/>
                  <a:pt x="40570" y="517089"/>
                  <a:pt x="51515" y="528034"/>
                </a:cubicBezTo>
                <a:cubicBezTo>
                  <a:pt x="82128" y="558647"/>
                  <a:pt x="129170" y="566798"/>
                  <a:pt x="167425" y="579550"/>
                </a:cubicBezTo>
                <a:lnTo>
                  <a:pt x="206062" y="592428"/>
                </a:lnTo>
                <a:cubicBezTo>
                  <a:pt x="254665" y="590219"/>
                  <a:pt x="451695" y="630131"/>
                  <a:pt x="528034" y="553792"/>
                </a:cubicBezTo>
                <a:cubicBezTo>
                  <a:pt x="538979" y="542847"/>
                  <a:pt x="545206" y="528034"/>
                  <a:pt x="553792" y="515155"/>
                </a:cubicBezTo>
                <a:cubicBezTo>
                  <a:pt x="549499" y="467933"/>
                  <a:pt x="560965" y="416456"/>
                  <a:pt x="540913" y="373488"/>
                </a:cubicBezTo>
                <a:cubicBezTo>
                  <a:pt x="524598" y="338527"/>
                  <a:pt x="461323" y="321200"/>
                  <a:pt x="425003" y="309093"/>
                </a:cubicBezTo>
                <a:cubicBezTo>
                  <a:pt x="420636" y="309639"/>
                  <a:pt x="310824" y="316525"/>
                  <a:pt x="283335" y="334851"/>
                </a:cubicBezTo>
                <a:cubicBezTo>
                  <a:pt x="268181" y="344954"/>
                  <a:pt x="257578" y="360609"/>
                  <a:pt x="244699" y="373488"/>
                </a:cubicBezTo>
                <a:cubicBezTo>
                  <a:pt x="212328" y="470600"/>
                  <a:pt x="255994" y="350898"/>
                  <a:pt x="206062" y="450761"/>
                </a:cubicBezTo>
                <a:cubicBezTo>
                  <a:pt x="192861" y="477163"/>
                  <a:pt x="185203" y="529298"/>
                  <a:pt x="180304" y="553792"/>
                </a:cubicBezTo>
                <a:cubicBezTo>
                  <a:pt x="184597" y="643944"/>
                  <a:pt x="185688" y="734306"/>
                  <a:pt x="193183" y="824248"/>
                </a:cubicBezTo>
                <a:cubicBezTo>
                  <a:pt x="194310" y="837777"/>
                  <a:pt x="197727" y="852169"/>
                  <a:pt x="206062" y="862885"/>
                </a:cubicBezTo>
                <a:cubicBezTo>
                  <a:pt x="231169" y="895166"/>
                  <a:pt x="315961" y="976791"/>
                  <a:pt x="360608" y="991673"/>
                </a:cubicBezTo>
                <a:lnTo>
                  <a:pt x="399245" y="1004552"/>
                </a:lnTo>
                <a:cubicBezTo>
                  <a:pt x="450761" y="1000259"/>
                  <a:pt x="502551" y="998505"/>
                  <a:pt x="553792" y="991673"/>
                </a:cubicBezTo>
                <a:cubicBezTo>
                  <a:pt x="597936" y="985787"/>
                  <a:pt x="591596" y="972772"/>
                  <a:pt x="631065" y="953037"/>
                </a:cubicBezTo>
                <a:cubicBezTo>
                  <a:pt x="643207" y="946966"/>
                  <a:pt x="656822" y="944451"/>
                  <a:pt x="669701" y="940158"/>
                </a:cubicBezTo>
                <a:cubicBezTo>
                  <a:pt x="703038" y="906821"/>
                  <a:pt x="744448" y="870463"/>
                  <a:pt x="759853" y="824248"/>
                </a:cubicBezTo>
                <a:lnTo>
                  <a:pt x="785611" y="746975"/>
                </a:lnTo>
                <a:cubicBezTo>
                  <a:pt x="770302" y="655124"/>
                  <a:pt x="788995" y="608880"/>
                  <a:pt x="631065" y="682580"/>
                </a:cubicBezTo>
                <a:cubicBezTo>
                  <a:pt x="603012" y="695671"/>
                  <a:pt x="589338" y="730485"/>
                  <a:pt x="579549" y="759854"/>
                </a:cubicBezTo>
                <a:lnTo>
                  <a:pt x="553792" y="837127"/>
                </a:lnTo>
                <a:cubicBezTo>
                  <a:pt x="558085" y="905814"/>
                  <a:pt x="555937" y="975210"/>
                  <a:pt x="566670" y="1043189"/>
                </a:cubicBezTo>
                <a:cubicBezTo>
                  <a:pt x="569084" y="1058478"/>
                  <a:pt x="579302" y="1073622"/>
                  <a:pt x="592428" y="1081826"/>
                </a:cubicBezTo>
                <a:cubicBezTo>
                  <a:pt x="615452" y="1096216"/>
                  <a:pt x="643943" y="1098997"/>
                  <a:pt x="669701" y="1107583"/>
                </a:cubicBezTo>
                <a:lnTo>
                  <a:pt x="708338" y="1120462"/>
                </a:lnTo>
                <a:cubicBezTo>
                  <a:pt x="789904" y="1116169"/>
                  <a:pt x="871640" y="1114366"/>
                  <a:pt x="953037" y="1107583"/>
                </a:cubicBezTo>
                <a:cubicBezTo>
                  <a:pt x="971777" y="1106021"/>
                  <a:pt x="1047145" y="1088055"/>
                  <a:pt x="1068946" y="1081826"/>
                </a:cubicBezTo>
                <a:cubicBezTo>
                  <a:pt x="1081999" y="1078097"/>
                  <a:pt x="1094331" y="1071892"/>
                  <a:pt x="1107583" y="1068947"/>
                </a:cubicBezTo>
                <a:cubicBezTo>
                  <a:pt x="1133074" y="1063282"/>
                  <a:pt x="1159250" y="1061189"/>
                  <a:pt x="1184856" y="1056068"/>
                </a:cubicBezTo>
                <a:cubicBezTo>
                  <a:pt x="1202213" y="1052597"/>
                  <a:pt x="1219200" y="1047482"/>
                  <a:pt x="1236372" y="1043189"/>
                </a:cubicBezTo>
                <a:cubicBezTo>
                  <a:pt x="1244958" y="1030310"/>
                  <a:pt x="1264675" y="1019820"/>
                  <a:pt x="1262130" y="1004552"/>
                </a:cubicBezTo>
                <a:cubicBezTo>
                  <a:pt x="1259031" y="985960"/>
                  <a:pt x="1199144" y="949683"/>
                  <a:pt x="1184856" y="940158"/>
                </a:cubicBezTo>
                <a:cubicBezTo>
                  <a:pt x="1167684" y="944451"/>
                  <a:pt x="1133341" y="935337"/>
                  <a:pt x="1133341" y="953037"/>
                </a:cubicBezTo>
                <a:cubicBezTo>
                  <a:pt x="1133341" y="970737"/>
                  <a:pt x="1167837" y="961053"/>
                  <a:pt x="1184856" y="965916"/>
                </a:cubicBezTo>
                <a:cubicBezTo>
                  <a:pt x="1197909" y="969646"/>
                  <a:pt x="1210614" y="974502"/>
                  <a:pt x="1223493" y="978795"/>
                </a:cubicBezTo>
                <a:cubicBezTo>
                  <a:pt x="1240665" y="1004553"/>
                  <a:pt x="1281079" y="1025712"/>
                  <a:pt x="1275008" y="1056068"/>
                </a:cubicBezTo>
                <a:cubicBezTo>
                  <a:pt x="1270715" y="1077533"/>
                  <a:pt x="1269052" y="1099696"/>
                  <a:pt x="1262130" y="1120462"/>
                </a:cubicBezTo>
                <a:cubicBezTo>
                  <a:pt x="1248929" y="1160065"/>
                  <a:pt x="1204451" y="1219858"/>
                  <a:pt x="1184856" y="1249251"/>
                </a:cubicBezTo>
                <a:lnTo>
                  <a:pt x="1159099" y="1287888"/>
                </a:lnTo>
                <a:cubicBezTo>
                  <a:pt x="1129976" y="1331573"/>
                  <a:pt x="1144285" y="1315580"/>
                  <a:pt x="1120462" y="1339403"/>
                </a:cubicBezTo>
              </a:path>
            </a:pathLst>
          </a:cu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61741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884" y="12071"/>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1537616" y="124180"/>
            <a:ext cx="9370790"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9) Calculate the stock remaining after fulfilling all orders:</a:t>
            </a:r>
            <a:endParaRPr lang="en-US" sz="2400" dirty="0">
              <a:solidFill>
                <a:srgbClr val="01070A"/>
              </a:solidFill>
              <a:latin typeface="Carelia"/>
              <a:ea typeface="Carelia"/>
              <a:cs typeface="Carelia"/>
              <a:sym typeface="Carelia"/>
            </a:endParaRPr>
          </a:p>
        </p:txBody>
      </p:sp>
      <p:sp>
        <p:nvSpPr>
          <p:cNvPr id="3" name="Rounded Rectangular Callout 2"/>
          <p:cNvSpPr/>
          <p:nvPr/>
        </p:nvSpPr>
        <p:spPr>
          <a:xfrm rot="19413802">
            <a:off x="9800" y="420928"/>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Advance Questions</a:t>
            </a:r>
            <a:endParaRPr lang="en-US" dirty="0"/>
          </a:p>
        </p:txBody>
      </p:sp>
      <p:pic>
        <p:nvPicPr>
          <p:cNvPr id="4" name="Picture 3"/>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79754" y="961001"/>
            <a:ext cx="7798342" cy="1267044"/>
          </a:xfrm>
          <a:prstGeom prst="rect">
            <a:avLst/>
          </a:prstGeom>
        </p:spPr>
      </p:pic>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079754" y="2427256"/>
            <a:ext cx="7798342" cy="3010320"/>
          </a:xfrm>
          <a:prstGeom prst="rect">
            <a:avLst/>
          </a:prstGeom>
        </p:spPr>
      </p:pic>
      <p:sp>
        <p:nvSpPr>
          <p:cNvPr id="24" name="Freeform 24"/>
          <p:cNvSpPr/>
          <p:nvPr/>
        </p:nvSpPr>
        <p:spPr>
          <a:xfrm>
            <a:off x="-1413108" y="3597939"/>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5">
              <a:extLst>
                <a:ext uri="{96DAC541-7B7A-43D3-8B79-37D633B846F1}">
                  <asvg:svgBlip xmlns="" xmlns:asvg="http://schemas.microsoft.com/office/drawing/2016/SVG/main" r:embed="rId10"/>
                </a:ext>
              </a:extLst>
            </a:blip>
            <a:stretch>
              <a:fillRect/>
            </a:stretch>
          </a:blipFill>
        </p:spPr>
      </p:sp>
    </p:spTree>
    <p:extLst>
      <p:ext uri="{BB962C8B-B14F-4D97-AF65-F5344CB8AC3E}">
        <p14:creationId xmlns:p14="http://schemas.microsoft.com/office/powerpoint/2010/main" val="598442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2024887" y="1353397"/>
            <a:ext cx="8862172" cy="4527709"/>
            <a:chOff x="0" y="0"/>
            <a:chExt cx="3501105" cy="1788725"/>
          </a:xfrm>
        </p:grpSpPr>
        <p:sp>
          <p:nvSpPr>
            <p:cNvPr id="4" name="Freeform 4"/>
            <p:cNvSpPr/>
            <p:nvPr/>
          </p:nvSpPr>
          <p:spPr>
            <a:xfrm>
              <a:off x="0" y="0"/>
              <a:ext cx="3501105" cy="1788725"/>
            </a:xfrm>
            <a:custGeom>
              <a:avLst/>
              <a:gdLst/>
              <a:ahLst/>
              <a:cxnLst/>
              <a:rect l="l" t="t" r="r" b="b"/>
              <a:pathLst>
                <a:path w="3501105" h="1788725">
                  <a:moveTo>
                    <a:pt x="0" y="0"/>
                  </a:moveTo>
                  <a:lnTo>
                    <a:pt x="3501105" y="0"/>
                  </a:lnTo>
                  <a:lnTo>
                    <a:pt x="3501105" y="1788725"/>
                  </a:lnTo>
                  <a:lnTo>
                    <a:pt x="0" y="1788725"/>
                  </a:lnTo>
                  <a:close/>
                </a:path>
              </a:pathLst>
            </a:custGeom>
            <a:solidFill>
              <a:srgbClr val="000000">
                <a:alpha val="31765"/>
              </a:srgbClr>
            </a:solidFill>
            <a:ln w="38100" cap="sq">
              <a:solidFill>
                <a:srgbClr val="000000">
                  <a:alpha val="31765"/>
                </a:srgbClr>
              </a:solidFill>
              <a:prstDash val="solid"/>
              <a:miter/>
            </a:ln>
          </p:spPr>
        </p:sp>
        <p:sp>
          <p:nvSpPr>
            <p:cNvPr id="5" name="TextBox 5"/>
            <p:cNvSpPr txBox="1"/>
            <p:nvPr/>
          </p:nvSpPr>
          <p:spPr>
            <a:xfrm>
              <a:off x="0" y="-47625"/>
              <a:ext cx="3501105" cy="1836350"/>
            </a:xfrm>
            <a:prstGeom prst="rect">
              <a:avLst/>
            </a:prstGeom>
          </p:spPr>
          <p:txBody>
            <a:bodyPr lIns="33867" tIns="33867" rIns="33867" bIns="33867" rtlCol="0" anchor="ctr"/>
            <a:lstStyle/>
            <a:p>
              <a:pPr algn="ctr">
                <a:lnSpc>
                  <a:spcPts val="2140"/>
                </a:lnSpc>
              </a:pPr>
              <a:endParaRPr sz="1200" dirty="0"/>
            </a:p>
          </p:txBody>
        </p:sp>
      </p:grpSp>
      <p:grpSp>
        <p:nvGrpSpPr>
          <p:cNvPr id="6" name="Group 6"/>
          <p:cNvGrpSpPr/>
          <p:nvPr/>
        </p:nvGrpSpPr>
        <p:grpSpPr>
          <a:xfrm rot="-147716">
            <a:off x="1664914" y="1165146"/>
            <a:ext cx="8862172" cy="4527709"/>
            <a:chOff x="0" y="0"/>
            <a:chExt cx="3501105" cy="1788725"/>
          </a:xfrm>
        </p:grpSpPr>
        <p:sp>
          <p:nvSpPr>
            <p:cNvPr id="7" name="Freeform 7"/>
            <p:cNvSpPr/>
            <p:nvPr/>
          </p:nvSpPr>
          <p:spPr>
            <a:xfrm>
              <a:off x="0" y="0"/>
              <a:ext cx="3501105" cy="1788725"/>
            </a:xfrm>
            <a:custGeom>
              <a:avLst/>
              <a:gdLst/>
              <a:ahLst/>
              <a:cxnLst/>
              <a:rect l="l" t="t" r="r" b="b"/>
              <a:pathLst>
                <a:path w="3501105" h="1788725">
                  <a:moveTo>
                    <a:pt x="6406" y="0"/>
                  </a:moveTo>
                  <a:lnTo>
                    <a:pt x="3494699" y="0"/>
                  </a:lnTo>
                  <a:cubicBezTo>
                    <a:pt x="3496397" y="0"/>
                    <a:pt x="3498027" y="675"/>
                    <a:pt x="3499229" y="1876"/>
                  </a:cubicBezTo>
                  <a:cubicBezTo>
                    <a:pt x="3500430" y="3078"/>
                    <a:pt x="3501105" y="4707"/>
                    <a:pt x="3501105" y="6406"/>
                  </a:cubicBezTo>
                  <a:lnTo>
                    <a:pt x="3501105" y="1782318"/>
                  </a:lnTo>
                  <a:cubicBezTo>
                    <a:pt x="3501105" y="1785856"/>
                    <a:pt x="3498237" y="1788725"/>
                    <a:pt x="3494699" y="1788725"/>
                  </a:cubicBezTo>
                  <a:lnTo>
                    <a:pt x="6406" y="1788725"/>
                  </a:lnTo>
                  <a:cubicBezTo>
                    <a:pt x="4707" y="1788725"/>
                    <a:pt x="3078" y="1788050"/>
                    <a:pt x="1876" y="1786848"/>
                  </a:cubicBezTo>
                  <a:cubicBezTo>
                    <a:pt x="675" y="1785647"/>
                    <a:pt x="0" y="1784017"/>
                    <a:pt x="0" y="1782318"/>
                  </a:cubicBezTo>
                  <a:lnTo>
                    <a:pt x="0" y="6406"/>
                  </a:lnTo>
                  <a:cubicBezTo>
                    <a:pt x="0" y="4707"/>
                    <a:pt x="675" y="3078"/>
                    <a:pt x="1876" y="1876"/>
                  </a:cubicBezTo>
                  <a:cubicBezTo>
                    <a:pt x="3078" y="675"/>
                    <a:pt x="4707" y="0"/>
                    <a:pt x="6406" y="0"/>
                  </a:cubicBezTo>
                  <a:close/>
                </a:path>
              </a:pathLst>
            </a:custGeom>
            <a:solidFill>
              <a:srgbClr val="FFFFFF"/>
            </a:solidFill>
            <a:ln w="38100" cap="sq">
              <a:solidFill>
                <a:srgbClr val="000000"/>
              </a:solidFill>
              <a:prstDash val="solid"/>
              <a:miter/>
            </a:ln>
          </p:spPr>
        </p:sp>
        <p:sp>
          <p:nvSpPr>
            <p:cNvPr id="8" name="TextBox 8"/>
            <p:cNvSpPr txBox="1"/>
            <p:nvPr/>
          </p:nvSpPr>
          <p:spPr>
            <a:xfrm>
              <a:off x="0" y="-47625"/>
              <a:ext cx="3501105" cy="1836350"/>
            </a:xfrm>
            <a:prstGeom prst="rect">
              <a:avLst/>
            </a:prstGeom>
          </p:spPr>
          <p:txBody>
            <a:bodyPr lIns="33867" tIns="33867" rIns="33867" bIns="33867" rtlCol="0" anchor="ctr"/>
            <a:lstStyle/>
            <a:p>
              <a:pPr algn="ctr">
                <a:lnSpc>
                  <a:spcPts val="2140"/>
                </a:lnSpc>
              </a:pPr>
              <a:endParaRPr sz="1200" dirty="0"/>
            </a:p>
          </p:txBody>
        </p:sp>
      </p:grpSp>
      <p:sp>
        <p:nvSpPr>
          <p:cNvPr id="9" name="Freeform 9"/>
          <p:cNvSpPr/>
          <p:nvPr/>
        </p:nvSpPr>
        <p:spPr>
          <a:xfrm>
            <a:off x="4619323" y="876416"/>
            <a:ext cx="2444888" cy="631226"/>
          </a:xfrm>
          <a:custGeom>
            <a:avLst/>
            <a:gdLst/>
            <a:ahLst/>
            <a:cxnLst/>
            <a:rect l="l" t="t" r="r" b="b"/>
            <a:pathLst>
              <a:path w="3667332" h="946839">
                <a:moveTo>
                  <a:pt x="0" y="0"/>
                </a:moveTo>
                <a:lnTo>
                  <a:pt x="3667333" y="0"/>
                </a:lnTo>
                <a:lnTo>
                  <a:pt x="3667333" y="946839"/>
                </a:lnTo>
                <a:lnTo>
                  <a:pt x="0" y="946839"/>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12" name="Freeform 12"/>
          <p:cNvSpPr/>
          <p:nvPr/>
        </p:nvSpPr>
        <p:spPr>
          <a:xfrm>
            <a:off x="8312977" y="3937144"/>
            <a:ext cx="4614530" cy="2743200"/>
          </a:xfrm>
          <a:custGeom>
            <a:avLst/>
            <a:gdLst/>
            <a:ahLst/>
            <a:cxnLst/>
            <a:rect l="l" t="t" r="r" b="b"/>
            <a:pathLst>
              <a:path w="6921795" h="4114800">
                <a:moveTo>
                  <a:pt x="0" y="0"/>
                </a:moveTo>
                <a:lnTo>
                  <a:pt x="6921795" y="0"/>
                </a:lnTo>
                <a:lnTo>
                  <a:pt x="6921795" y="4114800"/>
                </a:lnTo>
                <a:lnTo>
                  <a:pt x="0" y="4114800"/>
                </a:lnTo>
                <a:lnTo>
                  <a:pt x="0" y="0"/>
                </a:lnTo>
                <a:close/>
              </a:path>
            </a:pathLst>
          </a:custGeom>
          <a:blipFill>
            <a:blip r:embed="rId5">
              <a:extLst>
                <a:ext uri="{96DAC541-7B7A-43D3-8B79-37D633B846F1}">
                  <asvg:svgBlip xmlns="" xmlns:asvg="http://schemas.microsoft.com/office/drawing/2016/SVG/main" r:embed="rId10"/>
                </a:ext>
              </a:extLst>
            </a:blip>
            <a:stretch>
              <a:fillRect/>
            </a:stretch>
          </a:blipFill>
        </p:spPr>
      </p:sp>
      <p:sp>
        <p:nvSpPr>
          <p:cNvPr id="13" name="TextBox 13"/>
          <p:cNvSpPr txBox="1"/>
          <p:nvPr/>
        </p:nvSpPr>
        <p:spPr>
          <a:xfrm>
            <a:off x="4221596" y="1706080"/>
            <a:ext cx="3748809" cy="756617"/>
          </a:xfrm>
          <a:prstGeom prst="rect">
            <a:avLst/>
          </a:prstGeom>
        </p:spPr>
        <p:txBody>
          <a:bodyPr lIns="0" tIns="0" rIns="0" bIns="0" rtlCol="0" anchor="t">
            <a:spAutoFit/>
          </a:bodyPr>
          <a:lstStyle/>
          <a:p>
            <a:pPr algn="ctr">
              <a:lnSpc>
                <a:spcPts val="5910"/>
              </a:lnSpc>
              <a:spcBef>
                <a:spcPct val="0"/>
              </a:spcBef>
            </a:pPr>
            <a:r>
              <a:rPr lang="en-US" sz="4222" dirty="0">
                <a:solidFill>
                  <a:srgbClr val="01070A"/>
                </a:solidFill>
                <a:latin typeface="Carelia"/>
                <a:ea typeface="Carelia"/>
                <a:cs typeface="Carelia"/>
                <a:sym typeface="Carelia"/>
              </a:rPr>
              <a:t>Objective</a:t>
            </a:r>
            <a:endParaRPr lang="en-US" sz="4222" dirty="0">
              <a:solidFill>
                <a:srgbClr val="01070A"/>
              </a:solidFill>
              <a:latin typeface="Carelia"/>
              <a:ea typeface="Carelia"/>
              <a:cs typeface="Carelia"/>
              <a:sym typeface="Carelia"/>
            </a:endParaRPr>
          </a:p>
        </p:txBody>
      </p:sp>
      <p:sp>
        <p:nvSpPr>
          <p:cNvPr id="17" name="TextBox 17"/>
          <p:cNvSpPr txBox="1"/>
          <p:nvPr/>
        </p:nvSpPr>
        <p:spPr>
          <a:xfrm>
            <a:off x="2868125" y="2991422"/>
            <a:ext cx="6553031" cy="884858"/>
          </a:xfrm>
          <a:prstGeom prst="rect">
            <a:avLst/>
          </a:prstGeom>
        </p:spPr>
        <p:txBody>
          <a:bodyPr lIns="0" tIns="0" rIns="0" bIns="0" rtlCol="0" anchor="t">
            <a:spAutoFit/>
          </a:bodyPr>
          <a:lstStyle/>
          <a:p>
            <a:pPr marL="178620" lvl="1">
              <a:lnSpc>
                <a:spcPts val="2316"/>
              </a:lnSpc>
              <a:spcBef>
                <a:spcPct val="0"/>
              </a:spcBef>
            </a:pPr>
            <a:r>
              <a:rPr lang="en-US" sz="1654" dirty="0">
                <a:solidFill>
                  <a:srgbClr val="01070A"/>
                </a:solidFill>
                <a:latin typeface="DM Sans"/>
                <a:ea typeface="DM Sans"/>
                <a:cs typeface="DM Sans"/>
                <a:sym typeface="DM Sans"/>
              </a:rPr>
              <a:t>The aim of this project is to analyze data from an online bookstore using SQL. The focus is on understanding customer behavior, book sales, and order patterns to gain business insights.</a:t>
            </a:r>
            <a:endParaRPr lang="en-US" sz="1654" dirty="0">
              <a:solidFill>
                <a:srgbClr val="01070A"/>
              </a:solidFill>
              <a:latin typeface="DM Sans"/>
              <a:ea typeface="DM Sans"/>
              <a:cs typeface="DM Sans"/>
              <a:sym typeface="DM Sans"/>
            </a:endParaRPr>
          </a:p>
        </p:txBody>
      </p:sp>
    </p:spTree>
    <p:extLst>
      <p:ext uri="{BB962C8B-B14F-4D97-AF65-F5344CB8AC3E}">
        <p14:creationId xmlns:p14="http://schemas.microsoft.com/office/powerpoint/2010/main" val="362332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grpSp>
        <p:nvGrpSpPr>
          <p:cNvPr id="3" name="Group 3"/>
          <p:cNvGrpSpPr/>
          <p:nvPr/>
        </p:nvGrpSpPr>
        <p:grpSpPr>
          <a:xfrm>
            <a:off x="0" y="0"/>
            <a:ext cx="12192000" cy="6858000"/>
            <a:chOff x="0" y="0"/>
            <a:chExt cx="4816593" cy="2709333"/>
          </a:xfrm>
        </p:grpSpPr>
        <p:sp>
          <p:nvSpPr>
            <p:cNvPr id="4" name="Freeform 4"/>
            <p:cNvSpPr/>
            <p:nvPr/>
          </p:nvSpPr>
          <p:spPr>
            <a:xfrm>
              <a:off x="0" y="0"/>
              <a:ext cx="4816592" cy="2709333"/>
            </a:xfrm>
            <a:custGeom>
              <a:avLst/>
              <a:gdLst/>
              <a:ahLst/>
              <a:cxnLst/>
              <a:rect l="l" t="t" r="r" b="b"/>
              <a:pathLst>
                <a:path w="4816592" h="2709333">
                  <a:moveTo>
                    <a:pt x="0" y="0"/>
                  </a:moveTo>
                  <a:lnTo>
                    <a:pt x="4816592" y="0"/>
                  </a:lnTo>
                  <a:lnTo>
                    <a:pt x="4816592" y="2709333"/>
                  </a:lnTo>
                  <a:lnTo>
                    <a:pt x="0" y="2709333"/>
                  </a:lnTo>
                  <a:close/>
                </a:path>
              </a:pathLst>
            </a:custGeom>
            <a:solidFill>
              <a:srgbClr val="000000">
                <a:alpha val="0"/>
              </a:srgbClr>
            </a:solidFill>
            <a:ln w="657225" cap="sq">
              <a:solidFill>
                <a:srgbClr val="1E3F48"/>
              </a:solidFill>
              <a:prstDash val="solid"/>
              <a:miter/>
            </a:ln>
          </p:spPr>
        </p:sp>
        <p:sp>
          <p:nvSpPr>
            <p:cNvPr id="5" name="TextBox 5"/>
            <p:cNvSpPr txBox="1"/>
            <p:nvPr/>
          </p:nvSpPr>
          <p:spPr>
            <a:xfrm>
              <a:off x="0" y="-47625"/>
              <a:ext cx="4816593" cy="2756958"/>
            </a:xfrm>
            <a:prstGeom prst="rect">
              <a:avLst/>
            </a:prstGeom>
          </p:spPr>
          <p:txBody>
            <a:bodyPr lIns="33867" tIns="33867" rIns="33867" bIns="33867" rtlCol="0" anchor="ctr"/>
            <a:lstStyle/>
            <a:p>
              <a:pPr algn="ctr">
                <a:lnSpc>
                  <a:spcPts val="2140"/>
                </a:lnSpc>
              </a:pPr>
              <a:endParaRPr sz="1200" dirty="0"/>
            </a:p>
          </p:txBody>
        </p:sp>
      </p:grpSp>
      <p:sp>
        <p:nvSpPr>
          <p:cNvPr id="6" name="Freeform 6"/>
          <p:cNvSpPr/>
          <p:nvPr/>
        </p:nvSpPr>
        <p:spPr>
          <a:xfrm>
            <a:off x="7183770" y="3429000"/>
            <a:ext cx="6298895" cy="3744505"/>
          </a:xfrm>
          <a:custGeom>
            <a:avLst/>
            <a:gdLst/>
            <a:ahLst/>
            <a:cxnLst/>
            <a:rect l="l" t="t" r="r" b="b"/>
            <a:pathLst>
              <a:path w="9448343" h="5616757">
                <a:moveTo>
                  <a:pt x="0" y="0"/>
                </a:moveTo>
                <a:lnTo>
                  <a:pt x="9448342" y="0"/>
                </a:lnTo>
                <a:lnTo>
                  <a:pt x="9448342" y="5616757"/>
                </a:lnTo>
                <a:lnTo>
                  <a:pt x="0" y="561675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7" name="Freeform 7"/>
          <p:cNvSpPr/>
          <p:nvPr/>
        </p:nvSpPr>
        <p:spPr>
          <a:xfrm>
            <a:off x="-933756" y="3618829"/>
            <a:ext cx="5624238" cy="3896531"/>
          </a:xfrm>
          <a:custGeom>
            <a:avLst/>
            <a:gdLst/>
            <a:ahLst/>
            <a:cxnLst/>
            <a:rect l="l" t="t" r="r" b="b"/>
            <a:pathLst>
              <a:path w="8436357" h="5844796">
                <a:moveTo>
                  <a:pt x="0" y="0"/>
                </a:moveTo>
                <a:lnTo>
                  <a:pt x="8436357" y="0"/>
                </a:lnTo>
                <a:lnTo>
                  <a:pt x="8436357" y="5844796"/>
                </a:lnTo>
                <a:lnTo>
                  <a:pt x="0" y="5844796"/>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8" name="TextBox 8"/>
          <p:cNvSpPr txBox="1"/>
          <p:nvPr/>
        </p:nvSpPr>
        <p:spPr>
          <a:xfrm>
            <a:off x="1655639" y="1576675"/>
            <a:ext cx="8196700" cy="2539157"/>
          </a:xfrm>
          <a:prstGeom prst="rect">
            <a:avLst/>
          </a:prstGeom>
        </p:spPr>
        <p:txBody>
          <a:bodyPr wrap="square" lIns="0" tIns="0" rIns="0" bIns="0" rtlCol="0" anchor="t">
            <a:spAutoFit/>
          </a:bodyPr>
          <a:lstStyle/>
          <a:p>
            <a:pPr algn="ctr">
              <a:lnSpc>
                <a:spcPts val="9865"/>
              </a:lnSpc>
            </a:pPr>
            <a:r>
              <a:rPr lang="en-US" sz="7046" dirty="0" smtClean="0">
                <a:solidFill>
                  <a:srgbClr val="01070A"/>
                </a:solidFill>
                <a:latin typeface="Carelia"/>
                <a:ea typeface="Carelia"/>
                <a:cs typeface="Carelia"/>
                <a:sym typeface="Carelia"/>
              </a:rPr>
              <a:t>Thanks </a:t>
            </a:r>
            <a:r>
              <a:rPr lang="en-US" sz="7046" dirty="0">
                <a:solidFill>
                  <a:srgbClr val="01070A"/>
                </a:solidFill>
                <a:latin typeface="Carelia"/>
                <a:ea typeface="Carelia"/>
                <a:cs typeface="Carelia"/>
                <a:sym typeface="Carelia"/>
              </a:rPr>
              <a:t>For Watching</a:t>
            </a:r>
          </a:p>
        </p:txBody>
      </p:sp>
    </p:spTree>
    <p:extLst>
      <p:ext uri="{BB962C8B-B14F-4D97-AF65-F5344CB8AC3E}">
        <p14:creationId xmlns:p14="http://schemas.microsoft.com/office/powerpoint/2010/main" val="243488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Freeform 3"/>
          <p:cNvSpPr/>
          <p:nvPr/>
        </p:nvSpPr>
        <p:spPr>
          <a:xfrm>
            <a:off x="969657" y="2030136"/>
            <a:ext cx="3045951" cy="3284849"/>
          </a:xfrm>
          <a:custGeom>
            <a:avLst/>
            <a:gdLst/>
            <a:ahLst/>
            <a:cxnLst/>
            <a:rect l="l" t="t" r="r" b="b"/>
            <a:pathLst>
              <a:path w="4568927" h="4927274">
                <a:moveTo>
                  <a:pt x="0" y="0"/>
                </a:moveTo>
                <a:lnTo>
                  <a:pt x="4568928" y="0"/>
                </a:lnTo>
                <a:lnTo>
                  <a:pt x="4568928" y="4927274"/>
                </a:lnTo>
                <a:lnTo>
                  <a:pt x="0" y="492727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1617735" y="2914797"/>
            <a:ext cx="1706950" cy="471739"/>
          </a:xfrm>
          <a:custGeom>
            <a:avLst/>
            <a:gdLst/>
            <a:ahLst/>
            <a:cxnLst/>
            <a:rect l="l" t="t" r="r" b="b"/>
            <a:pathLst>
              <a:path w="2560425" h="707608">
                <a:moveTo>
                  <a:pt x="0" y="0"/>
                </a:moveTo>
                <a:lnTo>
                  <a:pt x="2560425" y="0"/>
                </a:lnTo>
                <a:lnTo>
                  <a:pt x="2560425" y="707608"/>
                </a:lnTo>
                <a:lnTo>
                  <a:pt x="0" y="707608"/>
                </a:lnTo>
                <a:lnTo>
                  <a:pt x="0" y="0"/>
                </a:lnTo>
                <a:close/>
              </a:path>
            </a:pathLst>
          </a:custGeom>
          <a:blipFill>
            <a:blip r:embed="rId5">
              <a:extLst>
                <a:ext uri="{96DAC541-7B7A-43D3-8B79-37D633B846F1}">
                  <asvg:svgBlip xmlns="" xmlns:asvg="http://schemas.microsoft.com/office/drawing/2016/SVG/main" r:embed="rId6"/>
                </a:ext>
              </a:extLst>
            </a:blip>
            <a:stretch>
              <a:fillRect/>
            </a:stretch>
          </a:blipFill>
        </p:spPr>
      </p:sp>
      <p:sp>
        <p:nvSpPr>
          <p:cNvPr id="5" name="Freeform 5"/>
          <p:cNvSpPr/>
          <p:nvPr/>
        </p:nvSpPr>
        <p:spPr>
          <a:xfrm>
            <a:off x="4571641" y="2030136"/>
            <a:ext cx="3045951" cy="3284849"/>
          </a:xfrm>
          <a:custGeom>
            <a:avLst/>
            <a:gdLst/>
            <a:ahLst/>
            <a:cxnLst/>
            <a:rect l="l" t="t" r="r" b="b"/>
            <a:pathLst>
              <a:path w="4568927" h="4927274">
                <a:moveTo>
                  <a:pt x="0" y="0"/>
                </a:moveTo>
                <a:lnTo>
                  <a:pt x="4568927" y="0"/>
                </a:lnTo>
                <a:lnTo>
                  <a:pt x="4568927" y="4927274"/>
                </a:lnTo>
                <a:lnTo>
                  <a:pt x="0" y="492727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6" name="Freeform 6"/>
          <p:cNvSpPr/>
          <p:nvPr/>
        </p:nvSpPr>
        <p:spPr>
          <a:xfrm>
            <a:off x="5219720" y="2914797"/>
            <a:ext cx="1706950" cy="471739"/>
          </a:xfrm>
          <a:custGeom>
            <a:avLst/>
            <a:gdLst/>
            <a:ahLst/>
            <a:cxnLst/>
            <a:rect l="l" t="t" r="r" b="b"/>
            <a:pathLst>
              <a:path w="2560425" h="707608">
                <a:moveTo>
                  <a:pt x="0" y="0"/>
                </a:moveTo>
                <a:lnTo>
                  <a:pt x="2560424" y="0"/>
                </a:lnTo>
                <a:lnTo>
                  <a:pt x="2560424" y="707608"/>
                </a:lnTo>
                <a:lnTo>
                  <a:pt x="0" y="707608"/>
                </a:lnTo>
                <a:lnTo>
                  <a:pt x="0" y="0"/>
                </a:lnTo>
                <a:close/>
              </a:path>
            </a:pathLst>
          </a:custGeom>
          <a:blipFill>
            <a:blip r:embed="rId7">
              <a:extLst>
                <a:ext uri="{96DAC541-7B7A-43D3-8B79-37D633B846F1}">
                  <asvg:svgBlip xmlns="" xmlns:asvg="http://schemas.microsoft.com/office/drawing/2016/SVG/main" r:embed="rId8"/>
                </a:ext>
              </a:extLst>
            </a:blip>
            <a:stretch>
              <a:fillRect/>
            </a:stretch>
          </a:blipFill>
        </p:spPr>
      </p:sp>
      <p:sp>
        <p:nvSpPr>
          <p:cNvPr id="7" name="Freeform 7"/>
          <p:cNvSpPr/>
          <p:nvPr/>
        </p:nvSpPr>
        <p:spPr>
          <a:xfrm>
            <a:off x="8176393" y="2030136"/>
            <a:ext cx="3045951" cy="3284849"/>
          </a:xfrm>
          <a:custGeom>
            <a:avLst/>
            <a:gdLst/>
            <a:ahLst/>
            <a:cxnLst/>
            <a:rect l="l" t="t" r="r" b="b"/>
            <a:pathLst>
              <a:path w="4568927" h="4927274">
                <a:moveTo>
                  <a:pt x="0" y="0"/>
                </a:moveTo>
                <a:lnTo>
                  <a:pt x="4568928" y="0"/>
                </a:lnTo>
                <a:lnTo>
                  <a:pt x="4568928" y="4927274"/>
                </a:lnTo>
                <a:lnTo>
                  <a:pt x="0" y="4927274"/>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8" name="Freeform 8"/>
          <p:cNvSpPr/>
          <p:nvPr/>
        </p:nvSpPr>
        <p:spPr>
          <a:xfrm>
            <a:off x="8824471" y="2914797"/>
            <a:ext cx="1706950" cy="471739"/>
          </a:xfrm>
          <a:custGeom>
            <a:avLst/>
            <a:gdLst/>
            <a:ahLst/>
            <a:cxnLst/>
            <a:rect l="l" t="t" r="r" b="b"/>
            <a:pathLst>
              <a:path w="2560425" h="707608">
                <a:moveTo>
                  <a:pt x="0" y="0"/>
                </a:moveTo>
                <a:lnTo>
                  <a:pt x="2560424" y="0"/>
                </a:lnTo>
                <a:lnTo>
                  <a:pt x="2560424" y="707608"/>
                </a:lnTo>
                <a:lnTo>
                  <a:pt x="0" y="707608"/>
                </a:lnTo>
                <a:lnTo>
                  <a:pt x="0" y="0"/>
                </a:lnTo>
                <a:close/>
              </a:path>
            </a:pathLst>
          </a:custGeom>
          <a:blipFill>
            <a:blip r:embed="rId9">
              <a:extLst>
                <a:ext uri="{96DAC541-7B7A-43D3-8B79-37D633B846F1}">
                  <asvg:svgBlip xmlns="" xmlns:asvg="http://schemas.microsoft.com/office/drawing/2016/SVG/main" r:embed="rId10"/>
                </a:ext>
              </a:extLst>
            </a:blip>
            <a:stretch>
              <a:fillRect/>
            </a:stretch>
          </a:blipFill>
        </p:spPr>
      </p:sp>
      <p:sp>
        <p:nvSpPr>
          <p:cNvPr id="9" name="Freeform 9"/>
          <p:cNvSpPr/>
          <p:nvPr/>
        </p:nvSpPr>
        <p:spPr>
          <a:xfrm>
            <a:off x="-575334" y="4674798"/>
            <a:ext cx="3959525" cy="2743200"/>
          </a:xfrm>
          <a:custGeom>
            <a:avLst/>
            <a:gdLst/>
            <a:ahLst/>
            <a:cxnLst/>
            <a:rect l="l" t="t" r="r" b="b"/>
            <a:pathLst>
              <a:path w="5939287" h="4114800">
                <a:moveTo>
                  <a:pt x="0" y="0"/>
                </a:moveTo>
                <a:lnTo>
                  <a:pt x="5939287" y="0"/>
                </a:lnTo>
                <a:lnTo>
                  <a:pt x="5939287" y="4114800"/>
                </a:lnTo>
                <a:lnTo>
                  <a:pt x="0" y="4114800"/>
                </a:lnTo>
                <a:lnTo>
                  <a:pt x="0" y="0"/>
                </a:lnTo>
                <a:close/>
              </a:path>
            </a:pathLst>
          </a:custGeom>
          <a:blipFill>
            <a:blip r:embed="rId11">
              <a:extLst>
                <a:ext uri="{96DAC541-7B7A-43D3-8B79-37D633B846F1}">
                  <asvg:svgBlip xmlns="" xmlns:asvg="http://schemas.microsoft.com/office/drawing/2016/SVG/main" r:embed="rId12"/>
                </a:ext>
              </a:extLst>
            </a:blip>
            <a:stretch>
              <a:fillRect/>
            </a:stretch>
          </a:blipFill>
        </p:spPr>
      </p:sp>
      <p:sp>
        <p:nvSpPr>
          <p:cNvPr id="10" name="TextBox 10"/>
          <p:cNvSpPr txBox="1"/>
          <p:nvPr/>
        </p:nvSpPr>
        <p:spPr>
          <a:xfrm>
            <a:off x="5200379" y="3653510"/>
            <a:ext cx="1838109" cy="923330"/>
          </a:xfrm>
          <a:prstGeom prst="rect">
            <a:avLst/>
          </a:prstGeom>
        </p:spPr>
        <p:txBody>
          <a:bodyPr lIns="0" tIns="0" rIns="0" bIns="0" rtlCol="0" anchor="t">
            <a:spAutoFit/>
          </a:bodyPr>
          <a:lstStyle/>
          <a:p>
            <a:pPr algn="ctr">
              <a:lnSpc>
                <a:spcPts val="1841"/>
              </a:lnSpc>
            </a:pPr>
            <a:r>
              <a:rPr lang="en-US" sz="1315" b="1" dirty="0">
                <a:solidFill>
                  <a:srgbClr val="01070A"/>
                </a:solidFill>
                <a:latin typeface="DM Sans"/>
                <a:ea typeface="DM Sans"/>
                <a:cs typeface="DM Sans"/>
                <a:sym typeface="DM Sans"/>
              </a:rPr>
              <a:t>Customer information such as customer ID, name, email, phone, city, country, location </a:t>
            </a:r>
            <a:endParaRPr lang="en-US" sz="1315" b="1" dirty="0">
              <a:solidFill>
                <a:srgbClr val="01070A"/>
              </a:solidFill>
              <a:latin typeface="DM Sans"/>
              <a:ea typeface="DM Sans"/>
              <a:cs typeface="DM Sans"/>
              <a:sym typeface="DM Sans"/>
            </a:endParaRPr>
          </a:p>
        </p:txBody>
      </p:sp>
      <p:sp>
        <p:nvSpPr>
          <p:cNvPr id="11" name="TextBox 11"/>
          <p:cNvSpPr txBox="1"/>
          <p:nvPr/>
        </p:nvSpPr>
        <p:spPr>
          <a:xfrm>
            <a:off x="8805131" y="3653510"/>
            <a:ext cx="1838109" cy="1154162"/>
          </a:xfrm>
          <a:prstGeom prst="rect">
            <a:avLst/>
          </a:prstGeom>
        </p:spPr>
        <p:txBody>
          <a:bodyPr lIns="0" tIns="0" rIns="0" bIns="0" rtlCol="0" anchor="t">
            <a:spAutoFit/>
          </a:bodyPr>
          <a:lstStyle/>
          <a:p>
            <a:pPr algn="ctr">
              <a:lnSpc>
                <a:spcPts val="1841"/>
              </a:lnSpc>
            </a:pPr>
            <a:r>
              <a:rPr lang="en-US" sz="1315" b="1" dirty="0">
                <a:solidFill>
                  <a:srgbClr val="01070A"/>
                </a:solidFill>
                <a:latin typeface="DM Sans"/>
                <a:ea typeface="DM Sans"/>
                <a:cs typeface="DM Sans"/>
                <a:sym typeface="DM Sans"/>
              </a:rPr>
              <a:t>Order- related data like  order ID, customer ID, book ID, quantity, order date and total amount</a:t>
            </a:r>
            <a:endParaRPr lang="en-US" sz="1315" b="1" dirty="0">
              <a:solidFill>
                <a:srgbClr val="01070A"/>
              </a:solidFill>
              <a:latin typeface="DM Sans"/>
              <a:ea typeface="DM Sans"/>
              <a:cs typeface="DM Sans"/>
              <a:sym typeface="DM Sans"/>
            </a:endParaRPr>
          </a:p>
        </p:txBody>
      </p:sp>
      <p:sp>
        <p:nvSpPr>
          <p:cNvPr id="12" name="TextBox 12"/>
          <p:cNvSpPr txBox="1"/>
          <p:nvPr/>
        </p:nvSpPr>
        <p:spPr>
          <a:xfrm>
            <a:off x="3377418" y="643063"/>
            <a:ext cx="5536238" cy="859210"/>
          </a:xfrm>
          <a:prstGeom prst="rect">
            <a:avLst/>
          </a:prstGeom>
        </p:spPr>
        <p:txBody>
          <a:bodyPr wrap="square" lIns="0" tIns="0" rIns="0" bIns="0" rtlCol="0" anchor="t">
            <a:spAutoFit/>
          </a:bodyPr>
          <a:lstStyle/>
          <a:p>
            <a:pPr algn="ctr">
              <a:lnSpc>
                <a:spcPts val="6674"/>
              </a:lnSpc>
              <a:spcBef>
                <a:spcPct val="0"/>
              </a:spcBef>
            </a:pPr>
            <a:r>
              <a:rPr lang="en-US" sz="4768" dirty="0">
                <a:solidFill>
                  <a:srgbClr val="01070A"/>
                </a:solidFill>
                <a:latin typeface="Carelia"/>
                <a:ea typeface="Carelia"/>
                <a:cs typeface="Carelia"/>
                <a:sym typeface="Carelia"/>
              </a:rPr>
              <a:t>About the Dataset</a:t>
            </a:r>
            <a:endParaRPr lang="en-US" sz="4768" dirty="0">
              <a:solidFill>
                <a:srgbClr val="01070A"/>
              </a:solidFill>
              <a:latin typeface="Carelia"/>
              <a:ea typeface="Carelia"/>
              <a:cs typeface="Carelia"/>
              <a:sym typeface="Carelia"/>
            </a:endParaRPr>
          </a:p>
        </p:txBody>
      </p:sp>
      <p:sp>
        <p:nvSpPr>
          <p:cNvPr id="13" name="TextBox 13"/>
          <p:cNvSpPr txBox="1"/>
          <p:nvPr/>
        </p:nvSpPr>
        <p:spPr>
          <a:xfrm>
            <a:off x="1548963" y="2857647"/>
            <a:ext cx="1936972" cy="525785"/>
          </a:xfrm>
          <a:prstGeom prst="rect">
            <a:avLst/>
          </a:prstGeom>
        </p:spPr>
        <p:txBody>
          <a:bodyPr lIns="0" tIns="0" rIns="0" bIns="0" rtlCol="0" anchor="t">
            <a:spAutoFit/>
          </a:bodyPr>
          <a:lstStyle/>
          <a:p>
            <a:pPr algn="ctr">
              <a:lnSpc>
                <a:spcPts val="4077"/>
              </a:lnSpc>
              <a:spcBef>
                <a:spcPct val="0"/>
              </a:spcBef>
            </a:pPr>
            <a:r>
              <a:rPr lang="en-US" sz="2911" dirty="0">
                <a:solidFill>
                  <a:srgbClr val="01070A"/>
                </a:solidFill>
                <a:latin typeface="Carelia"/>
                <a:ea typeface="Carelia"/>
                <a:cs typeface="Carelia"/>
                <a:sym typeface="Carelia"/>
              </a:rPr>
              <a:t>Books</a:t>
            </a:r>
            <a:endParaRPr lang="en-US" sz="2911" dirty="0">
              <a:solidFill>
                <a:srgbClr val="01070A"/>
              </a:solidFill>
              <a:latin typeface="Carelia"/>
              <a:ea typeface="Carelia"/>
              <a:cs typeface="Carelia"/>
              <a:sym typeface="Carelia"/>
            </a:endParaRPr>
          </a:p>
        </p:txBody>
      </p:sp>
      <p:sp>
        <p:nvSpPr>
          <p:cNvPr id="14" name="TextBox 14"/>
          <p:cNvSpPr txBox="1"/>
          <p:nvPr/>
        </p:nvSpPr>
        <p:spPr>
          <a:xfrm>
            <a:off x="1598395" y="3653510"/>
            <a:ext cx="1838109" cy="923330"/>
          </a:xfrm>
          <a:prstGeom prst="rect">
            <a:avLst/>
          </a:prstGeom>
        </p:spPr>
        <p:txBody>
          <a:bodyPr lIns="0" tIns="0" rIns="0" bIns="0" rtlCol="0" anchor="t">
            <a:spAutoFit/>
          </a:bodyPr>
          <a:lstStyle/>
          <a:p>
            <a:pPr algn="ctr">
              <a:lnSpc>
                <a:spcPts val="1841"/>
              </a:lnSpc>
            </a:pPr>
            <a:r>
              <a:rPr lang="en-US" sz="1315" b="1" dirty="0">
                <a:solidFill>
                  <a:srgbClr val="01070A"/>
                </a:solidFill>
                <a:latin typeface="DM Sans"/>
                <a:ea typeface="DM Sans"/>
                <a:cs typeface="DM Sans"/>
                <a:sym typeface="DM Sans"/>
              </a:rPr>
              <a:t>Details of books like book ID, title, author, genre, published year, price, stock</a:t>
            </a:r>
            <a:endParaRPr lang="en-US" sz="1315" b="1" dirty="0">
              <a:solidFill>
                <a:srgbClr val="01070A"/>
              </a:solidFill>
              <a:latin typeface="DM Sans"/>
              <a:ea typeface="DM Sans"/>
              <a:cs typeface="DM Sans"/>
              <a:sym typeface="DM Sans"/>
            </a:endParaRPr>
          </a:p>
        </p:txBody>
      </p:sp>
      <p:sp>
        <p:nvSpPr>
          <p:cNvPr id="15" name="TextBox 15"/>
          <p:cNvSpPr txBox="1"/>
          <p:nvPr/>
        </p:nvSpPr>
        <p:spPr>
          <a:xfrm>
            <a:off x="4815662" y="2857647"/>
            <a:ext cx="2473430" cy="525785"/>
          </a:xfrm>
          <a:prstGeom prst="rect">
            <a:avLst/>
          </a:prstGeom>
        </p:spPr>
        <p:txBody>
          <a:bodyPr lIns="0" tIns="0" rIns="0" bIns="0" rtlCol="0" anchor="t">
            <a:spAutoFit/>
          </a:bodyPr>
          <a:lstStyle/>
          <a:p>
            <a:pPr algn="ctr">
              <a:lnSpc>
                <a:spcPts val="4077"/>
              </a:lnSpc>
              <a:spcBef>
                <a:spcPct val="0"/>
              </a:spcBef>
            </a:pPr>
            <a:r>
              <a:rPr lang="en-US" sz="2911" dirty="0">
                <a:solidFill>
                  <a:srgbClr val="01070A"/>
                </a:solidFill>
                <a:latin typeface="Carelia"/>
                <a:ea typeface="Carelia"/>
                <a:cs typeface="Carelia"/>
                <a:sym typeface="Carelia"/>
              </a:rPr>
              <a:t>Customers</a:t>
            </a:r>
            <a:endParaRPr lang="en-US" sz="2911" dirty="0">
              <a:solidFill>
                <a:srgbClr val="01070A"/>
              </a:solidFill>
              <a:latin typeface="Carelia"/>
              <a:ea typeface="Carelia"/>
              <a:cs typeface="Carelia"/>
              <a:sym typeface="Carelia"/>
            </a:endParaRPr>
          </a:p>
        </p:txBody>
      </p:sp>
      <p:sp>
        <p:nvSpPr>
          <p:cNvPr id="16" name="TextBox 16"/>
          <p:cNvSpPr txBox="1"/>
          <p:nvPr/>
        </p:nvSpPr>
        <p:spPr>
          <a:xfrm>
            <a:off x="8420413" y="2857647"/>
            <a:ext cx="2473430" cy="525785"/>
          </a:xfrm>
          <a:prstGeom prst="rect">
            <a:avLst/>
          </a:prstGeom>
        </p:spPr>
        <p:txBody>
          <a:bodyPr lIns="0" tIns="0" rIns="0" bIns="0" rtlCol="0" anchor="t">
            <a:spAutoFit/>
          </a:bodyPr>
          <a:lstStyle/>
          <a:p>
            <a:pPr algn="ctr">
              <a:lnSpc>
                <a:spcPts val="4077"/>
              </a:lnSpc>
              <a:spcBef>
                <a:spcPct val="0"/>
              </a:spcBef>
            </a:pPr>
            <a:r>
              <a:rPr lang="en-US" sz="2911" dirty="0">
                <a:solidFill>
                  <a:srgbClr val="01070A"/>
                </a:solidFill>
                <a:latin typeface="Carelia"/>
                <a:ea typeface="Carelia"/>
                <a:cs typeface="Carelia"/>
                <a:sym typeface="Carelia"/>
              </a:rPr>
              <a:t>Orders </a:t>
            </a:r>
            <a:endParaRPr lang="en-US" sz="2911" dirty="0">
              <a:solidFill>
                <a:srgbClr val="01070A"/>
              </a:solidFill>
              <a:latin typeface="Carelia"/>
              <a:ea typeface="Carelia"/>
              <a:cs typeface="Carelia"/>
              <a:sym typeface="Carelia"/>
            </a:endParaRPr>
          </a:p>
        </p:txBody>
      </p:sp>
    </p:spTree>
    <p:extLst>
      <p:ext uri="{BB962C8B-B14F-4D97-AF65-F5344CB8AC3E}">
        <p14:creationId xmlns:p14="http://schemas.microsoft.com/office/powerpoint/2010/main" val="1219796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714" y="64562"/>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7" name="Freeform 27"/>
          <p:cNvSpPr/>
          <p:nvPr/>
        </p:nvSpPr>
        <p:spPr>
          <a:xfrm>
            <a:off x="9971564" y="4496192"/>
            <a:ext cx="4177929" cy="2871377"/>
          </a:xfrm>
          <a:custGeom>
            <a:avLst/>
            <a:gdLst/>
            <a:ahLst/>
            <a:cxnLst/>
            <a:rect l="l" t="t" r="r" b="b"/>
            <a:pathLst>
              <a:path w="6266893" h="4307065">
                <a:moveTo>
                  <a:pt x="0" y="0"/>
                </a:moveTo>
                <a:lnTo>
                  <a:pt x="6266894" y="0"/>
                </a:lnTo>
                <a:lnTo>
                  <a:pt x="6266894" y="4307064"/>
                </a:lnTo>
                <a:lnTo>
                  <a:pt x="0" y="430706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8" name="Freeform 28"/>
          <p:cNvSpPr/>
          <p:nvPr/>
        </p:nvSpPr>
        <p:spPr>
          <a:xfrm>
            <a:off x="-1349306" y="4598650"/>
            <a:ext cx="3195379" cy="2323912"/>
          </a:xfrm>
          <a:custGeom>
            <a:avLst/>
            <a:gdLst/>
            <a:ahLst/>
            <a:cxnLst/>
            <a:rect l="l" t="t" r="r" b="b"/>
            <a:pathLst>
              <a:path w="4793068" h="3485868">
                <a:moveTo>
                  <a:pt x="0" y="0"/>
                </a:moveTo>
                <a:lnTo>
                  <a:pt x="4793068" y="0"/>
                </a:lnTo>
                <a:lnTo>
                  <a:pt x="4793068" y="3485868"/>
                </a:lnTo>
                <a:lnTo>
                  <a:pt x="0" y="3485868"/>
                </a:lnTo>
                <a:lnTo>
                  <a:pt x="0" y="0"/>
                </a:lnTo>
                <a:close/>
              </a:path>
            </a:pathLst>
          </a:custGeom>
          <a:blipFill>
            <a:blip r:embed="rId13">
              <a:extLst>
                <a:ext uri="{96DAC541-7B7A-43D3-8B79-37D633B846F1}">
                  <asvg:svgBlip xmlns="" xmlns:asvg="http://schemas.microsoft.com/office/drawing/2016/SVG/main" r:embed="rId14"/>
                </a:ext>
              </a:extLst>
            </a:blip>
            <a:stretch>
              <a:fillRect/>
            </a:stretch>
          </a:blipFill>
        </p:spPr>
      </p:sp>
      <p:sp>
        <p:nvSpPr>
          <p:cNvPr id="29" name="TextBox 29"/>
          <p:cNvSpPr txBox="1"/>
          <p:nvPr/>
        </p:nvSpPr>
        <p:spPr>
          <a:xfrm>
            <a:off x="1969698" y="831342"/>
            <a:ext cx="8252605" cy="573490"/>
          </a:xfrm>
          <a:prstGeom prst="rect">
            <a:avLst/>
          </a:prstGeom>
        </p:spPr>
        <p:txBody>
          <a:bodyPr lIns="0" tIns="0" rIns="0" bIns="0" rtlCol="0" anchor="t">
            <a:spAutoFit/>
          </a:bodyPr>
          <a:lstStyle/>
          <a:p>
            <a:pPr algn="ctr">
              <a:lnSpc>
                <a:spcPts val="4900"/>
              </a:lnSpc>
            </a:pPr>
            <a:r>
              <a:rPr lang="en-US" sz="3500" dirty="0" smtClean="0">
                <a:solidFill>
                  <a:srgbClr val="01070A"/>
                </a:solidFill>
                <a:latin typeface="Carelia"/>
                <a:ea typeface="Carelia"/>
                <a:cs typeface="Carelia"/>
                <a:sym typeface="Carelia"/>
              </a:rPr>
              <a:t>Create Tables</a:t>
            </a:r>
            <a:endParaRPr lang="en-US" sz="3500" dirty="0">
              <a:solidFill>
                <a:srgbClr val="01070A"/>
              </a:solidFill>
              <a:latin typeface="Carelia"/>
              <a:ea typeface="Carelia"/>
              <a:cs typeface="Carelia"/>
              <a:sym typeface="Carelia"/>
            </a:endParaRPr>
          </a:p>
        </p:txBody>
      </p:sp>
      <p:pic>
        <p:nvPicPr>
          <p:cNvPr id="38" name="Picture 3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022808" y="1734478"/>
            <a:ext cx="4315427" cy="1976131"/>
          </a:xfrm>
          <a:prstGeom prst="rect">
            <a:avLst/>
          </a:prstGeom>
        </p:spPr>
      </p:pic>
      <p:pic>
        <p:nvPicPr>
          <p:cNvPr id="39" name="Picture 38"/>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308034" y="1807789"/>
            <a:ext cx="4333462" cy="1902820"/>
          </a:xfrm>
          <a:prstGeom prst="rect">
            <a:avLst/>
          </a:prstGeom>
        </p:spPr>
      </p:pic>
      <p:pic>
        <p:nvPicPr>
          <p:cNvPr id="40" name="Picture 39"/>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521074" y="4113566"/>
            <a:ext cx="4953691" cy="2154712"/>
          </a:xfrm>
          <a:prstGeom prst="rect">
            <a:avLst/>
          </a:prstGeom>
        </p:spPr>
      </p:pic>
      <p:sp>
        <p:nvSpPr>
          <p:cNvPr id="41" name="Cloud Callout 40"/>
          <p:cNvSpPr/>
          <p:nvPr/>
        </p:nvSpPr>
        <p:spPr>
          <a:xfrm rot="20227552">
            <a:off x="825365" y="856900"/>
            <a:ext cx="1231781" cy="612648"/>
          </a:xfrm>
          <a:prstGeom prst="cloudCallout">
            <a:avLst/>
          </a:prstGeom>
          <a:ln w="28575">
            <a:solidFill>
              <a:srgbClr val="00B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Books</a:t>
            </a:r>
            <a:endParaRPr lang="en-US" dirty="0"/>
          </a:p>
        </p:txBody>
      </p:sp>
      <p:sp>
        <p:nvSpPr>
          <p:cNvPr id="42" name="Cloud Callout 41"/>
          <p:cNvSpPr/>
          <p:nvPr/>
        </p:nvSpPr>
        <p:spPr>
          <a:xfrm rot="21195400">
            <a:off x="9220703" y="962686"/>
            <a:ext cx="2039477" cy="612648"/>
          </a:xfrm>
          <a:prstGeom prst="cloudCallout">
            <a:avLst/>
          </a:prstGeom>
          <a:ln w="28575">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Customers</a:t>
            </a:r>
            <a:endParaRPr lang="en-US" dirty="0"/>
          </a:p>
        </p:txBody>
      </p:sp>
      <p:sp>
        <p:nvSpPr>
          <p:cNvPr id="43" name="Cloud Callout 42"/>
          <p:cNvSpPr/>
          <p:nvPr/>
        </p:nvSpPr>
        <p:spPr>
          <a:xfrm rot="2255684">
            <a:off x="8554787" y="4097760"/>
            <a:ext cx="1435101" cy="612648"/>
          </a:xfrm>
          <a:prstGeom prst="cloudCallout">
            <a:avLst/>
          </a:prstGeom>
          <a:ln w="28575">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Orders</a:t>
            </a:r>
            <a:endParaRPr lang="en-US" dirty="0"/>
          </a:p>
        </p:txBody>
      </p:sp>
    </p:spTree>
    <p:extLst>
      <p:ext uri="{BB962C8B-B14F-4D97-AF65-F5344CB8AC3E}">
        <p14:creationId xmlns:p14="http://schemas.microsoft.com/office/powerpoint/2010/main" val="4002850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3" name="TextBox 3"/>
          <p:cNvSpPr txBox="1"/>
          <p:nvPr/>
        </p:nvSpPr>
        <p:spPr>
          <a:xfrm>
            <a:off x="3485257" y="775145"/>
            <a:ext cx="5221487" cy="526426"/>
          </a:xfrm>
          <a:prstGeom prst="rect">
            <a:avLst/>
          </a:prstGeom>
        </p:spPr>
        <p:txBody>
          <a:bodyPr lIns="0" tIns="0" rIns="0" bIns="0" rtlCol="0" anchor="t">
            <a:spAutoFit/>
          </a:bodyPr>
          <a:lstStyle/>
          <a:p>
            <a:pPr algn="ctr">
              <a:lnSpc>
                <a:spcPts val="4488"/>
              </a:lnSpc>
              <a:spcBef>
                <a:spcPct val="0"/>
              </a:spcBef>
            </a:pPr>
            <a:r>
              <a:rPr lang="en-US" sz="3205" dirty="0" smtClean="0">
                <a:solidFill>
                  <a:srgbClr val="01070A"/>
                </a:solidFill>
                <a:latin typeface="Carelia"/>
                <a:ea typeface="Carelia"/>
                <a:cs typeface="Carelia"/>
                <a:sym typeface="Carelia"/>
              </a:rPr>
              <a:t>Import Data</a:t>
            </a:r>
            <a:endParaRPr lang="en-US" sz="3205" dirty="0">
              <a:solidFill>
                <a:srgbClr val="01070A"/>
              </a:solidFill>
              <a:latin typeface="Carelia"/>
              <a:ea typeface="Carelia"/>
              <a:cs typeface="Carelia"/>
              <a:sym typeface="Carelia"/>
            </a:endParaRPr>
          </a:p>
        </p:txBody>
      </p:sp>
      <p:sp>
        <p:nvSpPr>
          <p:cNvPr id="27" name="Freeform 27"/>
          <p:cNvSpPr/>
          <p:nvPr/>
        </p:nvSpPr>
        <p:spPr>
          <a:xfrm>
            <a:off x="362682" y="4211391"/>
            <a:ext cx="2277487" cy="1701227"/>
          </a:xfrm>
          <a:custGeom>
            <a:avLst/>
            <a:gdLst/>
            <a:ahLst/>
            <a:cxnLst/>
            <a:rect l="l" t="t" r="r" b="b"/>
            <a:pathLst>
              <a:path w="2378808" h="1414130">
                <a:moveTo>
                  <a:pt x="0" y="0"/>
                </a:moveTo>
                <a:lnTo>
                  <a:pt x="2378808" y="0"/>
                </a:lnTo>
                <a:lnTo>
                  <a:pt x="2378808" y="1414131"/>
                </a:lnTo>
                <a:lnTo>
                  <a:pt x="0" y="1414131"/>
                </a:lnTo>
                <a:lnTo>
                  <a:pt x="0" y="0"/>
                </a:lnTo>
                <a:close/>
              </a:path>
            </a:pathLst>
          </a:custGeom>
          <a:blipFill>
            <a:blip r:embed="rId3">
              <a:extLst>
                <a:ext uri="{96DAC541-7B7A-43D3-8B79-37D633B846F1}">
                  <asvg:svgBlip xmlns="" xmlns:asvg="http://schemas.microsoft.com/office/drawing/2016/SVG/main" r:embed="rId20"/>
                </a:ext>
              </a:extLst>
            </a:blip>
            <a:stretch>
              <a:fillRect/>
            </a:stretch>
          </a:blipFill>
        </p:spPr>
      </p:sp>
      <p:sp>
        <p:nvSpPr>
          <p:cNvPr id="37" name="Freeform 7"/>
          <p:cNvSpPr/>
          <p:nvPr/>
        </p:nvSpPr>
        <p:spPr>
          <a:xfrm>
            <a:off x="9480020" y="1468426"/>
            <a:ext cx="2407180" cy="2008869"/>
          </a:xfrm>
          <a:custGeom>
            <a:avLst/>
            <a:gdLst/>
            <a:ahLst/>
            <a:cxnLst/>
            <a:rect l="l" t="t" r="r" b="b"/>
            <a:pathLst>
              <a:path w="2001358" h="1677238">
                <a:moveTo>
                  <a:pt x="0" y="0"/>
                </a:moveTo>
                <a:lnTo>
                  <a:pt x="2001357" y="0"/>
                </a:lnTo>
                <a:lnTo>
                  <a:pt x="2001357" y="1677238"/>
                </a:lnTo>
                <a:lnTo>
                  <a:pt x="0" y="1677238"/>
                </a:lnTo>
                <a:lnTo>
                  <a:pt x="0" y="0"/>
                </a:lnTo>
                <a:close/>
              </a:path>
            </a:pathLst>
          </a:custGeom>
          <a:blipFill>
            <a:blip r:embed="rId21">
              <a:extLst>
                <a:ext uri="{96DAC541-7B7A-43D3-8B79-37D633B846F1}">
                  <asvg:svgBlip xmlns="" xmlns:asvg="http://schemas.microsoft.com/office/drawing/2016/SVG/main" r:embed="rId13"/>
                </a:ext>
              </a:extLst>
            </a:blip>
            <a:stretch>
              <a:fillRect/>
            </a:stretch>
          </a:blipFill>
        </p:spPr>
      </p:sp>
      <p:pic>
        <p:nvPicPr>
          <p:cNvPr id="38" name="Picture 37"/>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67483" y="1701227"/>
            <a:ext cx="8812536" cy="2510165"/>
          </a:xfrm>
          <a:prstGeom prst="rect">
            <a:avLst/>
          </a:prstGeom>
        </p:spPr>
      </p:pic>
    </p:spTree>
    <p:extLst>
      <p:ext uri="{BB962C8B-B14F-4D97-AF65-F5344CB8AC3E}">
        <p14:creationId xmlns:p14="http://schemas.microsoft.com/office/powerpoint/2010/main" val="701645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3" name="Freeform 23"/>
          <p:cNvSpPr/>
          <p:nvPr/>
        </p:nvSpPr>
        <p:spPr>
          <a:xfrm>
            <a:off x="7776552" y="5204009"/>
            <a:ext cx="3861402" cy="1681490"/>
          </a:xfrm>
          <a:custGeom>
            <a:avLst/>
            <a:gdLst/>
            <a:ahLst/>
            <a:cxnLst/>
            <a:rect l="l" t="t" r="r" b="b"/>
            <a:pathLst>
              <a:path w="5792103" h="2522235">
                <a:moveTo>
                  <a:pt x="0" y="0"/>
                </a:moveTo>
                <a:lnTo>
                  <a:pt x="5792103" y="0"/>
                </a:lnTo>
                <a:lnTo>
                  <a:pt x="5792103" y="2522235"/>
                </a:lnTo>
                <a:lnTo>
                  <a:pt x="0" y="2522235"/>
                </a:lnTo>
                <a:lnTo>
                  <a:pt x="0" y="0"/>
                </a:lnTo>
                <a:close/>
              </a:path>
            </a:pathLst>
          </a:custGeom>
          <a:blipFill>
            <a:blip r:embed="rId3">
              <a:extLst>
                <a:ext uri="{96DAC541-7B7A-43D3-8B79-37D633B846F1}">
                  <asvg:svgBlip xmlns="" xmlns:asvg="http://schemas.microsoft.com/office/drawing/2016/SVG/main" r:embed="rId14"/>
                </a:ext>
              </a:extLst>
            </a:blip>
            <a:stretch>
              <a:fillRect/>
            </a:stretch>
          </a:blipFill>
        </p:spPr>
      </p:sp>
      <p:sp>
        <p:nvSpPr>
          <p:cNvPr id="24" name="TextBox 24"/>
          <p:cNvSpPr txBox="1"/>
          <p:nvPr/>
        </p:nvSpPr>
        <p:spPr>
          <a:xfrm>
            <a:off x="2311444" y="49596"/>
            <a:ext cx="6367980" cy="756617"/>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1) Retrieve all books in the "Fiction" genre:</a:t>
            </a:r>
            <a:endParaRPr lang="en-US" sz="2400" dirty="0">
              <a:solidFill>
                <a:srgbClr val="01070A"/>
              </a:solidFill>
              <a:latin typeface="Carelia"/>
              <a:ea typeface="Carelia"/>
              <a:cs typeface="Carelia"/>
              <a:sym typeface="Carelia"/>
            </a:endParaRPr>
          </a:p>
        </p:txBody>
      </p:sp>
      <p:pic>
        <p:nvPicPr>
          <p:cNvPr id="29" name="Picture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873563" y="994231"/>
            <a:ext cx="4656026" cy="641376"/>
          </a:xfrm>
          <a:prstGeom prst="rect">
            <a:avLst/>
          </a:prstGeom>
        </p:spPr>
      </p:pic>
      <p:pic>
        <p:nvPicPr>
          <p:cNvPr id="30" name="Picture 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54141" y="1823625"/>
            <a:ext cx="9850225" cy="3010320"/>
          </a:xfrm>
          <a:prstGeom prst="rect">
            <a:avLst/>
          </a:prstGeom>
        </p:spPr>
      </p:pic>
      <p:sp>
        <p:nvSpPr>
          <p:cNvPr id="10" name="Freeform 10"/>
          <p:cNvSpPr/>
          <p:nvPr/>
        </p:nvSpPr>
        <p:spPr>
          <a:xfrm>
            <a:off x="184106" y="4596646"/>
            <a:ext cx="2556683" cy="2061270"/>
          </a:xfrm>
          <a:custGeom>
            <a:avLst/>
            <a:gdLst/>
            <a:ahLst/>
            <a:cxnLst/>
            <a:rect l="l" t="t" r="r" b="b"/>
            <a:pathLst>
              <a:path w="3835024" h="3091905">
                <a:moveTo>
                  <a:pt x="0" y="0"/>
                </a:moveTo>
                <a:lnTo>
                  <a:pt x="3835024" y="0"/>
                </a:lnTo>
                <a:lnTo>
                  <a:pt x="3835024" y="3091905"/>
                </a:lnTo>
                <a:lnTo>
                  <a:pt x="0" y="3091905"/>
                </a:lnTo>
                <a:lnTo>
                  <a:pt x="0" y="0"/>
                </a:lnTo>
                <a:close/>
              </a:path>
            </a:pathLst>
          </a:custGeom>
          <a:blipFill>
            <a:blip r:embed="rId17">
              <a:extLst>
                <a:ext uri="{96DAC541-7B7A-43D3-8B79-37D633B846F1}">
                  <asvg:svgBlip xmlns="" xmlns:asvg="http://schemas.microsoft.com/office/drawing/2016/SVG/main" r:embed="rId6"/>
                </a:ext>
              </a:extLst>
            </a:blip>
            <a:stretch>
              <a:fillRect/>
            </a:stretch>
          </a:blipFill>
        </p:spPr>
      </p:sp>
      <p:sp>
        <p:nvSpPr>
          <p:cNvPr id="31" name="Rounded Rectangular Callout 30"/>
          <p:cNvSpPr/>
          <p:nvPr/>
        </p:nvSpPr>
        <p:spPr>
          <a:xfrm rot="19413802">
            <a:off x="23683" y="393430"/>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Questions</a:t>
            </a:r>
            <a:endParaRPr lang="en-US" dirty="0"/>
          </a:p>
        </p:txBody>
      </p:sp>
    </p:spTree>
    <p:extLst>
      <p:ext uri="{BB962C8B-B14F-4D97-AF65-F5344CB8AC3E}">
        <p14:creationId xmlns:p14="http://schemas.microsoft.com/office/powerpoint/2010/main" val="157222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3" name="Freeform 23"/>
          <p:cNvSpPr/>
          <p:nvPr/>
        </p:nvSpPr>
        <p:spPr>
          <a:xfrm>
            <a:off x="7815188" y="4825283"/>
            <a:ext cx="3861402" cy="1681490"/>
          </a:xfrm>
          <a:custGeom>
            <a:avLst/>
            <a:gdLst/>
            <a:ahLst/>
            <a:cxnLst/>
            <a:rect l="l" t="t" r="r" b="b"/>
            <a:pathLst>
              <a:path w="5792103" h="2522235">
                <a:moveTo>
                  <a:pt x="0" y="0"/>
                </a:moveTo>
                <a:lnTo>
                  <a:pt x="5792103" y="0"/>
                </a:lnTo>
                <a:lnTo>
                  <a:pt x="5792103" y="2522235"/>
                </a:lnTo>
                <a:lnTo>
                  <a:pt x="0" y="2522235"/>
                </a:lnTo>
                <a:lnTo>
                  <a:pt x="0" y="0"/>
                </a:lnTo>
                <a:close/>
              </a:path>
            </a:pathLst>
          </a:custGeom>
          <a:blipFill>
            <a:blip r:embed="rId3">
              <a:extLst>
                <a:ext uri="{96DAC541-7B7A-43D3-8B79-37D633B846F1}">
                  <asvg:svgBlip xmlns="" xmlns:asvg="http://schemas.microsoft.com/office/drawing/2016/SVG/main" r:embed="rId14"/>
                </a:ext>
              </a:extLst>
            </a:blip>
            <a:stretch>
              <a:fillRect/>
            </a:stretch>
          </a:blipFill>
        </p:spPr>
      </p:sp>
      <p:sp>
        <p:nvSpPr>
          <p:cNvPr id="24" name="TextBox 24"/>
          <p:cNvSpPr txBox="1"/>
          <p:nvPr/>
        </p:nvSpPr>
        <p:spPr>
          <a:xfrm>
            <a:off x="2311444" y="49596"/>
            <a:ext cx="6367980"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2) Find books published after the year 1950:</a:t>
            </a:r>
            <a:endParaRPr lang="en-US" sz="2400" dirty="0">
              <a:solidFill>
                <a:srgbClr val="01070A"/>
              </a:solidFill>
              <a:latin typeface="Carelia"/>
              <a:ea typeface="Carelia"/>
              <a:cs typeface="Carelia"/>
              <a:sym typeface="Carelia"/>
            </a:endParaRPr>
          </a:p>
        </p:txBody>
      </p:sp>
      <p:sp>
        <p:nvSpPr>
          <p:cNvPr id="10" name="Freeform 10"/>
          <p:cNvSpPr/>
          <p:nvPr/>
        </p:nvSpPr>
        <p:spPr>
          <a:xfrm>
            <a:off x="184106" y="4596646"/>
            <a:ext cx="2556683" cy="2061270"/>
          </a:xfrm>
          <a:custGeom>
            <a:avLst/>
            <a:gdLst/>
            <a:ahLst/>
            <a:cxnLst/>
            <a:rect l="l" t="t" r="r" b="b"/>
            <a:pathLst>
              <a:path w="3835024" h="3091905">
                <a:moveTo>
                  <a:pt x="0" y="0"/>
                </a:moveTo>
                <a:lnTo>
                  <a:pt x="3835024" y="0"/>
                </a:lnTo>
                <a:lnTo>
                  <a:pt x="3835024" y="3091905"/>
                </a:lnTo>
                <a:lnTo>
                  <a:pt x="0" y="3091905"/>
                </a:lnTo>
                <a:lnTo>
                  <a:pt x="0" y="0"/>
                </a:lnTo>
                <a:close/>
              </a:path>
            </a:pathLst>
          </a:custGeom>
          <a:blipFill>
            <a:blip r:embed="rId15">
              <a:extLst>
                <a:ext uri="{96DAC541-7B7A-43D3-8B79-37D633B846F1}">
                  <asvg:svgBlip xmlns="" xmlns:asvg="http://schemas.microsoft.com/office/drawing/2016/SVG/main" r:embed="rId6"/>
                </a:ext>
              </a:extLst>
            </a:blip>
            <a:stretch>
              <a:fillRect/>
            </a:stretch>
          </a:blipFill>
        </p:spPr>
      </p:sp>
      <p:pic>
        <p:nvPicPr>
          <p:cNvPr id="3" name="Picture 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05092" y="1150752"/>
            <a:ext cx="3755549" cy="536379"/>
          </a:xfrm>
          <a:prstGeom prst="rect">
            <a:avLst/>
          </a:prstGeom>
        </p:spPr>
      </p:pic>
      <p:pic>
        <p:nvPicPr>
          <p:cNvPr id="4" name="Picture 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973049" y="1910127"/>
            <a:ext cx="10058400" cy="2686519"/>
          </a:xfrm>
          <a:prstGeom prst="rect">
            <a:avLst/>
          </a:prstGeom>
        </p:spPr>
      </p:pic>
      <p:sp>
        <p:nvSpPr>
          <p:cNvPr id="11" name="Rounded Rectangular Callout 10"/>
          <p:cNvSpPr/>
          <p:nvPr/>
        </p:nvSpPr>
        <p:spPr>
          <a:xfrm rot="19413802">
            <a:off x="23683" y="393430"/>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Questions</a:t>
            </a:r>
            <a:endParaRPr lang="en-US" dirty="0"/>
          </a:p>
        </p:txBody>
      </p:sp>
    </p:spTree>
    <p:extLst>
      <p:ext uri="{BB962C8B-B14F-4D97-AF65-F5344CB8AC3E}">
        <p14:creationId xmlns:p14="http://schemas.microsoft.com/office/powerpoint/2010/main" val="338809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2914309" y="272114"/>
            <a:ext cx="5959235" cy="756617"/>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3) List all customers from the Canada:</a:t>
            </a:r>
            <a:endParaRPr lang="en-US" sz="2400" dirty="0">
              <a:solidFill>
                <a:srgbClr val="01070A"/>
              </a:solidFill>
              <a:latin typeface="Carelia"/>
              <a:ea typeface="Carelia"/>
              <a:cs typeface="Carelia"/>
              <a:sym typeface="Carelia"/>
            </a:endParaRPr>
          </a:p>
        </p:txBody>
      </p:sp>
      <p:pic>
        <p:nvPicPr>
          <p:cNvPr id="33" name="Picture 32"/>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84039" y="1152897"/>
            <a:ext cx="4394034" cy="624387"/>
          </a:xfrm>
          <a:prstGeom prst="rect">
            <a:avLst/>
          </a:prstGeom>
        </p:spPr>
      </p:pic>
      <p:pic>
        <p:nvPicPr>
          <p:cNvPr id="34" name="Picture 33"/>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54630" y="2181628"/>
            <a:ext cx="9078592" cy="1926733"/>
          </a:xfrm>
          <a:prstGeom prst="rect">
            <a:avLst/>
          </a:prstGeom>
        </p:spPr>
      </p:pic>
      <p:sp>
        <p:nvSpPr>
          <p:cNvPr id="24" name="Freeform 24"/>
          <p:cNvSpPr/>
          <p:nvPr/>
        </p:nvSpPr>
        <p:spPr>
          <a:xfrm>
            <a:off x="-1436560" y="3655756"/>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5">
              <a:extLst>
                <a:ext uri="{96DAC541-7B7A-43D3-8B79-37D633B846F1}">
                  <asvg:svgBlip xmlns="" xmlns:asvg="http://schemas.microsoft.com/office/drawing/2016/SVG/main" r:embed="rId10"/>
                </a:ext>
              </a:extLst>
            </a:blip>
            <a:stretch>
              <a:fillRect/>
            </a:stretch>
          </a:blipFill>
        </p:spPr>
      </p:sp>
      <p:sp>
        <p:nvSpPr>
          <p:cNvPr id="35" name="Rounded Rectangular Callout 34"/>
          <p:cNvSpPr/>
          <p:nvPr/>
        </p:nvSpPr>
        <p:spPr>
          <a:xfrm rot="19413802">
            <a:off x="23683" y="393430"/>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Questions</a:t>
            </a:r>
            <a:endParaRPr lang="en-US" dirty="0"/>
          </a:p>
        </p:txBody>
      </p:sp>
    </p:spTree>
    <p:extLst>
      <p:ext uri="{BB962C8B-B14F-4D97-AF65-F5344CB8AC3E}">
        <p14:creationId xmlns:p14="http://schemas.microsoft.com/office/powerpoint/2010/main" val="422159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5555" b="-5555"/>
            </a:stretch>
          </a:blipFill>
        </p:spPr>
      </p:sp>
      <p:sp>
        <p:nvSpPr>
          <p:cNvPr id="25" name="Freeform 25"/>
          <p:cNvSpPr/>
          <p:nvPr/>
        </p:nvSpPr>
        <p:spPr>
          <a:xfrm>
            <a:off x="9384171" y="4793301"/>
            <a:ext cx="3507605" cy="2206603"/>
          </a:xfrm>
          <a:custGeom>
            <a:avLst/>
            <a:gdLst/>
            <a:ahLst/>
            <a:cxnLst/>
            <a:rect l="l" t="t" r="r" b="b"/>
            <a:pathLst>
              <a:path w="5261408" h="3309904">
                <a:moveTo>
                  <a:pt x="0" y="0"/>
                </a:moveTo>
                <a:lnTo>
                  <a:pt x="5261408" y="0"/>
                </a:lnTo>
                <a:lnTo>
                  <a:pt x="5261408" y="3309904"/>
                </a:lnTo>
                <a:lnTo>
                  <a:pt x="0" y="3309904"/>
                </a:lnTo>
                <a:lnTo>
                  <a:pt x="0" y="0"/>
                </a:lnTo>
                <a:close/>
              </a:path>
            </a:pathLst>
          </a:custGeom>
          <a:blipFill>
            <a:blip r:embed="rId3">
              <a:extLst>
                <a:ext uri="{96DAC541-7B7A-43D3-8B79-37D633B846F1}">
                  <asvg:svgBlip xmlns="" xmlns:asvg="http://schemas.microsoft.com/office/drawing/2016/SVG/main" r:embed="rId12"/>
                </a:ext>
              </a:extLst>
            </a:blip>
            <a:stretch>
              <a:fillRect/>
            </a:stretch>
          </a:blipFill>
        </p:spPr>
      </p:sp>
      <p:sp>
        <p:nvSpPr>
          <p:cNvPr id="26" name="TextBox 26"/>
          <p:cNvSpPr txBox="1"/>
          <p:nvPr/>
        </p:nvSpPr>
        <p:spPr>
          <a:xfrm>
            <a:off x="2914309" y="272114"/>
            <a:ext cx="5959235" cy="637610"/>
          </a:xfrm>
          <a:prstGeom prst="rect">
            <a:avLst/>
          </a:prstGeom>
        </p:spPr>
        <p:txBody>
          <a:bodyPr wrap="square" lIns="0" tIns="0" rIns="0" bIns="0" rtlCol="0" anchor="t">
            <a:spAutoFit/>
          </a:bodyPr>
          <a:lstStyle/>
          <a:p>
            <a:pPr algn="ctr">
              <a:lnSpc>
                <a:spcPts val="5910"/>
              </a:lnSpc>
              <a:spcBef>
                <a:spcPct val="0"/>
              </a:spcBef>
            </a:pPr>
            <a:r>
              <a:rPr lang="en-US" sz="2400" dirty="0" smtClean="0">
                <a:solidFill>
                  <a:srgbClr val="01070A"/>
                </a:solidFill>
                <a:latin typeface="Carelia"/>
                <a:ea typeface="Carelia"/>
                <a:cs typeface="Carelia"/>
                <a:sym typeface="Carelia"/>
              </a:rPr>
              <a:t> 4) Show orders placed in November 2023:</a:t>
            </a:r>
            <a:endParaRPr lang="en-US" sz="2400" dirty="0">
              <a:solidFill>
                <a:srgbClr val="01070A"/>
              </a:solidFill>
              <a:latin typeface="Carelia"/>
              <a:ea typeface="Carelia"/>
              <a:cs typeface="Carelia"/>
              <a:sym typeface="Carelia"/>
            </a:endParaRPr>
          </a:p>
        </p:txBody>
      </p:sp>
      <p:sp>
        <p:nvSpPr>
          <p:cNvPr id="24" name="Freeform 24"/>
          <p:cNvSpPr/>
          <p:nvPr/>
        </p:nvSpPr>
        <p:spPr>
          <a:xfrm>
            <a:off x="-1436560" y="3655756"/>
            <a:ext cx="4244719" cy="3557288"/>
          </a:xfrm>
          <a:custGeom>
            <a:avLst/>
            <a:gdLst/>
            <a:ahLst/>
            <a:cxnLst/>
            <a:rect l="l" t="t" r="r" b="b"/>
            <a:pathLst>
              <a:path w="6367078" h="5335932">
                <a:moveTo>
                  <a:pt x="0" y="0"/>
                </a:moveTo>
                <a:lnTo>
                  <a:pt x="6367078" y="0"/>
                </a:lnTo>
                <a:lnTo>
                  <a:pt x="6367078" y="5335932"/>
                </a:lnTo>
                <a:lnTo>
                  <a:pt x="0" y="5335932"/>
                </a:lnTo>
                <a:lnTo>
                  <a:pt x="0" y="0"/>
                </a:lnTo>
                <a:close/>
              </a:path>
            </a:pathLst>
          </a:custGeom>
          <a:blipFill>
            <a:blip r:embed="rId13">
              <a:extLst>
                <a:ext uri="{96DAC541-7B7A-43D3-8B79-37D633B846F1}">
                  <asvg:svgBlip xmlns="" xmlns:asvg="http://schemas.microsoft.com/office/drawing/2016/SVG/main" r:embed="rId10"/>
                </a:ext>
              </a:extLst>
            </a:blip>
            <a:stretch>
              <a:fillRect/>
            </a:stretch>
          </a:blipFill>
        </p:spPr>
      </p:sp>
      <p:pic>
        <p:nvPicPr>
          <p:cNvPr id="3" name="Picture 2"/>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994126" y="1181838"/>
            <a:ext cx="6415778" cy="571580"/>
          </a:xfrm>
          <a:prstGeom prst="rect">
            <a:avLst/>
          </a:prstGeom>
        </p:spPr>
      </p:pic>
      <p:pic>
        <p:nvPicPr>
          <p:cNvPr id="4" name="Picture 3"/>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40923" y="2025532"/>
            <a:ext cx="7053095" cy="3105583"/>
          </a:xfrm>
          <a:prstGeom prst="rect">
            <a:avLst/>
          </a:prstGeom>
        </p:spPr>
      </p:pic>
      <p:sp>
        <p:nvSpPr>
          <p:cNvPr id="10" name="Rounded Rectangular Callout 9"/>
          <p:cNvSpPr/>
          <p:nvPr/>
        </p:nvSpPr>
        <p:spPr>
          <a:xfrm rot="19413802">
            <a:off x="23683" y="393430"/>
            <a:ext cx="1619072" cy="612648"/>
          </a:xfrm>
          <a:prstGeom prst="wedgeRoundRectCallout">
            <a:avLst>
              <a:gd name="adj1" fmla="val -20300"/>
              <a:gd name="adj2" fmla="val 81830"/>
              <a:gd name="adj3" fmla="val 16667"/>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Basic Questions</a:t>
            </a:r>
            <a:endParaRPr lang="en-US" dirty="0"/>
          </a:p>
        </p:txBody>
      </p:sp>
    </p:spTree>
    <p:extLst>
      <p:ext uri="{BB962C8B-B14F-4D97-AF65-F5344CB8AC3E}">
        <p14:creationId xmlns:p14="http://schemas.microsoft.com/office/powerpoint/2010/main" val="63858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6570</TotalTime>
  <Words>395</Words>
  <Application>Microsoft Office PowerPoint</Application>
  <PresentationFormat>Widescreen</PresentationFormat>
  <Paragraphs>52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Carelia</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32</cp:revision>
  <dcterms:created xsi:type="dcterms:W3CDTF">2025-08-05T17:15:33Z</dcterms:created>
  <dcterms:modified xsi:type="dcterms:W3CDTF">2025-08-10T06:46:20Z</dcterms:modified>
</cp:coreProperties>
</file>