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Century Gothic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4340B84-5286-4CFF-82F9-6F27482AFB96}">
  <a:tblStyle styleId="{94340B84-5286-4CFF-82F9-6F27482AFB9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enturyGothic-regular.fntdata"/><Relationship Id="rId43" Type="http://schemas.openxmlformats.org/officeDocument/2006/relationships/slide" Target="slides/slide38.xml"/><Relationship Id="rId46" Type="http://schemas.openxmlformats.org/officeDocument/2006/relationships/font" Target="fonts/CenturyGothic-italic.fntdata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CenturyGothic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866441" y="1447800"/>
            <a:ext cx="66210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866441" y="4777380"/>
            <a:ext cx="66210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27700" y="1905000"/>
            <a:ext cx="3298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sz="24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827700" y="2514600"/>
            <a:ext cx="32982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8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8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97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70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241976" y="1905000"/>
            <a:ext cx="32981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sz="24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241976" y="2514600"/>
            <a:ext cx="3298199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8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8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97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70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27700" y="2060575"/>
            <a:ext cx="32982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8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8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97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70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241975" y="2056092"/>
            <a:ext cx="32982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8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8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97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70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66442" y="2861733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66441" y="4777380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2000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52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52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536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54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 rot="5400000">
            <a:off x="3974125" y="2685764"/>
            <a:ext cx="58260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 rot="5400000">
            <a:off x="532287" y="730304"/>
            <a:ext cx="5483100" cy="5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52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52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536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54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2085186" y="794586"/>
            <a:ext cx="4195800" cy="6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52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52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536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54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66441" y="3124200"/>
            <a:ext cx="66210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66441" y="4777380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2000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66441" y="1447800"/>
            <a:ext cx="6621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866441" y="3657600"/>
            <a:ext cx="6621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66442" y="4800587"/>
            <a:ext cx="6621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866441" y="685800"/>
            <a:ext cx="6621000" cy="36408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66442" y="5367325"/>
            <a:ext cx="6621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65655" y="1854191"/>
            <a:ext cx="38208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5213517" y="1143000"/>
            <a:ext cx="24009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66441" y="3657600"/>
            <a:ext cx="38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66441" y="1447800"/>
            <a:ext cx="255149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89396" y="1447800"/>
            <a:ext cx="3897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52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52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536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54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866441" y="3129281"/>
            <a:ext cx="2551499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6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297612" y="1676400"/>
            <a:ext cx="2822699" cy="2822700"/>
            <a:chOff x="6297612" y="1676400"/>
            <a:chExt cx="2822699" cy="2822700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297612" y="1676400"/>
              <a:ext cx="2822699" cy="282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711950" y="2089150"/>
              <a:ext cx="1993800" cy="19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5688012" y="-457200"/>
            <a:ext cx="1603499" cy="1603500"/>
            <a:chOff x="5688012" y="-457200"/>
            <a:chExt cx="1603499" cy="1603500"/>
          </a:xfrm>
        </p:grpSpPr>
        <p:pic>
          <p:nvPicPr>
            <p:cNvPr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88012" y="-457200"/>
              <a:ext cx="1603499" cy="160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1"/>
            <p:cNvSpPr/>
            <p:nvPr/>
          </p:nvSpPr>
          <p:spPr>
            <a:xfrm>
              <a:off x="5924550" y="-222250"/>
              <a:ext cx="1131900" cy="11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" name="Shape 12"/>
          <p:cNvGrpSpPr/>
          <p:nvPr/>
        </p:nvGrpSpPr>
        <p:grpSpPr>
          <a:xfrm>
            <a:off x="6297612" y="6096000"/>
            <a:ext cx="993899" cy="993900"/>
            <a:chOff x="6297612" y="6096000"/>
            <a:chExt cx="993899" cy="993900"/>
          </a:xfrm>
        </p:grpSpPr>
        <p:pic>
          <p:nvPicPr>
            <p:cNvPr id="13" name="Shape 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97612" y="6096000"/>
              <a:ext cx="993899" cy="99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14"/>
            <p:cNvSpPr/>
            <p:nvPr/>
          </p:nvSpPr>
          <p:spPr>
            <a:xfrm>
              <a:off x="6445250" y="6240462"/>
              <a:ext cx="700200" cy="701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" name="Shape 15"/>
          <p:cNvGrpSpPr/>
          <p:nvPr/>
        </p:nvGrpSpPr>
        <p:grpSpPr>
          <a:xfrm>
            <a:off x="-152400" y="2670175"/>
            <a:ext cx="4187700" cy="4187700"/>
            <a:chOff x="-152400" y="2670175"/>
            <a:chExt cx="4187700" cy="4187700"/>
          </a:xfrm>
        </p:grpSpPr>
        <p:pic>
          <p:nvPicPr>
            <p:cNvPr id="16" name="Shape 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2400" y="2670175"/>
              <a:ext cx="4187700" cy="418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Shape 17"/>
            <p:cNvSpPr/>
            <p:nvPr/>
          </p:nvSpPr>
          <p:spPr>
            <a:xfrm>
              <a:off x="460375" y="3281362"/>
              <a:ext cx="2962200" cy="29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-841375" y="2895600"/>
            <a:ext cx="2365500" cy="2365500"/>
            <a:chOff x="-841375" y="2895600"/>
            <a:chExt cx="2365500" cy="2365500"/>
          </a:xfrm>
        </p:grpSpPr>
        <p:pic>
          <p:nvPicPr>
            <p:cNvPr id="19" name="Shape 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841375" y="2895600"/>
              <a:ext cx="2365500" cy="236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/>
            <p:nvPr/>
          </p:nvSpPr>
          <p:spPr>
            <a:xfrm>
              <a:off x="-493712" y="3241675"/>
              <a:ext cx="1670100" cy="16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" name="Shape 21"/>
          <p:cNvSpPr/>
          <p:nvPr/>
        </p:nvSpPr>
        <p:spPr>
          <a:xfrm>
            <a:off x="7745411" y="0"/>
            <a:ext cx="685800" cy="110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71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521" lvl="5" marL="251464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529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536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543" lvl="8" marL="388626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7494586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838200" y="2819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COA Lab Project (2016-17)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LNMIIT, Jaipur</a:t>
            </a:r>
            <a:br>
              <a:rPr b="0" i="0" lang="en-US" sz="7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838200" y="838200"/>
            <a:ext cx="7772400" cy="1508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4400" u="none" cap="none" strike="noStrike">
                <a:solidFill>
                  <a:srgbClr val="8AD0D6"/>
                </a:solidFill>
                <a:latin typeface="Open Sans"/>
                <a:ea typeface="Open Sans"/>
                <a:cs typeface="Open Sans"/>
                <a:sym typeface="Open Sans"/>
              </a:rPr>
              <a:t>FERRIS WHEEL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35025" y="4419600"/>
            <a:ext cx="7931149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Nishita Gupta (15UCC022)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Himanshi Khandelwal (15UCC015)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Riddhi Gupta (15UCC029)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Itika Agrawal  (15UCC044)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09600" y="609600"/>
            <a:ext cx="6929436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LOOP CONTROL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JMP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JGT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JLT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HLT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DIADIC OPERATIONS: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MUL   Register,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THRUST</a:t>
            </a: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Immediate,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MUL   Immediate,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84187" y="452437"/>
            <a:ext cx="7056437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Data Types</a:t>
            </a:r>
          </a:p>
        </p:txBody>
      </p:sp>
      <p:graphicFrame>
        <p:nvGraphicFramePr>
          <p:cNvPr id="199" name="Shape 199"/>
          <p:cNvGraphicFramePr/>
          <p:nvPr/>
        </p:nvGraphicFramePr>
        <p:xfrm>
          <a:off x="827087" y="2052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{94340B84-5286-4CFF-82F9-6F27482AFB96}</a:tableStyleId>
              </a:tblPr>
              <a:tblGrid>
                <a:gridCol w="3702050"/>
                <a:gridCol w="3700450"/>
              </a:tblGrid>
              <a:tr h="473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Numeric Data Type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Non-Numeric Data Type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Integer(unsigned)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F9C9D">
                        <a:alpha val="19607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rPr b="0" i="0" lang="en-US" sz="180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String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F9C9D">
                        <a:alpha val="19607"/>
                      </a:srgbClr>
                    </a:solidFill>
                  </a:tcPr>
                </a:tc>
              </a:tr>
              <a:tr h="473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entury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30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5F9C9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F9C9D">
                        <a:alpha val="19607"/>
                      </a:srgbClr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84187" y="452437"/>
            <a:ext cx="7056437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Addressing Modes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27087" y="2052636"/>
            <a:ext cx="6711949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Immediate Addressing Mode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Register Addressing Mode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Direct Addressing Mode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84187" y="452437"/>
            <a:ext cx="7056437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Flow of Control Handling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27087" y="2052636"/>
            <a:ext cx="6711949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Sequential flow of control and Branching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 will check, which LABEL provides the name for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particular address, where jump statements are used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change or control the flow of program.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B811C4-F70C-47C2-BF50-F166D2EBCE0A.jp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08636" y="950312"/>
            <a:ext cx="6842675" cy="49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Shape 217"/>
          <p:cNvCxnSpPr/>
          <p:nvPr/>
        </p:nvCxnSpPr>
        <p:spPr>
          <a:xfrm flipH="1">
            <a:off x="3820350" y="1503125"/>
            <a:ext cx="955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MOV R1,R2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R1outB, R=B , R2in, 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MOV1 VALUE,R1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IMMEDIATE VALUE OF IRout, R=B, R2in, 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965437" y="332112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CMP R1,R2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R1outA, R1outB, SELECT A, SUBTRACT, END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CMP1 VALUE,R1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IMMEDIATE VALUE OF IRout, R1outA,SELECT A, SUBTRACT, 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27087" y="457200"/>
            <a:ext cx="7056437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27087" y="2052636"/>
            <a:ext cx="6711949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Ferris wheel, is a nonbuilding structure consisting of a rotating upright wheel with multiple passenger-carrying capsules ( in our case 5 ) attached to the rim in such a way that as the wheel turns, they are kept upright, usually by gravity.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Working Principle 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Ferris wheel spins upwards with the help of gears and propeller, while gravity pulls the wheel back down again. This cycle continues for the duration of the ride.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MULT1 VALUE,R1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IMMEDIATE VALUE OF IRout, R1outA, SELECT A, MULTIPLY, R1in, 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MULT R1,R2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R2outB, R1outA, SELECT A, MULTIPLY, R2in, 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THRUST  R1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56387" y="1957811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R1outA, R1outB, SELECT A, MULTIPLY, R1in,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 VALUE,R1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IMMEDIATE VALUE OF IRout, R1outA, SELECT A, ADD, R1in, 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INC R1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IMMEDIATE VALUE OF IRout(1), R1outA, SELECT A, ADD, R1in, 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JMP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OFFSET IRout, R=B, PCin, 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JGT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OFFSET VALUE OF IRout, R=B , IF P=0, END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PCin,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JLT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OFFSET VALUE OF IRout, R=B , IF N=0, END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 PCin, 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ADDW R1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IRin,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BFoutB, R1outA , SELECT A, ADD, R1in, 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HLT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62000" y="228600"/>
            <a:ext cx="7054849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8600" y="10668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Password_Authentication : Only specified persons can set the machine on  ‘On’ state .  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Get_Details : Gets the age from the user.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Give_Ticket : Provides the age qualified people with unique id(ticket).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Door_Switch  : Restricts the wheel from rotating until every door of the capsule is closed.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Weight_Overload : Checks if the total weight of the persons seated in the machine are under the max limit.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Speed_Controller:  Sets the speed for the wheel per rotation.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Propeller : It provides the info of thrust with which the propeller has to move to rotate the wheel.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Light : Function to turn the light of the capsule. 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Power_Consumed : Notifies the owner about the total power consumed by the wheel.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Rating : Gets the ratings from the users.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WGTLO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PCout, R=B, MARin, IncPC,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WMFC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MDRin, MDRout, R=B, IRin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IF P=1, BFout=1,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170405_235836.jpg"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02739" y="948634"/>
            <a:ext cx="6819194" cy="4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70405_235859.jpg" id="323" name="Shape 323"/>
          <p:cNvPicPr preferRelativeResize="0"/>
          <p:nvPr/>
        </p:nvPicPr>
        <p:blipFill rotWithShape="1">
          <a:blip r:embed="rId3">
            <a:alphaModFix/>
          </a:blip>
          <a:srcRect b="766" l="6488" r="10962" t="1021"/>
          <a:stretch/>
        </p:blipFill>
        <p:spPr>
          <a:xfrm rot="5400000">
            <a:off x="489037" y="-123762"/>
            <a:ext cx="6842224" cy="71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70405_235942.jpg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692249" y="-69522"/>
            <a:ext cx="4981547" cy="731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70406_000006.jpg" id="337" name="Shape 337"/>
          <p:cNvPicPr preferRelativeResize="0"/>
          <p:nvPr/>
        </p:nvPicPr>
        <p:blipFill rotWithShape="1">
          <a:blip r:embed="rId3">
            <a:alphaModFix/>
          </a:blip>
          <a:srcRect b="12729" l="0" r="2439" t="8256"/>
          <a:stretch/>
        </p:blipFill>
        <p:spPr>
          <a:xfrm>
            <a:off x="723331" y="0"/>
            <a:ext cx="5910693" cy="685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70406_000024.jpg" id="344" name="Shape 344"/>
          <p:cNvPicPr preferRelativeResize="0"/>
          <p:nvPr/>
        </p:nvPicPr>
        <p:blipFill rotWithShape="1">
          <a:blip r:embed="rId3">
            <a:alphaModFix/>
          </a:blip>
          <a:srcRect b="2670" l="0" r="348" t="11997"/>
          <a:stretch/>
        </p:blipFill>
        <p:spPr>
          <a:xfrm rot="-5400000">
            <a:off x="2088524" y="146450"/>
            <a:ext cx="4318899" cy="7546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70405_235908.jpg" id="345" name="Shape 345"/>
          <p:cNvPicPr preferRelativeResize="0"/>
          <p:nvPr/>
        </p:nvPicPr>
        <p:blipFill rotWithShape="1">
          <a:blip r:embed="rId4">
            <a:alphaModFix/>
          </a:blip>
          <a:srcRect b="65476" l="0" r="1893" t="0"/>
          <a:stretch/>
        </p:blipFill>
        <p:spPr>
          <a:xfrm>
            <a:off x="485837" y="0"/>
            <a:ext cx="7540480" cy="177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70406_000056.jp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09700" y="611849"/>
            <a:ext cx="4515425" cy="73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827087" y="2052636"/>
            <a:ext cx="67119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.PNG"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5" y="567523"/>
            <a:ext cx="8024149" cy="56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ctrTitle"/>
          </p:nvPr>
        </p:nvSpPr>
        <p:spPr>
          <a:xfrm>
            <a:off x="866775" y="1447800"/>
            <a:ext cx="6619874" cy="3328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7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Shape 365"/>
          <p:cNvSpPr txBox="1"/>
          <p:nvPr>
            <p:ph idx="1" type="subTitle"/>
          </p:nvPr>
        </p:nvSpPr>
        <p:spPr>
          <a:xfrm>
            <a:off x="866775" y="4776787"/>
            <a:ext cx="6619874" cy="862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4400" u="none" cap="none">
                <a:solidFill>
                  <a:srgbClr val="8AD0D6"/>
                </a:solidFill>
                <a:latin typeface="Open Sans"/>
                <a:ea typeface="Open Sans"/>
                <a:cs typeface="Open Sans"/>
                <a:sym typeface="Open Sans"/>
              </a:rPr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57250" y="457200"/>
            <a:ext cx="7054849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Memory Model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27087" y="2052636"/>
            <a:ext cx="6711949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Little Endian  Addressing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16 bit machine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2^16 memory addresses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Aligned word memory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Char char="▶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Byte addressable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457200"/>
            <a:ext cx="7054849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Registers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676400"/>
            <a:ext cx="81533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TOTAL REGISTERS = 16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General Purpose Registers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10 registers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Special Purpose Registers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6 registers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 Counter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Instruction Register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 Register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MAR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MDR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79999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Stack Pointer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84187" y="452437"/>
            <a:ext cx="7056437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Instruction Format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484187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{94340B84-5286-4CFF-82F9-6F27482AFB96}</a:tableStyleId>
              </a:tblPr>
              <a:tblGrid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4187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{94340B84-5286-4CFF-82F9-6F27482AFB96}</a:tableStyleId>
              </a:tblPr>
              <a:tblGrid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800" marB="458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4187" y="590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{94340B84-5286-4CFF-82F9-6F27482AFB96}</a:tableStyleId>
              </a:tblPr>
              <a:tblGrid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20675"/>
                <a:gridCol w="419100"/>
                <a:gridCol w="419100"/>
              </a:tblGrid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600" marB="4560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517525" y="1498600"/>
            <a:ext cx="68310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0     1    2     3    4     5     6    7    8     9    10   11  12   13  14   15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74662" y="3482975"/>
            <a:ext cx="671194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0     1    2     3    4     5     6    7    8     9    10   11  12   13  14   15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84187" y="5621337"/>
            <a:ext cx="6711949" cy="371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0     1    2     3    4     5     6    7    8     9    10   11  12   13  14   15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84187" y="1295400"/>
            <a:ext cx="6526212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Address Instruction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84187" y="3294062"/>
            <a:ext cx="6692899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Address Instruction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79425" y="5168900"/>
            <a:ext cx="6659562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 Address Instruction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484187" y="2590800"/>
            <a:ext cx="3325811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61" name="Shape 161"/>
          <p:cNvCxnSpPr/>
          <p:nvPr/>
        </p:nvCxnSpPr>
        <p:spPr>
          <a:xfrm>
            <a:off x="3810000" y="2590800"/>
            <a:ext cx="1736724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62" name="Shape 162"/>
          <p:cNvCxnSpPr/>
          <p:nvPr/>
        </p:nvCxnSpPr>
        <p:spPr>
          <a:xfrm>
            <a:off x="5546725" y="2590800"/>
            <a:ext cx="1630361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63" name="Shape 163"/>
          <p:cNvCxnSpPr/>
          <p:nvPr/>
        </p:nvCxnSpPr>
        <p:spPr>
          <a:xfrm>
            <a:off x="5546725" y="4572000"/>
            <a:ext cx="1736724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64" name="Shape 164"/>
          <p:cNvCxnSpPr/>
          <p:nvPr/>
        </p:nvCxnSpPr>
        <p:spPr>
          <a:xfrm>
            <a:off x="484187" y="4572000"/>
            <a:ext cx="5062536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65" name="Shape 165"/>
          <p:cNvCxnSpPr/>
          <p:nvPr/>
        </p:nvCxnSpPr>
        <p:spPr>
          <a:xfrm>
            <a:off x="458787" y="6400800"/>
            <a:ext cx="6718299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/>
            <a:headEnd len="lg" w="lg" type="stealth"/>
            <a:tailEnd len="lg" w="lg" type="stealth"/>
          </a:ln>
          <a:effectLst>
            <a:outerShdw blurRad="63500" dir="5400000" dist="25400">
              <a:srgbClr val="000000">
                <a:alpha val="44705"/>
              </a:srgbClr>
            </a:outerShdw>
          </a:effectLst>
        </p:spPr>
      </p:cxnSp>
      <p:sp>
        <p:nvSpPr>
          <p:cNvPr id="166" name="Shape 166"/>
          <p:cNvSpPr txBox="1"/>
          <p:nvPr/>
        </p:nvSpPr>
        <p:spPr>
          <a:xfrm>
            <a:off x="441325" y="2689225"/>
            <a:ext cx="6659562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Instruction 			      Operand	    Operand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92112" y="4651375"/>
            <a:ext cx="6708774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Instruction					      Operand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17525" y="6400800"/>
            <a:ext cx="6492874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Instruction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348536" y="2413000"/>
            <a:ext cx="1489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2^8 instructions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380286" y="4375150"/>
            <a:ext cx="1490661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2^12 instructions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348536" y="6076950"/>
            <a:ext cx="1490661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2^16 instructions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55637" y="457200"/>
            <a:ext cx="7054849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Instruction Design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27087" y="1371600"/>
            <a:ext cx="671194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 Address Instr</a:t>
            </a: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MOV  Reg1,Reg2	011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Open Sans"/>
              <a:buAutoNum type="arabicPeriod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MOV1 Value,Reg1	00000010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Open Sans"/>
              <a:buAutoNum type="arabicPeriod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CMP  Reg1,Reg2	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CMP1 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Value</a:t>
            </a: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,Reg2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00000011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MULT1 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,Reg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1	00000100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US"/>
              <a:t>MULT Reg1,Reg2	101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US"/>
              <a:t>ADD	110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990600"/>
            <a:ext cx="7081837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 Address Instructions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 Reg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000001010000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JMP			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000001010001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JGT			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000001010010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JLT			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000001010011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Open Sans"/>
              <a:buAutoNum type="arabicPeriod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THRUST		000001010100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Open Sans"/>
              <a:buAutoNum type="arabicPeriod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ADDW	000001010101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ESCAPE CODE for 0 address instruction is 000010000110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 Address Instructions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HLT		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0000010101010000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WGTO</a:t>
            </a: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0000010101010001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Open Sans"/>
              <a:buAutoNum type="arabicPeriod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09600" y="152400"/>
            <a:ext cx="7056437" cy="140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25000"/>
              <a:buFont typeface="Open Sans"/>
              <a:buNone/>
            </a:pPr>
            <a:r>
              <a:rPr b="0" i="0" lang="en-US" sz="4200" u="none" cap="none" strike="noStrike">
                <a:solidFill>
                  <a:srgbClr val="EBEBEB"/>
                </a:solidFill>
                <a:latin typeface="Open Sans"/>
                <a:ea typeface="Open Sans"/>
                <a:cs typeface="Open Sans"/>
                <a:sym typeface="Open Sans"/>
              </a:rPr>
              <a:t>Instruction Types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8382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MOVEMENT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LOAD Immediate,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LOAD1 Register,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COMPARISION AND CONDITIONAL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CMP1 Register,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CMP    Immediate,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MONADIC OPERATIONS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INC Register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25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