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3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485-D028-FBB7-1A15-B5FA021FB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9C441B-F323-5366-DEA1-060753475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52ED05-766E-0F3F-1DCA-0F1182C3DFD0}"/>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4B0D0D6C-C2D8-0A1F-4E07-77612E35F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E41C02-CA03-B4B4-A6D8-140223A211D0}"/>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239197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4237-642C-76F0-8243-42C1E701AD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F490D-4FA9-F468-3E5D-896DF87E8D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AF13F-B9D1-0EA6-BEE2-CDE4C604B99F}"/>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E444739D-92D4-AEE2-B695-E663F768B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8DBC8-D879-7ED9-583B-E738A9CD6BDF}"/>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348539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3E24D-C9A9-2B4E-9B20-6D61A08988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AE4A74-5212-C161-A85A-366EC65B11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F49A46-9A27-D5BF-56AA-D75C0D5D1945}"/>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DA9E86B7-8E86-F9BE-60EC-057044D5F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DB518-39CD-9863-3049-CCA5AC9C3348}"/>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32025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29E3-07F3-AFAE-8433-6A8C68AAE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C42EC-E537-B671-A2D2-ABEE619CF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3C394-4B50-7768-F176-34BD4B02607B}"/>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AEE47E81-31BE-8B77-A7C1-527B1A39A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E5D6D-C069-D32D-13A7-CD285C2EB4C5}"/>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413074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067D-2ECD-2951-F755-93CC06F17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F1AE7B-144B-C124-E948-4FC6DD9F0B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57230-D7E6-9A49-556B-A8ACE7CACF3B}"/>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F0064333-4965-2CF4-037C-D413D077F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6E4F5-0538-08AB-1CA5-06E6619EF01A}"/>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129429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9778-408D-E66B-FF33-1AC7AEDAC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5A4CE3-0D2D-D406-34CC-90C08CA53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563860-AAB7-9D2A-9112-C190A9710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DD5E26-D9AE-2E24-CD81-FE84E705BDAF}"/>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6" name="Footer Placeholder 5">
            <a:extLst>
              <a:ext uri="{FF2B5EF4-FFF2-40B4-BE49-F238E27FC236}">
                <a16:creationId xmlns:a16="http://schemas.microsoft.com/office/drawing/2014/main" id="{AF15D676-71F3-51CF-2187-DAD9D91C4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DB0A73-FC6B-B467-D137-B753C5D8B6A2}"/>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186428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031-476B-AD82-620E-80F5D14425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752806-3E10-0105-D333-BF0BF6F9F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257776-F5C1-561D-7CBA-E39E54C60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A1E9C5-ED5B-A7B1-ECD5-45DA5A9F5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7A54E-0219-F8BE-A854-4DC3A31B5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1A6B05-2E27-CA51-9BFD-46F634A19811}"/>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8" name="Footer Placeholder 7">
            <a:extLst>
              <a:ext uri="{FF2B5EF4-FFF2-40B4-BE49-F238E27FC236}">
                <a16:creationId xmlns:a16="http://schemas.microsoft.com/office/drawing/2014/main" id="{8BDF3FB4-6DAC-819B-98D2-68137E2C01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0353F1-7F04-B124-B1B9-FE66141DA9F2}"/>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69734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71764-D75B-1100-2B7E-5B40555345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F19B4B-B43E-238A-2ED0-42267D276469}"/>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4" name="Footer Placeholder 3">
            <a:extLst>
              <a:ext uri="{FF2B5EF4-FFF2-40B4-BE49-F238E27FC236}">
                <a16:creationId xmlns:a16="http://schemas.microsoft.com/office/drawing/2014/main" id="{B988B8FF-94D2-DE84-65B9-7F90C3C8B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B71F66-DB24-2339-F2DE-F1ABDAAB91FB}"/>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38759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75184-D690-FAC1-2E76-F09A16822204}"/>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3" name="Footer Placeholder 2">
            <a:extLst>
              <a:ext uri="{FF2B5EF4-FFF2-40B4-BE49-F238E27FC236}">
                <a16:creationId xmlns:a16="http://schemas.microsoft.com/office/drawing/2014/main" id="{A372713D-AA03-096D-DED8-6334FE6667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184F5D-0E4C-990A-55C1-2EDE3A9524AD}"/>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12614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1A9E-49B0-49BB-ACDD-0D29C8D23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6017CC-41CB-3BBE-957D-C0E01FD9D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2152B0-BE3C-D013-904D-3EC5C76E2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D4922-9444-2D0B-BF6B-9BEFBE2A54A2}"/>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6" name="Footer Placeholder 5">
            <a:extLst>
              <a:ext uri="{FF2B5EF4-FFF2-40B4-BE49-F238E27FC236}">
                <a16:creationId xmlns:a16="http://schemas.microsoft.com/office/drawing/2014/main" id="{3D6954AA-AACB-3FF5-7EAC-A2CA8DE19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AFF7E-1F56-A0A9-B098-7D80EA78610D}"/>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191099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D9F7-5851-11E4-CD7D-C30DCFD93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0C6CC2-1754-0324-2C4C-B1D92287D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B5C114-423C-0472-5C46-97ED9636C4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B152C-450C-848A-8BE3-1DBF31228670}"/>
              </a:ext>
            </a:extLst>
          </p:cNvPr>
          <p:cNvSpPr>
            <a:spLocks noGrp="1"/>
          </p:cNvSpPr>
          <p:nvPr>
            <p:ph type="dt" sz="half" idx="10"/>
          </p:nvPr>
        </p:nvSpPr>
        <p:spPr/>
        <p:txBody>
          <a:bodyPr/>
          <a:lstStyle/>
          <a:p>
            <a:fld id="{FADCBAA5-D73D-4065-B400-63B239856C25}" type="datetimeFigureOut">
              <a:rPr lang="en-IN" smtClean="0"/>
              <a:t>16/08/24</a:t>
            </a:fld>
            <a:endParaRPr lang="en-IN"/>
          </a:p>
        </p:txBody>
      </p:sp>
      <p:sp>
        <p:nvSpPr>
          <p:cNvPr id="6" name="Footer Placeholder 5">
            <a:extLst>
              <a:ext uri="{FF2B5EF4-FFF2-40B4-BE49-F238E27FC236}">
                <a16:creationId xmlns:a16="http://schemas.microsoft.com/office/drawing/2014/main" id="{246309B2-A8DE-BCDF-8B2E-CE4DDAFB0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DC6C7-C6B1-0DE6-9283-66776FAD49FF}"/>
              </a:ext>
            </a:extLst>
          </p:cNvPr>
          <p:cNvSpPr>
            <a:spLocks noGrp="1"/>
          </p:cNvSpPr>
          <p:nvPr>
            <p:ph type="sldNum" sz="quarter" idx="12"/>
          </p:nvPr>
        </p:nvSpPr>
        <p:spPr/>
        <p:txBody>
          <a:bodyPr/>
          <a:lstStyle/>
          <a:p>
            <a:fld id="{8DF318EB-D08A-4844-82BB-ED7CA03C5D94}" type="slidenum">
              <a:rPr lang="en-IN" smtClean="0"/>
              <a:t>‹#›</a:t>
            </a:fld>
            <a:endParaRPr lang="en-IN"/>
          </a:p>
        </p:txBody>
      </p:sp>
    </p:spTree>
    <p:extLst>
      <p:ext uri="{BB962C8B-B14F-4D97-AF65-F5344CB8AC3E}">
        <p14:creationId xmlns:p14="http://schemas.microsoft.com/office/powerpoint/2010/main" val="308744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AAF73-A7B3-9E9D-76DB-183D17D3F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5603E0-973B-E1EF-CB39-87E00D2B2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06D7F-A68B-5287-15F9-79C0EC9B7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DCBAA5-D73D-4065-B400-63B239856C25}" type="datetimeFigureOut">
              <a:rPr lang="en-IN" smtClean="0"/>
              <a:t>16/08/24</a:t>
            </a:fld>
            <a:endParaRPr lang="en-IN"/>
          </a:p>
        </p:txBody>
      </p:sp>
      <p:sp>
        <p:nvSpPr>
          <p:cNvPr id="5" name="Footer Placeholder 4">
            <a:extLst>
              <a:ext uri="{FF2B5EF4-FFF2-40B4-BE49-F238E27FC236}">
                <a16:creationId xmlns:a16="http://schemas.microsoft.com/office/drawing/2014/main" id="{BCBAEBD0-441B-1F3D-66D0-1D009C3FD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E1754F2-BD8A-95E8-918C-20DE2BD2A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F318EB-D08A-4844-82BB-ED7CA03C5D94}" type="slidenum">
              <a:rPr lang="en-IN" smtClean="0"/>
              <a:t>‹#›</a:t>
            </a:fld>
            <a:endParaRPr lang="en-IN"/>
          </a:p>
        </p:txBody>
      </p:sp>
    </p:spTree>
    <p:extLst>
      <p:ext uri="{BB962C8B-B14F-4D97-AF65-F5344CB8AC3E}">
        <p14:creationId xmlns:p14="http://schemas.microsoft.com/office/powerpoint/2010/main" val="127100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n-the-job_training" TargetMode="External"/><Relationship Id="rId2" Type="http://schemas.openxmlformats.org/officeDocument/2006/relationships/hyperlink" Target="https://en.wikipedia.org/wiki/Tradesm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alculator, pen, compass, money and a paper with graphs printed on it">
            <a:extLst>
              <a:ext uri="{FF2B5EF4-FFF2-40B4-BE49-F238E27FC236}">
                <a16:creationId xmlns:a16="http://schemas.microsoft.com/office/drawing/2014/main" id="{5D8B5BA9-5327-C9F7-8613-62611265431F}"/>
              </a:ext>
            </a:extLst>
          </p:cNvPr>
          <p:cNvPicPr>
            <a:picLocks noChangeAspect="1"/>
          </p:cNvPicPr>
          <p:nvPr/>
        </p:nvPicPr>
        <p:blipFill>
          <a:blip r:embed="rId2"/>
          <a:srcRect b="6639"/>
          <a:stretch/>
        </p:blipFill>
        <p:spPr>
          <a:xfrm>
            <a:off x="-3047" y="10"/>
            <a:ext cx="12191999" cy="6857990"/>
          </a:xfrm>
          <a:prstGeom prst="rect">
            <a:avLst/>
          </a:prstGeom>
        </p:spPr>
      </p:pic>
      <p:sp>
        <p:nvSpPr>
          <p:cNvPr id="28"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6F74F0-0883-CA15-EDC7-25570EB03306}"/>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chemeClr val="bg1"/>
                </a:solidFill>
              </a:rPr>
              <a:t>BUDGET PROPASALS/PROVISIONS IN MARKETING SECTOR(2024).</a:t>
            </a:r>
            <a:br>
              <a:rPr lang="en-US" sz="5200" dirty="0"/>
            </a:br>
            <a:r>
              <a:rPr lang="en-US" sz="2800" dirty="0"/>
              <a:t>CURRENT FINANCE MINISTER- MRS.NIRMALA SITHARAMAN</a:t>
            </a:r>
            <a:r>
              <a:rPr lang="en-US" sz="5200" dirty="0"/>
              <a:t>.</a:t>
            </a:r>
          </a:p>
        </p:txBody>
      </p:sp>
    </p:spTree>
    <p:extLst>
      <p:ext uri="{BB962C8B-B14F-4D97-AF65-F5344CB8AC3E}">
        <p14:creationId xmlns:p14="http://schemas.microsoft.com/office/powerpoint/2010/main" val="41767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A854-CE63-F1BD-809F-9BC06A38779F}"/>
              </a:ext>
            </a:extLst>
          </p:cNvPr>
          <p:cNvSpPr>
            <a:spLocks noGrp="1"/>
          </p:cNvSpPr>
          <p:nvPr>
            <p:ph type="title"/>
          </p:nvPr>
        </p:nvSpPr>
        <p:spPr>
          <a:xfrm>
            <a:off x="5868557" y="1138036"/>
            <a:ext cx="5444382" cy="1402470"/>
          </a:xfrm>
        </p:spPr>
        <p:txBody>
          <a:bodyPr anchor="t">
            <a:normAutofit/>
          </a:bodyPr>
          <a:lstStyle/>
          <a:p>
            <a:r>
              <a:rPr lang="en-US" sz="3200"/>
              <a:t>WHAT IS BUDGET?</a:t>
            </a:r>
            <a:endParaRPr lang="en-IN" sz="3200"/>
          </a:p>
        </p:txBody>
      </p:sp>
      <p:pic>
        <p:nvPicPr>
          <p:cNvPr id="48" name="Picture 47" descr="White calculator">
            <a:extLst>
              <a:ext uri="{FF2B5EF4-FFF2-40B4-BE49-F238E27FC236}">
                <a16:creationId xmlns:a16="http://schemas.microsoft.com/office/drawing/2014/main" id="{0B59E852-FF59-D160-1AB4-E7E19A30FAAA}"/>
              </a:ext>
            </a:extLst>
          </p:cNvPr>
          <p:cNvPicPr>
            <a:picLocks noChangeAspect="1"/>
          </p:cNvPicPr>
          <p:nvPr/>
        </p:nvPicPr>
        <p:blipFill>
          <a:blip r:embed="rId2"/>
          <a:srcRect l="6215" r="43647" b="-1"/>
          <a:stretch/>
        </p:blipFill>
        <p:spPr>
          <a:xfrm>
            <a:off x="-1" y="10"/>
            <a:ext cx="5151179" cy="6857990"/>
          </a:xfrm>
          <a:prstGeom prst="rect">
            <a:avLst/>
          </a:prstGeom>
        </p:spPr>
      </p:pic>
      <p:cxnSp>
        <p:nvCxnSpPr>
          <p:cNvPr id="49" name="Straight Connector 4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3FFB097-A301-B979-55DD-19B23DC0AA3A}"/>
              </a:ext>
            </a:extLst>
          </p:cNvPr>
          <p:cNvSpPr>
            <a:spLocks noGrp="1"/>
          </p:cNvSpPr>
          <p:nvPr>
            <p:ph idx="1"/>
          </p:nvPr>
        </p:nvSpPr>
        <p:spPr>
          <a:xfrm>
            <a:off x="5868557" y="2551176"/>
            <a:ext cx="5444382" cy="3591207"/>
          </a:xfrm>
        </p:spPr>
        <p:txBody>
          <a:bodyPr>
            <a:normAutofit/>
          </a:bodyPr>
          <a:lstStyle/>
          <a:p>
            <a:r>
              <a:rPr lang="en-US" sz="2000" dirty="0">
                <a:latin typeface="Bahnschrift SemiLight Condensed" panose="020B0502040204020203" pitchFamily="34" charset="0"/>
                <a:cs typeface="MoolBoran" panose="020F0502020204030204" pitchFamily="34" charset="0"/>
              </a:rPr>
              <a:t>A BUDGET IS A FINANCIAL PLAN THAT OUTLINES EXPECTED INCOME AND EXPENSES OVER A SPECIFIC PERIOD, TYPICALLY A YEAR. IT SERVES AS A TOOL FOR INDIVIDUALS, BUSINESSES, AND GOVERNMENTS TO MANAGE THEIR FINANCES, ALLOCATE RESOURCES EFFECTIVELY, AND ENSURE THAT SPENDING DOES NOT EXCEED INCOME.</a:t>
            </a:r>
          </a:p>
          <a:p>
            <a:r>
              <a:rPr lang="en-US" sz="2000" dirty="0">
                <a:latin typeface="Bahnschrift SemiLight Condensed" panose="020B0502040204020203" pitchFamily="34" charset="0"/>
                <a:cs typeface="MoolBoran" panose="020F0502020204030204" pitchFamily="34" charset="0"/>
              </a:rPr>
              <a:t>KEY COMPONENTS OF BUDGET INCLUDE:</a:t>
            </a:r>
            <a:endParaRPr lang="en-IN" sz="2000" dirty="0">
              <a:latin typeface="Bahnschrift SemiLight Condensed" panose="020B0502040204020203" pitchFamily="34" charset="0"/>
              <a:cs typeface="MoolBoran" panose="020F0502020204030204" pitchFamily="34" charset="0"/>
            </a:endParaRPr>
          </a:p>
          <a:p>
            <a:pPr>
              <a:buFont typeface="Wingdings" panose="05000000000000000000" pitchFamily="2" charset="2"/>
              <a:buChar char="Ø"/>
            </a:pPr>
            <a:r>
              <a:rPr lang="en-IN" sz="2000" dirty="0">
                <a:latin typeface="Bahnschrift SemiLight Condensed" panose="020B0502040204020203" pitchFamily="34" charset="0"/>
                <a:cs typeface="MoolBoran" panose="020F0502020204030204" pitchFamily="34" charset="0"/>
              </a:rPr>
              <a:t>INCOME.</a:t>
            </a:r>
          </a:p>
          <a:p>
            <a:pPr>
              <a:buFont typeface="Wingdings" panose="05000000000000000000" pitchFamily="2" charset="2"/>
              <a:buChar char="Ø"/>
            </a:pPr>
            <a:r>
              <a:rPr lang="en-IN" sz="2000" dirty="0">
                <a:latin typeface="Bahnschrift SemiLight Condensed" panose="020B0502040204020203" pitchFamily="34" charset="0"/>
                <a:cs typeface="MoolBoran" panose="020F0502020204030204" pitchFamily="34" charset="0"/>
              </a:rPr>
              <a:t>EXPENSES.</a:t>
            </a:r>
          </a:p>
          <a:p>
            <a:pPr>
              <a:buFont typeface="Wingdings" panose="05000000000000000000" pitchFamily="2" charset="2"/>
              <a:buChar char="Ø"/>
            </a:pPr>
            <a:r>
              <a:rPr lang="en-IN" sz="2000" dirty="0">
                <a:latin typeface="Bahnschrift SemiLight Condensed" panose="020B0502040204020203" pitchFamily="34" charset="0"/>
                <a:cs typeface="MoolBoran" panose="020F0502020204030204" pitchFamily="34" charset="0"/>
              </a:rPr>
              <a:t>SURPLUS OR DEFICIT.</a:t>
            </a:r>
            <a:endParaRPr lang="en-US" sz="2000" dirty="0">
              <a:latin typeface="Bahnschrift SemiLight Condensed" panose="020B0502040204020203" pitchFamily="34" charset="0"/>
              <a:cs typeface="MoolBoran" panose="020F0502020204030204" pitchFamily="34" charset="0"/>
            </a:endParaRPr>
          </a:p>
        </p:txBody>
      </p:sp>
    </p:spTree>
    <p:extLst>
      <p:ext uri="{BB962C8B-B14F-4D97-AF65-F5344CB8AC3E}">
        <p14:creationId xmlns:p14="http://schemas.microsoft.com/office/powerpoint/2010/main" val="326069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7FD8-BAEE-1B5B-2069-500099408DA0}"/>
              </a:ext>
            </a:extLst>
          </p:cNvPr>
          <p:cNvSpPr>
            <a:spLocks noGrp="1"/>
          </p:cNvSpPr>
          <p:nvPr>
            <p:ph type="title"/>
          </p:nvPr>
        </p:nvSpPr>
        <p:spPr/>
        <p:txBody>
          <a:bodyPr/>
          <a:lstStyle/>
          <a:p>
            <a:r>
              <a:rPr lang="en-US" dirty="0"/>
              <a:t>PROVISIONS FOR MANUFACTURING SECTOR IN 2024:</a:t>
            </a:r>
            <a:endParaRPr lang="en-IN" dirty="0"/>
          </a:p>
        </p:txBody>
      </p:sp>
      <p:sp>
        <p:nvSpPr>
          <p:cNvPr id="3" name="Content Placeholder 2">
            <a:extLst>
              <a:ext uri="{FF2B5EF4-FFF2-40B4-BE49-F238E27FC236}">
                <a16:creationId xmlns:a16="http://schemas.microsoft.com/office/drawing/2014/main" id="{9198BFB8-9E3E-49A6-3661-24AB05659D70}"/>
              </a:ext>
            </a:extLst>
          </p:cNvPr>
          <p:cNvSpPr>
            <a:spLocks noGrp="1"/>
          </p:cNvSpPr>
          <p:nvPr>
            <p:ph idx="1"/>
          </p:nvPr>
        </p:nvSpPr>
        <p:spPr/>
        <p:txBody>
          <a:bodyPr>
            <a:normAutofit fontScale="70000" lnSpcReduction="20000"/>
          </a:bodyPr>
          <a:lstStyle/>
          <a:p>
            <a:pPr marL="514350" indent="-514350">
              <a:buFont typeface="+mj-lt"/>
              <a:buAutoNum type="arabicPeriod"/>
            </a:pPr>
            <a:r>
              <a:rPr lang="en-US" b="1" u="sng" dirty="0">
                <a:latin typeface="Amasis MT Pro Medium" panose="02040604050005020304" pitchFamily="18" charset="0"/>
              </a:rPr>
              <a:t>INNCENTIVES FOR INNOVATION</a:t>
            </a:r>
            <a:r>
              <a:rPr lang="en-US" b="1" u="sng" dirty="0"/>
              <a:t>:</a:t>
            </a:r>
          </a:p>
          <a:p>
            <a:pPr marL="0" indent="0">
              <a:buNone/>
            </a:pPr>
            <a:endParaRPr lang="en-US" b="1" u="sng" dirty="0"/>
          </a:p>
          <a:p>
            <a:pPr>
              <a:buFont typeface="Wingdings" panose="05000000000000000000" pitchFamily="2" charset="2"/>
              <a:buChar char="v"/>
            </a:pPr>
            <a:r>
              <a:rPr lang="en-US" b="1" dirty="0">
                <a:latin typeface="Algerian" panose="04020705040A02060702" pitchFamily="82" charset="0"/>
              </a:rPr>
              <a:t>RESEARCH AND DEVELOPMENT TAX CREDITS</a:t>
            </a:r>
            <a:r>
              <a:rPr lang="en-US" b="1" dirty="0"/>
              <a:t>- </a:t>
            </a:r>
            <a:r>
              <a:rPr lang="en-US" dirty="0"/>
              <a:t>ENCHANCED TAX CREDITS FOR R&amp;D ACTIVITIES TO ENCOURAGE TECHNOLOGICAL ADVANCEMENTS.</a:t>
            </a:r>
          </a:p>
          <a:p>
            <a:pPr>
              <a:buFont typeface="Wingdings" panose="05000000000000000000" pitchFamily="2" charset="2"/>
              <a:buChar char="v"/>
            </a:pPr>
            <a:r>
              <a:rPr lang="en-US" b="1" dirty="0">
                <a:latin typeface="Algerian" panose="04020705040A02060702" pitchFamily="82" charset="0"/>
              </a:rPr>
              <a:t>GRANTS FOR INNOVATIVE PROJECTS</a:t>
            </a:r>
            <a:r>
              <a:rPr lang="en-US" b="1" dirty="0"/>
              <a:t>- </a:t>
            </a:r>
            <a:r>
              <a:rPr lang="en-US" dirty="0"/>
              <a:t>FUNDING FOR SMALL AND MEDIUM SIZED ENTERPRISES TO DEVELOP INNOVATIVE MANUFACTURING PROCESSES AND PRODUCTS.</a:t>
            </a:r>
          </a:p>
          <a:p>
            <a:pPr marL="514350" indent="-514350">
              <a:buAutoNum type="arabicPeriod" startAt="2"/>
            </a:pPr>
            <a:r>
              <a:rPr lang="en-US" b="1" u="sng" dirty="0">
                <a:latin typeface="Amasis MT Pro Medium" panose="02040604050005020304" pitchFamily="18" charset="0"/>
              </a:rPr>
              <a:t>WORKFORCE DEVELOPMENT</a:t>
            </a:r>
            <a:r>
              <a:rPr lang="en-US" dirty="0"/>
              <a:t>: </a:t>
            </a:r>
          </a:p>
          <a:p>
            <a:pPr>
              <a:buFont typeface="Wingdings" panose="05000000000000000000" pitchFamily="2" charset="2"/>
              <a:buChar char="v"/>
            </a:pPr>
            <a:r>
              <a:rPr lang="en-US" b="1" dirty="0">
                <a:latin typeface="Algerian" panose="04020705040A02060702" pitchFamily="82" charset="0"/>
              </a:rPr>
              <a:t>TRANING PROGRAMS- </a:t>
            </a:r>
            <a:r>
              <a:rPr lang="en-US" dirty="0"/>
              <a:t>INVESTMENT IN TECHNICAL TRANING PROGRAMS AND APPRENTICESHIPS(</a:t>
            </a:r>
            <a:r>
              <a:rPr lang="en-US" b="1" i="0" dirty="0">
                <a:solidFill>
                  <a:srgbClr val="202122"/>
                </a:solidFill>
                <a:effectLst/>
                <a:highlight>
                  <a:srgbClr val="FFFFFF"/>
                </a:highlight>
              </a:rPr>
              <a:t>Apprenticeship</a:t>
            </a:r>
            <a:r>
              <a:rPr lang="en-US" b="0" i="0" dirty="0">
                <a:solidFill>
                  <a:srgbClr val="202122"/>
                </a:solidFill>
                <a:effectLst/>
                <a:highlight>
                  <a:srgbClr val="FFFFFF"/>
                </a:highlight>
              </a:rPr>
              <a:t> is a system for training a new generation of practitioners of a </a:t>
            </a:r>
            <a:r>
              <a:rPr lang="en-US" b="0" i="0" u="none" strike="noStrike" dirty="0">
                <a:effectLst/>
                <a:highlight>
                  <a:srgbClr val="FFFFFF"/>
                </a:highlight>
                <a:hlinkClick r:id="rId2" tooltip="Tradesman"/>
              </a:rPr>
              <a:t>trade</a:t>
            </a:r>
            <a:r>
              <a:rPr lang="en-US" b="0" i="0" dirty="0">
                <a:solidFill>
                  <a:srgbClr val="202122"/>
                </a:solidFill>
                <a:effectLst/>
                <a:highlight>
                  <a:srgbClr val="FFFFFF"/>
                </a:highlight>
              </a:rPr>
              <a:t> or profession with </a:t>
            </a:r>
            <a:r>
              <a:rPr lang="en-US" b="0" i="0" u="none" strike="noStrike" dirty="0">
                <a:effectLst/>
                <a:highlight>
                  <a:srgbClr val="FFFFFF"/>
                </a:highlight>
                <a:hlinkClick r:id="rId3" tooltip="On-the-job training"/>
              </a:rPr>
              <a:t>on-the-job training</a:t>
            </a:r>
            <a:r>
              <a:rPr lang="en-US" b="0" i="0" dirty="0">
                <a:solidFill>
                  <a:srgbClr val="202122"/>
                </a:solidFill>
                <a:effectLst/>
                <a:highlight>
                  <a:srgbClr val="FFFFFF"/>
                </a:highlight>
              </a:rPr>
              <a:t> and often some accompanying study.) TO EQUIP WORKERS WITH THE SKILLS NEEDED FOR MODERN MANUFACTURING.</a:t>
            </a:r>
          </a:p>
          <a:p>
            <a:pPr>
              <a:buFont typeface="Wingdings" panose="05000000000000000000" pitchFamily="2" charset="2"/>
              <a:buChar char="v"/>
            </a:pPr>
            <a:r>
              <a:rPr lang="en-US" b="1" dirty="0">
                <a:solidFill>
                  <a:srgbClr val="202122"/>
                </a:solidFill>
                <a:highlight>
                  <a:srgbClr val="FFFFFF"/>
                </a:highlight>
                <a:latin typeface="Algerian" panose="04020705040A02060702" pitchFamily="82" charset="0"/>
              </a:rPr>
              <a:t>SUPPORT FOR </a:t>
            </a:r>
            <a:r>
              <a:rPr lang="en-US" b="1" u="sng" dirty="0">
                <a:solidFill>
                  <a:srgbClr val="202122"/>
                </a:solidFill>
                <a:highlight>
                  <a:srgbClr val="FFFFFF"/>
                </a:highlight>
                <a:latin typeface="Algerian" panose="04020705040A02060702" pitchFamily="82" charset="0"/>
              </a:rPr>
              <a:t>STEM</a:t>
            </a:r>
            <a:r>
              <a:rPr lang="en-US" b="1" dirty="0">
                <a:solidFill>
                  <a:srgbClr val="202122"/>
                </a:solidFill>
                <a:highlight>
                  <a:srgbClr val="FFFFFF"/>
                </a:highlight>
                <a:latin typeface="Algerian" panose="04020705040A02060702" pitchFamily="82" charset="0"/>
              </a:rPr>
              <a:t> EDUCATION</a:t>
            </a:r>
            <a:r>
              <a:rPr lang="en-US" b="1" dirty="0">
                <a:solidFill>
                  <a:srgbClr val="202122"/>
                </a:solidFill>
                <a:highlight>
                  <a:srgbClr val="FFFFFF"/>
                </a:highlight>
              </a:rPr>
              <a:t>- </a:t>
            </a:r>
            <a:r>
              <a:rPr lang="en-US" dirty="0">
                <a:solidFill>
                  <a:srgbClr val="202122"/>
                </a:solidFill>
                <a:highlight>
                  <a:srgbClr val="FFFFFF"/>
                </a:highlight>
              </a:rPr>
              <a:t>FUNDING PROGRAMS AIMED AT INCREASING PARTICIPATION IN SCIENCE, TECHNOLOGY, ENGINEERING, AND MATHEMATICS(STEM) FIELDS RELEVANT TO MANUFACTURING.</a:t>
            </a:r>
            <a:endParaRPr lang="en-IN" dirty="0"/>
          </a:p>
        </p:txBody>
      </p:sp>
    </p:spTree>
    <p:extLst>
      <p:ext uri="{BB962C8B-B14F-4D97-AF65-F5344CB8AC3E}">
        <p14:creationId xmlns:p14="http://schemas.microsoft.com/office/powerpoint/2010/main" val="8026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02FEE-F88B-A12E-A0FB-7CD0AA44D19F}"/>
              </a:ext>
            </a:extLst>
          </p:cNvPr>
          <p:cNvSpPr>
            <a:spLocks noGrp="1"/>
          </p:cNvSpPr>
          <p:nvPr>
            <p:ph idx="1"/>
          </p:nvPr>
        </p:nvSpPr>
        <p:spPr>
          <a:xfrm>
            <a:off x="838200" y="277792"/>
            <a:ext cx="10515600" cy="6580208"/>
          </a:xfrm>
        </p:spPr>
        <p:txBody>
          <a:bodyPr>
            <a:normAutofit fontScale="85000" lnSpcReduction="20000"/>
          </a:bodyPr>
          <a:lstStyle/>
          <a:p>
            <a:pPr marL="0" indent="0">
              <a:buNone/>
            </a:pPr>
            <a:r>
              <a:rPr lang="en-US" dirty="0">
                <a:latin typeface="Amasis MT Pro Medium" panose="02040604050005020304" pitchFamily="18" charset="0"/>
              </a:rPr>
              <a:t>3. </a:t>
            </a:r>
            <a:r>
              <a:rPr lang="en-US" u="sng" dirty="0">
                <a:latin typeface="Amasis MT Pro Medium" panose="02040604050005020304" pitchFamily="18" charset="0"/>
              </a:rPr>
              <a:t>SUSTAINABILITY INITIATIVES</a:t>
            </a:r>
            <a:r>
              <a:rPr lang="en-US" dirty="0"/>
              <a:t>: </a:t>
            </a:r>
          </a:p>
          <a:p>
            <a:pPr>
              <a:buFont typeface="Wingdings" panose="05000000000000000000" pitchFamily="2" charset="2"/>
              <a:buChar char="v"/>
            </a:pPr>
            <a:r>
              <a:rPr lang="en-US" dirty="0"/>
              <a:t> </a:t>
            </a:r>
            <a:r>
              <a:rPr lang="en-US" b="1" dirty="0">
                <a:latin typeface="Algerian" panose="04020705040A02060702" pitchFamily="82" charset="0"/>
              </a:rPr>
              <a:t>GREEN MANUFACTURING GRANTS- </a:t>
            </a:r>
            <a:r>
              <a:rPr lang="en-US" dirty="0"/>
              <a:t>PROVISIONS FOR FUNDING INITIATIVES THAT PROMOTE SUSTAINABLE PRACTICES, SUCH AS ENERGY EFFICIENCY AND WASTE REDUCTION.</a:t>
            </a:r>
          </a:p>
          <a:p>
            <a:pPr>
              <a:buFont typeface="Wingdings" panose="05000000000000000000" pitchFamily="2" charset="2"/>
              <a:buChar char="v"/>
            </a:pPr>
            <a:r>
              <a:rPr lang="en-US" b="1" dirty="0">
                <a:latin typeface="Algerian" panose="04020705040A02060702" pitchFamily="82" charset="0"/>
              </a:rPr>
              <a:t>INCENTIVES FOR CLEAN TECHNOLOGIES-  </a:t>
            </a:r>
            <a:r>
              <a:rPr lang="en-US" dirty="0"/>
              <a:t>TAX INCENTIVES OR GRANTS FOR MANUFACTURES TO ADOPT CLEAN AND RENEWABLE ENERGY TECHNOLOGIES.</a:t>
            </a:r>
          </a:p>
          <a:p>
            <a:pPr marL="0" indent="0">
              <a:buNone/>
            </a:pPr>
            <a:r>
              <a:rPr lang="en-US" dirty="0">
                <a:latin typeface="Amasis MT Pro Medium" panose="02040604050005020304" pitchFamily="18" charset="0"/>
              </a:rPr>
              <a:t>4</a:t>
            </a:r>
            <a:r>
              <a:rPr lang="en-US" u="sng" dirty="0">
                <a:latin typeface="Amasis MT Pro Medium" panose="02040604050005020304" pitchFamily="18" charset="0"/>
              </a:rPr>
              <a:t>. INSFRASTRUCTURE INVESTMENT</a:t>
            </a:r>
            <a:r>
              <a:rPr lang="en-US" dirty="0"/>
              <a:t>:</a:t>
            </a:r>
          </a:p>
          <a:p>
            <a:pPr>
              <a:buFont typeface="Wingdings" panose="05000000000000000000" pitchFamily="2" charset="2"/>
              <a:buChar char="v"/>
            </a:pPr>
            <a:r>
              <a:rPr lang="en-US" dirty="0"/>
              <a:t> </a:t>
            </a:r>
            <a:r>
              <a:rPr lang="en-US" b="1" dirty="0">
                <a:latin typeface="Algerian" panose="04020705040A02060702" pitchFamily="82" charset="0"/>
              </a:rPr>
              <a:t>SUPPLY CHAIN RESILIENCE- </a:t>
            </a:r>
            <a:r>
              <a:rPr lang="en-US" dirty="0"/>
              <a:t>FUNDING TO IMPROVE TRANSPORTATION AND LOGISTICS INSFRASTRUCTURE TO REDUCE SUPPLY CHAIN VULNERABILITIES.</a:t>
            </a:r>
          </a:p>
          <a:p>
            <a:pPr>
              <a:buFont typeface="Wingdings" panose="05000000000000000000" pitchFamily="2" charset="2"/>
              <a:buChar char="v"/>
            </a:pPr>
            <a:r>
              <a:rPr lang="en-US" b="1" dirty="0">
                <a:latin typeface="Algerian" panose="04020705040A02060702" pitchFamily="82" charset="0"/>
              </a:rPr>
              <a:t>DIGITAL INSFRASTRUCTURE- </a:t>
            </a:r>
            <a:r>
              <a:rPr lang="en-US" dirty="0"/>
              <a:t>INVESTMENT IN TECHNOLOGY INSFRASTRUCTURE THAT SUPPORTS SMART MANUFACTURING AND INDUSTRY 4.0 PRACTICES( </a:t>
            </a:r>
            <a:r>
              <a:rPr lang="en-US" b="1" dirty="0"/>
              <a:t>e.g. INTERNET OF THINGS, AI).</a:t>
            </a:r>
            <a:endParaRPr lang="en-US" dirty="0"/>
          </a:p>
          <a:p>
            <a:pPr marL="0" indent="0">
              <a:buNone/>
            </a:pPr>
            <a:r>
              <a:rPr lang="en-US" dirty="0">
                <a:latin typeface="Amasis MT Pro Medium" panose="02040604050005020304" pitchFamily="18" charset="0"/>
              </a:rPr>
              <a:t>5. </a:t>
            </a:r>
            <a:r>
              <a:rPr lang="en-US" u="sng" dirty="0">
                <a:latin typeface="Amasis MT Pro Medium" panose="02040604050005020304" pitchFamily="18" charset="0"/>
              </a:rPr>
              <a:t>TRADE AND MARKET ACCESS</a:t>
            </a:r>
            <a:r>
              <a:rPr lang="en-US" dirty="0">
                <a:latin typeface="Amasis MT Pro Medium" panose="02040604050005020304" pitchFamily="18" charset="0"/>
              </a:rPr>
              <a:t>: </a:t>
            </a:r>
          </a:p>
          <a:p>
            <a:pPr>
              <a:buFont typeface="Wingdings" panose="05000000000000000000" pitchFamily="2" charset="2"/>
              <a:buChar char="v"/>
            </a:pPr>
            <a:r>
              <a:rPr lang="en-US" dirty="0">
                <a:latin typeface="Amasis MT Pro Medium" panose="02040604050005020304" pitchFamily="18" charset="0"/>
              </a:rPr>
              <a:t> </a:t>
            </a:r>
            <a:r>
              <a:rPr lang="en-US" b="1" dirty="0">
                <a:latin typeface="Algerian" panose="04020705040A02060702" pitchFamily="82" charset="0"/>
              </a:rPr>
              <a:t>SUPPORTING FOR EXPORTING BUSINESSES- </a:t>
            </a:r>
            <a:r>
              <a:rPr lang="en-US" dirty="0"/>
              <a:t>PROGRAMS THAT PROVIDE FINANCIAL ASSISTANCE OR SUBISIDES FOR MANUFACTURES TO ENTER NEW INTERNATIONAL MARKETS.</a:t>
            </a:r>
          </a:p>
          <a:p>
            <a:pPr>
              <a:buFont typeface="Wingdings" panose="05000000000000000000" pitchFamily="2" charset="2"/>
              <a:buChar char="v"/>
            </a:pPr>
            <a:r>
              <a:rPr lang="en-US" dirty="0"/>
              <a:t> </a:t>
            </a:r>
            <a:r>
              <a:rPr lang="en-US" b="1" dirty="0">
                <a:latin typeface="Algerian" panose="04020705040A02060702" pitchFamily="82" charset="0"/>
              </a:rPr>
              <a:t>CUSTOMS SIMPLIFICATION- </a:t>
            </a:r>
            <a:r>
              <a:rPr lang="en-US" dirty="0"/>
              <a:t>PROPOSALS AIMED AT STREAMLINING CUSTOMS PROCESSES TO FACILITATE EASIER INTERNATIONAL TRADE.</a:t>
            </a:r>
          </a:p>
          <a:p>
            <a:pPr marL="0" indent="0">
              <a:buNone/>
            </a:pPr>
            <a:endParaRPr lang="en-IN" dirty="0">
              <a:latin typeface="Amasis MT Pro Medium" panose="02040604050005020304" pitchFamily="18" charset="0"/>
            </a:endParaRPr>
          </a:p>
        </p:txBody>
      </p:sp>
    </p:spTree>
    <p:extLst>
      <p:ext uri="{BB962C8B-B14F-4D97-AF65-F5344CB8AC3E}">
        <p14:creationId xmlns:p14="http://schemas.microsoft.com/office/powerpoint/2010/main" val="177140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838DC-9AB2-D045-993A-2D6DAAEC2067}"/>
              </a:ext>
            </a:extLst>
          </p:cNvPr>
          <p:cNvSpPr>
            <a:spLocks noGrp="1"/>
          </p:cNvSpPr>
          <p:nvPr>
            <p:ph idx="1"/>
          </p:nvPr>
        </p:nvSpPr>
        <p:spPr>
          <a:xfrm>
            <a:off x="838200" y="240632"/>
            <a:ext cx="10515600" cy="5936331"/>
          </a:xfrm>
        </p:spPr>
        <p:txBody>
          <a:bodyPr>
            <a:normAutofit fontScale="85000" lnSpcReduction="20000"/>
          </a:bodyPr>
          <a:lstStyle/>
          <a:p>
            <a:pPr marL="0" indent="0">
              <a:buNone/>
            </a:pPr>
            <a:r>
              <a:rPr lang="en-US" dirty="0">
                <a:latin typeface="Amasis MT Pro Medium" panose="02040604050005020304" pitchFamily="18" charset="0"/>
              </a:rPr>
              <a:t>6. </a:t>
            </a:r>
            <a:r>
              <a:rPr lang="en-US" u="sng" dirty="0">
                <a:latin typeface="Amasis MT Pro Medium" panose="02040604050005020304" pitchFamily="18" charset="0"/>
              </a:rPr>
              <a:t>TAX POLICIES:</a:t>
            </a:r>
          </a:p>
          <a:p>
            <a:pPr>
              <a:buFont typeface="Wingdings" panose="05000000000000000000" pitchFamily="2" charset="2"/>
              <a:buChar char="v"/>
            </a:pPr>
            <a:r>
              <a:rPr lang="en-US" b="1" dirty="0">
                <a:latin typeface="Algerian" panose="04020705040A02060702" pitchFamily="82" charset="0"/>
              </a:rPr>
              <a:t> LOWER CORPORATE TAX RATES-  </a:t>
            </a:r>
            <a:r>
              <a:rPr lang="en-US" dirty="0"/>
              <a:t>REVISIONS TO CORPORATE TAX RATES TO ENHANCE COMPETITIVENESS FOR DOMESTIC MANUFACTURERS.</a:t>
            </a:r>
          </a:p>
          <a:p>
            <a:pPr>
              <a:buFont typeface="Wingdings" panose="05000000000000000000" pitchFamily="2" charset="2"/>
              <a:buChar char="v"/>
            </a:pPr>
            <a:r>
              <a:rPr lang="en-US" dirty="0">
                <a:latin typeface="Algerian" panose="04020705040A02060702" pitchFamily="82" charset="0"/>
              </a:rPr>
              <a:t>INVESTMENT DEDUCTIONS- </a:t>
            </a:r>
            <a:r>
              <a:rPr lang="en-US" dirty="0"/>
              <a:t>ACCELERATED DEPRECIATION OR DEDUCTIONS FOR CAPITAL INVESTMENTS IN MANUFACTURING EQUIPMENT.</a:t>
            </a:r>
          </a:p>
          <a:p>
            <a:pPr marL="0" indent="0">
              <a:buNone/>
            </a:pPr>
            <a:r>
              <a:rPr lang="en-US" dirty="0">
                <a:latin typeface="Amasis MT Pro Medium" panose="02040604050005020304" pitchFamily="18" charset="0"/>
              </a:rPr>
              <a:t>7. </a:t>
            </a:r>
            <a:r>
              <a:rPr lang="en-US" u="sng" dirty="0">
                <a:latin typeface="Amasis MT Pro Medium" panose="02040604050005020304" pitchFamily="18" charset="0"/>
              </a:rPr>
              <a:t>REGULATORY RELIEF: </a:t>
            </a:r>
          </a:p>
          <a:p>
            <a:pPr>
              <a:buFont typeface="Wingdings" panose="05000000000000000000" pitchFamily="2" charset="2"/>
              <a:buChar char="v"/>
            </a:pPr>
            <a:r>
              <a:rPr lang="en-US" b="1" dirty="0">
                <a:latin typeface="Algerian" panose="04020705040A02060702" pitchFamily="82" charset="0"/>
              </a:rPr>
              <a:t>STREAMLINING REGULATIONS</a:t>
            </a:r>
            <a:r>
              <a:rPr lang="en-US" dirty="0">
                <a:latin typeface="Algerian" panose="04020705040A02060702" pitchFamily="82" charset="0"/>
              </a:rPr>
              <a:t>- </a:t>
            </a:r>
            <a:r>
              <a:rPr lang="en-US" dirty="0"/>
              <a:t>EFFORTS TO REDUCE REGULATORY BURDENS THAT MAY INHIBIT MANUFACTURING OPERATIONS. </a:t>
            </a:r>
          </a:p>
          <a:p>
            <a:pPr>
              <a:buFont typeface="Wingdings" panose="05000000000000000000" pitchFamily="2" charset="2"/>
              <a:buChar char="v"/>
            </a:pPr>
            <a:r>
              <a:rPr lang="en-US" b="1" dirty="0">
                <a:latin typeface="Algerian" panose="04020705040A02060702" pitchFamily="82" charset="0"/>
              </a:rPr>
              <a:t>SIMPLIFYING COMPLIANCE</a:t>
            </a:r>
            <a:r>
              <a:rPr lang="en-US" dirty="0">
                <a:latin typeface="Algerian" panose="04020705040A02060702" pitchFamily="82" charset="0"/>
              </a:rPr>
              <a:t>- </a:t>
            </a:r>
            <a:r>
              <a:rPr lang="en-US" dirty="0"/>
              <a:t>INTIATIVES AIMED AT SIMPLIFYING COMPLIANCE PROCESSES FOR MANUFACTURERS.</a:t>
            </a:r>
          </a:p>
          <a:p>
            <a:pPr marL="0" indent="0">
              <a:buNone/>
            </a:pPr>
            <a:r>
              <a:rPr lang="en-US" dirty="0">
                <a:latin typeface="Amasis MT Pro Medium" panose="02040604050005020304" pitchFamily="18" charset="0"/>
              </a:rPr>
              <a:t>8</a:t>
            </a:r>
            <a:r>
              <a:rPr lang="en-US" u="sng" dirty="0">
                <a:latin typeface="Amasis MT Pro Medium" panose="02040604050005020304" pitchFamily="18" charset="0"/>
              </a:rPr>
              <a:t>. SUPPORT  FOR EMERGING TECHNOLOGIES</a:t>
            </a:r>
            <a:r>
              <a:rPr lang="en-US" dirty="0"/>
              <a:t>:</a:t>
            </a:r>
          </a:p>
          <a:p>
            <a:pPr>
              <a:buFont typeface="Wingdings" panose="05000000000000000000" pitchFamily="2" charset="2"/>
              <a:buChar char="v"/>
            </a:pPr>
            <a:r>
              <a:rPr lang="en-US" dirty="0"/>
              <a:t> </a:t>
            </a:r>
            <a:r>
              <a:rPr lang="en-US" b="1" dirty="0">
                <a:latin typeface="Algerian" panose="04020705040A02060702" pitchFamily="82" charset="0"/>
              </a:rPr>
              <a:t>FUNDING FOR AUTOMATION AND AI- </a:t>
            </a:r>
            <a:r>
              <a:rPr lang="en-US" dirty="0"/>
              <a:t>FINANCIAL SUPPORT FOR MANUFACTURERS TO ADOPT AUTOMATION AND ARTIFICIAL INTELLIGENCE SOLUTIONS TO IMPROVE EFFICIENCY.</a:t>
            </a:r>
          </a:p>
          <a:p>
            <a:pPr>
              <a:buFont typeface="Wingdings" panose="05000000000000000000" pitchFamily="2" charset="2"/>
              <a:buChar char="v"/>
            </a:pPr>
            <a:r>
              <a:rPr lang="en-US" dirty="0"/>
              <a:t> </a:t>
            </a:r>
            <a:r>
              <a:rPr lang="en-US" b="1" dirty="0">
                <a:latin typeface="Algerian" panose="04020705040A02060702" pitchFamily="82" charset="0"/>
              </a:rPr>
              <a:t>PILOT PROGRAMS FOR ADVANCED MANUFACTURING- </a:t>
            </a:r>
            <a:r>
              <a:rPr lang="en-US" dirty="0"/>
              <a:t>INITIATIVES TO TEST AND SHOWCASE NEW MANUFACTURING TECHNOLOGIES AND PROCESSES.</a:t>
            </a:r>
          </a:p>
          <a:p>
            <a:pPr marL="0" indent="0">
              <a:buNone/>
            </a:pPr>
            <a:endParaRPr lang="en-IN" dirty="0"/>
          </a:p>
        </p:txBody>
      </p:sp>
    </p:spTree>
    <p:extLst>
      <p:ext uri="{BB962C8B-B14F-4D97-AF65-F5344CB8AC3E}">
        <p14:creationId xmlns:p14="http://schemas.microsoft.com/office/powerpoint/2010/main" val="2528521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3342C-1841-172F-C9EA-33187607F580}"/>
              </a:ext>
            </a:extLst>
          </p:cNvPr>
          <p:cNvSpPr>
            <a:spLocks noGrp="1"/>
          </p:cNvSpPr>
          <p:nvPr>
            <p:ph type="title"/>
          </p:nvPr>
        </p:nvSpPr>
        <p:spPr>
          <a:xfrm>
            <a:off x="761803" y="350196"/>
            <a:ext cx="4646904" cy="1624520"/>
          </a:xfrm>
        </p:spPr>
        <p:txBody>
          <a:bodyPr anchor="ctr">
            <a:normAutofit/>
          </a:bodyPr>
          <a:lstStyle/>
          <a:p>
            <a:r>
              <a:rPr lang="en-US" sz="4000"/>
              <a:t>CONCLUSION:</a:t>
            </a:r>
            <a:endParaRPr lang="en-IN" sz="4000"/>
          </a:p>
        </p:txBody>
      </p:sp>
      <p:sp>
        <p:nvSpPr>
          <p:cNvPr id="3" name="Content Placeholder 2">
            <a:extLst>
              <a:ext uri="{FF2B5EF4-FFF2-40B4-BE49-F238E27FC236}">
                <a16:creationId xmlns:a16="http://schemas.microsoft.com/office/drawing/2014/main" id="{518643FC-1180-E142-6B27-E2D497474E71}"/>
              </a:ext>
            </a:extLst>
          </p:cNvPr>
          <p:cNvSpPr>
            <a:spLocks noGrp="1"/>
          </p:cNvSpPr>
          <p:nvPr>
            <p:ph idx="1"/>
          </p:nvPr>
        </p:nvSpPr>
        <p:spPr>
          <a:xfrm>
            <a:off x="761802" y="2743200"/>
            <a:ext cx="4646905" cy="3613149"/>
          </a:xfrm>
        </p:spPr>
        <p:txBody>
          <a:bodyPr anchor="ctr">
            <a:normAutofit/>
          </a:bodyPr>
          <a:lstStyle/>
          <a:p>
            <a:r>
              <a:rPr lang="en-US" sz="1700"/>
              <a:t>THE SPECIFIC DETAILS OF BUDGET PROPOSALS AND PROVISIONS FOR THE MANUFACTURING SECTOR IN 2024 WILL DIFFER BY COUNTRY AND DEPEND ON GOVERNMENT POLICY GOALS, ECONOMIC CONDITIONS, AND STAKEHOLDER INPUT. TO GET ACURATE INFORMATION, ITS ESSENTIAL TO CONSULT OFFICIAL GOVERNMENT DOCUMENTS, REPORTS FROM RELEVANT INDUSTRY ASSOCIATIONS, OR NEWS RELEASES REGARDING THE BUDGET PROPOSALS RELEASED IN YOUR JURISDICTION.</a:t>
            </a:r>
            <a:endParaRPr lang="en-IN" sz="1700"/>
          </a:p>
        </p:txBody>
      </p:sp>
      <p:pic>
        <p:nvPicPr>
          <p:cNvPr id="19" name="Picture 18" descr="Magnifying glass showing decling performance">
            <a:extLst>
              <a:ext uri="{FF2B5EF4-FFF2-40B4-BE49-F238E27FC236}">
                <a16:creationId xmlns:a16="http://schemas.microsoft.com/office/drawing/2014/main" id="{A13C68F5-1646-F235-0600-87704D6321D2}"/>
              </a:ext>
            </a:extLst>
          </p:cNvPr>
          <p:cNvPicPr>
            <a:picLocks noChangeAspect="1"/>
          </p:cNvPicPr>
          <p:nvPr/>
        </p:nvPicPr>
        <p:blipFill>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4112051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02bba04-48db-4929-9e9f-c9d78afe33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0178E5A77FBF47815C93032674F303" ma:contentTypeVersion="6" ma:contentTypeDescription="Create a new document." ma:contentTypeScope="" ma:versionID="85e273f8dcd32f641a24c2520b21ba31">
  <xsd:schema xmlns:xsd="http://www.w3.org/2001/XMLSchema" xmlns:xs="http://www.w3.org/2001/XMLSchema" xmlns:p="http://schemas.microsoft.com/office/2006/metadata/properties" xmlns:ns3="202bba04-48db-4929-9e9f-c9d78afe338c" targetNamespace="http://schemas.microsoft.com/office/2006/metadata/properties" ma:root="true" ma:fieldsID="85760f1d09c86661aed8d94b5bb6a383" ns3:_="">
    <xsd:import namespace="202bba04-48db-4929-9e9f-c9d78afe338c"/>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bba04-48db-4929-9e9f-c9d78afe338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DCF34C-4E34-45B7-8977-B0827753FFA6}">
  <ds:schemaRefs>
    <ds:schemaRef ds:uri="http://schemas.microsoft.com/office/2006/metadata/properties"/>
    <ds:schemaRef ds:uri="http://www.w3.org/2000/xmlns/"/>
    <ds:schemaRef ds:uri="202bba04-48db-4929-9e9f-c9d78afe338c"/>
    <ds:schemaRef ds:uri="http://www.w3.org/2001/XMLSchema-instance"/>
  </ds:schemaRefs>
</ds:datastoreItem>
</file>

<file path=customXml/itemProps2.xml><?xml version="1.0" encoding="utf-8"?>
<ds:datastoreItem xmlns:ds="http://schemas.openxmlformats.org/officeDocument/2006/customXml" ds:itemID="{0513D236-CB6B-43A0-90D4-1C3A1FA93E71}">
  <ds:schemaRefs>
    <ds:schemaRef ds:uri="http://schemas.microsoft.com/office/2006/metadata/contentType"/>
    <ds:schemaRef ds:uri="http://schemas.microsoft.com/office/2006/metadata/properties/metaAttributes"/>
    <ds:schemaRef ds:uri="http://www.w3.org/2000/xmlns/"/>
    <ds:schemaRef ds:uri="http://www.w3.org/2001/XMLSchema"/>
    <ds:schemaRef ds:uri="202bba04-48db-4929-9e9f-c9d78afe338c"/>
  </ds:schemaRefs>
</ds:datastoreItem>
</file>

<file path=customXml/itemProps3.xml><?xml version="1.0" encoding="utf-8"?>
<ds:datastoreItem xmlns:ds="http://schemas.openxmlformats.org/officeDocument/2006/customXml" ds:itemID="{3B75B954-CA6A-4E71-8793-E2FD5886E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TotalTime>
  <Words>519</Words>
  <Application>Microsoft Office PowerPoint</Application>
  <PresentationFormat>Widescreen</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BUDGET PROPASALS/PROVISIONS IN MARKETING SECTOR(2024). CURRENT FINANCE MINISTER- MRS.NIRMALA SITHARAMAN.</vt:lpstr>
      <vt:lpstr>WHAT IS BUDGET?</vt:lpstr>
      <vt:lpstr>PROVISIONS FOR MANUFACTURING SECTOR IN 2024:</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PROPASALS/PROVISIONS IN MARKETING SECTOR(2024). CURRENT FINANCE MINISTER- MRS.NIRMALA SITHARAMAN.</dc:title>
  <dc:creator>Himanshi dhawan(MBA-24)</dc:creator>
  <cp:lastModifiedBy>Himanshi dhawan(MBA-24)</cp:lastModifiedBy>
  <cp:revision>2</cp:revision>
  <dcterms:created xsi:type="dcterms:W3CDTF">2024-07-31T14:36:53Z</dcterms:created>
  <dcterms:modified xsi:type="dcterms:W3CDTF">2024-08-16T14:07:10Z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0x010100570178E5A77FBF47815C93032674F303</vt:lpwstr>
  </property>
</Properties>
</file>