
<file path=[Content_Types].xml><?xml version="1.0" encoding="utf-8"?>
<Types xmlns="http://schemas.openxmlformats.org/package/2006/content-types">
  <Default Extension="crdownload" ContentType="image/jpeg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4" r:id="rId17"/>
    <p:sldId id="316" r:id="rId18"/>
    <p:sldId id="315" r:id="rId19"/>
    <p:sldId id="31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60" d="100"/>
          <a:sy n="60" d="100"/>
        </p:scale>
        <p:origin x="114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crdownload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alphaModFix amt="51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BY Himanshi </a:t>
            </a:r>
            <a:r>
              <a:rPr lang="en-US" sz="1600" dirty="0" err="1"/>
              <a:t>kumari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10">
        <p15:prstTrans prst="curtains"/>
        <p:sndAc>
          <p:stSnd>
            <p:snd r:embed="rId3" name="bomb.wav"/>
          </p:stSnd>
        </p:sndAc>
      </p:transition>
    </mc:Choice>
    <mc:Fallback>
      <p:transition>
        <p:fade/>
        <p:sndAc>
          <p:stSnd>
            <p:snd r:embed="rId3" name="bomb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4C97-1372-CDB2-06E0-B9BD0B7C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4.Convenience Sampling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1D8ED-3C33-D93F-5879-95C2494FD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357" y="2108201"/>
            <a:ext cx="11052313" cy="3760891"/>
          </a:xfrm>
        </p:spPr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Convenience sampling is 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method of collecting samples by taking samples that are conveniently located around a location or Internet service. In this sampling technique we take expert or people having knowledge in that field in which we are doing study.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D7DDCB4-94CE-B89D-5822-B5FA07B8F2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3" b="13859"/>
          <a:stretch/>
        </p:blipFill>
        <p:spPr bwMode="auto">
          <a:xfrm>
            <a:off x="3081129" y="3313043"/>
            <a:ext cx="5440029" cy="292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4902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ACAE92-7FC4-4B88-0771-6BB0634C4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18" y="457180"/>
            <a:ext cx="9117496" cy="533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288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22E1-4A15-CED3-7B90-F14F614E8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70" y="286603"/>
            <a:ext cx="10731610" cy="1450757"/>
          </a:xfrm>
        </p:spPr>
        <p:txBody>
          <a:bodyPr/>
          <a:lstStyle/>
          <a:p>
            <a:r>
              <a:rPr lang="en-US" dirty="0"/>
              <a:t>Variable: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8B2CA-91A6-0128-0836-936160B42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70" y="1908313"/>
            <a:ext cx="11330608" cy="4452730"/>
          </a:xfrm>
        </p:spPr>
        <p:txBody>
          <a:bodyPr>
            <a:normAutofit/>
          </a:bodyPr>
          <a:lstStyle/>
          <a:p>
            <a:r>
              <a:rPr lang="en-US" sz="2000" dirty="0"/>
              <a:t>A variable is a property that can take on any value.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variable 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Quantitative Variable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:- Variable that can be measured for example height, weight, age etc.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 indent="-514350">
              <a:lnSpc>
                <a:spcPct val="100000"/>
              </a:lnSpc>
              <a:buFont typeface="+mj-lt"/>
              <a:buAutoNum type="romanL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Discrete Quantitative variable :- It contains whole number.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 For Example Bank account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number,age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 indent="-514350">
              <a:lnSpc>
                <a:spcPct val="100000"/>
              </a:lnSpc>
              <a:buFont typeface="+mj-lt"/>
              <a:buAutoNum type="romanL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Continuous Quantitative variable :-  It contains decimal value in it.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 For example: Height=125.5,126.5,127.5,128.0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5489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B24465-D7CC-9883-F94B-FCE125E2D206}"/>
              </a:ext>
            </a:extLst>
          </p:cNvPr>
          <p:cNvSpPr txBox="1"/>
          <p:nvPr/>
        </p:nvSpPr>
        <p:spPr>
          <a:xfrm>
            <a:off x="290945" y="304800"/>
            <a:ext cx="115824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Qualitative /Categorical Variable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:- Based on some characteristics we can derive categorical variable for example Male/Female.</a:t>
            </a:r>
          </a:p>
          <a:p>
            <a:pPr>
              <a:lnSpc>
                <a:spcPct val="100000"/>
              </a:lnSpc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Types Of Qualitative variable:</a:t>
            </a:r>
          </a:p>
          <a:p>
            <a:pPr>
              <a:lnSpc>
                <a:spcPct val="100000"/>
              </a:lnSpc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Nominal :-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nominal variable has no intrinsic ordering to its categories. For example, gender is a categorical variable having two categories (male and female) with no intrinsic ordering to the categories.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endParaRPr lang="en-US" sz="20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Ordinal :- An ordinal number is numeric data which is mainly used to give rank to data . The example of ordinal variable can be Grading in school,  Feedback giving etc.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I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1974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ontinuous vs Discrete Variables in the context of Machine Learning. | by  Rakshith Vasudev | HackerNoon.com | Medium">
            <a:extLst>
              <a:ext uri="{FF2B5EF4-FFF2-40B4-BE49-F238E27FC236}">
                <a16:creationId xmlns:a16="http://schemas.microsoft.com/office/drawing/2014/main" id="{56E7C183-0717-32F6-3809-190BE9D5FD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51"/>
          <a:stretch/>
        </p:blipFill>
        <p:spPr bwMode="auto">
          <a:xfrm>
            <a:off x="708075" y="199561"/>
            <a:ext cx="11000934" cy="620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1102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proaching categorical variables | by Zahra Elhamraoui | Artificial  Intelligence in Plain English">
            <a:extLst>
              <a:ext uri="{FF2B5EF4-FFF2-40B4-BE49-F238E27FC236}">
                <a16:creationId xmlns:a16="http://schemas.microsoft.com/office/drawing/2014/main" id="{15FD79A7-3BC1-B03E-8CA8-584AF5C7C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4884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Business Thank-You Letter Examples">
            <a:extLst>
              <a:ext uri="{FF2B5EF4-FFF2-40B4-BE49-F238E27FC236}">
                <a16:creationId xmlns:a16="http://schemas.microsoft.com/office/drawing/2014/main" id="{4FB37E40-2BA6-312B-B378-CFA71553E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397" y="1223889"/>
            <a:ext cx="5520511" cy="414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6258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37C1B-01D8-6503-84F3-BF39617F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Statistics?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2076F-BFDC-1F15-D6CE-E072CC70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7983"/>
            <a:ext cx="10058400" cy="3729382"/>
          </a:xfrm>
        </p:spPr>
        <p:txBody>
          <a:bodyPr/>
          <a:lstStyle/>
          <a:p>
            <a:r>
              <a:rPr lang="en-US" sz="2000" dirty="0">
                <a:solidFill>
                  <a:srgbClr val="3033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0" i="0" dirty="0">
                <a:solidFill>
                  <a:srgbClr val="3033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branch of mathematics dealing with the collection, analysis, interpretation, and presentation of masses of numerical data.</a:t>
            </a:r>
          </a:p>
          <a:p>
            <a:endParaRPr lang="en-US" b="0" i="0" dirty="0">
              <a:solidFill>
                <a:srgbClr val="30333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9" name="Picture 2" descr="Survey Data Collection Which Survey Method Should You Choose?">
            <a:extLst>
              <a:ext uri="{FF2B5EF4-FFF2-40B4-BE49-F238E27FC236}">
                <a16:creationId xmlns:a16="http://schemas.microsoft.com/office/drawing/2014/main" id="{958A458C-DD94-6CBB-F3A1-0ACA4FA14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01" y="3077631"/>
            <a:ext cx="3152634" cy="1974831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</p:pic>
      <p:pic>
        <p:nvPicPr>
          <p:cNvPr id="12" name="Picture 8" descr="The stages of the data organization | by Le Nguyen The Dat | Towards Data  Science">
            <a:extLst>
              <a:ext uri="{FF2B5EF4-FFF2-40B4-BE49-F238E27FC236}">
                <a16:creationId xmlns:a16="http://schemas.microsoft.com/office/drawing/2014/main" id="{D867D176-4159-8961-917B-2579B5129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142" y="3077630"/>
            <a:ext cx="3235361" cy="197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Data Interpretation: get the most out of your data | Big2Smart">
            <a:extLst>
              <a:ext uri="{FF2B5EF4-FFF2-40B4-BE49-F238E27FC236}">
                <a16:creationId xmlns:a16="http://schemas.microsoft.com/office/drawing/2014/main" id="{E323FD96-4E45-8F7C-41F9-B60D022B2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859" y="3077630"/>
            <a:ext cx="3195007" cy="199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660097-471D-02DE-B11C-33CFA64D861F}"/>
              </a:ext>
            </a:extLst>
          </p:cNvPr>
          <p:cNvSpPr/>
          <p:nvPr/>
        </p:nvSpPr>
        <p:spPr>
          <a:xfrm>
            <a:off x="286601" y="5339035"/>
            <a:ext cx="3193577" cy="6767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collection</a:t>
            </a:r>
            <a:endParaRPr lang="en-IN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A9A00E-E7AB-6BB7-5F59-50556E159180}"/>
              </a:ext>
            </a:extLst>
          </p:cNvPr>
          <p:cNvSpPr/>
          <p:nvPr/>
        </p:nvSpPr>
        <p:spPr>
          <a:xfrm>
            <a:off x="4062141" y="5339033"/>
            <a:ext cx="3235362" cy="6767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Organization</a:t>
            </a:r>
            <a:endParaRPr lang="en-IN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9290C9-F6C2-8CFA-3116-CC27100FC530}"/>
              </a:ext>
            </a:extLst>
          </p:cNvPr>
          <p:cNvSpPr/>
          <p:nvPr/>
        </p:nvSpPr>
        <p:spPr>
          <a:xfrm>
            <a:off x="8129859" y="5339033"/>
            <a:ext cx="3195007" cy="6767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Interpretation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234858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F80F-B76E-4876-A982-E3A0D291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Why we use Statistics?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058B-F840-BEF4-F087-07A4F9F21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Gain a better understanding of the world around us.</a:t>
            </a:r>
            <a:endParaRPr lang="en-US" sz="2400" b="0" i="0" dirty="0">
              <a:solidFill>
                <a:srgbClr val="3D3D3D"/>
              </a:solidFill>
              <a:effectLst/>
              <a:latin typeface="inherit"/>
            </a:endParaRP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Make decisions using data.</a:t>
            </a:r>
            <a:endParaRPr lang="en-US" sz="2400" b="0" i="0" dirty="0">
              <a:solidFill>
                <a:srgbClr val="3D3D3D"/>
              </a:solidFill>
              <a:effectLst/>
              <a:latin typeface="inherit"/>
            </a:endParaRP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Make predictions about the future using data.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</a:rPr>
              <a:t>To understand correlation.</a:t>
            </a:r>
            <a:endParaRPr lang="en-US" sz="2400" b="0" i="0" dirty="0">
              <a:solidFill>
                <a:srgbClr val="3D3D3D"/>
              </a:solidFill>
              <a:effectLst/>
              <a:latin typeface="inheri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1209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E335-7B8C-01FB-0B63-8D69C27F3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use Statistics?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82772-20FA-28FA-B492-9D8CC5116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B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usiness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M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arketing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M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edia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F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Insurance</a:t>
            </a: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G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overnment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H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ealthcare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Manufacturing and 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E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ngineering.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76339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9AAE2-3BEB-9083-00C8-CB9E492D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Statistics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906AD-EE98-3FC4-06DA-4E8B820D3E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Descriptive  statistics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AFD30-4210-D333-F3C5-9782DABE0A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Descriptive statistics are 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used to analysis  data or  summarize data then organize it in the form of numbers and graphs.</a:t>
            </a: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Here we use different types of charts like pie-chart, bar chart , Histogram etc.</a:t>
            </a: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We also use arithmetic operation here like mean, median, mode, central tendency etc. 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2FB814-7976-1932-DF29-CF4C6BE91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Inferential statistics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9C141D-A43F-B63C-33DA-CC84B28AAF2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Inferential statistics are 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used to derive conclusion by making sample from the entire population.</a:t>
            </a:r>
          </a:p>
          <a:p>
            <a:r>
              <a:rPr lang="en-IN" sz="2000" dirty="0"/>
              <a:t>Here we  use different kind of testing like ANOVA testing , Hypothesis testing etc.</a:t>
            </a:r>
          </a:p>
          <a:p>
            <a:r>
              <a:rPr lang="en-IN" sz="2000" dirty="0"/>
              <a:t>We also use Z test , T test, Chi square test etc.</a:t>
            </a:r>
          </a:p>
        </p:txBody>
      </p:sp>
    </p:spTree>
    <p:extLst>
      <p:ext uri="{BB962C8B-B14F-4D97-AF65-F5344CB8AC3E}">
        <p14:creationId xmlns:p14="http://schemas.microsoft.com/office/powerpoint/2010/main" val="18204147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C7FF-256F-CFAE-FBF4-0E85978E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Difference between Population and Sample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41D54-9199-C73E-BC2B-101854A5A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445363" cy="37608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(N) : 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population is the entire group that you want to draw conclusions about.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(n) : 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sample is the specific group that you will collect data from. 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12" descr="Population and Sample Statistic - GeeksforGeeks">
            <a:extLst>
              <a:ext uri="{FF2B5EF4-FFF2-40B4-BE49-F238E27FC236}">
                <a16:creationId xmlns:a16="http://schemas.microsoft.com/office/drawing/2014/main" id="{22FE97D0-38F5-DA89-A283-17F079B4A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665" y="3389760"/>
            <a:ext cx="5822673" cy="29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9995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A75CE-2C83-EB0B-ADD2-20B44F07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Techniques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DFA1E-40C0-D3DB-CE01-F74585CF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1.Simple Random Sampling : 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simple random sample is </a:t>
            </a:r>
            <a:r>
              <a:rPr lang="en-US" sz="18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subset of a statistical population in which each member of the subset has an equal probability of being chosen. 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simple random sample is meant to be an unbiased representation of a group.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14" descr="Simple Random Sampling - Research-Methodology">
            <a:extLst>
              <a:ext uri="{FF2B5EF4-FFF2-40B4-BE49-F238E27FC236}">
                <a16:creationId xmlns:a16="http://schemas.microsoft.com/office/drawing/2014/main" id="{9C711F56-5629-878C-E0AE-31B0F12C7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426" y="3285472"/>
            <a:ext cx="4112522" cy="303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4435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BB3D-6E26-E3EC-0C96-BFE656F74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Stratified Sampling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8CBC6-2D0C-6A4D-02BA-C7A6B3DE6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Stratified random sampling is 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method of sampling that involves the division of a population into smaller sub-groups known as 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strata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And groups are divided such as there is no overlapping between them.</a:t>
            </a:r>
          </a:p>
          <a:p>
            <a:endParaRPr lang="en-IN" dirty="0"/>
          </a:p>
        </p:txBody>
      </p:sp>
      <p:pic>
        <p:nvPicPr>
          <p:cNvPr id="5" name="Picture 16" descr="Stratified Random Sampling | Definition, Steps &amp; Examples - Simply  Psychology">
            <a:extLst>
              <a:ext uri="{FF2B5EF4-FFF2-40B4-BE49-F238E27FC236}">
                <a16:creationId xmlns:a16="http://schemas.microsoft.com/office/drawing/2014/main" id="{DBB13927-E7CC-2F86-8950-04BBC464A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838" y="3128941"/>
            <a:ext cx="5252187" cy="328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8230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9942-703C-79CB-759D-5FD5278A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3.Systematic Sampling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5D5F9-2CC5-6387-3B8A-4F546B81A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Systematic sampling is 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type of probability sampling method in which sample members from a larger population are selected according to a random starting point but with a fixed, periodic interval.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That is  every nth person is being selected for sampling.</a:t>
            </a:r>
            <a:endParaRPr lang="en-IN" dirty="0"/>
          </a:p>
        </p:txBody>
      </p:sp>
      <p:pic>
        <p:nvPicPr>
          <p:cNvPr id="4" name="Picture 2" descr="Systematic Sampling - Research Methodology">
            <a:extLst>
              <a:ext uri="{FF2B5EF4-FFF2-40B4-BE49-F238E27FC236}">
                <a16:creationId xmlns:a16="http://schemas.microsoft.com/office/drawing/2014/main" id="{19B57AEF-50DD-5213-164D-B4425A047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027" y="3235697"/>
            <a:ext cx="7955431" cy="263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1830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{EB81DAF2-E73B-4A68-BABC-58F1F588DD41}tf22712842_win32</Template>
  <TotalTime>317</TotalTime>
  <Words>578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Arial</vt:lpstr>
      <vt:lpstr>Bookman Old Style</vt:lpstr>
      <vt:lpstr>Calibri</vt:lpstr>
      <vt:lpstr>Franklin Gothic Book</vt:lpstr>
      <vt:lpstr>Helvetica</vt:lpstr>
      <vt:lpstr>inherit</vt:lpstr>
      <vt:lpstr>Times New Roman</vt:lpstr>
      <vt:lpstr>Wingdings</vt:lpstr>
      <vt:lpstr>1_RetrospectVTI</vt:lpstr>
      <vt:lpstr>Statistics</vt:lpstr>
      <vt:lpstr>What is Statistics?</vt:lpstr>
      <vt:lpstr>Why we use Statistics?</vt:lpstr>
      <vt:lpstr>Where we use Statistics?</vt:lpstr>
      <vt:lpstr>Types of Statistics</vt:lpstr>
      <vt:lpstr>Difference between Population and Sample</vt:lpstr>
      <vt:lpstr>Sampling Techniques</vt:lpstr>
      <vt:lpstr>2. Stratified Sampling</vt:lpstr>
      <vt:lpstr>3.Systematic Sampling</vt:lpstr>
      <vt:lpstr>4.Convenience Sampling</vt:lpstr>
      <vt:lpstr>PowerPoint Presentation</vt:lpstr>
      <vt:lpstr>Variable: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Himanshi</dc:creator>
  <cp:lastModifiedBy>Himanshi</cp:lastModifiedBy>
  <cp:revision>3</cp:revision>
  <dcterms:created xsi:type="dcterms:W3CDTF">2022-05-13T04:57:43Z</dcterms:created>
  <dcterms:modified xsi:type="dcterms:W3CDTF">2022-05-14T09:57:50Z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