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9" r:id="rId2"/>
    <p:sldId id="325" r:id="rId3"/>
    <p:sldId id="326" r:id="rId4"/>
    <p:sldId id="327" r:id="rId5"/>
    <p:sldId id="328" r:id="rId6"/>
    <p:sldId id="32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3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98C8E-0F40-46B4-8F7B-B4E5A65F02E6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BBF0D-4C4B-4978-80BB-B53FD4E72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1752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7432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2578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6576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4196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532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4384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800600" y="4495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4864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7772400" y="4343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3328567" y="2272926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3124200"/>
            <a:ext cx="581866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2098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23334" y="40386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94934" y="4088652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95134" y="39624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0534" y="39624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24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85472" y="5449669"/>
            <a:ext cx="5394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Let </a:t>
            </a:r>
            <a:r>
              <a:rPr lang="el-GR" sz="2400" b="1" dirty="0" smtClean="0"/>
              <a:t>δ</a:t>
            </a:r>
            <a:r>
              <a:rPr lang="en-US" sz="2400" b="1" dirty="0" smtClean="0"/>
              <a:t> = 5.</a:t>
            </a:r>
          </a:p>
          <a:p>
            <a:r>
              <a:rPr lang="en-US" sz="2400" b="1" dirty="0" smtClean="0"/>
              <a:t>For each leaf node 5, 7,8, 9, 10 delay is 0.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C(u) be the children of u. </a:t>
            </a:r>
          </a:p>
          <a:p>
            <a:r>
              <a:rPr lang="en-US" dirty="0" smtClean="0"/>
              <a:t>Then d(u) is given by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1600" y="3511550"/>
          <a:ext cx="6960704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Equation" r:id="rId3" imgW="1676160" imgH="291960" progId="Equation.3">
                  <p:embed/>
                </p:oleObj>
              </mc:Choice>
              <mc:Fallback>
                <p:oleObj name="Equation" r:id="rId3" imgW="167616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11550"/>
                        <a:ext cx="6960704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1752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7432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2578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6576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4196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532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4384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800600" y="4495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4864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7772400" y="4343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3328567" y="2272926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3124200"/>
            <a:ext cx="581866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2098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23334" y="40386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94934" y="4088652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95134" y="39624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0534" y="39624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24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71600" y="5449669"/>
            <a:ext cx="6818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d(4) = 4</a:t>
            </a:r>
          </a:p>
          <a:p>
            <a:r>
              <a:rPr lang="en-US" sz="2400" b="1" dirty="0" smtClean="0"/>
              <a:t>Since d(4) + w(2,4) = 6 &gt; </a:t>
            </a:r>
            <a:r>
              <a:rPr lang="el-GR" sz="2400" b="1" dirty="0" smtClean="0"/>
              <a:t>δ</a:t>
            </a:r>
            <a:r>
              <a:rPr lang="en-US" sz="2400" b="1" dirty="0" smtClean="0"/>
              <a:t>=5, Node 4 has to be split.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(after splitting node 4)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1752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7432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2578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828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  <p:sp>
        <p:nvSpPr>
          <p:cNvPr id="9" name="Oval 8"/>
          <p:cNvSpPr/>
          <p:nvPr/>
        </p:nvSpPr>
        <p:spPr>
          <a:xfrm>
            <a:off x="44196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532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096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971800" y="4495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4864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7772400" y="4343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3328567" y="2272926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3124200"/>
            <a:ext cx="581866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2098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94534" y="40386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66134" y="4088652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95134" y="39624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0534" y="39624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733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(after splitting node 4)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1752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7432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2578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828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  <p:sp>
        <p:nvSpPr>
          <p:cNvPr id="9" name="Oval 8"/>
          <p:cNvSpPr/>
          <p:nvPr/>
        </p:nvSpPr>
        <p:spPr>
          <a:xfrm>
            <a:off x="44196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532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096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971800" y="4495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4864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7772400" y="4343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3328567" y="2272926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3124200"/>
            <a:ext cx="581866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2098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94534" y="40386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66134" y="4088652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95134" y="39624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0534" y="39624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71600" y="5449669"/>
            <a:ext cx="6818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d(4) = 0</a:t>
            </a:r>
          </a:p>
          <a:p>
            <a:r>
              <a:rPr lang="en-US" sz="2400" b="1" dirty="0" smtClean="0"/>
              <a:t>d(2) = 2 </a:t>
            </a:r>
          </a:p>
          <a:p>
            <a:r>
              <a:rPr lang="en-US" sz="2400" b="1" dirty="0" smtClean="0"/>
              <a:t>Since d(2) + w(1,2) = 6 &gt; </a:t>
            </a:r>
            <a:r>
              <a:rPr lang="el-GR" sz="2400" b="1" dirty="0" smtClean="0"/>
              <a:t>δ</a:t>
            </a:r>
            <a:r>
              <a:rPr lang="en-US" sz="2400" b="1" dirty="0" smtClean="0"/>
              <a:t>=5, Node 2 has to be split. </a:t>
            </a:r>
          </a:p>
        </p:txBody>
      </p:sp>
      <p:sp>
        <p:nvSpPr>
          <p:cNvPr id="37" name="Oval 36"/>
          <p:cNvSpPr/>
          <p:nvPr/>
        </p:nvSpPr>
        <p:spPr>
          <a:xfrm>
            <a:off x="3733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(after splitting node 2)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1752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7432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  <p:sp>
        <p:nvSpPr>
          <p:cNvPr id="7" name="Oval 6"/>
          <p:cNvSpPr/>
          <p:nvPr/>
        </p:nvSpPr>
        <p:spPr>
          <a:xfrm>
            <a:off x="52578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828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  <p:sp>
        <p:nvSpPr>
          <p:cNvPr id="9" name="Oval 8"/>
          <p:cNvSpPr/>
          <p:nvPr/>
        </p:nvSpPr>
        <p:spPr>
          <a:xfrm>
            <a:off x="44196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532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096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971800" y="4495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4864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7772400" y="4343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3328567" y="2272926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</p:cNvCxnSpPr>
          <p:nvPr/>
        </p:nvCxnSpPr>
        <p:spPr>
          <a:xfrm>
            <a:off x="4000500" y="3200400"/>
            <a:ext cx="10366" cy="33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3124200"/>
            <a:ext cx="581866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2098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94534" y="40386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66134" y="4088652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95134" y="39624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0534" y="39624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6071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733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  <p:sp>
        <p:nvSpPr>
          <p:cNvPr id="38" name="Oval 37"/>
          <p:cNvSpPr/>
          <p:nvPr/>
        </p:nvSpPr>
        <p:spPr>
          <a:xfrm>
            <a:off x="36576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(after splitting node 2)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1752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7432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  <p:sp>
        <p:nvSpPr>
          <p:cNvPr id="7" name="Oval 6"/>
          <p:cNvSpPr/>
          <p:nvPr/>
        </p:nvSpPr>
        <p:spPr>
          <a:xfrm>
            <a:off x="52578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828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  <p:sp>
        <p:nvSpPr>
          <p:cNvPr id="9" name="Oval 8"/>
          <p:cNvSpPr/>
          <p:nvPr/>
        </p:nvSpPr>
        <p:spPr>
          <a:xfrm>
            <a:off x="44196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532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096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971800" y="4495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4864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7772400" y="4343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3328567" y="2272926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</p:cNvCxnSpPr>
          <p:nvPr/>
        </p:nvCxnSpPr>
        <p:spPr>
          <a:xfrm>
            <a:off x="4000500" y="3200400"/>
            <a:ext cx="10366" cy="33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3124200"/>
            <a:ext cx="581866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2098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94534" y="40386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66134" y="4088652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95134" y="39624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0534" y="39624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6071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71600" y="5449669"/>
            <a:ext cx="6818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d(6) = 3</a:t>
            </a:r>
          </a:p>
          <a:p>
            <a:r>
              <a:rPr lang="en-US" sz="2400" b="1" dirty="0" smtClean="0"/>
              <a:t>Since d(6) + w(3,6) = 6 &gt; </a:t>
            </a:r>
            <a:r>
              <a:rPr lang="el-GR" sz="2400" b="1" dirty="0" smtClean="0"/>
              <a:t>δ</a:t>
            </a:r>
            <a:r>
              <a:rPr lang="en-US" sz="2400" b="1" dirty="0" smtClean="0"/>
              <a:t>=5, Node 6 has to be split. </a:t>
            </a:r>
          </a:p>
        </p:txBody>
      </p:sp>
      <p:sp>
        <p:nvSpPr>
          <p:cNvPr id="37" name="Oval 36"/>
          <p:cNvSpPr/>
          <p:nvPr/>
        </p:nvSpPr>
        <p:spPr>
          <a:xfrm>
            <a:off x="3733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  <p:sp>
        <p:nvSpPr>
          <p:cNvPr id="38" name="Oval 37"/>
          <p:cNvSpPr/>
          <p:nvPr/>
        </p:nvSpPr>
        <p:spPr>
          <a:xfrm>
            <a:off x="36576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(after splitting node 6)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1752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7432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  <p:sp>
        <p:nvSpPr>
          <p:cNvPr id="7" name="Oval 6"/>
          <p:cNvSpPr/>
          <p:nvPr/>
        </p:nvSpPr>
        <p:spPr>
          <a:xfrm>
            <a:off x="52578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828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  <p:sp>
        <p:nvSpPr>
          <p:cNvPr id="9" name="Oval 8"/>
          <p:cNvSpPr/>
          <p:nvPr/>
        </p:nvSpPr>
        <p:spPr>
          <a:xfrm>
            <a:off x="44196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162800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  <p:sp>
        <p:nvSpPr>
          <p:cNvPr id="11" name="Oval 10"/>
          <p:cNvSpPr/>
          <p:nvPr/>
        </p:nvSpPr>
        <p:spPr>
          <a:xfrm>
            <a:off x="6096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971800" y="4495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6096000" y="4800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8382000" y="4724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3328567" y="2272926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</p:cNvCxnSpPr>
          <p:nvPr/>
        </p:nvCxnSpPr>
        <p:spPr>
          <a:xfrm>
            <a:off x="4000500" y="3200400"/>
            <a:ext cx="10366" cy="33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3124200"/>
            <a:ext cx="581866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2098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94534" y="40386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66134" y="4088652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504734" y="43434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00134" y="43434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6071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010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56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733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  <p:sp>
        <p:nvSpPr>
          <p:cNvPr id="38" name="Oval 37"/>
          <p:cNvSpPr/>
          <p:nvPr/>
        </p:nvSpPr>
        <p:spPr>
          <a:xfrm>
            <a:off x="36576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  <p:sp>
        <p:nvSpPr>
          <p:cNvPr id="46" name="Oval 45"/>
          <p:cNvSpPr/>
          <p:nvPr/>
        </p:nvSpPr>
        <p:spPr>
          <a:xfrm>
            <a:off x="6553200" y="3276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(after splitting node 6)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1752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7432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  <p:sp>
        <p:nvSpPr>
          <p:cNvPr id="7" name="Oval 6"/>
          <p:cNvSpPr/>
          <p:nvPr/>
        </p:nvSpPr>
        <p:spPr>
          <a:xfrm>
            <a:off x="52578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828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  <p:sp>
        <p:nvSpPr>
          <p:cNvPr id="9" name="Oval 8"/>
          <p:cNvSpPr/>
          <p:nvPr/>
        </p:nvSpPr>
        <p:spPr>
          <a:xfrm>
            <a:off x="44196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162800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  <p:sp>
        <p:nvSpPr>
          <p:cNvPr id="11" name="Oval 10"/>
          <p:cNvSpPr/>
          <p:nvPr/>
        </p:nvSpPr>
        <p:spPr>
          <a:xfrm>
            <a:off x="6096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971800" y="4495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6096000" y="4800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8382000" y="4724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3328567" y="2272926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</p:cNvCxnSpPr>
          <p:nvPr/>
        </p:nvCxnSpPr>
        <p:spPr>
          <a:xfrm>
            <a:off x="4000500" y="3200400"/>
            <a:ext cx="10366" cy="330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3124200"/>
            <a:ext cx="581866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2098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94534" y="40386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66134" y="4088652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504734" y="43434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800134" y="43434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6071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010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056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75595" y="5449669"/>
            <a:ext cx="3734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d(3) = 3</a:t>
            </a:r>
          </a:p>
          <a:p>
            <a:r>
              <a:rPr lang="en-US" sz="2400" b="1" dirty="0" smtClean="0"/>
              <a:t>d(1) = 5</a:t>
            </a:r>
          </a:p>
          <a:p>
            <a:r>
              <a:rPr lang="en-US" sz="2400" b="1" dirty="0" smtClean="0"/>
              <a:t>No further split is required. </a:t>
            </a:r>
          </a:p>
        </p:txBody>
      </p:sp>
      <p:sp>
        <p:nvSpPr>
          <p:cNvPr id="37" name="Oval 36"/>
          <p:cNvSpPr/>
          <p:nvPr/>
        </p:nvSpPr>
        <p:spPr>
          <a:xfrm>
            <a:off x="37338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  <p:sp>
        <p:nvSpPr>
          <p:cNvPr id="38" name="Oval 37"/>
          <p:cNvSpPr/>
          <p:nvPr/>
        </p:nvSpPr>
        <p:spPr>
          <a:xfrm>
            <a:off x="36576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  <p:sp>
        <p:nvSpPr>
          <p:cNvPr id="46" name="Oval 45"/>
          <p:cNvSpPr/>
          <p:nvPr/>
        </p:nvSpPr>
        <p:spPr>
          <a:xfrm>
            <a:off x="6553200" y="3276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r>
              <a:rPr lang="en-US" b="1" baseline="30000" dirty="0" smtClean="0"/>
              <a:t>i</a:t>
            </a:r>
            <a:endParaRPr lang="en-US" b="1" baseline="30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TVS(T, </a:t>
            </a:r>
            <a:r>
              <a:rPr lang="el-GR" sz="1600" b="1" dirty="0" smtClean="0">
                <a:latin typeface="Courier New" pitchFamily="49" charset="0"/>
                <a:cs typeface="Courier New" pitchFamily="49" charset="0"/>
              </a:rPr>
              <a:t>δ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//Determine and output the nodes to be split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//w() is the weighting function for the edges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If ( T ≠ 0) then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d[T] = 0;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For each child v of T do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TVS(v,</a:t>
            </a:r>
            <a:r>
              <a:rPr lang="el-GR" sz="1600" b="1" dirty="0" smtClean="0">
                <a:latin typeface="Courier New" pitchFamily="49" charset="0"/>
                <a:cs typeface="Courier New" pitchFamily="49" charset="0"/>
              </a:rPr>
              <a:t> δ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d[T] = max{d[T], d[v] + w(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T,v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If((T is not the root) and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(d[T] + w(parent(T),T) &gt; </a:t>
            </a:r>
            <a:r>
              <a:rPr lang="el-GR" sz="1600" b="1" dirty="0" smtClean="0">
                <a:latin typeface="Courier New" pitchFamily="49" charset="0"/>
                <a:cs typeface="Courier New" pitchFamily="49" charset="0"/>
              </a:rPr>
              <a:t>δ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 then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Write(T); d[T] = 0;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Tree Vertex Splitting Problem(TVSP)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a Directed and weighted binary tree</a:t>
            </a:r>
          </a:p>
          <a:p>
            <a:r>
              <a:rPr lang="en-US" dirty="0" smtClean="0"/>
              <a:t> Consider a network of power line transmission</a:t>
            </a:r>
          </a:p>
          <a:p>
            <a:r>
              <a:rPr lang="en-US" dirty="0" smtClean="0"/>
              <a:t> The transmission of power from one node to the other results in some loss, such as drop in voltage</a:t>
            </a:r>
          </a:p>
          <a:p>
            <a:r>
              <a:rPr lang="en-US" dirty="0" smtClean="0"/>
              <a:t> Each edge is labeled with the loss that occurs (edge weight)</a:t>
            </a:r>
          </a:p>
          <a:p>
            <a:r>
              <a:rPr lang="en-US" dirty="0" smtClean="0"/>
              <a:t> Network may not be able to tolerate losses beyond a certain level</a:t>
            </a:r>
          </a:p>
          <a:p>
            <a:r>
              <a:rPr lang="en-US" dirty="0" smtClean="0"/>
              <a:t> You can place boosters in the nodes to account for the losses</a:t>
            </a:r>
          </a:p>
          <a:p>
            <a:r>
              <a:rPr lang="en-US" b="1" dirty="0" smtClean="0"/>
              <a:t>Definition: </a:t>
            </a:r>
            <a:r>
              <a:rPr lang="en-US" i="1" dirty="0" smtClean="0"/>
              <a:t>Given a network and a loss tolerance level, the TVSP is to determine an optimal placement of boosters. </a:t>
            </a:r>
            <a:endParaRPr lang="en-US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Theorem: Algorithm TVS outputs a minimum cardinality set U such that d(T/U) ≤</a:t>
            </a:r>
            <a:r>
              <a:rPr lang="el-GR" dirty="0" smtClean="0"/>
              <a:t>δ</a:t>
            </a:r>
            <a:r>
              <a:rPr lang="en-US" dirty="0" smtClean="0"/>
              <a:t> on any tree T, provided no edge of T has weight &gt; </a:t>
            </a:r>
            <a:r>
              <a:rPr lang="el-GR" dirty="0" smtClean="0"/>
              <a:t>δ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Proof:</a:t>
            </a:r>
          </a:p>
          <a:p>
            <a:r>
              <a:rPr lang="en-US" b="1" dirty="0" smtClean="0"/>
              <a:t>Base case. </a:t>
            </a:r>
            <a:r>
              <a:rPr lang="en-US" dirty="0" smtClean="0"/>
              <a:t>If the tree has only one node, the theorem is true.</a:t>
            </a:r>
          </a:p>
          <a:p>
            <a:r>
              <a:rPr lang="en-US" b="1" dirty="0" smtClean="0"/>
              <a:t>Induction hypothesis</a:t>
            </a:r>
            <a:r>
              <a:rPr lang="en-US" dirty="0" smtClean="0"/>
              <a:t>. Assume that the theorem is true for all trees of size  n.</a:t>
            </a:r>
          </a:p>
          <a:p>
            <a:r>
              <a:rPr lang="en-US" dirty="0" smtClean="0"/>
              <a:t>Induction step. Consider a tree T of size n + 1</a:t>
            </a:r>
          </a:p>
          <a:p>
            <a:r>
              <a:rPr lang="en-US" dirty="0" smtClean="0"/>
              <a:t>– Let U be the set of nodes split by TVS.</a:t>
            </a:r>
          </a:p>
          <a:p>
            <a:r>
              <a:rPr lang="en-US" dirty="0" smtClean="0"/>
              <a:t>– Let W be a minimum cardinality set such that d(T/W) ≤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– We need to show that |U| ≤  |W|</a:t>
            </a:r>
          </a:p>
          <a:p>
            <a:r>
              <a:rPr lang="en-US" dirty="0" smtClean="0"/>
              <a:t>– If |U|= 0, the above is indeed true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Otherwise</a:t>
            </a:r>
          </a:p>
          <a:p>
            <a:r>
              <a:rPr lang="en-US" dirty="0" smtClean="0"/>
              <a:t> Let x be the first vertex split by TVS</a:t>
            </a:r>
          </a:p>
          <a:p>
            <a:r>
              <a:rPr lang="en-US" dirty="0" smtClean="0"/>
              <a:t> Let T</a:t>
            </a:r>
            <a:r>
              <a:rPr lang="en-US" baseline="-25000" dirty="0" smtClean="0"/>
              <a:t>x</a:t>
            </a:r>
            <a:r>
              <a:rPr lang="en-US" dirty="0" smtClean="0"/>
              <a:t> be the </a:t>
            </a:r>
            <a:r>
              <a:rPr lang="en-US" dirty="0" err="1" smtClean="0"/>
              <a:t>subtree</a:t>
            </a:r>
            <a:r>
              <a:rPr lang="en-US" dirty="0" smtClean="0"/>
              <a:t> rooted at x.</a:t>
            </a:r>
          </a:p>
          <a:p>
            <a:r>
              <a:rPr lang="en-US" dirty="0" smtClean="0"/>
              <a:t> Let T’ = T - T</a:t>
            </a:r>
            <a:r>
              <a:rPr lang="en-US" baseline="-25000" dirty="0" smtClean="0"/>
              <a:t>x</a:t>
            </a:r>
            <a:r>
              <a:rPr lang="en-US" dirty="0" smtClean="0"/>
              <a:t> + x (Delete T</a:t>
            </a:r>
            <a:r>
              <a:rPr lang="en-US" baseline="-25000" dirty="0" smtClean="0"/>
              <a:t>x</a:t>
            </a:r>
            <a:r>
              <a:rPr lang="en-US" dirty="0" smtClean="0"/>
              <a:t> from T except for x)</a:t>
            </a:r>
          </a:p>
          <a:p>
            <a:r>
              <a:rPr lang="en-US" dirty="0" smtClean="0"/>
              <a:t> W has to have at least one node, y, from Tx</a:t>
            </a:r>
          </a:p>
          <a:p>
            <a:r>
              <a:rPr lang="pl-PL" dirty="0" smtClean="0"/>
              <a:t> Let W</a:t>
            </a:r>
            <a:r>
              <a:rPr lang="en-US" dirty="0" smtClean="0"/>
              <a:t>’</a:t>
            </a:r>
            <a:r>
              <a:rPr lang="pl-PL" dirty="0" smtClean="0"/>
              <a:t> = W</a:t>
            </a:r>
            <a:r>
              <a:rPr lang="en-US" dirty="0" smtClean="0"/>
              <a:t> – {</a:t>
            </a:r>
            <a:r>
              <a:rPr lang="pl-PL" dirty="0" smtClean="0"/>
              <a:t>y</a:t>
            </a:r>
            <a:r>
              <a:rPr lang="en-US" dirty="0" smtClean="0"/>
              <a:t>}.</a:t>
            </a:r>
          </a:p>
          <a:p>
            <a:r>
              <a:rPr lang="en-US" dirty="0" smtClean="0"/>
              <a:t>If there exists W* such that |W*| &lt; |W’| and d(T’/W*) ≤</a:t>
            </a:r>
            <a:r>
              <a:rPr lang="el-GR" dirty="0" smtClean="0"/>
              <a:t>δ</a:t>
            </a:r>
            <a:r>
              <a:rPr lang="en-US" dirty="0" smtClean="0"/>
              <a:t>, then since d(T/(W*+{x})) ≤</a:t>
            </a:r>
            <a:r>
              <a:rPr lang="el-GR" dirty="0" smtClean="0"/>
              <a:t>δ</a:t>
            </a:r>
            <a:r>
              <a:rPr lang="en-US" dirty="0" smtClean="0"/>
              <a:t>, W is not minimum cardinality split set for T.</a:t>
            </a:r>
          </a:p>
          <a:p>
            <a:r>
              <a:rPr lang="en-US" dirty="0" smtClean="0"/>
              <a:t>Thus W’ has to be minimum cardinality split set such that d(T’/W’) ≤</a:t>
            </a:r>
            <a:r>
              <a:rPr lang="el-GR" dirty="0" smtClean="0"/>
              <a:t>δ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TVS is run on tree T’, the set of split nodes output is U – {x}</a:t>
            </a:r>
          </a:p>
          <a:p>
            <a:r>
              <a:rPr lang="en-US" dirty="0" smtClean="0"/>
              <a:t>– Since T’ has ≤ n nodes, U – {x} is a minimum cardinality set split for T’.</a:t>
            </a:r>
          </a:p>
          <a:p>
            <a:r>
              <a:rPr lang="en-US" dirty="0" smtClean="0"/>
              <a:t>– This means that |W’|  ≥ |U| -1, or |W| ≥ |U|</a:t>
            </a:r>
            <a:endParaRPr lang="pl-PL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Horowitz, S </a:t>
            </a:r>
            <a:r>
              <a:rPr lang="en-US" dirty="0" err="1" smtClean="0"/>
              <a:t>Sahni</a:t>
            </a:r>
            <a:r>
              <a:rPr lang="en-US" dirty="0" smtClean="0"/>
              <a:t>, S. </a:t>
            </a:r>
            <a:r>
              <a:rPr lang="en-US" dirty="0" err="1" smtClean="0"/>
              <a:t>Rajsekaran</a:t>
            </a:r>
            <a:r>
              <a:rPr lang="en-US" dirty="0" smtClean="0"/>
              <a:t>, Fundamental of Computer Algorithms , 2</a:t>
            </a:r>
            <a:r>
              <a:rPr lang="en-US" baseline="30000" dirty="0" smtClean="0"/>
              <a:t>nd</a:t>
            </a:r>
            <a:r>
              <a:rPr lang="en-US" dirty="0" smtClean="0"/>
              <a:t> Ed, University Press. </a:t>
            </a:r>
          </a:p>
          <a:p>
            <a:r>
              <a:rPr lang="en-US" dirty="0" smtClean="0"/>
              <a:t>http://www.cis.upenn.edu/~matuszek/cit594-2005/Lectures/36-greedy.ppt</a:t>
            </a:r>
          </a:p>
          <a:p>
            <a:r>
              <a:rPr lang="en-US" dirty="0" smtClean="0"/>
              <a:t>http://www.cs.umsl.edu/~sanjiv/classes/cs5130/lectures/gm.pdf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graph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 </a:t>
            </a:r>
            <a:r>
              <a:rPr lang="en-US" b="1" i="1" dirty="0" smtClean="0"/>
              <a:t>T = (</a:t>
            </a:r>
            <a:r>
              <a:rPr lang="en-US" b="1" i="1" dirty="0" err="1" smtClean="0"/>
              <a:t>V,E,w</a:t>
            </a:r>
            <a:r>
              <a:rPr lang="en-US" b="1" i="1" dirty="0" smtClean="0"/>
              <a:t>)</a:t>
            </a:r>
            <a:r>
              <a:rPr lang="en-US" dirty="0" smtClean="0"/>
              <a:t> be a weighted directed tree</a:t>
            </a:r>
          </a:p>
          <a:p>
            <a:r>
              <a:rPr lang="en-US" dirty="0" smtClean="0"/>
              <a:t> </a:t>
            </a:r>
            <a:r>
              <a:rPr lang="en-US" b="1" i="1" dirty="0" smtClean="0"/>
              <a:t>V</a:t>
            </a:r>
            <a:r>
              <a:rPr lang="en-US" dirty="0" smtClean="0"/>
              <a:t> is the set of vertices</a:t>
            </a:r>
          </a:p>
          <a:p>
            <a:r>
              <a:rPr lang="en-US" dirty="0" smtClean="0"/>
              <a:t> </a:t>
            </a:r>
            <a:r>
              <a:rPr lang="en-US" b="1" i="1" dirty="0" smtClean="0"/>
              <a:t>E</a:t>
            </a:r>
            <a:r>
              <a:rPr lang="en-US" dirty="0" smtClean="0"/>
              <a:t> is the set of edges</a:t>
            </a:r>
          </a:p>
          <a:p>
            <a:r>
              <a:rPr lang="en-US" dirty="0" smtClean="0"/>
              <a:t> </a:t>
            </a:r>
            <a:r>
              <a:rPr lang="en-US" b="1" i="1" dirty="0" smtClean="0"/>
              <a:t>w</a:t>
            </a:r>
            <a:r>
              <a:rPr lang="en-US" dirty="0" smtClean="0"/>
              <a:t> is the weight function for the edges</a:t>
            </a:r>
          </a:p>
          <a:p>
            <a:r>
              <a:rPr lang="en-US" dirty="0" smtClean="0"/>
              <a:t> </a:t>
            </a:r>
            <a:r>
              <a:rPr lang="en-US" b="1" i="1" dirty="0" smtClean="0"/>
              <a:t>w(</a:t>
            </a:r>
            <a:r>
              <a:rPr lang="en-US" b="1" i="1" dirty="0" err="1" smtClean="0"/>
              <a:t>i,j</a:t>
            </a:r>
            <a:r>
              <a:rPr lang="en-US" b="1" i="1" dirty="0" smtClean="0"/>
              <a:t>)</a:t>
            </a:r>
            <a:r>
              <a:rPr lang="en-US" dirty="0" smtClean="0"/>
              <a:t> is the weight of the edge &lt;</a:t>
            </a:r>
            <a:r>
              <a:rPr lang="en-US" dirty="0" err="1" smtClean="0"/>
              <a:t>i</a:t>
            </a:r>
            <a:r>
              <a:rPr lang="en-US" dirty="0" smtClean="0"/>
              <a:t>, j&gt; ε E</a:t>
            </a:r>
          </a:p>
          <a:p>
            <a:r>
              <a:rPr lang="en-US" dirty="0" smtClean="0"/>
              <a:t>We say that </a:t>
            </a:r>
            <a:r>
              <a:rPr lang="en-US" b="1" i="1" dirty="0" smtClean="0"/>
              <a:t>w(</a:t>
            </a:r>
            <a:r>
              <a:rPr lang="en-US" b="1" i="1" dirty="0" err="1" smtClean="0"/>
              <a:t>i,j</a:t>
            </a:r>
            <a:r>
              <a:rPr lang="en-US" b="1" i="1" dirty="0" smtClean="0"/>
              <a:t>) is undefined </a:t>
            </a:r>
            <a:r>
              <a:rPr lang="en-US" dirty="0" smtClean="0"/>
              <a:t>if there is no edge between i and j.</a:t>
            </a:r>
          </a:p>
          <a:p>
            <a:r>
              <a:rPr lang="en-US" dirty="0" smtClean="0"/>
              <a:t> A vertex with </a:t>
            </a:r>
            <a:r>
              <a:rPr lang="en-US" b="1" i="1" dirty="0" smtClean="0"/>
              <a:t>in-degree zero</a:t>
            </a:r>
            <a:r>
              <a:rPr lang="en-US" dirty="0" smtClean="0"/>
              <a:t> is called a </a:t>
            </a:r>
            <a:r>
              <a:rPr lang="en-US" b="1" i="1" dirty="0" smtClean="0"/>
              <a:t>source vertex</a:t>
            </a:r>
          </a:p>
          <a:p>
            <a:r>
              <a:rPr lang="en-US" dirty="0" smtClean="0"/>
              <a:t> A vertex with </a:t>
            </a:r>
            <a:r>
              <a:rPr lang="en-US" b="1" i="1" dirty="0" smtClean="0"/>
              <a:t>out-degree zero</a:t>
            </a:r>
            <a:r>
              <a:rPr lang="en-US" dirty="0" smtClean="0"/>
              <a:t> is called a </a:t>
            </a:r>
            <a:r>
              <a:rPr lang="en-US" b="1" dirty="0" smtClean="0"/>
              <a:t>sink vertex</a:t>
            </a:r>
          </a:p>
          <a:p>
            <a:r>
              <a:rPr lang="en-US" dirty="0" smtClean="0"/>
              <a:t> For any path P in tree T, its </a:t>
            </a:r>
            <a:r>
              <a:rPr lang="en-US" b="1" i="1" dirty="0" smtClean="0"/>
              <a:t>delay d(P)</a:t>
            </a:r>
            <a:r>
              <a:rPr lang="en-US" dirty="0" smtClean="0"/>
              <a:t> is defined to be the sum of the weights (w(</a:t>
            </a:r>
            <a:r>
              <a:rPr lang="en-US" dirty="0" err="1" smtClean="0"/>
              <a:t>i,j</a:t>
            </a:r>
            <a:r>
              <a:rPr lang="en-US" dirty="0" smtClean="0"/>
              <a:t>) ) of that path.</a:t>
            </a:r>
          </a:p>
          <a:p>
            <a:r>
              <a:rPr lang="en-US" b="1" dirty="0" smtClean="0"/>
              <a:t>Delay of tree, d(T) </a:t>
            </a:r>
            <a:r>
              <a:rPr lang="en-US" dirty="0" smtClean="0"/>
              <a:t>is the </a:t>
            </a:r>
            <a:r>
              <a:rPr lang="en-US" b="1" dirty="0" smtClean="0"/>
              <a:t>maximum of all the path delays.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Splitting vertices to create forest</a:t>
            </a:r>
          </a:p>
          <a:p>
            <a:r>
              <a:rPr lang="en-US" dirty="0" smtClean="0"/>
              <a:t> Let T/X be the forest that results when each vertex u in X is split into two nodes </a:t>
            </a:r>
            <a:r>
              <a:rPr lang="en-US" b="1" dirty="0" smtClean="0"/>
              <a:t>u</a:t>
            </a:r>
            <a:r>
              <a:rPr lang="en-US" b="1" baseline="30000" dirty="0" smtClean="0"/>
              <a:t>i </a:t>
            </a:r>
            <a:r>
              <a:rPr lang="en-US" dirty="0" smtClean="0"/>
              <a:t>and </a:t>
            </a:r>
            <a:r>
              <a:rPr lang="en-US" b="1" dirty="0" smtClean="0"/>
              <a:t>u</a:t>
            </a:r>
            <a:r>
              <a:rPr lang="en-US" b="1" baseline="30000" dirty="0" smtClean="0"/>
              <a:t>o</a:t>
            </a:r>
            <a:r>
              <a:rPr lang="en-US" dirty="0" smtClean="0"/>
              <a:t> such that all the edges &lt;</a:t>
            </a:r>
            <a:r>
              <a:rPr lang="en-US" dirty="0" err="1" smtClean="0"/>
              <a:t>u,j</a:t>
            </a:r>
            <a:r>
              <a:rPr lang="en-US" dirty="0" smtClean="0"/>
              <a:t>&gt; </a:t>
            </a:r>
            <a:r>
              <a:rPr lang="az-Cyrl-AZ" dirty="0" smtClean="0"/>
              <a:t>є</a:t>
            </a:r>
            <a:r>
              <a:rPr lang="en-US" dirty="0" smtClean="0"/>
              <a:t> E (&lt;j, u&gt; </a:t>
            </a:r>
            <a:r>
              <a:rPr lang="az-Cyrl-AZ" dirty="0" smtClean="0"/>
              <a:t>є</a:t>
            </a:r>
            <a:r>
              <a:rPr lang="en-US" dirty="0" smtClean="0"/>
              <a:t> E) are replaced by edges of the form &lt;u</a:t>
            </a:r>
            <a:r>
              <a:rPr lang="en-US" baseline="30000" dirty="0" smtClean="0"/>
              <a:t>o</a:t>
            </a:r>
            <a:r>
              <a:rPr lang="en-US" dirty="0" smtClean="0"/>
              <a:t>; j&gt; </a:t>
            </a:r>
            <a:r>
              <a:rPr lang="az-Cyrl-AZ" dirty="0" smtClean="0"/>
              <a:t>є</a:t>
            </a:r>
            <a:r>
              <a:rPr lang="en-US" dirty="0" smtClean="0"/>
              <a:t> E (&lt;j, </a:t>
            </a:r>
            <a:r>
              <a:rPr lang="en-US" b="1" dirty="0" smtClean="0"/>
              <a:t>u</a:t>
            </a:r>
            <a:r>
              <a:rPr lang="en-US" b="1" baseline="30000" dirty="0" smtClean="0"/>
              <a:t>i </a:t>
            </a:r>
            <a:r>
              <a:rPr lang="en-US" dirty="0" smtClean="0"/>
              <a:t>&gt; </a:t>
            </a:r>
            <a:r>
              <a:rPr lang="az-Cyrl-AZ" dirty="0" smtClean="0"/>
              <a:t>є</a:t>
            </a:r>
            <a:r>
              <a:rPr lang="en-US" dirty="0" smtClean="0"/>
              <a:t> E).</a:t>
            </a:r>
          </a:p>
          <a:p>
            <a:r>
              <a:rPr lang="en-US" dirty="0" smtClean="0"/>
              <a:t> Outbound edges from u now leave from </a:t>
            </a:r>
            <a:r>
              <a:rPr lang="en-US" b="1" dirty="0" smtClean="0"/>
              <a:t>u</a:t>
            </a:r>
            <a:r>
              <a:rPr lang="en-US" b="1" baseline="30000" dirty="0" smtClean="0"/>
              <a:t>o</a:t>
            </a:r>
            <a:endParaRPr lang="en-US" dirty="0" smtClean="0"/>
          </a:p>
          <a:p>
            <a:r>
              <a:rPr lang="en-US" dirty="0" smtClean="0"/>
              <a:t> Inbound edges to u now enter at </a:t>
            </a:r>
            <a:r>
              <a:rPr lang="en-US" b="1" dirty="0" smtClean="0"/>
              <a:t>u</a:t>
            </a:r>
            <a:r>
              <a:rPr lang="en-US" b="1" baseline="30000" dirty="0" smtClean="0"/>
              <a:t>i</a:t>
            </a:r>
            <a:endParaRPr lang="en-US" dirty="0" smtClean="0"/>
          </a:p>
          <a:p>
            <a:r>
              <a:rPr lang="en-US" dirty="0" smtClean="0"/>
              <a:t> Split node is the booster station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" y="1981200"/>
            <a:ext cx="4114800" cy="2057400"/>
            <a:chOff x="381000" y="1981200"/>
            <a:chExt cx="4114800" cy="2057400"/>
          </a:xfrm>
        </p:grpSpPr>
        <p:sp>
          <p:nvSpPr>
            <p:cNvPr id="11" name="Oval 10"/>
            <p:cNvSpPr/>
            <p:nvPr/>
          </p:nvSpPr>
          <p:spPr>
            <a:xfrm>
              <a:off x="3810000" y="34290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cxnSp>
          <p:nvCxnSpPr>
            <p:cNvPr id="13" name="Straight Connector 12"/>
            <p:cNvCxnSpPr>
              <a:stCxn id="6" idx="5"/>
            </p:cNvCxnSpPr>
            <p:nvPr/>
          </p:nvCxnSpPr>
          <p:spPr>
            <a:xfrm>
              <a:off x="2871367" y="2501526"/>
              <a:ext cx="1167233" cy="1003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048000" y="25908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914400" y="2438400"/>
              <a:ext cx="1624433" cy="1079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447800" y="25908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286000" y="19812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34290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590800" y="3034926"/>
              <a:ext cx="710034" cy="546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209800" y="34290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1981200"/>
            <a:ext cx="3352800" cy="2057400"/>
            <a:chOff x="381000" y="1981200"/>
            <a:chExt cx="3352800" cy="2057400"/>
          </a:xfrm>
        </p:grpSpPr>
        <p:cxnSp>
          <p:nvCxnSpPr>
            <p:cNvPr id="24" name="Straight Connector 23"/>
            <p:cNvCxnSpPr>
              <a:stCxn id="28" idx="5"/>
            </p:cNvCxnSpPr>
            <p:nvPr/>
          </p:nvCxnSpPr>
          <p:spPr>
            <a:xfrm>
              <a:off x="2871367" y="2501526"/>
              <a:ext cx="557633" cy="4702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048000" y="25908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r>
                <a:rPr lang="en-US" b="1" baseline="30000" dirty="0" smtClean="0"/>
                <a:t>i</a:t>
              </a:r>
              <a:endParaRPr lang="en-US" b="1" baseline="300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914400" y="2438400"/>
              <a:ext cx="1624433" cy="1079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447800" y="25908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6000" y="19812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81000" y="34290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83058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772400" y="3810000"/>
            <a:ext cx="7620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543800" y="3581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r>
              <a:rPr lang="en-US" b="1" baseline="30000" dirty="0" smtClean="0"/>
              <a:t>o</a:t>
            </a:r>
            <a:endParaRPr lang="en-US" b="1" baseline="300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086600" y="4025526"/>
            <a:ext cx="710034" cy="546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7056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Tree Vertex Splitting Problem is to identify a set             of minimum cardinality for which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l-GR" dirty="0" smtClean="0"/>
              <a:t>δ</a:t>
            </a:r>
            <a:r>
              <a:rPr lang="en-US" dirty="0" smtClean="0"/>
              <a:t> is the specified tolerance limit.</a:t>
            </a:r>
          </a:p>
          <a:p>
            <a:r>
              <a:rPr lang="en-US" b="1" dirty="0" smtClean="0"/>
              <a:t>Note: TVSP has a solution only if the maximum edge weight is less than equal to </a:t>
            </a:r>
            <a:r>
              <a:rPr lang="el-GR" b="1" dirty="0" smtClean="0"/>
              <a:t>δ</a:t>
            </a:r>
            <a:r>
              <a:rPr lang="en-US" b="1" dirty="0" smtClean="0"/>
              <a:t> 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2114550"/>
          <a:ext cx="1143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3" imgW="457200" imgH="190440" progId="Equation.3">
                  <p:embed/>
                </p:oleObj>
              </mc:Choice>
              <mc:Fallback>
                <p:oleObj name="Equation" r:id="rId3" imgW="45720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14550"/>
                        <a:ext cx="1143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29000" y="3276600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5" imgW="799920" imgH="203040" progId="Equation.3">
                  <p:embed/>
                </p:oleObj>
              </mc:Choice>
              <mc:Fallback>
                <p:oleObj name="Equation" r:id="rId5" imgW="7999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18002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Feasible Solution: Any subset X of V if</a:t>
            </a:r>
          </a:p>
          <a:p>
            <a:r>
              <a:rPr lang="en-US" dirty="0" smtClean="0"/>
              <a:t>Trivial Way:</a:t>
            </a:r>
          </a:p>
          <a:p>
            <a:pPr lvl="1"/>
            <a:r>
              <a:rPr lang="en-US" dirty="0" smtClean="0"/>
              <a:t>Find all the subsets of V.</a:t>
            </a:r>
          </a:p>
          <a:p>
            <a:pPr lvl="1"/>
            <a:r>
              <a:rPr lang="en-US" dirty="0" smtClean="0"/>
              <a:t>For each subset compute d(T/X). </a:t>
            </a:r>
          </a:p>
          <a:p>
            <a:pPr lvl="1"/>
            <a:r>
              <a:rPr lang="en-US" dirty="0" smtClean="0"/>
              <a:t>Select X with minimum cardinality.</a:t>
            </a:r>
          </a:p>
          <a:p>
            <a:pPr lvl="1"/>
            <a:r>
              <a:rPr lang="en-US" dirty="0" smtClean="0"/>
              <a:t>How many subsets?</a:t>
            </a:r>
            <a:endParaRPr lang="en-US" dirty="0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7038975" y="1676400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3" imgW="799920" imgH="203040" progId="Equation.3">
                  <p:embed/>
                </p:oleObj>
              </mc:Choice>
              <mc:Fallback>
                <p:oleObj name="Equation" r:id="rId3" imgW="7999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676400"/>
                        <a:ext cx="18002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greedy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node u </a:t>
            </a:r>
            <a:r>
              <a:rPr lang="az-Cyrl-AZ" dirty="0" smtClean="0"/>
              <a:t>є</a:t>
            </a:r>
            <a:r>
              <a:rPr lang="en-US" dirty="0" smtClean="0"/>
              <a:t> V, compute that maximum delay d(u) from u to any other node in its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u has a parent v such that d(u) + w(</a:t>
            </a:r>
            <a:r>
              <a:rPr lang="en-US" dirty="0" err="1" smtClean="0"/>
              <a:t>u,v</a:t>
            </a:r>
            <a:r>
              <a:rPr lang="en-US" dirty="0" smtClean="0"/>
              <a:t>) &gt; </a:t>
            </a:r>
            <a:r>
              <a:rPr lang="el-GR" dirty="0" smtClean="0"/>
              <a:t>δ</a:t>
            </a:r>
            <a:r>
              <a:rPr lang="en-US" dirty="0" smtClean="0"/>
              <a:t>, then the node u gets split and d(u</a:t>
            </a:r>
            <a:r>
              <a:rPr lang="en-US" baseline="30000" dirty="0" smtClean="0"/>
              <a:t>i</a:t>
            </a:r>
            <a:r>
              <a:rPr lang="en-US" dirty="0" smtClean="0"/>
              <a:t>) is set to zero. </a:t>
            </a:r>
          </a:p>
          <a:p>
            <a:r>
              <a:rPr lang="en-US" dirty="0" smtClean="0"/>
              <a:t>Computation proceeds from the leaves toward the root.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38600" y="1752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7432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257800" y="2590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657600" y="3505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4196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53200" y="3429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4384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800600" y="4495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5486400" y="4419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7772400" y="43434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3328567" y="2272926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0600" y="3124200"/>
            <a:ext cx="581866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2098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1242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23334" y="40386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94934" y="4088652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95134" y="3962400"/>
            <a:ext cx="8104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90534" y="3962400"/>
            <a:ext cx="734266" cy="4071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24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1225</Words>
  <Application>Microsoft Office PowerPoint</Application>
  <PresentationFormat>On-screen Show (4:3)</PresentationFormat>
  <Paragraphs>309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Equation</vt:lpstr>
      <vt:lpstr>GREEDY ALGORITHMS</vt:lpstr>
      <vt:lpstr>Tree Vertex Splitting Problem(TVSP)</vt:lpstr>
      <vt:lpstr>In graph terminology</vt:lpstr>
      <vt:lpstr>Splitting vertex</vt:lpstr>
      <vt:lpstr>Example</vt:lpstr>
      <vt:lpstr>The Problem Statement</vt:lpstr>
      <vt:lpstr>Feasible Solution</vt:lpstr>
      <vt:lpstr>A greedy approach</vt:lpstr>
      <vt:lpstr>Example</vt:lpstr>
      <vt:lpstr>Example</vt:lpstr>
      <vt:lpstr>Computing Delay</vt:lpstr>
      <vt:lpstr>Example</vt:lpstr>
      <vt:lpstr>Example (after splitting node 4)</vt:lpstr>
      <vt:lpstr>Example (after splitting node 4)</vt:lpstr>
      <vt:lpstr>Example (after splitting node 2)</vt:lpstr>
      <vt:lpstr>Example (after splitting node 2)</vt:lpstr>
      <vt:lpstr>Example (after splitting node 6)</vt:lpstr>
      <vt:lpstr>Example (after splitting node 6)</vt:lpstr>
      <vt:lpstr>Algorithm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Design and Analysis of Algorithms</dc:title>
  <dc:creator>admin</dc:creator>
  <cp:lastModifiedBy>admin</cp:lastModifiedBy>
  <cp:revision>120</cp:revision>
  <dcterms:created xsi:type="dcterms:W3CDTF">2006-08-16T00:00:00Z</dcterms:created>
  <dcterms:modified xsi:type="dcterms:W3CDTF">2020-02-03T03:18:13Z</dcterms:modified>
</cp:coreProperties>
</file>