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57" r:id="rId18"/>
    <p:sldId id="284" r:id="rId19"/>
    <p:sldId id="285" r:id="rId20"/>
    <p:sldId id="286" r:id="rId21"/>
    <p:sldId id="287" r:id="rId22"/>
    <p:sldId id="292" r:id="rId23"/>
    <p:sldId id="293" r:id="rId24"/>
    <p:sldId id="294" r:id="rId25"/>
    <p:sldId id="288" r:id="rId26"/>
    <p:sldId id="289" r:id="rId27"/>
    <p:sldId id="290" r:id="rId28"/>
    <p:sldId id="291" r:id="rId29"/>
    <p:sldId id="258" r:id="rId30"/>
    <p:sldId id="259" r:id="rId31"/>
    <p:sldId id="261" r:id="rId32"/>
    <p:sldId id="295" r:id="rId33"/>
    <p:sldId id="260" r:id="rId34"/>
    <p:sldId id="262" r:id="rId35"/>
    <p:sldId id="263" r:id="rId36"/>
    <p:sldId id="264" r:id="rId37"/>
    <p:sldId id="265" r:id="rId38"/>
    <p:sldId id="266" r:id="rId39"/>
    <p:sldId id="267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1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1632-0F46-DADB-779F-627FF7353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71112-0125-7FC0-28AD-7EFD3E7C6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D968-3D0F-6406-7257-BBC68D43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DA18-E0C6-364E-68D1-9F54A1A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B083-2E19-5C21-1888-4444D0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828-C832-04B8-BBCD-6F86680E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DF6-E758-057B-56D2-68B620FF6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2E03-7CDF-33E9-3297-6A56CD8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C5EF-CA97-FF96-089C-5755C4B6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F5D5-D017-DC08-CFAE-4DDD9809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6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70D8E-4E1D-7821-B766-3091029D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EC931-08F3-28BD-24A5-173D271FD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A38B-AFB5-3E8B-55C0-61143D4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09F8-80DF-5C01-D103-23575B9B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30D0-1904-C9EA-596D-07D14772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3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9E7-3464-E7CC-CCFB-C749CC2D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E5D2-2F09-2E07-12D7-ACFBF44A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6F44-6F99-B38D-20EE-10FAD2D2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0AE9-2860-04D0-1842-9E6D46DB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F17E-EA89-7475-DFE0-C099205D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8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A2E-0509-77FF-EB61-8E98F4F3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F34E-6F56-1456-603E-25FD8134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61FC-BDAD-9CA8-9DB8-2BA35828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8CEB-6FD1-64CC-3CA2-F1E5BFD2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615D-0787-E73D-9BC8-C7AC17AE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50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029-C2A5-E105-8AA0-6410BD6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8E1F-671B-73E1-5982-8763339A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733B-5016-91CA-6B76-3A8C21C1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CBEDF-22B1-DAC4-BDE4-3E37C49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0E9B-C2C0-6573-08ED-3196C412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5312-08D5-D887-BD22-F52E3AB6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A447-CE6A-E57A-B4A0-0E510058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57ED-D550-5D6F-0FCD-304EF471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9A8D-CFCB-A88C-40AC-99C2C80F2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FD8CE-50AC-8E61-A84A-F81305DA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7EF55-1900-B7CE-0522-DCE6CD0C3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EFF29-F1F7-65FF-D794-94CC219D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91D93-A935-B721-B1BA-8601E20F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7FB87-1060-0372-6389-A54A88A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250-B5CF-9E5C-8287-6F4441B1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5E8C6-44ED-8E83-18A0-4EE25107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7573-FA8C-867D-13C0-5B3C154B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9B97-0F4C-4C06-4902-F810EFF3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6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30025-2D26-CA86-29E3-A9836156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99A1-B5FE-A3D8-7321-36C81F48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D6B9-C0F0-5AB0-CD32-492E9193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5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1B8C-FC78-1C34-7C86-B9696320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2F3F-267A-5003-07DD-C19D751D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76FC-6987-7BD0-1781-D4FB992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00DD-83C7-7F0F-AA25-A54647EB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3309-B169-B70E-5EA3-D7DBE163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198E-39FE-072A-D2A6-CED7B1B9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487A-FA1B-7C72-5B77-95652677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BB527-A82A-3BAE-C7FB-EBB4665E2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C8EFE-FBF0-D299-3BBB-E4A605ABD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6968-7755-B516-04C9-DFDB7837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0A81-C3B9-6C53-8A66-F8E5F6FB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BAB45-1DE6-D6FA-9E5A-719621F6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F22FE-CC99-63AB-51B1-D00C1F60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0D02-54C5-F5F6-D448-A83B0C6B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CBF9-0763-1371-6C56-9D41B28DF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B91A-A678-4B38-84F0-3FD332E0C99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5759-99B1-0D06-035F-48CE5C9B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DA1E-639F-4181-0579-525059A9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BBC-679D-4BE9-AA65-444BD35DB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6485"/>
            <a:ext cx="9144000" cy="603477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INDUSTRIAL</a:t>
            </a:r>
            <a:r>
              <a:rPr lang="en-IN" sz="3200" b="1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</a:t>
            </a:r>
            <a:r>
              <a:rPr lang="en-IN" sz="3200" b="1" spc="7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TECHNOLOGY</a:t>
            </a:r>
            <a:endParaRPr lang="en-IN" sz="8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D905C2-5818-5CAB-664B-665231601D17}"/>
              </a:ext>
            </a:extLst>
          </p:cNvPr>
          <p:cNvSpPr txBox="1">
            <a:spLocks/>
          </p:cNvSpPr>
          <p:nvPr/>
        </p:nvSpPr>
        <p:spPr>
          <a:xfrm>
            <a:off x="5725886" y="5170715"/>
            <a:ext cx="6139542" cy="11695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  <a:p>
            <a:pPr algn="l"/>
            <a:endParaRPr lang="en-IN" sz="4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r>
              <a:rPr lang="en-IN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Dr. V S </a:t>
            </a:r>
            <a:r>
              <a:rPr lang="en-IN" sz="4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Krushnasamy</a:t>
            </a:r>
            <a:endParaRPr lang="en-IN" sz="4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r>
              <a:rPr lang="en-IN" sz="4800" b="1" dirty="0">
                <a:latin typeface="Times New Roman" panose="02020603050405020304" pitchFamily="18" charset="0"/>
                <a:ea typeface="Calibri" panose="020F0502020204030204" pitchFamily="34" charset="0"/>
              </a:rPr>
              <a:t>9994431562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0448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28A58-E916-E16C-0D33-92BD417C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0" y="382172"/>
            <a:ext cx="10940498" cy="58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7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787D301-5981-2AD5-17C5-8DB4D74E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6" y="730526"/>
            <a:ext cx="9780104" cy="53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9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30800-43B1-8C2E-1804-95B50881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232452"/>
            <a:ext cx="10725150" cy="47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0E89C2-497E-874D-8ADD-0E5AE1F64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6523"/>
              </p:ext>
            </p:extLst>
          </p:nvPr>
        </p:nvGraphicFramePr>
        <p:xfrm>
          <a:off x="694082" y="655983"/>
          <a:ext cx="10565295" cy="59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587800" imgH="4930200" progId="PBrush">
                  <p:embed/>
                </p:oleObj>
              </mc:Choice>
              <mc:Fallback>
                <p:oleObj name="Bitmap Image" r:id="rId2" imgW="8587800" imgH="4930200" progId="PBrus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C87E9FF-66B9-DDF6-EF60-4911C8BC0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082" y="655983"/>
                        <a:ext cx="10565295" cy="59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7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D451-0C68-EA6C-A1A6-8E9CF66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Industrial Control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419A-FE8E-0AF7-363F-A6E939BB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control systems</a:t>
            </a:r>
          </a:p>
          <a:p>
            <a:r>
              <a:rPr lang="en-US" dirty="0"/>
              <a:t>Realtime control systems</a:t>
            </a:r>
          </a:p>
          <a:p>
            <a:r>
              <a:rPr lang="en-US" dirty="0"/>
              <a:t>Distributed control systems.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principles and functions, the architectures and components, and the implementation techniques </a:t>
            </a:r>
            <a:r>
              <a:rPr lang="en-US" dirty="0"/>
              <a:t>for each of the three control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08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5716-37F1-36F2-A687-5779A9D9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57"/>
            <a:ext cx="10515600" cy="63312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embedded control system is a </a:t>
            </a:r>
            <a:r>
              <a:rPr lang="en-US" dirty="0">
                <a:solidFill>
                  <a:srgbClr val="FF0000"/>
                </a:solidFill>
              </a:rPr>
              <a:t>specially organized computer system designed for some dedicated control function or task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Its distinct feature is that its </a:t>
            </a:r>
            <a:r>
              <a:rPr lang="en-US" dirty="0">
                <a:solidFill>
                  <a:srgbClr val="FF0000"/>
                </a:solidFill>
              </a:rPr>
              <a:t>input/output system is not connected to an external computer;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microprocessor that controls the system is actually embedded in the input/ output interface itself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Though the hardware differences between an embedded controller and a standard computer are obvious, the differences in software are also substantial. </a:t>
            </a:r>
          </a:p>
          <a:p>
            <a:pPr algn="just"/>
            <a:r>
              <a:rPr lang="en-US" dirty="0"/>
              <a:t>While most computers are based on operating systems requiring large memory size, such as the </a:t>
            </a:r>
            <a:r>
              <a:rPr lang="en-US" dirty="0">
                <a:solidFill>
                  <a:srgbClr val="FF0000"/>
                </a:solidFill>
              </a:rPr>
              <a:t>Windows or Linux operating systems</a:t>
            </a:r>
            <a:r>
              <a:rPr lang="en-US" dirty="0"/>
              <a:t>, the typical embedded control system uses a </a:t>
            </a:r>
            <a:r>
              <a:rPr lang="en-US" dirty="0">
                <a:solidFill>
                  <a:srgbClr val="FF0000"/>
                </a:solidFill>
              </a:rPr>
              <a:t>smaller operating system</a:t>
            </a:r>
            <a:r>
              <a:rPr lang="en-US" dirty="0"/>
              <a:t>, which has been developed to provide a simple and powerful graphical user interface (GUI).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3447-C6A9-0AA7-E311-F49548E3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2" y="149087"/>
            <a:ext cx="11145078" cy="65598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embedded control system refers to the </a:t>
            </a:r>
            <a:r>
              <a:rPr lang="en-US" dirty="0">
                <a:solidFill>
                  <a:srgbClr val="FF0000"/>
                </a:solidFill>
              </a:rPr>
              <a:t>computer hardware and software which are physically embedded within a large industrial process or production system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Its function is to maintain some property or relationship to other components of the system, in </a:t>
            </a:r>
            <a:r>
              <a:rPr lang="en-US" dirty="0">
                <a:solidFill>
                  <a:srgbClr val="FF0000"/>
                </a:solidFill>
              </a:rPr>
              <a:t>order to achieve the overall system objective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Embedded control systems are designed to </a:t>
            </a:r>
            <a:r>
              <a:rPr lang="en-US" dirty="0">
                <a:solidFill>
                  <a:srgbClr val="FF0000"/>
                </a:solidFill>
              </a:rPr>
              <a:t>perform a specific control task</a:t>
            </a:r>
            <a:r>
              <a:rPr lang="en-US" dirty="0"/>
              <a:t>, rather than multiple tasks as a general-purpose computer does.</a:t>
            </a:r>
          </a:p>
          <a:p>
            <a:pPr algn="just"/>
            <a:r>
              <a:rPr lang="en-US" dirty="0"/>
              <a:t>Embedded control systems are not always separate devices or components, but are often </a:t>
            </a:r>
            <a:r>
              <a:rPr lang="en-US" dirty="0">
                <a:solidFill>
                  <a:srgbClr val="FF0000"/>
                </a:solidFill>
              </a:rPr>
              <a:t>integral to the controlled devices</a:t>
            </a:r>
            <a:r>
              <a:rPr lang="en-US" dirty="0"/>
              <a:t>. </a:t>
            </a:r>
          </a:p>
          <a:p>
            <a:r>
              <a:rPr lang="en-US" dirty="0"/>
              <a:t>The software designed for embedded control systems comprises </a:t>
            </a:r>
            <a:r>
              <a:rPr lang="en-US" dirty="0">
                <a:solidFill>
                  <a:srgbClr val="FF0000"/>
                </a:solidFill>
              </a:rPr>
              <a:t>embedded firmware, embedded operating systems, and special application programs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Compared with general computer software packages, embedded system software is rather </a:t>
            </a:r>
            <a:r>
              <a:rPr lang="en-US" dirty="0">
                <a:solidFill>
                  <a:srgbClr val="FF0000"/>
                </a:solidFill>
              </a:rPr>
              <a:t>smaller in size, and thus able to run with limited hardware resources, and without the keyboard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screen needed </a:t>
            </a:r>
            <a:r>
              <a:rPr lang="en-US" dirty="0"/>
              <a:t>for most applications.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embedded control software is stored in memory chips </a:t>
            </a:r>
            <a:r>
              <a:rPr lang="en-US" dirty="0"/>
              <a:t>rather than on a hard disk. Due to these differences, embedded control systems have achieved wide applicability in industry world-wide.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82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49"/>
            <a:ext cx="9144000" cy="1088573"/>
          </a:xfrm>
        </p:spPr>
        <p:txBody>
          <a:bodyPr>
            <a:noAutofit/>
          </a:bodyPr>
          <a:lstStyle/>
          <a:p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architecture of embedded control systems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00DDB-86A4-44B5-8382-48BD4FFB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82" y="1605554"/>
            <a:ext cx="6977743" cy="5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0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E8C4-60C0-B680-006C-EAF2E713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57"/>
            <a:ext cx="10515600" cy="59086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Embedded control systems are generally developed on the </a:t>
            </a:r>
            <a:r>
              <a:rPr lang="en-US" dirty="0">
                <a:solidFill>
                  <a:srgbClr val="FF0000"/>
                </a:solidFill>
              </a:rPr>
              <a:t>customer’s hardware, and often require high quality and reliability, and compatibility with real-time controls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Many use distributed architectures, on which a </a:t>
            </a:r>
            <a:r>
              <a:rPr lang="en-US" dirty="0">
                <a:solidFill>
                  <a:srgbClr val="FF0000"/>
                </a:solidFill>
              </a:rPr>
              <a:t>large number of processes are able to run concurrently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Such systems will commonly have several different types of general-purpose </a:t>
            </a:r>
            <a:r>
              <a:rPr lang="en-US" dirty="0">
                <a:solidFill>
                  <a:srgbClr val="FF0000"/>
                </a:solidFill>
              </a:rPr>
              <a:t>microprocessors, microcontrollers and application-specific integrated circuits (ASIC), </a:t>
            </a:r>
            <a:r>
              <a:rPr lang="en-US" dirty="0"/>
              <a:t>all interconnected with communication links to work with embedded software. It is crucial that each </a:t>
            </a:r>
            <a:r>
              <a:rPr lang="en-US" dirty="0">
                <a:solidFill>
                  <a:srgbClr val="FF0000"/>
                </a:solidFill>
              </a:rPr>
              <a:t>process can be executed with a variety of hardware modules and software programs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core of an embedded </a:t>
            </a:r>
            <a:r>
              <a:rPr lang="en-US" dirty="0">
                <a:solidFill>
                  <a:srgbClr val="FF0000"/>
                </a:solidFill>
              </a:rPr>
              <a:t>control system is a microprocessor, designed to operate a set of machine instructions, including firmware and boot-code, which are stored in the hardware memory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Another important hardware component is the microcontroller, typically a CPU core for the processing functions, together with a bus interface for communication with memory components and external or peripheral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67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ADF82-E8E9-B17E-9299-F3D62415D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634" y="728151"/>
            <a:ext cx="1091979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microprocessor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(MPU)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central processing unit (CPU) for handling complex computations, executing control algorithms, and processing large amounts of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(MCU)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a CPU with memory and peripherals, making it suitable for real-time control tasks.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701F80-71E8-7B9B-E539-A19FA3B3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90" y="2092042"/>
            <a:ext cx="109197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control systems often require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real-time responses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sensor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built-in timers and interrupt handling mechanisms ensure precise execution of tasks.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6AFF6-7BF4-A4FE-8C89-806BFB982828}"/>
              </a:ext>
            </a:extLst>
          </p:cNvPr>
          <p:cNvSpPr txBox="1"/>
          <p:nvPr/>
        </p:nvSpPr>
        <p:spPr>
          <a:xfrm>
            <a:off x="228601" y="2828836"/>
            <a:ext cx="1120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Microcontrollers</a:t>
            </a:r>
            <a:r>
              <a:rPr lang="en-IN" dirty="0"/>
              <a:t> come with built-in </a:t>
            </a:r>
            <a:r>
              <a:rPr lang="en-IN" b="1" dirty="0" err="1">
                <a:solidFill>
                  <a:srgbClr val="FF0000"/>
                </a:solidFill>
              </a:rPr>
              <a:t>analog</a:t>
            </a:r>
            <a:r>
              <a:rPr lang="en-IN" b="1" dirty="0">
                <a:solidFill>
                  <a:srgbClr val="FF0000"/>
                </a:solidFill>
              </a:rPr>
              <a:t>-to-digital converters (ADC), digital-to-</a:t>
            </a:r>
            <a:r>
              <a:rPr lang="en-IN" b="1" dirty="0" err="1">
                <a:solidFill>
                  <a:srgbClr val="FF0000"/>
                </a:solidFill>
              </a:rPr>
              <a:t>analog</a:t>
            </a:r>
            <a:r>
              <a:rPr lang="en-IN" b="1" dirty="0">
                <a:solidFill>
                  <a:srgbClr val="FF0000"/>
                </a:solidFill>
              </a:rPr>
              <a:t> converters (DAC), PWM generators, timers, UART(</a:t>
            </a:r>
            <a:r>
              <a:rPr lang="en-IN" dirty="0"/>
              <a:t>Universal Asynchronous Receiver-Transmitter)</a:t>
            </a:r>
            <a:r>
              <a:rPr lang="en-IN" b="1" dirty="0">
                <a:solidFill>
                  <a:srgbClr val="FF0000"/>
                </a:solidFill>
              </a:rPr>
              <a:t>, SPI(</a:t>
            </a:r>
            <a:r>
              <a:rPr lang="en-IN" dirty="0"/>
              <a:t>Serial Peripheral Interface)</a:t>
            </a:r>
            <a:r>
              <a:rPr lang="en-IN" b="1" dirty="0">
                <a:solidFill>
                  <a:srgbClr val="FF0000"/>
                </a:solidFill>
              </a:rPr>
              <a:t>, I2C</a:t>
            </a:r>
            <a:r>
              <a:rPr lang="en-IN" dirty="0"/>
              <a:t> (Inter-Integrated Circuit)</a:t>
            </a:r>
            <a:r>
              <a:rPr lang="en-IN" b="1" dirty="0">
                <a:solidFill>
                  <a:srgbClr val="FF0000"/>
                </a:solidFill>
              </a:rPr>
              <a:t>, and GPIO pins</a:t>
            </a:r>
            <a:r>
              <a:rPr lang="en-IN" dirty="0"/>
              <a:t> (General-Purpose Input/Output)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/>
              <a:t>allowing direct interface with sensors and actuators.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111E4FA-2575-F3D8-5049-2B3ACFF355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5351" y="4025855"/>
            <a:ext cx="119786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embedded systems are battery-powered (e.g., IoT devices, wearables).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Microcontrollers are optimized for low power consumption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unlike general-purpose microprocessors that require external memory and power-hungry peripherals. 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E823DB3-D026-75A0-7317-CE983590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" y="5053905"/>
            <a:ext cx="12015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MCUs integrate RAM, ROM, and I/O 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system complexity and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Microprocessors require external components, increasing cost and design complexity but offering greater flexibility.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7BFFF-79CD-0988-B5C2-704097254943}"/>
              </a:ext>
            </a:extLst>
          </p:cNvPr>
          <p:cNvSpPr txBox="1"/>
          <p:nvPr/>
        </p:nvSpPr>
        <p:spPr>
          <a:xfrm>
            <a:off x="125351" y="5909676"/>
            <a:ext cx="11722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Embedded systems require </a:t>
            </a:r>
            <a:r>
              <a:rPr lang="en-US" b="1" dirty="0">
                <a:solidFill>
                  <a:srgbClr val="FF0000"/>
                </a:solidFill>
              </a:rPr>
              <a:t>wired (CAN(Controller Area Network), UART, SPI, I2C, RS-485) and wireless (Wi-Fi, Bluetooth, Zigbee, LoRa) communication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F9E3-7EB0-21A0-F20E-2A7C3AD0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-1"/>
            <a:ext cx="10515600" cy="1381539"/>
          </a:xfrm>
        </p:spPr>
        <p:txBody>
          <a:bodyPr/>
          <a:lstStyle/>
          <a:p>
            <a:pPr algn="ctr"/>
            <a:r>
              <a:rPr lang="en-IN" b="1" dirty="0"/>
              <a:t>ICS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3477F-9023-59A3-482D-B604812A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053548"/>
            <a:ext cx="9896475" cy="5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8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CBA8-308B-99CC-17E1-C3AC4D85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26774"/>
            <a:ext cx="11658600" cy="61125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An ASIC chip is </a:t>
            </a:r>
            <a:r>
              <a:rPr lang="en-US" dirty="0">
                <a:solidFill>
                  <a:srgbClr val="FF0000"/>
                </a:solidFill>
              </a:rPr>
              <a:t>designed for a specific application, rather than being a general-purpose CPU,</a:t>
            </a:r>
            <a:r>
              <a:rPr lang="en-US" dirty="0"/>
              <a:t> since it does not incur the overhead of fetching and interpreting instructions stored in memory.</a:t>
            </a:r>
          </a:p>
          <a:p>
            <a:pPr algn="just"/>
            <a:r>
              <a:rPr lang="en-US" dirty="0"/>
              <a:t>ASIC chips can be based on </a:t>
            </a:r>
            <a:r>
              <a:rPr lang="en-US" dirty="0">
                <a:solidFill>
                  <a:srgbClr val="FF0000"/>
                </a:solidFill>
              </a:rPr>
              <a:t>standard cells, gate arrays, field-programmable gate arrays (FPGAs), or complex programmable logic devices (CPLDs). </a:t>
            </a:r>
          </a:p>
          <a:p>
            <a:pPr algn="just"/>
            <a:r>
              <a:rPr lang="en-US" dirty="0"/>
              <a:t>Embedded control systems employing reconfigurable hardware such as FPGA and CPLD are referred to as reconfigurable embedded systems. Reconfigurable systems can </a:t>
            </a:r>
            <a:r>
              <a:rPr lang="en-US" dirty="0">
                <a:solidFill>
                  <a:srgbClr val="FF0000"/>
                </a:solidFill>
              </a:rPr>
              <a:t>provide higher performance and flexibility to adapt to changing system needs at lower cost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An embedded control system should have storage elements; typically, software executed by </a:t>
            </a:r>
            <a:r>
              <a:rPr lang="en-US" dirty="0">
                <a:solidFill>
                  <a:srgbClr val="FF0000"/>
                </a:solidFill>
              </a:rPr>
              <a:t>microprocessors or microcontrollers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For data storage, the microprocessor or microcontroller can include various types of memories, such as random-access memory (RAM), read-only memory (ROM) or flash memory. Flash memory can be erased and reprogrammed in blocks instead of being programmed one byte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47C0-2E7E-F694-DD7D-267A9418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5" y="168965"/>
            <a:ext cx="11897138" cy="6559826"/>
          </a:xfrm>
        </p:spPr>
        <p:txBody>
          <a:bodyPr/>
          <a:lstStyle/>
          <a:p>
            <a:pPr algn="just"/>
            <a:r>
              <a:rPr lang="en-US" dirty="0"/>
              <a:t>For transmitting and receiving data between devices and components, the microprocessor, microcontroller, ASIC and other devices may utilize various types of </a:t>
            </a:r>
            <a:r>
              <a:rPr lang="en-US" dirty="0">
                <a:solidFill>
                  <a:srgbClr val="FF0000"/>
                </a:solidFill>
              </a:rPr>
              <a:t>serial interfaces, parallel interfaces or buffers.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Buffers</a:t>
            </a:r>
            <a:r>
              <a:rPr lang="en-US" dirty="0"/>
              <a:t> are used by microprocessor to store operating data </a:t>
            </a:r>
            <a:r>
              <a:rPr lang="en-US" dirty="0">
                <a:solidFill>
                  <a:srgbClr val="FF0000"/>
                </a:solidFill>
              </a:rPr>
              <a:t>temporarily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Appliance</a:t>
            </a:r>
            <a:r>
              <a:rPr lang="en-US" dirty="0"/>
              <a:t> in the diagram represents the </a:t>
            </a:r>
            <a:r>
              <a:rPr lang="en-US" b="1" dirty="0">
                <a:solidFill>
                  <a:srgbClr val="FF0000"/>
                </a:solidFill>
              </a:rPr>
              <a:t>actual system or device</a:t>
            </a:r>
            <a:r>
              <a:rPr lang="en-US" dirty="0">
                <a:solidFill>
                  <a:srgbClr val="FF0000"/>
                </a:solidFill>
              </a:rPr>
              <a:t> that the embedded control system is managing or controlling. </a:t>
            </a:r>
            <a:r>
              <a:rPr lang="en-US" dirty="0"/>
              <a:t>It acts as the </a:t>
            </a:r>
            <a:r>
              <a:rPr lang="en-US" b="1" dirty="0"/>
              <a:t>core functional unit</a:t>
            </a:r>
            <a:r>
              <a:rPr lang="en-US" dirty="0"/>
              <a:t> that interacts with both the </a:t>
            </a:r>
            <a:r>
              <a:rPr lang="en-US" b="1" dirty="0">
                <a:solidFill>
                  <a:srgbClr val="FF0000"/>
                </a:solidFill>
              </a:rPr>
              <a:t>embedded system hardware/software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external systems/devices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09D3-7A98-F89F-7305-4558B3C6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Few Facts About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D6F4-0532-54D8-FADD-42E339EE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>
                <a:solidFill>
                  <a:srgbClr val="FF0000"/>
                </a:solidFill>
              </a:rPr>
              <a:t>Microcontroller / Microprocessor (CPU)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brain</a:t>
            </a:r>
            <a:r>
              <a:rPr lang="en-US" dirty="0"/>
              <a:t> of the system, executing instructions and processing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all system operations by running embedded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input/output operations and communication with peripherals.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Memory (RAM or ROM)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RAM (Random Access Memory)</a:t>
            </a:r>
            <a:r>
              <a:rPr lang="en-US" dirty="0"/>
              <a:t>: Temporary storage for actively running processes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ROM (Read-Only Memory)</a:t>
            </a:r>
            <a:r>
              <a:rPr lang="en-US" dirty="0"/>
              <a:t>: Stores firmware and essential system programs that do not change during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01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7812-B6DB-1E47-5FF0-215D6FF8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68964"/>
            <a:ext cx="11973339" cy="65797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BUSES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communication pathways that allow different components to exchange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b="1" dirty="0"/>
              <a:t>address bus, data bus, and control bus</a:t>
            </a:r>
            <a:r>
              <a:rPr lang="en-US" dirty="0"/>
              <a:t> for proper data flow within the system.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 ASIC; FPGA; CPLD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ASIC (Application-Specific Integrated Circuit)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Customized chip designed for a particular task,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FPGA (Field-Programmable Gate Array)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Reconfigurable hardware for high-performance processing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CPLD (Complex Programmable Logic Device)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Used for implementing logic control functions in hardware.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External Memories or Disks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</a:t>
            </a:r>
            <a:r>
              <a:rPr lang="en-US" b="1" dirty="0">
                <a:solidFill>
                  <a:srgbClr val="FF0000"/>
                </a:solidFill>
              </a:rPr>
              <a:t>storage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application data, logs, or large software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</a:t>
            </a:r>
            <a:r>
              <a:rPr lang="en-US" b="1" dirty="0">
                <a:solidFill>
                  <a:srgbClr val="FF0000"/>
                </a:solidFill>
              </a:rPr>
              <a:t>EEPROM, Flash Memory, SD cards, or Hard Disks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advanced systems.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 Interface Circuits or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communication between the </a:t>
            </a:r>
            <a:r>
              <a:rPr lang="en-US" b="1" dirty="0"/>
              <a:t>CPU</a:t>
            </a:r>
            <a:r>
              <a:rPr lang="en-US" dirty="0"/>
              <a:t> and other external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b="1" dirty="0">
                <a:solidFill>
                  <a:srgbClr val="FF0000"/>
                </a:solidFill>
              </a:rPr>
              <a:t>analog-to-digital converters (ADC), digital-to-analog converters (DAC), sensors, actuators, and signal conditioning circuits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43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5427-2574-F89A-12BA-DE5B9913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318052"/>
            <a:ext cx="11847444" cy="6341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7. Input/Output (I/O)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</a:t>
            </a:r>
            <a:r>
              <a:rPr lang="en-US" b="1" dirty="0">
                <a:solidFill>
                  <a:srgbClr val="FF0000"/>
                </a:solidFill>
              </a:rPr>
              <a:t>interaction with external devices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like displays, keyboards, sensors, or actuators.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</a:t>
            </a:r>
            <a:r>
              <a:rPr lang="en-US" b="1" dirty="0">
                <a:solidFill>
                  <a:srgbClr val="FF0000"/>
                </a:solidFill>
              </a:rPr>
              <a:t>gateway</a:t>
            </a:r>
            <a:r>
              <a:rPr lang="en-US" dirty="0"/>
              <a:t> for data transfer between hardware components and external peripherals.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8. Appliance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actual system or device being controlled by the embedded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b="1" dirty="0">
                <a:solidFill>
                  <a:srgbClr val="FF0000"/>
                </a:solidFill>
              </a:rPr>
              <a:t>Robots, Industrial Machines, Automotive Systems, Medical Devices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9. External System /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systems that </a:t>
            </a:r>
            <a:r>
              <a:rPr lang="en-US" b="1" dirty="0"/>
              <a:t>exchange data</a:t>
            </a:r>
            <a:r>
              <a:rPr lang="en-US" dirty="0"/>
              <a:t> with the embedded system via communication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b="1" dirty="0"/>
              <a:t>Cloud servers, IoT gateways, external sensors, networked control systems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10. User / Operator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way for users to interact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b="1" dirty="0"/>
              <a:t>Touchscreens, Buttons, Keypads, LED Indicators, HMIs (Human-Machine Interfaces)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hardware components work </a:t>
            </a:r>
            <a:r>
              <a:rPr lang="en-US" b="1" dirty="0">
                <a:solidFill>
                  <a:srgbClr val="FF0000"/>
                </a:solidFill>
              </a:rPr>
              <a:t>together to execute software instructions, process data, and ensure real-time functionality in embedded control systems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55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576A-60BC-0DA4-1737-93050A23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352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software architecture of embedded control systems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6001-4D12-3887-BDA0-9D5081A4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3548"/>
            <a:ext cx="12191999" cy="58044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Many embedded control systems are required to </a:t>
            </a:r>
            <a:r>
              <a:rPr lang="en-US" dirty="0">
                <a:solidFill>
                  <a:srgbClr val="FF0000"/>
                </a:solidFill>
              </a:rPr>
              <a:t>fit real-time or multiple-process environments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Realtime or multiple-process operating systems are defined in the software, </a:t>
            </a:r>
            <a:r>
              <a:rPr lang="en-US" dirty="0">
                <a:solidFill>
                  <a:srgbClr val="FF0000"/>
                </a:solidFill>
              </a:rPr>
              <a:t>allowing the system to perform in a general-purpose control environment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Real-time operating systems, </a:t>
            </a:r>
            <a:r>
              <a:rPr lang="en-US" dirty="0">
                <a:solidFill>
                  <a:srgbClr val="FF0000"/>
                </a:solidFill>
              </a:rPr>
              <a:t>in comparison with non-real time operating systems, offer much shorter response </a:t>
            </a:r>
            <a:r>
              <a:rPr lang="en-US" dirty="0"/>
              <a:t>times.</a:t>
            </a:r>
          </a:p>
          <a:p>
            <a:pPr algn="just"/>
            <a:r>
              <a:rPr lang="en-US" dirty="0"/>
              <a:t>An embedded control system normally executes software in which the user interface is used as a system interface.</a:t>
            </a:r>
          </a:p>
          <a:p>
            <a:pPr algn="just"/>
            <a:r>
              <a:rPr lang="en-US" dirty="0"/>
              <a:t>A program package for application software isa necessary component of embedded control system software architecture. </a:t>
            </a:r>
          </a:p>
          <a:p>
            <a:pPr algn="just"/>
            <a:r>
              <a:rPr lang="en-US" dirty="0"/>
              <a:t>This application software runs under the control of a real-time operating system (RTOS) and is partitioned into one or more threads or tasks. </a:t>
            </a:r>
          </a:p>
          <a:p>
            <a:pPr algn="just"/>
            <a:r>
              <a:rPr lang="en-US" dirty="0"/>
              <a:t>A thread or task is an independent object of executable software that shares the control of the microprocessor with other defined threads or tasks within the embedded control system.</a:t>
            </a:r>
          </a:p>
          <a:p>
            <a:pPr algn="just"/>
            <a:r>
              <a:rPr lang="en-US" dirty="0"/>
              <a:t>Embedded system software exists in many forms; such as </a:t>
            </a:r>
            <a:r>
              <a:rPr lang="en-US" dirty="0">
                <a:solidFill>
                  <a:srgbClr val="FF0000"/>
                </a:solidFill>
              </a:rPr>
              <a:t>software in a network router, or system software in a controlled device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89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B6C7-6060-0563-4E88-7E8BBFBE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/>
          <a:lstStyle/>
          <a:p>
            <a:pPr algn="ctr"/>
            <a:r>
              <a:rPr lang="en-US" b="1" dirty="0"/>
              <a:t>The software architecture of embedded control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6623-275A-A2C2-4CA5-F50892D4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The firmware and boot-code </a:t>
            </a:r>
            <a:r>
              <a:rPr lang="en-US" dirty="0"/>
              <a:t>are also important parts of embedded system software, since they contain its configuration parameters. These allow an </a:t>
            </a:r>
            <a:r>
              <a:rPr lang="en-US" dirty="0">
                <a:solidFill>
                  <a:srgbClr val="FF0000"/>
                </a:solidFill>
              </a:rPr>
              <a:t>embedded control system to access and configure the system by setting its values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Different processes can run in different modules, which </a:t>
            </a:r>
            <a:r>
              <a:rPr lang="en-US" dirty="0">
                <a:solidFill>
                  <a:srgbClr val="FF0000"/>
                </a:solidFill>
              </a:rPr>
              <a:t>can work together if the configuration parameters of this system are properly 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Configuration database is included in the firmware and boot-code, so to improve system performance it is just necessary to upgrade the </a:t>
            </a:r>
            <a:r>
              <a:rPr lang="en-US" dirty="0">
                <a:solidFill>
                  <a:srgbClr val="FF0000"/>
                </a:solidFill>
              </a:rPr>
              <a:t>firmware and boot-code, or change this configuration database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38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D171-42D2-386B-E2DF-408F12E8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88843"/>
            <a:ext cx="11728174" cy="598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1. Firmware of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firmware</a:t>
            </a:r>
            <a:r>
              <a:rPr lang="en-US" dirty="0"/>
              <a:t> is low-level software that provides the foundational instructions for hardware initialization and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Boot Code</a:t>
            </a:r>
            <a:r>
              <a:rPr lang="en-US" dirty="0"/>
              <a:t>: Initializes the system, sets up the hardware, and loads the operating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Configure Database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Stores system settings and parameters that define how the device should behave.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Operating System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Operating System (OS)</a:t>
            </a:r>
            <a:r>
              <a:rPr lang="en-US" dirty="0"/>
              <a:t> manages system resources, schedules tasks, and provides an interface between hardware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real-time embedded systems, this is often a </a:t>
            </a:r>
            <a:r>
              <a:rPr lang="en-US" b="1" dirty="0"/>
              <a:t>Real-Time Operating System (RTOS)</a:t>
            </a:r>
            <a:r>
              <a:rPr lang="en-US" dirty="0"/>
              <a:t> to ensure deterministic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799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1EE7-313C-FCA4-753F-4C63A4E1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016408" cy="6520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Device Driver Software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Device drivers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act as an interface between the operating system and hardware components (e.g., sensors, actuators, communication modules).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They allow higher-level software to interact with hardware without needing to understand the specific hardware details.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4. Application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 software</a:t>
            </a:r>
            <a:r>
              <a:rPr lang="en-US" dirty="0"/>
              <a:t> is responsible for executing specific tasks related to the embedded system’s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typically consists of: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Communication Software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Handles data exchange between different system components and external devices using protocols like UART, SPI, I2C, or Ethernet.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Interfaces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Manages user interactions, graphical interfaces (if applicable), and command processing.</a:t>
            </a:r>
          </a:p>
          <a:p>
            <a:r>
              <a:rPr lang="en-US" dirty="0"/>
              <a:t>These </a:t>
            </a:r>
            <a:r>
              <a:rPr lang="en-US" dirty="0">
                <a:solidFill>
                  <a:srgbClr val="FF0000"/>
                </a:solidFill>
              </a:rPr>
              <a:t>software components work together to ensure the smooth operation of an embedded control system by managing hardware, executing real-time tasks, and enabling communication and configuration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49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258071"/>
            <a:ext cx="9144000" cy="437776"/>
          </a:xfrm>
        </p:spPr>
        <p:txBody>
          <a:bodyPr>
            <a:no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41B5C-A397-84B2-50F3-097982BB0526}"/>
              </a:ext>
            </a:extLst>
          </p:cNvPr>
          <p:cNvSpPr txBox="1"/>
          <p:nvPr/>
        </p:nvSpPr>
        <p:spPr>
          <a:xfrm>
            <a:off x="223157" y="921996"/>
            <a:ext cx="11397343" cy="518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automatic control strategies;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machine systems and components;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of embedded software including architecture design, code programming and testing;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of embedded hardware including computer components and electronics components;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dependability tests and evaluations</a:t>
            </a:r>
            <a:r>
              <a:rPr lang="en-US" sz="3200" b="0" i="0" u="none" strike="noStrike" baseline="0" dirty="0">
                <a:latin typeface="AdvPSA88A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862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3139AA4-3F92-8486-E80E-3645911C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82568"/>
            <a:ext cx="10515600" cy="52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85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258071"/>
            <a:ext cx="9144000" cy="437776"/>
          </a:xfrm>
        </p:spPr>
        <p:txBody>
          <a:bodyPr>
            <a:no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4F4BC-B22E-06E3-59BE-2D90B424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4" y="1098462"/>
            <a:ext cx="10308772" cy="56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9" y="258071"/>
            <a:ext cx="9144000" cy="437776"/>
          </a:xfrm>
        </p:spPr>
        <p:txBody>
          <a:bodyPr>
            <a:no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07FA0-19BA-210A-CA66-21478CC178F7}"/>
              </a:ext>
            </a:extLst>
          </p:cNvPr>
          <p:cNvSpPr txBox="1"/>
          <p:nvPr/>
        </p:nvSpPr>
        <p:spPr>
          <a:xfrm>
            <a:off x="-1" y="882134"/>
            <a:ext cx="809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AdvTGBOLDI"/>
              </a:rPr>
              <a:t>Control function mapping for hardware implementation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2634F2-E59B-1F1D-43CA-E73F6E24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326218"/>
            <a:ext cx="9557657" cy="51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99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EB871-80FD-2253-7994-96465689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661"/>
            <a:ext cx="10446026" cy="62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7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02F0-34B9-20C4-8676-581E2E3E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9828" y="907970"/>
            <a:ext cx="3145971" cy="5040086"/>
          </a:xfrm>
        </p:spPr>
        <p:txBody>
          <a:bodyPr>
            <a:noAutofit/>
          </a:bodyPr>
          <a:lstStyle/>
          <a:p>
            <a:pPr algn="l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software architectures for embedded control systems: the left panel </a:t>
            </a:r>
            <a:b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is the layers model; the right</a:t>
            </a:r>
            <a:b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is the classes model.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92186-35BA-15FF-568C-86C61D9E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632" y="32657"/>
            <a:ext cx="9154886" cy="67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59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1. User Interface Layer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layer provides the interface through which users (such as drivers or vehicle operators) interact with the embedded system.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/>
              <a:t>In automotive systems, this could include elements like the dashboard display, touchscreens, or any user control inputs (e.g., buttons, knobs). 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3200" dirty="0"/>
              <a:t>It translates user commands into actions that the embedded system can understand and respond to.</a:t>
            </a:r>
          </a:p>
        </p:txBody>
      </p:sp>
    </p:spTree>
    <p:extLst>
      <p:ext uri="{BB962C8B-B14F-4D97-AF65-F5344CB8AC3E}">
        <p14:creationId xmlns:p14="http://schemas.microsoft.com/office/powerpoint/2010/main" val="212789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2. Process Handle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layer manages the execution of processes or tasks within the embedded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 It includes task scheduling, process synchronization, and communication between different software components.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In automotive systems, it ensures that critical processes like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3200" dirty="0"/>
              <a:t>sensor data reading,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3200" dirty="0"/>
              <a:t>actuator control,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3200" dirty="0"/>
              <a:t>user command processing </a:t>
            </a:r>
          </a:p>
          <a:p>
            <a:pPr lvl="2" algn="just"/>
            <a:r>
              <a:rPr lang="en-US" sz="3200" dirty="0"/>
              <a:t>		are handled efficiently and in a timely manner.</a:t>
            </a:r>
          </a:p>
        </p:txBody>
      </p:sp>
    </p:spTree>
    <p:extLst>
      <p:ext uri="{BB962C8B-B14F-4D97-AF65-F5344CB8AC3E}">
        <p14:creationId xmlns:p14="http://schemas.microsoft.com/office/powerpoint/2010/main" val="1408345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3. Component Control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layer handles the direct control of various hardware components in the vehicle, such as sensors, actuators, and other peripherals.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It converts high-level commands from the process handle layer into specific instructions for components.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For example, it could manage the throttle control, brake actuators, or control signals to engine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144140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4. Device Driver/Interface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layer acts as an intermediary between the operating system and the hardware.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It includes drivers that facilitate communication with hardware components such as sensors, actuators, communication interfaces (CAN bus), and other peripherals.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In automotive embedded systems, it ensures that hardware components can be accessed and controlled by higher-level software.</a:t>
            </a:r>
          </a:p>
        </p:txBody>
      </p:sp>
    </p:spTree>
    <p:extLst>
      <p:ext uri="{BB962C8B-B14F-4D97-AF65-F5344CB8AC3E}">
        <p14:creationId xmlns:p14="http://schemas.microsoft.com/office/powerpoint/2010/main" val="89401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5. Operating System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layer provides the foundational software environment in which application software runs.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It includes real-time operating systems (RTOS) that are crucial in automotive systems to ensure tasks are executed within defined time constraints.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The operating system manages resources like CPU, memory, and I/O devices, and provides services like task scheduling, interrupt handling, and time management.</a:t>
            </a:r>
          </a:p>
        </p:txBody>
      </p:sp>
    </p:spTree>
    <p:extLst>
      <p:ext uri="{BB962C8B-B14F-4D97-AF65-F5344CB8AC3E}">
        <p14:creationId xmlns:p14="http://schemas.microsoft.com/office/powerpoint/2010/main" val="403176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39843" y="966946"/>
            <a:ext cx="117073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6. Processor Hardware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Function:</a:t>
            </a:r>
            <a:r>
              <a:rPr lang="en-US" sz="3200" dirty="0"/>
              <a:t> This is the lowest layer consisting of the actual hardware components, including the microprocessor or microcontroller, memory, and other critical hardware peripherals.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In automotive embedded systems, this layer is responsible for executing machine code instructions and interfacing directly with all physical components of the vehicle's embedded system.</a:t>
            </a:r>
          </a:p>
        </p:txBody>
      </p:sp>
    </p:spTree>
    <p:extLst>
      <p:ext uri="{BB962C8B-B14F-4D97-AF65-F5344CB8AC3E}">
        <p14:creationId xmlns:p14="http://schemas.microsoft.com/office/powerpoint/2010/main" val="142774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F38B26-039C-7DA5-52DB-66A90F4906C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36418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427600" imgH="5044320" progId="PBrush">
                  <p:embed/>
                </p:oleObj>
              </mc:Choice>
              <mc:Fallback>
                <p:oleObj name="Bitmap Image" r:id="rId2" imgW="8427600" imgH="504432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249B43B-86DE-0888-AA3C-458FD9CF8A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232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46D642-5613-A967-F600-2B7B9DEA4E42}"/>
              </a:ext>
            </a:extLst>
          </p:cNvPr>
          <p:cNvSpPr txBox="1"/>
          <p:nvPr/>
        </p:nvSpPr>
        <p:spPr>
          <a:xfrm>
            <a:off x="242342" y="0"/>
            <a:ext cx="698291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1. Adaptive Cruise Control (ACC)</a:t>
            </a:r>
            <a:endParaRPr lang="en-US" sz="3200" dirty="0"/>
          </a:p>
          <a:p>
            <a:r>
              <a:rPr lang="en-US" sz="3200" b="1" dirty="0"/>
              <a:t>2. Anti-lock Braking System (ABS)</a:t>
            </a:r>
          </a:p>
          <a:p>
            <a:r>
              <a:rPr lang="en-US" sz="3200" b="1" dirty="0"/>
              <a:t>3. Electronic Stability Control (ESC)</a:t>
            </a:r>
          </a:p>
          <a:p>
            <a:r>
              <a:rPr lang="en-US" sz="3200" b="1" dirty="0"/>
              <a:t>4. Automatic Emergency Braking (AEB)</a:t>
            </a:r>
          </a:p>
          <a:p>
            <a:r>
              <a:rPr lang="en-US" sz="3200" b="1" dirty="0"/>
              <a:t>5. Lane Keeping Assist System (LKAS)</a:t>
            </a:r>
            <a:endParaRPr lang="en-US" sz="3200" dirty="0"/>
          </a:p>
          <a:p>
            <a:r>
              <a:rPr lang="en-US" sz="3200" b="1" dirty="0"/>
              <a:t>6. Automatic Parking Assist</a:t>
            </a:r>
          </a:p>
          <a:p>
            <a:r>
              <a:rPr lang="en-US" sz="3200" b="1" dirty="0"/>
              <a:t>7. Adaptive Headlights</a:t>
            </a:r>
          </a:p>
          <a:p>
            <a:r>
              <a:rPr lang="en-US" sz="3200" b="1" dirty="0"/>
              <a:t>8. Collision Avoidance System</a:t>
            </a:r>
          </a:p>
          <a:p>
            <a:r>
              <a:rPr lang="en-US" sz="3200" b="1" dirty="0"/>
              <a:t>9. Automatic Transmission Control</a:t>
            </a:r>
          </a:p>
          <a:p>
            <a:r>
              <a:rPr lang="en-US" sz="3200" b="1" dirty="0"/>
              <a:t>10. Adaptive Suspension System</a:t>
            </a:r>
          </a:p>
          <a:p>
            <a:r>
              <a:rPr lang="en-US" sz="3200" b="1" dirty="0"/>
              <a:t>11. Blind Spot Monitoring (BSM)</a:t>
            </a:r>
          </a:p>
          <a:p>
            <a:r>
              <a:rPr lang="en-US" sz="3200" b="1" dirty="0"/>
              <a:t>12. Hill Descent Control (HDC)</a:t>
            </a:r>
          </a:p>
          <a:p>
            <a:r>
              <a:rPr lang="en-US" sz="3200" b="1" dirty="0"/>
              <a:t>13. Automatic Climate Control</a:t>
            </a:r>
          </a:p>
          <a:p>
            <a:r>
              <a:rPr lang="en-US" sz="3200" b="1" dirty="0"/>
              <a:t>14. Start-Stop System</a:t>
            </a:r>
          </a:p>
        </p:txBody>
      </p:sp>
    </p:spTree>
    <p:extLst>
      <p:ext uri="{BB962C8B-B14F-4D97-AF65-F5344CB8AC3E}">
        <p14:creationId xmlns:p14="http://schemas.microsoft.com/office/powerpoint/2010/main" val="32132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B9D6B-1480-A0AB-6B29-845C0BEE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488" y="367747"/>
            <a:ext cx="10734260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1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64ACCF-B8F1-85E7-7E2C-90288F30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48" y="364020"/>
            <a:ext cx="106870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6978C9-2AF4-6B97-03B6-6B614D79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0" y="766348"/>
            <a:ext cx="10906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28FACB-4899-D9C5-6383-AFDAD522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5" y="602836"/>
            <a:ext cx="1035057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9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DBD54D-8C49-6A48-2241-FB95668A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4750"/>
            <a:ext cx="108870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2504</Words>
  <Application>Microsoft Office PowerPoint</Application>
  <PresentationFormat>Widescreen</PresentationFormat>
  <Paragraphs>161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AdvPSA88A</vt:lpstr>
      <vt:lpstr>AdvTGBOLDI</vt:lpstr>
      <vt:lpstr>Arial</vt:lpstr>
      <vt:lpstr>Calibri</vt:lpstr>
      <vt:lpstr>Calibri Light</vt:lpstr>
      <vt:lpstr>Times New Roman</vt:lpstr>
      <vt:lpstr>Office Theme</vt:lpstr>
      <vt:lpstr>Bitmap Image</vt:lpstr>
      <vt:lpstr>INDUSTRIAL CONTROL TECHNOLOGY</vt:lpstr>
      <vt:lpstr>ICS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Industrial Control Technology</vt:lpstr>
      <vt:lpstr>PowerPoint Presentation</vt:lpstr>
      <vt:lpstr>PowerPoint Presentation</vt:lpstr>
      <vt:lpstr>The hardware architecture of embedded control systems</vt:lpstr>
      <vt:lpstr>PowerPoint Presentation</vt:lpstr>
      <vt:lpstr>PowerPoint Presentation</vt:lpstr>
      <vt:lpstr>PowerPoint Presentation</vt:lpstr>
      <vt:lpstr>PowerPoint Presentation</vt:lpstr>
      <vt:lpstr>Few Facts About Components</vt:lpstr>
      <vt:lpstr>PowerPoint Presentation</vt:lpstr>
      <vt:lpstr>PowerPoint Presentation</vt:lpstr>
      <vt:lpstr>The software architecture of embedded control systems</vt:lpstr>
      <vt:lpstr>The software architecture of embedded control systems</vt:lpstr>
      <vt:lpstr>PowerPoint Presentation</vt:lpstr>
      <vt:lpstr>PowerPoint Presentation</vt:lpstr>
      <vt:lpstr>Implementation methods</vt:lpstr>
      <vt:lpstr>Implementation methods</vt:lpstr>
      <vt:lpstr>Implementation methods</vt:lpstr>
      <vt:lpstr>PowerPoint Presentation</vt:lpstr>
      <vt:lpstr>Two types of software architectures for embedded control systems: the left panel  (a) is the layers model; the right (b) is the classes model.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CONTROL SYSTEMS</dc:title>
  <dc:creator>J Satheesh Kumar</dc:creator>
  <cp:lastModifiedBy>kirusnasamy v.j</cp:lastModifiedBy>
  <cp:revision>12</cp:revision>
  <dcterms:created xsi:type="dcterms:W3CDTF">2023-09-14T14:53:38Z</dcterms:created>
  <dcterms:modified xsi:type="dcterms:W3CDTF">2025-02-20T07:25:21Z</dcterms:modified>
</cp:coreProperties>
</file>