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7" r:id="rId3"/>
    <p:sldId id="268" r:id="rId4"/>
    <p:sldId id="269" r:id="rId5"/>
    <p:sldId id="257" r:id="rId6"/>
    <p:sldId id="258" r:id="rId7"/>
    <p:sldId id="274" r:id="rId8"/>
    <p:sldId id="275" r:id="rId9"/>
    <p:sldId id="259" r:id="rId10"/>
    <p:sldId id="262" r:id="rId11"/>
    <p:sldId id="276" r:id="rId12"/>
    <p:sldId id="264" r:id="rId13"/>
    <p:sldId id="277" r:id="rId14"/>
    <p:sldId id="265" r:id="rId15"/>
    <p:sldId id="278" r:id="rId16"/>
    <p:sldId id="266" r:id="rId17"/>
    <p:sldId id="307" r:id="rId18"/>
    <p:sldId id="308" r:id="rId19"/>
    <p:sldId id="279" r:id="rId20"/>
    <p:sldId id="309" r:id="rId21"/>
    <p:sldId id="270" r:id="rId22"/>
    <p:sldId id="271" r:id="rId23"/>
    <p:sldId id="280" r:id="rId24"/>
    <p:sldId id="282" r:id="rId25"/>
    <p:sldId id="283" r:id="rId26"/>
    <p:sldId id="284" r:id="rId27"/>
    <p:sldId id="285" r:id="rId28"/>
    <p:sldId id="286" r:id="rId29"/>
    <p:sldId id="287" r:id="rId30"/>
    <p:sldId id="272" r:id="rId31"/>
    <p:sldId id="288" r:id="rId32"/>
    <p:sldId id="289" r:id="rId33"/>
    <p:sldId id="290" r:id="rId34"/>
    <p:sldId id="291" r:id="rId35"/>
    <p:sldId id="292" r:id="rId36"/>
    <p:sldId id="293" r:id="rId37"/>
    <p:sldId id="294" r:id="rId38"/>
    <p:sldId id="295" r:id="rId39"/>
    <p:sldId id="296" r:id="rId40"/>
    <p:sldId id="297" r:id="rId41"/>
    <p:sldId id="299" r:id="rId42"/>
    <p:sldId id="298" r:id="rId43"/>
    <p:sldId id="300" r:id="rId44"/>
    <p:sldId id="301" r:id="rId45"/>
    <p:sldId id="302" r:id="rId46"/>
    <p:sldId id="303" r:id="rId47"/>
    <p:sldId id="304" r:id="rId48"/>
    <p:sldId id="305" r:id="rId49"/>
    <p:sldId id="306" r:id="rId50"/>
    <p:sldId id="273" r:id="rId51"/>
    <p:sldId id="310" r:id="rId52"/>
    <p:sldId id="311"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38686-9419-4052-B4D6-304E4D2E71E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3C433871-1E06-4A66-89B6-EA6B5FEDCCDF}">
      <dgm:prSet/>
      <dgm:spPr/>
      <dgm:t>
        <a:bodyPr/>
        <a:lstStyle/>
        <a:p>
          <a:r>
            <a:rPr lang="en-IN" b="0" i="0" baseline="0" dirty="0"/>
            <a:t> Hardware components</a:t>
          </a:r>
          <a:endParaRPr lang="en-IN" dirty="0"/>
        </a:p>
      </dgm:t>
    </dgm:pt>
    <dgm:pt modelId="{9AF228F6-4799-43FD-9A02-09F84FCD2B99}" type="parTrans" cxnId="{60D7B0EB-86AB-4DC0-922F-F2D590011E2B}">
      <dgm:prSet/>
      <dgm:spPr/>
      <dgm:t>
        <a:bodyPr/>
        <a:lstStyle/>
        <a:p>
          <a:endParaRPr lang="en-IN"/>
        </a:p>
      </dgm:t>
    </dgm:pt>
    <dgm:pt modelId="{92B1AA30-E2D1-4527-AA54-442AFEBF2CE8}" type="sibTrans" cxnId="{60D7B0EB-86AB-4DC0-922F-F2D590011E2B}">
      <dgm:prSet/>
      <dgm:spPr/>
      <dgm:t>
        <a:bodyPr/>
        <a:lstStyle/>
        <a:p>
          <a:endParaRPr lang="en-IN"/>
        </a:p>
      </dgm:t>
    </dgm:pt>
    <dgm:pt modelId="{F0F421D6-9DA1-40DC-812F-92598A045B5A}">
      <dgm:prSet/>
      <dgm:spPr/>
      <dgm:t>
        <a:bodyPr/>
        <a:lstStyle/>
        <a:p>
          <a:r>
            <a:rPr lang="en-IN"/>
            <a:t>Operator interfaces</a:t>
          </a:r>
        </a:p>
      </dgm:t>
    </dgm:pt>
    <dgm:pt modelId="{FE39A522-59C1-41A7-A5F7-710D5EEC6F32}" type="parTrans" cxnId="{ED7E7B9D-80C1-4219-9915-C61CFAB52072}">
      <dgm:prSet/>
      <dgm:spPr/>
      <dgm:t>
        <a:bodyPr/>
        <a:lstStyle/>
        <a:p>
          <a:endParaRPr lang="en-IN"/>
        </a:p>
      </dgm:t>
    </dgm:pt>
    <dgm:pt modelId="{3B41C5CE-91D0-426A-ABAD-622BDE0ACB8B}" type="sibTrans" cxnId="{ED7E7B9D-80C1-4219-9915-C61CFAB52072}">
      <dgm:prSet/>
      <dgm:spPr/>
      <dgm:t>
        <a:bodyPr/>
        <a:lstStyle/>
        <a:p>
          <a:endParaRPr lang="en-IN"/>
        </a:p>
      </dgm:t>
    </dgm:pt>
    <dgm:pt modelId="{4552BA32-1DCD-488D-8FFC-4E85D86C00FA}">
      <dgm:prSet/>
      <dgm:spPr/>
      <dgm:t>
        <a:bodyPr/>
        <a:lstStyle/>
        <a:p>
          <a:r>
            <a:rPr lang="en-IN" b="0" i="0" baseline="0"/>
            <a:t>I/O subsystem</a:t>
          </a:r>
          <a:endParaRPr lang="en-IN"/>
        </a:p>
      </dgm:t>
    </dgm:pt>
    <dgm:pt modelId="{38208ACF-E5A2-45AB-A4B8-1FDB0544508A}" type="parTrans" cxnId="{1736638D-0E16-4F13-BB6E-F6A8C2954698}">
      <dgm:prSet/>
      <dgm:spPr/>
      <dgm:t>
        <a:bodyPr/>
        <a:lstStyle/>
        <a:p>
          <a:endParaRPr lang="en-IN"/>
        </a:p>
      </dgm:t>
    </dgm:pt>
    <dgm:pt modelId="{0FB26B6F-25CE-4D2A-B3EF-50AF0B31F3B4}" type="sibTrans" cxnId="{1736638D-0E16-4F13-BB6E-F6A8C2954698}">
      <dgm:prSet/>
      <dgm:spPr/>
      <dgm:t>
        <a:bodyPr/>
        <a:lstStyle/>
        <a:p>
          <a:endParaRPr lang="en-IN"/>
        </a:p>
      </dgm:t>
    </dgm:pt>
    <dgm:pt modelId="{964D4B0F-F378-49E0-8F5F-C05ACD18A000}">
      <dgm:prSet/>
      <dgm:spPr/>
      <dgm:t>
        <a:bodyPr/>
        <a:lstStyle/>
        <a:p>
          <a:r>
            <a:rPr lang="en-IN" b="0" i="0" baseline="0"/>
            <a:t>Connection buses</a:t>
          </a:r>
          <a:endParaRPr lang="en-IN"/>
        </a:p>
      </dgm:t>
    </dgm:pt>
    <dgm:pt modelId="{A1B3380A-D145-4B71-999C-97B705886EE6}" type="parTrans" cxnId="{B3D2F44D-82E5-45B3-A5E8-9423587ADF2D}">
      <dgm:prSet/>
      <dgm:spPr/>
      <dgm:t>
        <a:bodyPr/>
        <a:lstStyle/>
        <a:p>
          <a:endParaRPr lang="en-IN"/>
        </a:p>
      </dgm:t>
    </dgm:pt>
    <dgm:pt modelId="{28F2346E-FF65-48A4-87B1-941F2141BDB1}" type="sibTrans" cxnId="{B3D2F44D-82E5-45B3-A5E8-9423587ADF2D}">
      <dgm:prSet/>
      <dgm:spPr/>
      <dgm:t>
        <a:bodyPr/>
        <a:lstStyle/>
        <a:p>
          <a:endParaRPr lang="en-IN"/>
        </a:p>
      </dgm:t>
    </dgm:pt>
    <dgm:pt modelId="{14FA6F19-8C3C-40FE-9DEB-F91CEA5CBC1F}">
      <dgm:prSet/>
      <dgm:spPr/>
      <dgm:t>
        <a:bodyPr/>
        <a:lstStyle/>
        <a:p>
          <a:r>
            <a:rPr lang="en-IN" b="0" i="0" baseline="0"/>
            <a:t>Field control units</a:t>
          </a:r>
          <a:endParaRPr lang="en-IN"/>
        </a:p>
      </dgm:t>
    </dgm:pt>
    <dgm:pt modelId="{F58A9421-2BA4-40C5-BE4C-BDE3B7D8CE2B}" type="parTrans" cxnId="{113A58C6-83A4-42AF-A2E9-E00A5295306A}">
      <dgm:prSet/>
      <dgm:spPr/>
      <dgm:t>
        <a:bodyPr/>
        <a:lstStyle/>
        <a:p>
          <a:endParaRPr lang="en-IN"/>
        </a:p>
      </dgm:t>
    </dgm:pt>
    <dgm:pt modelId="{AEEB5598-FA5C-4835-903E-03A541B2CB62}" type="sibTrans" cxnId="{113A58C6-83A4-42AF-A2E9-E00A5295306A}">
      <dgm:prSet/>
      <dgm:spPr/>
      <dgm:t>
        <a:bodyPr/>
        <a:lstStyle/>
        <a:p>
          <a:endParaRPr lang="en-IN"/>
        </a:p>
      </dgm:t>
    </dgm:pt>
    <dgm:pt modelId="{DBA25A01-A061-480D-A506-6DE770B2C212}">
      <dgm:prSet/>
      <dgm:spPr/>
      <dgm:t>
        <a:bodyPr/>
        <a:lstStyle/>
        <a:p>
          <a:r>
            <a:rPr lang="en-IN" b="0" i="0" baseline="0"/>
            <a:t>Wireless subsystem</a:t>
          </a:r>
          <a:endParaRPr lang="en-IN"/>
        </a:p>
      </dgm:t>
    </dgm:pt>
    <dgm:pt modelId="{71D11697-6FC1-4EE2-8869-5F95C021D40E}" type="parTrans" cxnId="{10B012BB-E286-42A3-96A6-2D984BEC5D30}">
      <dgm:prSet/>
      <dgm:spPr/>
      <dgm:t>
        <a:bodyPr/>
        <a:lstStyle/>
        <a:p>
          <a:endParaRPr lang="en-IN"/>
        </a:p>
      </dgm:t>
    </dgm:pt>
    <dgm:pt modelId="{80C76282-80D7-41F5-91F6-47330452A033}" type="sibTrans" cxnId="{10B012BB-E286-42A3-96A6-2D984BEC5D30}">
      <dgm:prSet/>
      <dgm:spPr/>
      <dgm:t>
        <a:bodyPr/>
        <a:lstStyle/>
        <a:p>
          <a:endParaRPr lang="en-IN"/>
        </a:p>
      </dgm:t>
    </dgm:pt>
    <dgm:pt modelId="{A4B13487-25D8-4D07-9FB0-63E4DB61889C}">
      <dgm:prSet/>
      <dgm:spPr/>
      <dgm:t>
        <a:bodyPr/>
        <a:lstStyle/>
        <a:p>
          <a:r>
            <a:rPr lang="en-IN" b="0" i="0" baseline="0"/>
            <a:t>Component redundancy</a:t>
          </a:r>
          <a:endParaRPr lang="en-IN"/>
        </a:p>
      </dgm:t>
    </dgm:pt>
    <dgm:pt modelId="{ADB57F3C-1A1D-4E54-BF5A-9D2E36470E36}" type="parTrans" cxnId="{128040EF-33C9-4574-BCA1-DDCC9E96BDBE}">
      <dgm:prSet/>
      <dgm:spPr/>
      <dgm:t>
        <a:bodyPr/>
        <a:lstStyle/>
        <a:p>
          <a:endParaRPr lang="en-IN"/>
        </a:p>
      </dgm:t>
    </dgm:pt>
    <dgm:pt modelId="{957BF0C7-8838-4E5D-B89A-CECF95D24C76}" type="sibTrans" cxnId="{128040EF-33C9-4574-BCA1-DDCC9E96BDBE}">
      <dgm:prSet/>
      <dgm:spPr/>
      <dgm:t>
        <a:bodyPr/>
        <a:lstStyle/>
        <a:p>
          <a:endParaRPr lang="en-IN"/>
        </a:p>
      </dgm:t>
    </dgm:pt>
    <dgm:pt modelId="{CC3D556A-A88E-4285-B89F-32B6AC19340C}" type="pres">
      <dgm:prSet presAssocID="{C0D38686-9419-4052-B4D6-304E4D2E71E3}" presName="Name0" presStyleCnt="0">
        <dgm:presLayoutVars>
          <dgm:dir/>
          <dgm:animLvl val="lvl"/>
          <dgm:resizeHandles val="exact"/>
        </dgm:presLayoutVars>
      </dgm:prSet>
      <dgm:spPr/>
    </dgm:pt>
    <dgm:pt modelId="{BD1E1E9E-85B2-4541-9838-59D4F35EBE2D}" type="pres">
      <dgm:prSet presAssocID="{3C433871-1E06-4A66-89B6-EA6B5FEDCCDF}" presName="linNode" presStyleCnt="0"/>
      <dgm:spPr/>
    </dgm:pt>
    <dgm:pt modelId="{DF5532BE-D464-45D0-BFEE-A7AB533E28C5}" type="pres">
      <dgm:prSet presAssocID="{3C433871-1E06-4A66-89B6-EA6B5FEDCCDF}" presName="parentText" presStyleLbl="node1" presStyleIdx="0" presStyleCnt="1">
        <dgm:presLayoutVars>
          <dgm:chMax val="1"/>
          <dgm:bulletEnabled val="1"/>
        </dgm:presLayoutVars>
      </dgm:prSet>
      <dgm:spPr/>
    </dgm:pt>
    <dgm:pt modelId="{D1D2E667-8FF2-4E98-A4D3-BADA35A907C7}" type="pres">
      <dgm:prSet presAssocID="{3C433871-1E06-4A66-89B6-EA6B5FEDCCDF}" presName="descendantText" presStyleLbl="alignAccFollowNode1" presStyleIdx="0" presStyleCnt="1">
        <dgm:presLayoutVars>
          <dgm:bulletEnabled val="1"/>
        </dgm:presLayoutVars>
      </dgm:prSet>
      <dgm:spPr/>
    </dgm:pt>
  </dgm:ptLst>
  <dgm:cxnLst>
    <dgm:cxn modelId="{3A2B1C17-0736-45F8-A8D4-056E58EBA8BB}" type="presOf" srcId="{A4B13487-25D8-4D07-9FB0-63E4DB61889C}" destId="{D1D2E667-8FF2-4E98-A4D3-BADA35A907C7}" srcOrd="0" destOrd="5" presId="urn:microsoft.com/office/officeart/2005/8/layout/vList5"/>
    <dgm:cxn modelId="{DCF27517-71D3-4CEF-A886-4FD64866E314}" type="presOf" srcId="{F0F421D6-9DA1-40DC-812F-92598A045B5A}" destId="{D1D2E667-8FF2-4E98-A4D3-BADA35A907C7}" srcOrd="0" destOrd="0" presId="urn:microsoft.com/office/officeart/2005/8/layout/vList5"/>
    <dgm:cxn modelId="{79559F2E-E2D6-4475-B3E2-D2379F3F76B5}" type="presOf" srcId="{C0D38686-9419-4052-B4D6-304E4D2E71E3}" destId="{CC3D556A-A88E-4285-B89F-32B6AC19340C}" srcOrd="0" destOrd="0" presId="urn:microsoft.com/office/officeart/2005/8/layout/vList5"/>
    <dgm:cxn modelId="{B3D2F44D-82E5-45B3-A5E8-9423587ADF2D}" srcId="{3C433871-1E06-4A66-89B6-EA6B5FEDCCDF}" destId="{964D4B0F-F378-49E0-8F5F-C05ACD18A000}" srcOrd="2" destOrd="0" parTransId="{A1B3380A-D145-4B71-999C-97B705886EE6}" sibTransId="{28F2346E-FF65-48A4-87B1-941F2141BDB1}"/>
    <dgm:cxn modelId="{5DFE3E7E-EB74-4DF5-9D25-FF37DEE722B2}" type="presOf" srcId="{4552BA32-1DCD-488D-8FFC-4E85D86C00FA}" destId="{D1D2E667-8FF2-4E98-A4D3-BADA35A907C7}" srcOrd="0" destOrd="1" presId="urn:microsoft.com/office/officeart/2005/8/layout/vList5"/>
    <dgm:cxn modelId="{178CC080-9442-4B63-A860-67D9AE14A7C2}" type="presOf" srcId="{DBA25A01-A061-480D-A506-6DE770B2C212}" destId="{D1D2E667-8FF2-4E98-A4D3-BADA35A907C7}" srcOrd="0" destOrd="4" presId="urn:microsoft.com/office/officeart/2005/8/layout/vList5"/>
    <dgm:cxn modelId="{1736638D-0E16-4F13-BB6E-F6A8C2954698}" srcId="{3C433871-1E06-4A66-89B6-EA6B5FEDCCDF}" destId="{4552BA32-1DCD-488D-8FFC-4E85D86C00FA}" srcOrd="1" destOrd="0" parTransId="{38208ACF-E5A2-45AB-A4B8-1FDB0544508A}" sibTransId="{0FB26B6F-25CE-4D2A-B3EF-50AF0B31F3B4}"/>
    <dgm:cxn modelId="{ED7E7B9D-80C1-4219-9915-C61CFAB52072}" srcId="{3C433871-1E06-4A66-89B6-EA6B5FEDCCDF}" destId="{F0F421D6-9DA1-40DC-812F-92598A045B5A}" srcOrd="0" destOrd="0" parTransId="{FE39A522-59C1-41A7-A5F7-710D5EEC6F32}" sibTransId="{3B41C5CE-91D0-426A-ABAD-622BDE0ACB8B}"/>
    <dgm:cxn modelId="{10B012BB-E286-42A3-96A6-2D984BEC5D30}" srcId="{3C433871-1E06-4A66-89B6-EA6B5FEDCCDF}" destId="{DBA25A01-A061-480D-A506-6DE770B2C212}" srcOrd="4" destOrd="0" parTransId="{71D11697-6FC1-4EE2-8869-5F95C021D40E}" sibTransId="{80C76282-80D7-41F5-91F6-47330452A033}"/>
    <dgm:cxn modelId="{113A58C6-83A4-42AF-A2E9-E00A5295306A}" srcId="{3C433871-1E06-4A66-89B6-EA6B5FEDCCDF}" destId="{14FA6F19-8C3C-40FE-9DEB-F91CEA5CBC1F}" srcOrd="3" destOrd="0" parTransId="{F58A9421-2BA4-40C5-BE4C-BDE3B7D8CE2B}" sibTransId="{AEEB5598-FA5C-4835-903E-03A541B2CB62}"/>
    <dgm:cxn modelId="{766787C9-7E76-4D37-A0EC-BB1D69039EA6}" type="presOf" srcId="{3C433871-1E06-4A66-89B6-EA6B5FEDCCDF}" destId="{DF5532BE-D464-45D0-BFEE-A7AB533E28C5}" srcOrd="0" destOrd="0" presId="urn:microsoft.com/office/officeart/2005/8/layout/vList5"/>
    <dgm:cxn modelId="{C96038CB-0B96-4B7D-A12C-BAAE5673D71F}" type="presOf" srcId="{964D4B0F-F378-49E0-8F5F-C05ACD18A000}" destId="{D1D2E667-8FF2-4E98-A4D3-BADA35A907C7}" srcOrd="0" destOrd="2" presId="urn:microsoft.com/office/officeart/2005/8/layout/vList5"/>
    <dgm:cxn modelId="{079CADE2-A216-42E4-BFFE-2F53C30D01BA}" type="presOf" srcId="{14FA6F19-8C3C-40FE-9DEB-F91CEA5CBC1F}" destId="{D1D2E667-8FF2-4E98-A4D3-BADA35A907C7}" srcOrd="0" destOrd="3" presId="urn:microsoft.com/office/officeart/2005/8/layout/vList5"/>
    <dgm:cxn modelId="{60D7B0EB-86AB-4DC0-922F-F2D590011E2B}" srcId="{C0D38686-9419-4052-B4D6-304E4D2E71E3}" destId="{3C433871-1E06-4A66-89B6-EA6B5FEDCCDF}" srcOrd="0" destOrd="0" parTransId="{9AF228F6-4799-43FD-9A02-09F84FCD2B99}" sibTransId="{92B1AA30-E2D1-4527-AA54-442AFEBF2CE8}"/>
    <dgm:cxn modelId="{128040EF-33C9-4574-BCA1-DDCC9E96BDBE}" srcId="{3C433871-1E06-4A66-89B6-EA6B5FEDCCDF}" destId="{A4B13487-25D8-4D07-9FB0-63E4DB61889C}" srcOrd="5" destOrd="0" parTransId="{ADB57F3C-1A1D-4E54-BF5A-9D2E36470E36}" sibTransId="{957BF0C7-8838-4E5D-B89A-CECF95D24C76}"/>
    <dgm:cxn modelId="{E981B737-94C3-4A45-8F36-70203B88D3EF}" type="presParOf" srcId="{CC3D556A-A88E-4285-B89F-32B6AC19340C}" destId="{BD1E1E9E-85B2-4541-9838-59D4F35EBE2D}" srcOrd="0" destOrd="0" presId="urn:microsoft.com/office/officeart/2005/8/layout/vList5"/>
    <dgm:cxn modelId="{12334E32-920E-43A4-BF58-912C5190A6BE}" type="presParOf" srcId="{BD1E1E9E-85B2-4541-9838-59D4F35EBE2D}" destId="{DF5532BE-D464-45D0-BFEE-A7AB533E28C5}" srcOrd="0" destOrd="0" presId="urn:microsoft.com/office/officeart/2005/8/layout/vList5"/>
    <dgm:cxn modelId="{D4791304-CAD6-4B14-B25A-576415135692}" type="presParOf" srcId="{BD1E1E9E-85B2-4541-9838-59D4F35EBE2D}" destId="{D1D2E667-8FF2-4E98-A4D3-BADA35A907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2E667-8FF2-4E98-A4D3-BADA35A907C7}">
      <dsp:nvSpPr>
        <dsp:cNvPr id="0" name=""/>
        <dsp:cNvSpPr/>
      </dsp:nvSpPr>
      <dsp:spPr>
        <a:xfrm rot="5400000">
          <a:off x="5238206" y="-1066800"/>
          <a:ext cx="3587931" cy="661851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IN" sz="3200" kern="1200"/>
            <a:t>Operator interfaces</a:t>
          </a:r>
        </a:p>
        <a:p>
          <a:pPr marL="285750" lvl="1" indent="-285750" algn="l" defTabSz="1422400">
            <a:lnSpc>
              <a:spcPct val="90000"/>
            </a:lnSpc>
            <a:spcBef>
              <a:spcPct val="0"/>
            </a:spcBef>
            <a:spcAft>
              <a:spcPct val="15000"/>
            </a:spcAft>
            <a:buChar char="•"/>
          </a:pPr>
          <a:r>
            <a:rPr lang="en-IN" sz="3200" b="0" i="0" kern="1200" baseline="0"/>
            <a:t>I/O subsystem</a:t>
          </a:r>
          <a:endParaRPr lang="en-IN" sz="3200" kern="1200"/>
        </a:p>
        <a:p>
          <a:pPr marL="285750" lvl="1" indent="-285750" algn="l" defTabSz="1422400">
            <a:lnSpc>
              <a:spcPct val="90000"/>
            </a:lnSpc>
            <a:spcBef>
              <a:spcPct val="0"/>
            </a:spcBef>
            <a:spcAft>
              <a:spcPct val="15000"/>
            </a:spcAft>
            <a:buChar char="•"/>
          </a:pPr>
          <a:r>
            <a:rPr lang="en-IN" sz="3200" b="0" i="0" kern="1200" baseline="0"/>
            <a:t>Connection buses</a:t>
          </a:r>
          <a:endParaRPr lang="en-IN" sz="3200" kern="1200"/>
        </a:p>
        <a:p>
          <a:pPr marL="285750" lvl="1" indent="-285750" algn="l" defTabSz="1422400">
            <a:lnSpc>
              <a:spcPct val="90000"/>
            </a:lnSpc>
            <a:spcBef>
              <a:spcPct val="0"/>
            </a:spcBef>
            <a:spcAft>
              <a:spcPct val="15000"/>
            </a:spcAft>
            <a:buChar char="•"/>
          </a:pPr>
          <a:r>
            <a:rPr lang="en-IN" sz="3200" b="0" i="0" kern="1200" baseline="0"/>
            <a:t>Field control units</a:t>
          </a:r>
          <a:endParaRPr lang="en-IN" sz="3200" kern="1200"/>
        </a:p>
        <a:p>
          <a:pPr marL="285750" lvl="1" indent="-285750" algn="l" defTabSz="1422400">
            <a:lnSpc>
              <a:spcPct val="90000"/>
            </a:lnSpc>
            <a:spcBef>
              <a:spcPct val="0"/>
            </a:spcBef>
            <a:spcAft>
              <a:spcPct val="15000"/>
            </a:spcAft>
            <a:buChar char="•"/>
          </a:pPr>
          <a:r>
            <a:rPr lang="en-IN" sz="3200" b="0" i="0" kern="1200" baseline="0"/>
            <a:t>Wireless subsystem</a:t>
          </a:r>
          <a:endParaRPr lang="en-IN" sz="3200" kern="1200"/>
        </a:p>
        <a:p>
          <a:pPr marL="285750" lvl="1" indent="-285750" algn="l" defTabSz="1422400">
            <a:lnSpc>
              <a:spcPct val="90000"/>
            </a:lnSpc>
            <a:spcBef>
              <a:spcPct val="0"/>
            </a:spcBef>
            <a:spcAft>
              <a:spcPct val="15000"/>
            </a:spcAft>
            <a:buChar char="•"/>
          </a:pPr>
          <a:r>
            <a:rPr lang="en-IN" sz="3200" b="0" i="0" kern="1200" baseline="0"/>
            <a:t>Component redundancy</a:t>
          </a:r>
          <a:endParaRPr lang="en-IN" sz="3200" kern="1200"/>
        </a:p>
      </dsp:txBody>
      <dsp:txXfrm rot="-5400000">
        <a:off x="3722915" y="623639"/>
        <a:ext cx="6443366" cy="3237635"/>
      </dsp:txXfrm>
    </dsp:sp>
    <dsp:sp modelId="{DF5532BE-D464-45D0-BFEE-A7AB533E28C5}">
      <dsp:nvSpPr>
        <dsp:cNvPr id="0" name=""/>
        <dsp:cNvSpPr/>
      </dsp:nvSpPr>
      <dsp:spPr>
        <a:xfrm>
          <a:off x="0" y="0"/>
          <a:ext cx="3722914" cy="44849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IN" sz="4600" b="0" i="0" kern="1200" baseline="0" dirty="0"/>
            <a:t> Hardware components</a:t>
          </a:r>
          <a:endParaRPr lang="en-IN" sz="4600" kern="1200" dirty="0"/>
        </a:p>
      </dsp:txBody>
      <dsp:txXfrm>
        <a:off x="181738" y="181738"/>
        <a:ext cx="3359438" cy="41214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AD044-24B0-4F7D-845C-D73D05594034}"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46993-3A0B-4050-8B37-2FF8F35D1AD7}" type="slidenum">
              <a:rPr lang="en-IN" smtClean="0"/>
              <a:t>‹#›</a:t>
            </a:fld>
            <a:endParaRPr lang="en-IN"/>
          </a:p>
        </p:txBody>
      </p:sp>
    </p:spTree>
    <p:extLst>
      <p:ext uri="{BB962C8B-B14F-4D97-AF65-F5344CB8AC3E}">
        <p14:creationId xmlns:p14="http://schemas.microsoft.com/office/powerpoint/2010/main" val="36430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046993-3A0B-4050-8B37-2FF8F35D1AD7}" type="slidenum">
              <a:rPr lang="en-IN" smtClean="0"/>
              <a:t>10</a:t>
            </a:fld>
            <a:endParaRPr lang="en-IN"/>
          </a:p>
        </p:txBody>
      </p:sp>
    </p:spTree>
    <p:extLst>
      <p:ext uri="{BB962C8B-B14F-4D97-AF65-F5344CB8AC3E}">
        <p14:creationId xmlns:p14="http://schemas.microsoft.com/office/powerpoint/2010/main" val="408107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1632-0F46-DADB-779F-627FF7353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371112-0125-7FC0-28AD-7EFD3E7C6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3FD968-3D0F-6406-7257-BBC68D43C43E}"/>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5" name="Footer Placeholder 4">
            <a:extLst>
              <a:ext uri="{FF2B5EF4-FFF2-40B4-BE49-F238E27FC236}">
                <a16:creationId xmlns:a16="http://schemas.microsoft.com/office/drawing/2014/main" id="{894CDA18-E0C6-364E-68D1-9F54A1A20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0B083-2E19-5C21-1888-4444D0DF24E5}"/>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280748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828-C832-04B8-BBCD-6F86680EBB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CADF6-E758-057B-56D2-68B620FF6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B2E03-7CDF-33E9-3297-6A56CD80B12B}"/>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5" name="Footer Placeholder 4">
            <a:extLst>
              <a:ext uri="{FF2B5EF4-FFF2-40B4-BE49-F238E27FC236}">
                <a16:creationId xmlns:a16="http://schemas.microsoft.com/office/drawing/2014/main" id="{34D3C5EF-CA97-FF96-089C-5755C4B64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FF5D5-D017-DC08-CFAE-4DDD9809F5D2}"/>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52116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70D8E-4E1D-7821-B766-3091029D88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CEC931-08F3-28BD-24A5-173D271FD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BA38B-AFB5-3E8B-55C0-61143D496380}"/>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5" name="Footer Placeholder 4">
            <a:extLst>
              <a:ext uri="{FF2B5EF4-FFF2-40B4-BE49-F238E27FC236}">
                <a16:creationId xmlns:a16="http://schemas.microsoft.com/office/drawing/2014/main" id="{490009F8-80DF-5C01-D103-23575B9BB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730D0-1904-C9EA-596D-07D14772E06B}"/>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264083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29E7-3464-E7CC-CCFB-C749CC2DB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DCE5D2-2F09-2E07-12D7-ACFBF44AA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86F44-6F99-B38D-20EE-10FAD2D2394C}"/>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5" name="Footer Placeholder 4">
            <a:extLst>
              <a:ext uri="{FF2B5EF4-FFF2-40B4-BE49-F238E27FC236}">
                <a16:creationId xmlns:a16="http://schemas.microsoft.com/office/drawing/2014/main" id="{C7EE0AE9-2860-04D0-1842-9E6D46DB2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2F17E-EA89-7475-DFE0-C099205D519C}"/>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344238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1A2E-0509-77FF-EB61-8E98F4F350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DCF34E-6F56-1456-603E-25FD81348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961FC-BDAD-9CA8-9DB8-2BA35828876D}"/>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5" name="Footer Placeholder 4">
            <a:extLst>
              <a:ext uri="{FF2B5EF4-FFF2-40B4-BE49-F238E27FC236}">
                <a16:creationId xmlns:a16="http://schemas.microsoft.com/office/drawing/2014/main" id="{20448CEB-6FD1-64CC-3CA2-F1E5BFD27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E615D-0787-E73D-9BC8-C7AC17AEA7B7}"/>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421450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9029-C2A5-E105-8AA0-6410BD62E6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978E1F-671B-73E1-5982-8763339A0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86733B-5016-91CA-6B76-3A8C21C1AF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2CBEDF-22B1-DAC4-BDE4-3E37C4996338}"/>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6" name="Footer Placeholder 5">
            <a:extLst>
              <a:ext uri="{FF2B5EF4-FFF2-40B4-BE49-F238E27FC236}">
                <a16:creationId xmlns:a16="http://schemas.microsoft.com/office/drawing/2014/main" id="{37830E9B-C2C0-6573-08ED-3196C412E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455312-08D5-D887-BD22-F52E3AB6DED0}"/>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351553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A447-CE6A-E57A-B4A0-0E5100582C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4257ED-D550-5D6F-0FCD-304EF471F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F9A8D-CFCB-A88C-40AC-99C2C80F2B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9FD8CE-50AC-8E61-A84A-F81305DA7D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07EF55-1900-B7CE-0522-DCE6CD0C3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DEFF29-F1F7-65FF-D794-94CC219DC59A}"/>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8" name="Footer Placeholder 7">
            <a:extLst>
              <a:ext uri="{FF2B5EF4-FFF2-40B4-BE49-F238E27FC236}">
                <a16:creationId xmlns:a16="http://schemas.microsoft.com/office/drawing/2014/main" id="{3D091D93-A935-B721-B1BA-8601E20FB1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7FB87-1060-0372-6389-A54A88A9BF3D}"/>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87638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1250-B5CF-9E5C-8287-6F4441B1DD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D5E8C6-44ED-8E83-18A0-4EE251074BA9}"/>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4" name="Footer Placeholder 3">
            <a:extLst>
              <a:ext uri="{FF2B5EF4-FFF2-40B4-BE49-F238E27FC236}">
                <a16:creationId xmlns:a16="http://schemas.microsoft.com/office/drawing/2014/main" id="{3A137573-FA8C-867D-13C0-5B3C154B39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019B97-0F4C-4C06-4902-F810EFF36D4F}"/>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341066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30025-2D26-CA86-29E3-A9836156D869}"/>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3" name="Footer Placeholder 2">
            <a:extLst>
              <a:ext uri="{FF2B5EF4-FFF2-40B4-BE49-F238E27FC236}">
                <a16:creationId xmlns:a16="http://schemas.microsoft.com/office/drawing/2014/main" id="{23EF99A1-B5FE-A3D8-7321-36C81F480A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4FD6B9-C0F0-5AB0-CD32-492E91932A58}"/>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175425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1B8C-FC78-1C34-7C86-B96963201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9D2F3F-267A-5003-07DD-C19D751DA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F176FC-6987-7BD0-1781-D4FB992EE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800DD-83C7-7F0F-AA25-A54647EBEAD4}"/>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6" name="Footer Placeholder 5">
            <a:extLst>
              <a:ext uri="{FF2B5EF4-FFF2-40B4-BE49-F238E27FC236}">
                <a16:creationId xmlns:a16="http://schemas.microsoft.com/office/drawing/2014/main" id="{1E643309-B169-B70E-5EA3-D7DBE1632D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7198E-39FE-072A-D2A6-CED7B1B9254F}"/>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130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487A-FA1B-7C72-5B77-956526773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0BB527-A82A-3BAE-C7FB-EBB4665E2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C8EFE-FBF0-D299-3BBB-E4A605ABD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C6968-7755-B516-04C9-DFDB7837CD2D}"/>
              </a:ext>
            </a:extLst>
          </p:cNvPr>
          <p:cNvSpPr>
            <a:spLocks noGrp="1"/>
          </p:cNvSpPr>
          <p:nvPr>
            <p:ph type="dt" sz="half" idx="10"/>
          </p:nvPr>
        </p:nvSpPr>
        <p:spPr/>
        <p:txBody>
          <a:bodyPr/>
          <a:lstStyle/>
          <a:p>
            <a:fld id="{52CAB91A-A678-4B38-84F0-3FD332E0C999}" type="datetimeFigureOut">
              <a:rPr lang="en-IN" smtClean="0"/>
              <a:t>27-02-2025</a:t>
            </a:fld>
            <a:endParaRPr lang="en-IN"/>
          </a:p>
        </p:txBody>
      </p:sp>
      <p:sp>
        <p:nvSpPr>
          <p:cNvPr id="6" name="Footer Placeholder 5">
            <a:extLst>
              <a:ext uri="{FF2B5EF4-FFF2-40B4-BE49-F238E27FC236}">
                <a16:creationId xmlns:a16="http://schemas.microsoft.com/office/drawing/2014/main" id="{62080A81-C3B9-6C53-8A66-F8E5F6FBD0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5BAB45-1DE6-D6FA-9E5A-719621F68A73}"/>
              </a:ext>
            </a:extLst>
          </p:cNvPr>
          <p:cNvSpPr>
            <a:spLocks noGrp="1"/>
          </p:cNvSpPr>
          <p:nvPr>
            <p:ph type="sldNum" sz="quarter" idx="12"/>
          </p:nvPr>
        </p:nvSpPr>
        <p:spPr/>
        <p:txBody>
          <a:bodyPr/>
          <a:lstStyle/>
          <a:p>
            <a:fld id="{E5D1EBBC-679D-4BE9-AA65-444BD35DB2D7}" type="slidenum">
              <a:rPr lang="en-IN" smtClean="0"/>
              <a:t>‹#›</a:t>
            </a:fld>
            <a:endParaRPr lang="en-IN"/>
          </a:p>
        </p:txBody>
      </p:sp>
    </p:spTree>
    <p:extLst>
      <p:ext uri="{BB962C8B-B14F-4D97-AF65-F5344CB8AC3E}">
        <p14:creationId xmlns:p14="http://schemas.microsoft.com/office/powerpoint/2010/main" val="39040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F22FE-CC99-63AB-51B1-D00C1F604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180D02-54C5-F5F6-D448-A83B0C6B7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9CBF9-0763-1371-6C56-9D41B28DF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AB91A-A678-4B38-84F0-3FD332E0C999}" type="datetimeFigureOut">
              <a:rPr lang="en-IN" smtClean="0"/>
              <a:t>27-02-2025</a:t>
            </a:fld>
            <a:endParaRPr lang="en-IN"/>
          </a:p>
        </p:txBody>
      </p:sp>
      <p:sp>
        <p:nvSpPr>
          <p:cNvPr id="5" name="Footer Placeholder 4">
            <a:extLst>
              <a:ext uri="{FF2B5EF4-FFF2-40B4-BE49-F238E27FC236}">
                <a16:creationId xmlns:a16="http://schemas.microsoft.com/office/drawing/2014/main" id="{78A75759-99B1-0D06-035F-48CE5C9B0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F2DA1E-639F-4181-0579-525059A9F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1EBBC-679D-4BE9-AA65-444BD35DB2D7}" type="slidenum">
              <a:rPr lang="en-IN" smtClean="0"/>
              <a:t>‹#›</a:t>
            </a:fld>
            <a:endParaRPr lang="en-IN"/>
          </a:p>
        </p:txBody>
      </p:sp>
    </p:spTree>
    <p:extLst>
      <p:ext uri="{BB962C8B-B14F-4D97-AF65-F5344CB8AC3E}">
        <p14:creationId xmlns:p14="http://schemas.microsoft.com/office/powerpoint/2010/main" val="2091797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2F0-34B9-20C4-8676-581E2E3E2D29}"/>
              </a:ext>
            </a:extLst>
          </p:cNvPr>
          <p:cNvSpPr>
            <a:spLocks noGrp="1"/>
          </p:cNvSpPr>
          <p:nvPr>
            <p:ph type="ctrTitle"/>
          </p:nvPr>
        </p:nvSpPr>
        <p:spPr>
          <a:xfrm>
            <a:off x="1524000" y="2906485"/>
            <a:ext cx="9144000" cy="603477"/>
          </a:xfrm>
        </p:spPr>
        <p:txBody>
          <a:bodyPr>
            <a:normAutofit/>
          </a:bodyPr>
          <a:lstStyle/>
          <a:p>
            <a:r>
              <a:rPr lang="en-IN" sz="3200" b="1" dirty="0">
                <a:effectLst/>
                <a:latin typeface="Times New Roman" panose="02020603050405020304" pitchFamily="18" charset="0"/>
                <a:ea typeface="Calibri" panose="020F0502020204030204" pitchFamily="34" charset="0"/>
              </a:rPr>
              <a:t>INDUSTRIAL</a:t>
            </a:r>
            <a:r>
              <a:rPr lang="en-IN" sz="3200" b="1" spc="55" dirty="0">
                <a:effectLst/>
                <a:latin typeface="Times New Roman" panose="02020603050405020304" pitchFamily="18" charset="0"/>
                <a:ea typeface="Calibri" panose="020F0502020204030204" pitchFamily="34" charset="0"/>
              </a:rPr>
              <a:t> </a:t>
            </a:r>
            <a:r>
              <a:rPr lang="en-IN" sz="3200" b="1" dirty="0">
                <a:effectLst/>
                <a:latin typeface="Times New Roman" panose="02020603050405020304" pitchFamily="18" charset="0"/>
                <a:ea typeface="Calibri" panose="020F0502020204030204" pitchFamily="34" charset="0"/>
              </a:rPr>
              <a:t>CONTROL</a:t>
            </a:r>
            <a:r>
              <a:rPr lang="en-IN" sz="3200" b="1" spc="75" dirty="0">
                <a:effectLst/>
                <a:latin typeface="Times New Roman" panose="02020603050405020304" pitchFamily="18" charset="0"/>
                <a:ea typeface="Calibri" panose="020F0502020204030204" pitchFamily="34" charset="0"/>
              </a:rPr>
              <a:t> </a:t>
            </a:r>
            <a:r>
              <a:rPr lang="en-IN" sz="3200" b="1" dirty="0">
                <a:effectLst/>
                <a:latin typeface="Times New Roman" panose="02020603050405020304" pitchFamily="18" charset="0"/>
                <a:ea typeface="Calibri" panose="020F0502020204030204" pitchFamily="34" charset="0"/>
              </a:rPr>
              <a:t>SYSTEMS</a:t>
            </a:r>
            <a:endParaRPr lang="en-IN" sz="8800" dirty="0"/>
          </a:p>
        </p:txBody>
      </p:sp>
      <p:sp>
        <p:nvSpPr>
          <p:cNvPr id="4" name="Title 1">
            <a:extLst>
              <a:ext uri="{FF2B5EF4-FFF2-40B4-BE49-F238E27FC236}">
                <a16:creationId xmlns:a16="http://schemas.microsoft.com/office/drawing/2014/main" id="{ECD905C2-5818-5CAB-664B-665231601D17}"/>
              </a:ext>
            </a:extLst>
          </p:cNvPr>
          <p:cNvSpPr txBox="1">
            <a:spLocks/>
          </p:cNvSpPr>
          <p:nvPr/>
        </p:nvSpPr>
        <p:spPr>
          <a:xfrm>
            <a:off x="5725886" y="5170715"/>
            <a:ext cx="6139542" cy="1169533"/>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800" b="1" dirty="0">
                <a:latin typeface="Times New Roman" panose="02020603050405020304" pitchFamily="18" charset="0"/>
                <a:ea typeface="Calibri" panose="020F0502020204030204" pitchFamily="34" charset="0"/>
              </a:rPr>
              <a:t>By</a:t>
            </a:r>
          </a:p>
          <a:p>
            <a:pPr algn="l"/>
            <a:endParaRPr lang="en-IN" sz="4800" b="1" dirty="0">
              <a:latin typeface="Times New Roman" panose="02020603050405020304" pitchFamily="18" charset="0"/>
              <a:ea typeface="Calibri" panose="020F0502020204030204" pitchFamily="34" charset="0"/>
            </a:endParaRPr>
          </a:p>
          <a:p>
            <a:pPr algn="l"/>
            <a:r>
              <a:rPr lang="en-IN" sz="4800" b="1" dirty="0">
                <a:latin typeface="Times New Roman" panose="02020603050405020304" pitchFamily="18" charset="0"/>
                <a:ea typeface="Calibri" panose="020F0502020204030204" pitchFamily="34" charset="0"/>
              </a:rPr>
              <a:t>Dr. V S </a:t>
            </a:r>
            <a:r>
              <a:rPr lang="en-IN" sz="4800" b="1">
                <a:latin typeface="Times New Roman" panose="02020603050405020304" pitchFamily="18" charset="0"/>
                <a:ea typeface="Calibri" panose="020F0502020204030204" pitchFamily="34" charset="0"/>
              </a:rPr>
              <a:t>Krushnasamy</a:t>
            </a:r>
            <a:endParaRPr lang="en-IN" sz="6600" dirty="0"/>
          </a:p>
        </p:txBody>
      </p:sp>
    </p:spTree>
    <p:extLst>
      <p:ext uri="{BB962C8B-B14F-4D97-AF65-F5344CB8AC3E}">
        <p14:creationId xmlns:p14="http://schemas.microsoft.com/office/powerpoint/2010/main" val="3044854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2F0-34B9-20C4-8676-581E2E3E2D29}"/>
              </a:ext>
            </a:extLst>
          </p:cNvPr>
          <p:cNvSpPr>
            <a:spLocks noGrp="1"/>
          </p:cNvSpPr>
          <p:nvPr>
            <p:ph type="ctrTitle"/>
          </p:nvPr>
        </p:nvSpPr>
        <p:spPr>
          <a:xfrm>
            <a:off x="1349829" y="146732"/>
            <a:ext cx="9144000" cy="437776"/>
          </a:xfrm>
        </p:spPr>
        <p:txBody>
          <a:bodyPr>
            <a:noAutofit/>
          </a:bodyPr>
          <a:lstStyle/>
          <a:p>
            <a:pPr fontAlgn="base"/>
            <a:r>
              <a:rPr lang="en-US" sz="2400" b="1" i="0" dirty="0">
                <a:effectLst/>
                <a:latin typeface="Source Sans 3"/>
              </a:rPr>
              <a:t>First Come, First Serve – CPU Scheduling | (Non-preemptive)</a:t>
            </a:r>
          </a:p>
        </p:txBody>
      </p:sp>
      <p:pic>
        <p:nvPicPr>
          <p:cNvPr id="9" name="Picture 8">
            <a:extLst>
              <a:ext uri="{FF2B5EF4-FFF2-40B4-BE49-F238E27FC236}">
                <a16:creationId xmlns:a16="http://schemas.microsoft.com/office/drawing/2014/main" id="{DF4BA232-861C-D871-0EE1-83A897F26FF1}"/>
              </a:ext>
            </a:extLst>
          </p:cNvPr>
          <p:cNvPicPr>
            <a:picLocks noChangeAspect="1"/>
          </p:cNvPicPr>
          <p:nvPr/>
        </p:nvPicPr>
        <p:blipFill>
          <a:blip r:embed="rId3"/>
          <a:stretch>
            <a:fillRect/>
          </a:stretch>
        </p:blipFill>
        <p:spPr>
          <a:xfrm>
            <a:off x="762000" y="868151"/>
            <a:ext cx="10918371" cy="5006883"/>
          </a:xfrm>
          <a:prstGeom prst="rect">
            <a:avLst/>
          </a:prstGeom>
        </p:spPr>
      </p:pic>
    </p:spTree>
    <p:extLst>
      <p:ext uri="{BB962C8B-B14F-4D97-AF65-F5344CB8AC3E}">
        <p14:creationId xmlns:p14="http://schemas.microsoft.com/office/powerpoint/2010/main" val="391670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2F0-34B9-20C4-8676-581E2E3E2D29}"/>
              </a:ext>
            </a:extLst>
          </p:cNvPr>
          <p:cNvSpPr>
            <a:spLocks noGrp="1"/>
          </p:cNvSpPr>
          <p:nvPr>
            <p:ph type="ctrTitle"/>
          </p:nvPr>
        </p:nvSpPr>
        <p:spPr>
          <a:xfrm>
            <a:off x="1349829" y="146732"/>
            <a:ext cx="9144000" cy="437776"/>
          </a:xfrm>
        </p:spPr>
        <p:txBody>
          <a:bodyPr>
            <a:noAutofit/>
          </a:bodyPr>
          <a:lstStyle/>
          <a:p>
            <a:pPr fontAlgn="base"/>
            <a:r>
              <a:rPr lang="en-US" sz="2400" b="1" i="0" dirty="0">
                <a:effectLst/>
                <a:latin typeface="Source Sans 3"/>
              </a:rPr>
              <a:t>First Come, First Serve – CPU Scheduling | (Non-preemptive)</a:t>
            </a:r>
          </a:p>
        </p:txBody>
      </p:sp>
      <p:graphicFrame>
        <p:nvGraphicFramePr>
          <p:cNvPr id="4" name="Table 3">
            <a:extLst>
              <a:ext uri="{FF2B5EF4-FFF2-40B4-BE49-F238E27FC236}">
                <a16:creationId xmlns:a16="http://schemas.microsoft.com/office/drawing/2014/main" id="{65A7164C-BDD2-FF68-14BC-A259EF20F183}"/>
              </a:ext>
            </a:extLst>
          </p:cNvPr>
          <p:cNvGraphicFramePr>
            <a:graphicFrameLocks noGrp="1"/>
          </p:cNvGraphicFramePr>
          <p:nvPr>
            <p:extLst>
              <p:ext uri="{D42A27DB-BD31-4B8C-83A1-F6EECF244321}">
                <p14:modId xmlns:p14="http://schemas.microsoft.com/office/powerpoint/2010/main" val="304801101"/>
              </p:ext>
            </p:extLst>
          </p:nvPr>
        </p:nvGraphicFramePr>
        <p:xfrm>
          <a:off x="664029" y="868386"/>
          <a:ext cx="10515600" cy="4480560"/>
        </p:xfrm>
        <a:graphic>
          <a:graphicData uri="http://schemas.openxmlformats.org/drawingml/2006/table">
            <a:tbl>
              <a:tblPr/>
              <a:tblGrid>
                <a:gridCol w="2628900">
                  <a:extLst>
                    <a:ext uri="{9D8B030D-6E8A-4147-A177-3AD203B41FA5}">
                      <a16:colId xmlns:a16="http://schemas.microsoft.com/office/drawing/2014/main" val="1828880016"/>
                    </a:ext>
                  </a:extLst>
                </a:gridCol>
                <a:gridCol w="2628900">
                  <a:extLst>
                    <a:ext uri="{9D8B030D-6E8A-4147-A177-3AD203B41FA5}">
                      <a16:colId xmlns:a16="http://schemas.microsoft.com/office/drawing/2014/main" val="1367171377"/>
                    </a:ext>
                  </a:extLst>
                </a:gridCol>
                <a:gridCol w="2628900">
                  <a:extLst>
                    <a:ext uri="{9D8B030D-6E8A-4147-A177-3AD203B41FA5}">
                      <a16:colId xmlns:a16="http://schemas.microsoft.com/office/drawing/2014/main" val="1277677287"/>
                    </a:ext>
                  </a:extLst>
                </a:gridCol>
                <a:gridCol w="2628900">
                  <a:extLst>
                    <a:ext uri="{9D8B030D-6E8A-4147-A177-3AD203B41FA5}">
                      <a16:colId xmlns:a16="http://schemas.microsoft.com/office/drawing/2014/main" val="598168017"/>
                    </a:ext>
                  </a:extLst>
                </a:gridCol>
              </a:tblGrid>
              <a:tr h="0">
                <a:tc>
                  <a:txBody>
                    <a:bodyPr/>
                    <a:lstStyle/>
                    <a:p>
                      <a:r>
                        <a:rPr lang="en-IN" sz="2400" b="1" dirty="0"/>
                        <a:t>Task</a:t>
                      </a:r>
                      <a:endParaRPr lang="en-IN" sz="2400" dirty="0"/>
                    </a:p>
                  </a:txBody>
                  <a:tcPr anchor="ctr">
                    <a:lnL>
                      <a:noFill/>
                    </a:lnL>
                    <a:lnR>
                      <a:noFill/>
                    </a:lnR>
                    <a:lnT>
                      <a:noFill/>
                    </a:lnT>
                    <a:lnB>
                      <a:noFill/>
                    </a:lnB>
                    <a:noFill/>
                  </a:tcPr>
                </a:tc>
                <a:tc>
                  <a:txBody>
                    <a:bodyPr/>
                    <a:lstStyle/>
                    <a:p>
                      <a:r>
                        <a:rPr lang="en-IN" sz="2400" b="1"/>
                        <a:t>Task Description</a:t>
                      </a:r>
                      <a:endParaRPr lang="en-IN" sz="2400"/>
                    </a:p>
                  </a:txBody>
                  <a:tcPr anchor="ctr">
                    <a:lnL>
                      <a:noFill/>
                    </a:lnL>
                    <a:lnR>
                      <a:noFill/>
                    </a:lnR>
                    <a:lnT>
                      <a:noFill/>
                    </a:lnT>
                    <a:lnB>
                      <a:noFill/>
                    </a:lnB>
                    <a:noFill/>
                  </a:tcPr>
                </a:tc>
                <a:tc>
                  <a:txBody>
                    <a:bodyPr/>
                    <a:lstStyle/>
                    <a:p>
                      <a:r>
                        <a:rPr lang="en-IN" sz="2400" b="1"/>
                        <a:t>Arrival Time (seconds)</a:t>
                      </a:r>
                      <a:endParaRPr lang="en-IN" sz="2400"/>
                    </a:p>
                  </a:txBody>
                  <a:tcPr anchor="ctr">
                    <a:lnL>
                      <a:noFill/>
                    </a:lnL>
                    <a:lnR>
                      <a:noFill/>
                    </a:lnR>
                    <a:lnT>
                      <a:noFill/>
                    </a:lnT>
                    <a:lnB>
                      <a:noFill/>
                    </a:lnB>
                    <a:noFill/>
                  </a:tcPr>
                </a:tc>
                <a:tc>
                  <a:txBody>
                    <a:bodyPr/>
                    <a:lstStyle/>
                    <a:p>
                      <a:r>
                        <a:rPr lang="en-IN" sz="2400" b="1"/>
                        <a:t>Burst Time (seconds)</a:t>
                      </a:r>
                      <a:endParaRPr lang="en-IN" sz="2400"/>
                    </a:p>
                  </a:txBody>
                  <a:tcPr anchor="ctr">
                    <a:lnL>
                      <a:noFill/>
                    </a:lnL>
                    <a:lnR>
                      <a:noFill/>
                    </a:lnR>
                    <a:lnT>
                      <a:noFill/>
                    </a:lnT>
                    <a:lnB>
                      <a:noFill/>
                    </a:lnB>
                    <a:noFill/>
                  </a:tcPr>
                </a:tc>
                <a:extLst>
                  <a:ext uri="{0D108BD9-81ED-4DB2-BD59-A6C34878D82A}">
                    <a16:rowId xmlns:a16="http://schemas.microsoft.com/office/drawing/2014/main" val="1618848114"/>
                  </a:ext>
                </a:extLst>
              </a:tr>
              <a:tr h="0">
                <a:tc>
                  <a:txBody>
                    <a:bodyPr/>
                    <a:lstStyle/>
                    <a:p>
                      <a:r>
                        <a:rPr lang="en-IN" sz="2400"/>
                        <a:t>Task 1</a:t>
                      </a:r>
                    </a:p>
                  </a:txBody>
                  <a:tcPr anchor="ctr">
                    <a:lnL>
                      <a:noFill/>
                    </a:lnL>
                    <a:lnR>
                      <a:noFill/>
                    </a:lnR>
                    <a:lnT>
                      <a:noFill/>
                    </a:lnT>
                    <a:lnB>
                      <a:noFill/>
                    </a:lnB>
                    <a:noFill/>
                  </a:tcPr>
                </a:tc>
                <a:tc>
                  <a:txBody>
                    <a:bodyPr/>
                    <a:lstStyle/>
                    <a:p>
                      <a:r>
                        <a:rPr lang="en-IN" sz="2400"/>
                        <a:t>Fuel injection calibration</a:t>
                      </a:r>
                    </a:p>
                  </a:txBody>
                  <a:tcPr anchor="ctr">
                    <a:lnL>
                      <a:noFill/>
                    </a:lnL>
                    <a:lnR>
                      <a:noFill/>
                    </a:lnR>
                    <a:lnT>
                      <a:noFill/>
                    </a:lnT>
                    <a:lnB>
                      <a:noFill/>
                    </a:lnB>
                    <a:noFill/>
                  </a:tcPr>
                </a:tc>
                <a:tc>
                  <a:txBody>
                    <a:bodyPr/>
                    <a:lstStyle/>
                    <a:p>
                      <a:r>
                        <a:rPr lang="en-IN" sz="2400"/>
                        <a:t>0</a:t>
                      </a:r>
                    </a:p>
                  </a:txBody>
                  <a:tcPr anchor="ctr">
                    <a:lnL>
                      <a:noFill/>
                    </a:lnL>
                    <a:lnR>
                      <a:noFill/>
                    </a:lnR>
                    <a:lnT>
                      <a:noFill/>
                    </a:lnT>
                    <a:lnB>
                      <a:noFill/>
                    </a:lnB>
                    <a:noFill/>
                  </a:tcPr>
                </a:tc>
                <a:tc>
                  <a:txBody>
                    <a:bodyPr/>
                    <a:lstStyle/>
                    <a:p>
                      <a:r>
                        <a:rPr lang="en-IN" sz="2400"/>
                        <a:t>5</a:t>
                      </a:r>
                    </a:p>
                  </a:txBody>
                  <a:tcPr anchor="ctr">
                    <a:lnL>
                      <a:noFill/>
                    </a:lnL>
                    <a:lnR>
                      <a:noFill/>
                    </a:lnR>
                    <a:lnT>
                      <a:noFill/>
                    </a:lnT>
                    <a:lnB>
                      <a:noFill/>
                    </a:lnB>
                    <a:noFill/>
                  </a:tcPr>
                </a:tc>
                <a:extLst>
                  <a:ext uri="{0D108BD9-81ED-4DB2-BD59-A6C34878D82A}">
                    <a16:rowId xmlns:a16="http://schemas.microsoft.com/office/drawing/2014/main" val="1060626104"/>
                  </a:ext>
                </a:extLst>
              </a:tr>
              <a:tr h="0">
                <a:tc>
                  <a:txBody>
                    <a:bodyPr/>
                    <a:lstStyle/>
                    <a:p>
                      <a:r>
                        <a:rPr lang="en-IN" sz="2400" dirty="0"/>
                        <a:t>Task 2</a:t>
                      </a:r>
                    </a:p>
                  </a:txBody>
                  <a:tcPr anchor="ctr">
                    <a:lnL>
                      <a:noFill/>
                    </a:lnL>
                    <a:lnR>
                      <a:noFill/>
                    </a:lnR>
                    <a:lnT>
                      <a:noFill/>
                    </a:lnT>
                    <a:lnB>
                      <a:noFill/>
                    </a:lnB>
                    <a:noFill/>
                  </a:tcPr>
                </a:tc>
                <a:tc>
                  <a:txBody>
                    <a:bodyPr/>
                    <a:lstStyle/>
                    <a:p>
                      <a:r>
                        <a:rPr lang="en-IN" sz="2400"/>
                        <a:t>Engine temperature monitoring</a:t>
                      </a:r>
                    </a:p>
                  </a:txBody>
                  <a:tcPr anchor="ctr">
                    <a:lnL>
                      <a:noFill/>
                    </a:lnL>
                    <a:lnR>
                      <a:noFill/>
                    </a:lnR>
                    <a:lnT>
                      <a:noFill/>
                    </a:lnT>
                    <a:lnB>
                      <a:noFill/>
                    </a:lnB>
                    <a:noFill/>
                  </a:tcPr>
                </a:tc>
                <a:tc>
                  <a:txBody>
                    <a:bodyPr/>
                    <a:lstStyle/>
                    <a:p>
                      <a:r>
                        <a:rPr lang="en-IN" sz="2400"/>
                        <a:t>1</a:t>
                      </a:r>
                    </a:p>
                  </a:txBody>
                  <a:tcPr anchor="ctr">
                    <a:lnL>
                      <a:noFill/>
                    </a:lnL>
                    <a:lnR>
                      <a:noFill/>
                    </a:lnR>
                    <a:lnT>
                      <a:noFill/>
                    </a:lnT>
                    <a:lnB>
                      <a:noFill/>
                    </a:lnB>
                    <a:noFill/>
                  </a:tcPr>
                </a:tc>
                <a:tc>
                  <a:txBody>
                    <a:bodyPr/>
                    <a:lstStyle/>
                    <a:p>
                      <a:r>
                        <a:rPr lang="en-IN" sz="2400"/>
                        <a:t>3</a:t>
                      </a:r>
                    </a:p>
                  </a:txBody>
                  <a:tcPr anchor="ctr">
                    <a:lnL>
                      <a:noFill/>
                    </a:lnL>
                    <a:lnR>
                      <a:noFill/>
                    </a:lnR>
                    <a:lnT>
                      <a:noFill/>
                    </a:lnT>
                    <a:lnB>
                      <a:noFill/>
                    </a:lnB>
                    <a:noFill/>
                  </a:tcPr>
                </a:tc>
                <a:extLst>
                  <a:ext uri="{0D108BD9-81ED-4DB2-BD59-A6C34878D82A}">
                    <a16:rowId xmlns:a16="http://schemas.microsoft.com/office/drawing/2014/main" val="3443772948"/>
                  </a:ext>
                </a:extLst>
              </a:tr>
              <a:tr h="0">
                <a:tc>
                  <a:txBody>
                    <a:bodyPr/>
                    <a:lstStyle/>
                    <a:p>
                      <a:r>
                        <a:rPr lang="en-IN" sz="2400" dirty="0"/>
                        <a:t>Task 3</a:t>
                      </a:r>
                    </a:p>
                  </a:txBody>
                  <a:tcPr anchor="ctr">
                    <a:lnL>
                      <a:noFill/>
                    </a:lnL>
                    <a:lnR>
                      <a:noFill/>
                    </a:lnR>
                    <a:lnT>
                      <a:noFill/>
                    </a:lnT>
                    <a:lnB>
                      <a:noFill/>
                    </a:lnB>
                    <a:noFill/>
                  </a:tcPr>
                </a:tc>
                <a:tc>
                  <a:txBody>
                    <a:bodyPr/>
                    <a:lstStyle/>
                    <a:p>
                      <a:r>
                        <a:rPr lang="en-IN" sz="2400" dirty="0"/>
                        <a:t>Ignition timing adjustment</a:t>
                      </a:r>
                    </a:p>
                  </a:txBody>
                  <a:tcPr anchor="ctr">
                    <a:lnL>
                      <a:noFill/>
                    </a:lnL>
                    <a:lnR>
                      <a:noFill/>
                    </a:lnR>
                    <a:lnT>
                      <a:noFill/>
                    </a:lnT>
                    <a:lnB>
                      <a:noFill/>
                    </a:lnB>
                    <a:noFill/>
                  </a:tcPr>
                </a:tc>
                <a:tc>
                  <a:txBody>
                    <a:bodyPr/>
                    <a:lstStyle/>
                    <a:p>
                      <a:r>
                        <a:rPr lang="en-IN" sz="2400"/>
                        <a:t>2</a:t>
                      </a:r>
                    </a:p>
                  </a:txBody>
                  <a:tcPr anchor="ctr">
                    <a:lnL>
                      <a:noFill/>
                    </a:lnL>
                    <a:lnR>
                      <a:noFill/>
                    </a:lnR>
                    <a:lnT>
                      <a:noFill/>
                    </a:lnT>
                    <a:lnB>
                      <a:noFill/>
                    </a:lnB>
                    <a:noFill/>
                  </a:tcPr>
                </a:tc>
                <a:tc>
                  <a:txBody>
                    <a:bodyPr/>
                    <a:lstStyle/>
                    <a:p>
                      <a:r>
                        <a:rPr lang="en-IN" sz="2400"/>
                        <a:t>4</a:t>
                      </a:r>
                    </a:p>
                  </a:txBody>
                  <a:tcPr anchor="ctr">
                    <a:lnL>
                      <a:noFill/>
                    </a:lnL>
                    <a:lnR>
                      <a:noFill/>
                    </a:lnR>
                    <a:lnT>
                      <a:noFill/>
                    </a:lnT>
                    <a:lnB>
                      <a:noFill/>
                    </a:lnB>
                    <a:noFill/>
                  </a:tcPr>
                </a:tc>
                <a:extLst>
                  <a:ext uri="{0D108BD9-81ED-4DB2-BD59-A6C34878D82A}">
                    <a16:rowId xmlns:a16="http://schemas.microsoft.com/office/drawing/2014/main" val="4092815130"/>
                  </a:ext>
                </a:extLst>
              </a:tr>
              <a:tr h="0">
                <a:tc>
                  <a:txBody>
                    <a:bodyPr/>
                    <a:lstStyle/>
                    <a:p>
                      <a:r>
                        <a:rPr lang="en-IN" sz="2400"/>
                        <a:t>Task 4</a:t>
                      </a:r>
                    </a:p>
                  </a:txBody>
                  <a:tcPr anchor="ctr">
                    <a:lnL>
                      <a:noFill/>
                    </a:lnL>
                    <a:lnR>
                      <a:noFill/>
                    </a:lnR>
                    <a:lnT>
                      <a:noFill/>
                    </a:lnT>
                    <a:lnB>
                      <a:noFill/>
                    </a:lnB>
                    <a:noFill/>
                  </a:tcPr>
                </a:tc>
                <a:tc>
                  <a:txBody>
                    <a:bodyPr/>
                    <a:lstStyle/>
                    <a:p>
                      <a:r>
                        <a:rPr lang="en-IN" sz="2400" dirty="0"/>
                        <a:t>Oxygen sensor feedback check</a:t>
                      </a:r>
                    </a:p>
                  </a:txBody>
                  <a:tcPr anchor="ctr">
                    <a:lnL>
                      <a:noFill/>
                    </a:lnL>
                    <a:lnR>
                      <a:noFill/>
                    </a:lnR>
                    <a:lnT>
                      <a:noFill/>
                    </a:lnT>
                    <a:lnB>
                      <a:noFill/>
                    </a:lnB>
                    <a:noFill/>
                  </a:tcPr>
                </a:tc>
                <a:tc>
                  <a:txBody>
                    <a:bodyPr/>
                    <a:lstStyle/>
                    <a:p>
                      <a:r>
                        <a:rPr lang="en-IN" sz="2400" dirty="0"/>
                        <a:t>3</a:t>
                      </a:r>
                    </a:p>
                  </a:txBody>
                  <a:tcPr anchor="ctr">
                    <a:lnL>
                      <a:noFill/>
                    </a:lnL>
                    <a:lnR>
                      <a:noFill/>
                    </a:lnR>
                    <a:lnT>
                      <a:noFill/>
                    </a:lnT>
                    <a:lnB>
                      <a:noFill/>
                    </a:lnB>
                    <a:noFill/>
                  </a:tcPr>
                </a:tc>
                <a:tc>
                  <a:txBody>
                    <a:bodyPr/>
                    <a:lstStyle/>
                    <a:p>
                      <a:r>
                        <a:rPr lang="en-IN" sz="2400" dirty="0"/>
                        <a:t>2</a:t>
                      </a:r>
                    </a:p>
                  </a:txBody>
                  <a:tcPr anchor="ctr">
                    <a:lnL>
                      <a:noFill/>
                    </a:lnL>
                    <a:lnR>
                      <a:noFill/>
                    </a:lnR>
                    <a:lnT>
                      <a:noFill/>
                    </a:lnT>
                    <a:lnB>
                      <a:noFill/>
                    </a:lnB>
                    <a:noFill/>
                  </a:tcPr>
                </a:tc>
                <a:extLst>
                  <a:ext uri="{0D108BD9-81ED-4DB2-BD59-A6C34878D82A}">
                    <a16:rowId xmlns:a16="http://schemas.microsoft.com/office/drawing/2014/main" val="3420227459"/>
                  </a:ext>
                </a:extLst>
              </a:tr>
            </a:tbl>
          </a:graphicData>
        </a:graphic>
      </p:graphicFrame>
      <p:sp>
        <p:nvSpPr>
          <p:cNvPr id="8" name="TextBox 7">
            <a:extLst>
              <a:ext uri="{FF2B5EF4-FFF2-40B4-BE49-F238E27FC236}">
                <a16:creationId xmlns:a16="http://schemas.microsoft.com/office/drawing/2014/main" id="{EDB05802-46CA-BECB-147F-59526CC4518B}"/>
              </a:ext>
            </a:extLst>
          </p:cNvPr>
          <p:cNvSpPr txBox="1"/>
          <p:nvPr/>
        </p:nvSpPr>
        <p:spPr>
          <a:xfrm>
            <a:off x="2873828" y="5666448"/>
            <a:ext cx="7032171" cy="954107"/>
          </a:xfrm>
          <a:prstGeom prst="rect">
            <a:avLst/>
          </a:prstGeom>
          <a:noFill/>
        </p:spPr>
        <p:txBody>
          <a:bodyPr wrap="square">
            <a:spAutoFit/>
          </a:bodyPr>
          <a:lstStyle/>
          <a:p>
            <a:r>
              <a:rPr lang="en-IN" sz="2800" dirty="0"/>
              <a:t>|  Task 1  |  Task 2  |  Task 3  |  Task 4  |</a:t>
            </a:r>
          </a:p>
          <a:p>
            <a:r>
              <a:rPr lang="en-IN" sz="2800" dirty="0"/>
              <a:t>0              5               8             12            14</a:t>
            </a:r>
          </a:p>
        </p:txBody>
      </p:sp>
    </p:spTree>
    <p:extLst>
      <p:ext uri="{BB962C8B-B14F-4D97-AF65-F5344CB8AC3E}">
        <p14:creationId xmlns:p14="http://schemas.microsoft.com/office/powerpoint/2010/main" val="147595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hortest Job First Scheduling Algorithm">
            <a:extLst>
              <a:ext uri="{FF2B5EF4-FFF2-40B4-BE49-F238E27FC236}">
                <a16:creationId xmlns:a16="http://schemas.microsoft.com/office/drawing/2014/main" id="{F169B95B-49B2-9FB8-F90B-3C906F0CC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7" y="172647"/>
            <a:ext cx="10755086" cy="660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5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E469CA37-00D8-D994-B794-5C7BC970E753}"/>
              </a:ext>
            </a:extLst>
          </p:cNvPr>
          <p:cNvGraphicFramePr>
            <a:graphicFrameLocks noGrp="1"/>
          </p:cNvGraphicFramePr>
          <p:nvPr>
            <p:extLst>
              <p:ext uri="{D42A27DB-BD31-4B8C-83A1-F6EECF244321}">
                <p14:modId xmlns:p14="http://schemas.microsoft.com/office/powerpoint/2010/main" val="1491169502"/>
              </p:ext>
            </p:extLst>
          </p:nvPr>
        </p:nvGraphicFramePr>
        <p:xfrm>
          <a:off x="838200" y="432957"/>
          <a:ext cx="10515600" cy="4480560"/>
        </p:xfrm>
        <a:graphic>
          <a:graphicData uri="http://schemas.openxmlformats.org/drawingml/2006/table">
            <a:tbl>
              <a:tblPr/>
              <a:tblGrid>
                <a:gridCol w="2628900">
                  <a:extLst>
                    <a:ext uri="{9D8B030D-6E8A-4147-A177-3AD203B41FA5}">
                      <a16:colId xmlns:a16="http://schemas.microsoft.com/office/drawing/2014/main" val="3044944058"/>
                    </a:ext>
                  </a:extLst>
                </a:gridCol>
                <a:gridCol w="2628900">
                  <a:extLst>
                    <a:ext uri="{9D8B030D-6E8A-4147-A177-3AD203B41FA5}">
                      <a16:colId xmlns:a16="http://schemas.microsoft.com/office/drawing/2014/main" val="3350569331"/>
                    </a:ext>
                  </a:extLst>
                </a:gridCol>
                <a:gridCol w="2628900">
                  <a:extLst>
                    <a:ext uri="{9D8B030D-6E8A-4147-A177-3AD203B41FA5}">
                      <a16:colId xmlns:a16="http://schemas.microsoft.com/office/drawing/2014/main" val="1616552895"/>
                    </a:ext>
                  </a:extLst>
                </a:gridCol>
                <a:gridCol w="2628900">
                  <a:extLst>
                    <a:ext uri="{9D8B030D-6E8A-4147-A177-3AD203B41FA5}">
                      <a16:colId xmlns:a16="http://schemas.microsoft.com/office/drawing/2014/main" val="327746428"/>
                    </a:ext>
                  </a:extLst>
                </a:gridCol>
              </a:tblGrid>
              <a:tr h="0">
                <a:tc>
                  <a:txBody>
                    <a:bodyPr/>
                    <a:lstStyle/>
                    <a:p>
                      <a:r>
                        <a:rPr lang="en-IN" sz="2400" b="1" dirty="0"/>
                        <a:t>Task</a:t>
                      </a:r>
                      <a:endParaRPr lang="en-IN" sz="2400" dirty="0"/>
                    </a:p>
                  </a:txBody>
                  <a:tcPr anchor="ctr">
                    <a:lnL>
                      <a:noFill/>
                    </a:lnL>
                    <a:lnR>
                      <a:noFill/>
                    </a:lnR>
                    <a:lnT>
                      <a:noFill/>
                    </a:lnT>
                    <a:lnB>
                      <a:noFill/>
                    </a:lnB>
                    <a:noFill/>
                  </a:tcPr>
                </a:tc>
                <a:tc>
                  <a:txBody>
                    <a:bodyPr/>
                    <a:lstStyle/>
                    <a:p>
                      <a:r>
                        <a:rPr lang="en-IN" sz="2400" b="1"/>
                        <a:t>Task Description</a:t>
                      </a:r>
                      <a:endParaRPr lang="en-IN" sz="2400"/>
                    </a:p>
                  </a:txBody>
                  <a:tcPr anchor="ctr">
                    <a:lnL>
                      <a:noFill/>
                    </a:lnL>
                    <a:lnR>
                      <a:noFill/>
                    </a:lnR>
                    <a:lnT>
                      <a:noFill/>
                    </a:lnT>
                    <a:lnB>
                      <a:noFill/>
                    </a:lnB>
                    <a:noFill/>
                  </a:tcPr>
                </a:tc>
                <a:tc>
                  <a:txBody>
                    <a:bodyPr/>
                    <a:lstStyle/>
                    <a:p>
                      <a:r>
                        <a:rPr lang="en-IN" sz="2400" b="1"/>
                        <a:t>Arrival Time (seconds)</a:t>
                      </a:r>
                      <a:endParaRPr lang="en-IN" sz="2400"/>
                    </a:p>
                  </a:txBody>
                  <a:tcPr anchor="ctr">
                    <a:lnL>
                      <a:noFill/>
                    </a:lnL>
                    <a:lnR>
                      <a:noFill/>
                    </a:lnR>
                    <a:lnT>
                      <a:noFill/>
                    </a:lnT>
                    <a:lnB>
                      <a:noFill/>
                    </a:lnB>
                    <a:noFill/>
                  </a:tcPr>
                </a:tc>
                <a:tc>
                  <a:txBody>
                    <a:bodyPr/>
                    <a:lstStyle/>
                    <a:p>
                      <a:r>
                        <a:rPr lang="en-IN" sz="2400" b="1"/>
                        <a:t>Burst Time (seconds)</a:t>
                      </a:r>
                      <a:endParaRPr lang="en-IN" sz="2400"/>
                    </a:p>
                  </a:txBody>
                  <a:tcPr anchor="ctr">
                    <a:lnL>
                      <a:noFill/>
                    </a:lnL>
                    <a:lnR>
                      <a:noFill/>
                    </a:lnR>
                    <a:lnT>
                      <a:noFill/>
                    </a:lnT>
                    <a:lnB>
                      <a:noFill/>
                    </a:lnB>
                    <a:noFill/>
                  </a:tcPr>
                </a:tc>
                <a:extLst>
                  <a:ext uri="{0D108BD9-81ED-4DB2-BD59-A6C34878D82A}">
                    <a16:rowId xmlns:a16="http://schemas.microsoft.com/office/drawing/2014/main" val="2884107305"/>
                  </a:ext>
                </a:extLst>
              </a:tr>
              <a:tr h="0">
                <a:tc>
                  <a:txBody>
                    <a:bodyPr/>
                    <a:lstStyle/>
                    <a:p>
                      <a:r>
                        <a:rPr lang="en-IN" sz="2400"/>
                        <a:t>Task 1</a:t>
                      </a:r>
                    </a:p>
                  </a:txBody>
                  <a:tcPr anchor="ctr">
                    <a:lnL>
                      <a:noFill/>
                    </a:lnL>
                    <a:lnR>
                      <a:noFill/>
                    </a:lnR>
                    <a:lnT>
                      <a:noFill/>
                    </a:lnT>
                    <a:lnB>
                      <a:noFill/>
                    </a:lnB>
                    <a:noFill/>
                  </a:tcPr>
                </a:tc>
                <a:tc>
                  <a:txBody>
                    <a:bodyPr/>
                    <a:lstStyle/>
                    <a:p>
                      <a:r>
                        <a:rPr lang="en-IN" sz="2400"/>
                        <a:t>Fuel injection calibration</a:t>
                      </a:r>
                    </a:p>
                  </a:txBody>
                  <a:tcPr anchor="ctr">
                    <a:lnL>
                      <a:noFill/>
                    </a:lnL>
                    <a:lnR>
                      <a:noFill/>
                    </a:lnR>
                    <a:lnT>
                      <a:noFill/>
                    </a:lnT>
                    <a:lnB>
                      <a:noFill/>
                    </a:lnB>
                    <a:noFill/>
                  </a:tcPr>
                </a:tc>
                <a:tc>
                  <a:txBody>
                    <a:bodyPr/>
                    <a:lstStyle/>
                    <a:p>
                      <a:r>
                        <a:rPr lang="en-IN" sz="2400"/>
                        <a:t>0</a:t>
                      </a:r>
                    </a:p>
                  </a:txBody>
                  <a:tcPr anchor="ctr">
                    <a:lnL>
                      <a:noFill/>
                    </a:lnL>
                    <a:lnR>
                      <a:noFill/>
                    </a:lnR>
                    <a:lnT>
                      <a:noFill/>
                    </a:lnT>
                    <a:lnB>
                      <a:noFill/>
                    </a:lnB>
                    <a:noFill/>
                  </a:tcPr>
                </a:tc>
                <a:tc>
                  <a:txBody>
                    <a:bodyPr/>
                    <a:lstStyle/>
                    <a:p>
                      <a:r>
                        <a:rPr lang="en-IN" sz="2400"/>
                        <a:t>7</a:t>
                      </a:r>
                    </a:p>
                  </a:txBody>
                  <a:tcPr anchor="ctr">
                    <a:lnL>
                      <a:noFill/>
                    </a:lnL>
                    <a:lnR>
                      <a:noFill/>
                    </a:lnR>
                    <a:lnT>
                      <a:noFill/>
                    </a:lnT>
                    <a:lnB>
                      <a:noFill/>
                    </a:lnB>
                    <a:noFill/>
                  </a:tcPr>
                </a:tc>
                <a:extLst>
                  <a:ext uri="{0D108BD9-81ED-4DB2-BD59-A6C34878D82A}">
                    <a16:rowId xmlns:a16="http://schemas.microsoft.com/office/drawing/2014/main" val="1472941093"/>
                  </a:ext>
                </a:extLst>
              </a:tr>
              <a:tr h="0">
                <a:tc>
                  <a:txBody>
                    <a:bodyPr/>
                    <a:lstStyle/>
                    <a:p>
                      <a:r>
                        <a:rPr lang="en-IN" sz="2400" dirty="0"/>
                        <a:t>Task 2</a:t>
                      </a:r>
                    </a:p>
                  </a:txBody>
                  <a:tcPr anchor="ctr">
                    <a:lnL>
                      <a:noFill/>
                    </a:lnL>
                    <a:lnR>
                      <a:noFill/>
                    </a:lnR>
                    <a:lnT>
                      <a:noFill/>
                    </a:lnT>
                    <a:lnB>
                      <a:noFill/>
                    </a:lnB>
                    <a:noFill/>
                  </a:tcPr>
                </a:tc>
                <a:tc>
                  <a:txBody>
                    <a:bodyPr/>
                    <a:lstStyle/>
                    <a:p>
                      <a:r>
                        <a:rPr lang="en-IN" sz="2400" dirty="0"/>
                        <a:t>Engine temperature monitoring</a:t>
                      </a:r>
                    </a:p>
                  </a:txBody>
                  <a:tcPr anchor="ctr">
                    <a:lnL>
                      <a:noFill/>
                    </a:lnL>
                    <a:lnR>
                      <a:noFill/>
                    </a:lnR>
                    <a:lnT>
                      <a:noFill/>
                    </a:lnT>
                    <a:lnB>
                      <a:noFill/>
                    </a:lnB>
                    <a:noFill/>
                  </a:tcPr>
                </a:tc>
                <a:tc>
                  <a:txBody>
                    <a:bodyPr/>
                    <a:lstStyle/>
                    <a:p>
                      <a:r>
                        <a:rPr lang="en-IN" sz="2400"/>
                        <a:t>1</a:t>
                      </a:r>
                    </a:p>
                  </a:txBody>
                  <a:tcPr anchor="ctr">
                    <a:lnL>
                      <a:noFill/>
                    </a:lnL>
                    <a:lnR>
                      <a:noFill/>
                    </a:lnR>
                    <a:lnT>
                      <a:noFill/>
                    </a:lnT>
                    <a:lnB>
                      <a:noFill/>
                    </a:lnB>
                    <a:noFill/>
                  </a:tcPr>
                </a:tc>
                <a:tc>
                  <a:txBody>
                    <a:bodyPr/>
                    <a:lstStyle/>
                    <a:p>
                      <a:r>
                        <a:rPr lang="en-IN" sz="2400"/>
                        <a:t>4</a:t>
                      </a:r>
                    </a:p>
                  </a:txBody>
                  <a:tcPr anchor="ctr">
                    <a:lnL>
                      <a:noFill/>
                    </a:lnL>
                    <a:lnR>
                      <a:noFill/>
                    </a:lnR>
                    <a:lnT>
                      <a:noFill/>
                    </a:lnT>
                    <a:lnB>
                      <a:noFill/>
                    </a:lnB>
                    <a:noFill/>
                  </a:tcPr>
                </a:tc>
                <a:extLst>
                  <a:ext uri="{0D108BD9-81ED-4DB2-BD59-A6C34878D82A}">
                    <a16:rowId xmlns:a16="http://schemas.microsoft.com/office/drawing/2014/main" val="4278792991"/>
                  </a:ext>
                </a:extLst>
              </a:tr>
              <a:tr h="0">
                <a:tc>
                  <a:txBody>
                    <a:bodyPr/>
                    <a:lstStyle/>
                    <a:p>
                      <a:r>
                        <a:rPr lang="en-IN" sz="2400" dirty="0"/>
                        <a:t>Task 3</a:t>
                      </a:r>
                    </a:p>
                  </a:txBody>
                  <a:tcPr anchor="ctr">
                    <a:lnL>
                      <a:noFill/>
                    </a:lnL>
                    <a:lnR>
                      <a:noFill/>
                    </a:lnR>
                    <a:lnT>
                      <a:noFill/>
                    </a:lnT>
                    <a:lnB>
                      <a:noFill/>
                    </a:lnB>
                    <a:noFill/>
                  </a:tcPr>
                </a:tc>
                <a:tc>
                  <a:txBody>
                    <a:bodyPr/>
                    <a:lstStyle/>
                    <a:p>
                      <a:r>
                        <a:rPr lang="en-IN" sz="2400"/>
                        <a:t>Ignition timing adjustment</a:t>
                      </a:r>
                    </a:p>
                  </a:txBody>
                  <a:tcPr anchor="ctr">
                    <a:lnL>
                      <a:noFill/>
                    </a:lnL>
                    <a:lnR>
                      <a:noFill/>
                    </a:lnR>
                    <a:lnT>
                      <a:noFill/>
                    </a:lnT>
                    <a:lnB>
                      <a:noFill/>
                    </a:lnB>
                    <a:noFill/>
                  </a:tcPr>
                </a:tc>
                <a:tc>
                  <a:txBody>
                    <a:bodyPr/>
                    <a:lstStyle/>
                    <a:p>
                      <a:r>
                        <a:rPr lang="en-IN" sz="2400"/>
                        <a:t>2</a:t>
                      </a:r>
                    </a:p>
                  </a:txBody>
                  <a:tcPr anchor="ctr">
                    <a:lnL>
                      <a:noFill/>
                    </a:lnL>
                    <a:lnR>
                      <a:noFill/>
                    </a:lnR>
                    <a:lnT>
                      <a:noFill/>
                    </a:lnT>
                    <a:lnB>
                      <a:noFill/>
                    </a:lnB>
                    <a:noFill/>
                  </a:tcPr>
                </a:tc>
                <a:tc>
                  <a:txBody>
                    <a:bodyPr/>
                    <a:lstStyle/>
                    <a:p>
                      <a:r>
                        <a:rPr lang="en-IN" sz="2400"/>
                        <a:t>2</a:t>
                      </a:r>
                    </a:p>
                  </a:txBody>
                  <a:tcPr anchor="ctr">
                    <a:lnL>
                      <a:noFill/>
                    </a:lnL>
                    <a:lnR>
                      <a:noFill/>
                    </a:lnR>
                    <a:lnT>
                      <a:noFill/>
                    </a:lnT>
                    <a:lnB>
                      <a:noFill/>
                    </a:lnB>
                    <a:noFill/>
                  </a:tcPr>
                </a:tc>
                <a:extLst>
                  <a:ext uri="{0D108BD9-81ED-4DB2-BD59-A6C34878D82A}">
                    <a16:rowId xmlns:a16="http://schemas.microsoft.com/office/drawing/2014/main" val="1100187869"/>
                  </a:ext>
                </a:extLst>
              </a:tr>
              <a:tr h="0">
                <a:tc>
                  <a:txBody>
                    <a:bodyPr/>
                    <a:lstStyle/>
                    <a:p>
                      <a:r>
                        <a:rPr lang="en-IN" sz="2400"/>
                        <a:t>Task 4</a:t>
                      </a:r>
                    </a:p>
                  </a:txBody>
                  <a:tcPr anchor="ctr">
                    <a:lnL>
                      <a:noFill/>
                    </a:lnL>
                    <a:lnR>
                      <a:noFill/>
                    </a:lnR>
                    <a:lnT>
                      <a:noFill/>
                    </a:lnT>
                    <a:lnB>
                      <a:noFill/>
                    </a:lnB>
                    <a:noFill/>
                  </a:tcPr>
                </a:tc>
                <a:tc>
                  <a:txBody>
                    <a:bodyPr/>
                    <a:lstStyle/>
                    <a:p>
                      <a:r>
                        <a:rPr lang="en-IN" sz="2400" dirty="0"/>
                        <a:t>Oxygen sensor feedback check</a:t>
                      </a:r>
                    </a:p>
                  </a:txBody>
                  <a:tcPr anchor="ctr">
                    <a:lnL>
                      <a:noFill/>
                    </a:lnL>
                    <a:lnR>
                      <a:noFill/>
                    </a:lnR>
                    <a:lnT>
                      <a:noFill/>
                    </a:lnT>
                    <a:lnB>
                      <a:noFill/>
                    </a:lnB>
                    <a:noFill/>
                  </a:tcPr>
                </a:tc>
                <a:tc>
                  <a:txBody>
                    <a:bodyPr/>
                    <a:lstStyle/>
                    <a:p>
                      <a:r>
                        <a:rPr lang="en-IN" sz="2400" dirty="0"/>
                        <a:t>3</a:t>
                      </a:r>
                    </a:p>
                  </a:txBody>
                  <a:tcPr anchor="ctr">
                    <a:lnL>
                      <a:noFill/>
                    </a:lnL>
                    <a:lnR>
                      <a:noFill/>
                    </a:lnR>
                    <a:lnT>
                      <a:noFill/>
                    </a:lnT>
                    <a:lnB>
                      <a:noFill/>
                    </a:lnB>
                    <a:noFill/>
                  </a:tcPr>
                </a:tc>
                <a:tc>
                  <a:txBody>
                    <a:bodyPr/>
                    <a:lstStyle/>
                    <a:p>
                      <a:r>
                        <a:rPr lang="en-IN" sz="2400" dirty="0"/>
                        <a:t>1</a:t>
                      </a:r>
                    </a:p>
                  </a:txBody>
                  <a:tcPr anchor="ctr">
                    <a:lnL>
                      <a:noFill/>
                    </a:lnL>
                    <a:lnR>
                      <a:noFill/>
                    </a:lnR>
                    <a:lnT>
                      <a:noFill/>
                    </a:lnT>
                    <a:lnB>
                      <a:noFill/>
                    </a:lnB>
                    <a:noFill/>
                  </a:tcPr>
                </a:tc>
                <a:extLst>
                  <a:ext uri="{0D108BD9-81ED-4DB2-BD59-A6C34878D82A}">
                    <a16:rowId xmlns:a16="http://schemas.microsoft.com/office/drawing/2014/main" val="1720377413"/>
                  </a:ext>
                </a:extLst>
              </a:tr>
            </a:tbl>
          </a:graphicData>
        </a:graphic>
      </p:graphicFrame>
      <p:sp>
        <p:nvSpPr>
          <p:cNvPr id="17" name="TextBox 16">
            <a:extLst>
              <a:ext uri="{FF2B5EF4-FFF2-40B4-BE49-F238E27FC236}">
                <a16:creationId xmlns:a16="http://schemas.microsoft.com/office/drawing/2014/main" id="{4FDCFD80-B7FD-F4A2-2FA5-2D0B0028C3E1}"/>
              </a:ext>
            </a:extLst>
          </p:cNvPr>
          <p:cNvSpPr txBox="1"/>
          <p:nvPr/>
        </p:nvSpPr>
        <p:spPr>
          <a:xfrm>
            <a:off x="2351314" y="5424493"/>
            <a:ext cx="7336971" cy="954107"/>
          </a:xfrm>
          <a:prstGeom prst="rect">
            <a:avLst/>
          </a:prstGeom>
          <a:noFill/>
        </p:spPr>
        <p:txBody>
          <a:bodyPr wrap="square">
            <a:spAutoFit/>
          </a:bodyPr>
          <a:lstStyle/>
          <a:p>
            <a:r>
              <a:rPr lang="en-IN" sz="2800" dirty="0"/>
              <a:t>| Task 1  |  Task 4  |  Task 3  |  Task 2  |</a:t>
            </a:r>
          </a:p>
          <a:p>
            <a:r>
              <a:rPr lang="en-IN" sz="2800" dirty="0"/>
              <a:t>0             7              8             10             14</a:t>
            </a:r>
          </a:p>
        </p:txBody>
      </p:sp>
    </p:spTree>
    <p:extLst>
      <p:ext uri="{BB962C8B-B14F-4D97-AF65-F5344CB8AC3E}">
        <p14:creationId xmlns:p14="http://schemas.microsoft.com/office/powerpoint/2010/main" val="322131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8D5A6D-8FF7-8BB5-919A-0BBE7D78B5F3}"/>
              </a:ext>
            </a:extLst>
          </p:cNvPr>
          <p:cNvPicPr>
            <a:picLocks noChangeAspect="1"/>
          </p:cNvPicPr>
          <p:nvPr/>
        </p:nvPicPr>
        <p:blipFill>
          <a:blip r:embed="rId2"/>
          <a:stretch>
            <a:fillRect/>
          </a:stretch>
        </p:blipFill>
        <p:spPr>
          <a:xfrm>
            <a:off x="979714" y="338264"/>
            <a:ext cx="9459686" cy="6211420"/>
          </a:xfrm>
          <a:prstGeom prst="rect">
            <a:avLst/>
          </a:prstGeom>
        </p:spPr>
      </p:pic>
    </p:spTree>
    <p:extLst>
      <p:ext uri="{BB962C8B-B14F-4D97-AF65-F5344CB8AC3E}">
        <p14:creationId xmlns:p14="http://schemas.microsoft.com/office/powerpoint/2010/main" val="181648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4C42E22-DD0C-4900-7BE8-38863F6DA773}"/>
              </a:ext>
            </a:extLst>
          </p:cNvPr>
          <p:cNvGraphicFramePr>
            <a:graphicFrameLocks noGrp="1"/>
          </p:cNvGraphicFramePr>
          <p:nvPr>
            <p:extLst>
              <p:ext uri="{D42A27DB-BD31-4B8C-83A1-F6EECF244321}">
                <p14:modId xmlns:p14="http://schemas.microsoft.com/office/powerpoint/2010/main" val="2281395017"/>
              </p:ext>
            </p:extLst>
          </p:nvPr>
        </p:nvGraphicFramePr>
        <p:xfrm>
          <a:off x="838200" y="432957"/>
          <a:ext cx="10515600" cy="4480560"/>
        </p:xfrm>
        <a:graphic>
          <a:graphicData uri="http://schemas.openxmlformats.org/drawingml/2006/table">
            <a:tbl>
              <a:tblPr/>
              <a:tblGrid>
                <a:gridCol w="2628900">
                  <a:extLst>
                    <a:ext uri="{9D8B030D-6E8A-4147-A177-3AD203B41FA5}">
                      <a16:colId xmlns:a16="http://schemas.microsoft.com/office/drawing/2014/main" val="3044944058"/>
                    </a:ext>
                  </a:extLst>
                </a:gridCol>
                <a:gridCol w="2628900">
                  <a:extLst>
                    <a:ext uri="{9D8B030D-6E8A-4147-A177-3AD203B41FA5}">
                      <a16:colId xmlns:a16="http://schemas.microsoft.com/office/drawing/2014/main" val="3350569331"/>
                    </a:ext>
                  </a:extLst>
                </a:gridCol>
                <a:gridCol w="2628900">
                  <a:extLst>
                    <a:ext uri="{9D8B030D-6E8A-4147-A177-3AD203B41FA5}">
                      <a16:colId xmlns:a16="http://schemas.microsoft.com/office/drawing/2014/main" val="1616552895"/>
                    </a:ext>
                  </a:extLst>
                </a:gridCol>
                <a:gridCol w="2628900">
                  <a:extLst>
                    <a:ext uri="{9D8B030D-6E8A-4147-A177-3AD203B41FA5}">
                      <a16:colId xmlns:a16="http://schemas.microsoft.com/office/drawing/2014/main" val="327746428"/>
                    </a:ext>
                  </a:extLst>
                </a:gridCol>
              </a:tblGrid>
              <a:tr h="0">
                <a:tc>
                  <a:txBody>
                    <a:bodyPr/>
                    <a:lstStyle/>
                    <a:p>
                      <a:r>
                        <a:rPr lang="en-IN" sz="2400" b="1" dirty="0"/>
                        <a:t>Task</a:t>
                      </a:r>
                      <a:endParaRPr lang="en-IN" sz="2400" dirty="0"/>
                    </a:p>
                  </a:txBody>
                  <a:tcPr anchor="ctr">
                    <a:lnL>
                      <a:noFill/>
                    </a:lnL>
                    <a:lnR>
                      <a:noFill/>
                    </a:lnR>
                    <a:lnT>
                      <a:noFill/>
                    </a:lnT>
                    <a:lnB>
                      <a:noFill/>
                    </a:lnB>
                    <a:noFill/>
                  </a:tcPr>
                </a:tc>
                <a:tc>
                  <a:txBody>
                    <a:bodyPr/>
                    <a:lstStyle/>
                    <a:p>
                      <a:r>
                        <a:rPr lang="en-IN" sz="2400" b="1"/>
                        <a:t>Task Description</a:t>
                      </a:r>
                      <a:endParaRPr lang="en-IN" sz="2400"/>
                    </a:p>
                  </a:txBody>
                  <a:tcPr anchor="ctr">
                    <a:lnL>
                      <a:noFill/>
                    </a:lnL>
                    <a:lnR>
                      <a:noFill/>
                    </a:lnR>
                    <a:lnT>
                      <a:noFill/>
                    </a:lnT>
                    <a:lnB>
                      <a:noFill/>
                    </a:lnB>
                    <a:noFill/>
                  </a:tcPr>
                </a:tc>
                <a:tc>
                  <a:txBody>
                    <a:bodyPr/>
                    <a:lstStyle/>
                    <a:p>
                      <a:r>
                        <a:rPr lang="en-IN" sz="2400" b="1"/>
                        <a:t>Arrival Time (seconds)</a:t>
                      </a:r>
                      <a:endParaRPr lang="en-IN" sz="2400"/>
                    </a:p>
                  </a:txBody>
                  <a:tcPr anchor="ctr">
                    <a:lnL>
                      <a:noFill/>
                    </a:lnL>
                    <a:lnR>
                      <a:noFill/>
                    </a:lnR>
                    <a:lnT>
                      <a:noFill/>
                    </a:lnT>
                    <a:lnB>
                      <a:noFill/>
                    </a:lnB>
                    <a:noFill/>
                  </a:tcPr>
                </a:tc>
                <a:tc>
                  <a:txBody>
                    <a:bodyPr/>
                    <a:lstStyle/>
                    <a:p>
                      <a:r>
                        <a:rPr lang="en-IN" sz="2400" b="1"/>
                        <a:t>Burst Time (seconds)</a:t>
                      </a:r>
                      <a:endParaRPr lang="en-IN" sz="2400"/>
                    </a:p>
                  </a:txBody>
                  <a:tcPr anchor="ctr">
                    <a:lnL>
                      <a:noFill/>
                    </a:lnL>
                    <a:lnR>
                      <a:noFill/>
                    </a:lnR>
                    <a:lnT>
                      <a:noFill/>
                    </a:lnT>
                    <a:lnB>
                      <a:noFill/>
                    </a:lnB>
                    <a:noFill/>
                  </a:tcPr>
                </a:tc>
                <a:extLst>
                  <a:ext uri="{0D108BD9-81ED-4DB2-BD59-A6C34878D82A}">
                    <a16:rowId xmlns:a16="http://schemas.microsoft.com/office/drawing/2014/main" val="2884107305"/>
                  </a:ext>
                </a:extLst>
              </a:tr>
              <a:tr h="0">
                <a:tc>
                  <a:txBody>
                    <a:bodyPr/>
                    <a:lstStyle/>
                    <a:p>
                      <a:r>
                        <a:rPr lang="en-IN" sz="2400"/>
                        <a:t>Task 1</a:t>
                      </a:r>
                    </a:p>
                  </a:txBody>
                  <a:tcPr anchor="ctr">
                    <a:lnL>
                      <a:noFill/>
                    </a:lnL>
                    <a:lnR>
                      <a:noFill/>
                    </a:lnR>
                    <a:lnT>
                      <a:noFill/>
                    </a:lnT>
                    <a:lnB>
                      <a:noFill/>
                    </a:lnB>
                    <a:noFill/>
                  </a:tcPr>
                </a:tc>
                <a:tc>
                  <a:txBody>
                    <a:bodyPr/>
                    <a:lstStyle/>
                    <a:p>
                      <a:r>
                        <a:rPr lang="en-IN" sz="2400"/>
                        <a:t>Fuel injection calibration</a:t>
                      </a:r>
                    </a:p>
                  </a:txBody>
                  <a:tcPr anchor="ctr">
                    <a:lnL>
                      <a:noFill/>
                    </a:lnL>
                    <a:lnR>
                      <a:noFill/>
                    </a:lnR>
                    <a:lnT>
                      <a:noFill/>
                    </a:lnT>
                    <a:lnB>
                      <a:noFill/>
                    </a:lnB>
                    <a:noFill/>
                  </a:tcPr>
                </a:tc>
                <a:tc>
                  <a:txBody>
                    <a:bodyPr/>
                    <a:lstStyle/>
                    <a:p>
                      <a:r>
                        <a:rPr lang="en-IN" sz="2400"/>
                        <a:t>0</a:t>
                      </a:r>
                    </a:p>
                  </a:txBody>
                  <a:tcPr anchor="ctr">
                    <a:lnL>
                      <a:noFill/>
                    </a:lnL>
                    <a:lnR>
                      <a:noFill/>
                    </a:lnR>
                    <a:lnT>
                      <a:noFill/>
                    </a:lnT>
                    <a:lnB>
                      <a:noFill/>
                    </a:lnB>
                    <a:noFill/>
                  </a:tcPr>
                </a:tc>
                <a:tc>
                  <a:txBody>
                    <a:bodyPr/>
                    <a:lstStyle/>
                    <a:p>
                      <a:r>
                        <a:rPr lang="en-IN" sz="2400"/>
                        <a:t>7</a:t>
                      </a:r>
                    </a:p>
                  </a:txBody>
                  <a:tcPr anchor="ctr">
                    <a:lnL>
                      <a:noFill/>
                    </a:lnL>
                    <a:lnR>
                      <a:noFill/>
                    </a:lnR>
                    <a:lnT>
                      <a:noFill/>
                    </a:lnT>
                    <a:lnB>
                      <a:noFill/>
                    </a:lnB>
                    <a:noFill/>
                  </a:tcPr>
                </a:tc>
                <a:extLst>
                  <a:ext uri="{0D108BD9-81ED-4DB2-BD59-A6C34878D82A}">
                    <a16:rowId xmlns:a16="http://schemas.microsoft.com/office/drawing/2014/main" val="1472941093"/>
                  </a:ext>
                </a:extLst>
              </a:tr>
              <a:tr h="0">
                <a:tc>
                  <a:txBody>
                    <a:bodyPr/>
                    <a:lstStyle/>
                    <a:p>
                      <a:r>
                        <a:rPr lang="en-IN" sz="2400" dirty="0"/>
                        <a:t>Task 2</a:t>
                      </a:r>
                    </a:p>
                  </a:txBody>
                  <a:tcPr anchor="ctr">
                    <a:lnL>
                      <a:noFill/>
                    </a:lnL>
                    <a:lnR>
                      <a:noFill/>
                    </a:lnR>
                    <a:lnT>
                      <a:noFill/>
                    </a:lnT>
                    <a:lnB>
                      <a:noFill/>
                    </a:lnB>
                    <a:noFill/>
                  </a:tcPr>
                </a:tc>
                <a:tc>
                  <a:txBody>
                    <a:bodyPr/>
                    <a:lstStyle/>
                    <a:p>
                      <a:r>
                        <a:rPr lang="en-IN" sz="2400" dirty="0"/>
                        <a:t>Engine temperature monitoring</a:t>
                      </a:r>
                    </a:p>
                  </a:txBody>
                  <a:tcPr anchor="ctr">
                    <a:lnL>
                      <a:noFill/>
                    </a:lnL>
                    <a:lnR>
                      <a:noFill/>
                    </a:lnR>
                    <a:lnT>
                      <a:noFill/>
                    </a:lnT>
                    <a:lnB>
                      <a:noFill/>
                    </a:lnB>
                    <a:noFill/>
                  </a:tcPr>
                </a:tc>
                <a:tc>
                  <a:txBody>
                    <a:bodyPr/>
                    <a:lstStyle/>
                    <a:p>
                      <a:r>
                        <a:rPr lang="en-IN" sz="2400"/>
                        <a:t>1</a:t>
                      </a:r>
                    </a:p>
                  </a:txBody>
                  <a:tcPr anchor="ctr">
                    <a:lnL>
                      <a:noFill/>
                    </a:lnL>
                    <a:lnR>
                      <a:noFill/>
                    </a:lnR>
                    <a:lnT>
                      <a:noFill/>
                    </a:lnT>
                    <a:lnB>
                      <a:noFill/>
                    </a:lnB>
                    <a:noFill/>
                  </a:tcPr>
                </a:tc>
                <a:tc>
                  <a:txBody>
                    <a:bodyPr/>
                    <a:lstStyle/>
                    <a:p>
                      <a:r>
                        <a:rPr lang="en-IN" sz="2400"/>
                        <a:t>4</a:t>
                      </a:r>
                    </a:p>
                  </a:txBody>
                  <a:tcPr anchor="ctr">
                    <a:lnL>
                      <a:noFill/>
                    </a:lnL>
                    <a:lnR>
                      <a:noFill/>
                    </a:lnR>
                    <a:lnT>
                      <a:noFill/>
                    </a:lnT>
                    <a:lnB>
                      <a:noFill/>
                    </a:lnB>
                    <a:noFill/>
                  </a:tcPr>
                </a:tc>
                <a:extLst>
                  <a:ext uri="{0D108BD9-81ED-4DB2-BD59-A6C34878D82A}">
                    <a16:rowId xmlns:a16="http://schemas.microsoft.com/office/drawing/2014/main" val="4278792991"/>
                  </a:ext>
                </a:extLst>
              </a:tr>
              <a:tr h="0">
                <a:tc>
                  <a:txBody>
                    <a:bodyPr/>
                    <a:lstStyle/>
                    <a:p>
                      <a:r>
                        <a:rPr lang="en-IN" sz="2400" dirty="0"/>
                        <a:t>Task 3</a:t>
                      </a:r>
                    </a:p>
                  </a:txBody>
                  <a:tcPr anchor="ctr">
                    <a:lnL>
                      <a:noFill/>
                    </a:lnL>
                    <a:lnR>
                      <a:noFill/>
                    </a:lnR>
                    <a:lnT>
                      <a:noFill/>
                    </a:lnT>
                    <a:lnB>
                      <a:noFill/>
                    </a:lnB>
                    <a:noFill/>
                  </a:tcPr>
                </a:tc>
                <a:tc>
                  <a:txBody>
                    <a:bodyPr/>
                    <a:lstStyle/>
                    <a:p>
                      <a:r>
                        <a:rPr lang="en-IN" sz="2400"/>
                        <a:t>Ignition timing adjustment</a:t>
                      </a:r>
                    </a:p>
                  </a:txBody>
                  <a:tcPr anchor="ctr">
                    <a:lnL>
                      <a:noFill/>
                    </a:lnL>
                    <a:lnR>
                      <a:noFill/>
                    </a:lnR>
                    <a:lnT>
                      <a:noFill/>
                    </a:lnT>
                    <a:lnB>
                      <a:noFill/>
                    </a:lnB>
                    <a:noFill/>
                  </a:tcPr>
                </a:tc>
                <a:tc>
                  <a:txBody>
                    <a:bodyPr/>
                    <a:lstStyle/>
                    <a:p>
                      <a:r>
                        <a:rPr lang="en-IN" sz="2400"/>
                        <a:t>2</a:t>
                      </a:r>
                    </a:p>
                  </a:txBody>
                  <a:tcPr anchor="ctr">
                    <a:lnL>
                      <a:noFill/>
                    </a:lnL>
                    <a:lnR>
                      <a:noFill/>
                    </a:lnR>
                    <a:lnT>
                      <a:noFill/>
                    </a:lnT>
                    <a:lnB>
                      <a:noFill/>
                    </a:lnB>
                    <a:noFill/>
                  </a:tcPr>
                </a:tc>
                <a:tc>
                  <a:txBody>
                    <a:bodyPr/>
                    <a:lstStyle/>
                    <a:p>
                      <a:r>
                        <a:rPr lang="en-IN" sz="2400"/>
                        <a:t>2</a:t>
                      </a:r>
                    </a:p>
                  </a:txBody>
                  <a:tcPr anchor="ctr">
                    <a:lnL>
                      <a:noFill/>
                    </a:lnL>
                    <a:lnR>
                      <a:noFill/>
                    </a:lnR>
                    <a:lnT>
                      <a:noFill/>
                    </a:lnT>
                    <a:lnB>
                      <a:noFill/>
                    </a:lnB>
                    <a:noFill/>
                  </a:tcPr>
                </a:tc>
                <a:extLst>
                  <a:ext uri="{0D108BD9-81ED-4DB2-BD59-A6C34878D82A}">
                    <a16:rowId xmlns:a16="http://schemas.microsoft.com/office/drawing/2014/main" val="1100187869"/>
                  </a:ext>
                </a:extLst>
              </a:tr>
              <a:tr h="0">
                <a:tc>
                  <a:txBody>
                    <a:bodyPr/>
                    <a:lstStyle/>
                    <a:p>
                      <a:r>
                        <a:rPr lang="en-IN" sz="2400"/>
                        <a:t>Task 4</a:t>
                      </a:r>
                    </a:p>
                  </a:txBody>
                  <a:tcPr anchor="ctr">
                    <a:lnL>
                      <a:noFill/>
                    </a:lnL>
                    <a:lnR>
                      <a:noFill/>
                    </a:lnR>
                    <a:lnT>
                      <a:noFill/>
                    </a:lnT>
                    <a:lnB>
                      <a:noFill/>
                    </a:lnB>
                    <a:noFill/>
                  </a:tcPr>
                </a:tc>
                <a:tc>
                  <a:txBody>
                    <a:bodyPr/>
                    <a:lstStyle/>
                    <a:p>
                      <a:r>
                        <a:rPr lang="en-IN" sz="2400" dirty="0"/>
                        <a:t>Oxygen sensor feedback check</a:t>
                      </a:r>
                    </a:p>
                  </a:txBody>
                  <a:tcPr anchor="ctr">
                    <a:lnL>
                      <a:noFill/>
                    </a:lnL>
                    <a:lnR>
                      <a:noFill/>
                    </a:lnR>
                    <a:lnT>
                      <a:noFill/>
                    </a:lnT>
                    <a:lnB>
                      <a:noFill/>
                    </a:lnB>
                    <a:noFill/>
                  </a:tcPr>
                </a:tc>
                <a:tc>
                  <a:txBody>
                    <a:bodyPr/>
                    <a:lstStyle/>
                    <a:p>
                      <a:r>
                        <a:rPr lang="en-IN" sz="2400" dirty="0"/>
                        <a:t>3</a:t>
                      </a:r>
                    </a:p>
                  </a:txBody>
                  <a:tcPr anchor="ctr">
                    <a:lnL>
                      <a:noFill/>
                    </a:lnL>
                    <a:lnR>
                      <a:noFill/>
                    </a:lnR>
                    <a:lnT>
                      <a:noFill/>
                    </a:lnT>
                    <a:lnB>
                      <a:noFill/>
                    </a:lnB>
                    <a:noFill/>
                  </a:tcPr>
                </a:tc>
                <a:tc>
                  <a:txBody>
                    <a:bodyPr/>
                    <a:lstStyle/>
                    <a:p>
                      <a:r>
                        <a:rPr lang="en-IN" sz="2400" dirty="0"/>
                        <a:t>1</a:t>
                      </a:r>
                    </a:p>
                  </a:txBody>
                  <a:tcPr anchor="ctr">
                    <a:lnL>
                      <a:noFill/>
                    </a:lnL>
                    <a:lnR>
                      <a:noFill/>
                    </a:lnR>
                    <a:lnT>
                      <a:noFill/>
                    </a:lnT>
                    <a:lnB>
                      <a:noFill/>
                    </a:lnB>
                    <a:noFill/>
                  </a:tcPr>
                </a:tc>
                <a:extLst>
                  <a:ext uri="{0D108BD9-81ED-4DB2-BD59-A6C34878D82A}">
                    <a16:rowId xmlns:a16="http://schemas.microsoft.com/office/drawing/2014/main" val="1720377413"/>
                  </a:ext>
                </a:extLst>
              </a:tr>
            </a:tbl>
          </a:graphicData>
        </a:graphic>
      </p:graphicFrame>
      <p:sp>
        <p:nvSpPr>
          <p:cNvPr id="7" name="TextBox 6">
            <a:extLst>
              <a:ext uri="{FF2B5EF4-FFF2-40B4-BE49-F238E27FC236}">
                <a16:creationId xmlns:a16="http://schemas.microsoft.com/office/drawing/2014/main" id="{B6C0111F-1FBC-7676-58AD-424B72FEC915}"/>
              </a:ext>
            </a:extLst>
          </p:cNvPr>
          <p:cNvSpPr txBox="1"/>
          <p:nvPr/>
        </p:nvSpPr>
        <p:spPr>
          <a:xfrm>
            <a:off x="2743200" y="5348292"/>
            <a:ext cx="7609114" cy="707886"/>
          </a:xfrm>
          <a:prstGeom prst="rect">
            <a:avLst/>
          </a:prstGeom>
          <a:noFill/>
        </p:spPr>
        <p:txBody>
          <a:bodyPr wrap="square">
            <a:spAutoFit/>
          </a:bodyPr>
          <a:lstStyle/>
          <a:p>
            <a:r>
              <a:rPr lang="en-IN" sz="2000" dirty="0"/>
              <a:t>| Task 1  | Task 2  | Task 3  | Task 4  | Task 3  | Task 2  | Task 1  |</a:t>
            </a:r>
          </a:p>
          <a:p>
            <a:r>
              <a:rPr lang="en-IN" sz="2000" dirty="0"/>
              <a:t>0              1              2             3             4              5               8           14</a:t>
            </a:r>
          </a:p>
        </p:txBody>
      </p:sp>
    </p:spTree>
    <p:extLst>
      <p:ext uri="{BB962C8B-B14F-4D97-AF65-F5344CB8AC3E}">
        <p14:creationId xmlns:p14="http://schemas.microsoft.com/office/powerpoint/2010/main" val="209872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BAF20B-C75F-0259-0F97-C27F49B76FFC}"/>
              </a:ext>
            </a:extLst>
          </p:cNvPr>
          <p:cNvSpPr txBox="1"/>
          <p:nvPr/>
        </p:nvSpPr>
        <p:spPr>
          <a:xfrm>
            <a:off x="2601685" y="337848"/>
            <a:ext cx="6096000" cy="523220"/>
          </a:xfrm>
          <a:prstGeom prst="rect">
            <a:avLst/>
          </a:prstGeom>
          <a:noFill/>
        </p:spPr>
        <p:txBody>
          <a:bodyPr wrap="square">
            <a:spAutoFit/>
          </a:bodyPr>
          <a:lstStyle/>
          <a:p>
            <a:pPr algn="ctr"/>
            <a:r>
              <a:rPr lang="en-IN" sz="2800" b="0" i="0" dirty="0">
                <a:solidFill>
                  <a:srgbClr val="610B38"/>
                </a:solidFill>
                <a:effectLst/>
                <a:latin typeface="erdana"/>
              </a:rPr>
              <a:t>Round Robin</a:t>
            </a:r>
          </a:p>
        </p:txBody>
      </p:sp>
      <p:pic>
        <p:nvPicPr>
          <p:cNvPr id="1026" name="Picture 2" descr="os Round Robin Scheduling Algorithm">
            <a:extLst>
              <a:ext uri="{FF2B5EF4-FFF2-40B4-BE49-F238E27FC236}">
                <a16:creationId xmlns:a16="http://schemas.microsoft.com/office/drawing/2014/main" id="{2A7333FA-AAF1-2FFF-9559-E6FA12B3D6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51" r="34931"/>
          <a:stretch/>
        </p:blipFill>
        <p:spPr bwMode="auto">
          <a:xfrm>
            <a:off x="334056" y="1077685"/>
            <a:ext cx="8233001" cy="3747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s Round Robin Scheduling Algorithm">
            <a:extLst>
              <a:ext uri="{FF2B5EF4-FFF2-40B4-BE49-F238E27FC236}">
                <a16:creationId xmlns:a16="http://schemas.microsoft.com/office/drawing/2014/main" id="{089699A9-C287-397C-487C-03262449AC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310"/>
          <a:stretch/>
        </p:blipFill>
        <p:spPr bwMode="auto">
          <a:xfrm>
            <a:off x="497340" y="5192486"/>
            <a:ext cx="10040392" cy="124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558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330C86-78DA-7DC7-B5CD-51C655E065BE}"/>
              </a:ext>
            </a:extLst>
          </p:cNvPr>
          <p:cNvPicPr>
            <a:picLocks noGrp="1" noChangeAspect="1"/>
          </p:cNvPicPr>
          <p:nvPr>
            <p:ph idx="1"/>
          </p:nvPr>
        </p:nvPicPr>
        <p:blipFill>
          <a:blip r:embed="rId2"/>
          <a:stretch>
            <a:fillRect/>
          </a:stretch>
        </p:blipFill>
        <p:spPr>
          <a:xfrm>
            <a:off x="1262198" y="129622"/>
            <a:ext cx="8611802" cy="2181529"/>
          </a:xfrm>
        </p:spPr>
      </p:pic>
      <p:pic>
        <p:nvPicPr>
          <p:cNvPr id="7" name="Picture 6">
            <a:extLst>
              <a:ext uri="{FF2B5EF4-FFF2-40B4-BE49-F238E27FC236}">
                <a16:creationId xmlns:a16="http://schemas.microsoft.com/office/drawing/2014/main" id="{4468E8F2-230A-4560-485E-013E7D35C1DA}"/>
              </a:ext>
            </a:extLst>
          </p:cNvPr>
          <p:cNvPicPr>
            <a:picLocks noChangeAspect="1"/>
          </p:cNvPicPr>
          <p:nvPr/>
        </p:nvPicPr>
        <p:blipFill>
          <a:blip r:embed="rId3"/>
          <a:stretch>
            <a:fillRect/>
          </a:stretch>
        </p:blipFill>
        <p:spPr>
          <a:xfrm>
            <a:off x="1107885" y="2544928"/>
            <a:ext cx="9278645" cy="2314898"/>
          </a:xfrm>
          <a:prstGeom prst="rect">
            <a:avLst/>
          </a:prstGeom>
        </p:spPr>
      </p:pic>
    </p:spTree>
    <p:extLst>
      <p:ext uri="{BB962C8B-B14F-4D97-AF65-F5344CB8AC3E}">
        <p14:creationId xmlns:p14="http://schemas.microsoft.com/office/powerpoint/2010/main" val="76703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A6DD7B-B1B7-191F-AC18-912F44D2DB50}"/>
              </a:ext>
            </a:extLst>
          </p:cNvPr>
          <p:cNvPicPr>
            <a:picLocks noChangeAspect="1"/>
          </p:cNvPicPr>
          <p:nvPr/>
        </p:nvPicPr>
        <p:blipFill>
          <a:blip r:embed="rId2"/>
          <a:stretch>
            <a:fillRect/>
          </a:stretch>
        </p:blipFill>
        <p:spPr>
          <a:xfrm>
            <a:off x="3561996" y="0"/>
            <a:ext cx="5068007" cy="5772956"/>
          </a:xfrm>
          <a:prstGeom prst="rect">
            <a:avLst/>
          </a:prstGeom>
        </p:spPr>
      </p:pic>
      <p:pic>
        <p:nvPicPr>
          <p:cNvPr id="7" name="Picture 6">
            <a:extLst>
              <a:ext uri="{FF2B5EF4-FFF2-40B4-BE49-F238E27FC236}">
                <a16:creationId xmlns:a16="http://schemas.microsoft.com/office/drawing/2014/main" id="{5E69A595-FBE1-EB0C-DEEB-2DF45B5D0D66}"/>
              </a:ext>
            </a:extLst>
          </p:cNvPr>
          <p:cNvPicPr>
            <a:picLocks noChangeAspect="1"/>
          </p:cNvPicPr>
          <p:nvPr/>
        </p:nvPicPr>
        <p:blipFill>
          <a:blip r:embed="rId3"/>
          <a:stretch>
            <a:fillRect/>
          </a:stretch>
        </p:blipFill>
        <p:spPr>
          <a:xfrm>
            <a:off x="3968457" y="5870627"/>
            <a:ext cx="3953427" cy="885949"/>
          </a:xfrm>
          <a:prstGeom prst="rect">
            <a:avLst/>
          </a:prstGeom>
        </p:spPr>
      </p:pic>
    </p:spTree>
    <p:extLst>
      <p:ext uri="{BB962C8B-B14F-4D97-AF65-F5344CB8AC3E}">
        <p14:creationId xmlns:p14="http://schemas.microsoft.com/office/powerpoint/2010/main" val="2030931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BAF20B-C75F-0259-0F97-C27F49B76FFC}"/>
              </a:ext>
            </a:extLst>
          </p:cNvPr>
          <p:cNvSpPr txBox="1"/>
          <p:nvPr/>
        </p:nvSpPr>
        <p:spPr>
          <a:xfrm>
            <a:off x="2623456" y="218105"/>
            <a:ext cx="6096000" cy="523220"/>
          </a:xfrm>
          <a:prstGeom prst="rect">
            <a:avLst/>
          </a:prstGeom>
          <a:noFill/>
        </p:spPr>
        <p:txBody>
          <a:bodyPr wrap="square">
            <a:spAutoFit/>
          </a:bodyPr>
          <a:lstStyle/>
          <a:p>
            <a:pPr algn="ctr"/>
            <a:r>
              <a:rPr lang="en-IN" sz="2800" b="0" i="0" dirty="0">
                <a:solidFill>
                  <a:srgbClr val="610B38"/>
                </a:solidFill>
                <a:effectLst/>
                <a:latin typeface="erdana"/>
              </a:rPr>
              <a:t>Round Robin</a:t>
            </a:r>
          </a:p>
        </p:txBody>
      </p:sp>
      <p:graphicFrame>
        <p:nvGraphicFramePr>
          <p:cNvPr id="2" name="Table 1">
            <a:extLst>
              <a:ext uri="{FF2B5EF4-FFF2-40B4-BE49-F238E27FC236}">
                <a16:creationId xmlns:a16="http://schemas.microsoft.com/office/drawing/2014/main" id="{94F30ED2-7C5D-CF37-1A71-4576D1CD1D30}"/>
              </a:ext>
            </a:extLst>
          </p:cNvPr>
          <p:cNvGraphicFramePr>
            <a:graphicFrameLocks noGrp="1"/>
          </p:cNvGraphicFramePr>
          <p:nvPr>
            <p:extLst>
              <p:ext uri="{D42A27DB-BD31-4B8C-83A1-F6EECF244321}">
                <p14:modId xmlns:p14="http://schemas.microsoft.com/office/powerpoint/2010/main" val="2490003641"/>
              </p:ext>
            </p:extLst>
          </p:nvPr>
        </p:nvGraphicFramePr>
        <p:xfrm>
          <a:off x="729343" y="741325"/>
          <a:ext cx="10515600" cy="4480560"/>
        </p:xfrm>
        <a:graphic>
          <a:graphicData uri="http://schemas.openxmlformats.org/drawingml/2006/table">
            <a:tbl>
              <a:tblPr/>
              <a:tblGrid>
                <a:gridCol w="2628900">
                  <a:extLst>
                    <a:ext uri="{9D8B030D-6E8A-4147-A177-3AD203B41FA5}">
                      <a16:colId xmlns:a16="http://schemas.microsoft.com/office/drawing/2014/main" val="2222068883"/>
                    </a:ext>
                  </a:extLst>
                </a:gridCol>
                <a:gridCol w="2628900">
                  <a:extLst>
                    <a:ext uri="{9D8B030D-6E8A-4147-A177-3AD203B41FA5}">
                      <a16:colId xmlns:a16="http://schemas.microsoft.com/office/drawing/2014/main" val="259679409"/>
                    </a:ext>
                  </a:extLst>
                </a:gridCol>
                <a:gridCol w="2628900">
                  <a:extLst>
                    <a:ext uri="{9D8B030D-6E8A-4147-A177-3AD203B41FA5}">
                      <a16:colId xmlns:a16="http://schemas.microsoft.com/office/drawing/2014/main" val="269383136"/>
                    </a:ext>
                  </a:extLst>
                </a:gridCol>
                <a:gridCol w="2628900">
                  <a:extLst>
                    <a:ext uri="{9D8B030D-6E8A-4147-A177-3AD203B41FA5}">
                      <a16:colId xmlns:a16="http://schemas.microsoft.com/office/drawing/2014/main" val="1001294395"/>
                    </a:ext>
                  </a:extLst>
                </a:gridCol>
              </a:tblGrid>
              <a:tr h="0">
                <a:tc>
                  <a:txBody>
                    <a:bodyPr/>
                    <a:lstStyle/>
                    <a:p>
                      <a:r>
                        <a:rPr lang="en-IN" sz="2400" b="1" dirty="0"/>
                        <a:t>Task</a:t>
                      </a:r>
                      <a:endParaRPr lang="en-IN" sz="2400" dirty="0"/>
                    </a:p>
                  </a:txBody>
                  <a:tcPr anchor="ctr">
                    <a:lnL>
                      <a:noFill/>
                    </a:lnL>
                    <a:lnR>
                      <a:noFill/>
                    </a:lnR>
                    <a:lnT>
                      <a:noFill/>
                    </a:lnT>
                    <a:lnB>
                      <a:noFill/>
                    </a:lnB>
                    <a:noFill/>
                  </a:tcPr>
                </a:tc>
                <a:tc>
                  <a:txBody>
                    <a:bodyPr/>
                    <a:lstStyle/>
                    <a:p>
                      <a:r>
                        <a:rPr lang="en-IN" sz="2400" b="1"/>
                        <a:t>Task Description</a:t>
                      </a:r>
                      <a:endParaRPr lang="en-IN" sz="2400"/>
                    </a:p>
                  </a:txBody>
                  <a:tcPr anchor="ctr">
                    <a:lnL>
                      <a:noFill/>
                    </a:lnL>
                    <a:lnR>
                      <a:noFill/>
                    </a:lnR>
                    <a:lnT>
                      <a:noFill/>
                    </a:lnT>
                    <a:lnB>
                      <a:noFill/>
                    </a:lnB>
                    <a:noFill/>
                  </a:tcPr>
                </a:tc>
                <a:tc>
                  <a:txBody>
                    <a:bodyPr/>
                    <a:lstStyle/>
                    <a:p>
                      <a:r>
                        <a:rPr lang="en-IN" sz="2400" b="1"/>
                        <a:t>Arrival Time (seconds)</a:t>
                      </a:r>
                      <a:endParaRPr lang="en-IN" sz="2400"/>
                    </a:p>
                  </a:txBody>
                  <a:tcPr anchor="ctr">
                    <a:lnL>
                      <a:noFill/>
                    </a:lnL>
                    <a:lnR>
                      <a:noFill/>
                    </a:lnR>
                    <a:lnT>
                      <a:noFill/>
                    </a:lnT>
                    <a:lnB>
                      <a:noFill/>
                    </a:lnB>
                    <a:noFill/>
                  </a:tcPr>
                </a:tc>
                <a:tc>
                  <a:txBody>
                    <a:bodyPr/>
                    <a:lstStyle/>
                    <a:p>
                      <a:r>
                        <a:rPr lang="en-IN" sz="2400" b="1"/>
                        <a:t>Burst Time (seconds)</a:t>
                      </a:r>
                      <a:endParaRPr lang="en-IN" sz="2400"/>
                    </a:p>
                  </a:txBody>
                  <a:tcPr anchor="ctr">
                    <a:lnL>
                      <a:noFill/>
                    </a:lnL>
                    <a:lnR>
                      <a:noFill/>
                    </a:lnR>
                    <a:lnT>
                      <a:noFill/>
                    </a:lnT>
                    <a:lnB>
                      <a:noFill/>
                    </a:lnB>
                    <a:noFill/>
                  </a:tcPr>
                </a:tc>
                <a:extLst>
                  <a:ext uri="{0D108BD9-81ED-4DB2-BD59-A6C34878D82A}">
                    <a16:rowId xmlns:a16="http://schemas.microsoft.com/office/drawing/2014/main" val="3693219891"/>
                  </a:ext>
                </a:extLst>
              </a:tr>
              <a:tr h="0">
                <a:tc>
                  <a:txBody>
                    <a:bodyPr/>
                    <a:lstStyle/>
                    <a:p>
                      <a:r>
                        <a:rPr lang="en-IN" sz="2400" dirty="0"/>
                        <a:t>Task 1</a:t>
                      </a:r>
                    </a:p>
                  </a:txBody>
                  <a:tcPr anchor="ctr">
                    <a:lnL>
                      <a:noFill/>
                    </a:lnL>
                    <a:lnR>
                      <a:noFill/>
                    </a:lnR>
                    <a:lnT>
                      <a:noFill/>
                    </a:lnT>
                    <a:lnB>
                      <a:noFill/>
                    </a:lnB>
                    <a:noFill/>
                  </a:tcPr>
                </a:tc>
                <a:tc>
                  <a:txBody>
                    <a:bodyPr/>
                    <a:lstStyle/>
                    <a:p>
                      <a:r>
                        <a:rPr lang="en-IN" sz="2400"/>
                        <a:t>Fuel injection calibration</a:t>
                      </a:r>
                    </a:p>
                  </a:txBody>
                  <a:tcPr anchor="ctr">
                    <a:lnL>
                      <a:noFill/>
                    </a:lnL>
                    <a:lnR>
                      <a:noFill/>
                    </a:lnR>
                    <a:lnT>
                      <a:noFill/>
                    </a:lnT>
                    <a:lnB>
                      <a:noFill/>
                    </a:lnB>
                    <a:noFill/>
                  </a:tcPr>
                </a:tc>
                <a:tc>
                  <a:txBody>
                    <a:bodyPr/>
                    <a:lstStyle/>
                    <a:p>
                      <a:r>
                        <a:rPr lang="en-IN" sz="2400"/>
                        <a:t>0</a:t>
                      </a:r>
                    </a:p>
                  </a:txBody>
                  <a:tcPr anchor="ctr">
                    <a:lnL>
                      <a:noFill/>
                    </a:lnL>
                    <a:lnR>
                      <a:noFill/>
                    </a:lnR>
                    <a:lnT>
                      <a:noFill/>
                    </a:lnT>
                    <a:lnB>
                      <a:noFill/>
                    </a:lnB>
                    <a:noFill/>
                  </a:tcPr>
                </a:tc>
                <a:tc>
                  <a:txBody>
                    <a:bodyPr/>
                    <a:lstStyle/>
                    <a:p>
                      <a:r>
                        <a:rPr lang="en-IN" sz="2400"/>
                        <a:t>6</a:t>
                      </a:r>
                    </a:p>
                  </a:txBody>
                  <a:tcPr anchor="ctr">
                    <a:lnL>
                      <a:noFill/>
                    </a:lnL>
                    <a:lnR>
                      <a:noFill/>
                    </a:lnR>
                    <a:lnT>
                      <a:noFill/>
                    </a:lnT>
                    <a:lnB>
                      <a:noFill/>
                    </a:lnB>
                    <a:noFill/>
                  </a:tcPr>
                </a:tc>
                <a:extLst>
                  <a:ext uri="{0D108BD9-81ED-4DB2-BD59-A6C34878D82A}">
                    <a16:rowId xmlns:a16="http://schemas.microsoft.com/office/drawing/2014/main" val="1903234005"/>
                  </a:ext>
                </a:extLst>
              </a:tr>
              <a:tr h="0">
                <a:tc>
                  <a:txBody>
                    <a:bodyPr/>
                    <a:lstStyle/>
                    <a:p>
                      <a:r>
                        <a:rPr lang="en-IN" sz="2400" dirty="0"/>
                        <a:t>Task 2</a:t>
                      </a:r>
                    </a:p>
                  </a:txBody>
                  <a:tcPr anchor="ctr">
                    <a:lnL>
                      <a:noFill/>
                    </a:lnL>
                    <a:lnR>
                      <a:noFill/>
                    </a:lnR>
                    <a:lnT>
                      <a:noFill/>
                    </a:lnT>
                    <a:lnB>
                      <a:noFill/>
                    </a:lnB>
                    <a:noFill/>
                  </a:tcPr>
                </a:tc>
                <a:tc>
                  <a:txBody>
                    <a:bodyPr/>
                    <a:lstStyle/>
                    <a:p>
                      <a:r>
                        <a:rPr lang="en-IN" sz="2400"/>
                        <a:t>Engine temperature monitoring</a:t>
                      </a:r>
                    </a:p>
                  </a:txBody>
                  <a:tcPr anchor="ctr">
                    <a:lnL>
                      <a:noFill/>
                    </a:lnL>
                    <a:lnR>
                      <a:noFill/>
                    </a:lnR>
                    <a:lnT>
                      <a:noFill/>
                    </a:lnT>
                    <a:lnB>
                      <a:noFill/>
                    </a:lnB>
                    <a:noFill/>
                  </a:tcPr>
                </a:tc>
                <a:tc>
                  <a:txBody>
                    <a:bodyPr/>
                    <a:lstStyle/>
                    <a:p>
                      <a:r>
                        <a:rPr lang="en-IN" sz="2400"/>
                        <a:t>1</a:t>
                      </a:r>
                    </a:p>
                  </a:txBody>
                  <a:tcPr anchor="ctr">
                    <a:lnL>
                      <a:noFill/>
                    </a:lnL>
                    <a:lnR>
                      <a:noFill/>
                    </a:lnR>
                    <a:lnT>
                      <a:noFill/>
                    </a:lnT>
                    <a:lnB>
                      <a:noFill/>
                    </a:lnB>
                    <a:noFill/>
                  </a:tcPr>
                </a:tc>
                <a:tc>
                  <a:txBody>
                    <a:bodyPr/>
                    <a:lstStyle/>
                    <a:p>
                      <a:r>
                        <a:rPr lang="en-IN" sz="2400"/>
                        <a:t>4</a:t>
                      </a:r>
                    </a:p>
                  </a:txBody>
                  <a:tcPr anchor="ctr">
                    <a:lnL>
                      <a:noFill/>
                    </a:lnL>
                    <a:lnR>
                      <a:noFill/>
                    </a:lnR>
                    <a:lnT>
                      <a:noFill/>
                    </a:lnT>
                    <a:lnB>
                      <a:noFill/>
                    </a:lnB>
                    <a:noFill/>
                  </a:tcPr>
                </a:tc>
                <a:extLst>
                  <a:ext uri="{0D108BD9-81ED-4DB2-BD59-A6C34878D82A}">
                    <a16:rowId xmlns:a16="http://schemas.microsoft.com/office/drawing/2014/main" val="1655137897"/>
                  </a:ext>
                </a:extLst>
              </a:tr>
              <a:tr h="0">
                <a:tc>
                  <a:txBody>
                    <a:bodyPr/>
                    <a:lstStyle/>
                    <a:p>
                      <a:r>
                        <a:rPr lang="en-IN" sz="2400" dirty="0"/>
                        <a:t>Task 3</a:t>
                      </a:r>
                    </a:p>
                  </a:txBody>
                  <a:tcPr anchor="ctr">
                    <a:lnL>
                      <a:noFill/>
                    </a:lnL>
                    <a:lnR>
                      <a:noFill/>
                    </a:lnR>
                    <a:lnT>
                      <a:noFill/>
                    </a:lnT>
                    <a:lnB>
                      <a:noFill/>
                    </a:lnB>
                    <a:noFill/>
                  </a:tcPr>
                </a:tc>
                <a:tc>
                  <a:txBody>
                    <a:bodyPr/>
                    <a:lstStyle/>
                    <a:p>
                      <a:r>
                        <a:rPr lang="en-IN" sz="2400"/>
                        <a:t>Ignition timing adjustment</a:t>
                      </a:r>
                    </a:p>
                  </a:txBody>
                  <a:tcPr anchor="ctr">
                    <a:lnL>
                      <a:noFill/>
                    </a:lnL>
                    <a:lnR>
                      <a:noFill/>
                    </a:lnR>
                    <a:lnT>
                      <a:noFill/>
                    </a:lnT>
                    <a:lnB>
                      <a:noFill/>
                    </a:lnB>
                    <a:noFill/>
                  </a:tcPr>
                </a:tc>
                <a:tc>
                  <a:txBody>
                    <a:bodyPr/>
                    <a:lstStyle/>
                    <a:p>
                      <a:r>
                        <a:rPr lang="en-IN" sz="2400"/>
                        <a:t>2</a:t>
                      </a:r>
                    </a:p>
                  </a:txBody>
                  <a:tcPr anchor="ctr">
                    <a:lnL>
                      <a:noFill/>
                    </a:lnL>
                    <a:lnR>
                      <a:noFill/>
                    </a:lnR>
                    <a:lnT>
                      <a:noFill/>
                    </a:lnT>
                    <a:lnB>
                      <a:noFill/>
                    </a:lnB>
                    <a:noFill/>
                  </a:tcPr>
                </a:tc>
                <a:tc>
                  <a:txBody>
                    <a:bodyPr/>
                    <a:lstStyle/>
                    <a:p>
                      <a:r>
                        <a:rPr lang="en-IN" sz="2400"/>
                        <a:t>5</a:t>
                      </a:r>
                    </a:p>
                  </a:txBody>
                  <a:tcPr anchor="ctr">
                    <a:lnL>
                      <a:noFill/>
                    </a:lnL>
                    <a:lnR>
                      <a:noFill/>
                    </a:lnR>
                    <a:lnT>
                      <a:noFill/>
                    </a:lnT>
                    <a:lnB>
                      <a:noFill/>
                    </a:lnB>
                    <a:noFill/>
                  </a:tcPr>
                </a:tc>
                <a:extLst>
                  <a:ext uri="{0D108BD9-81ED-4DB2-BD59-A6C34878D82A}">
                    <a16:rowId xmlns:a16="http://schemas.microsoft.com/office/drawing/2014/main" val="2371799948"/>
                  </a:ext>
                </a:extLst>
              </a:tr>
              <a:tr h="0">
                <a:tc>
                  <a:txBody>
                    <a:bodyPr/>
                    <a:lstStyle/>
                    <a:p>
                      <a:r>
                        <a:rPr lang="en-IN" sz="2400" dirty="0"/>
                        <a:t>Task 4</a:t>
                      </a:r>
                    </a:p>
                  </a:txBody>
                  <a:tcPr anchor="ctr">
                    <a:lnL>
                      <a:noFill/>
                    </a:lnL>
                    <a:lnR>
                      <a:noFill/>
                    </a:lnR>
                    <a:lnT>
                      <a:noFill/>
                    </a:lnT>
                    <a:lnB>
                      <a:noFill/>
                    </a:lnB>
                    <a:noFill/>
                  </a:tcPr>
                </a:tc>
                <a:tc>
                  <a:txBody>
                    <a:bodyPr/>
                    <a:lstStyle/>
                    <a:p>
                      <a:r>
                        <a:rPr lang="en-IN" sz="2400" dirty="0"/>
                        <a:t>Oxygen sensor feedback check</a:t>
                      </a:r>
                    </a:p>
                  </a:txBody>
                  <a:tcPr anchor="ctr">
                    <a:lnL>
                      <a:noFill/>
                    </a:lnL>
                    <a:lnR>
                      <a:noFill/>
                    </a:lnR>
                    <a:lnT>
                      <a:noFill/>
                    </a:lnT>
                    <a:lnB>
                      <a:noFill/>
                    </a:lnB>
                    <a:noFill/>
                  </a:tcPr>
                </a:tc>
                <a:tc>
                  <a:txBody>
                    <a:bodyPr/>
                    <a:lstStyle/>
                    <a:p>
                      <a:r>
                        <a:rPr lang="en-IN" sz="2400" dirty="0"/>
                        <a:t>3</a:t>
                      </a:r>
                    </a:p>
                  </a:txBody>
                  <a:tcPr anchor="ctr">
                    <a:lnL>
                      <a:noFill/>
                    </a:lnL>
                    <a:lnR>
                      <a:noFill/>
                    </a:lnR>
                    <a:lnT>
                      <a:noFill/>
                    </a:lnT>
                    <a:lnB>
                      <a:noFill/>
                    </a:lnB>
                    <a:noFill/>
                  </a:tcPr>
                </a:tc>
                <a:tc>
                  <a:txBody>
                    <a:bodyPr/>
                    <a:lstStyle/>
                    <a:p>
                      <a:r>
                        <a:rPr lang="en-IN" sz="2400" dirty="0"/>
                        <a:t>2</a:t>
                      </a:r>
                    </a:p>
                  </a:txBody>
                  <a:tcPr anchor="ctr">
                    <a:lnL>
                      <a:noFill/>
                    </a:lnL>
                    <a:lnR>
                      <a:noFill/>
                    </a:lnR>
                    <a:lnT>
                      <a:noFill/>
                    </a:lnT>
                    <a:lnB>
                      <a:noFill/>
                    </a:lnB>
                    <a:noFill/>
                  </a:tcPr>
                </a:tc>
                <a:extLst>
                  <a:ext uri="{0D108BD9-81ED-4DB2-BD59-A6C34878D82A}">
                    <a16:rowId xmlns:a16="http://schemas.microsoft.com/office/drawing/2014/main" val="4154631817"/>
                  </a:ext>
                </a:extLst>
              </a:tr>
            </a:tbl>
          </a:graphicData>
        </a:graphic>
      </p:graphicFrame>
      <p:sp>
        <p:nvSpPr>
          <p:cNvPr id="8" name="TextBox 7">
            <a:extLst>
              <a:ext uri="{FF2B5EF4-FFF2-40B4-BE49-F238E27FC236}">
                <a16:creationId xmlns:a16="http://schemas.microsoft.com/office/drawing/2014/main" id="{6AB56A71-1CBE-8239-94BF-C559E148FA14}"/>
              </a:ext>
            </a:extLst>
          </p:cNvPr>
          <p:cNvSpPr txBox="1"/>
          <p:nvPr/>
        </p:nvSpPr>
        <p:spPr>
          <a:xfrm>
            <a:off x="1905001" y="5745105"/>
            <a:ext cx="8643256" cy="646331"/>
          </a:xfrm>
          <a:prstGeom prst="rect">
            <a:avLst/>
          </a:prstGeom>
          <a:noFill/>
        </p:spPr>
        <p:txBody>
          <a:bodyPr wrap="square">
            <a:spAutoFit/>
          </a:bodyPr>
          <a:lstStyle/>
          <a:p>
            <a:r>
              <a:rPr lang="en-IN" dirty="0"/>
              <a:t>| Task 1  | Task 2  | Task 3  | Task 4  | Task 1  | Task 2  | Task 3  | </a:t>
            </a:r>
            <a:r>
              <a:rPr lang="en-IN"/>
              <a:t>Task </a:t>
            </a:r>
            <a:r>
              <a:rPr lang="en-IN" dirty="0"/>
              <a:t>1</a:t>
            </a:r>
            <a:r>
              <a:rPr lang="en-IN"/>
              <a:t>  </a:t>
            </a:r>
            <a:r>
              <a:rPr lang="en-IN" dirty="0"/>
              <a:t>| </a:t>
            </a:r>
            <a:r>
              <a:rPr lang="en-IN"/>
              <a:t>Task 3  </a:t>
            </a:r>
            <a:r>
              <a:rPr lang="en-IN" dirty="0"/>
              <a:t>|</a:t>
            </a:r>
          </a:p>
          <a:p>
            <a:r>
              <a:rPr lang="en-IN" dirty="0"/>
              <a:t>0             2              4             6              8            10            12           14           15           17</a:t>
            </a:r>
          </a:p>
        </p:txBody>
      </p:sp>
    </p:spTree>
    <p:extLst>
      <p:ext uri="{BB962C8B-B14F-4D97-AF65-F5344CB8AC3E}">
        <p14:creationId xmlns:p14="http://schemas.microsoft.com/office/powerpoint/2010/main" val="349186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3C46D3-27FD-6870-C61B-F654EFCFEC7B}"/>
              </a:ext>
            </a:extLst>
          </p:cNvPr>
          <p:cNvSpPr txBox="1"/>
          <p:nvPr/>
        </p:nvSpPr>
        <p:spPr>
          <a:xfrm>
            <a:off x="2971800" y="446706"/>
            <a:ext cx="6096000" cy="584775"/>
          </a:xfrm>
          <a:prstGeom prst="rect">
            <a:avLst/>
          </a:prstGeom>
          <a:noFill/>
        </p:spPr>
        <p:txBody>
          <a:bodyPr wrap="square">
            <a:spAutoFit/>
          </a:bodyPr>
          <a:lstStyle/>
          <a:p>
            <a:pPr algn="ctr"/>
            <a:r>
              <a:rPr lang="en-IN" sz="3200" b="0" i="0" u="none" strike="noStrike" baseline="0" dirty="0">
                <a:latin typeface="AdvTGBOLDI"/>
              </a:rPr>
              <a:t>Real-time control system hardware</a:t>
            </a:r>
            <a:endParaRPr lang="en-IN" sz="3200" dirty="0"/>
          </a:p>
        </p:txBody>
      </p:sp>
      <p:sp>
        <p:nvSpPr>
          <p:cNvPr id="6" name="TextBox 5">
            <a:extLst>
              <a:ext uri="{FF2B5EF4-FFF2-40B4-BE49-F238E27FC236}">
                <a16:creationId xmlns:a16="http://schemas.microsoft.com/office/drawing/2014/main" id="{FB1C9EC1-7B90-9ED5-25D4-4561229FD45A}"/>
              </a:ext>
            </a:extLst>
          </p:cNvPr>
          <p:cNvSpPr txBox="1"/>
          <p:nvPr/>
        </p:nvSpPr>
        <p:spPr>
          <a:xfrm>
            <a:off x="293913" y="1317677"/>
            <a:ext cx="10951028" cy="5016758"/>
          </a:xfrm>
          <a:prstGeom prst="rect">
            <a:avLst/>
          </a:prstGeom>
          <a:noFill/>
        </p:spPr>
        <p:txBody>
          <a:bodyPr wrap="square">
            <a:spAutoFit/>
          </a:bodyPr>
          <a:lstStyle/>
          <a:p>
            <a:pPr marL="457200" indent="-457200" algn="just">
              <a:buAutoNum type="alphaLcParenBoth"/>
            </a:pPr>
            <a:r>
              <a:rPr lang="en-IN" sz="3200" b="0" i="0" u="none" strike="noStrike" baseline="0" dirty="0">
                <a:latin typeface="+mj-lt"/>
              </a:rPr>
              <a:t>Microprocessor units</a:t>
            </a:r>
          </a:p>
          <a:p>
            <a:pPr marL="457200" indent="-457200" algn="just">
              <a:buAutoNum type="alphaLcParenBoth"/>
            </a:pPr>
            <a:endParaRPr lang="en-IN" sz="3200" b="0" i="0" u="none" strike="noStrike" baseline="0" dirty="0">
              <a:latin typeface="+mj-lt"/>
            </a:endParaRPr>
          </a:p>
          <a:p>
            <a:pPr algn="just"/>
            <a:r>
              <a:rPr lang="en-US" sz="3200" b="0" i="0" u="none" strike="noStrike" baseline="0" dirty="0">
                <a:latin typeface="+mj-lt"/>
              </a:rPr>
              <a:t>(b) Programmable peripheral devices (memory chips)</a:t>
            </a:r>
          </a:p>
          <a:p>
            <a:pPr algn="just"/>
            <a:r>
              <a:rPr lang="en-US" sz="3200" b="0" i="0" u="none" strike="noStrike" baseline="0" dirty="0">
                <a:latin typeface="+mj-lt"/>
              </a:rPr>
              <a:t>Programmable peripheral interfaces consist of several programmable integrated-circuit units attached to microprocessor units to allow the microprocessor to perform interrupt controlling, timer controlling, and to also control dynamic memory volumes and input/output ports.</a:t>
            </a:r>
          </a:p>
          <a:p>
            <a:pPr algn="just"/>
            <a:endParaRPr lang="en-US" sz="3200" b="0" i="0" u="none" strike="noStrike" baseline="0" dirty="0">
              <a:latin typeface="+mj-lt"/>
            </a:endParaRPr>
          </a:p>
          <a:p>
            <a:pPr algn="just"/>
            <a:r>
              <a:rPr lang="en-US" sz="3200" b="0" i="0" u="none" strike="noStrike" baseline="0" dirty="0">
                <a:latin typeface="+mj-lt"/>
              </a:rPr>
              <a:t>(c) Industrial computers and motherboards</a:t>
            </a:r>
            <a:endParaRPr lang="en-US" sz="3200" dirty="0">
              <a:latin typeface="+mj-lt"/>
            </a:endParaRPr>
          </a:p>
        </p:txBody>
      </p:sp>
    </p:spTree>
    <p:extLst>
      <p:ext uri="{BB962C8B-B14F-4D97-AF65-F5344CB8AC3E}">
        <p14:creationId xmlns:p14="http://schemas.microsoft.com/office/powerpoint/2010/main" val="410976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9B7A7-3F74-6FFC-33E9-939C43141C79}"/>
              </a:ext>
            </a:extLst>
          </p:cNvPr>
          <p:cNvPicPr>
            <a:picLocks noChangeAspect="1"/>
          </p:cNvPicPr>
          <p:nvPr/>
        </p:nvPicPr>
        <p:blipFill>
          <a:blip r:embed="rId2"/>
          <a:stretch>
            <a:fillRect/>
          </a:stretch>
        </p:blipFill>
        <p:spPr>
          <a:xfrm>
            <a:off x="1690072" y="1318918"/>
            <a:ext cx="8811855" cy="4220164"/>
          </a:xfrm>
          <a:prstGeom prst="rect">
            <a:avLst/>
          </a:prstGeom>
        </p:spPr>
      </p:pic>
    </p:spTree>
    <p:extLst>
      <p:ext uri="{BB962C8B-B14F-4D97-AF65-F5344CB8AC3E}">
        <p14:creationId xmlns:p14="http://schemas.microsoft.com/office/powerpoint/2010/main" val="57129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BAF20B-C75F-0259-0F97-C27F49B76FFC}"/>
              </a:ext>
            </a:extLst>
          </p:cNvPr>
          <p:cNvSpPr txBox="1"/>
          <p:nvPr/>
        </p:nvSpPr>
        <p:spPr>
          <a:xfrm>
            <a:off x="8567057" y="2776248"/>
            <a:ext cx="3124200" cy="1077218"/>
          </a:xfrm>
          <a:prstGeom prst="rect">
            <a:avLst/>
          </a:prstGeom>
          <a:noFill/>
        </p:spPr>
        <p:txBody>
          <a:bodyPr wrap="square">
            <a:spAutoFit/>
          </a:bodyPr>
          <a:lstStyle/>
          <a:p>
            <a:pPr algn="ctr"/>
            <a:r>
              <a:rPr lang="en-IN" sz="3200" b="0" i="0" u="none" strike="noStrike" baseline="0" dirty="0">
                <a:latin typeface="AdvTGBOLD"/>
              </a:rPr>
              <a:t>Implementation methods</a:t>
            </a:r>
            <a:endParaRPr lang="en-IN" sz="4400" b="0" i="0" dirty="0">
              <a:solidFill>
                <a:srgbClr val="610B38"/>
              </a:solidFill>
              <a:effectLst/>
              <a:latin typeface="erdana"/>
            </a:endParaRPr>
          </a:p>
        </p:txBody>
      </p:sp>
      <p:pic>
        <p:nvPicPr>
          <p:cNvPr id="4" name="Picture 3">
            <a:extLst>
              <a:ext uri="{FF2B5EF4-FFF2-40B4-BE49-F238E27FC236}">
                <a16:creationId xmlns:a16="http://schemas.microsoft.com/office/drawing/2014/main" id="{AE884862-24FE-6C3F-9B59-C8B916C437AA}"/>
              </a:ext>
            </a:extLst>
          </p:cNvPr>
          <p:cNvPicPr>
            <a:picLocks noChangeAspect="1"/>
          </p:cNvPicPr>
          <p:nvPr/>
        </p:nvPicPr>
        <p:blipFill rotWithShape="1">
          <a:blip r:embed="rId2"/>
          <a:srcRect t="2988"/>
          <a:stretch/>
        </p:blipFill>
        <p:spPr>
          <a:xfrm>
            <a:off x="206829" y="179419"/>
            <a:ext cx="8360228" cy="6593599"/>
          </a:xfrm>
          <a:prstGeom prst="rect">
            <a:avLst/>
          </a:prstGeom>
        </p:spPr>
      </p:pic>
    </p:spTree>
    <p:extLst>
      <p:ext uri="{BB962C8B-B14F-4D97-AF65-F5344CB8AC3E}">
        <p14:creationId xmlns:p14="http://schemas.microsoft.com/office/powerpoint/2010/main" val="1065295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88487A-AC24-5574-41E9-9DE84AC959F8}"/>
              </a:ext>
            </a:extLst>
          </p:cNvPr>
          <p:cNvPicPr>
            <a:picLocks noChangeAspect="1"/>
          </p:cNvPicPr>
          <p:nvPr/>
        </p:nvPicPr>
        <p:blipFill>
          <a:blip r:embed="rId2"/>
          <a:stretch>
            <a:fillRect/>
          </a:stretch>
        </p:blipFill>
        <p:spPr>
          <a:xfrm>
            <a:off x="962247" y="1973379"/>
            <a:ext cx="9004763" cy="4261069"/>
          </a:xfrm>
          <a:prstGeom prst="rect">
            <a:avLst/>
          </a:prstGeom>
        </p:spPr>
      </p:pic>
      <p:sp>
        <p:nvSpPr>
          <p:cNvPr id="7" name="TextBox 6">
            <a:extLst>
              <a:ext uri="{FF2B5EF4-FFF2-40B4-BE49-F238E27FC236}">
                <a16:creationId xmlns:a16="http://schemas.microsoft.com/office/drawing/2014/main" id="{ADC3C562-A034-9793-C335-3854D12B74FE}"/>
              </a:ext>
            </a:extLst>
          </p:cNvPr>
          <p:cNvSpPr txBox="1"/>
          <p:nvPr/>
        </p:nvSpPr>
        <p:spPr>
          <a:xfrm>
            <a:off x="511629" y="879446"/>
            <a:ext cx="2993571" cy="1569660"/>
          </a:xfrm>
          <a:prstGeom prst="rect">
            <a:avLst/>
          </a:prstGeom>
          <a:noFill/>
        </p:spPr>
        <p:txBody>
          <a:bodyPr wrap="square">
            <a:spAutoFit/>
          </a:bodyPr>
          <a:lstStyle/>
          <a:p>
            <a:pPr algn="ctr"/>
            <a:r>
              <a:rPr lang="en-US" sz="3200" dirty="0">
                <a:solidFill>
                  <a:srgbClr val="000000"/>
                </a:solidFill>
                <a:latin typeface="Times LT Std"/>
              </a:rPr>
              <a:t>C</a:t>
            </a:r>
            <a:r>
              <a:rPr lang="en-US" sz="3200" b="0" i="0" u="none" strike="noStrike" baseline="0" dirty="0">
                <a:solidFill>
                  <a:srgbClr val="000000"/>
                </a:solidFill>
                <a:latin typeface="Times LT Std"/>
              </a:rPr>
              <a:t>entralized </a:t>
            </a:r>
            <a:r>
              <a:rPr lang="en-US" sz="3200" dirty="0">
                <a:solidFill>
                  <a:srgbClr val="000000"/>
                </a:solidFill>
                <a:latin typeface="Times LT Std"/>
              </a:rPr>
              <a:t>C</a:t>
            </a:r>
            <a:r>
              <a:rPr lang="en-US" sz="3200" b="0" i="0" u="none" strike="noStrike" baseline="0" dirty="0">
                <a:solidFill>
                  <a:srgbClr val="000000"/>
                </a:solidFill>
                <a:latin typeface="Times LT Std"/>
              </a:rPr>
              <a:t>omputer </a:t>
            </a:r>
            <a:r>
              <a:rPr lang="en-US" sz="3200" dirty="0">
                <a:solidFill>
                  <a:srgbClr val="000000"/>
                </a:solidFill>
                <a:latin typeface="Times LT Std"/>
              </a:rPr>
              <a:t>S</a:t>
            </a:r>
            <a:r>
              <a:rPr lang="en-US" sz="3200" b="0" i="0" u="none" strike="noStrike" baseline="0" dirty="0">
                <a:solidFill>
                  <a:srgbClr val="000000"/>
                </a:solidFill>
                <a:latin typeface="Times LT Std"/>
              </a:rPr>
              <a:t>ystem</a:t>
            </a:r>
            <a:endParaRPr lang="en-IN" sz="3200" dirty="0"/>
          </a:p>
        </p:txBody>
      </p:sp>
      <p:sp>
        <p:nvSpPr>
          <p:cNvPr id="9" name="TextBox 8">
            <a:extLst>
              <a:ext uri="{FF2B5EF4-FFF2-40B4-BE49-F238E27FC236}">
                <a16:creationId xmlns:a16="http://schemas.microsoft.com/office/drawing/2014/main" id="{9233D839-5FAF-1EB7-4893-65B3D60EE11A}"/>
              </a:ext>
            </a:extLst>
          </p:cNvPr>
          <p:cNvSpPr txBox="1"/>
          <p:nvPr/>
        </p:nvSpPr>
        <p:spPr>
          <a:xfrm>
            <a:off x="6298524" y="879446"/>
            <a:ext cx="3668486" cy="1077218"/>
          </a:xfrm>
          <a:prstGeom prst="rect">
            <a:avLst/>
          </a:prstGeom>
          <a:noFill/>
        </p:spPr>
        <p:txBody>
          <a:bodyPr wrap="square">
            <a:spAutoFit/>
          </a:bodyPr>
          <a:lstStyle/>
          <a:p>
            <a:pPr algn="ctr"/>
            <a:r>
              <a:rPr lang="en-US" sz="3200" dirty="0">
                <a:solidFill>
                  <a:srgbClr val="000000"/>
                </a:solidFill>
                <a:latin typeface="Times LT Std"/>
              </a:rPr>
              <a:t>D</a:t>
            </a:r>
            <a:r>
              <a:rPr lang="en-US" sz="3200" b="0" i="0" u="none" strike="noStrike" baseline="0" dirty="0">
                <a:solidFill>
                  <a:srgbClr val="000000"/>
                </a:solidFill>
                <a:latin typeface="Times LT Std"/>
              </a:rPr>
              <a:t>istributed </a:t>
            </a:r>
            <a:r>
              <a:rPr lang="en-US" sz="3200" dirty="0">
                <a:solidFill>
                  <a:srgbClr val="000000"/>
                </a:solidFill>
                <a:latin typeface="Times LT Std"/>
              </a:rPr>
              <a:t>C</a:t>
            </a:r>
            <a:r>
              <a:rPr lang="en-US" sz="3200" b="0" i="0" u="none" strike="noStrike" baseline="0" dirty="0">
                <a:solidFill>
                  <a:srgbClr val="000000"/>
                </a:solidFill>
                <a:latin typeface="Times LT Std"/>
              </a:rPr>
              <a:t>ontrol </a:t>
            </a:r>
            <a:r>
              <a:rPr lang="en-US" sz="3200" dirty="0">
                <a:solidFill>
                  <a:srgbClr val="000000"/>
                </a:solidFill>
                <a:latin typeface="Times LT Std"/>
              </a:rPr>
              <a:t>S</a:t>
            </a:r>
            <a:r>
              <a:rPr lang="en-US" sz="3200" b="0" i="0" u="none" strike="noStrike" baseline="0" dirty="0">
                <a:solidFill>
                  <a:srgbClr val="000000"/>
                </a:solidFill>
                <a:latin typeface="Times LT Std"/>
              </a:rPr>
              <a:t>ystem.</a:t>
            </a:r>
            <a:endParaRPr lang="en-IN" sz="3200" dirty="0"/>
          </a:p>
        </p:txBody>
      </p:sp>
    </p:spTree>
    <p:extLst>
      <p:ext uri="{BB962C8B-B14F-4D97-AF65-F5344CB8AC3E}">
        <p14:creationId xmlns:p14="http://schemas.microsoft.com/office/powerpoint/2010/main" val="2959353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8727F-DBB2-61DB-E0AE-A66E25FB088A}"/>
              </a:ext>
            </a:extLst>
          </p:cNvPr>
          <p:cNvSpPr txBox="1"/>
          <p:nvPr/>
        </p:nvSpPr>
        <p:spPr>
          <a:xfrm>
            <a:off x="228600" y="338699"/>
            <a:ext cx="11734800" cy="5693866"/>
          </a:xfrm>
          <a:prstGeom prst="rect">
            <a:avLst/>
          </a:prstGeom>
          <a:noFill/>
        </p:spPr>
        <p:txBody>
          <a:bodyPr wrap="square">
            <a:spAutoFit/>
          </a:bodyPr>
          <a:lstStyle/>
          <a:p>
            <a:r>
              <a:rPr lang="en-US" sz="2800" b="1" dirty="0"/>
              <a:t>Principles of Distributed Control Systems (DCS) in Process Industries:</a:t>
            </a:r>
          </a:p>
          <a:p>
            <a:pPr marL="457200" indent="-457200">
              <a:buFont typeface="Arial" panose="020B0604020202020204" pitchFamily="34" charset="0"/>
              <a:buChar char="•"/>
            </a:pPr>
            <a:r>
              <a:rPr lang="en-US" sz="2800" b="1" dirty="0"/>
              <a:t>Decentralization</a:t>
            </a:r>
            <a:r>
              <a:rPr lang="en-US" sz="2800" dirty="0"/>
              <a:t>:</a:t>
            </a:r>
          </a:p>
          <a:p>
            <a:pPr lvl="1"/>
            <a:r>
              <a:rPr lang="en-US" sz="2800" dirty="0"/>
              <a:t>DCS spreads control functions across various locations in a plant. Instead of having a central control room handling all tasks, the control is distributed across different controllers placed near the process equipment.</a:t>
            </a:r>
          </a:p>
          <a:p>
            <a:pPr marL="457200" indent="-457200">
              <a:buFont typeface="Arial" panose="020B0604020202020204" pitchFamily="34" charset="0"/>
              <a:buChar char="•"/>
            </a:pPr>
            <a:r>
              <a:rPr lang="en-US" sz="2800" b="1" dirty="0"/>
              <a:t>Modular Architecture</a:t>
            </a:r>
            <a:r>
              <a:rPr lang="en-US" sz="2800" dirty="0"/>
              <a:t>:</a:t>
            </a:r>
          </a:p>
          <a:p>
            <a:pPr lvl="1"/>
            <a:r>
              <a:rPr lang="en-US" sz="2800" dirty="0"/>
              <a:t>DCS uses a modular approach, where different controllers are assigned specific tasks or subsystems. Each controller is responsible for a particular section, making it scalable and flexible.</a:t>
            </a:r>
          </a:p>
          <a:p>
            <a:pPr marL="457200" indent="-457200">
              <a:buFont typeface="Arial" panose="020B0604020202020204" pitchFamily="34" charset="0"/>
              <a:buChar char="•"/>
            </a:pPr>
            <a:r>
              <a:rPr lang="en-US" sz="2800" b="1" dirty="0"/>
              <a:t>Real-time Monitoring and Control</a:t>
            </a:r>
            <a:r>
              <a:rPr lang="en-US" sz="2800" dirty="0"/>
              <a:t>:</a:t>
            </a:r>
          </a:p>
          <a:p>
            <a:pPr lvl="1"/>
            <a:r>
              <a:rPr lang="en-US" sz="2800" dirty="0"/>
              <a:t>A key principle of DCS is real-time data acquisition from sensors and equipment, enabling continuous monitoring and feedback control for process optimization and safety.</a:t>
            </a:r>
          </a:p>
        </p:txBody>
      </p:sp>
    </p:spTree>
    <p:extLst>
      <p:ext uri="{BB962C8B-B14F-4D97-AF65-F5344CB8AC3E}">
        <p14:creationId xmlns:p14="http://schemas.microsoft.com/office/powerpoint/2010/main" val="240869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8727F-DBB2-61DB-E0AE-A66E25FB088A}"/>
              </a:ext>
            </a:extLst>
          </p:cNvPr>
          <p:cNvSpPr txBox="1"/>
          <p:nvPr/>
        </p:nvSpPr>
        <p:spPr>
          <a:xfrm>
            <a:off x="228600" y="338699"/>
            <a:ext cx="11734800" cy="5693866"/>
          </a:xfrm>
          <a:prstGeom prst="rect">
            <a:avLst/>
          </a:prstGeom>
          <a:noFill/>
        </p:spPr>
        <p:txBody>
          <a:bodyPr wrap="square">
            <a:spAutoFit/>
          </a:bodyPr>
          <a:lstStyle/>
          <a:p>
            <a:r>
              <a:rPr lang="en-US" sz="2800" b="1" dirty="0"/>
              <a:t>Principles of Distributed Control Systems (DCS) in Process Industries:</a:t>
            </a:r>
          </a:p>
          <a:p>
            <a:pPr marL="457200" indent="-457200">
              <a:buFont typeface="Arial" panose="020B0604020202020204" pitchFamily="34" charset="0"/>
              <a:buChar char="•"/>
            </a:pPr>
            <a:r>
              <a:rPr lang="en-US" sz="2800" b="1" dirty="0"/>
              <a:t>Hierarchical Control Levels</a:t>
            </a:r>
            <a:r>
              <a:rPr lang="en-US" sz="2800" dirty="0"/>
              <a:t>:</a:t>
            </a:r>
          </a:p>
          <a:p>
            <a:pPr lvl="1"/>
            <a:r>
              <a:rPr lang="en-US" sz="2800" dirty="0"/>
              <a:t>DCS integrates multiple control layers, from field devices (sensors, actuators) to supervisory control systems, ensuring smooth communication and coordination across all levels.</a:t>
            </a:r>
          </a:p>
          <a:p>
            <a:pPr marL="457200" indent="-457200">
              <a:buFont typeface="Arial" panose="020B0604020202020204" pitchFamily="34" charset="0"/>
              <a:buChar char="•"/>
            </a:pPr>
            <a:r>
              <a:rPr lang="en-US" sz="2800" b="1" dirty="0"/>
              <a:t>Redundancy and Reliability</a:t>
            </a:r>
            <a:r>
              <a:rPr lang="en-US" sz="2800" dirty="0"/>
              <a:t>:</a:t>
            </a:r>
          </a:p>
          <a:p>
            <a:pPr lvl="1"/>
            <a:r>
              <a:rPr lang="en-US" sz="2800" dirty="0"/>
              <a:t>Critical components in DCS are often duplicated, ensuring that the system can continue to function even if one part fails, enhancing reliability and uptime.</a:t>
            </a:r>
          </a:p>
          <a:p>
            <a:pPr marL="457200" indent="-457200">
              <a:buFont typeface="Arial" panose="020B0604020202020204" pitchFamily="34" charset="0"/>
              <a:buChar char="•"/>
            </a:pPr>
            <a:r>
              <a:rPr lang="en-US" sz="2800" b="1" dirty="0"/>
              <a:t>Data Communication</a:t>
            </a:r>
            <a:r>
              <a:rPr lang="en-US" sz="2800" dirty="0"/>
              <a:t>:</a:t>
            </a:r>
          </a:p>
          <a:p>
            <a:pPr lvl="1"/>
            <a:r>
              <a:rPr lang="en-US" sz="2800" dirty="0"/>
              <a:t>DCS relies on digital communication networks, such as Ethernet, to link controllers, field devices, and human-machine interfaces (HMIs), allowing for quick and efficient data exchange</a:t>
            </a:r>
          </a:p>
        </p:txBody>
      </p:sp>
    </p:spTree>
    <p:extLst>
      <p:ext uri="{BB962C8B-B14F-4D97-AF65-F5344CB8AC3E}">
        <p14:creationId xmlns:p14="http://schemas.microsoft.com/office/powerpoint/2010/main" val="375092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8727F-DBB2-61DB-E0AE-A66E25FB088A}"/>
              </a:ext>
            </a:extLst>
          </p:cNvPr>
          <p:cNvSpPr txBox="1"/>
          <p:nvPr/>
        </p:nvSpPr>
        <p:spPr>
          <a:xfrm>
            <a:off x="228600" y="338699"/>
            <a:ext cx="11734800" cy="3539430"/>
          </a:xfrm>
          <a:prstGeom prst="rect">
            <a:avLst/>
          </a:prstGeom>
          <a:noFill/>
        </p:spPr>
        <p:txBody>
          <a:bodyPr wrap="square">
            <a:spAutoFit/>
          </a:bodyPr>
          <a:lstStyle/>
          <a:p>
            <a:r>
              <a:rPr lang="en-US" sz="2800" b="1" dirty="0"/>
              <a:t>Principles of Distributed Control Systems (DCS) in Process Industries:</a:t>
            </a:r>
          </a:p>
          <a:p>
            <a:pPr marL="457200" indent="-457200">
              <a:buFont typeface="Arial" panose="020B0604020202020204" pitchFamily="34" charset="0"/>
              <a:buChar char="•"/>
            </a:pPr>
            <a:r>
              <a:rPr lang="en-US" sz="2800" b="1" dirty="0"/>
              <a:t>Human-Machine Interface (HMI)</a:t>
            </a:r>
            <a:r>
              <a:rPr lang="en-US" sz="2800" dirty="0"/>
              <a:t>:</a:t>
            </a:r>
          </a:p>
          <a:p>
            <a:pPr lvl="1"/>
            <a:r>
              <a:rPr lang="en-US" sz="2800" dirty="0"/>
              <a:t>Operators interact with the DCS through HMIs, allowing them to monitor the status of the process, analyze trends, and adjust parameters as necessary.</a:t>
            </a:r>
          </a:p>
          <a:p>
            <a:pPr marL="457200" indent="-457200">
              <a:buFont typeface="Arial" panose="020B0604020202020204" pitchFamily="34" charset="0"/>
              <a:buChar char="•"/>
            </a:pPr>
            <a:r>
              <a:rPr lang="en-US" sz="2800" b="1" dirty="0"/>
              <a:t>Advanced Process Control (APC)</a:t>
            </a:r>
            <a:r>
              <a:rPr lang="en-US" sz="2800" dirty="0"/>
              <a:t>:</a:t>
            </a:r>
          </a:p>
          <a:p>
            <a:pPr lvl="1"/>
            <a:r>
              <a:rPr lang="en-US" sz="2800" dirty="0"/>
              <a:t>DCS can incorporate advanced control strategies (e.g., PID controllers, model predictive control), which enhance process efficiency, reduce variability, and improve product quality.</a:t>
            </a:r>
          </a:p>
        </p:txBody>
      </p:sp>
    </p:spTree>
    <p:extLst>
      <p:ext uri="{BB962C8B-B14F-4D97-AF65-F5344CB8AC3E}">
        <p14:creationId xmlns:p14="http://schemas.microsoft.com/office/powerpoint/2010/main" val="368326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41CC4-A8BE-2947-6E87-21AE7B8D1E31}"/>
              </a:ext>
            </a:extLst>
          </p:cNvPr>
          <p:cNvSpPr>
            <a:spLocks noChangeArrowheads="1"/>
          </p:cNvSpPr>
          <p:nvPr/>
        </p:nvSpPr>
        <p:spPr bwMode="auto">
          <a:xfrm>
            <a:off x="304800" y="366623"/>
            <a:ext cx="118872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800" b="1" dirty="0"/>
              <a:t>Functions of Distributed Control Systems (DCS) in Process Industries: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Process Control</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primary function of a DCS is to control the process variables (temperature, pressure, flow, level, etc.) within the desired setpoints using feedback loops and other control algorithms.</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Data Acquisition and Logging</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DCS gathers data from field devices, logs it for analysis, and displays it to operators in real time. This data is crucial for monitoring trends, optimizing processes, and maintaining records.</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Alarm Management</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DCS generates alarms when process variables deviate from acceptable ranges. It categorizes and prioritizes alarms to help operators quickly respond to abnormal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7110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41CC4-A8BE-2947-6E87-21AE7B8D1E31}"/>
              </a:ext>
            </a:extLst>
          </p:cNvPr>
          <p:cNvSpPr>
            <a:spLocks noChangeArrowheads="1"/>
          </p:cNvSpPr>
          <p:nvPr/>
        </p:nvSpPr>
        <p:spPr bwMode="auto">
          <a:xfrm>
            <a:off x="152400" y="582067"/>
            <a:ext cx="118872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800" b="1" dirty="0"/>
              <a:t>Functions of Distributed Control Systems (DCS) in Process Industries: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Batch Control</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 industries like pharmaceuticals and food processing, DCS is used for batch processing, where it controls sequences and schedules of operations, ensuring product consistency.</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Recipe Management</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 cases where multiple products or grades are produced, DCS manages different recipes or process configurations and allows seamless switching between them.</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Supervisory Control</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DCS integrates supervisory control functions that enable high-level monitoring and coordination between different subsystems, optimizing plant performance.</a:t>
            </a:r>
          </a:p>
        </p:txBody>
      </p:sp>
    </p:spTree>
    <p:extLst>
      <p:ext uri="{BB962C8B-B14F-4D97-AF65-F5344CB8AC3E}">
        <p14:creationId xmlns:p14="http://schemas.microsoft.com/office/powerpoint/2010/main" val="64834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41CC4-A8BE-2947-6E87-21AE7B8D1E31}"/>
              </a:ext>
            </a:extLst>
          </p:cNvPr>
          <p:cNvSpPr>
            <a:spLocks noChangeArrowheads="1"/>
          </p:cNvSpPr>
          <p:nvPr/>
        </p:nvSpPr>
        <p:spPr bwMode="auto">
          <a:xfrm>
            <a:off x="152400" y="-60374"/>
            <a:ext cx="118872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800" b="1" dirty="0"/>
              <a:t>Functions of Distributed Control Systems (DCS) in Process Industries: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Safety and Emergency Shutdown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DCS can be integrated with safety systems to ensure that, in the event of critical failures, the process can be safely brought to a halt (emergency shutdown systems).</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Remote Control and Monitoring</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Operators can monitor and control processes remotely through network connections, allowing flexibility in managing large plants or geographically distributed facilities.</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Energy Management</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DCS helps optimize energy consumption by controlling processes more efficiently, contributing to cost savings and reduced environmental 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3900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41CC4-A8BE-2947-6E87-21AE7B8D1E31}"/>
              </a:ext>
            </a:extLst>
          </p:cNvPr>
          <p:cNvSpPr>
            <a:spLocks noChangeArrowheads="1"/>
          </p:cNvSpPr>
          <p:nvPr/>
        </p:nvSpPr>
        <p:spPr bwMode="auto">
          <a:xfrm>
            <a:off x="152400" y="191801"/>
            <a:ext cx="11887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800" b="1" dirty="0"/>
              <a:t>Functions of Distributed Control Systems (DCS) in Process Industries: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Reporting and Analysis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DCS systems provide historical data and trends, enabling operators to generate reports, perform root cause analyses, and make informed decisions for process improvement.</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Maintenance and Diagnostics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DCS helps monitor the health of equipment and provides diagnostic data, which aids in predictive maintenance and minimizes unplanned downtime.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109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3C46D3-27FD-6870-C61B-F654EFCFEC7B}"/>
              </a:ext>
            </a:extLst>
          </p:cNvPr>
          <p:cNvSpPr txBox="1"/>
          <p:nvPr/>
        </p:nvSpPr>
        <p:spPr>
          <a:xfrm>
            <a:off x="2971800" y="446706"/>
            <a:ext cx="6096000" cy="523220"/>
          </a:xfrm>
          <a:prstGeom prst="rect">
            <a:avLst/>
          </a:prstGeom>
          <a:noFill/>
        </p:spPr>
        <p:txBody>
          <a:bodyPr wrap="square">
            <a:spAutoFit/>
          </a:bodyPr>
          <a:lstStyle/>
          <a:p>
            <a:pPr algn="ctr"/>
            <a:r>
              <a:rPr lang="en-IN" sz="2800" b="0" i="0" u="none" strike="noStrike" baseline="0" dirty="0">
                <a:latin typeface="AdvTGBOLDI"/>
              </a:rPr>
              <a:t>Real-time control system hardware</a:t>
            </a:r>
            <a:endParaRPr lang="en-IN" sz="2800" dirty="0"/>
          </a:p>
        </p:txBody>
      </p:sp>
      <p:sp>
        <p:nvSpPr>
          <p:cNvPr id="6" name="TextBox 5">
            <a:extLst>
              <a:ext uri="{FF2B5EF4-FFF2-40B4-BE49-F238E27FC236}">
                <a16:creationId xmlns:a16="http://schemas.microsoft.com/office/drawing/2014/main" id="{FB1C9EC1-7B90-9ED5-25D4-4561229FD45A}"/>
              </a:ext>
            </a:extLst>
          </p:cNvPr>
          <p:cNvSpPr txBox="1"/>
          <p:nvPr/>
        </p:nvSpPr>
        <p:spPr>
          <a:xfrm>
            <a:off x="152400" y="1088962"/>
            <a:ext cx="10951028" cy="4524315"/>
          </a:xfrm>
          <a:prstGeom prst="rect">
            <a:avLst/>
          </a:prstGeom>
          <a:noFill/>
        </p:spPr>
        <p:txBody>
          <a:bodyPr wrap="square">
            <a:spAutoFit/>
          </a:bodyPr>
          <a:lstStyle/>
          <a:p>
            <a:pPr algn="just"/>
            <a:r>
              <a:rPr lang="en-IN" sz="3200" dirty="0">
                <a:latin typeface="+mj-lt"/>
              </a:rPr>
              <a:t>(d) Real-time controllers </a:t>
            </a:r>
          </a:p>
          <a:p>
            <a:pPr algn="just"/>
            <a:endParaRPr lang="en-IN" sz="3200" dirty="0">
              <a:latin typeface="+mj-lt"/>
            </a:endParaRPr>
          </a:p>
          <a:p>
            <a:pPr algn="just"/>
            <a:r>
              <a:rPr lang="en-US" sz="3200" dirty="0">
                <a:latin typeface="+mj-lt"/>
              </a:rPr>
              <a:t>Some dedicated controllers are to real-time control. The PLC (programmable logic control) controller is a typical example. Other examples of real-time controllers are CNC (computer numerical control) controllers, PID (proportional-integral-derivative) controllers, servo controllers and batch controllers.</a:t>
            </a:r>
          </a:p>
          <a:p>
            <a:pPr algn="just"/>
            <a:r>
              <a:rPr lang="en-US" sz="3200" dirty="0">
                <a:latin typeface="+mj-lt"/>
              </a:rPr>
              <a:t>Most modern SCADA (supervisory control access and data acquisition) control systems also contain </a:t>
            </a:r>
            <a:r>
              <a:rPr lang="en-IN" sz="3200" dirty="0">
                <a:latin typeface="+mj-lt"/>
              </a:rPr>
              <a:t>real-time controllers.</a:t>
            </a:r>
          </a:p>
        </p:txBody>
      </p:sp>
    </p:spTree>
    <p:extLst>
      <p:ext uri="{BB962C8B-B14F-4D97-AF65-F5344CB8AC3E}">
        <p14:creationId xmlns:p14="http://schemas.microsoft.com/office/powerpoint/2010/main" val="3894914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57E8B-59A3-4021-02BB-04D9406AE17B}"/>
              </a:ext>
            </a:extLst>
          </p:cNvPr>
          <p:cNvPicPr>
            <a:picLocks noChangeAspect="1"/>
          </p:cNvPicPr>
          <p:nvPr/>
        </p:nvPicPr>
        <p:blipFill>
          <a:blip r:embed="rId2"/>
          <a:stretch>
            <a:fillRect/>
          </a:stretch>
        </p:blipFill>
        <p:spPr>
          <a:xfrm>
            <a:off x="81504" y="-1"/>
            <a:ext cx="8158982" cy="6645931"/>
          </a:xfrm>
          <a:prstGeom prst="rect">
            <a:avLst/>
          </a:prstGeom>
        </p:spPr>
      </p:pic>
      <p:sp>
        <p:nvSpPr>
          <p:cNvPr id="6" name="TextBox 5">
            <a:extLst>
              <a:ext uri="{FF2B5EF4-FFF2-40B4-BE49-F238E27FC236}">
                <a16:creationId xmlns:a16="http://schemas.microsoft.com/office/drawing/2014/main" id="{7928F679-58A8-1859-41DA-C0E31320DE2A}"/>
              </a:ext>
            </a:extLst>
          </p:cNvPr>
          <p:cNvSpPr txBox="1"/>
          <p:nvPr/>
        </p:nvSpPr>
        <p:spPr>
          <a:xfrm>
            <a:off x="8577943" y="2275505"/>
            <a:ext cx="2884715" cy="1569660"/>
          </a:xfrm>
          <a:prstGeom prst="rect">
            <a:avLst/>
          </a:prstGeom>
          <a:noFill/>
        </p:spPr>
        <p:txBody>
          <a:bodyPr wrap="square">
            <a:spAutoFit/>
          </a:bodyPr>
          <a:lstStyle/>
          <a:p>
            <a:pPr algn="ctr"/>
            <a:r>
              <a:rPr lang="en-IN" sz="3200" b="0" i="0" u="none" strike="noStrike" baseline="0" dirty="0">
                <a:latin typeface="AdvTGLIGHT"/>
              </a:rPr>
              <a:t>Distributed control system architecture.</a:t>
            </a:r>
            <a:endParaRPr lang="en-IN" sz="3200" dirty="0"/>
          </a:p>
        </p:txBody>
      </p:sp>
    </p:spTree>
    <p:extLst>
      <p:ext uri="{BB962C8B-B14F-4D97-AF65-F5344CB8AC3E}">
        <p14:creationId xmlns:p14="http://schemas.microsoft.com/office/powerpoint/2010/main" val="978818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57E8B-59A3-4021-02BB-04D9406AE17B}"/>
              </a:ext>
            </a:extLst>
          </p:cNvPr>
          <p:cNvPicPr>
            <a:picLocks noChangeAspect="1"/>
          </p:cNvPicPr>
          <p:nvPr/>
        </p:nvPicPr>
        <p:blipFill>
          <a:blip r:embed="rId2"/>
          <a:srcRect r="39083"/>
          <a:stretch/>
        </p:blipFill>
        <p:spPr>
          <a:xfrm>
            <a:off x="81504" y="-1"/>
            <a:ext cx="4970181" cy="6645931"/>
          </a:xfrm>
          <a:prstGeom prst="rect">
            <a:avLst/>
          </a:prstGeom>
        </p:spPr>
      </p:pic>
      <p:sp>
        <p:nvSpPr>
          <p:cNvPr id="4" name="TextBox 3">
            <a:extLst>
              <a:ext uri="{FF2B5EF4-FFF2-40B4-BE49-F238E27FC236}">
                <a16:creationId xmlns:a16="http://schemas.microsoft.com/office/drawing/2014/main" id="{D0C3575D-BC50-8B2F-F3C1-7A278B641A15}"/>
              </a:ext>
            </a:extLst>
          </p:cNvPr>
          <p:cNvSpPr txBox="1"/>
          <p:nvPr/>
        </p:nvSpPr>
        <p:spPr>
          <a:xfrm>
            <a:off x="5565098" y="550810"/>
            <a:ext cx="6093500" cy="6001643"/>
          </a:xfrm>
          <a:prstGeom prst="rect">
            <a:avLst/>
          </a:prstGeom>
          <a:noFill/>
        </p:spPr>
        <p:txBody>
          <a:bodyPr wrap="square">
            <a:spAutoFit/>
          </a:bodyPr>
          <a:lstStyle/>
          <a:p>
            <a:r>
              <a:rPr lang="en-US" sz="3200" b="1" dirty="0"/>
              <a:t>Process Historical Archivers</a:t>
            </a:r>
          </a:p>
          <a:p>
            <a:pPr marL="457200" indent="-457200" algn="just">
              <a:buFont typeface="Arial" panose="020B0604020202020204" pitchFamily="34" charset="0"/>
              <a:buChar char="•"/>
            </a:pPr>
            <a:r>
              <a:rPr lang="en-US" sz="3200" b="1" dirty="0"/>
              <a:t>RAID</a:t>
            </a:r>
            <a:r>
              <a:rPr lang="en-US" sz="3200" dirty="0"/>
              <a:t>: Redundant Array of Independent Disks (RAID) for secure storage of historical process data.</a:t>
            </a:r>
          </a:p>
          <a:p>
            <a:pPr marL="457200" indent="-457200" algn="just">
              <a:buFont typeface="Arial" panose="020B0604020202020204" pitchFamily="34" charset="0"/>
              <a:buChar char="•"/>
            </a:pPr>
            <a:r>
              <a:rPr lang="en-US" sz="3200" dirty="0"/>
              <a:t>This section stores historical process data collected from field devices over time for analysis, trends, and reporting.</a:t>
            </a:r>
          </a:p>
          <a:p>
            <a:pPr marL="457200" indent="-457200" algn="just">
              <a:buFont typeface="Arial" panose="020B0604020202020204" pitchFamily="34" charset="0"/>
              <a:buChar char="•"/>
            </a:pPr>
            <a:r>
              <a:rPr lang="en-US" sz="3200" dirty="0"/>
              <a:t>Data is collected from various field control units and devices and is archived for later use.</a:t>
            </a:r>
          </a:p>
        </p:txBody>
      </p:sp>
    </p:spTree>
    <p:extLst>
      <p:ext uri="{BB962C8B-B14F-4D97-AF65-F5344CB8AC3E}">
        <p14:creationId xmlns:p14="http://schemas.microsoft.com/office/powerpoint/2010/main" val="4040610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57E8B-59A3-4021-02BB-04D9406AE17B}"/>
              </a:ext>
            </a:extLst>
          </p:cNvPr>
          <p:cNvPicPr>
            <a:picLocks noChangeAspect="1"/>
          </p:cNvPicPr>
          <p:nvPr/>
        </p:nvPicPr>
        <p:blipFill>
          <a:blip r:embed="rId2"/>
          <a:srcRect l="59447"/>
          <a:stretch/>
        </p:blipFill>
        <p:spPr>
          <a:xfrm>
            <a:off x="8574374" y="0"/>
            <a:ext cx="3308722" cy="6645931"/>
          </a:xfrm>
          <a:prstGeom prst="rect">
            <a:avLst/>
          </a:prstGeom>
        </p:spPr>
      </p:pic>
      <p:sp>
        <p:nvSpPr>
          <p:cNvPr id="4" name="TextBox 3">
            <a:extLst>
              <a:ext uri="{FF2B5EF4-FFF2-40B4-BE49-F238E27FC236}">
                <a16:creationId xmlns:a16="http://schemas.microsoft.com/office/drawing/2014/main" id="{52380056-A3D7-B76D-CE62-2F89EE8D4310}"/>
              </a:ext>
            </a:extLst>
          </p:cNvPr>
          <p:cNvSpPr txBox="1"/>
          <p:nvPr/>
        </p:nvSpPr>
        <p:spPr>
          <a:xfrm>
            <a:off x="570876" y="625761"/>
            <a:ext cx="6924205" cy="4401205"/>
          </a:xfrm>
          <a:prstGeom prst="rect">
            <a:avLst/>
          </a:prstGeom>
          <a:noFill/>
        </p:spPr>
        <p:txBody>
          <a:bodyPr wrap="square">
            <a:spAutoFit/>
          </a:bodyPr>
          <a:lstStyle/>
          <a:p>
            <a:r>
              <a:rPr lang="en-US" sz="2800" b="1" dirty="0"/>
              <a:t>Engineering and Operator Workstations</a:t>
            </a:r>
          </a:p>
          <a:p>
            <a:pPr marL="457200" indent="-457200" algn="just">
              <a:buFont typeface="Arial" panose="020B0604020202020204" pitchFamily="34" charset="0"/>
              <a:buChar char="•"/>
            </a:pPr>
            <a:r>
              <a:rPr lang="en-US" sz="2800" dirty="0"/>
              <a:t>These are operator interfaces or Human-Machine Interfaces (HMIs) used to monitor and control the processes.</a:t>
            </a:r>
          </a:p>
          <a:p>
            <a:pPr marL="457200" indent="-457200" algn="just">
              <a:buFont typeface="Arial" panose="020B0604020202020204" pitchFamily="34" charset="0"/>
              <a:buChar char="•"/>
            </a:pPr>
            <a:r>
              <a:rPr lang="en-US" sz="2800" dirty="0"/>
              <a:t>Operators can view real-time data, trends, and alarms and can control processes from these workstations.</a:t>
            </a:r>
          </a:p>
          <a:p>
            <a:pPr marL="457200" indent="-457200" algn="just">
              <a:buFont typeface="Arial" panose="020B0604020202020204" pitchFamily="34" charset="0"/>
              <a:buChar char="•"/>
            </a:pPr>
            <a:r>
              <a:rPr lang="en-US" sz="2800" dirty="0"/>
              <a:t>The workstations are connected via Ethernet TCP/IP to the central servers and control units.</a:t>
            </a:r>
          </a:p>
        </p:txBody>
      </p:sp>
    </p:spTree>
    <p:extLst>
      <p:ext uri="{BB962C8B-B14F-4D97-AF65-F5344CB8AC3E}">
        <p14:creationId xmlns:p14="http://schemas.microsoft.com/office/powerpoint/2010/main" val="424744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57E8B-59A3-4021-02BB-04D9406AE17B}"/>
              </a:ext>
            </a:extLst>
          </p:cNvPr>
          <p:cNvPicPr>
            <a:picLocks noChangeAspect="1"/>
          </p:cNvPicPr>
          <p:nvPr/>
        </p:nvPicPr>
        <p:blipFill>
          <a:blip r:embed="rId2"/>
          <a:srcRect t="21653" r="1052" b="48405"/>
          <a:stretch/>
        </p:blipFill>
        <p:spPr>
          <a:xfrm>
            <a:off x="126474" y="285561"/>
            <a:ext cx="8073145" cy="1989944"/>
          </a:xfrm>
          <a:prstGeom prst="rect">
            <a:avLst/>
          </a:prstGeom>
        </p:spPr>
      </p:pic>
      <p:sp>
        <p:nvSpPr>
          <p:cNvPr id="6" name="TextBox 5">
            <a:extLst>
              <a:ext uri="{FF2B5EF4-FFF2-40B4-BE49-F238E27FC236}">
                <a16:creationId xmlns:a16="http://schemas.microsoft.com/office/drawing/2014/main" id="{7928F679-58A8-1859-41DA-C0E31320DE2A}"/>
              </a:ext>
            </a:extLst>
          </p:cNvPr>
          <p:cNvSpPr txBox="1"/>
          <p:nvPr/>
        </p:nvSpPr>
        <p:spPr>
          <a:xfrm>
            <a:off x="386239" y="2620279"/>
            <a:ext cx="11419522" cy="3539430"/>
          </a:xfrm>
          <a:prstGeom prst="rect">
            <a:avLst/>
          </a:prstGeom>
          <a:noFill/>
        </p:spPr>
        <p:txBody>
          <a:bodyPr wrap="square">
            <a:spAutoFit/>
          </a:bodyPr>
          <a:lstStyle/>
          <a:p>
            <a:r>
              <a:rPr lang="en-US" sz="3200" b="1" dirty="0"/>
              <a:t>Field Control Unit (FCU) and PLC I/O</a:t>
            </a:r>
          </a:p>
          <a:p>
            <a:pPr marL="457200" indent="-457200" algn="just">
              <a:buFont typeface="Arial" panose="020B0604020202020204" pitchFamily="34" charset="0"/>
              <a:buChar char="•"/>
            </a:pPr>
            <a:r>
              <a:rPr lang="en-US" sz="3200" b="1" dirty="0"/>
              <a:t>Micro FCU and PLC (Programmable Logic Controller) I/O</a:t>
            </a:r>
            <a:r>
              <a:rPr lang="en-US" sz="3200" dirty="0"/>
              <a:t>: These units are responsible for interacting with the field devices, such as sensors, actuators, and other control elements.</a:t>
            </a:r>
          </a:p>
          <a:p>
            <a:pPr marL="457200" indent="-457200" algn="just">
              <a:buFont typeface="Arial" panose="020B0604020202020204" pitchFamily="34" charset="0"/>
              <a:buChar char="•"/>
            </a:pPr>
            <a:r>
              <a:rPr lang="en-US" sz="3200" b="1" dirty="0"/>
              <a:t>Field Devices</a:t>
            </a:r>
            <a:r>
              <a:rPr lang="en-US" sz="3200" dirty="0"/>
              <a:t>: Connected directly to the FCUs or PLC I/O, the field devices collect data (e.g., temperature, pressure) and send it to the control system for processing and control actions.</a:t>
            </a:r>
          </a:p>
        </p:txBody>
      </p:sp>
    </p:spTree>
    <p:extLst>
      <p:ext uri="{BB962C8B-B14F-4D97-AF65-F5344CB8AC3E}">
        <p14:creationId xmlns:p14="http://schemas.microsoft.com/office/powerpoint/2010/main" val="2259630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157E8B-59A3-4021-02BB-04D9406AE17B}"/>
              </a:ext>
            </a:extLst>
          </p:cNvPr>
          <p:cNvPicPr>
            <a:picLocks noChangeAspect="1"/>
          </p:cNvPicPr>
          <p:nvPr/>
        </p:nvPicPr>
        <p:blipFill>
          <a:blip r:embed="rId2"/>
          <a:srcRect t="21653" r="1052" b="48405"/>
          <a:stretch/>
        </p:blipFill>
        <p:spPr>
          <a:xfrm>
            <a:off x="126474" y="285561"/>
            <a:ext cx="8073145" cy="1989944"/>
          </a:xfrm>
          <a:prstGeom prst="rect">
            <a:avLst/>
          </a:prstGeom>
        </p:spPr>
      </p:pic>
      <p:sp>
        <p:nvSpPr>
          <p:cNvPr id="2" name="Rectangle 1">
            <a:extLst>
              <a:ext uri="{FF2B5EF4-FFF2-40B4-BE49-F238E27FC236}">
                <a16:creationId xmlns:a16="http://schemas.microsoft.com/office/drawing/2014/main" id="{DC295A6A-E804-2DD9-EB90-5EE87F865ACC}"/>
              </a:ext>
            </a:extLst>
          </p:cNvPr>
          <p:cNvSpPr>
            <a:spLocks noChangeArrowheads="1"/>
          </p:cNvSpPr>
          <p:nvPr/>
        </p:nvSpPr>
        <p:spPr bwMode="auto">
          <a:xfrm rot="10800000" flipV="1">
            <a:off x="126474" y="2381893"/>
            <a:ext cx="1142250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IN" sz="2800" dirty="0"/>
              <a:t>Communication Protocols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TCP/IP, Modbus, OPC, DDE</a:t>
            </a:r>
            <a:r>
              <a:rPr kumimoji="0" lang="en-US" altLang="en-US" sz="2800" b="0" i="0" u="none" strike="noStrike" cap="none" normalizeH="0" baseline="0" dirty="0">
                <a:ln>
                  <a:noFill/>
                </a:ln>
                <a:solidFill>
                  <a:schemeClr val="tx1"/>
                </a:solidFill>
                <a:effectLst/>
                <a:latin typeface="Arial" panose="020B0604020202020204" pitchFamily="34" charset="0"/>
              </a:rPr>
              <a:t>: These are communication protocols used to transfer data between different components of the control system.</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LAN/WAN (Local Area Network/Wide Area Network)</a:t>
            </a:r>
            <a:r>
              <a:rPr kumimoji="0" lang="en-US" altLang="en-US" sz="2800" b="0" i="0" u="none" strike="noStrike" cap="none" normalizeH="0" baseline="0" dirty="0">
                <a:ln>
                  <a:noFill/>
                </a:ln>
                <a:solidFill>
                  <a:schemeClr val="tx1"/>
                </a:solidFill>
                <a:effectLst/>
                <a:latin typeface="Arial" panose="020B0604020202020204" pitchFamily="34" charset="0"/>
              </a:rPr>
              <a:t>: Data is communicated over LAN or WAN networks, either wired or wirelessly.</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VAST, LAN, WAN, Radio, Microwave</a:t>
            </a:r>
            <a:r>
              <a:rPr kumimoji="0" lang="en-US" altLang="en-US" sz="2800" b="0" i="0" u="none" strike="noStrike" cap="none" normalizeH="0" baseline="0" dirty="0">
                <a:ln>
                  <a:noFill/>
                </a:ln>
                <a:solidFill>
                  <a:schemeClr val="tx1"/>
                </a:solidFill>
                <a:effectLst/>
                <a:latin typeface="Arial" panose="020B0604020202020204" pitchFamily="34" charset="0"/>
              </a:rPr>
              <a:t>: These are various forms of communication infrastructure that can be used depending on the environment and distance between facilities. </a:t>
            </a:r>
          </a:p>
        </p:txBody>
      </p:sp>
    </p:spTree>
    <p:extLst>
      <p:ext uri="{BB962C8B-B14F-4D97-AF65-F5344CB8AC3E}">
        <p14:creationId xmlns:p14="http://schemas.microsoft.com/office/powerpoint/2010/main" val="2853451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7390151" y="212070"/>
            <a:ext cx="4416438" cy="5262979"/>
          </a:xfrm>
          <a:prstGeom prst="rect">
            <a:avLst/>
          </a:prstGeom>
          <a:noFill/>
        </p:spPr>
        <p:txBody>
          <a:bodyPr wrap="square">
            <a:spAutoFit/>
          </a:bodyPr>
          <a:lstStyle/>
          <a:p>
            <a:pPr lvl="1" algn="just"/>
            <a:r>
              <a:rPr lang="en-US" sz="2800" b="1" dirty="0"/>
              <a:t>Distributed Architecture</a:t>
            </a:r>
            <a:r>
              <a:rPr lang="en-US" sz="2800" dirty="0"/>
              <a:t>:</a:t>
            </a:r>
          </a:p>
          <a:p>
            <a:pPr lvl="1" algn="just"/>
            <a:endParaRPr lang="en-US" sz="2800" dirty="0"/>
          </a:p>
          <a:p>
            <a:pPr lvl="1" algn="just"/>
            <a:r>
              <a:rPr lang="en-US" sz="2800" dirty="0"/>
              <a:t>In the lower portion of the image, you see multiple facilities (Facility 1, Facility 2, Facility 3), each with its own control unit (FCU or PLC I/O), which communicates with a central server through LAN/WAN or wireless connections.</a:t>
            </a:r>
          </a:p>
        </p:txBody>
      </p:sp>
      <p:pic>
        <p:nvPicPr>
          <p:cNvPr id="2" name="Picture 1">
            <a:extLst>
              <a:ext uri="{FF2B5EF4-FFF2-40B4-BE49-F238E27FC236}">
                <a16:creationId xmlns:a16="http://schemas.microsoft.com/office/drawing/2014/main" id="{530A8BCE-8D61-5255-0762-51A926CEA351}"/>
              </a:ext>
            </a:extLst>
          </p:cNvPr>
          <p:cNvPicPr>
            <a:picLocks noChangeAspect="1"/>
          </p:cNvPicPr>
          <p:nvPr/>
        </p:nvPicPr>
        <p:blipFill>
          <a:blip r:embed="rId2"/>
          <a:srcRect l="1206" r="2890"/>
          <a:stretch/>
        </p:blipFill>
        <p:spPr>
          <a:xfrm>
            <a:off x="0" y="0"/>
            <a:ext cx="7824866" cy="6645931"/>
          </a:xfrm>
          <a:prstGeom prst="rect">
            <a:avLst/>
          </a:prstGeom>
        </p:spPr>
      </p:pic>
    </p:spTree>
    <p:extLst>
      <p:ext uri="{BB962C8B-B14F-4D97-AF65-F5344CB8AC3E}">
        <p14:creationId xmlns:p14="http://schemas.microsoft.com/office/powerpoint/2010/main" val="329972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239843" y="212070"/>
            <a:ext cx="11566746" cy="3416320"/>
          </a:xfrm>
          <a:prstGeom prst="rect">
            <a:avLst/>
          </a:prstGeom>
          <a:noFill/>
        </p:spPr>
        <p:txBody>
          <a:bodyPr wrap="square">
            <a:spAutoFit/>
          </a:bodyPr>
          <a:lstStyle/>
          <a:p>
            <a:r>
              <a:rPr lang="en-US" sz="2400" b="1" dirty="0"/>
              <a:t>Facility or Process Sections</a:t>
            </a:r>
          </a:p>
          <a:p>
            <a:pPr>
              <a:buFont typeface="Arial" panose="020B0604020202020204" pitchFamily="34" charset="0"/>
              <a:buChar char="•"/>
            </a:pPr>
            <a:r>
              <a:rPr lang="en-US" sz="2400" dirty="0"/>
              <a:t>The image shows three different facilities (Facility 1, 2, and 3), each with their own local control systems, workstations, and field devices:</a:t>
            </a:r>
          </a:p>
          <a:p>
            <a:pPr marL="742950" lvl="1" indent="-285750">
              <a:buFont typeface="Arial" panose="020B0604020202020204" pitchFamily="34" charset="0"/>
              <a:buChar char="•"/>
            </a:pPr>
            <a:r>
              <a:rPr lang="en-US" sz="2400" b="1" dirty="0"/>
              <a:t>Facility or Process 1</a:t>
            </a:r>
            <a:r>
              <a:rPr lang="en-US" sz="2400" dirty="0"/>
              <a:t>: This shows an Operator Workstation connected to the Field Control Unit (FCU) which interfaces with PLC I/O and field devices.</a:t>
            </a:r>
          </a:p>
          <a:p>
            <a:pPr marL="742950" lvl="1" indent="-285750">
              <a:buFont typeface="Arial" panose="020B0604020202020204" pitchFamily="34" charset="0"/>
              <a:buChar char="•"/>
            </a:pPr>
            <a:r>
              <a:rPr lang="en-US" sz="2400" b="1" dirty="0"/>
              <a:t>Facility or Process 2</a:t>
            </a:r>
            <a:r>
              <a:rPr lang="en-US" sz="2400" dirty="0"/>
              <a:t>: Here, the architecture includes a SCADA Data Server that collects data from multiple Remote Terminal Units (RTUs), PLCs, and other third-party devices.</a:t>
            </a:r>
          </a:p>
          <a:p>
            <a:pPr marL="742950" lvl="1" indent="-285750">
              <a:buFont typeface="Arial" panose="020B0604020202020204" pitchFamily="34" charset="0"/>
              <a:buChar char="•"/>
            </a:pPr>
            <a:r>
              <a:rPr lang="en-US" sz="2400" b="1" dirty="0"/>
              <a:t>Facility or Process 3</a:t>
            </a:r>
            <a:r>
              <a:rPr lang="en-US" sz="2400" dirty="0"/>
              <a:t>: In this case, there’s a micro FCU and field devices, connected via LAN/WAN hubs and wireless connections.</a:t>
            </a:r>
          </a:p>
        </p:txBody>
      </p:sp>
      <p:pic>
        <p:nvPicPr>
          <p:cNvPr id="2" name="Picture 1">
            <a:extLst>
              <a:ext uri="{FF2B5EF4-FFF2-40B4-BE49-F238E27FC236}">
                <a16:creationId xmlns:a16="http://schemas.microsoft.com/office/drawing/2014/main" id="{530A8BCE-8D61-5255-0762-51A926CEA351}"/>
              </a:ext>
            </a:extLst>
          </p:cNvPr>
          <p:cNvPicPr>
            <a:picLocks noChangeAspect="1"/>
          </p:cNvPicPr>
          <p:nvPr/>
        </p:nvPicPr>
        <p:blipFill>
          <a:blip r:embed="rId2"/>
          <a:srcRect l="1206" t="54810" r="2890"/>
          <a:stretch/>
        </p:blipFill>
        <p:spPr>
          <a:xfrm>
            <a:off x="0" y="3642610"/>
            <a:ext cx="7824866" cy="3003321"/>
          </a:xfrm>
          <a:prstGeom prst="rect">
            <a:avLst/>
          </a:prstGeom>
        </p:spPr>
      </p:pic>
    </p:spTree>
    <p:extLst>
      <p:ext uri="{BB962C8B-B14F-4D97-AF65-F5344CB8AC3E}">
        <p14:creationId xmlns:p14="http://schemas.microsoft.com/office/powerpoint/2010/main" val="1909847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49902" y="931598"/>
            <a:ext cx="11566746" cy="4524315"/>
          </a:xfrm>
          <a:prstGeom prst="rect">
            <a:avLst/>
          </a:prstGeom>
          <a:noFill/>
        </p:spPr>
        <p:txBody>
          <a:bodyPr wrap="square">
            <a:spAutoFit/>
          </a:bodyPr>
          <a:lstStyle/>
          <a:p>
            <a:pPr algn="just"/>
            <a:r>
              <a:rPr lang="en-US" sz="3200" b="1" dirty="0"/>
              <a:t>LAN Networks or SCADA or PLC Network</a:t>
            </a:r>
          </a:p>
          <a:p>
            <a:pPr marL="457200" indent="-457200" algn="just">
              <a:buFont typeface="Arial" panose="020B0604020202020204" pitchFamily="34" charset="0"/>
              <a:buChar char="•"/>
            </a:pPr>
            <a:r>
              <a:rPr lang="en-US" sz="3200" dirty="0"/>
              <a:t>The entire system, including multiple facilities, is interconnected via LAN or WAN networks, allowing the SCADA system or PLC to monitor and control operations across various geographical locations.</a:t>
            </a:r>
          </a:p>
          <a:p>
            <a:pPr algn="just"/>
            <a:r>
              <a:rPr lang="en-US" sz="3200" b="1" dirty="0"/>
              <a:t>Wireless Connection</a:t>
            </a:r>
          </a:p>
          <a:p>
            <a:pPr marL="457200" indent="-457200" algn="just">
              <a:buFont typeface="Arial" panose="020B0604020202020204" pitchFamily="34" charset="0"/>
              <a:buChar char="•"/>
            </a:pPr>
            <a:r>
              <a:rPr lang="en-US" sz="3200" dirty="0"/>
              <a:t>The dashed lines indicate wireless connections between facilities, allowing remote locations to communicate without wired connections.</a:t>
            </a:r>
          </a:p>
        </p:txBody>
      </p:sp>
    </p:spTree>
    <p:extLst>
      <p:ext uri="{BB962C8B-B14F-4D97-AF65-F5344CB8AC3E}">
        <p14:creationId xmlns:p14="http://schemas.microsoft.com/office/powerpoint/2010/main" val="428298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366623"/>
            <a:ext cx="11566746" cy="6124754"/>
          </a:xfrm>
          <a:prstGeom prst="rect">
            <a:avLst/>
          </a:prstGeom>
          <a:noFill/>
        </p:spPr>
        <p:txBody>
          <a:bodyPr wrap="square">
            <a:spAutoFit/>
          </a:bodyPr>
          <a:lstStyle/>
          <a:p>
            <a:pPr algn="just"/>
            <a:r>
              <a:rPr lang="en-IN" sz="4000" b="1" dirty="0"/>
              <a:t>Implementation Technique</a:t>
            </a:r>
          </a:p>
          <a:p>
            <a:r>
              <a:rPr lang="en-US" sz="3200" b="1" dirty="0"/>
              <a:t>Requirement Analysis</a:t>
            </a:r>
          </a:p>
          <a:p>
            <a:pPr marL="457200" indent="-457200" algn="just">
              <a:buFont typeface="Arial" panose="020B0604020202020204" pitchFamily="34" charset="0"/>
              <a:buChar char="•"/>
            </a:pPr>
            <a:r>
              <a:rPr lang="en-US" sz="3200" b="1" dirty="0"/>
              <a:t>Identify Process Control Needs</a:t>
            </a:r>
            <a:r>
              <a:rPr lang="en-US" sz="3200" dirty="0"/>
              <a:t>: Understand the scope of the process, including variables to be controlled (temperature, pressure, flow, etc.), number of control loops, and subsystems.</a:t>
            </a:r>
          </a:p>
          <a:p>
            <a:pPr marL="457200" indent="-457200" algn="just">
              <a:buFont typeface="Arial" panose="020B0604020202020204" pitchFamily="34" charset="0"/>
              <a:buChar char="•"/>
            </a:pPr>
            <a:r>
              <a:rPr lang="en-US" sz="3200" b="1" dirty="0"/>
              <a:t>Regulatory and Safety Requirements</a:t>
            </a:r>
            <a:r>
              <a:rPr lang="en-US" sz="3200" dirty="0"/>
              <a:t>: Assess standards and regulations applicable to the industry (e.g., ISO, OSHA) and specific safety requirements like emergency shutdown systems (ESD).</a:t>
            </a:r>
          </a:p>
          <a:p>
            <a:pPr marL="457200" indent="-457200" algn="just">
              <a:buFont typeface="Arial" panose="020B0604020202020204" pitchFamily="34" charset="0"/>
              <a:buChar char="•"/>
            </a:pPr>
            <a:r>
              <a:rPr lang="en-US" sz="3200" b="1" dirty="0"/>
              <a:t>Integration with Existing Systems</a:t>
            </a:r>
            <a:r>
              <a:rPr lang="en-US" sz="3200" dirty="0"/>
              <a:t>: Evaluate whether the DCS will be implemented in a new or existing system and how it will integrate with other automation components (e.g., PLCs, SCADA).</a:t>
            </a:r>
          </a:p>
        </p:txBody>
      </p:sp>
    </p:spTree>
    <p:extLst>
      <p:ext uri="{BB962C8B-B14F-4D97-AF65-F5344CB8AC3E}">
        <p14:creationId xmlns:p14="http://schemas.microsoft.com/office/powerpoint/2010/main" val="831391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17693"/>
            <a:ext cx="12074755" cy="6740307"/>
          </a:xfrm>
          <a:prstGeom prst="rect">
            <a:avLst/>
          </a:prstGeom>
          <a:noFill/>
        </p:spPr>
        <p:txBody>
          <a:bodyPr wrap="square">
            <a:spAutoFit/>
          </a:bodyPr>
          <a:lstStyle/>
          <a:p>
            <a:pPr algn="just"/>
            <a:r>
              <a:rPr lang="en-IN" sz="4000" b="1" dirty="0"/>
              <a:t>Implementation Technique</a:t>
            </a:r>
          </a:p>
          <a:p>
            <a:r>
              <a:rPr lang="en-US" sz="2800" b="1" dirty="0"/>
              <a:t>System Design and Planning</a:t>
            </a:r>
          </a:p>
          <a:p>
            <a:pPr>
              <a:buFont typeface="Arial" panose="020B0604020202020204" pitchFamily="34" charset="0"/>
              <a:buChar char="•"/>
            </a:pPr>
            <a:r>
              <a:rPr lang="en-US" sz="2800" b="1" dirty="0"/>
              <a:t>Architectural Design</a:t>
            </a:r>
            <a:r>
              <a:rPr lang="en-US" sz="2800" dirty="0"/>
              <a:t>: Determine the type of DCS architecture (centralized or distributed) to be implemented based on the scale of the plant.</a:t>
            </a:r>
          </a:p>
          <a:p>
            <a:pPr marL="742950" lvl="1" indent="-285750">
              <a:buFont typeface="Arial" panose="020B0604020202020204" pitchFamily="34" charset="0"/>
              <a:buChar char="•"/>
            </a:pPr>
            <a:r>
              <a:rPr lang="en-US" sz="2800" b="1" dirty="0"/>
              <a:t>Centralized Control Units</a:t>
            </a:r>
            <a:r>
              <a:rPr lang="en-US" sz="2800" dirty="0"/>
              <a:t>: Placement of control units in a single location.</a:t>
            </a:r>
          </a:p>
          <a:p>
            <a:pPr marL="742950" lvl="1" indent="-285750">
              <a:buFont typeface="Arial" panose="020B0604020202020204" pitchFamily="34" charset="0"/>
              <a:buChar char="•"/>
            </a:pPr>
            <a:r>
              <a:rPr lang="en-US" sz="2800" b="1" dirty="0"/>
              <a:t>Distributed Control Units</a:t>
            </a:r>
            <a:r>
              <a:rPr lang="en-US" sz="2800" dirty="0"/>
              <a:t>: Use of distributed controllers across different process sections.</a:t>
            </a:r>
          </a:p>
          <a:p>
            <a:pPr>
              <a:buFont typeface="Arial" panose="020B0604020202020204" pitchFamily="34" charset="0"/>
              <a:buChar char="•"/>
            </a:pPr>
            <a:r>
              <a:rPr lang="en-US" sz="2800" b="1" dirty="0"/>
              <a:t>Control Strategy</a:t>
            </a:r>
            <a:r>
              <a:rPr lang="en-US" sz="2800" dirty="0"/>
              <a:t>: Define control loops, algorithms (PID, advanced control), and communication protocols (TCP/IP, Modbus, OPC) that the DCS will use.</a:t>
            </a:r>
          </a:p>
          <a:p>
            <a:pPr>
              <a:buFont typeface="Arial" panose="020B0604020202020204" pitchFamily="34" charset="0"/>
              <a:buChar char="•"/>
            </a:pPr>
            <a:r>
              <a:rPr lang="en-US" sz="2800" b="1" dirty="0"/>
              <a:t>Network Design</a:t>
            </a:r>
            <a:r>
              <a:rPr lang="en-US" sz="2800" dirty="0"/>
              <a:t>: Design the communication network between controllers, field devices, workstations, and servers (LAN/WAN, wireless connections).</a:t>
            </a:r>
          </a:p>
          <a:p>
            <a:pPr>
              <a:buFont typeface="Arial" panose="020B0604020202020204" pitchFamily="34" charset="0"/>
              <a:buChar char="•"/>
            </a:pPr>
            <a:r>
              <a:rPr lang="en-US" sz="2800" b="1" dirty="0"/>
              <a:t>Redundancy and Fail-Safe Design</a:t>
            </a:r>
            <a:r>
              <a:rPr lang="en-US" sz="2800" dirty="0"/>
              <a:t>: Plan for system redundancy (hot standby controllers, backup power) and fail-safe operations in case of system failure.</a:t>
            </a:r>
          </a:p>
          <a:p>
            <a:pPr>
              <a:buFont typeface="Arial" panose="020B0604020202020204" pitchFamily="34" charset="0"/>
              <a:buChar char="•"/>
            </a:pPr>
            <a:r>
              <a:rPr lang="en-US" sz="2800" b="1" dirty="0"/>
              <a:t>Scalability Planning</a:t>
            </a:r>
            <a:r>
              <a:rPr lang="en-US" sz="2800" dirty="0"/>
              <a:t>: Design the system to be scalable, allowing future expansion of the plant or the addition of more processes without major reconfiguration.</a:t>
            </a:r>
          </a:p>
        </p:txBody>
      </p:sp>
    </p:spTree>
    <p:extLst>
      <p:ext uri="{BB962C8B-B14F-4D97-AF65-F5344CB8AC3E}">
        <p14:creationId xmlns:p14="http://schemas.microsoft.com/office/powerpoint/2010/main" val="369633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3C46D3-27FD-6870-C61B-F654EFCFEC7B}"/>
              </a:ext>
            </a:extLst>
          </p:cNvPr>
          <p:cNvSpPr txBox="1"/>
          <p:nvPr/>
        </p:nvSpPr>
        <p:spPr>
          <a:xfrm>
            <a:off x="2590800" y="2558534"/>
            <a:ext cx="6096000" cy="523220"/>
          </a:xfrm>
          <a:prstGeom prst="rect">
            <a:avLst/>
          </a:prstGeom>
          <a:noFill/>
        </p:spPr>
        <p:txBody>
          <a:bodyPr wrap="square">
            <a:spAutoFit/>
          </a:bodyPr>
          <a:lstStyle/>
          <a:p>
            <a:pPr algn="ctr"/>
            <a:r>
              <a:rPr lang="en-IN" sz="2800" b="0" i="0" u="none" strike="noStrike" baseline="0" dirty="0">
                <a:latin typeface="AdvTGBOLDI"/>
              </a:rPr>
              <a:t>Real-time control </a:t>
            </a:r>
            <a:r>
              <a:rPr lang="en-IN" sz="2800" dirty="0">
                <a:latin typeface="AdvTGBOLDI"/>
              </a:rPr>
              <a:t>S</a:t>
            </a:r>
            <a:r>
              <a:rPr lang="en-IN" sz="2800" b="0" i="0" u="none" strike="noStrike" baseline="0" dirty="0">
                <a:latin typeface="AdvTGBOLDI"/>
              </a:rPr>
              <a:t>ystem Software</a:t>
            </a:r>
            <a:endParaRPr lang="en-IN" sz="2800" dirty="0"/>
          </a:p>
        </p:txBody>
      </p:sp>
    </p:spTree>
    <p:extLst>
      <p:ext uri="{BB962C8B-B14F-4D97-AF65-F5344CB8AC3E}">
        <p14:creationId xmlns:p14="http://schemas.microsoft.com/office/powerpoint/2010/main" val="929705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7109639"/>
          </a:xfrm>
          <a:prstGeom prst="rect">
            <a:avLst/>
          </a:prstGeom>
          <a:noFill/>
        </p:spPr>
        <p:txBody>
          <a:bodyPr wrap="square">
            <a:spAutoFit/>
          </a:bodyPr>
          <a:lstStyle/>
          <a:p>
            <a:pPr algn="just"/>
            <a:r>
              <a:rPr lang="en-IN" sz="4000" b="1" dirty="0"/>
              <a:t>Implementation Technique</a:t>
            </a:r>
          </a:p>
          <a:p>
            <a:pPr algn="just"/>
            <a:r>
              <a:rPr lang="en-US" sz="3200" b="1" dirty="0"/>
              <a:t>Hardware Selection</a:t>
            </a:r>
          </a:p>
          <a:p>
            <a:pPr marL="457200" indent="-457200" algn="just">
              <a:buFont typeface="Arial" panose="020B0604020202020204" pitchFamily="34" charset="0"/>
              <a:buChar char="•"/>
            </a:pPr>
            <a:r>
              <a:rPr lang="en-US" sz="3200" b="1" dirty="0"/>
              <a:t>Controllers (DCS Nodes)</a:t>
            </a:r>
            <a:r>
              <a:rPr lang="en-US" sz="3200" dirty="0"/>
              <a:t>: Select appropriate DCS controllers for process control, ensuring they can handle required I/O, processing speed, and functionality.</a:t>
            </a:r>
          </a:p>
          <a:p>
            <a:pPr marL="457200" indent="-457200" algn="just">
              <a:buFont typeface="Arial" panose="020B0604020202020204" pitchFamily="34" charset="0"/>
              <a:buChar char="•"/>
            </a:pPr>
            <a:r>
              <a:rPr lang="en-US" sz="3200" b="1" dirty="0"/>
              <a:t>Field Devices</a:t>
            </a:r>
            <a:r>
              <a:rPr lang="en-US" sz="3200" dirty="0"/>
              <a:t>: Choose sensors, actuators, and transmitters compatible with the DCS, ensuring accurate data acquisition and precise control.</a:t>
            </a:r>
          </a:p>
          <a:p>
            <a:pPr marL="457200" indent="-457200" algn="just">
              <a:buFont typeface="Arial" panose="020B0604020202020204" pitchFamily="34" charset="0"/>
              <a:buChar char="•"/>
            </a:pPr>
            <a:r>
              <a:rPr lang="en-US" sz="3200" b="1" dirty="0"/>
              <a:t>Communication Equipment</a:t>
            </a:r>
            <a:r>
              <a:rPr lang="en-US" sz="3200" dirty="0"/>
              <a:t>: Select routers, switches, and gateways for the LAN/WAN or wireless networks, ensuring robust communication between field devices and controllers.</a:t>
            </a:r>
          </a:p>
          <a:p>
            <a:pPr marL="457200" indent="-457200" algn="just">
              <a:buFont typeface="Arial" panose="020B0604020202020204" pitchFamily="34" charset="0"/>
              <a:buChar char="•"/>
            </a:pPr>
            <a:r>
              <a:rPr lang="en-US" sz="3200" b="1" dirty="0"/>
              <a:t>Human-Machine Interface (HMI)</a:t>
            </a:r>
            <a:r>
              <a:rPr lang="en-US" sz="3200" dirty="0"/>
              <a:t>: Choose operator workstations and display units with intuitive interfaces for real-time monitoring and control.</a:t>
            </a:r>
          </a:p>
        </p:txBody>
      </p:sp>
    </p:spTree>
    <p:extLst>
      <p:ext uri="{BB962C8B-B14F-4D97-AF65-F5344CB8AC3E}">
        <p14:creationId xmlns:p14="http://schemas.microsoft.com/office/powerpoint/2010/main" val="635796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6617196"/>
          </a:xfrm>
          <a:prstGeom prst="rect">
            <a:avLst/>
          </a:prstGeom>
          <a:noFill/>
        </p:spPr>
        <p:txBody>
          <a:bodyPr wrap="square">
            <a:spAutoFit/>
          </a:bodyPr>
          <a:lstStyle/>
          <a:p>
            <a:pPr algn="just"/>
            <a:r>
              <a:rPr lang="en-IN" sz="4000" b="1" dirty="0"/>
              <a:t>Implementation Technique</a:t>
            </a:r>
          </a:p>
          <a:p>
            <a:r>
              <a:rPr lang="en-US" sz="3200" b="1" dirty="0"/>
              <a:t>Software Configuration</a:t>
            </a:r>
          </a:p>
          <a:p>
            <a:pPr marL="457200" indent="-457200" algn="just">
              <a:buFont typeface="Arial" panose="020B0604020202020204" pitchFamily="34" charset="0"/>
              <a:buChar char="•"/>
            </a:pPr>
            <a:r>
              <a:rPr lang="en-US" sz="3200" b="1" dirty="0"/>
              <a:t>Control Logic Programming</a:t>
            </a:r>
            <a:r>
              <a:rPr lang="en-US" sz="3200" dirty="0"/>
              <a:t>: Develop the control logic (e.g., ladder logic, function blocks, structured text) in the DCS system for process control.</a:t>
            </a:r>
          </a:p>
          <a:p>
            <a:pPr marL="457200" indent="-457200" algn="just">
              <a:buFont typeface="Arial" panose="020B0604020202020204" pitchFamily="34" charset="0"/>
              <a:buChar char="•"/>
            </a:pPr>
            <a:r>
              <a:rPr lang="en-US" sz="3200" b="1" dirty="0"/>
              <a:t>HMI Development</a:t>
            </a:r>
            <a:r>
              <a:rPr lang="en-US" sz="3200" dirty="0"/>
              <a:t>: Configure HMI screens for operators, ensuring intuitive visual representations of plant operations, alarms, trends, and control options.</a:t>
            </a:r>
          </a:p>
          <a:p>
            <a:pPr marL="457200" indent="-457200" algn="just">
              <a:buFont typeface="Arial" panose="020B0604020202020204" pitchFamily="34" charset="0"/>
              <a:buChar char="•"/>
            </a:pPr>
            <a:r>
              <a:rPr lang="en-US" sz="3200" b="1" dirty="0"/>
              <a:t>Alarm and Event Management</a:t>
            </a:r>
            <a:r>
              <a:rPr lang="en-US" sz="3200" dirty="0"/>
              <a:t>: Define alarm thresholds, priorities, and actions in response to abnormal process conditions.</a:t>
            </a:r>
          </a:p>
          <a:p>
            <a:pPr marL="457200" indent="-457200" algn="just">
              <a:buFont typeface="Arial" panose="020B0604020202020204" pitchFamily="34" charset="0"/>
              <a:buChar char="•"/>
            </a:pPr>
            <a:r>
              <a:rPr lang="en-US" sz="3200" b="1" dirty="0"/>
              <a:t>Historical Data Logging</a:t>
            </a:r>
            <a:r>
              <a:rPr lang="en-US" sz="3200" dirty="0"/>
              <a:t>: Configure data archiving to ensure the system stores critical process data for long-term analysis and reporting.</a:t>
            </a:r>
          </a:p>
        </p:txBody>
      </p:sp>
    </p:spTree>
    <p:extLst>
      <p:ext uri="{BB962C8B-B14F-4D97-AF65-F5344CB8AC3E}">
        <p14:creationId xmlns:p14="http://schemas.microsoft.com/office/powerpoint/2010/main" val="3692912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6124754"/>
          </a:xfrm>
          <a:prstGeom prst="rect">
            <a:avLst/>
          </a:prstGeom>
          <a:noFill/>
        </p:spPr>
        <p:txBody>
          <a:bodyPr wrap="square">
            <a:spAutoFit/>
          </a:bodyPr>
          <a:lstStyle/>
          <a:p>
            <a:pPr algn="just"/>
            <a:r>
              <a:rPr lang="en-IN" sz="4000" b="1" dirty="0"/>
              <a:t>Implementation Technique</a:t>
            </a:r>
          </a:p>
          <a:p>
            <a:pPr algn="just"/>
            <a:r>
              <a:rPr lang="en-US" sz="3200" b="1" dirty="0"/>
              <a:t>Installation</a:t>
            </a:r>
          </a:p>
          <a:p>
            <a:pPr marL="457200" indent="-457200" algn="just">
              <a:buFont typeface="Arial" panose="020B0604020202020204" pitchFamily="34" charset="0"/>
              <a:buChar char="•"/>
            </a:pPr>
            <a:r>
              <a:rPr lang="en-US" sz="3200" b="1" dirty="0"/>
              <a:t>Controller and Network Installation</a:t>
            </a:r>
            <a:r>
              <a:rPr lang="en-US" sz="3200" dirty="0"/>
              <a:t>: Install the DCS controllers, connect them to field devices, and configure the LAN/WAN or wireless network for communication.</a:t>
            </a:r>
          </a:p>
          <a:p>
            <a:pPr marL="457200" indent="-457200" algn="just">
              <a:buFont typeface="Arial" panose="020B0604020202020204" pitchFamily="34" charset="0"/>
              <a:buChar char="•"/>
            </a:pPr>
            <a:r>
              <a:rPr lang="en-US" sz="3200" b="1" dirty="0"/>
              <a:t>I/O Connection</a:t>
            </a:r>
            <a:r>
              <a:rPr lang="en-US" sz="3200" dirty="0"/>
              <a:t>: Connect sensors and actuators to the appropriate input/output (I/O) modules in the controllers.</a:t>
            </a:r>
          </a:p>
          <a:p>
            <a:pPr marL="457200" indent="-457200" algn="just">
              <a:buFont typeface="Arial" panose="020B0604020202020204" pitchFamily="34" charset="0"/>
              <a:buChar char="•"/>
            </a:pPr>
            <a:r>
              <a:rPr lang="en-US" sz="3200" b="1" dirty="0"/>
              <a:t>Server and Workstation Setup</a:t>
            </a:r>
            <a:r>
              <a:rPr lang="en-US" sz="3200" dirty="0"/>
              <a:t>: Install the engineering and operator workstations, SCADA servers, and historical data archivers.</a:t>
            </a:r>
          </a:p>
          <a:p>
            <a:pPr marL="457200" indent="-457200" algn="just">
              <a:buFont typeface="Arial" panose="020B0604020202020204" pitchFamily="34" charset="0"/>
              <a:buChar char="•"/>
            </a:pPr>
            <a:r>
              <a:rPr lang="en-US" sz="3200" b="1" dirty="0"/>
              <a:t>Power Supply and Redundancy Setup</a:t>
            </a:r>
            <a:r>
              <a:rPr lang="en-US" sz="3200" dirty="0"/>
              <a:t>: Install power supplies, ensuring backup or redundant power for critical components to ensure continuous operation.</a:t>
            </a:r>
          </a:p>
        </p:txBody>
      </p:sp>
    </p:spTree>
    <p:extLst>
      <p:ext uri="{BB962C8B-B14F-4D97-AF65-F5344CB8AC3E}">
        <p14:creationId xmlns:p14="http://schemas.microsoft.com/office/powerpoint/2010/main" val="3730892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4154984"/>
          </a:xfrm>
          <a:prstGeom prst="rect">
            <a:avLst/>
          </a:prstGeom>
          <a:noFill/>
        </p:spPr>
        <p:txBody>
          <a:bodyPr wrap="square">
            <a:spAutoFit/>
          </a:bodyPr>
          <a:lstStyle/>
          <a:p>
            <a:pPr algn="just"/>
            <a:r>
              <a:rPr lang="en-IN" sz="4000" b="1" dirty="0"/>
              <a:t>Implementation Technique</a:t>
            </a:r>
          </a:p>
          <a:p>
            <a:r>
              <a:rPr lang="en-US" sz="3200" b="1" dirty="0"/>
              <a:t>System Integration</a:t>
            </a:r>
          </a:p>
          <a:p>
            <a:pPr marL="457200" indent="-457200">
              <a:buFont typeface="Arial" panose="020B0604020202020204" pitchFamily="34" charset="0"/>
              <a:buChar char="•"/>
            </a:pPr>
            <a:r>
              <a:rPr lang="en-US" sz="3200" b="1" dirty="0"/>
              <a:t>Field Device Integration</a:t>
            </a:r>
            <a:r>
              <a:rPr lang="en-US" sz="3200" dirty="0"/>
              <a:t>: Integrate the DCS with all field devices, ensuring accurate and stable data exchange between the controllers and the field.</a:t>
            </a:r>
          </a:p>
          <a:p>
            <a:pPr marL="457200" indent="-457200">
              <a:buFont typeface="Arial" panose="020B0604020202020204" pitchFamily="34" charset="0"/>
              <a:buChar char="•"/>
            </a:pPr>
            <a:r>
              <a:rPr lang="en-US" sz="3200" b="1" dirty="0"/>
              <a:t>PLC/SCADA Integration</a:t>
            </a:r>
            <a:r>
              <a:rPr lang="en-US" sz="3200" dirty="0"/>
              <a:t>: If the plant already has a PLC or SCADA system, ensure proper data exchange and coordination between these systems and the DCS.</a:t>
            </a:r>
          </a:p>
        </p:txBody>
      </p:sp>
    </p:spTree>
    <p:extLst>
      <p:ext uri="{BB962C8B-B14F-4D97-AF65-F5344CB8AC3E}">
        <p14:creationId xmlns:p14="http://schemas.microsoft.com/office/powerpoint/2010/main" val="1988587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6617196"/>
          </a:xfrm>
          <a:prstGeom prst="rect">
            <a:avLst/>
          </a:prstGeom>
          <a:noFill/>
        </p:spPr>
        <p:txBody>
          <a:bodyPr wrap="square">
            <a:spAutoFit/>
          </a:bodyPr>
          <a:lstStyle/>
          <a:p>
            <a:pPr algn="just"/>
            <a:r>
              <a:rPr lang="en-IN" sz="4000" b="1" dirty="0"/>
              <a:t>Implementation Technique</a:t>
            </a:r>
          </a:p>
          <a:p>
            <a:r>
              <a:rPr lang="en-US" sz="3200" b="1" dirty="0"/>
              <a:t>Testing and Commissioning</a:t>
            </a:r>
          </a:p>
          <a:p>
            <a:pPr marL="457200" indent="-457200" algn="just">
              <a:buFont typeface="Arial" panose="020B0604020202020204" pitchFamily="34" charset="0"/>
              <a:buChar char="•"/>
            </a:pPr>
            <a:r>
              <a:rPr lang="en-US" sz="3200" b="1" dirty="0"/>
              <a:t>Pre-commissioning</a:t>
            </a:r>
            <a:r>
              <a:rPr lang="en-US" sz="3200" dirty="0"/>
              <a:t>: Test the individual components (sensors, actuators, controllers) for functionality and ensure they are correctly installed.</a:t>
            </a:r>
          </a:p>
          <a:p>
            <a:pPr marL="457200" indent="-457200" algn="just">
              <a:buFont typeface="Arial" panose="020B0604020202020204" pitchFamily="34" charset="0"/>
              <a:buChar char="•"/>
            </a:pPr>
            <a:r>
              <a:rPr lang="en-US" sz="3200" b="1" dirty="0"/>
              <a:t>System Testing</a:t>
            </a:r>
            <a:r>
              <a:rPr lang="en-US" sz="3200" dirty="0"/>
              <a:t>: Conduct integrated system testing, including validation of control logic, communication networks, alarm functionality, and fail-safe operations.</a:t>
            </a:r>
          </a:p>
          <a:p>
            <a:pPr marL="457200" indent="-457200" algn="just">
              <a:buFont typeface="Arial" panose="020B0604020202020204" pitchFamily="34" charset="0"/>
              <a:buChar char="•"/>
            </a:pPr>
            <a:r>
              <a:rPr lang="en-US" sz="3200" b="1" dirty="0"/>
              <a:t>Performance Testing</a:t>
            </a:r>
            <a:r>
              <a:rPr lang="en-US" sz="3200" dirty="0"/>
              <a:t>: Simulate real-world conditions to test the system's performance, including load testing to verify the system’s scalability.</a:t>
            </a:r>
          </a:p>
          <a:p>
            <a:pPr marL="457200" indent="-457200" algn="just">
              <a:buFont typeface="Arial" panose="020B0604020202020204" pitchFamily="34" charset="0"/>
              <a:buChar char="•"/>
            </a:pPr>
            <a:r>
              <a:rPr lang="en-US" sz="3200" b="1" dirty="0"/>
              <a:t>Acceptance Testing</a:t>
            </a:r>
            <a:r>
              <a:rPr lang="en-US" sz="3200" dirty="0"/>
              <a:t>: Perform final tests in collaboration with operators to verify that the DCS meets operational requirements.</a:t>
            </a:r>
          </a:p>
        </p:txBody>
      </p:sp>
    </p:spTree>
    <p:extLst>
      <p:ext uri="{BB962C8B-B14F-4D97-AF65-F5344CB8AC3E}">
        <p14:creationId xmlns:p14="http://schemas.microsoft.com/office/powerpoint/2010/main" val="2137766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5139869"/>
          </a:xfrm>
          <a:prstGeom prst="rect">
            <a:avLst/>
          </a:prstGeom>
          <a:noFill/>
        </p:spPr>
        <p:txBody>
          <a:bodyPr wrap="square">
            <a:spAutoFit/>
          </a:bodyPr>
          <a:lstStyle/>
          <a:p>
            <a:pPr algn="just"/>
            <a:r>
              <a:rPr lang="en-IN" sz="4000" b="1" dirty="0"/>
              <a:t>Implementation Technique</a:t>
            </a:r>
          </a:p>
          <a:p>
            <a:r>
              <a:rPr lang="en-US" sz="3200" b="1" dirty="0"/>
              <a:t>Operator Training</a:t>
            </a:r>
          </a:p>
          <a:p>
            <a:pPr marL="457200" indent="-457200" algn="just">
              <a:buFont typeface="Arial" panose="020B0604020202020204" pitchFamily="34" charset="0"/>
              <a:buChar char="•"/>
            </a:pPr>
            <a:r>
              <a:rPr lang="en-US" sz="3200" b="1" dirty="0"/>
              <a:t>Hands-on Training</a:t>
            </a:r>
            <a:r>
              <a:rPr lang="en-US" sz="3200" dirty="0"/>
              <a:t>: Provide operators and maintenance staff with hands-on training on the DCS, including how to navigate HMIs, manage alarms, and interpret trends.</a:t>
            </a:r>
          </a:p>
          <a:p>
            <a:pPr marL="457200" indent="-457200" algn="just">
              <a:buFont typeface="Arial" panose="020B0604020202020204" pitchFamily="34" charset="0"/>
              <a:buChar char="•"/>
            </a:pPr>
            <a:r>
              <a:rPr lang="en-US" sz="3200" b="1" dirty="0"/>
              <a:t>Emergency Procedures</a:t>
            </a:r>
            <a:r>
              <a:rPr lang="en-US" sz="3200" dirty="0"/>
              <a:t>: Train operators on responding to system failures or alarms and performing emergency shutdowns.</a:t>
            </a:r>
          </a:p>
          <a:p>
            <a:pPr marL="457200" indent="-457200" algn="just">
              <a:buFont typeface="Arial" panose="020B0604020202020204" pitchFamily="34" charset="0"/>
              <a:buChar char="•"/>
            </a:pPr>
            <a:r>
              <a:rPr lang="en-US" sz="3200" b="1" dirty="0"/>
              <a:t>Maintenance Training</a:t>
            </a:r>
            <a:r>
              <a:rPr lang="en-US" sz="3200" dirty="0"/>
              <a:t>: Equip maintenance teams with the knowledge to troubleshoot common issues and conduct routine system maintenance.</a:t>
            </a:r>
          </a:p>
        </p:txBody>
      </p:sp>
    </p:spTree>
    <p:extLst>
      <p:ext uri="{BB962C8B-B14F-4D97-AF65-F5344CB8AC3E}">
        <p14:creationId xmlns:p14="http://schemas.microsoft.com/office/powerpoint/2010/main" val="583454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5632311"/>
          </a:xfrm>
          <a:prstGeom prst="rect">
            <a:avLst/>
          </a:prstGeom>
          <a:noFill/>
        </p:spPr>
        <p:txBody>
          <a:bodyPr wrap="square">
            <a:spAutoFit/>
          </a:bodyPr>
          <a:lstStyle/>
          <a:p>
            <a:pPr algn="just"/>
            <a:r>
              <a:rPr lang="en-IN" sz="4000" b="1" dirty="0"/>
              <a:t>Implementation Technique</a:t>
            </a:r>
          </a:p>
          <a:p>
            <a:endParaRPr lang="en-US" sz="3200" b="1" dirty="0"/>
          </a:p>
          <a:p>
            <a:pPr algn="just"/>
            <a:r>
              <a:rPr lang="en-US" sz="3200" b="1" dirty="0"/>
              <a:t>Go-live and Monitoring</a:t>
            </a:r>
          </a:p>
          <a:p>
            <a:pPr marL="457200" indent="-457200" algn="just">
              <a:buFont typeface="Arial" panose="020B0604020202020204" pitchFamily="34" charset="0"/>
              <a:buChar char="•"/>
            </a:pPr>
            <a:r>
              <a:rPr lang="en-US" sz="3200" b="1" dirty="0"/>
              <a:t>System Launch</a:t>
            </a:r>
            <a:r>
              <a:rPr lang="en-US" sz="3200" dirty="0"/>
              <a:t>: Once testing is complete, start up the system for real-time operation, ensuring all processes are stable and control loops function as designed.</a:t>
            </a:r>
          </a:p>
          <a:p>
            <a:pPr marL="457200" indent="-457200" algn="just">
              <a:buFont typeface="Arial" panose="020B0604020202020204" pitchFamily="34" charset="0"/>
              <a:buChar char="•"/>
            </a:pPr>
            <a:r>
              <a:rPr lang="en-US" sz="3200" b="1" dirty="0"/>
              <a:t>Fine-tuning</a:t>
            </a:r>
            <a:r>
              <a:rPr lang="en-US" sz="3200" dirty="0"/>
              <a:t>: During the initial operation period, fine-tune control parameters based on process performance and operator feedback.</a:t>
            </a:r>
          </a:p>
          <a:p>
            <a:pPr marL="457200" indent="-457200" algn="just">
              <a:buFont typeface="Arial" panose="020B0604020202020204" pitchFamily="34" charset="0"/>
              <a:buChar char="•"/>
            </a:pPr>
            <a:r>
              <a:rPr lang="en-US" sz="3200" b="1" dirty="0"/>
              <a:t>Continuous Monitoring</a:t>
            </a:r>
            <a:r>
              <a:rPr lang="en-US" sz="3200" dirty="0"/>
              <a:t>: Implement continuous performance monitoring, logging data for periodic review and process optimization.</a:t>
            </a:r>
          </a:p>
        </p:txBody>
      </p:sp>
    </p:spTree>
    <p:extLst>
      <p:ext uri="{BB962C8B-B14F-4D97-AF65-F5344CB8AC3E}">
        <p14:creationId xmlns:p14="http://schemas.microsoft.com/office/powerpoint/2010/main" val="243850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6617196"/>
          </a:xfrm>
          <a:prstGeom prst="rect">
            <a:avLst/>
          </a:prstGeom>
          <a:noFill/>
        </p:spPr>
        <p:txBody>
          <a:bodyPr wrap="square">
            <a:spAutoFit/>
          </a:bodyPr>
          <a:lstStyle/>
          <a:p>
            <a:pPr algn="just"/>
            <a:r>
              <a:rPr lang="en-IN" sz="4000" b="1" dirty="0"/>
              <a:t>Implementation Technique</a:t>
            </a:r>
          </a:p>
          <a:p>
            <a:endParaRPr lang="en-US" sz="3200" b="1" dirty="0"/>
          </a:p>
          <a:p>
            <a:r>
              <a:rPr lang="en-US" sz="3200" b="1" dirty="0"/>
              <a:t>Maintenance and Upgrades</a:t>
            </a:r>
          </a:p>
          <a:p>
            <a:pPr marL="457200" indent="-457200">
              <a:buFont typeface="Arial" panose="020B0604020202020204" pitchFamily="34" charset="0"/>
              <a:buChar char="•"/>
            </a:pPr>
            <a:r>
              <a:rPr lang="en-US" sz="3200" b="1" dirty="0"/>
              <a:t>Preventive Maintenance</a:t>
            </a:r>
            <a:r>
              <a:rPr lang="en-US" sz="3200" dirty="0"/>
              <a:t>: Schedule regular system maintenance to check controller health, network stability, and field device performance.</a:t>
            </a:r>
          </a:p>
          <a:p>
            <a:pPr marL="457200" indent="-457200">
              <a:buFont typeface="Arial" panose="020B0604020202020204" pitchFamily="34" charset="0"/>
              <a:buChar char="•"/>
            </a:pPr>
            <a:r>
              <a:rPr lang="en-US" sz="3200" b="1" dirty="0"/>
              <a:t>Software Updates</a:t>
            </a:r>
            <a:r>
              <a:rPr lang="en-US" sz="3200" dirty="0"/>
              <a:t>: Ensure that software is periodically updated for security patches and to enhance system functionality.</a:t>
            </a:r>
          </a:p>
          <a:p>
            <a:pPr marL="457200" indent="-457200">
              <a:buFont typeface="Arial" panose="020B0604020202020204" pitchFamily="34" charset="0"/>
              <a:buChar char="•"/>
            </a:pPr>
            <a:r>
              <a:rPr lang="en-US" sz="3200" b="1" dirty="0"/>
              <a:t>Hardware Upgrades</a:t>
            </a:r>
            <a:r>
              <a:rPr lang="en-US" sz="3200" dirty="0"/>
              <a:t>: As needed, upgrade hardware components like controllers or HMIs to improve system performance or to add more functionality.</a:t>
            </a:r>
          </a:p>
          <a:p>
            <a:pPr marL="457200" indent="-457200">
              <a:buFont typeface="Arial" panose="020B0604020202020204" pitchFamily="34" charset="0"/>
              <a:buChar char="•"/>
            </a:pPr>
            <a:r>
              <a:rPr lang="en-US" sz="3200" b="1" dirty="0"/>
              <a:t>Expansion</a:t>
            </a:r>
            <a:r>
              <a:rPr lang="en-US" sz="3200" dirty="0"/>
              <a:t>: If the plant expands, integrate new process sections seamlessly into the existing DCS architecture.</a:t>
            </a:r>
          </a:p>
        </p:txBody>
      </p:sp>
    </p:spTree>
    <p:extLst>
      <p:ext uri="{BB962C8B-B14F-4D97-AF65-F5344CB8AC3E}">
        <p14:creationId xmlns:p14="http://schemas.microsoft.com/office/powerpoint/2010/main" val="3018769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4647426"/>
          </a:xfrm>
          <a:prstGeom prst="rect">
            <a:avLst/>
          </a:prstGeom>
          <a:noFill/>
        </p:spPr>
        <p:txBody>
          <a:bodyPr wrap="square">
            <a:spAutoFit/>
          </a:bodyPr>
          <a:lstStyle/>
          <a:p>
            <a:pPr algn="just"/>
            <a:r>
              <a:rPr lang="en-IN" sz="4000" b="1" dirty="0"/>
              <a:t>Implementation Technique</a:t>
            </a:r>
          </a:p>
          <a:p>
            <a:endParaRPr lang="en-US" sz="3200" b="1" dirty="0"/>
          </a:p>
          <a:p>
            <a:r>
              <a:rPr lang="en-US" sz="3200" b="1" dirty="0"/>
              <a:t>Documentation</a:t>
            </a:r>
          </a:p>
          <a:p>
            <a:pPr marL="457200" indent="-457200" algn="just">
              <a:buFont typeface="Arial" panose="020B0604020202020204" pitchFamily="34" charset="0"/>
              <a:buChar char="•"/>
            </a:pPr>
            <a:r>
              <a:rPr lang="en-US" sz="3200" b="1" dirty="0"/>
              <a:t>Process Documentation</a:t>
            </a:r>
            <a:r>
              <a:rPr lang="en-US" sz="3200" dirty="0"/>
              <a:t>: Create detailed documentation of the control system, including the control logic, system architecture, network diagrams, and user manuals.</a:t>
            </a:r>
          </a:p>
          <a:p>
            <a:pPr marL="457200" indent="-457200" algn="just">
              <a:buFont typeface="Arial" panose="020B0604020202020204" pitchFamily="34" charset="0"/>
              <a:buChar char="•"/>
            </a:pPr>
            <a:r>
              <a:rPr lang="en-US" sz="3200" b="1" dirty="0"/>
              <a:t>Change Log</a:t>
            </a:r>
            <a:r>
              <a:rPr lang="en-US" sz="3200" dirty="0"/>
              <a:t>: Maintain a log of any changes made to the system after implementation (e.g., configuration changes, software updates) for future reference.</a:t>
            </a:r>
          </a:p>
        </p:txBody>
      </p:sp>
    </p:spTree>
    <p:extLst>
      <p:ext uri="{BB962C8B-B14F-4D97-AF65-F5344CB8AC3E}">
        <p14:creationId xmlns:p14="http://schemas.microsoft.com/office/powerpoint/2010/main" val="37616662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ADCAC-B583-E3E7-F2EF-72619DCF759E}"/>
              </a:ext>
            </a:extLst>
          </p:cNvPr>
          <p:cNvSpPr txBox="1"/>
          <p:nvPr/>
        </p:nvSpPr>
        <p:spPr>
          <a:xfrm>
            <a:off x="117245" y="-125820"/>
            <a:ext cx="12074755" cy="5632311"/>
          </a:xfrm>
          <a:prstGeom prst="rect">
            <a:avLst/>
          </a:prstGeom>
          <a:noFill/>
        </p:spPr>
        <p:txBody>
          <a:bodyPr wrap="square">
            <a:spAutoFit/>
          </a:bodyPr>
          <a:lstStyle/>
          <a:p>
            <a:pPr algn="just"/>
            <a:r>
              <a:rPr lang="en-IN" sz="4000" b="1" dirty="0"/>
              <a:t>Implementation Technique</a:t>
            </a:r>
          </a:p>
          <a:p>
            <a:endParaRPr lang="en-US" sz="3200" b="1" dirty="0"/>
          </a:p>
          <a:p>
            <a:r>
              <a:rPr lang="en-US" sz="3200" b="1" dirty="0"/>
              <a:t>Post-Implementation Review</a:t>
            </a:r>
          </a:p>
          <a:p>
            <a:pPr marL="457200" indent="-457200" algn="just">
              <a:buFont typeface="Arial" panose="020B0604020202020204" pitchFamily="34" charset="0"/>
              <a:buChar char="•"/>
            </a:pPr>
            <a:r>
              <a:rPr lang="en-US" sz="3200" b="1" dirty="0"/>
              <a:t>Performance Evaluation</a:t>
            </a:r>
            <a:r>
              <a:rPr lang="en-US" sz="3200" dirty="0"/>
              <a:t>: Review system performance after a set period to ensure that it meets all operational and efficiency goals.</a:t>
            </a:r>
          </a:p>
          <a:p>
            <a:pPr marL="457200" indent="-457200" algn="just">
              <a:buFont typeface="Arial" panose="020B0604020202020204" pitchFamily="34" charset="0"/>
              <a:buChar char="•"/>
            </a:pPr>
            <a:r>
              <a:rPr lang="en-US" sz="3200" b="1" dirty="0"/>
              <a:t>Operator Feedback</a:t>
            </a:r>
            <a:r>
              <a:rPr lang="en-US" sz="3200" dirty="0"/>
              <a:t>: Gather feedback from operators to identify any potential improvements or adjustments in the system’s configuration.</a:t>
            </a:r>
          </a:p>
          <a:p>
            <a:pPr marL="457200" indent="-457200" algn="just">
              <a:buFont typeface="Arial" panose="020B0604020202020204" pitchFamily="34" charset="0"/>
              <a:buChar char="•"/>
            </a:pPr>
            <a:r>
              <a:rPr lang="en-US" sz="3200" b="1" dirty="0"/>
              <a:t>Optimization</a:t>
            </a:r>
            <a:r>
              <a:rPr lang="en-US" sz="3200" dirty="0"/>
              <a:t>: Continuously analyze performance data and optimize control loops or process variables to improve efficiency and product quality.</a:t>
            </a:r>
          </a:p>
        </p:txBody>
      </p:sp>
    </p:spTree>
    <p:extLst>
      <p:ext uri="{BB962C8B-B14F-4D97-AF65-F5344CB8AC3E}">
        <p14:creationId xmlns:p14="http://schemas.microsoft.com/office/powerpoint/2010/main" val="115759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2F0-34B9-20C4-8676-581E2E3E2D29}"/>
              </a:ext>
            </a:extLst>
          </p:cNvPr>
          <p:cNvSpPr>
            <a:spLocks noGrp="1"/>
          </p:cNvSpPr>
          <p:nvPr>
            <p:ph type="ctrTitle"/>
          </p:nvPr>
        </p:nvSpPr>
        <p:spPr>
          <a:xfrm>
            <a:off x="9688286" y="3701143"/>
            <a:ext cx="2503714" cy="3156857"/>
          </a:xfrm>
        </p:spPr>
        <p:txBody>
          <a:bodyPr>
            <a:noAutofit/>
          </a:bodyPr>
          <a:lstStyle/>
          <a:p>
            <a:r>
              <a:rPr lang="en-US" sz="2400" b="1" i="0" u="none" strike="noStrike" baseline="0" dirty="0">
                <a:latin typeface="AdvTGLIGHT"/>
              </a:rPr>
              <a:t>A classification for the most well-known multitasking scheduling algorithms for single microprocessor systems.</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36620BF-9065-53D2-B6E0-8304F7665FAC}"/>
              </a:ext>
            </a:extLst>
          </p:cNvPr>
          <p:cNvPicPr>
            <a:picLocks noChangeAspect="1"/>
          </p:cNvPicPr>
          <p:nvPr/>
        </p:nvPicPr>
        <p:blipFill>
          <a:blip r:embed="rId2"/>
          <a:stretch>
            <a:fillRect/>
          </a:stretch>
        </p:blipFill>
        <p:spPr>
          <a:xfrm>
            <a:off x="315685" y="0"/>
            <a:ext cx="8886323" cy="6616168"/>
          </a:xfrm>
          <a:prstGeom prst="rect">
            <a:avLst/>
          </a:prstGeom>
        </p:spPr>
      </p:pic>
    </p:spTree>
    <p:extLst>
      <p:ext uri="{BB962C8B-B14F-4D97-AF65-F5344CB8AC3E}">
        <p14:creationId xmlns:p14="http://schemas.microsoft.com/office/powerpoint/2010/main" val="1179708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28F679-58A8-1859-41DA-C0E31320DE2A}"/>
              </a:ext>
            </a:extLst>
          </p:cNvPr>
          <p:cNvSpPr txBox="1"/>
          <p:nvPr/>
        </p:nvSpPr>
        <p:spPr>
          <a:xfrm>
            <a:off x="1534885" y="185448"/>
            <a:ext cx="9122229" cy="584775"/>
          </a:xfrm>
          <a:prstGeom prst="rect">
            <a:avLst/>
          </a:prstGeom>
          <a:noFill/>
        </p:spPr>
        <p:txBody>
          <a:bodyPr wrap="square">
            <a:spAutoFit/>
          </a:bodyPr>
          <a:lstStyle/>
          <a:p>
            <a:pPr algn="ctr"/>
            <a:r>
              <a:rPr lang="en-IN" sz="3200" b="0" i="0" u="none" strike="noStrike" baseline="0" dirty="0">
                <a:latin typeface="AdvTGLIGHT"/>
              </a:rPr>
              <a:t>Distributed control system architecture.</a:t>
            </a:r>
            <a:endParaRPr lang="en-IN" sz="3200" dirty="0"/>
          </a:p>
        </p:txBody>
      </p:sp>
      <p:graphicFrame>
        <p:nvGraphicFramePr>
          <p:cNvPr id="5" name="Diagram 4">
            <a:extLst>
              <a:ext uri="{FF2B5EF4-FFF2-40B4-BE49-F238E27FC236}">
                <a16:creationId xmlns:a16="http://schemas.microsoft.com/office/drawing/2014/main" id="{1C5AA4BD-29C6-7D47-8008-14D7BE134133}"/>
              </a:ext>
            </a:extLst>
          </p:cNvPr>
          <p:cNvGraphicFramePr/>
          <p:nvPr>
            <p:extLst>
              <p:ext uri="{D42A27DB-BD31-4B8C-83A1-F6EECF244321}">
                <p14:modId xmlns:p14="http://schemas.microsoft.com/office/powerpoint/2010/main" val="2553140379"/>
              </p:ext>
            </p:extLst>
          </p:nvPr>
        </p:nvGraphicFramePr>
        <p:xfrm>
          <a:off x="718457" y="1273629"/>
          <a:ext cx="10341429" cy="4484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96301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CFFF-9181-6855-76B1-65F7A8BD6F4B}"/>
              </a:ext>
            </a:extLst>
          </p:cNvPr>
          <p:cNvSpPr>
            <a:spLocks noGrp="1"/>
          </p:cNvSpPr>
          <p:nvPr>
            <p:ph type="title"/>
          </p:nvPr>
        </p:nvSpPr>
        <p:spPr/>
        <p:txBody>
          <a:bodyPr/>
          <a:lstStyle/>
          <a:p>
            <a:pPr algn="ctr"/>
            <a:r>
              <a:rPr lang="en-IN" b="1" dirty="0"/>
              <a:t>Questions </a:t>
            </a:r>
          </a:p>
        </p:txBody>
      </p:sp>
      <p:pic>
        <p:nvPicPr>
          <p:cNvPr id="5" name="Content Placeholder 4">
            <a:extLst>
              <a:ext uri="{FF2B5EF4-FFF2-40B4-BE49-F238E27FC236}">
                <a16:creationId xmlns:a16="http://schemas.microsoft.com/office/drawing/2014/main" id="{24271347-4E56-7546-F518-7F6B9277EED9}"/>
              </a:ext>
            </a:extLst>
          </p:cNvPr>
          <p:cNvPicPr>
            <a:picLocks noGrp="1" noChangeAspect="1"/>
          </p:cNvPicPr>
          <p:nvPr>
            <p:ph idx="1"/>
          </p:nvPr>
        </p:nvPicPr>
        <p:blipFill>
          <a:blip r:embed="rId2"/>
          <a:stretch>
            <a:fillRect/>
          </a:stretch>
        </p:blipFill>
        <p:spPr>
          <a:xfrm>
            <a:off x="1437625" y="2300844"/>
            <a:ext cx="9316750" cy="3400900"/>
          </a:xfrm>
        </p:spPr>
      </p:pic>
    </p:spTree>
    <p:extLst>
      <p:ext uri="{BB962C8B-B14F-4D97-AF65-F5344CB8AC3E}">
        <p14:creationId xmlns:p14="http://schemas.microsoft.com/office/powerpoint/2010/main" val="339301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F92774-79E3-5071-B568-F54BB3E1C35F}"/>
              </a:ext>
            </a:extLst>
          </p:cNvPr>
          <p:cNvPicPr>
            <a:picLocks noGrp="1" noChangeAspect="1"/>
          </p:cNvPicPr>
          <p:nvPr>
            <p:ph idx="1"/>
          </p:nvPr>
        </p:nvPicPr>
        <p:blipFill>
          <a:blip r:embed="rId2"/>
          <a:stretch>
            <a:fillRect/>
          </a:stretch>
        </p:blipFill>
        <p:spPr>
          <a:xfrm>
            <a:off x="1135967" y="1534201"/>
            <a:ext cx="9316750" cy="3086531"/>
          </a:xfrm>
        </p:spPr>
      </p:pic>
    </p:spTree>
    <p:extLst>
      <p:ext uri="{BB962C8B-B14F-4D97-AF65-F5344CB8AC3E}">
        <p14:creationId xmlns:p14="http://schemas.microsoft.com/office/powerpoint/2010/main" val="3865650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443A5D-A2A5-D24D-E86D-1BDBDE4D18C1}"/>
              </a:ext>
            </a:extLst>
          </p:cNvPr>
          <p:cNvPicPr>
            <a:picLocks noChangeAspect="1"/>
          </p:cNvPicPr>
          <p:nvPr/>
        </p:nvPicPr>
        <p:blipFill>
          <a:blip r:embed="rId2"/>
          <a:stretch>
            <a:fillRect/>
          </a:stretch>
        </p:blipFill>
        <p:spPr>
          <a:xfrm>
            <a:off x="1737704" y="1785708"/>
            <a:ext cx="8716591" cy="3286584"/>
          </a:xfrm>
          <a:prstGeom prst="rect">
            <a:avLst/>
          </a:prstGeom>
        </p:spPr>
      </p:pic>
    </p:spTree>
    <p:extLst>
      <p:ext uri="{BB962C8B-B14F-4D97-AF65-F5344CB8AC3E}">
        <p14:creationId xmlns:p14="http://schemas.microsoft.com/office/powerpoint/2010/main" val="70632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2F0-34B9-20C4-8676-581E2E3E2D29}"/>
              </a:ext>
            </a:extLst>
          </p:cNvPr>
          <p:cNvSpPr>
            <a:spLocks noGrp="1"/>
          </p:cNvSpPr>
          <p:nvPr>
            <p:ph type="ctrTitle"/>
          </p:nvPr>
        </p:nvSpPr>
        <p:spPr>
          <a:xfrm>
            <a:off x="1349829" y="258071"/>
            <a:ext cx="9144000" cy="437776"/>
          </a:xfrm>
        </p:spPr>
        <p:txBody>
          <a:bodyPr>
            <a:noAutofit/>
          </a:bodyPr>
          <a:lstStyle/>
          <a:p>
            <a:r>
              <a:rPr lang="en-IN" sz="3600" b="1" i="0" dirty="0">
                <a:effectLst/>
                <a:latin typeface="var(--h3_typography-font-family)"/>
              </a:rPr>
              <a:t>Preemptive Scheduling</a:t>
            </a:r>
          </a:p>
        </p:txBody>
      </p:sp>
      <p:pic>
        <p:nvPicPr>
          <p:cNvPr id="1026" name="Picture 2" descr="Three tasks scheduled using a preemptive scheduling. The higher priority task always interrupts the lower priority task.">
            <a:extLst>
              <a:ext uri="{FF2B5EF4-FFF2-40B4-BE49-F238E27FC236}">
                <a16:creationId xmlns:a16="http://schemas.microsoft.com/office/drawing/2014/main" id="{FE44C14E-F9A1-B50B-FA16-DE3ABAE60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66" y="565762"/>
            <a:ext cx="8810655" cy="39381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5FD1F3-BF49-5538-2B7B-965B5D9E244A}"/>
              </a:ext>
            </a:extLst>
          </p:cNvPr>
          <p:cNvSpPr txBox="1"/>
          <p:nvPr/>
        </p:nvSpPr>
        <p:spPr>
          <a:xfrm>
            <a:off x="8959621" y="1396110"/>
            <a:ext cx="3102429" cy="5355312"/>
          </a:xfrm>
          <a:prstGeom prst="rect">
            <a:avLst/>
          </a:prstGeom>
          <a:noFill/>
        </p:spPr>
        <p:txBody>
          <a:bodyPr wrap="square">
            <a:spAutoFit/>
          </a:bodyPr>
          <a:lstStyle/>
          <a:p>
            <a:pPr algn="just"/>
            <a:r>
              <a:rPr lang="en-US" b="1" i="0" dirty="0">
                <a:solidFill>
                  <a:srgbClr val="000000"/>
                </a:solidFill>
                <a:effectLst/>
                <a:latin typeface="Roboto" panose="02000000000000000000" pitchFamily="2" charset="0"/>
              </a:rPr>
              <a:t>Preemptive scheduling</a:t>
            </a:r>
            <a:r>
              <a:rPr lang="en-US" b="0" i="0" dirty="0">
                <a:solidFill>
                  <a:srgbClr val="000000"/>
                </a:solidFill>
                <a:effectLst/>
                <a:latin typeface="Roboto" panose="02000000000000000000" pitchFamily="2" charset="0"/>
              </a:rPr>
              <a:t> allows the interruption of a currently running task, so another one with more “urgent” status can be run. The interrupted task is involuntarily moved by the scheduler from running state to ready state. This dynamic switching between tasks that this algorithm employs is, in fact, a form of multitasking. It requires assigning a priority level for each task. A running task can be interrupted if a task with a higher priority enters the queue.</a:t>
            </a:r>
            <a:endParaRPr lang="en-IN" dirty="0"/>
          </a:p>
        </p:txBody>
      </p:sp>
      <p:pic>
        <p:nvPicPr>
          <p:cNvPr id="7" name="Picture 6">
            <a:extLst>
              <a:ext uri="{FF2B5EF4-FFF2-40B4-BE49-F238E27FC236}">
                <a16:creationId xmlns:a16="http://schemas.microsoft.com/office/drawing/2014/main" id="{97293E2F-EB11-3B79-B607-FF2F4AD145DB}"/>
              </a:ext>
            </a:extLst>
          </p:cNvPr>
          <p:cNvPicPr>
            <a:picLocks noChangeAspect="1"/>
          </p:cNvPicPr>
          <p:nvPr/>
        </p:nvPicPr>
        <p:blipFill>
          <a:blip r:embed="rId3"/>
          <a:stretch>
            <a:fillRect/>
          </a:stretch>
        </p:blipFill>
        <p:spPr>
          <a:xfrm>
            <a:off x="666545" y="4560829"/>
            <a:ext cx="7963309" cy="2133710"/>
          </a:xfrm>
          <a:prstGeom prst="rect">
            <a:avLst/>
          </a:prstGeom>
        </p:spPr>
      </p:pic>
    </p:spTree>
    <p:extLst>
      <p:ext uri="{BB962C8B-B14F-4D97-AF65-F5344CB8AC3E}">
        <p14:creationId xmlns:p14="http://schemas.microsoft.com/office/powerpoint/2010/main" val="360862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2F0-34B9-20C4-8676-581E2E3E2D29}"/>
              </a:ext>
            </a:extLst>
          </p:cNvPr>
          <p:cNvSpPr>
            <a:spLocks noGrp="1"/>
          </p:cNvSpPr>
          <p:nvPr>
            <p:ph type="ctrTitle"/>
          </p:nvPr>
        </p:nvSpPr>
        <p:spPr>
          <a:xfrm>
            <a:off x="1349829" y="258071"/>
            <a:ext cx="9144000" cy="437776"/>
          </a:xfrm>
        </p:spPr>
        <p:txBody>
          <a:bodyPr>
            <a:noAutofit/>
          </a:bodyPr>
          <a:lstStyle/>
          <a:p>
            <a:r>
              <a:rPr lang="en-IN" sz="3600" b="1" i="0" dirty="0">
                <a:effectLst/>
                <a:latin typeface="var(--h3_typography-font-family)"/>
              </a:rPr>
              <a:t>Preemptive Scheduling</a:t>
            </a:r>
          </a:p>
        </p:txBody>
      </p:sp>
      <p:sp>
        <p:nvSpPr>
          <p:cNvPr id="4" name="TextBox 3">
            <a:extLst>
              <a:ext uri="{FF2B5EF4-FFF2-40B4-BE49-F238E27FC236}">
                <a16:creationId xmlns:a16="http://schemas.microsoft.com/office/drawing/2014/main" id="{9E022451-CB06-6FD8-5408-4A9266DADBD8}"/>
              </a:ext>
            </a:extLst>
          </p:cNvPr>
          <p:cNvSpPr txBox="1"/>
          <p:nvPr/>
        </p:nvSpPr>
        <p:spPr>
          <a:xfrm>
            <a:off x="149902" y="856357"/>
            <a:ext cx="11932169" cy="5509200"/>
          </a:xfrm>
          <a:prstGeom prst="rect">
            <a:avLst/>
          </a:prstGeom>
          <a:noFill/>
        </p:spPr>
        <p:txBody>
          <a:bodyPr wrap="square">
            <a:spAutoFit/>
          </a:bodyPr>
          <a:lstStyle/>
          <a:p>
            <a:pPr algn="just"/>
            <a:r>
              <a:rPr lang="en-US" sz="3200" b="1" dirty="0"/>
              <a:t>Scenario:</a:t>
            </a:r>
            <a:r>
              <a:rPr lang="en-US" sz="3200" dirty="0"/>
              <a:t> Consider an automotive system with the following tasks:</a:t>
            </a:r>
          </a:p>
          <a:p>
            <a:pPr algn="just">
              <a:buFont typeface="+mj-lt"/>
              <a:buAutoNum type="arabicPeriod"/>
            </a:pPr>
            <a:r>
              <a:rPr lang="en-US" sz="3200" b="1" dirty="0"/>
              <a:t>Engine Control (Task 1):</a:t>
            </a:r>
            <a:r>
              <a:rPr lang="en-US" sz="3200" dirty="0"/>
              <a:t> Manages the engine's fuel injection timing, ignition timing, and other parameters. This task has high priority and is time-critical.( 10, 50)</a:t>
            </a:r>
          </a:p>
          <a:p>
            <a:pPr algn="just">
              <a:buFont typeface="+mj-lt"/>
              <a:buAutoNum type="arabicPeriod"/>
            </a:pPr>
            <a:r>
              <a:rPr lang="en-US" sz="3200" b="1" dirty="0"/>
              <a:t>Infotainment System Update (Task 2):</a:t>
            </a:r>
            <a:r>
              <a:rPr lang="en-US" sz="3200" dirty="0"/>
              <a:t> Handles updates to the car's infotainment system. This task is less critical but still needs to be executed. (30, 60)</a:t>
            </a:r>
          </a:p>
          <a:p>
            <a:pPr algn="just">
              <a:buFont typeface="+mj-lt"/>
              <a:buAutoNum type="arabicPeriod"/>
            </a:pPr>
            <a:r>
              <a:rPr lang="en-US" sz="3200" b="1" dirty="0"/>
              <a:t>Safety Monitoring (Task 3):</a:t>
            </a:r>
            <a:r>
              <a:rPr lang="en-US" sz="3200" dirty="0"/>
              <a:t> Monitors the car’s sensors for safety-critical operations such as ABS (Anti-lock Braking System) and ESP (Electronic Stability Program). This task has the highest priority due to its safety-critical nature. (20, 40)</a:t>
            </a:r>
          </a:p>
        </p:txBody>
      </p:sp>
    </p:spTree>
    <p:extLst>
      <p:ext uri="{BB962C8B-B14F-4D97-AF65-F5344CB8AC3E}">
        <p14:creationId xmlns:p14="http://schemas.microsoft.com/office/powerpoint/2010/main" val="228050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2F0-34B9-20C4-8676-581E2E3E2D29}"/>
              </a:ext>
            </a:extLst>
          </p:cNvPr>
          <p:cNvSpPr>
            <a:spLocks noGrp="1"/>
          </p:cNvSpPr>
          <p:nvPr>
            <p:ph type="ctrTitle"/>
          </p:nvPr>
        </p:nvSpPr>
        <p:spPr>
          <a:xfrm>
            <a:off x="1349829" y="258071"/>
            <a:ext cx="9144000" cy="437776"/>
          </a:xfrm>
        </p:spPr>
        <p:txBody>
          <a:bodyPr>
            <a:noAutofit/>
          </a:bodyPr>
          <a:lstStyle/>
          <a:p>
            <a:r>
              <a:rPr lang="en-IN" sz="3600" b="1" i="0" dirty="0">
                <a:effectLst/>
                <a:latin typeface="var(--h3_typography-font-family)"/>
              </a:rPr>
              <a:t>Preemptive Scheduling</a:t>
            </a:r>
          </a:p>
        </p:txBody>
      </p:sp>
      <p:sp>
        <p:nvSpPr>
          <p:cNvPr id="5" name="Rectangle 2">
            <a:extLst>
              <a:ext uri="{FF2B5EF4-FFF2-40B4-BE49-F238E27FC236}">
                <a16:creationId xmlns:a16="http://schemas.microsoft.com/office/drawing/2014/main" id="{0F296578-F3DF-B87A-D830-1017088324A3}"/>
              </a:ext>
            </a:extLst>
          </p:cNvPr>
          <p:cNvSpPr>
            <a:spLocks noChangeArrowheads="1"/>
          </p:cNvSpPr>
          <p:nvPr/>
        </p:nvSpPr>
        <p:spPr bwMode="auto">
          <a:xfrm>
            <a:off x="122419" y="1611523"/>
            <a:ext cx="1194716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Arial" panose="020B0604020202020204" pitchFamily="34" charset="0"/>
              </a:rPr>
              <a:t>Task 1 (Engine Control):</a:t>
            </a:r>
            <a:r>
              <a:rPr kumimoji="0" lang="en-US" altLang="en-US" sz="2800" b="0" i="0" u="none" strike="noStrike" cap="none" normalizeH="0" baseline="0">
                <a:ln>
                  <a:noFill/>
                </a:ln>
                <a:solidFill>
                  <a:schemeClr val="tx1"/>
                </a:solidFill>
                <a:effectLst/>
                <a:latin typeface="Arial" panose="020B0604020202020204" pitchFamily="34" charset="0"/>
              </a:rPr>
              <a:t> Arrival at 10µs, needs 50µs to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Arial" panose="020B0604020202020204" pitchFamily="34" charset="0"/>
              </a:rPr>
              <a:t>Task 2 (Infotainment Update):</a:t>
            </a:r>
            <a:r>
              <a:rPr kumimoji="0" lang="en-US" altLang="en-US" sz="2800" b="0" i="0" u="none" strike="noStrike" cap="none" normalizeH="0" baseline="0">
                <a:ln>
                  <a:noFill/>
                </a:ln>
                <a:solidFill>
                  <a:schemeClr val="tx1"/>
                </a:solidFill>
                <a:effectLst/>
                <a:latin typeface="Arial" panose="020B0604020202020204" pitchFamily="34" charset="0"/>
              </a:rPr>
              <a:t> Arrival at 40µs, needs 50µs to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Arial" panose="020B0604020202020204" pitchFamily="34" charset="0"/>
              </a:rPr>
              <a:t>Task 3 (Safety Monitoring):</a:t>
            </a:r>
            <a:r>
              <a:rPr kumimoji="0" lang="en-US" altLang="en-US" sz="2800" b="0" i="0" u="none" strike="noStrike" cap="none" normalizeH="0" baseline="0">
                <a:ln>
                  <a:noFill/>
                </a:ln>
                <a:solidFill>
                  <a:schemeClr val="tx1"/>
                </a:solidFill>
                <a:effectLst/>
                <a:latin typeface="Arial" panose="020B0604020202020204" pitchFamily="34" charset="0"/>
              </a:rPr>
              <a:t> Arrival at 60µs, needs 40µs to complete. </a:t>
            </a:r>
          </a:p>
        </p:txBody>
      </p:sp>
    </p:spTree>
    <p:extLst>
      <p:ext uri="{BB962C8B-B14F-4D97-AF65-F5344CB8AC3E}">
        <p14:creationId xmlns:p14="http://schemas.microsoft.com/office/powerpoint/2010/main" val="215321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2F0-34B9-20C4-8676-581E2E3E2D29}"/>
              </a:ext>
            </a:extLst>
          </p:cNvPr>
          <p:cNvSpPr>
            <a:spLocks noGrp="1"/>
          </p:cNvSpPr>
          <p:nvPr>
            <p:ph type="ctrTitle"/>
          </p:nvPr>
        </p:nvSpPr>
        <p:spPr>
          <a:xfrm>
            <a:off x="1349829" y="258071"/>
            <a:ext cx="9144000" cy="437776"/>
          </a:xfrm>
        </p:spPr>
        <p:txBody>
          <a:bodyPr>
            <a:noAutofit/>
          </a:bodyPr>
          <a:lstStyle/>
          <a:p>
            <a:r>
              <a:rPr lang="en-IN" sz="3600" b="1" i="0" dirty="0">
                <a:effectLst/>
                <a:latin typeface="var(--h3_typography-font-family)"/>
              </a:rPr>
              <a:t>Non-Preemptive Scheduling</a:t>
            </a:r>
          </a:p>
        </p:txBody>
      </p:sp>
      <p:sp>
        <p:nvSpPr>
          <p:cNvPr id="5" name="TextBox 4">
            <a:extLst>
              <a:ext uri="{FF2B5EF4-FFF2-40B4-BE49-F238E27FC236}">
                <a16:creationId xmlns:a16="http://schemas.microsoft.com/office/drawing/2014/main" id="{C95FD1F3-BF49-5538-2B7B-965B5D9E244A}"/>
              </a:ext>
            </a:extLst>
          </p:cNvPr>
          <p:cNvSpPr txBox="1"/>
          <p:nvPr/>
        </p:nvSpPr>
        <p:spPr>
          <a:xfrm>
            <a:off x="8942614" y="3877878"/>
            <a:ext cx="3102429" cy="2862322"/>
          </a:xfrm>
          <a:prstGeom prst="rect">
            <a:avLst/>
          </a:prstGeom>
          <a:noFill/>
        </p:spPr>
        <p:txBody>
          <a:bodyPr wrap="square">
            <a:spAutoFit/>
          </a:bodyPr>
          <a:lstStyle/>
          <a:p>
            <a:pPr algn="just"/>
            <a:r>
              <a:rPr lang="en-US" b="0" i="0" dirty="0">
                <a:solidFill>
                  <a:srgbClr val="000000"/>
                </a:solidFill>
                <a:effectLst/>
                <a:latin typeface="Roboto" panose="02000000000000000000" pitchFamily="2" charset="0"/>
              </a:rPr>
              <a:t>In </a:t>
            </a:r>
            <a:r>
              <a:rPr lang="en-US" b="1" i="0" dirty="0">
                <a:solidFill>
                  <a:srgbClr val="000000"/>
                </a:solidFill>
                <a:effectLst/>
                <a:latin typeface="Roboto" panose="02000000000000000000" pitchFamily="2" charset="0"/>
              </a:rPr>
              <a:t>non-preemptive scheduling</a:t>
            </a:r>
            <a:r>
              <a:rPr lang="en-US" b="0" i="0" dirty="0">
                <a:solidFill>
                  <a:srgbClr val="000000"/>
                </a:solidFill>
                <a:effectLst/>
                <a:latin typeface="Roboto" panose="02000000000000000000" pitchFamily="2" charset="0"/>
              </a:rPr>
              <a:t>, the scheduler has more restricted control over the tasks. It can only start a task and then it has to wait for the task to finish or for the task to voluntarily return the control. A running task can’t be stopped by the scheduler.</a:t>
            </a:r>
            <a:endParaRPr lang="en-IN" dirty="0"/>
          </a:p>
        </p:txBody>
      </p:sp>
      <p:pic>
        <p:nvPicPr>
          <p:cNvPr id="2050" name="Picture 2" descr="Three tasks executing one after another using non-preemptive scheduling">
            <a:extLst>
              <a:ext uri="{FF2B5EF4-FFF2-40B4-BE49-F238E27FC236}">
                <a16:creationId xmlns:a16="http://schemas.microsoft.com/office/drawing/2014/main" id="{E55AECAA-E4A5-B207-0BD5-7ED649F5A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06" y="1183142"/>
            <a:ext cx="8549732" cy="260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5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3083</Words>
  <Application>Microsoft Office PowerPoint</Application>
  <PresentationFormat>Widescreen</PresentationFormat>
  <Paragraphs>282</Paragraphs>
  <Slides>53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AdvTGBOLD</vt:lpstr>
      <vt:lpstr>AdvTGBOLDI</vt:lpstr>
      <vt:lpstr>AdvTGLIGHT</vt:lpstr>
      <vt:lpstr>Arial</vt:lpstr>
      <vt:lpstr>Calibri</vt:lpstr>
      <vt:lpstr>Calibri Light</vt:lpstr>
      <vt:lpstr>erdana</vt:lpstr>
      <vt:lpstr>Roboto</vt:lpstr>
      <vt:lpstr>Source Sans 3</vt:lpstr>
      <vt:lpstr>Times LT Std</vt:lpstr>
      <vt:lpstr>Times New Roman</vt:lpstr>
      <vt:lpstr>var(--h3_typography-font-family)</vt:lpstr>
      <vt:lpstr>Office Theme</vt:lpstr>
      <vt:lpstr>INDUSTRIAL CONTROL SYSTEMS</vt:lpstr>
      <vt:lpstr>PowerPoint Presentation</vt:lpstr>
      <vt:lpstr>PowerPoint Presentation</vt:lpstr>
      <vt:lpstr>PowerPoint Presentation</vt:lpstr>
      <vt:lpstr>A classification for the most well-known multitasking scheduling algorithms for single microprocessor systems.</vt:lpstr>
      <vt:lpstr>Preemptive Scheduling</vt:lpstr>
      <vt:lpstr>Preemptive Scheduling</vt:lpstr>
      <vt:lpstr>Preemptive Scheduling</vt:lpstr>
      <vt:lpstr>Non-Preemptive Scheduling</vt:lpstr>
      <vt:lpstr>First Come, First Serve – CPU Scheduling | (Non-preemptive)</vt:lpstr>
      <vt:lpstr>First Come, First Serve – CPU Scheduling | (Non-preemptive)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CONTROL SYSTEMS</dc:title>
  <dc:creator>J Satheesh Kumar</dc:creator>
  <cp:lastModifiedBy>kirusnasamy v.j</cp:lastModifiedBy>
  <cp:revision>26</cp:revision>
  <dcterms:created xsi:type="dcterms:W3CDTF">2023-09-14T14:53:38Z</dcterms:created>
  <dcterms:modified xsi:type="dcterms:W3CDTF">2025-02-27T00:36:40Z</dcterms:modified>
</cp:coreProperties>
</file>