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5"/>
  </p:notesMasterIdLst>
  <p:sldIdLst>
    <p:sldId id="357" r:id="rId2"/>
    <p:sldId id="256" r:id="rId3"/>
    <p:sldId id="258" r:id="rId4"/>
    <p:sldId id="260" r:id="rId5"/>
    <p:sldId id="262" r:id="rId6"/>
    <p:sldId id="341" r:id="rId7"/>
    <p:sldId id="342" r:id="rId8"/>
    <p:sldId id="343" r:id="rId9"/>
    <p:sldId id="344" r:id="rId10"/>
    <p:sldId id="345" r:id="rId11"/>
    <p:sldId id="346" r:id="rId12"/>
    <p:sldId id="347" r:id="rId13"/>
    <p:sldId id="348" r:id="rId14"/>
    <p:sldId id="351" r:id="rId15"/>
    <p:sldId id="352" r:id="rId16"/>
    <p:sldId id="353" r:id="rId17"/>
    <p:sldId id="354" r:id="rId18"/>
    <p:sldId id="356" r:id="rId19"/>
    <p:sldId id="358" r:id="rId20"/>
    <p:sldId id="349" r:id="rId21"/>
    <p:sldId id="350" r:id="rId22"/>
    <p:sldId id="277" r:id="rId23"/>
    <p:sldId id="281" r:id="rId24"/>
  </p:sldIdLst>
  <p:sldSz cx="9144000" cy="5143500" type="screen16x9"/>
  <p:notesSz cx="6858000" cy="9144000"/>
  <p:embeddedFontLst>
    <p:embeddedFont>
      <p:font typeface="IBM Plex Sans" panose="020B0503050203000203" pitchFamily="34" charset="0"/>
      <p:regular r:id="rId26"/>
      <p:bold r:id="rId27"/>
      <p:italic r:id="rId28"/>
      <p:boldItalic r:id="rId29"/>
    </p:embeddedFont>
    <p:embeddedFont>
      <p:font typeface="IBM Plex Sans Medium" panose="020B06030502030002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F58499-56B6-4C68-8771-2952E56AB53A}" v="130" dt="2023-06-20T03:14:37.105"/>
  </p1510:revLst>
</p1510:revInfo>
</file>

<file path=ppt/tableStyles.xml><?xml version="1.0" encoding="utf-8"?>
<a:tblStyleLst xmlns:a="http://schemas.openxmlformats.org/drawingml/2006/main" def="{4D0A3849-5C73-4615-B409-F8AF15A0C9B6}">
  <a:tblStyle styleId="{4D0A3849-5C73-4615-B409-F8AF15A0C9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07" autoAdjust="0"/>
  </p:normalViewPr>
  <p:slideViewPr>
    <p:cSldViewPr snapToGrid="0">
      <p:cViewPr varScale="1">
        <p:scale>
          <a:sx n="109" d="100"/>
          <a:sy n="109" d="100"/>
        </p:scale>
        <p:origin x="43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993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60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070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661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396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19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13808d40dd4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13808d40dd4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1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10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253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13808d40dd4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13808d40dd4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3808d40dd4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3808d40dd4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421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54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508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356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486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rot="10800000" flipH="1">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527500" y="2146350"/>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avLst/>
              <a:gdLst/>
              <a:ahLst/>
              <a:cxnLst/>
              <a:rect l="l" t="t" r="r" b="b"/>
              <a:pathLst>
                <a:path w="167189" h="28921" fill="none" extrusionOk="0">
                  <a:moveTo>
                    <a:pt x="1" y="28921"/>
                  </a:moveTo>
                  <a:lnTo>
                    <a:pt x="23813" y="5120"/>
                  </a:lnTo>
                  <a:lnTo>
                    <a:pt x="85476" y="5120"/>
                  </a:lnTo>
                  <a:lnTo>
                    <a:pt x="90572" y="0"/>
                  </a:lnTo>
                  <a:lnTo>
                    <a:pt x="16718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5375" y="3245775"/>
              <a:ext cx="184575" cy="184850"/>
            </a:xfrm>
            <a:custGeom>
              <a:avLst/>
              <a:gdLst/>
              <a:ahLst/>
              <a:cxnLst/>
              <a:rect l="l" t="t" r="r" b="b"/>
              <a:pathLst>
                <a:path w="7383" h="7394" fill="none" extrusionOk="0">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73"/>
        <p:cNvGrpSpPr/>
        <p:nvPr/>
      </p:nvGrpSpPr>
      <p:grpSpPr>
        <a:xfrm>
          <a:off x="0" y="0"/>
          <a:ext cx="0" cy="0"/>
          <a:chOff x="0" y="0"/>
          <a:chExt cx="0" cy="0"/>
        </a:xfrm>
      </p:grpSpPr>
      <p:sp>
        <p:nvSpPr>
          <p:cNvPr id="74" name="Google Shape;74;p7"/>
          <p:cNvSpPr txBox="1">
            <a:spLocks noGrp="1"/>
          </p:cNvSpPr>
          <p:nvPr>
            <p:ph type="body" idx="1"/>
          </p:nvPr>
        </p:nvSpPr>
        <p:spPr>
          <a:xfrm>
            <a:off x="1671300" y="1882538"/>
            <a:ext cx="5801400" cy="210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75" name="Google Shape;75;p7"/>
          <p:cNvSpPr txBox="1">
            <a:spLocks noGrp="1"/>
          </p:cNvSpPr>
          <p:nvPr>
            <p:ph type="title"/>
          </p:nvPr>
        </p:nvSpPr>
        <p:spPr>
          <a:xfrm>
            <a:off x="1671300" y="1157363"/>
            <a:ext cx="58014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7"/>
          <p:cNvGrpSpPr/>
          <p:nvPr/>
        </p:nvGrpSpPr>
        <p:grpSpPr>
          <a:xfrm>
            <a:off x="5716150" y="157656"/>
            <a:ext cx="3427850" cy="639375"/>
            <a:chOff x="1298650" y="3255600"/>
            <a:chExt cx="3427850" cy="639375"/>
          </a:xfrm>
        </p:grpSpPr>
        <p:sp>
          <p:nvSpPr>
            <p:cNvPr id="78" name="Google Shape;78;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7"/>
          <p:cNvGrpSpPr/>
          <p:nvPr/>
        </p:nvGrpSpPr>
        <p:grpSpPr>
          <a:xfrm rot="10800000">
            <a:off x="0" y="4346469"/>
            <a:ext cx="3427850" cy="639375"/>
            <a:chOff x="1298650" y="3255600"/>
            <a:chExt cx="3427850" cy="639375"/>
          </a:xfrm>
        </p:grpSpPr>
        <p:sp>
          <p:nvSpPr>
            <p:cNvPr id="81" name="Google Shape;81;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8"/>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8"/>
          <p:cNvPicPr preferRelativeResize="0"/>
          <p:nvPr/>
        </p:nvPicPr>
        <p:blipFill>
          <a:blip r:embed="rId3">
            <a:alphaModFix/>
          </a:blip>
          <a:stretch>
            <a:fillRect/>
          </a:stretch>
        </p:blipFill>
        <p:spPr>
          <a:xfrm>
            <a:off x="5633178" y="152400"/>
            <a:ext cx="3347900" cy="2028824"/>
          </a:xfrm>
          <a:prstGeom prst="rect">
            <a:avLst/>
          </a:prstGeom>
          <a:noFill/>
          <a:ln>
            <a:noFill/>
          </a:ln>
        </p:spPr>
      </p:pic>
      <p:pic>
        <p:nvPicPr>
          <p:cNvPr id="87" name="Google Shape;87;p8"/>
          <p:cNvPicPr preferRelativeResize="0"/>
          <p:nvPr/>
        </p:nvPicPr>
        <p:blipFill rotWithShape="1">
          <a:blip r:embed="rId3">
            <a:alphaModFix/>
          </a:blip>
          <a:srcRect r="7859" b="33936"/>
          <a:stretch/>
        </p:blipFill>
        <p:spPr>
          <a:xfrm>
            <a:off x="108675" y="3803150"/>
            <a:ext cx="3084675" cy="1340349"/>
          </a:xfrm>
          <a:prstGeom prst="rect">
            <a:avLst/>
          </a:prstGeom>
          <a:noFill/>
          <a:ln>
            <a:noFill/>
          </a:ln>
        </p:spPr>
      </p:pic>
      <p:sp>
        <p:nvSpPr>
          <p:cNvPr id="88" name="Google Shape;88;p8"/>
          <p:cNvSpPr/>
          <p:nvPr/>
        </p:nvSpPr>
        <p:spPr>
          <a:xfrm rot="10800000" flipH="1">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0" name="Google Shape;90;p8"/>
          <p:cNvGrpSpPr/>
          <p:nvPr/>
        </p:nvGrpSpPr>
        <p:grpSpPr>
          <a:xfrm flipH="1">
            <a:off x="227926" y="229406"/>
            <a:ext cx="882480" cy="329031"/>
            <a:chOff x="4042650" y="642025"/>
            <a:chExt cx="1154625" cy="430500"/>
          </a:xfrm>
        </p:grpSpPr>
        <p:sp>
          <p:nvSpPr>
            <p:cNvPr id="91" name="Google Shape;91;p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flipH="1">
            <a:off x="1110402" y="142362"/>
            <a:ext cx="2724785" cy="350705"/>
            <a:chOff x="198225" y="4390550"/>
            <a:chExt cx="3765075" cy="484600"/>
          </a:xfrm>
        </p:grpSpPr>
        <p:sp>
          <p:nvSpPr>
            <p:cNvPr id="94" name="Google Shape;94;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rot="10800000">
            <a:off x="5703652" y="4507924"/>
            <a:ext cx="2724785" cy="350705"/>
            <a:chOff x="198225" y="4390550"/>
            <a:chExt cx="3765075" cy="484600"/>
          </a:xfrm>
        </p:grpSpPr>
        <p:sp>
          <p:nvSpPr>
            <p:cNvPr id="97" name="Google Shape;97;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8"/>
          <p:cNvSpPr/>
          <p:nvPr/>
        </p:nvSpPr>
        <p:spPr>
          <a:xfrm flipH="1">
            <a:off x="8428425"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2">
  <p:cSld name="CUSTOM_5_1_1">
    <p:bg>
      <p:bgPr>
        <a:blipFill>
          <a:blip r:embed="rId2">
            <a:alphaModFix/>
          </a:blip>
          <a:stretch>
            <a:fillRect/>
          </a:stretch>
        </a:blipFill>
        <a:effectLst/>
      </p:bgPr>
    </p:bg>
    <p:spTree>
      <p:nvGrpSpPr>
        <p:cNvPr id="1" name="Shape 421"/>
        <p:cNvGrpSpPr/>
        <p:nvPr/>
      </p:nvGrpSpPr>
      <p:grpSpPr>
        <a:xfrm>
          <a:off x="0" y="0"/>
          <a:ext cx="0" cy="0"/>
          <a:chOff x="0" y="0"/>
          <a:chExt cx="0" cy="0"/>
        </a:xfrm>
      </p:grpSpPr>
      <p:sp>
        <p:nvSpPr>
          <p:cNvPr id="422" name="Google Shape;422;p42"/>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2"/>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4" name="Google Shape;424;p42"/>
          <p:cNvSpPr txBox="1">
            <a:spLocks noGrp="1"/>
          </p:cNvSpPr>
          <p:nvPr>
            <p:ph type="title" idx="2"/>
          </p:nvPr>
        </p:nvSpPr>
        <p:spPr>
          <a:xfrm>
            <a:off x="2092381" y="150507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5" name="Google Shape;425;p42"/>
          <p:cNvSpPr txBox="1">
            <a:spLocks noGrp="1"/>
          </p:cNvSpPr>
          <p:nvPr>
            <p:ph type="subTitle" idx="1"/>
          </p:nvPr>
        </p:nvSpPr>
        <p:spPr>
          <a:xfrm>
            <a:off x="2092281" y="192000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42"/>
          <p:cNvSpPr txBox="1">
            <a:spLocks noGrp="1"/>
          </p:cNvSpPr>
          <p:nvPr>
            <p:ph type="title" idx="3"/>
          </p:nvPr>
        </p:nvSpPr>
        <p:spPr>
          <a:xfrm>
            <a:off x="4862869" y="150507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7" name="Google Shape;427;p42"/>
          <p:cNvSpPr txBox="1">
            <a:spLocks noGrp="1"/>
          </p:cNvSpPr>
          <p:nvPr>
            <p:ph type="subTitle" idx="4"/>
          </p:nvPr>
        </p:nvSpPr>
        <p:spPr>
          <a:xfrm>
            <a:off x="4862850" y="192000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42"/>
          <p:cNvSpPr txBox="1">
            <a:spLocks noGrp="1"/>
          </p:cNvSpPr>
          <p:nvPr>
            <p:ph type="title" idx="5"/>
          </p:nvPr>
        </p:nvSpPr>
        <p:spPr>
          <a:xfrm>
            <a:off x="2092381" y="324532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9" name="Google Shape;429;p42"/>
          <p:cNvSpPr txBox="1">
            <a:spLocks noGrp="1"/>
          </p:cNvSpPr>
          <p:nvPr>
            <p:ph type="subTitle" idx="6"/>
          </p:nvPr>
        </p:nvSpPr>
        <p:spPr>
          <a:xfrm>
            <a:off x="2092281" y="366025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0" name="Google Shape;430;p42"/>
          <p:cNvSpPr txBox="1">
            <a:spLocks noGrp="1"/>
          </p:cNvSpPr>
          <p:nvPr>
            <p:ph type="title" idx="7"/>
          </p:nvPr>
        </p:nvSpPr>
        <p:spPr>
          <a:xfrm>
            <a:off x="4862869" y="324532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1" name="Google Shape;431;p42"/>
          <p:cNvSpPr txBox="1">
            <a:spLocks noGrp="1"/>
          </p:cNvSpPr>
          <p:nvPr>
            <p:ph type="subTitle" idx="8"/>
          </p:nvPr>
        </p:nvSpPr>
        <p:spPr>
          <a:xfrm>
            <a:off x="4862850" y="366025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432" name="Google Shape;432;p42"/>
          <p:cNvPicPr preferRelativeResize="0"/>
          <p:nvPr/>
        </p:nvPicPr>
        <p:blipFill rotWithShape="1">
          <a:blip r:embed="rId3">
            <a:alphaModFix/>
          </a:blip>
          <a:srcRect b="33936"/>
          <a:stretch/>
        </p:blipFill>
        <p:spPr>
          <a:xfrm>
            <a:off x="0" y="0"/>
            <a:ext cx="3347900" cy="1340349"/>
          </a:xfrm>
          <a:prstGeom prst="rect">
            <a:avLst/>
          </a:prstGeom>
          <a:noFill/>
          <a:ln>
            <a:noFill/>
          </a:ln>
        </p:spPr>
      </p:pic>
      <p:grpSp>
        <p:nvGrpSpPr>
          <p:cNvPr id="433" name="Google Shape;433;p42"/>
          <p:cNvGrpSpPr/>
          <p:nvPr/>
        </p:nvGrpSpPr>
        <p:grpSpPr>
          <a:xfrm rot="5400000" flipH="1">
            <a:off x="6614738" y="3018650"/>
            <a:ext cx="3765075" cy="484600"/>
            <a:chOff x="198225" y="4390550"/>
            <a:chExt cx="3765075" cy="484600"/>
          </a:xfrm>
        </p:grpSpPr>
        <p:sp>
          <p:nvSpPr>
            <p:cNvPr id="434" name="Google Shape;434;p42"/>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42"/>
          <p:cNvGrpSpPr/>
          <p:nvPr/>
        </p:nvGrpSpPr>
        <p:grpSpPr>
          <a:xfrm rot="5400000" flipH="1">
            <a:off x="-963837" y="1394225"/>
            <a:ext cx="3427850" cy="639375"/>
            <a:chOff x="1298650" y="3255600"/>
            <a:chExt cx="3427850" cy="639375"/>
          </a:xfrm>
        </p:grpSpPr>
        <p:sp>
          <p:nvSpPr>
            <p:cNvPr id="437" name="Google Shape;437;p42"/>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42"/>
          <p:cNvSpPr/>
          <p:nvPr/>
        </p:nvSpPr>
        <p:spPr>
          <a:xfrm>
            <a:off x="8214413" y="82731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8214413" y="325694"/>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671313" y="37650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671313" y="42217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88" r:id="rId8"/>
    <p:sldLayoutId id="2147483698" r:id="rId9"/>
    <p:sldLayoutId id="2147483699" r:id="rId10"/>
    <p:sldLayoutId id="2147483700" r:id="rId11"/>
    <p:sldLayoutId id="214748370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microsoft.com/office/2007/relationships/hdphoto" Target="../media/hdphoto5.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2067C9-BEAB-DB98-F6E4-12A4DAF1ACEB}"/>
              </a:ext>
            </a:extLst>
          </p:cNvPr>
          <p:cNvSpPr txBox="1"/>
          <p:nvPr/>
        </p:nvSpPr>
        <p:spPr>
          <a:xfrm>
            <a:off x="2600827" y="910683"/>
            <a:ext cx="4953000" cy="400110"/>
          </a:xfrm>
          <a:prstGeom prst="rect">
            <a:avLst/>
          </a:prstGeom>
          <a:noFill/>
        </p:spPr>
        <p:txBody>
          <a:bodyPr wrap="square">
            <a:spAutoFit/>
          </a:bodyPr>
          <a:lstStyle/>
          <a:p>
            <a:pPr algn="ctr"/>
            <a:r>
              <a:rPr lang="en-IN" sz="2000" dirty="0">
                <a:solidFill>
                  <a:schemeClr val="bg1"/>
                </a:solidFill>
                <a:latin typeface="Times New Roman" panose="02020603050405020304" pitchFamily="18" charset="0"/>
                <a:cs typeface="Times New Roman" panose="02020603050405020304" pitchFamily="18" charset="0"/>
              </a:rPr>
              <a:t>SJM POLYTHENIC CHITRADURGA</a:t>
            </a:r>
          </a:p>
        </p:txBody>
      </p:sp>
      <p:sp>
        <p:nvSpPr>
          <p:cNvPr id="6" name="TextBox 5">
            <a:extLst>
              <a:ext uri="{FF2B5EF4-FFF2-40B4-BE49-F238E27FC236}">
                <a16:creationId xmlns:a16="http://schemas.microsoft.com/office/drawing/2014/main" id="{FFDF64CD-9553-F0C7-076E-8E28198717C0}"/>
              </a:ext>
            </a:extLst>
          </p:cNvPr>
          <p:cNvSpPr txBox="1"/>
          <p:nvPr/>
        </p:nvSpPr>
        <p:spPr>
          <a:xfrm>
            <a:off x="1764940" y="2057709"/>
            <a:ext cx="6156158" cy="830997"/>
          </a:xfrm>
          <a:prstGeom prst="rect">
            <a:avLst/>
          </a:prstGeom>
          <a:noFill/>
          <a:effectLst>
            <a:glow rad="965200">
              <a:schemeClr val="bg1">
                <a:alpha val="40000"/>
              </a:schemeClr>
            </a:glow>
          </a:effectLst>
        </p:spPr>
        <p:txBody>
          <a:bodyPr wrap="square">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EMOTION BASED MUSIC RECOMMENDATION  </a:t>
            </a:r>
          </a:p>
        </p:txBody>
      </p:sp>
      <p:sp>
        <p:nvSpPr>
          <p:cNvPr id="8" name="TextBox 7">
            <a:extLst>
              <a:ext uri="{FF2B5EF4-FFF2-40B4-BE49-F238E27FC236}">
                <a16:creationId xmlns:a16="http://schemas.microsoft.com/office/drawing/2014/main" id="{C181F594-7C5C-19D8-D99D-F5639135E8AC}"/>
              </a:ext>
            </a:extLst>
          </p:cNvPr>
          <p:cNvSpPr txBox="1"/>
          <p:nvPr/>
        </p:nvSpPr>
        <p:spPr>
          <a:xfrm>
            <a:off x="1040731" y="3362789"/>
            <a:ext cx="4036596" cy="1323439"/>
          </a:xfrm>
          <a:prstGeom prst="rect">
            <a:avLst/>
          </a:prstGeom>
          <a:noFill/>
        </p:spPr>
        <p:txBody>
          <a:bodyPr wrap="square">
            <a:spAutoFit/>
          </a:bodyPr>
          <a:lstStyle/>
          <a:p>
            <a:r>
              <a:rPr lang="en-IN" sz="1600" dirty="0">
                <a:solidFill>
                  <a:schemeClr val="bg1"/>
                </a:solidFill>
                <a:latin typeface="Times New Roman" panose="02020603050405020304" pitchFamily="18" charset="0"/>
                <a:cs typeface="Times New Roman" panose="02020603050405020304" pitchFamily="18" charset="0"/>
              </a:rPr>
              <a:t>Presented By:</a:t>
            </a:r>
          </a:p>
          <a:p>
            <a:r>
              <a:rPr lang="en-IN" sz="1600" dirty="0">
                <a:solidFill>
                  <a:schemeClr val="bg1"/>
                </a:solidFill>
                <a:latin typeface="Times New Roman" panose="02020603050405020304" pitchFamily="18" charset="0"/>
                <a:cs typeface="Times New Roman" panose="02020603050405020304" pitchFamily="18" charset="0"/>
              </a:rPr>
              <a:t>Himanshu B A   		335CS20005</a:t>
            </a:r>
          </a:p>
          <a:p>
            <a:r>
              <a:rPr lang="en-IN" sz="1600" dirty="0">
                <a:solidFill>
                  <a:schemeClr val="bg1"/>
                </a:solidFill>
                <a:latin typeface="Times New Roman" panose="02020603050405020304" pitchFamily="18" charset="0"/>
                <a:cs typeface="Times New Roman" panose="02020603050405020304" pitchFamily="18" charset="0"/>
              </a:rPr>
              <a:t>Prashanth N	                  335CS20007</a:t>
            </a:r>
          </a:p>
          <a:p>
            <a:r>
              <a:rPr lang="en-IN" sz="1600" dirty="0">
                <a:solidFill>
                  <a:schemeClr val="bg1"/>
                </a:solidFill>
                <a:latin typeface="Times New Roman" panose="02020603050405020304" pitchFamily="18" charset="0"/>
                <a:cs typeface="Times New Roman" panose="02020603050405020304" pitchFamily="18" charset="0"/>
              </a:rPr>
              <a:t>Surya D                       	335CS20035</a:t>
            </a:r>
          </a:p>
          <a:p>
            <a:r>
              <a:rPr lang="en-IN" sz="1600" dirty="0" err="1">
                <a:solidFill>
                  <a:schemeClr val="bg1"/>
                </a:solidFill>
                <a:latin typeface="Times New Roman" panose="02020603050405020304" pitchFamily="18" charset="0"/>
                <a:cs typeface="Times New Roman" panose="02020603050405020304" pitchFamily="18" charset="0"/>
              </a:rPr>
              <a:t>Anurageshwar</a:t>
            </a:r>
            <a:r>
              <a:rPr lang="en-IN" sz="1600" dirty="0">
                <a:solidFill>
                  <a:schemeClr val="bg1"/>
                </a:solidFill>
                <a:latin typeface="Times New Roman" panose="02020603050405020304" pitchFamily="18" charset="0"/>
                <a:cs typeface="Times New Roman" panose="02020603050405020304" pitchFamily="18" charset="0"/>
              </a:rPr>
              <a:t> E           	335CS20036 </a:t>
            </a:r>
          </a:p>
        </p:txBody>
      </p:sp>
      <p:sp>
        <p:nvSpPr>
          <p:cNvPr id="10" name="TextBox 9">
            <a:extLst>
              <a:ext uri="{FF2B5EF4-FFF2-40B4-BE49-F238E27FC236}">
                <a16:creationId xmlns:a16="http://schemas.microsoft.com/office/drawing/2014/main" id="{888DE1B0-DC0D-03B4-3C2F-2D0B99FFD36B}"/>
              </a:ext>
            </a:extLst>
          </p:cNvPr>
          <p:cNvSpPr txBox="1"/>
          <p:nvPr/>
        </p:nvSpPr>
        <p:spPr>
          <a:xfrm>
            <a:off x="5387546" y="3500294"/>
            <a:ext cx="3157259" cy="584775"/>
          </a:xfrm>
          <a:prstGeom prst="rect">
            <a:avLst/>
          </a:prstGeom>
          <a:noFill/>
        </p:spPr>
        <p:txBody>
          <a:bodyPr wrap="square">
            <a:spAutoFit/>
          </a:bodyPr>
          <a:lstStyle/>
          <a:p>
            <a:r>
              <a:rPr lang="en-IN" sz="1600" dirty="0">
                <a:solidFill>
                  <a:schemeClr val="bg1"/>
                </a:solidFill>
                <a:latin typeface="Times New Roman" panose="02020603050405020304" pitchFamily="18" charset="0"/>
                <a:cs typeface="Times New Roman" panose="02020603050405020304" pitchFamily="18" charset="0"/>
              </a:rPr>
              <a:t>Under the Guidance of :</a:t>
            </a:r>
          </a:p>
          <a:p>
            <a:r>
              <a:rPr lang="en-IN" sz="1600" b="1" dirty="0">
                <a:solidFill>
                  <a:schemeClr val="bg1"/>
                </a:solidFill>
                <a:latin typeface="Times New Roman" panose="02020603050405020304" pitchFamily="18" charset="0"/>
                <a:cs typeface="Times New Roman" panose="02020603050405020304" pitchFamily="18" charset="0"/>
              </a:rPr>
              <a:t>Smt. Sudha G K</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SJM Polytechnic Chitradurga">
            <a:extLst>
              <a:ext uri="{FF2B5EF4-FFF2-40B4-BE49-F238E27FC236}">
                <a16:creationId xmlns:a16="http://schemas.microsoft.com/office/drawing/2014/main" id="{95998EB3-A56A-CFC0-67DA-433FF97DF4D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8929" b="89286" l="4000" r="92889">
                        <a14:foregroundMark x1="78222" y1="79911" x2="91111" y2="77679"/>
                        <a14:foregroundMark x1="8000" y1="77679" x2="25778" y2="79911"/>
                        <a14:foregroundMark x1="4444" y1="79464" x2="12444" y2="79464"/>
                        <a14:foregroundMark x1="92889" y1="78125" x2="83111" y2="78571"/>
                        <a14:foregroundMark x1="40889" y1="12054" x2="52444" y2="8929"/>
                      </a14:backgroundRemoval>
                    </a14:imgEffect>
                  </a14:imgLayer>
                </a14:imgProps>
              </a:ext>
              <a:ext uri="{28A0092B-C50C-407E-A947-70E740481C1C}">
                <a14:useLocalDpi xmlns:a14="http://schemas.microsoft.com/office/drawing/2010/main" val="0"/>
              </a:ext>
            </a:extLst>
          </a:blip>
          <a:srcRect/>
          <a:stretch>
            <a:fillRect/>
          </a:stretch>
        </p:blipFill>
        <p:spPr bwMode="auto">
          <a:xfrm>
            <a:off x="796577" y="409695"/>
            <a:ext cx="1655371" cy="164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56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225 -0.34043 L 4.72222E-6 1.85185E-6 " pathEditMode="relative" rAng="0" ptsTypes="AA">
                                      <p:cBhvr>
                                        <p:cTn id="6" dur="750" fill="hold"/>
                                        <p:tgtEl>
                                          <p:spTgt spid="4"/>
                                        </p:tgtEl>
                                        <p:attrNameLst>
                                          <p:attrName>ppt_x</p:attrName>
                                          <p:attrName>ppt_y</p:attrName>
                                        </p:attrNameLst>
                                      </p:cBhvr>
                                      <p:rCtr x="87" y="17037"/>
                                    </p:animMotion>
                                  </p:childTnLst>
                                </p:cTn>
                              </p:par>
                              <p:par>
                                <p:cTn id="7" presetID="14" presetClass="entr" presetSubtype="1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randombar(horizontal)">
                                      <p:cBhvr>
                                        <p:cTn id="9" dur="750"/>
                                        <p:tgtEl>
                                          <p:spTgt spid="6"/>
                                        </p:tgtEl>
                                      </p:cBhvr>
                                    </p:animEffect>
                                  </p:childTnLst>
                                </p:cTn>
                              </p:par>
                              <p:par>
                                <p:cTn id="10" presetID="64" presetClass="path" presetSubtype="0" accel="50000" decel="50000" fill="hold" grpId="0" nodeType="withEffect">
                                  <p:stCondLst>
                                    <p:cond delay="0"/>
                                  </p:stCondLst>
                                  <p:childTnLst>
                                    <p:animMotion origin="layout" path="M -0.00295 0.34845 L -1.38889E-6 3.45679E-6 " pathEditMode="relative" rAng="0" ptsTypes="AA">
                                      <p:cBhvr>
                                        <p:cTn id="11" dur="750" fill="hold"/>
                                        <p:tgtEl>
                                          <p:spTgt spid="8"/>
                                        </p:tgtEl>
                                        <p:attrNameLst>
                                          <p:attrName>ppt_x</p:attrName>
                                          <p:attrName>ppt_y</p:attrName>
                                        </p:attrNameLst>
                                      </p:cBhvr>
                                      <p:rCtr x="122" y="-17315"/>
                                    </p:animMotion>
                                  </p:childTnLst>
                                </p:cTn>
                              </p:par>
                              <p:par>
                                <p:cTn id="12" presetID="64" presetClass="path" presetSubtype="0" accel="50000" decel="50000" fill="hold" grpId="0" nodeType="withEffect">
                                  <p:stCondLst>
                                    <p:cond delay="0"/>
                                  </p:stCondLst>
                                  <p:childTnLst>
                                    <p:animMotion origin="layout" path="M 0.00312 0.32624 L 3.33333E-6 4.32099E-6 " pathEditMode="relative" rAng="0" ptsTypes="AA">
                                      <p:cBhvr>
                                        <p:cTn id="13" dur="750" fill="hold"/>
                                        <p:tgtEl>
                                          <p:spTgt spid="10"/>
                                        </p:tgtEl>
                                        <p:attrNameLst>
                                          <p:attrName>ppt_x</p:attrName>
                                          <p:attrName>ppt_y</p:attrName>
                                        </p:attrNameLst>
                                      </p:cBhvr>
                                      <p:rCtr x="-226" y="-162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300350" y="1623358"/>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Research</a:t>
            </a:r>
            <a:br>
              <a:rPr lang="en-US" dirty="0"/>
            </a:br>
            <a:r>
              <a:rPr lang="en-US" dirty="0"/>
              <a:t>Methodology</a:t>
            </a:r>
            <a:endParaRPr dirty="0"/>
          </a:p>
        </p:txBody>
      </p:sp>
      <p:sp>
        <p:nvSpPr>
          <p:cNvPr id="2" name="Google Shape;593;p61">
            <a:extLst>
              <a:ext uri="{FF2B5EF4-FFF2-40B4-BE49-F238E27FC236}">
                <a16:creationId xmlns:a16="http://schemas.microsoft.com/office/drawing/2014/main" id="{53A99617-33A6-0B6C-DD36-1AF5049F5F80}"/>
              </a:ext>
            </a:extLst>
          </p:cNvPr>
          <p:cNvSpPr txBox="1">
            <a:spLocks/>
          </p:cNvSpPr>
          <p:nvPr/>
        </p:nvSpPr>
        <p:spPr>
          <a:xfrm>
            <a:off x="3033650" y="3519150"/>
            <a:ext cx="3744139"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sz="1400" i="1" dirty="0">
                <a:solidFill>
                  <a:schemeClr val="bg1"/>
                </a:solidFill>
                <a:latin typeface="IBM Plex Sans" panose="020B0503050203000203" pitchFamily="34" charset="0"/>
              </a:rPr>
              <a:t>Transforming interaction with hand gestures</a:t>
            </a:r>
          </a:p>
        </p:txBody>
      </p:sp>
      <p:sp>
        <p:nvSpPr>
          <p:cNvPr id="5" name="Google Shape;726;p67">
            <a:extLst>
              <a:ext uri="{FF2B5EF4-FFF2-40B4-BE49-F238E27FC236}">
                <a16:creationId xmlns:a16="http://schemas.microsoft.com/office/drawing/2014/main" id="{4ED0EA2A-C7E0-8AC2-6469-71A2D479706E}"/>
              </a:ext>
            </a:extLst>
          </p:cNvPr>
          <p:cNvSpPr txBox="1">
            <a:spLocks/>
          </p:cNvSpPr>
          <p:nvPr/>
        </p:nvSpPr>
        <p:spPr>
          <a:xfrm>
            <a:off x="1524550" y="2170454"/>
            <a:ext cx="1639500" cy="841800"/>
          </a:xfrm>
          <a:prstGeom prst="rect">
            <a:avLst/>
          </a:prstGeom>
          <a:noFill/>
          <a:ln>
            <a:noFill/>
          </a:ln>
          <a:effectLst>
            <a:outerShdw blurRad="142875"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9pPr>
          </a:lstStyle>
          <a:p>
            <a:r>
              <a:rPr lang="en" dirty="0"/>
              <a:t>04</a:t>
            </a:r>
          </a:p>
        </p:txBody>
      </p:sp>
    </p:spTree>
    <p:extLst>
      <p:ext uri="{BB962C8B-B14F-4D97-AF65-F5344CB8AC3E}">
        <p14:creationId xmlns:p14="http://schemas.microsoft.com/office/powerpoint/2010/main" val="199725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5"/>
          <p:cNvSpPr txBox="1">
            <a:spLocks noGrp="1"/>
          </p:cNvSpPr>
          <p:nvPr>
            <p:ph type="subTitle" idx="1"/>
          </p:nvPr>
        </p:nvSpPr>
        <p:spPr>
          <a:xfrm>
            <a:off x="729249" y="1534839"/>
            <a:ext cx="7685500" cy="2995422"/>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600" b="1" u="sng" dirty="0">
                <a:solidFill>
                  <a:srgbClr val="E3E3E3"/>
                </a:solidFill>
                <a:latin typeface="Google Sans"/>
              </a:rPr>
              <a:t>Input Layer</a:t>
            </a:r>
            <a:r>
              <a:rPr lang="en-US" sz="1600" dirty="0">
                <a:solidFill>
                  <a:srgbClr val="E3E3E3"/>
                </a:solidFill>
                <a:latin typeface="Google Sans"/>
              </a:rPr>
              <a:t>: </a:t>
            </a:r>
            <a:r>
              <a:rPr lang="en-US" sz="1600" b="0" i="0" dirty="0">
                <a:solidFill>
                  <a:srgbClr val="E3E3E3"/>
                </a:solidFill>
                <a:effectLst/>
                <a:latin typeface="Google Sans"/>
              </a:rPr>
              <a:t>The input layer of the system captures the </a:t>
            </a:r>
            <a:r>
              <a:rPr lang="en-US" sz="1600" dirty="0">
                <a:solidFill>
                  <a:srgbClr val="E3E3E3"/>
                </a:solidFill>
                <a:latin typeface="Google Sans"/>
              </a:rPr>
              <a:t>face</a:t>
            </a:r>
            <a:r>
              <a:rPr lang="en-US" sz="1600" b="0" i="0" dirty="0">
                <a:solidFill>
                  <a:srgbClr val="E3E3E3"/>
                </a:solidFill>
                <a:effectLst/>
                <a:latin typeface="Google Sans"/>
              </a:rPr>
              <a:t> gestures in image or video format. The format depends on the application.</a:t>
            </a:r>
          </a:p>
          <a:p>
            <a:pPr marL="425450" indent="-285750" algn="l">
              <a:buFont typeface="Wingdings" panose="05000000000000000000" pitchFamily="2" charset="2"/>
              <a:buChar char="q"/>
            </a:pPr>
            <a:endParaRPr lang="en-US" sz="1600" dirty="0">
              <a:solidFill>
                <a:srgbClr val="E3E3E3"/>
              </a:solidFill>
              <a:latin typeface="Google Sans"/>
            </a:endParaRPr>
          </a:p>
          <a:p>
            <a:pPr marL="425450" indent="-285750" algn="l">
              <a:buFont typeface="Wingdings" panose="05000000000000000000" pitchFamily="2" charset="2"/>
              <a:buChar char="q"/>
            </a:pPr>
            <a:r>
              <a:rPr lang="en-US" sz="1600" b="1" u="sng" dirty="0">
                <a:solidFill>
                  <a:srgbClr val="E3E3E3"/>
                </a:solidFill>
                <a:latin typeface="Google Sans"/>
              </a:rPr>
              <a:t>Preprocessing Layer</a:t>
            </a:r>
            <a:r>
              <a:rPr lang="en-US" sz="1600" dirty="0">
                <a:solidFill>
                  <a:srgbClr val="E3E3E3"/>
                </a:solidFill>
                <a:latin typeface="Google Sans"/>
              </a:rPr>
              <a:t>: </a:t>
            </a:r>
            <a:r>
              <a:rPr lang="en-US" sz="1600" b="0" i="0" dirty="0">
                <a:solidFill>
                  <a:srgbClr val="E3E3E3"/>
                </a:solidFill>
                <a:effectLst/>
                <a:latin typeface="Google Sans"/>
              </a:rPr>
              <a:t>The input data is preprocessed to remove noise and enhance features. This can be done with techniques like color correction, enhancement, filtering, and normalization.</a:t>
            </a:r>
          </a:p>
          <a:p>
            <a:pPr marL="425450" indent="-285750" algn="l">
              <a:buFont typeface="Wingdings" panose="05000000000000000000" pitchFamily="2" charset="2"/>
              <a:buChar char="q"/>
            </a:pPr>
            <a:endParaRPr lang="en-US" dirty="0">
              <a:solidFill>
                <a:srgbClr val="000000"/>
              </a:solidFill>
              <a:latin typeface="Google Sans"/>
            </a:endParaRPr>
          </a:p>
          <a:p>
            <a:pPr marL="425450" indent="-285750" algn="l">
              <a:buFont typeface="Wingdings" panose="05000000000000000000" pitchFamily="2" charset="2"/>
              <a:buChar char="q"/>
            </a:pPr>
            <a:r>
              <a:rPr lang="en-US" sz="1600" b="1" u="sng" dirty="0">
                <a:solidFill>
                  <a:schemeClr val="bg1"/>
                </a:solidFill>
                <a:latin typeface="Google Sans"/>
              </a:rPr>
              <a:t>Face Detection Layer</a:t>
            </a:r>
            <a:r>
              <a:rPr lang="en-US" sz="1600" dirty="0">
                <a:solidFill>
                  <a:schemeClr val="bg1"/>
                </a:solidFill>
                <a:latin typeface="Google Sans"/>
              </a:rPr>
              <a:t>: </a:t>
            </a:r>
            <a:r>
              <a:rPr lang="en-US" sz="1600" dirty="0">
                <a:solidFill>
                  <a:srgbClr val="E3E3E3"/>
                </a:solidFill>
                <a:latin typeface="Google Sans"/>
              </a:rPr>
              <a:t>Face</a:t>
            </a:r>
            <a:r>
              <a:rPr lang="en-US" sz="1600" b="0" i="0" dirty="0">
                <a:solidFill>
                  <a:srgbClr val="E3E3E3"/>
                </a:solidFill>
                <a:effectLst/>
                <a:latin typeface="Google Sans"/>
              </a:rPr>
              <a:t> detection layer uses deep learning to find </a:t>
            </a:r>
            <a:r>
              <a:rPr lang="en-US" sz="1600" dirty="0">
                <a:solidFill>
                  <a:srgbClr val="E3E3E3"/>
                </a:solidFill>
                <a:latin typeface="Google Sans"/>
              </a:rPr>
              <a:t>Face</a:t>
            </a:r>
            <a:r>
              <a:rPr lang="en-US" sz="1600" b="0" i="0" dirty="0">
                <a:solidFill>
                  <a:srgbClr val="E3E3E3"/>
                </a:solidFill>
                <a:effectLst/>
                <a:latin typeface="Google Sans"/>
              </a:rPr>
              <a:t> in input data. Output is bounding box of </a:t>
            </a:r>
            <a:r>
              <a:rPr lang="en-US" sz="1600" dirty="0">
                <a:solidFill>
                  <a:srgbClr val="E3E3E3"/>
                </a:solidFill>
                <a:latin typeface="Google Sans"/>
              </a:rPr>
              <a:t>Face</a:t>
            </a:r>
            <a:r>
              <a:rPr lang="en-US" sz="1600" b="0" i="0" dirty="0">
                <a:solidFill>
                  <a:srgbClr val="E3E3E3"/>
                </a:solidFill>
                <a:effectLst/>
                <a:latin typeface="Google Sans"/>
              </a:rPr>
              <a:t> location.</a:t>
            </a:r>
            <a:endParaRPr lang="en-US" sz="1600" dirty="0">
              <a:solidFill>
                <a:schemeClr val="bg1"/>
              </a:solidFill>
              <a:latin typeface="Google Sans"/>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90;p65">
            <a:extLst>
              <a:ext uri="{FF2B5EF4-FFF2-40B4-BE49-F238E27FC236}">
                <a16:creationId xmlns:a16="http://schemas.microsoft.com/office/drawing/2014/main" id="{A9CBF703-437C-3CA5-3ACE-940B81E9EB98}"/>
              </a:ext>
            </a:extLst>
          </p:cNvPr>
          <p:cNvSpPr txBox="1">
            <a:spLocks/>
          </p:cNvSpPr>
          <p:nvPr/>
        </p:nvSpPr>
        <p:spPr>
          <a:xfrm>
            <a:off x="1589202" y="763597"/>
            <a:ext cx="6549134"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BM Plex Sans"/>
              <a:buNone/>
              <a:defRPr sz="4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9pPr>
          </a:lstStyle>
          <a:p>
            <a:r>
              <a:rPr lang="en-US" sz="3600"/>
              <a:t>Architecture of System</a:t>
            </a:r>
            <a:endParaRPr lang="en-US" sz="3600" dirty="0"/>
          </a:p>
        </p:txBody>
      </p:sp>
      <p:grpSp>
        <p:nvGrpSpPr>
          <p:cNvPr id="6" name="Group 5">
            <a:extLst>
              <a:ext uri="{FF2B5EF4-FFF2-40B4-BE49-F238E27FC236}">
                <a16:creationId xmlns:a16="http://schemas.microsoft.com/office/drawing/2014/main" id="{8C551CD7-C467-2159-3DF1-3DDA68CD700C}"/>
              </a:ext>
            </a:extLst>
          </p:cNvPr>
          <p:cNvGrpSpPr/>
          <p:nvPr/>
        </p:nvGrpSpPr>
        <p:grpSpPr>
          <a:xfrm>
            <a:off x="505410" y="687999"/>
            <a:ext cx="1222459" cy="824772"/>
            <a:chOff x="435807" y="664077"/>
            <a:chExt cx="1222459" cy="824772"/>
          </a:xfrm>
        </p:grpSpPr>
        <p:sp>
          <p:nvSpPr>
            <p:cNvPr id="7" name="Google Shape;621;p63">
              <a:extLst>
                <a:ext uri="{FF2B5EF4-FFF2-40B4-BE49-F238E27FC236}">
                  <a16:creationId xmlns:a16="http://schemas.microsoft.com/office/drawing/2014/main" id="{CE1CEA3B-D896-3D5E-8BCF-F7CEE95E48E2}"/>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2" descr="line drawing of a building logo for architecture system">
              <a:extLst>
                <a:ext uri="{FF2B5EF4-FFF2-40B4-BE49-F238E27FC236}">
                  <a16:creationId xmlns:a16="http://schemas.microsoft.com/office/drawing/2014/main" id="{B801F155-670B-F6F5-3A9C-825D6A766524}"/>
                </a:ext>
              </a:extLst>
            </p:cNvPr>
            <p:cNvPicPr>
              <a:picLocks noChangeAspect="1" noChangeArrowheads="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5000" l="10000" r="90000">
                          <a14:foregroundMark x1="28800" y1="95000" x2="28400" y2="86000"/>
                          <a14:foregroundMark x1="37600" y1="93000" x2="46800" y2="95000"/>
                          <a14:foregroundMark x1="54000" y1="93000" x2="63200" y2="94500"/>
                        </a14:backgroundRemoval>
                      </a14:imgEffect>
                      <a14:imgEffect>
                        <a14:brightnessContrast bright="40000" contrast="-40000"/>
                      </a14:imgEffect>
                    </a14:imgLayer>
                  </a14:imgProps>
                </a:ext>
                <a:ext uri="{28A0092B-C50C-407E-A947-70E740481C1C}">
                  <a14:useLocalDpi xmlns:a14="http://schemas.microsoft.com/office/drawing/2010/main" val="0"/>
                </a:ext>
              </a:extLst>
            </a:blip>
            <a:srcRect t="23238"/>
            <a:stretch/>
          </p:blipFill>
          <p:spPr bwMode="auto">
            <a:xfrm>
              <a:off x="435807" y="664077"/>
              <a:ext cx="1222459" cy="7507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9618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6042 0.00185 L 1.38889E-6 1.11111E-6 " pathEditMode="relative" rAng="0" ptsTypes="AA">
                                      <p:cBhvr>
                                        <p:cTn id="6" dur="750" fill="hold"/>
                                        <p:tgtEl>
                                          <p:spTgt spid="6"/>
                                        </p:tgtEl>
                                        <p:attrNameLst>
                                          <p:attrName>ppt_x</p:attrName>
                                          <p:attrName>ppt_y</p:attrName>
                                        </p:attrNameLst>
                                      </p:cBhvr>
                                      <p:rCtr x="8021" y="-93"/>
                                    </p:animMotion>
                                  </p:childTnLst>
                                </p:cTn>
                              </p:par>
                              <p:par>
                                <p:cTn id="7" presetID="42" presetClass="path" presetSubtype="0" accel="50000" decel="50000" fill="hold" grpId="0" nodeType="withEffect">
                                  <p:stCondLst>
                                    <p:cond delay="0"/>
                                  </p:stCondLst>
                                  <p:childTnLst>
                                    <p:animMotion origin="layout" path="M -0.00243 -0.31081 L -4.44444E-6 3.08642E-6 " pathEditMode="relative" rAng="0" ptsTypes="AA">
                                      <p:cBhvr>
                                        <p:cTn id="8" dur="750" fill="hold"/>
                                        <p:tgtEl>
                                          <p:spTgt spid="5"/>
                                        </p:tgtEl>
                                        <p:attrNameLst>
                                          <p:attrName>ppt_x</p:attrName>
                                          <p:attrName>ppt_y</p:attrName>
                                        </p:attrNameLst>
                                      </p:cBhvr>
                                      <p:rCtr x="122" y="155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519599" y="739675"/>
            <a:ext cx="654913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Architecture of System</a:t>
            </a:r>
            <a:endParaRPr sz="3600" dirty="0"/>
          </a:p>
        </p:txBody>
      </p:sp>
      <p:sp>
        <p:nvSpPr>
          <p:cNvPr id="691" name="Google Shape;691;p65"/>
          <p:cNvSpPr txBox="1">
            <a:spLocks noGrp="1"/>
          </p:cNvSpPr>
          <p:nvPr>
            <p:ph type="subTitle" idx="1"/>
          </p:nvPr>
        </p:nvSpPr>
        <p:spPr>
          <a:xfrm>
            <a:off x="729249" y="1534839"/>
            <a:ext cx="7685500" cy="2995422"/>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600" b="1" u="sng" dirty="0">
                <a:solidFill>
                  <a:schemeClr val="bg1"/>
                </a:solidFill>
                <a:latin typeface="Google Sans"/>
              </a:rPr>
              <a:t>Landmark Detection Layer</a:t>
            </a:r>
            <a:r>
              <a:rPr lang="en-US" sz="1600" dirty="0">
                <a:solidFill>
                  <a:schemeClr val="bg1"/>
                </a:solidFill>
                <a:latin typeface="Google Sans"/>
              </a:rPr>
              <a:t>: </a:t>
            </a:r>
            <a:r>
              <a:rPr lang="en-US" sz="1600" b="0" i="0" dirty="0">
                <a:solidFill>
                  <a:srgbClr val="E3E3E3"/>
                </a:solidFill>
                <a:effectLst/>
                <a:latin typeface="Google Sans"/>
              </a:rPr>
              <a:t>After detecting the Face, the landmark detection layer identifies the key points on the </a:t>
            </a:r>
            <a:r>
              <a:rPr lang="en-US" sz="1600" dirty="0">
                <a:solidFill>
                  <a:srgbClr val="E3E3E3"/>
                </a:solidFill>
                <a:latin typeface="Google Sans"/>
              </a:rPr>
              <a:t>Face</a:t>
            </a:r>
            <a:r>
              <a:rPr lang="en-US" sz="1600" b="0" i="0" dirty="0">
                <a:solidFill>
                  <a:srgbClr val="E3E3E3"/>
                </a:solidFill>
                <a:effectLst/>
                <a:latin typeface="Google Sans"/>
              </a:rPr>
              <a:t> using machine learning. The output is a set of 3D coordinates of the </a:t>
            </a:r>
            <a:r>
              <a:rPr lang="en-US" sz="1600" dirty="0">
                <a:solidFill>
                  <a:srgbClr val="E3E3E3"/>
                </a:solidFill>
                <a:latin typeface="Google Sans"/>
              </a:rPr>
              <a:t>Face</a:t>
            </a:r>
            <a:r>
              <a:rPr lang="en-US" sz="1600" b="0" i="0" dirty="0">
                <a:solidFill>
                  <a:srgbClr val="E3E3E3"/>
                </a:solidFill>
                <a:effectLst/>
                <a:latin typeface="Google Sans"/>
              </a:rPr>
              <a:t> landmarks.</a:t>
            </a:r>
          </a:p>
          <a:p>
            <a:pPr marL="425450" indent="-285750" algn="l">
              <a:buFont typeface="Wingdings" panose="05000000000000000000" pitchFamily="2" charset="2"/>
              <a:buChar char="q"/>
            </a:pPr>
            <a:endParaRPr lang="en-US" sz="1600" dirty="0">
              <a:solidFill>
                <a:srgbClr val="E3E3E3"/>
              </a:solidFill>
              <a:latin typeface="Google Sans"/>
            </a:endParaRPr>
          </a:p>
          <a:p>
            <a:pPr marL="425450" indent="-285750" algn="l">
              <a:buFont typeface="Wingdings" panose="05000000000000000000" pitchFamily="2" charset="2"/>
              <a:buChar char="q"/>
            </a:pPr>
            <a:r>
              <a:rPr lang="en-US" sz="1600" b="1" u="sng" dirty="0">
                <a:solidFill>
                  <a:schemeClr val="bg1"/>
                </a:solidFill>
                <a:latin typeface="Google Sans"/>
              </a:rPr>
              <a:t>Emotion Recognition Layer</a:t>
            </a:r>
            <a:r>
              <a:rPr lang="en-US" sz="1600" dirty="0">
                <a:solidFill>
                  <a:schemeClr val="bg1"/>
                </a:solidFill>
                <a:latin typeface="Google Sans"/>
              </a:rPr>
              <a:t>: </a:t>
            </a:r>
            <a:r>
              <a:rPr lang="en-US" sz="1600" b="0" i="0" dirty="0">
                <a:solidFill>
                  <a:srgbClr val="E3E3E3"/>
                </a:solidFill>
                <a:effectLst/>
                <a:latin typeface="Google Sans"/>
              </a:rPr>
              <a:t>The </a:t>
            </a:r>
            <a:r>
              <a:rPr lang="en-US" sz="1600" dirty="0">
                <a:solidFill>
                  <a:srgbClr val="E3E3E3"/>
                </a:solidFill>
                <a:latin typeface="Google Sans"/>
              </a:rPr>
              <a:t>Face Emotion</a:t>
            </a:r>
            <a:r>
              <a:rPr lang="en-US" sz="1600" b="0" i="0" dirty="0">
                <a:solidFill>
                  <a:srgbClr val="E3E3E3"/>
                </a:solidFill>
                <a:effectLst/>
                <a:latin typeface="Google Sans"/>
              </a:rPr>
              <a:t> recognition layer uses machine learning to </a:t>
            </a:r>
            <a:r>
              <a:rPr lang="en-US" sz="1600" dirty="0">
                <a:solidFill>
                  <a:srgbClr val="E3E3E3"/>
                </a:solidFill>
                <a:latin typeface="Google Sans"/>
              </a:rPr>
              <a:t>Face Emotion</a:t>
            </a:r>
            <a:r>
              <a:rPr lang="en-US" sz="1600" b="0" i="0" dirty="0">
                <a:solidFill>
                  <a:srgbClr val="E3E3E3"/>
                </a:solidFill>
                <a:effectLst/>
                <a:latin typeface="Google Sans"/>
              </a:rPr>
              <a:t>. It can be trained on large datasets. The output is a label for the recognized </a:t>
            </a:r>
            <a:r>
              <a:rPr lang="en-US" sz="1600" dirty="0">
                <a:solidFill>
                  <a:srgbClr val="E3E3E3"/>
                </a:solidFill>
                <a:latin typeface="Google Sans"/>
              </a:rPr>
              <a:t>with emotion</a:t>
            </a:r>
            <a:r>
              <a:rPr lang="en-US" sz="1600" b="0" i="0" dirty="0">
                <a:solidFill>
                  <a:srgbClr val="E3E3E3"/>
                </a:solidFill>
                <a:effectLst/>
                <a:latin typeface="Google Sans"/>
              </a:rPr>
              <a:t>.</a:t>
            </a:r>
          </a:p>
          <a:p>
            <a:pPr marL="425450" indent="-285750" algn="l">
              <a:buFont typeface="Wingdings" panose="05000000000000000000" pitchFamily="2" charset="2"/>
              <a:buChar char="q"/>
            </a:pPr>
            <a:endParaRPr lang="en-US" sz="1600" dirty="0">
              <a:solidFill>
                <a:srgbClr val="E3E3E3"/>
              </a:solidFill>
              <a:latin typeface="Google Sans"/>
            </a:endParaRPr>
          </a:p>
          <a:p>
            <a:pPr marL="425450" indent="-285750" algn="l">
              <a:buFont typeface="Wingdings" panose="05000000000000000000" pitchFamily="2" charset="2"/>
              <a:buChar char="q"/>
            </a:pPr>
            <a:r>
              <a:rPr lang="en-US" sz="1600" b="1" u="sng" dirty="0">
                <a:solidFill>
                  <a:schemeClr val="bg1"/>
                </a:solidFill>
                <a:latin typeface="Google Sans"/>
              </a:rPr>
              <a:t>Output Layer</a:t>
            </a:r>
            <a:r>
              <a:rPr lang="en-US" sz="1600" dirty="0">
                <a:solidFill>
                  <a:schemeClr val="bg1"/>
                </a:solidFill>
                <a:latin typeface="Google Sans"/>
              </a:rPr>
              <a:t>: </a:t>
            </a:r>
            <a:r>
              <a:rPr lang="en-US" sz="1600" b="0" i="0" dirty="0">
                <a:solidFill>
                  <a:schemeClr val="bg1"/>
                </a:solidFill>
                <a:effectLst/>
                <a:latin typeface="Google Sans"/>
              </a:rPr>
              <a:t>The output layer of the system displays the recognized </a:t>
            </a:r>
            <a:r>
              <a:rPr lang="en-US" sz="1600" dirty="0">
                <a:solidFill>
                  <a:schemeClr val="bg1"/>
                </a:solidFill>
                <a:latin typeface="Google Sans"/>
              </a:rPr>
              <a:t>Face Emotion</a:t>
            </a:r>
            <a:r>
              <a:rPr lang="en-US" sz="1600" b="0" i="0" dirty="0">
                <a:solidFill>
                  <a:schemeClr val="bg1"/>
                </a:solidFill>
                <a:effectLst/>
                <a:latin typeface="Google Sans"/>
              </a:rPr>
              <a:t> and gives the song recommendation.</a:t>
            </a:r>
            <a:endParaRPr lang="en-US" sz="1600" dirty="0">
              <a:solidFill>
                <a:schemeClr val="bg1"/>
              </a:solidFill>
              <a:latin typeface="Google Sans"/>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8D42F809-444E-E9C5-4ADC-559AE8C40DD8}"/>
              </a:ext>
            </a:extLst>
          </p:cNvPr>
          <p:cNvGrpSpPr/>
          <p:nvPr/>
        </p:nvGrpSpPr>
        <p:grpSpPr>
          <a:xfrm>
            <a:off x="435807" y="664077"/>
            <a:ext cx="1222459" cy="824772"/>
            <a:chOff x="435807" y="664077"/>
            <a:chExt cx="1222459" cy="824772"/>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line drawing of a building logo for architecture system">
              <a:extLst>
                <a:ext uri="{FF2B5EF4-FFF2-40B4-BE49-F238E27FC236}">
                  <a16:creationId xmlns:a16="http://schemas.microsoft.com/office/drawing/2014/main" id="{EC6A6DC3-D1AE-B3F1-62F4-A5A57B3C93DE}"/>
                </a:ext>
              </a:extLst>
            </p:cNvPr>
            <p:cNvPicPr>
              <a:picLocks noChangeAspect="1" noChangeArrowheads="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5000" l="10000" r="90000">
                          <a14:foregroundMark x1="28800" y1="95000" x2="28400" y2="86000"/>
                          <a14:foregroundMark x1="37600" y1="93000" x2="46800" y2="95000"/>
                          <a14:foregroundMark x1="54000" y1="93000" x2="63200" y2="94500"/>
                        </a14:backgroundRemoval>
                      </a14:imgEffect>
                      <a14:imgEffect>
                        <a14:brightnessContrast bright="40000" contrast="-40000"/>
                      </a14:imgEffect>
                    </a14:imgLayer>
                  </a14:imgProps>
                </a:ext>
                <a:ext uri="{28A0092B-C50C-407E-A947-70E740481C1C}">
                  <a14:useLocalDpi xmlns:a14="http://schemas.microsoft.com/office/drawing/2010/main" val="0"/>
                </a:ext>
              </a:extLst>
            </a:blip>
            <a:srcRect t="23238"/>
            <a:stretch/>
          </p:blipFill>
          <p:spPr bwMode="auto">
            <a:xfrm>
              <a:off x="435807" y="664077"/>
              <a:ext cx="1222459" cy="7507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7727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6041 0.00185 L -4.72222E-6 -1.11111E-6 " pathEditMode="relative" rAng="0" ptsTypes="AA">
                                      <p:cBhvr>
                                        <p:cTn id="6" dur="750" fill="hold"/>
                                        <p:tgtEl>
                                          <p:spTgt spid="2"/>
                                        </p:tgtEl>
                                        <p:attrNameLst>
                                          <p:attrName>ppt_x</p:attrName>
                                          <p:attrName>ppt_y</p:attrName>
                                        </p:attrNameLst>
                                      </p:cBhvr>
                                      <p:rCtr x="8160" y="0"/>
                                    </p:animMotion>
                                  </p:childTnLst>
                                </p:cTn>
                              </p:par>
                              <p:par>
                                <p:cTn id="7" presetID="42" presetClass="path" presetSubtype="0" accel="50000" decel="50000" fill="hold" grpId="0" nodeType="withEffect">
                                  <p:stCondLst>
                                    <p:cond delay="0"/>
                                  </p:stCondLst>
                                  <p:childTnLst>
                                    <p:animMotion origin="layout" path="M -0.00243 -0.31081 L 1.66667E-6 4.07407E-6 " pathEditMode="relative" rAng="0" ptsTypes="AA">
                                      <p:cBhvr>
                                        <p:cTn id="8" dur="750" fill="hold"/>
                                        <p:tgtEl>
                                          <p:spTgt spid="690"/>
                                        </p:tgtEl>
                                        <p:attrNameLst>
                                          <p:attrName>ppt_x</p:attrName>
                                          <p:attrName>ppt_y</p:attrName>
                                        </p:attrNameLst>
                                      </p:cBhvr>
                                      <p:rCtr x="104" y="1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Google Shape;601;p61">
            <a:extLst>
              <a:ext uri="{FF2B5EF4-FFF2-40B4-BE49-F238E27FC236}">
                <a16:creationId xmlns:a16="http://schemas.microsoft.com/office/drawing/2014/main" id="{DB07F121-A8BF-A2EC-D9C0-1A4EC6984952}"/>
              </a:ext>
            </a:extLst>
          </p:cNvPr>
          <p:cNvSpPr/>
          <p:nvPr/>
        </p:nvSpPr>
        <p:spPr>
          <a:xfrm>
            <a:off x="2692351" y="3164134"/>
            <a:ext cx="1957505" cy="297371"/>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a:effectLst>
            <a:glow rad="139700">
              <a:schemeClr val="bg1">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24" name="Google Shape;600;p61">
            <a:extLst>
              <a:ext uri="{FF2B5EF4-FFF2-40B4-BE49-F238E27FC236}">
                <a16:creationId xmlns:a16="http://schemas.microsoft.com/office/drawing/2014/main" id="{63A524A4-1B3C-207A-327F-AEE0DF2A26E6}"/>
              </a:ext>
            </a:extLst>
          </p:cNvPr>
          <p:cNvGrpSpPr/>
          <p:nvPr/>
        </p:nvGrpSpPr>
        <p:grpSpPr>
          <a:xfrm>
            <a:off x="5661030" y="3107064"/>
            <a:ext cx="2023533" cy="491701"/>
            <a:chOff x="1298650" y="3255600"/>
            <a:chExt cx="3427850" cy="639375"/>
          </a:xfrm>
          <a:effectLst>
            <a:glow rad="139700">
              <a:schemeClr val="bg1">
                <a:alpha val="40000"/>
              </a:schemeClr>
            </a:glow>
          </a:effectLst>
        </p:grpSpPr>
        <p:sp>
          <p:nvSpPr>
            <p:cNvPr id="1025" name="Google Shape;601;p61">
              <a:extLst>
                <a:ext uri="{FF2B5EF4-FFF2-40B4-BE49-F238E27FC236}">
                  <a16:creationId xmlns:a16="http://schemas.microsoft.com/office/drawing/2014/main" id="{563E7FC8-03E0-DC8D-AC1A-F23E4472F001}"/>
                </a:ext>
              </a:extLst>
            </p:cNvPr>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602;p61">
              <a:extLst>
                <a:ext uri="{FF2B5EF4-FFF2-40B4-BE49-F238E27FC236}">
                  <a16:creationId xmlns:a16="http://schemas.microsoft.com/office/drawing/2014/main" id="{B5C4F3E7-CF1D-33C8-AE44-FB56367338EB}"/>
                </a:ext>
              </a:extLst>
            </p:cNvPr>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 name="Straight Connector 60">
            <a:extLst>
              <a:ext uri="{FF2B5EF4-FFF2-40B4-BE49-F238E27FC236}">
                <a16:creationId xmlns:a16="http://schemas.microsoft.com/office/drawing/2014/main" id="{EC20E8E3-4065-C970-76AC-DC2E623C353A}"/>
              </a:ext>
            </a:extLst>
          </p:cNvPr>
          <p:cNvCxnSpPr>
            <a:cxnSpLocks/>
          </p:cNvCxnSpPr>
          <p:nvPr/>
        </p:nvCxnSpPr>
        <p:spPr>
          <a:xfrm>
            <a:off x="7509933" y="2204085"/>
            <a:ext cx="0" cy="806294"/>
          </a:xfrm>
          <a:prstGeom prst="line">
            <a:avLst/>
          </a:prstGeom>
          <a:ln>
            <a:solidFill>
              <a:schemeClr val="bg1"/>
            </a:solidFill>
          </a:ln>
          <a:effectLst>
            <a:glow rad="1397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9A7019CB-FB5F-8006-60FB-912E58791EEF}"/>
              </a:ext>
            </a:extLst>
          </p:cNvPr>
          <p:cNvGrpSpPr/>
          <p:nvPr/>
        </p:nvGrpSpPr>
        <p:grpSpPr>
          <a:xfrm>
            <a:off x="6369504" y="2987672"/>
            <a:ext cx="2525500" cy="723300"/>
            <a:chOff x="198825" y="2884855"/>
            <a:chExt cx="2525500" cy="723300"/>
          </a:xfrm>
          <a:effectLst>
            <a:glow rad="139700">
              <a:schemeClr val="bg1">
                <a:alpha val="40000"/>
              </a:schemeClr>
            </a:glow>
          </a:effectLst>
        </p:grpSpPr>
        <p:sp>
          <p:nvSpPr>
            <p:cNvPr id="7" name="Rectangle: Rounded Corners 6">
              <a:extLst>
                <a:ext uri="{FF2B5EF4-FFF2-40B4-BE49-F238E27FC236}">
                  <a16:creationId xmlns:a16="http://schemas.microsoft.com/office/drawing/2014/main" id="{984D4E27-90A8-C244-41CA-DF48556141DC}"/>
                </a:ext>
              </a:extLst>
            </p:cNvPr>
            <p:cNvSpPr/>
            <p:nvPr/>
          </p:nvSpPr>
          <p:spPr>
            <a:xfrm>
              <a:off x="198825" y="2884855"/>
              <a:ext cx="2525500" cy="723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grpSp>
          <p:nvGrpSpPr>
            <p:cNvPr id="43" name="Group 42">
              <a:extLst>
                <a:ext uri="{FF2B5EF4-FFF2-40B4-BE49-F238E27FC236}">
                  <a16:creationId xmlns:a16="http://schemas.microsoft.com/office/drawing/2014/main" id="{AFAC2FD7-E7C1-D5CA-E354-77AC08F9846C}"/>
                </a:ext>
              </a:extLst>
            </p:cNvPr>
            <p:cNvGrpSpPr/>
            <p:nvPr/>
          </p:nvGrpSpPr>
          <p:grpSpPr>
            <a:xfrm>
              <a:off x="288159" y="3061317"/>
              <a:ext cx="360605" cy="370376"/>
              <a:chOff x="265930" y="1776827"/>
              <a:chExt cx="360605" cy="370376"/>
            </a:xfrm>
          </p:grpSpPr>
          <p:sp>
            <p:nvSpPr>
              <p:cNvPr id="44" name="Google Shape;621;p63">
                <a:extLst>
                  <a:ext uri="{FF2B5EF4-FFF2-40B4-BE49-F238E27FC236}">
                    <a16:creationId xmlns:a16="http://schemas.microsoft.com/office/drawing/2014/main" id="{6A60A294-EBBD-629A-AE73-BC09E779C1AE}"/>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45" name="Google Shape;631;p63">
                <a:extLst>
                  <a:ext uri="{FF2B5EF4-FFF2-40B4-BE49-F238E27FC236}">
                    <a16:creationId xmlns:a16="http://schemas.microsoft.com/office/drawing/2014/main" id="{62B6DDDE-9550-F2FB-BB67-7379D0084FB0}"/>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4</a:t>
                </a:r>
              </a:p>
            </p:txBody>
          </p:sp>
        </p:grpSp>
      </p:grpSp>
      <p:grpSp>
        <p:nvGrpSpPr>
          <p:cNvPr id="23" name="Google Shape;600;p61">
            <a:extLst>
              <a:ext uri="{FF2B5EF4-FFF2-40B4-BE49-F238E27FC236}">
                <a16:creationId xmlns:a16="http://schemas.microsoft.com/office/drawing/2014/main" id="{BFD49628-E847-D59B-EC72-94316AB27A0E}"/>
              </a:ext>
            </a:extLst>
          </p:cNvPr>
          <p:cNvGrpSpPr/>
          <p:nvPr/>
        </p:nvGrpSpPr>
        <p:grpSpPr>
          <a:xfrm>
            <a:off x="5668433" y="1641421"/>
            <a:ext cx="2023533" cy="491701"/>
            <a:chOff x="1298650" y="3255600"/>
            <a:chExt cx="3427850" cy="639375"/>
          </a:xfrm>
          <a:effectLst>
            <a:glow rad="139700">
              <a:schemeClr val="bg1">
                <a:alpha val="40000"/>
              </a:schemeClr>
            </a:glow>
          </a:effectLst>
        </p:grpSpPr>
        <p:sp>
          <p:nvSpPr>
            <p:cNvPr id="24" name="Google Shape;601;p61">
              <a:extLst>
                <a:ext uri="{FF2B5EF4-FFF2-40B4-BE49-F238E27FC236}">
                  <a16:creationId xmlns:a16="http://schemas.microsoft.com/office/drawing/2014/main" id="{5AAF6A4D-7A07-39FF-C573-6130FD42F368}"/>
                </a:ext>
              </a:extLst>
            </p:cNvPr>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2;p61">
              <a:extLst>
                <a:ext uri="{FF2B5EF4-FFF2-40B4-BE49-F238E27FC236}">
                  <a16:creationId xmlns:a16="http://schemas.microsoft.com/office/drawing/2014/main" id="{AE6FF3F8-CD4C-EF0E-C4EF-51EE82A6A00A}"/>
                </a:ext>
              </a:extLst>
            </p:cNvPr>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601;p61">
            <a:extLst>
              <a:ext uri="{FF2B5EF4-FFF2-40B4-BE49-F238E27FC236}">
                <a16:creationId xmlns:a16="http://schemas.microsoft.com/office/drawing/2014/main" id="{F7C6D4CC-80A9-F395-B4F9-3348E11AAEC1}"/>
              </a:ext>
            </a:extLst>
          </p:cNvPr>
          <p:cNvSpPr/>
          <p:nvPr/>
        </p:nvSpPr>
        <p:spPr>
          <a:xfrm>
            <a:off x="2680539" y="1846739"/>
            <a:ext cx="1957505" cy="297371"/>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a:effectLst>
            <a:glow rad="139700">
              <a:schemeClr val="bg1">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itle 2">
            <a:extLst>
              <a:ext uri="{FF2B5EF4-FFF2-40B4-BE49-F238E27FC236}">
                <a16:creationId xmlns:a16="http://schemas.microsoft.com/office/drawing/2014/main" id="{1EB2B146-130D-E602-3F7F-909D9F40CEBA}"/>
              </a:ext>
            </a:extLst>
          </p:cNvPr>
          <p:cNvSpPr>
            <a:spLocks noGrp="1"/>
          </p:cNvSpPr>
          <p:nvPr>
            <p:ph type="title"/>
          </p:nvPr>
        </p:nvSpPr>
        <p:spPr>
          <a:xfrm>
            <a:off x="2910330" y="266473"/>
            <a:ext cx="2599267" cy="723300"/>
          </a:xfrm>
        </p:spPr>
        <p:txBody>
          <a:bodyPr/>
          <a:lstStyle/>
          <a:p>
            <a:r>
              <a:rPr lang="en-US" dirty="0"/>
              <a:t>Flow Chart</a:t>
            </a:r>
          </a:p>
        </p:txBody>
      </p:sp>
      <p:sp>
        <p:nvSpPr>
          <p:cNvPr id="4" name="Rectangle: Rounded Corners 3">
            <a:extLst>
              <a:ext uri="{FF2B5EF4-FFF2-40B4-BE49-F238E27FC236}">
                <a16:creationId xmlns:a16="http://schemas.microsoft.com/office/drawing/2014/main" id="{14C6B3FF-71FD-2EE0-6D97-6375DEDC4D83}"/>
              </a:ext>
            </a:extLst>
          </p:cNvPr>
          <p:cNvSpPr/>
          <p:nvPr/>
        </p:nvSpPr>
        <p:spPr>
          <a:xfrm>
            <a:off x="198826" y="1576540"/>
            <a:ext cx="2525500" cy="723300"/>
          </a:xfrm>
          <a:prstGeom prst="roundRect">
            <a:avLst/>
          </a:prstGeom>
          <a:effectLst>
            <a:glow rad="1397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Image Frame Acquisition</a:t>
            </a:r>
          </a:p>
        </p:txBody>
      </p:sp>
      <p:sp>
        <p:nvSpPr>
          <p:cNvPr id="5" name="Rectangle: Rounded Corners 4">
            <a:extLst>
              <a:ext uri="{FF2B5EF4-FFF2-40B4-BE49-F238E27FC236}">
                <a16:creationId xmlns:a16="http://schemas.microsoft.com/office/drawing/2014/main" id="{9FAB3991-B758-2327-CFDD-2E11D9676610}"/>
              </a:ext>
            </a:extLst>
          </p:cNvPr>
          <p:cNvSpPr/>
          <p:nvPr/>
        </p:nvSpPr>
        <p:spPr>
          <a:xfrm>
            <a:off x="3284165" y="1567441"/>
            <a:ext cx="2525500" cy="723300"/>
          </a:xfrm>
          <a:prstGeom prst="roundRect">
            <a:avLst/>
          </a:prstGeom>
          <a:effectLst>
            <a:glow rad="1397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Face Segmentation</a:t>
            </a:r>
          </a:p>
        </p:txBody>
      </p:sp>
      <p:grpSp>
        <p:nvGrpSpPr>
          <p:cNvPr id="10" name="Google Shape;646;p63">
            <a:extLst>
              <a:ext uri="{FF2B5EF4-FFF2-40B4-BE49-F238E27FC236}">
                <a16:creationId xmlns:a16="http://schemas.microsoft.com/office/drawing/2014/main" id="{F4E3E449-A128-2824-FA7A-E74EFFE2D68F}"/>
              </a:ext>
            </a:extLst>
          </p:cNvPr>
          <p:cNvGrpSpPr/>
          <p:nvPr/>
        </p:nvGrpSpPr>
        <p:grpSpPr>
          <a:xfrm>
            <a:off x="3518152" y="1030509"/>
            <a:ext cx="1163678" cy="63948"/>
            <a:chOff x="3779200" y="1371600"/>
            <a:chExt cx="1992600" cy="109500"/>
          </a:xfrm>
        </p:grpSpPr>
        <p:sp>
          <p:nvSpPr>
            <p:cNvPr id="11" name="Google Shape;647;p63">
              <a:extLst>
                <a:ext uri="{FF2B5EF4-FFF2-40B4-BE49-F238E27FC236}">
                  <a16:creationId xmlns:a16="http://schemas.microsoft.com/office/drawing/2014/main" id="{B524420F-BE4D-9695-3FC0-C9B3EB04FDE8}"/>
                </a:ext>
              </a:extLst>
            </p:cNvPr>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8;p63">
              <a:extLst>
                <a:ext uri="{FF2B5EF4-FFF2-40B4-BE49-F238E27FC236}">
                  <a16:creationId xmlns:a16="http://schemas.microsoft.com/office/drawing/2014/main" id="{2336F5A5-35EC-1DE2-797D-D3FC78CCBCF7}"/>
                </a:ext>
              </a:extLst>
            </p:cNvPr>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649;p63">
              <a:extLst>
                <a:ext uri="{FF2B5EF4-FFF2-40B4-BE49-F238E27FC236}">
                  <a16:creationId xmlns:a16="http://schemas.microsoft.com/office/drawing/2014/main" id="{02082008-FBA0-E4CB-A5C6-B27C103A9B1F}"/>
                </a:ext>
              </a:extLst>
            </p:cNvPr>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0;p63">
              <a:extLst>
                <a:ext uri="{FF2B5EF4-FFF2-40B4-BE49-F238E27FC236}">
                  <a16:creationId xmlns:a16="http://schemas.microsoft.com/office/drawing/2014/main" id="{42673919-229E-E8A4-B40A-D05E409579B2}"/>
                </a:ext>
              </a:extLst>
            </p:cNvPr>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1;p63">
              <a:extLst>
                <a:ext uri="{FF2B5EF4-FFF2-40B4-BE49-F238E27FC236}">
                  <a16:creationId xmlns:a16="http://schemas.microsoft.com/office/drawing/2014/main" id="{88F22FE1-5369-4E9C-FD7B-C96D219C846E}"/>
                </a:ext>
              </a:extLst>
            </p:cNvPr>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2;p63">
              <a:extLst>
                <a:ext uri="{FF2B5EF4-FFF2-40B4-BE49-F238E27FC236}">
                  <a16:creationId xmlns:a16="http://schemas.microsoft.com/office/drawing/2014/main" id="{946A7613-5158-8C52-A443-5AF95AF075AD}"/>
                </a:ext>
              </a:extLst>
            </p:cNvPr>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roup 29">
            <a:extLst>
              <a:ext uri="{FF2B5EF4-FFF2-40B4-BE49-F238E27FC236}">
                <a16:creationId xmlns:a16="http://schemas.microsoft.com/office/drawing/2014/main" id="{F0CF1C05-6FFE-07E7-AAB7-5D6693B34E3B}"/>
              </a:ext>
            </a:extLst>
          </p:cNvPr>
          <p:cNvGrpSpPr/>
          <p:nvPr/>
        </p:nvGrpSpPr>
        <p:grpSpPr>
          <a:xfrm>
            <a:off x="248996" y="1773734"/>
            <a:ext cx="360605" cy="370376"/>
            <a:chOff x="265930" y="1776827"/>
            <a:chExt cx="360605" cy="370376"/>
          </a:xfrm>
        </p:grpSpPr>
        <p:sp>
          <p:nvSpPr>
            <p:cNvPr id="18" name="Google Shape;621;p63">
              <a:extLst>
                <a:ext uri="{FF2B5EF4-FFF2-40B4-BE49-F238E27FC236}">
                  <a16:creationId xmlns:a16="http://schemas.microsoft.com/office/drawing/2014/main" id="{FB55F36C-7FDD-E821-6F4D-214B012C8C5C}"/>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19" name="Google Shape;631;p63">
              <a:extLst>
                <a:ext uri="{FF2B5EF4-FFF2-40B4-BE49-F238E27FC236}">
                  <a16:creationId xmlns:a16="http://schemas.microsoft.com/office/drawing/2014/main" id="{88A0712E-0B3F-9D8E-8712-C6CF57894578}"/>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1</a:t>
              </a:r>
            </a:p>
          </p:txBody>
        </p:sp>
      </p:grpSp>
      <p:grpSp>
        <p:nvGrpSpPr>
          <p:cNvPr id="31" name="Group 30">
            <a:extLst>
              <a:ext uri="{FF2B5EF4-FFF2-40B4-BE49-F238E27FC236}">
                <a16:creationId xmlns:a16="http://schemas.microsoft.com/office/drawing/2014/main" id="{3FFEAFCC-9B07-6155-CD94-0B6DCC207218}"/>
              </a:ext>
            </a:extLst>
          </p:cNvPr>
          <p:cNvGrpSpPr/>
          <p:nvPr/>
        </p:nvGrpSpPr>
        <p:grpSpPr>
          <a:xfrm>
            <a:off x="3352657" y="1765267"/>
            <a:ext cx="360605" cy="370376"/>
            <a:chOff x="265930" y="1776827"/>
            <a:chExt cx="360605" cy="370376"/>
          </a:xfrm>
        </p:grpSpPr>
        <p:sp>
          <p:nvSpPr>
            <p:cNvPr id="32" name="Google Shape;621;p63">
              <a:extLst>
                <a:ext uri="{FF2B5EF4-FFF2-40B4-BE49-F238E27FC236}">
                  <a16:creationId xmlns:a16="http://schemas.microsoft.com/office/drawing/2014/main" id="{F896BE1F-0337-4489-17A5-2C2720B40B75}"/>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33" name="Google Shape;631;p63">
              <a:extLst>
                <a:ext uri="{FF2B5EF4-FFF2-40B4-BE49-F238E27FC236}">
                  <a16:creationId xmlns:a16="http://schemas.microsoft.com/office/drawing/2014/main" id="{12BAD53C-60C3-1F6F-1E99-8459982D52BC}"/>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2</a:t>
              </a:r>
            </a:p>
          </p:txBody>
        </p:sp>
      </p:grpSp>
      <p:grpSp>
        <p:nvGrpSpPr>
          <p:cNvPr id="37" name="Group 36">
            <a:extLst>
              <a:ext uri="{FF2B5EF4-FFF2-40B4-BE49-F238E27FC236}">
                <a16:creationId xmlns:a16="http://schemas.microsoft.com/office/drawing/2014/main" id="{B306F799-5DA1-B6CE-F156-13FDF4F89EAA}"/>
              </a:ext>
            </a:extLst>
          </p:cNvPr>
          <p:cNvGrpSpPr/>
          <p:nvPr/>
        </p:nvGrpSpPr>
        <p:grpSpPr>
          <a:xfrm>
            <a:off x="6369504" y="1567441"/>
            <a:ext cx="2525500" cy="723300"/>
            <a:chOff x="6369504" y="1567441"/>
            <a:chExt cx="2525500" cy="723300"/>
          </a:xfrm>
          <a:effectLst>
            <a:glow rad="139700">
              <a:schemeClr val="bg1">
                <a:alpha val="40000"/>
              </a:schemeClr>
            </a:glow>
          </a:effectLst>
        </p:grpSpPr>
        <p:sp>
          <p:nvSpPr>
            <p:cNvPr id="6" name="Rectangle: Rounded Corners 5">
              <a:extLst>
                <a:ext uri="{FF2B5EF4-FFF2-40B4-BE49-F238E27FC236}">
                  <a16:creationId xmlns:a16="http://schemas.microsoft.com/office/drawing/2014/main" id="{C9C213A5-214E-6310-81D1-183DACEA3FEA}"/>
                </a:ext>
              </a:extLst>
            </p:cNvPr>
            <p:cNvSpPr/>
            <p:nvPr/>
          </p:nvSpPr>
          <p:spPr>
            <a:xfrm>
              <a:off x="6369504" y="1567441"/>
              <a:ext cx="2525500" cy="723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 Tracking</a:t>
              </a:r>
            </a:p>
          </p:txBody>
        </p:sp>
        <p:grpSp>
          <p:nvGrpSpPr>
            <p:cNvPr id="34" name="Group 33">
              <a:extLst>
                <a:ext uri="{FF2B5EF4-FFF2-40B4-BE49-F238E27FC236}">
                  <a16:creationId xmlns:a16="http://schemas.microsoft.com/office/drawing/2014/main" id="{16407C19-FD49-E036-F93F-E3C511D967FF}"/>
                </a:ext>
              </a:extLst>
            </p:cNvPr>
            <p:cNvGrpSpPr/>
            <p:nvPr/>
          </p:nvGrpSpPr>
          <p:grpSpPr>
            <a:xfrm>
              <a:off x="6499898" y="1765267"/>
              <a:ext cx="360605" cy="370376"/>
              <a:chOff x="265930" y="1776827"/>
              <a:chExt cx="360605" cy="370376"/>
            </a:xfrm>
          </p:grpSpPr>
          <p:sp>
            <p:nvSpPr>
              <p:cNvPr id="35" name="Google Shape;621;p63">
                <a:extLst>
                  <a:ext uri="{FF2B5EF4-FFF2-40B4-BE49-F238E27FC236}">
                    <a16:creationId xmlns:a16="http://schemas.microsoft.com/office/drawing/2014/main" id="{015E23C4-3147-3486-10C5-D7747B5B01D2}"/>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36" name="Google Shape;631;p63">
                <a:extLst>
                  <a:ext uri="{FF2B5EF4-FFF2-40B4-BE49-F238E27FC236}">
                    <a16:creationId xmlns:a16="http://schemas.microsoft.com/office/drawing/2014/main" id="{0F68E5C2-F473-E692-377F-671F68A61BEC}"/>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3</a:t>
                </a:r>
              </a:p>
            </p:txBody>
          </p:sp>
        </p:grpSp>
      </p:grpSp>
      <p:grpSp>
        <p:nvGrpSpPr>
          <p:cNvPr id="27" name="Group 26">
            <a:extLst>
              <a:ext uri="{FF2B5EF4-FFF2-40B4-BE49-F238E27FC236}">
                <a16:creationId xmlns:a16="http://schemas.microsoft.com/office/drawing/2014/main" id="{14C428D5-298A-FC72-D734-6435F1F3AA31}"/>
              </a:ext>
            </a:extLst>
          </p:cNvPr>
          <p:cNvGrpSpPr/>
          <p:nvPr/>
        </p:nvGrpSpPr>
        <p:grpSpPr>
          <a:xfrm>
            <a:off x="3284165" y="2931098"/>
            <a:ext cx="2525500" cy="723300"/>
            <a:chOff x="3284165" y="2884855"/>
            <a:chExt cx="2525500" cy="723300"/>
          </a:xfrm>
          <a:effectLst>
            <a:glow rad="139700">
              <a:schemeClr val="bg1">
                <a:alpha val="40000"/>
              </a:schemeClr>
            </a:glow>
          </a:effectLst>
        </p:grpSpPr>
        <p:sp>
          <p:nvSpPr>
            <p:cNvPr id="8" name="Rectangle: Rounded Corners 7">
              <a:extLst>
                <a:ext uri="{FF2B5EF4-FFF2-40B4-BE49-F238E27FC236}">
                  <a16:creationId xmlns:a16="http://schemas.microsoft.com/office/drawing/2014/main" id="{82168029-ED43-ACC5-6C24-6F89663B43BB}"/>
                </a:ext>
              </a:extLst>
            </p:cNvPr>
            <p:cNvSpPr/>
            <p:nvPr/>
          </p:nvSpPr>
          <p:spPr>
            <a:xfrm>
              <a:off x="3284165" y="2884855"/>
              <a:ext cx="2525500" cy="723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Face Emotion Classification</a:t>
              </a:r>
            </a:p>
          </p:txBody>
        </p:sp>
        <p:grpSp>
          <p:nvGrpSpPr>
            <p:cNvPr id="46" name="Group 45">
              <a:extLst>
                <a:ext uri="{FF2B5EF4-FFF2-40B4-BE49-F238E27FC236}">
                  <a16:creationId xmlns:a16="http://schemas.microsoft.com/office/drawing/2014/main" id="{24150287-146E-E785-C0BA-A4C0E9278A3C}"/>
                </a:ext>
              </a:extLst>
            </p:cNvPr>
            <p:cNvGrpSpPr/>
            <p:nvPr/>
          </p:nvGrpSpPr>
          <p:grpSpPr>
            <a:xfrm>
              <a:off x="3345253" y="3061317"/>
              <a:ext cx="360605" cy="370376"/>
              <a:chOff x="265930" y="1776827"/>
              <a:chExt cx="360605" cy="370376"/>
            </a:xfrm>
          </p:grpSpPr>
          <p:sp>
            <p:nvSpPr>
              <p:cNvPr id="47" name="Google Shape;621;p63">
                <a:extLst>
                  <a:ext uri="{FF2B5EF4-FFF2-40B4-BE49-F238E27FC236}">
                    <a16:creationId xmlns:a16="http://schemas.microsoft.com/office/drawing/2014/main" id="{80B9D1ED-177B-32F5-1AC8-AFB37F53217B}"/>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48" name="Google Shape;631;p63">
                <a:extLst>
                  <a:ext uri="{FF2B5EF4-FFF2-40B4-BE49-F238E27FC236}">
                    <a16:creationId xmlns:a16="http://schemas.microsoft.com/office/drawing/2014/main" id="{790F540E-6AF9-A5B8-6524-DAF0B5038CDC}"/>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5</a:t>
                </a:r>
              </a:p>
            </p:txBody>
          </p:sp>
        </p:grpSp>
      </p:grpSp>
      <p:grpSp>
        <p:nvGrpSpPr>
          <p:cNvPr id="26" name="Group 25">
            <a:extLst>
              <a:ext uri="{FF2B5EF4-FFF2-40B4-BE49-F238E27FC236}">
                <a16:creationId xmlns:a16="http://schemas.microsoft.com/office/drawing/2014/main" id="{38763B18-2171-68A0-8587-F78121676DE3}"/>
              </a:ext>
            </a:extLst>
          </p:cNvPr>
          <p:cNvGrpSpPr/>
          <p:nvPr/>
        </p:nvGrpSpPr>
        <p:grpSpPr>
          <a:xfrm>
            <a:off x="233845" y="2931098"/>
            <a:ext cx="2525500" cy="723300"/>
            <a:chOff x="6369504" y="2884855"/>
            <a:chExt cx="2525500" cy="723300"/>
          </a:xfrm>
          <a:effectLst>
            <a:glow rad="139700">
              <a:schemeClr val="bg1">
                <a:alpha val="40000"/>
              </a:schemeClr>
            </a:glow>
          </a:effectLst>
        </p:grpSpPr>
        <p:sp>
          <p:nvSpPr>
            <p:cNvPr id="9" name="Rectangle: Rounded Corners 8">
              <a:extLst>
                <a:ext uri="{FF2B5EF4-FFF2-40B4-BE49-F238E27FC236}">
                  <a16:creationId xmlns:a16="http://schemas.microsoft.com/office/drawing/2014/main" id="{F88D96FB-7205-D995-1AF2-746E87A1D7E8}"/>
                </a:ext>
              </a:extLst>
            </p:cNvPr>
            <p:cNvSpPr/>
            <p:nvPr/>
          </p:nvSpPr>
          <p:spPr>
            <a:xfrm>
              <a:off x="6369504" y="2884855"/>
              <a:ext cx="2525500" cy="723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Output Face               Emotion and song recommendation</a:t>
              </a:r>
            </a:p>
          </p:txBody>
        </p:sp>
        <p:grpSp>
          <p:nvGrpSpPr>
            <p:cNvPr id="49" name="Group 48">
              <a:extLst>
                <a:ext uri="{FF2B5EF4-FFF2-40B4-BE49-F238E27FC236}">
                  <a16:creationId xmlns:a16="http://schemas.microsoft.com/office/drawing/2014/main" id="{5A02AE0B-F2B8-F8CB-F649-81F937133062}"/>
                </a:ext>
              </a:extLst>
            </p:cNvPr>
            <p:cNvGrpSpPr/>
            <p:nvPr/>
          </p:nvGrpSpPr>
          <p:grpSpPr>
            <a:xfrm>
              <a:off x="6492494" y="3061317"/>
              <a:ext cx="360605" cy="370376"/>
              <a:chOff x="265930" y="1776827"/>
              <a:chExt cx="360605" cy="370376"/>
            </a:xfrm>
          </p:grpSpPr>
          <p:sp>
            <p:nvSpPr>
              <p:cNvPr id="50" name="Google Shape;621;p63">
                <a:extLst>
                  <a:ext uri="{FF2B5EF4-FFF2-40B4-BE49-F238E27FC236}">
                    <a16:creationId xmlns:a16="http://schemas.microsoft.com/office/drawing/2014/main" id="{1BA9FC24-FC9C-23A2-5C96-BF492A70FBB1}"/>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51" name="Google Shape;631;p63">
                <a:extLst>
                  <a:ext uri="{FF2B5EF4-FFF2-40B4-BE49-F238E27FC236}">
                    <a16:creationId xmlns:a16="http://schemas.microsoft.com/office/drawing/2014/main" id="{8614386B-156B-CD97-C045-34CA16735356}"/>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6</a:t>
                </a:r>
              </a:p>
            </p:txBody>
          </p:sp>
        </p:grpSp>
      </p:grpSp>
    </p:spTree>
    <p:extLst>
      <p:ext uri="{BB962C8B-B14F-4D97-AF65-F5344CB8AC3E}">
        <p14:creationId xmlns:p14="http://schemas.microsoft.com/office/powerpoint/2010/main" val="242039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arn(inVertical)">
                                      <p:cBhvr>
                                        <p:cTn id="11" dur="500"/>
                                        <p:tgtEl>
                                          <p:spTgt spid="23"/>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strips(downLeft)">
                                      <p:cBhvr>
                                        <p:cTn id="15" dur="500"/>
                                        <p:tgtEl>
                                          <p:spTgt spid="6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024"/>
                                        </p:tgtEl>
                                        <p:attrNameLst>
                                          <p:attrName>style.visibility</p:attrName>
                                        </p:attrNameLst>
                                      </p:cBhvr>
                                      <p:to>
                                        <p:strVal val="visible"/>
                                      </p:to>
                                    </p:set>
                                    <p:animEffect transition="in" filter="wipe(down)">
                                      <p:cBhvr>
                                        <p:cTn id="19" dur="500"/>
                                        <p:tgtEl>
                                          <p:spTgt spid="10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down)">
                                      <p:cBhvr>
                                        <p:cTn id="2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300350" y="1623358"/>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Collection &amp; Analysis</a:t>
            </a:r>
            <a:endParaRPr dirty="0"/>
          </a:p>
        </p:txBody>
      </p:sp>
      <p:sp>
        <p:nvSpPr>
          <p:cNvPr id="2" name="Google Shape;593;p61">
            <a:extLst>
              <a:ext uri="{FF2B5EF4-FFF2-40B4-BE49-F238E27FC236}">
                <a16:creationId xmlns:a16="http://schemas.microsoft.com/office/drawing/2014/main" id="{8063FE3D-03A1-EF82-67D3-8DDFE85AB476}"/>
              </a:ext>
            </a:extLst>
          </p:cNvPr>
          <p:cNvSpPr txBox="1">
            <a:spLocks/>
          </p:cNvSpPr>
          <p:nvPr/>
        </p:nvSpPr>
        <p:spPr>
          <a:xfrm>
            <a:off x="3033650" y="3720446"/>
            <a:ext cx="3744139"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sz="1400" i="1" dirty="0">
                <a:solidFill>
                  <a:schemeClr val="bg1"/>
                </a:solidFill>
                <a:latin typeface="IBM Plex Sans" panose="020B0503050203000203" pitchFamily="34" charset="0"/>
              </a:rPr>
              <a:t>Transforming interaction with hand gestures</a:t>
            </a:r>
          </a:p>
        </p:txBody>
      </p:sp>
      <p:sp>
        <p:nvSpPr>
          <p:cNvPr id="5" name="Google Shape;726;p67">
            <a:extLst>
              <a:ext uri="{FF2B5EF4-FFF2-40B4-BE49-F238E27FC236}">
                <a16:creationId xmlns:a16="http://schemas.microsoft.com/office/drawing/2014/main" id="{B44763B8-86F9-4AA0-31FA-0B3DB04993A3}"/>
              </a:ext>
            </a:extLst>
          </p:cNvPr>
          <p:cNvSpPr txBox="1">
            <a:spLocks/>
          </p:cNvSpPr>
          <p:nvPr/>
        </p:nvSpPr>
        <p:spPr>
          <a:xfrm>
            <a:off x="1524550" y="2150850"/>
            <a:ext cx="1639500" cy="841800"/>
          </a:xfrm>
          <a:prstGeom prst="rect">
            <a:avLst/>
          </a:prstGeom>
          <a:noFill/>
          <a:ln>
            <a:noFill/>
          </a:ln>
          <a:effectLst>
            <a:outerShdw blurRad="142875"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9pPr>
          </a:lstStyle>
          <a:p>
            <a:r>
              <a:rPr lang="en" dirty="0"/>
              <a:t>05</a:t>
            </a:r>
          </a:p>
        </p:txBody>
      </p:sp>
    </p:spTree>
    <p:extLst>
      <p:ext uri="{BB962C8B-B14F-4D97-AF65-F5344CB8AC3E}">
        <p14:creationId xmlns:p14="http://schemas.microsoft.com/office/powerpoint/2010/main" val="333711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617377" y="718099"/>
            <a:ext cx="654913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Instruments for Data Collection</a:t>
            </a:r>
            <a:endParaRPr sz="2800" dirty="0"/>
          </a:p>
        </p:txBody>
      </p:sp>
      <p:sp>
        <p:nvSpPr>
          <p:cNvPr id="691" name="Google Shape;691;p65"/>
          <p:cNvSpPr txBox="1">
            <a:spLocks noGrp="1"/>
          </p:cNvSpPr>
          <p:nvPr>
            <p:ph type="subTitle" idx="1"/>
          </p:nvPr>
        </p:nvSpPr>
        <p:spPr>
          <a:xfrm>
            <a:off x="977489" y="1523306"/>
            <a:ext cx="7685500" cy="2995422"/>
          </a:xfrm>
          <a:prstGeom prst="rect">
            <a:avLst/>
          </a:prstGeom>
        </p:spPr>
        <p:txBody>
          <a:bodyPr spcFirstLastPara="1" wrap="square" lIns="91425" tIns="91425" rIns="91425" bIns="91425" anchor="ctr" anchorCtr="0">
            <a:noAutofit/>
          </a:bodyPr>
          <a:lstStyle/>
          <a:p>
            <a:pPr marL="139700" indent="0" algn="l"/>
            <a:r>
              <a:rPr lang="en-US" sz="1600" dirty="0">
                <a:solidFill>
                  <a:schemeClr val="bg1"/>
                </a:solidFill>
                <a:latin typeface="Google Sans"/>
              </a:rPr>
              <a:t>T</a:t>
            </a:r>
            <a:r>
              <a:rPr lang="en-US" sz="1600" b="0" i="0" u="none" strike="noStrike" baseline="0" dirty="0">
                <a:solidFill>
                  <a:schemeClr val="bg1"/>
                </a:solidFill>
                <a:latin typeface="Google Sans"/>
              </a:rPr>
              <a:t>he most common instruments used for hand gesture recognition include:</a:t>
            </a:r>
          </a:p>
          <a:p>
            <a:pPr marL="139700" indent="0" algn="l"/>
            <a:endParaRPr lang="en-US" sz="1600" dirty="0">
              <a:solidFill>
                <a:schemeClr val="bg1"/>
              </a:solidFill>
              <a:latin typeface="Google Sans"/>
            </a:endParaRPr>
          </a:p>
          <a:p>
            <a:pPr marL="425450" indent="-285750" algn="l">
              <a:buFont typeface="Wingdings" panose="05000000000000000000" pitchFamily="2" charset="2"/>
              <a:buChar char="q"/>
            </a:pPr>
            <a:r>
              <a:rPr lang="en-US" sz="1600" b="1" u="sng" dirty="0">
                <a:solidFill>
                  <a:schemeClr val="bg1"/>
                </a:solidFill>
                <a:latin typeface="Google Sans"/>
              </a:rPr>
              <a:t>Cameras</a:t>
            </a:r>
            <a:r>
              <a:rPr lang="en-US" sz="1600" dirty="0">
                <a:solidFill>
                  <a:schemeClr val="bg1"/>
                </a:solidFill>
                <a:latin typeface="Google Sans"/>
              </a:rPr>
              <a:t> are commonly used to recognize and interpret hand gestures. They capture images of the face, which are then analyzed. RGB, depth, and thermal cameras are commonly employed for this purpose.</a:t>
            </a:r>
          </a:p>
          <a:p>
            <a:pPr marL="425450" indent="-285750" algn="l">
              <a:buFont typeface="Wingdings" panose="05000000000000000000" pitchFamily="2" charset="2"/>
              <a:buChar char="q"/>
            </a:pPr>
            <a:endParaRPr lang="en-US" sz="1600" dirty="0">
              <a:solidFill>
                <a:schemeClr val="bg1"/>
              </a:solidFill>
              <a:latin typeface="Google Sans"/>
            </a:endParaRPr>
          </a:p>
          <a:p>
            <a:pPr marL="425450" indent="-285750" algn="l">
              <a:buFont typeface="Wingdings" panose="05000000000000000000" pitchFamily="2" charset="2"/>
              <a:buChar char="q"/>
            </a:pPr>
            <a:r>
              <a:rPr lang="en-US" sz="1600" b="1" i="0" u="sng" dirty="0">
                <a:solidFill>
                  <a:schemeClr val="bg1"/>
                </a:solidFill>
                <a:effectLst/>
                <a:latin typeface="Google Sans"/>
              </a:rPr>
              <a:t>Computer vision libraries</a:t>
            </a:r>
            <a:r>
              <a:rPr lang="en-US" sz="1600" b="0" i="0" dirty="0">
                <a:solidFill>
                  <a:schemeClr val="bg1"/>
                </a:solidFill>
                <a:effectLst/>
                <a:latin typeface="Google Sans"/>
              </a:rPr>
              <a:t> like OpenCV and Media Pipe offer pre-built tools for analyzing and processing image and video data, including pre-trained models for </a:t>
            </a:r>
            <a:r>
              <a:rPr lang="en-US" sz="1600" dirty="0">
                <a:solidFill>
                  <a:schemeClr val="bg1"/>
                </a:solidFill>
                <a:latin typeface="Google Sans"/>
              </a:rPr>
              <a:t>Face Emotion</a:t>
            </a:r>
            <a:r>
              <a:rPr lang="en-US" sz="1600" b="0" i="0" dirty="0">
                <a:solidFill>
                  <a:schemeClr val="bg1"/>
                </a:solidFill>
                <a:effectLst/>
                <a:latin typeface="Google Sans"/>
              </a:rPr>
              <a:t> recognition.</a:t>
            </a:r>
          </a:p>
          <a:p>
            <a:pPr marL="425450" indent="-285750" algn="l">
              <a:buFont typeface="Wingdings" panose="05000000000000000000" pitchFamily="2" charset="2"/>
              <a:buChar char="q"/>
            </a:pPr>
            <a:endParaRPr lang="en-US" sz="1600" dirty="0">
              <a:solidFill>
                <a:schemeClr val="bg1"/>
              </a:solidFill>
              <a:latin typeface="Google Sans"/>
            </a:endParaRPr>
          </a:p>
          <a:p>
            <a:pPr marL="425450" indent="-285750" algn="l">
              <a:buFont typeface="Wingdings" panose="05000000000000000000" pitchFamily="2" charset="2"/>
              <a:buChar char="q"/>
            </a:pPr>
            <a:r>
              <a:rPr lang="en-US" sz="1600" b="1" u="sng" dirty="0">
                <a:solidFill>
                  <a:schemeClr val="bg1"/>
                </a:solidFill>
                <a:latin typeface="Google Sans"/>
              </a:rPr>
              <a:t>Machine learning</a:t>
            </a:r>
            <a:r>
              <a:rPr lang="en-US" sz="1600" dirty="0">
                <a:solidFill>
                  <a:schemeClr val="bg1"/>
                </a:solidFill>
                <a:latin typeface="Google Sans"/>
              </a:rPr>
              <a:t> trains models to recognize and interpret face emotion using large datasets, enabling pattern recognition and predictions for new data.</a:t>
            </a: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50260939-57D7-453B-0740-3B05170A61B3}"/>
              </a:ext>
            </a:extLst>
          </p:cNvPr>
          <p:cNvGrpSpPr/>
          <p:nvPr/>
        </p:nvGrpSpPr>
        <p:grpSpPr>
          <a:xfrm>
            <a:off x="597255" y="670749"/>
            <a:ext cx="956023" cy="818100"/>
            <a:chOff x="597255" y="670749"/>
            <a:chExt cx="956023" cy="818100"/>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Computer mouse and keyboard computer science logo">
              <a:extLst>
                <a:ext uri="{FF2B5EF4-FFF2-40B4-BE49-F238E27FC236}">
                  <a16:creationId xmlns:a16="http://schemas.microsoft.com/office/drawing/2014/main" id="{50E9C290-F9DC-068F-A6E2-94AFD3A4EC8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Photocopy/>
                      </a14:imgEffect>
                      <a14:imgEffect>
                        <a14:brightnessContrast bright="40000"/>
                      </a14:imgEffect>
                    </a14:imgLayer>
                  </a14:imgProps>
                </a:ext>
                <a:ext uri="{28A0092B-C50C-407E-A947-70E740481C1C}">
                  <a14:useLocalDpi xmlns:a14="http://schemas.microsoft.com/office/drawing/2010/main" val="0"/>
                </a:ext>
              </a:extLst>
            </a:blip>
            <a:srcRect l="12002" t="13456" r="4840" b="16667"/>
            <a:stretch/>
          </p:blipFill>
          <p:spPr bwMode="auto">
            <a:xfrm>
              <a:off x="597255" y="718099"/>
              <a:ext cx="956023" cy="6426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8873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6753 -0.0105 L -3.33333E-6 -1.97531E-6 " pathEditMode="relative" rAng="0" ptsTypes="AA">
                                      <p:cBhvr>
                                        <p:cTn id="6" dur="750" fill="hold"/>
                                        <p:tgtEl>
                                          <p:spTgt spid="2"/>
                                        </p:tgtEl>
                                        <p:attrNameLst>
                                          <p:attrName>ppt_x</p:attrName>
                                          <p:attrName>ppt_y</p:attrName>
                                        </p:attrNameLst>
                                      </p:cBhvr>
                                      <p:rCtr x="8229" y="463"/>
                                    </p:animMotion>
                                  </p:childTnLst>
                                </p:cTn>
                              </p:par>
                              <p:par>
                                <p:cTn id="7" presetID="42" presetClass="path" presetSubtype="0" accel="50000" decel="50000" fill="hold" grpId="0" nodeType="withEffect">
                                  <p:stCondLst>
                                    <p:cond delay="0"/>
                                  </p:stCondLst>
                                  <p:childTnLst>
                                    <p:animMotion origin="layout" path="M -0.00052 -0.29723 L 3.33333E-6 -1.7284E-6 " pathEditMode="relative" rAng="0" ptsTypes="AA">
                                      <p:cBhvr>
                                        <p:cTn id="8" dur="750" fill="hold"/>
                                        <p:tgtEl>
                                          <p:spTgt spid="690"/>
                                        </p:tgtEl>
                                        <p:attrNameLst>
                                          <p:attrName>ppt_x</p:attrName>
                                          <p:attrName>ppt_y</p:attrName>
                                        </p:attrNameLst>
                                      </p:cBhvr>
                                      <p:rCtr x="52" y="147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300349" y="1623358"/>
            <a:ext cx="4615983"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 &amp; Improvements</a:t>
            </a:r>
            <a:endParaRPr dirty="0"/>
          </a:p>
        </p:txBody>
      </p:sp>
      <p:sp>
        <p:nvSpPr>
          <p:cNvPr id="2" name="Google Shape;593;p61">
            <a:extLst>
              <a:ext uri="{FF2B5EF4-FFF2-40B4-BE49-F238E27FC236}">
                <a16:creationId xmlns:a16="http://schemas.microsoft.com/office/drawing/2014/main" id="{2DCC02B9-5F03-9B67-6473-117B3BF2C99B}"/>
              </a:ext>
            </a:extLst>
          </p:cNvPr>
          <p:cNvSpPr txBox="1">
            <a:spLocks/>
          </p:cNvSpPr>
          <p:nvPr/>
        </p:nvSpPr>
        <p:spPr>
          <a:xfrm>
            <a:off x="3033650" y="3519150"/>
            <a:ext cx="3744139"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sz="1400" i="1" dirty="0">
                <a:solidFill>
                  <a:schemeClr val="bg1"/>
                </a:solidFill>
                <a:latin typeface="IBM Plex Sans" panose="020B0503050203000203" pitchFamily="34" charset="0"/>
              </a:rPr>
              <a:t>Transforming interaction with hand gestures</a:t>
            </a:r>
          </a:p>
        </p:txBody>
      </p:sp>
      <p:sp>
        <p:nvSpPr>
          <p:cNvPr id="5" name="Google Shape;726;p67">
            <a:extLst>
              <a:ext uri="{FF2B5EF4-FFF2-40B4-BE49-F238E27FC236}">
                <a16:creationId xmlns:a16="http://schemas.microsoft.com/office/drawing/2014/main" id="{CC1A9BFE-A470-68D3-5B68-4EF96DAF9DC5}"/>
              </a:ext>
            </a:extLst>
          </p:cNvPr>
          <p:cNvSpPr txBox="1">
            <a:spLocks/>
          </p:cNvSpPr>
          <p:nvPr/>
        </p:nvSpPr>
        <p:spPr>
          <a:xfrm>
            <a:off x="1527500" y="2196128"/>
            <a:ext cx="1639500" cy="841800"/>
          </a:xfrm>
          <a:prstGeom prst="rect">
            <a:avLst/>
          </a:prstGeom>
          <a:noFill/>
          <a:ln>
            <a:noFill/>
          </a:ln>
          <a:effectLst>
            <a:outerShdw blurRad="142875"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9pPr>
          </a:lstStyle>
          <a:p>
            <a:r>
              <a:rPr lang="en" dirty="0"/>
              <a:t>06</a:t>
            </a:r>
          </a:p>
        </p:txBody>
      </p:sp>
    </p:spTree>
    <p:extLst>
      <p:ext uri="{BB962C8B-B14F-4D97-AF65-F5344CB8AC3E}">
        <p14:creationId xmlns:p14="http://schemas.microsoft.com/office/powerpoint/2010/main" val="31669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617377" y="718099"/>
            <a:ext cx="367743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Results</a:t>
            </a:r>
            <a:endParaRPr sz="3200" dirty="0"/>
          </a:p>
        </p:txBody>
      </p:sp>
      <p:sp>
        <p:nvSpPr>
          <p:cNvPr id="691" name="Google Shape;691;p65"/>
          <p:cNvSpPr txBox="1">
            <a:spLocks noGrp="1"/>
          </p:cNvSpPr>
          <p:nvPr>
            <p:ph type="subTitle" idx="1"/>
          </p:nvPr>
        </p:nvSpPr>
        <p:spPr>
          <a:xfrm>
            <a:off x="977489" y="1497616"/>
            <a:ext cx="7685500" cy="2995422"/>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600" b="1" i="0" u="sng" dirty="0">
                <a:solidFill>
                  <a:schemeClr val="bg1"/>
                </a:solidFill>
                <a:effectLst/>
                <a:latin typeface="Google Sans"/>
              </a:rPr>
              <a:t>Accuracy</a:t>
            </a:r>
            <a:r>
              <a:rPr lang="en-US" sz="1600" b="0" i="0" dirty="0">
                <a:solidFill>
                  <a:schemeClr val="bg1"/>
                </a:solidFill>
                <a:effectLst/>
                <a:latin typeface="Google Sans"/>
              </a:rPr>
              <a:t>: Measure the accuracy of the </a:t>
            </a:r>
            <a:r>
              <a:rPr lang="en-US" sz="1600" dirty="0">
                <a:solidFill>
                  <a:schemeClr val="bg1"/>
                </a:solidFill>
                <a:latin typeface="Google Sans"/>
              </a:rPr>
              <a:t>face</a:t>
            </a:r>
            <a:r>
              <a:rPr lang="en-US" sz="1600" b="0" i="0" dirty="0">
                <a:solidFill>
                  <a:schemeClr val="bg1"/>
                </a:solidFill>
                <a:effectLst/>
                <a:latin typeface="Google Sans"/>
              </a:rPr>
              <a:t> recognition system in correctly identifying and classifying different </a:t>
            </a:r>
            <a:r>
              <a:rPr lang="en-US" sz="1600" dirty="0">
                <a:solidFill>
                  <a:schemeClr val="bg1"/>
                </a:solidFill>
                <a:latin typeface="Google Sans"/>
              </a:rPr>
              <a:t>emotion</a:t>
            </a:r>
            <a:r>
              <a:rPr lang="en-US" sz="1600" b="0" i="0" dirty="0">
                <a:solidFill>
                  <a:schemeClr val="bg1"/>
                </a:solidFill>
                <a:effectLst/>
                <a:latin typeface="Google Sans"/>
              </a:rPr>
              <a:t>.</a:t>
            </a:r>
          </a:p>
          <a:p>
            <a:pPr marL="425450" indent="-285750" algn="l">
              <a:buFont typeface="Wingdings" panose="05000000000000000000" pitchFamily="2" charset="2"/>
              <a:buChar char="q"/>
            </a:pPr>
            <a:endParaRPr lang="en-US" sz="1600" b="0" i="0" dirty="0">
              <a:solidFill>
                <a:schemeClr val="bg1"/>
              </a:solidFill>
              <a:effectLst/>
              <a:latin typeface="Google Sans"/>
            </a:endParaRPr>
          </a:p>
          <a:p>
            <a:pPr marL="425450" indent="-285750" algn="l">
              <a:buFont typeface="Wingdings" panose="05000000000000000000" pitchFamily="2" charset="2"/>
              <a:buChar char="q"/>
            </a:pPr>
            <a:r>
              <a:rPr lang="en-US" sz="1600" b="1" i="0" u="sng" dirty="0">
                <a:solidFill>
                  <a:schemeClr val="bg1"/>
                </a:solidFill>
                <a:effectLst/>
                <a:latin typeface="Google Sans"/>
              </a:rPr>
              <a:t>Real-time Performance</a:t>
            </a:r>
            <a:r>
              <a:rPr lang="en-US" sz="1600" b="0" i="0" dirty="0">
                <a:solidFill>
                  <a:schemeClr val="bg1"/>
                </a:solidFill>
                <a:effectLst/>
                <a:latin typeface="Google Sans"/>
              </a:rPr>
              <a:t>: Evaluate the system's ability to process </a:t>
            </a:r>
            <a:r>
              <a:rPr lang="en-US" sz="1600" dirty="0">
                <a:solidFill>
                  <a:schemeClr val="bg1"/>
                </a:solidFill>
                <a:latin typeface="Google Sans"/>
              </a:rPr>
              <a:t>face</a:t>
            </a:r>
            <a:r>
              <a:rPr lang="en-US" sz="1600" b="0" i="0" dirty="0">
                <a:solidFill>
                  <a:schemeClr val="bg1"/>
                </a:solidFill>
                <a:effectLst/>
                <a:latin typeface="Google Sans"/>
              </a:rPr>
              <a:t> gestures in real-time, ensuring timely and responsive recognition.</a:t>
            </a:r>
          </a:p>
          <a:p>
            <a:pPr marL="425450" indent="-285750" algn="l">
              <a:buFont typeface="Wingdings" panose="05000000000000000000" pitchFamily="2" charset="2"/>
              <a:buChar char="q"/>
            </a:pPr>
            <a:endParaRPr lang="en-US" sz="1600" b="0" i="0" dirty="0">
              <a:solidFill>
                <a:schemeClr val="bg1"/>
              </a:solidFill>
              <a:effectLst/>
              <a:latin typeface="Google Sans"/>
            </a:endParaRPr>
          </a:p>
          <a:p>
            <a:pPr marL="425450" indent="-285750" algn="l">
              <a:buFont typeface="Wingdings" panose="05000000000000000000" pitchFamily="2" charset="2"/>
              <a:buChar char="q"/>
            </a:pPr>
            <a:r>
              <a:rPr lang="en-US" sz="1600" b="1" i="0" u="sng" dirty="0">
                <a:solidFill>
                  <a:schemeClr val="bg1"/>
                </a:solidFill>
                <a:effectLst/>
                <a:latin typeface="Google Sans"/>
              </a:rPr>
              <a:t>Robustness</a:t>
            </a:r>
            <a:r>
              <a:rPr lang="en-US" sz="1600" b="0" i="0" dirty="0">
                <a:solidFill>
                  <a:schemeClr val="bg1"/>
                </a:solidFill>
                <a:effectLst/>
                <a:latin typeface="Google Sans"/>
              </a:rPr>
              <a:t>: Assess the system's reliability and stability across various environmental conditions, such as lighting variations or background noise.</a:t>
            </a:r>
          </a:p>
          <a:p>
            <a:pPr marL="425450" indent="-285750" algn="l">
              <a:buFont typeface="Wingdings" panose="05000000000000000000" pitchFamily="2" charset="2"/>
              <a:buChar char="q"/>
            </a:pPr>
            <a:endParaRPr lang="en-US" sz="1600" b="0" i="0" dirty="0">
              <a:solidFill>
                <a:schemeClr val="bg1"/>
              </a:solidFill>
              <a:effectLst/>
              <a:latin typeface="Google Sans"/>
            </a:endParaRPr>
          </a:p>
          <a:p>
            <a:pPr marL="425450" indent="-285750">
              <a:buFont typeface="Wingdings" panose="05000000000000000000" pitchFamily="2" charset="2"/>
              <a:buChar char="q"/>
            </a:pPr>
            <a:r>
              <a:rPr lang="en-US" sz="1600" b="1" i="0" u="sng" dirty="0">
                <a:solidFill>
                  <a:schemeClr val="bg1"/>
                </a:solidFill>
                <a:effectLst/>
                <a:latin typeface="Google Sans"/>
              </a:rPr>
              <a:t>User Experience</a:t>
            </a:r>
            <a:r>
              <a:rPr lang="en-US" sz="1600" b="0" i="0" dirty="0">
                <a:solidFill>
                  <a:schemeClr val="bg1"/>
                </a:solidFill>
                <a:effectLst/>
                <a:latin typeface="Google Sans"/>
              </a:rPr>
              <a:t>: Gather feedback from users to evaluate the system's ease of use, intuitiveness, and overall satisfaction.</a:t>
            </a:r>
          </a:p>
          <a:p>
            <a:pPr marL="425450" indent="-285750" algn="l">
              <a:buFont typeface="Wingdings" panose="05000000000000000000" pitchFamily="2" charset="2"/>
              <a:buChar char="q"/>
            </a:pPr>
            <a:endParaRPr lang="en-US" sz="1600" dirty="0">
              <a:solidFill>
                <a:schemeClr val="bg1"/>
              </a:solidFill>
              <a:latin typeface="Google Sans"/>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7C1B83B4-4508-1C18-612B-DBC185DDE103}"/>
              </a:ext>
            </a:extLst>
          </p:cNvPr>
          <p:cNvGrpSpPr/>
          <p:nvPr/>
        </p:nvGrpSpPr>
        <p:grpSpPr>
          <a:xfrm>
            <a:off x="637987" y="670749"/>
            <a:ext cx="818100" cy="818100"/>
            <a:chOff x="637987" y="670749"/>
            <a:chExt cx="818100" cy="818100"/>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3914;p121">
              <a:extLst>
                <a:ext uri="{FF2B5EF4-FFF2-40B4-BE49-F238E27FC236}">
                  <a16:creationId xmlns:a16="http://schemas.microsoft.com/office/drawing/2014/main" id="{E6E6F787-68CA-0774-BDDE-408637B76881}"/>
                </a:ext>
              </a:extLst>
            </p:cNvPr>
            <p:cNvSpPr/>
            <p:nvPr/>
          </p:nvSpPr>
          <p:spPr>
            <a:xfrm>
              <a:off x="727331" y="804035"/>
              <a:ext cx="590764" cy="586974"/>
            </a:xfrm>
            <a:custGeom>
              <a:avLst/>
              <a:gdLst/>
              <a:ahLst/>
              <a:cxnLst/>
              <a:rect l="l" t="t" r="r" b="b"/>
              <a:pathLst>
                <a:path w="17815" h="20559" extrusionOk="0">
                  <a:moveTo>
                    <a:pt x="5501" y="4975"/>
                  </a:moveTo>
                  <a:cubicBezTo>
                    <a:pt x="5659" y="4975"/>
                    <a:pt x="5817" y="5035"/>
                    <a:pt x="5938" y="5156"/>
                  </a:cubicBezTo>
                  <a:cubicBezTo>
                    <a:pt x="6058" y="5277"/>
                    <a:pt x="6118" y="5426"/>
                    <a:pt x="6118" y="5607"/>
                  </a:cubicBezTo>
                  <a:cubicBezTo>
                    <a:pt x="6118" y="5759"/>
                    <a:pt x="6058" y="5908"/>
                    <a:pt x="5938" y="6029"/>
                  </a:cubicBezTo>
                  <a:cubicBezTo>
                    <a:pt x="5817" y="6150"/>
                    <a:pt x="5659" y="6210"/>
                    <a:pt x="5501" y="6210"/>
                  </a:cubicBezTo>
                  <a:cubicBezTo>
                    <a:pt x="5343" y="6210"/>
                    <a:pt x="5185" y="6150"/>
                    <a:pt x="5065" y="6029"/>
                  </a:cubicBezTo>
                  <a:cubicBezTo>
                    <a:pt x="4944" y="5908"/>
                    <a:pt x="4852" y="5759"/>
                    <a:pt x="4852" y="5607"/>
                  </a:cubicBezTo>
                  <a:cubicBezTo>
                    <a:pt x="4852" y="5426"/>
                    <a:pt x="4944" y="5277"/>
                    <a:pt x="5065" y="5156"/>
                  </a:cubicBezTo>
                  <a:cubicBezTo>
                    <a:pt x="5185" y="5035"/>
                    <a:pt x="5343" y="4975"/>
                    <a:pt x="5501" y="4975"/>
                  </a:cubicBezTo>
                  <a:close/>
                  <a:moveTo>
                    <a:pt x="5185" y="9646"/>
                  </a:moveTo>
                  <a:cubicBezTo>
                    <a:pt x="5516" y="9646"/>
                    <a:pt x="5788" y="9948"/>
                    <a:pt x="5788" y="10281"/>
                  </a:cubicBezTo>
                  <a:cubicBezTo>
                    <a:pt x="5788" y="10611"/>
                    <a:pt x="5516" y="10912"/>
                    <a:pt x="5185" y="10912"/>
                  </a:cubicBezTo>
                  <a:cubicBezTo>
                    <a:pt x="4823" y="10912"/>
                    <a:pt x="4551" y="10611"/>
                    <a:pt x="4551" y="10281"/>
                  </a:cubicBezTo>
                  <a:cubicBezTo>
                    <a:pt x="4551" y="9948"/>
                    <a:pt x="4823" y="9646"/>
                    <a:pt x="5185" y="9646"/>
                  </a:cubicBezTo>
                  <a:close/>
                  <a:moveTo>
                    <a:pt x="5501" y="14349"/>
                  </a:moveTo>
                  <a:cubicBezTo>
                    <a:pt x="5659" y="14349"/>
                    <a:pt x="5817" y="14409"/>
                    <a:pt x="5938" y="14530"/>
                  </a:cubicBezTo>
                  <a:cubicBezTo>
                    <a:pt x="6058" y="14650"/>
                    <a:pt x="6118" y="14802"/>
                    <a:pt x="6118" y="14952"/>
                  </a:cubicBezTo>
                  <a:cubicBezTo>
                    <a:pt x="6118" y="15133"/>
                    <a:pt x="6058" y="15285"/>
                    <a:pt x="5938" y="15405"/>
                  </a:cubicBezTo>
                  <a:cubicBezTo>
                    <a:pt x="5817" y="15526"/>
                    <a:pt x="5659" y="15586"/>
                    <a:pt x="5501" y="15586"/>
                  </a:cubicBezTo>
                  <a:cubicBezTo>
                    <a:pt x="5343" y="15586"/>
                    <a:pt x="5185" y="15526"/>
                    <a:pt x="5065" y="15405"/>
                  </a:cubicBezTo>
                  <a:cubicBezTo>
                    <a:pt x="4944" y="15285"/>
                    <a:pt x="4852" y="15133"/>
                    <a:pt x="4852" y="14952"/>
                  </a:cubicBezTo>
                  <a:cubicBezTo>
                    <a:pt x="4852" y="14802"/>
                    <a:pt x="4944" y="14650"/>
                    <a:pt x="5065" y="14530"/>
                  </a:cubicBezTo>
                  <a:cubicBezTo>
                    <a:pt x="5185" y="14409"/>
                    <a:pt x="5343" y="14349"/>
                    <a:pt x="5501" y="14349"/>
                  </a:cubicBezTo>
                  <a:close/>
                  <a:moveTo>
                    <a:pt x="14137" y="4674"/>
                  </a:moveTo>
                  <a:lnTo>
                    <a:pt x="15073" y="5578"/>
                  </a:lnTo>
                  <a:lnTo>
                    <a:pt x="15073" y="14983"/>
                  </a:lnTo>
                  <a:lnTo>
                    <a:pt x="14137" y="15888"/>
                  </a:lnTo>
                  <a:lnTo>
                    <a:pt x="9856" y="15888"/>
                  </a:lnTo>
                  <a:lnTo>
                    <a:pt x="9856" y="14711"/>
                  </a:lnTo>
                  <a:lnTo>
                    <a:pt x="13474" y="14711"/>
                  </a:lnTo>
                  <a:cubicBezTo>
                    <a:pt x="13715" y="14711"/>
                    <a:pt x="13896" y="14530"/>
                    <a:pt x="13896" y="14289"/>
                  </a:cubicBezTo>
                  <a:lnTo>
                    <a:pt x="13896" y="12089"/>
                  </a:lnTo>
                  <a:cubicBezTo>
                    <a:pt x="13896" y="11848"/>
                    <a:pt x="13715" y="11667"/>
                    <a:pt x="13474" y="11667"/>
                  </a:cubicBezTo>
                  <a:cubicBezTo>
                    <a:pt x="13264" y="11667"/>
                    <a:pt x="13083" y="11848"/>
                    <a:pt x="13083" y="12089"/>
                  </a:cubicBezTo>
                  <a:lnTo>
                    <a:pt x="13083" y="13898"/>
                  </a:lnTo>
                  <a:lnTo>
                    <a:pt x="9856" y="13898"/>
                  </a:lnTo>
                  <a:lnTo>
                    <a:pt x="9856" y="6663"/>
                  </a:lnTo>
                  <a:lnTo>
                    <a:pt x="13083" y="6663"/>
                  </a:lnTo>
                  <a:lnTo>
                    <a:pt x="13083" y="8472"/>
                  </a:lnTo>
                  <a:cubicBezTo>
                    <a:pt x="13083" y="8682"/>
                    <a:pt x="13264" y="8863"/>
                    <a:pt x="13474" y="8863"/>
                  </a:cubicBezTo>
                  <a:cubicBezTo>
                    <a:pt x="13715" y="8863"/>
                    <a:pt x="13896" y="8682"/>
                    <a:pt x="13896" y="8472"/>
                  </a:cubicBezTo>
                  <a:lnTo>
                    <a:pt x="13896" y="6270"/>
                  </a:lnTo>
                  <a:cubicBezTo>
                    <a:pt x="13896" y="6029"/>
                    <a:pt x="13715" y="5848"/>
                    <a:pt x="13474" y="5848"/>
                  </a:cubicBezTo>
                  <a:lnTo>
                    <a:pt x="9856" y="5848"/>
                  </a:lnTo>
                  <a:lnTo>
                    <a:pt x="9856" y="4674"/>
                  </a:lnTo>
                  <a:close/>
                  <a:moveTo>
                    <a:pt x="7445" y="784"/>
                  </a:moveTo>
                  <a:cubicBezTo>
                    <a:pt x="8320" y="784"/>
                    <a:pt x="9073" y="1539"/>
                    <a:pt x="9073" y="2412"/>
                  </a:cubicBezTo>
                  <a:lnTo>
                    <a:pt x="9073" y="7355"/>
                  </a:lnTo>
                  <a:lnTo>
                    <a:pt x="7807" y="7355"/>
                  </a:lnTo>
                  <a:lnTo>
                    <a:pt x="6753" y="6270"/>
                  </a:lnTo>
                  <a:cubicBezTo>
                    <a:pt x="6842" y="6060"/>
                    <a:pt x="6902" y="5848"/>
                    <a:pt x="6902" y="5607"/>
                  </a:cubicBezTo>
                  <a:cubicBezTo>
                    <a:pt x="6902" y="5216"/>
                    <a:pt x="6782" y="4855"/>
                    <a:pt x="6511" y="4582"/>
                  </a:cubicBezTo>
                  <a:cubicBezTo>
                    <a:pt x="6225" y="4311"/>
                    <a:pt x="5855" y="4175"/>
                    <a:pt x="5489" y="4175"/>
                  </a:cubicBezTo>
                  <a:cubicBezTo>
                    <a:pt x="5124" y="4175"/>
                    <a:pt x="4762" y="4311"/>
                    <a:pt x="4491" y="4582"/>
                  </a:cubicBezTo>
                  <a:cubicBezTo>
                    <a:pt x="4220" y="4855"/>
                    <a:pt x="4069" y="5216"/>
                    <a:pt x="4069" y="5607"/>
                  </a:cubicBezTo>
                  <a:cubicBezTo>
                    <a:pt x="4069" y="5969"/>
                    <a:pt x="4220" y="6330"/>
                    <a:pt x="4491" y="6603"/>
                  </a:cubicBezTo>
                  <a:cubicBezTo>
                    <a:pt x="4763" y="6873"/>
                    <a:pt x="5125" y="7025"/>
                    <a:pt x="5487" y="7025"/>
                  </a:cubicBezTo>
                  <a:cubicBezTo>
                    <a:pt x="5728" y="7025"/>
                    <a:pt x="5969" y="6965"/>
                    <a:pt x="6179" y="6844"/>
                  </a:cubicBezTo>
                  <a:lnTo>
                    <a:pt x="7356" y="8019"/>
                  </a:lnTo>
                  <a:cubicBezTo>
                    <a:pt x="7445" y="8110"/>
                    <a:pt x="7536" y="8139"/>
                    <a:pt x="7657" y="8139"/>
                  </a:cubicBezTo>
                  <a:lnTo>
                    <a:pt x="9073" y="8139"/>
                  </a:lnTo>
                  <a:lnTo>
                    <a:pt x="9073" y="9887"/>
                  </a:lnTo>
                  <a:lnTo>
                    <a:pt x="6540" y="9887"/>
                  </a:lnTo>
                  <a:cubicBezTo>
                    <a:pt x="6360" y="9285"/>
                    <a:pt x="5817" y="8863"/>
                    <a:pt x="5185" y="8863"/>
                  </a:cubicBezTo>
                  <a:cubicBezTo>
                    <a:pt x="4401" y="8863"/>
                    <a:pt x="3738" y="9497"/>
                    <a:pt x="3738" y="10281"/>
                  </a:cubicBezTo>
                  <a:cubicBezTo>
                    <a:pt x="3738" y="11064"/>
                    <a:pt x="4401" y="11696"/>
                    <a:pt x="5185" y="11696"/>
                  </a:cubicBezTo>
                  <a:cubicBezTo>
                    <a:pt x="5817" y="11696"/>
                    <a:pt x="6360" y="11274"/>
                    <a:pt x="6540" y="10671"/>
                  </a:cubicBezTo>
                  <a:lnTo>
                    <a:pt x="9073" y="10671"/>
                  </a:lnTo>
                  <a:lnTo>
                    <a:pt x="9073" y="12420"/>
                  </a:lnTo>
                  <a:lnTo>
                    <a:pt x="7626" y="12420"/>
                  </a:lnTo>
                  <a:cubicBezTo>
                    <a:pt x="7505" y="12420"/>
                    <a:pt x="7416" y="12451"/>
                    <a:pt x="7356" y="12511"/>
                  </a:cubicBezTo>
                  <a:lnTo>
                    <a:pt x="6179" y="13717"/>
                  </a:lnTo>
                  <a:cubicBezTo>
                    <a:pt x="5967" y="13599"/>
                    <a:pt x="5732" y="13541"/>
                    <a:pt x="5497" y="13541"/>
                  </a:cubicBezTo>
                  <a:cubicBezTo>
                    <a:pt x="5131" y="13541"/>
                    <a:pt x="4767" y="13682"/>
                    <a:pt x="4491" y="13958"/>
                  </a:cubicBezTo>
                  <a:cubicBezTo>
                    <a:pt x="4220" y="14228"/>
                    <a:pt x="4069" y="14590"/>
                    <a:pt x="4069" y="14952"/>
                  </a:cubicBezTo>
                  <a:cubicBezTo>
                    <a:pt x="4069" y="15345"/>
                    <a:pt x="4220" y="15707"/>
                    <a:pt x="4491" y="15977"/>
                  </a:cubicBezTo>
                  <a:cubicBezTo>
                    <a:pt x="4763" y="16249"/>
                    <a:pt x="5125" y="16399"/>
                    <a:pt x="5487" y="16399"/>
                  </a:cubicBezTo>
                  <a:cubicBezTo>
                    <a:pt x="5848" y="16399"/>
                    <a:pt x="6210" y="16249"/>
                    <a:pt x="6511" y="15977"/>
                  </a:cubicBezTo>
                  <a:cubicBezTo>
                    <a:pt x="6753" y="15707"/>
                    <a:pt x="6902" y="15345"/>
                    <a:pt x="6902" y="14952"/>
                  </a:cubicBezTo>
                  <a:cubicBezTo>
                    <a:pt x="6902" y="14711"/>
                    <a:pt x="6842" y="14501"/>
                    <a:pt x="6753" y="14289"/>
                  </a:cubicBezTo>
                  <a:lnTo>
                    <a:pt x="7807" y="13203"/>
                  </a:lnTo>
                  <a:lnTo>
                    <a:pt x="9073" y="13203"/>
                  </a:lnTo>
                  <a:lnTo>
                    <a:pt x="9073" y="18147"/>
                  </a:lnTo>
                  <a:cubicBezTo>
                    <a:pt x="9073" y="19023"/>
                    <a:pt x="8320" y="19775"/>
                    <a:pt x="7445" y="19775"/>
                  </a:cubicBezTo>
                  <a:cubicBezTo>
                    <a:pt x="6782" y="19775"/>
                    <a:pt x="6179" y="19353"/>
                    <a:pt x="5938" y="18750"/>
                  </a:cubicBezTo>
                  <a:cubicBezTo>
                    <a:pt x="6239" y="18721"/>
                    <a:pt x="6511" y="18629"/>
                    <a:pt x="6782" y="18509"/>
                  </a:cubicBezTo>
                  <a:cubicBezTo>
                    <a:pt x="7175" y="18299"/>
                    <a:pt x="7536" y="18058"/>
                    <a:pt x="7838" y="17756"/>
                  </a:cubicBezTo>
                  <a:cubicBezTo>
                    <a:pt x="8019" y="17605"/>
                    <a:pt x="7987" y="17334"/>
                    <a:pt x="7838" y="17183"/>
                  </a:cubicBezTo>
                  <a:cubicBezTo>
                    <a:pt x="7762" y="17108"/>
                    <a:pt x="7656" y="17070"/>
                    <a:pt x="7551" y="17070"/>
                  </a:cubicBezTo>
                  <a:cubicBezTo>
                    <a:pt x="7445" y="17070"/>
                    <a:pt x="7340" y="17108"/>
                    <a:pt x="7264" y="17183"/>
                  </a:cubicBezTo>
                  <a:cubicBezTo>
                    <a:pt x="7054" y="17424"/>
                    <a:pt x="6753" y="17636"/>
                    <a:pt x="6451" y="17756"/>
                  </a:cubicBezTo>
                  <a:cubicBezTo>
                    <a:pt x="6118" y="17906"/>
                    <a:pt x="5788" y="17998"/>
                    <a:pt x="5426" y="18027"/>
                  </a:cubicBezTo>
                  <a:cubicBezTo>
                    <a:pt x="3888" y="17998"/>
                    <a:pt x="2653" y="16732"/>
                    <a:pt x="2653" y="15193"/>
                  </a:cubicBezTo>
                  <a:cubicBezTo>
                    <a:pt x="2653" y="14711"/>
                    <a:pt x="2774" y="14228"/>
                    <a:pt x="3015" y="13806"/>
                  </a:cubicBezTo>
                  <a:cubicBezTo>
                    <a:pt x="3075" y="13717"/>
                    <a:pt x="3075" y="13597"/>
                    <a:pt x="3044" y="13476"/>
                  </a:cubicBezTo>
                  <a:cubicBezTo>
                    <a:pt x="2983" y="13384"/>
                    <a:pt x="2923" y="13295"/>
                    <a:pt x="2802" y="13235"/>
                  </a:cubicBezTo>
                  <a:cubicBezTo>
                    <a:pt x="1597" y="12752"/>
                    <a:pt x="813" y="11576"/>
                    <a:pt x="813" y="10281"/>
                  </a:cubicBezTo>
                  <a:cubicBezTo>
                    <a:pt x="813" y="8954"/>
                    <a:pt x="1597" y="7809"/>
                    <a:pt x="2802" y="7326"/>
                  </a:cubicBezTo>
                  <a:cubicBezTo>
                    <a:pt x="3044" y="7174"/>
                    <a:pt x="3104" y="6994"/>
                    <a:pt x="3015" y="6752"/>
                  </a:cubicBezTo>
                  <a:cubicBezTo>
                    <a:pt x="2774" y="6330"/>
                    <a:pt x="2653" y="5848"/>
                    <a:pt x="2653" y="5366"/>
                  </a:cubicBezTo>
                  <a:cubicBezTo>
                    <a:pt x="2653" y="3830"/>
                    <a:pt x="3888" y="2564"/>
                    <a:pt x="5426" y="2532"/>
                  </a:cubicBezTo>
                  <a:cubicBezTo>
                    <a:pt x="5788" y="2564"/>
                    <a:pt x="6118" y="2653"/>
                    <a:pt x="6451" y="2805"/>
                  </a:cubicBezTo>
                  <a:cubicBezTo>
                    <a:pt x="6753" y="2925"/>
                    <a:pt x="7054" y="3135"/>
                    <a:pt x="7264" y="3376"/>
                  </a:cubicBezTo>
                  <a:cubicBezTo>
                    <a:pt x="7356" y="3468"/>
                    <a:pt x="7445" y="3497"/>
                    <a:pt x="7565" y="3497"/>
                  </a:cubicBezTo>
                  <a:cubicBezTo>
                    <a:pt x="7657" y="3497"/>
                    <a:pt x="7778" y="3468"/>
                    <a:pt x="7838" y="3376"/>
                  </a:cubicBezTo>
                  <a:cubicBezTo>
                    <a:pt x="7987" y="3227"/>
                    <a:pt x="8019" y="2954"/>
                    <a:pt x="7838" y="2805"/>
                  </a:cubicBezTo>
                  <a:cubicBezTo>
                    <a:pt x="7536" y="2503"/>
                    <a:pt x="7175" y="2262"/>
                    <a:pt x="6782" y="2050"/>
                  </a:cubicBezTo>
                  <a:cubicBezTo>
                    <a:pt x="6511" y="1929"/>
                    <a:pt x="6239" y="1840"/>
                    <a:pt x="5938" y="1809"/>
                  </a:cubicBezTo>
                  <a:cubicBezTo>
                    <a:pt x="6179" y="1206"/>
                    <a:pt x="6782" y="784"/>
                    <a:pt x="7445" y="784"/>
                  </a:cubicBezTo>
                  <a:close/>
                  <a:moveTo>
                    <a:pt x="7445" y="0"/>
                  </a:moveTo>
                  <a:cubicBezTo>
                    <a:pt x="6331" y="0"/>
                    <a:pt x="5395" y="723"/>
                    <a:pt x="5093" y="1748"/>
                  </a:cubicBezTo>
                  <a:cubicBezTo>
                    <a:pt x="4249" y="1840"/>
                    <a:pt x="3497" y="2202"/>
                    <a:pt x="2894" y="2805"/>
                  </a:cubicBezTo>
                  <a:cubicBezTo>
                    <a:pt x="2200" y="3497"/>
                    <a:pt x="1838" y="4401"/>
                    <a:pt x="1838" y="5366"/>
                  </a:cubicBezTo>
                  <a:cubicBezTo>
                    <a:pt x="1838" y="5848"/>
                    <a:pt x="1929" y="6301"/>
                    <a:pt x="2110" y="6752"/>
                  </a:cubicBezTo>
                  <a:cubicBezTo>
                    <a:pt x="1568" y="7054"/>
                    <a:pt x="1054" y="7476"/>
                    <a:pt x="692" y="8019"/>
                  </a:cubicBezTo>
                  <a:cubicBezTo>
                    <a:pt x="241" y="8682"/>
                    <a:pt x="0" y="9465"/>
                    <a:pt x="0" y="10281"/>
                  </a:cubicBezTo>
                  <a:cubicBezTo>
                    <a:pt x="0" y="11788"/>
                    <a:pt x="813" y="13114"/>
                    <a:pt x="2110" y="13806"/>
                  </a:cubicBezTo>
                  <a:cubicBezTo>
                    <a:pt x="1929" y="14228"/>
                    <a:pt x="1838" y="14711"/>
                    <a:pt x="1838" y="15193"/>
                  </a:cubicBezTo>
                  <a:cubicBezTo>
                    <a:pt x="1838" y="16158"/>
                    <a:pt x="2200" y="17062"/>
                    <a:pt x="2894" y="17725"/>
                  </a:cubicBezTo>
                  <a:cubicBezTo>
                    <a:pt x="3497" y="18359"/>
                    <a:pt x="4249" y="18721"/>
                    <a:pt x="5093" y="18810"/>
                  </a:cubicBezTo>
                  <a:cubicBezTo>
                    <a:pt x="5395" y="19835"/>
                    <a:pt x="6331" y="20559"/>
                    <a:pt x="7445" y="20559"/>
                  </a:cubicBezTo>
                  <a:cubicBezTo>
                    <a:pt x="8771" y="20559"/>
                    <a:pt x="9856" y="19474"/>
                    <a:pt x="9856" y="18147"/>
                  </a:cubicBezTo>
                  <a:lnTo>
                    <a:pt x="9856" y="16700"/>
                  </a:lnTo>
                  <a:lnTo>
                    <a:pt x="10942" y="16700"/>
                  </a:lnTo>
                  <a:lnTo>
                    <a:pt x="10942" y="18207"/>
                  </a:lnTo>
                  <a:cubicBezTo>
                    <a:pt x="10942" y="18449"/>
                    <a:pt x="11122" y="18629"/>
                    <a:pt x="11364" y="18629"/>
                  </a:cubicBezTo>
                  <a:cubicBezTo>
                    <a:pt x="11576" y="18629"/>
                    <a:pt x="11757" y="18449"/>
                    <a:pt x="11757" y="18207"/>
                  </a:cubicBezTo>
                  <a:lnTo>
                    <a:pt x="11757" y="16700"/>
                  </a:lnTo>
                  <a:lnTo>
                    <a:pt x="12842" y="16700"/>
                  </a:lnTo>
                  <a:lnTo>
                    <a:pt x="12842" y="18207"/>
                  </a:lnTo>
                  <a:cubicBezTo>
                    <a:pt x="12842" y="18449"/>
                    <a:pt x="13023" y="18629"/>
                    <a:pt x="13264" y="18629"/>
                  </a:cubicBezTo>
                  <a:cubicBezTo>
                    <a:pt x="13474" y="18629"/>
                    <a:pt x="13655" y="18449"/>
                    <a:pt x="13655" y="18207"/>
                  </a:cubicBezTo>
                  <a:lnTo>
                    <a:pt x="13655" y="16700"/>
                  </a:lnTo>
                  <a:lnTo>
                    <a:pt x="14318" y="16700"/>
                  </a:lnTo>
                  <a:cubicBezTo>
                    <a:pt x="14409" y="16700"/>
                    <a:pt x="14530" y="16671"/>
                    <a:pt x="14590" y="16580"/>
                  </a:cubicBezTo>
                  <a:lnTo>
                    <a:pt x="15765" y="15405"/>
                  </a:lnTo>
                  <a:cubicBezTo>
                    <a:pt x="15825" y="15345"/>
                    <a:pt x="15885" y="15253"/>
                    <a:pt x="15885" y="15133"/>
                  </a:cubicBezTo>
                  <a:lnTo>
                    <a:pt x="15885" y="14470"/>
                  </a:lnTo>
                  <a:lnTo>
                    <a:pt x="17393" y="14470"/>
                  </a:lnTo>
                  <a:cubicBezTo>
                    <a:pt x="17634" y="14470"/>
                    <a:pt x="17815" y="14289"/>
                    <a:pt x="17815" y="14079"/>
                  </a:cubicBezTo>
                  <a:cubicBezTo>
                    <a:pt x="17815" y="13867"/>
                    <a:pt x="17634" y="13686"/>
                    <a:pt x="17393" y="13686"/>
                  </a:cubicBezTo>
                  <a:lnTo>
                    <a:pt x="15885" y="13686"/>
                  </a:lnTo>
                  <a:lnTo>
                    <a:pt x="15885" y="12572"/>
                  </a:lnTo>
                  <a:lnTo>
                    <a:pt x="17393" y="12572"/>
                  </a:lnTo>
                  <a:cubicBezTo>
                    <a:pt x="17634" y="12572"/>
                    <a:pt x="17815" y="12391"/>
                    <a:pt x="17815" y="12179"/>
                  </a:cubicBezTo>
                  <a:cubicBezTo>
                    <a:pt x="17815" y="11969"/>
                    <a:pt x="17634" y="11788"/>
                    <a:pt x="17393" y="11788"/>
                  </a:cubicBezTo>
                  <a:lnTo>
                    <a:pt x="15885" y="11788"/>
                  </a:lnTo>
                  <a:lnTo>
                    <a:pt x="15885" y="10671"/>
                  </a:lnTo>
                  <a:lnTo>
                    <a:pt x="17393" y="10671"/>
                  </a:lnTo>
                  <a:cubicBezTo>
                    <a:pt x="17634" y="10671"/>
                    <a:pt x="17815" y="10490"/>
                    <a:pt x="17815" y="10281"/>
                  </a:cubicBezTo>
                  <a:cubicBezTo>
                    <a:pt x="17815" y="10068"/>
                    <a:pt x="17634" y="9887"/>
                    <a:pt x="17393" y="9887"/>
                  </a:cubicBezTo>
                  <a:lnTo>
                    <a:pt x="15885" y="9887"/>
                  </a:lnTo>
                  <a:lnTo>
                    <a:pt x="15885" y="8773"/>
                  </a:lnTo>
                  <a:lnTo>
                    <a:pt x="17393" y="8773"/>
                  </a:lnTo>
                  <a:cubicBezTo>
                    <a:pt x="17634" y="8773"/>
                    <a:pt x="17815" y="8592"/>
                    <a:pt x="17815" y="8380"/>
                  </a:cubicBezTo>
                  <a:cubicBezTo>
                    <a:pt x="17815" y="8170"/>
                    <a:pt x="17634" y="7990"/>
                    <a:pt x="17393" y="7990"/>
                  </a:cubicBezTo>
                  <a:lnTo>
                    <a:pt x="15885" y="7990"/>
                  </a:lnTo>
                  <a:lnTo>
                    <a:pt x="15885" y="6873"/>
                  </a:lnTo>
                  <a:lnTo>
                    <a:pt x="17393" y="6873"/>
                  </a:lnTo>
                  <a:cubicBezTo>
                    <a:pt x="17634" y="6873"/>
                    <a:pt x="17815" y="6692"/>
                    <a:pt x="17815" y="6482"/>
                  </a:cubicBezTo>
                  <a:cubicBezTo>
                    <a:pt x="17815" y="6270"/>
                    <a:pt x="17634" y="6089"/>
                    <a:pt x="17393" y="6089"/>
                  </a:cubicBezTo>
                  <a:lnTo>
                    <a:pt x="15885" y="6089"/>
                  </a:lnTo>
                  <a:lnTo>
                    <a:pt x="15885" y="5426"/>
                  </a:lnTo>
                  <a:cubicBezTo>
                    <a:pt x="15885" y="5305"/>
                    <a:pt x="15825" y="5216"/>
                    <a:pt x="15765" y="5156"/>
                  </a:cubicBezTo>
                  <a:lnTo>
                    <a:pt x="14590" y="3979"/>
                  </a:lnTo>
                  <a:cubicBezTo>
                    <a:pt x="14530" y="3890"/>
                    <a:pt x="14409" y="3859"/>
                    <a:pt x="14318" y="3859"/>
                  </a:cubicBezTo>
                  <a:lnTo>
                    <a:pt x="13655" y="3859"/>
                  </a:lnTo>
                  <a:lnTo>
                    <a:pt x="13655" y="2351"/>
                  </a:lnTo>
                  <a:cubicBezTo>
                    <a:pt x="13655" y="2110"/>
                    <a:pt x="13474" y="1929"/>
                    <a:pt x="13264" y="1929"/>
                  </a:cubicBezTo>
                  <a:cubicBezTo>
                    <a:pt x="13023" y="1929"/>
                    <a:pt x="12842" y="2110"/>
                    <a:pt x="12842" y="2351"/>
                  </a:cubicBezTo>
                  <a:lnTo>
                    <a:pt x="12842" y="3859"/>
                  </a:lnTo>
                  <a:lnTo>
                    <a:pt x="11757" y="3859"/>
                  </a:lnTo>
                  <a:lnTo>
                    <a:pt x="11757" y="2351"/>
                  </a:lnTo>
                  <a:cubicBezTo>
                    <a:pt x="11757" y="2110"/>
                    <a:pt x="11576" y="1929"/>
                    <a:pt x="11364" y="1929"/>
                  </a:cubicBezTo>
                  <a:cubicBezTo>
                    <a:pt x="11122" y="1929"/>
                    <a:pt x="10942" y="2110"/>
                    <a:pt x="10942" y="2351"/>
                  </a:cubicBezTo>
                  <a:lnTo>
                    <a:pt x="10942" y="3859"/>
                  </a:lnTo>
                  <a:lnTo>
                    <a:pt x="9856" y="3859"/>
                  </a:lnTo>
                  <a:lnTo>
                    <a:pt x="9856" y="2412"/>
                  </a:lnTo>
                  <a:cubicBezTo>
                    <a:pt x="9856" y="1085"/>
                    <a:pt x="8771" y="0"/>
                    <a:pt x="7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713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87 -0.31111 L -3.33333E-6 3.20988E-6 " pathEditMode="relative" rAng="0" ptsTypes="AA">
                                      <p:cBhvr>
                                        <p:cTn id="6" dur="750" fill="hold"/>
                                        <p:tgtEl>
                                          <p:spTgt spid="690"/>
                                        </p:tgtEl>
                                        <p:attrNameLst>
                                          <p:attrName>ppt_x</p:attrName>
                                          <p:attrName>ppt_y</p:attrName>
                                        </p:attrNameLst>
                                      </p:cBhvr>
                                      <p:rCtr x="0" y="15648"/>
                                    </p:animMotion>
                                  </p:childTnLst>
                                </p:cTn>
                              </p:par>
                              <p:par>
                                <p:cTn id="7" presetID="63" presetClass="path" presetSubtype="0" accel="50000" decel="50000" fill="hold" nodeType="withEffect">
                                  <p:stCondLst>
                                    <p:cond delay="0"/>
                                  </p:stCondLst>
                                  <p:childTnLst>
                                    <p:animMotion origin="layout" path="M -0.16302 0.00031 L 2.22222E-6 4.81481E-6 " pathEditMode="relative" rAng="0" ptsTypes="AA">
                                      <p:cBhvr>
                                        <p:cTn id="8" dur="750" fill="hold"/>
                                        <p:tgtEl>
                                          <p:spTgt spid="3"/>
                                        </p:tgtEl>
                                        <p:attrNameLst>
                                          <p:attrName>ppt_x</p:attrName>
                                          <p:attrName>ppt_y</p:attrName>
                                        </p:attrNameLst>
                                      </p:cBhvr>
                                      <p:rCtr x="81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82"/>
          <p:cNvSpPr/>
          <p:nvPr/>
        </p:nvSpPr>
        <p:spPr>
          <a:xfrm>
            <a:off x="999342" y="1221550"/>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2"/>
          <p:cNvSpPr/>
          <p:nvPr/>
        </p:nvSpPr>
        <p:spPr>
          <a:xfrm>
            <a:off x="5533975" y="1207993"/>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2"/>
          <p:cNvSpPr/>
          <p:nvPr/>
        </p:nvSpPr>
        <p:spPr>
          <a:xfrm>
            <a:off x="1256358" y="2984175"/>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2"/>
          <p:cNvSpPr/>
          <p:nvPr/>
        </p:nvSpPr>
        <p:spPr>
          <a:xfrm>
            <a:off x="5779459" y="2984174"/>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2"/>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Examples</a:t>
            </a:r>
            <a:endParaRPr dirty="0"/>
          </a:p>
        </p:txBody>
      </p:sp>
      <p:sp>
        <p:nvSpPr>
          <p:cNvPr id="11" name="Arrow: Striped Right 10">
            <a:extLst>
              <a:ext uri="{FF2B5EF4-FFF2-40B4-BE49-F238E27FC236}">
                <a16:creationId xmlns:a16="http://schemas.microsoft.com/office/drawing/2014/main" id="{A116E453-3CB8-4FDC-C50B-E660250369A3}"/>
              </a:ext>
            </a:extLst>
          </p:cNvPr>
          <p:cNvSpPr/>
          <p:nvPr/>
        </p:nvSpPr>
        <p:spPr>
          <a:xfrm>
            <a:off x="3659311" y="1677015"/>
            <a:ext cx="1585295" cy="668867"/>
          </a:xfrm>
          <a:prstGeom prst="striped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Striped Right 17">
            <a:extLst>
              <a:ext uri="{FF2B5EF4-FFF2-40B4-BE49-F238E27FC236}">
                <a16:creationId xmlns:a16="http://schemas.microsoft.com/office/drawing/2014/main" id="{17648350-E3BC-AD9E-982A-0B82FE94ADC8}"/>
              </a:ext>
            </a:extLst>
          </p:cNvPr>
          <p:cNvSpPr/>
          <p:nvPr/>
        </p:nvSpPr>
        <p:spPr>
          <a:xfrm>
            <a:off x="3910561" y="3370348"/>
            <a:ext cx="1585295" cy="668867"/>
          </a:xfrm>
          <a:prstGeom prst="striped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Google Shape;593;p61">
            <a:extLst>
              <a:ext uri="{FF2B5EF4-FFF2-40B4-BE49-F238E27FC236}">
                <a16:creationId xmlns:a16="http://schemas.microsoft.com/office/drawing/2014/main" id="{711B670A-23AF-735F-173B-059E64F4FB31}"/>
              </a:ext>
            </a:extLst>
          </p:cNvPr>
          <p:cNvSpPr txBox="1">
            <a:spLocks/>
          </p:cNvSpPr>
          <p:nvPr/>
        </p:nvSpPr>
        <p:spPr>
          <a:xfrm>
            <a:off x="7618856" y="3209109"/>
            <a:ext cx="432893" cy="1165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b="1" i="1" dirty="0">
                <a:solidFill>
                  <a:schemeClr val="bg1"/>
                </a:solidFill>
                <a:latin typeface="IBM Plex Sans" panose="020B0503050203000203" pitchFamily="34" charset="0"/>
              </a:rPr>
              <a:t>S</a:t>
            </a:r>
          </a:p>
          <a:p>
            <a:pPr marL="0" indent="0"/>
            <a:r>
              <a:rPr lang="en-US" b="1" i="1" dirty="0">
                <a:solidFill>
                  <a:schemeClr val="bg1"/>
                </a:solidFill>
                <a:latin typeface="IBM Plex Sans" panose="020B0503050203000203" pitchFamily="34" charset="0"/>
              </a:rPr>
              <a:t>A</a:t>
            </a:r>
          </a:p>
          <a:p>
            <a:pPr marL="0" indent="0"/>
            <a:r>
              <a:rPr lang="en-US" b="1" i="1" dirty="0">
                <a:solidFill>
                  <a:schemeClr val="bg1"/>
                </a:solidFill>
                <a:latin typeface="IBM Plex Sans" panose="020B0503050203000203" pitchFamily="34" charset="0"/>
              </a:rPr>
              <a:t>D</a:t>
            </a:r>
          </a:p>
        </p:txBody>
      </p:sp>
      <p:sp>
        <p:nvSpPr>
          <p:cNvPr id="24" name="Google Shape;593;p61">
            <a:extLst>
              <a:ext uri="{FF2B5EF4-FFF2-40B4-BE49-F238E27FC236}">
                <a16:creationId xmlns:a16="http://schemas.microsoft.com/office/drawing/2014/main" id="{F892F5DE-6639-3651-5586-DC4490FAF763}"/>
              </a:ext>
            </a:extLst>
          </p:cNvPr>
          <p:cNvSpPr txBox="1">
            <a:spLocks/>
          </p:cNvSpPr>
          <p:nvPr/>
        </p:nvSpPr>
        <p:spPr>
          <a:xfrm>
            <a:off x="5563012" y="1179992"/>
            <a:ext cx="432893" cy="1165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b="1" i="1" dirty="0">
                <a:solidFill>
                  <a:schemeClr val="bg1"/>
                </a:solidFill>
                <a:latin typeface="IBM Plex Sans" panose="020B0503050203000203" pitchFamily="34" charset="0"/>
              </a:rPr>
              <a:t>D</a:t>
            </a:r>
          </a:p>
          <a:p>
            <a:pPr marL="0" indent="0"/>
            <a:r>
              <a:rPr lang="en-US" b="1" i="1" dirty="0">
                <a:solidFill>
                  <a:schemeClr val="bg1"/>
                </a:solidFill>
                <a:latin typeface="IBM Plex Sans" panose="020B0503050203000203" pitchFamily="34" charset="0"/>
              </a:rPr>
              <a:t>E</a:t>
            </a:r>
          </a:p>
          <a:p>
            <a:pPr marL="0" indent="0"/>
            <a:r>
              <a:rPr lang="en-US" b="1" i="1" dirty="0">
                <a:solidFill>
                  <a:schemeClr val="bg1"/>
                </a:solidFill>
                <a:latin typeface="IBM Plex Sans" panose="020B0503050203000203" pitchFamily="34" charset="0"/>
              </a:rPr>
              <a:t>T</a:t>
            </a:r>
          </a:p>
          <a:p>
            <a:pPr marL="0" indent="0"/>
            <a:r>
              <a:rPr lang="en-US" b="1" i="1" dirty="0">
                <a:solidFill>
                  <a:schemeClr val="bg1"/>
                </a:solidFill>
                <a:latin typeface="IBM Plex Sans" panose="020B0503050203000203" pitchFamily="34" charset="0"/>
              </a:rPr>
              <a:t>E</a:t>
            </a:r>
          </a:p>
          <a:p>
            <a:pPr marL="0" indent="0"/>
            <a:r>
              <a:rPr lang="en-US" b="1" i="1" dirty="0">
                <a:solidFill>
                  <a:schemeClr val="bg1"/>
                </a:solidFill>
                <a:latin typeface="IBM Plex Sans" panose="020B0503050203000203" pitchFamily="34" charset="0"/>
              </a:rPr>
              <a:t>C</a:t>
            </a:r>
          </a:p>
          <a:p>
            <a:pPr marL="0" indent="0"/>
            <a:r>
              <a:rPr lang="en-US" b="1" i="1" dirty="0">
                <a:solidFill>
                  <a:schemeClr val="bg1"/>
                </a:solidFill>
                <a:latin typeface="IBM Plex Sans" panose="020B0503050203000203" pitchFamily="34" charset="0"/>
              </a:rPr>
              <a:t>T</a:t>
            </a:r>
          </a:p>
        </p:txBody>
      </p:sp>
      <p:sp>
        <p:nvSpPr>
          <p:cNvPr id="25" name="Google Shape;593;p61">
            <a:extLst>
              <a:ext uri="{FF2B5EF4-FFF2-40B4-BE49-F238E27FC236}">
                <a16:creationId xmlns:a16="http://schemas.microsoft.com/office/drawing/2014/main" id="{E4720877-7304-59CA-0D49-C6AA5CD278F0}"/>
              </a:ext>
            </a:extLst>
          </p:cNvPr>
          <p:cNvSpPr txBox="1">
            <a:spLocks/>
          </p:cNvSpPr>
          <p:nvPr/>
        </p:nvSpPr>
        <p:spPr>
          <a:xfrm>
            <a:off x="7421117" y="1426949"/>
            <a:ext cx="432893" cy="1165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b="1" i="1" dirty="0">
                <a:solidFill>
                  <a:schemeClr val="bg1"/>
                </a:solidFill>
                <a:latin typeface="IBM Plex Sans" panose="020B0503050203000203" pitchFamily="34" charset="0"/>
              </a:rPr>
              <a:t>HA</a:t>
            </a:r>
          </a:p>
          <a:p>
            <a:pPr marL="0" indent="0"/>
            <a:r>
              <a:rPr lang="en-US" b="1" i="1" dirty="0">
                <a:solidFill>
                  <a:schemeClr val="bg1"/>
                </a:solidFill>
                <a:latin typeface="IBM Plex Sans" panose="020B0503050203000203" pitchFamily="34" charset="0"/>
              </a:rPr>
              <a:t>P</a:t>
            </a:r>
          </a:p>
          <a:p>
            <a:pPr marL="0" indent="0"/>
            <a:r>
              <a:rPr lang="en-US" b="1" i="1" dirty="0">
                <a:solidFill>
                  <a:schemeClr val="bg1"/>
                </a:solidFill>
                <a:latin typeface="IBM Plex Sans" panose="020B0503050203000203" pitchFamily="34" charset="0"/>
              </a:rPr>
              <a:t>P</a:t>
            </a:r>
          </a:p>
          <a:p>
            <a:pPr marL="0" indent="0"/>
            <a:r>
              <a:rPr lang="en-US" b="1" i="1" dirty="0">
                <a:solidFill>
                  <a:schemeClr val="bg1"/>
                </a:solidFill>
                <a:latin typeface="IBM Plex Sans" panose="020B0503050203000203" pitchFamily="34" charset="0"/>
              </a:rPr>
              <a:t>Y</a:t>
            </a:r>
          </a:p>
        </p:txBody>
      </p:sp>
      <p:sp>
        <p:nvSpPr>
          <p:cNvPr id="26" name="Google Shape;593;p61">
            <a:extLst>
              <a:ext uri="{FF2B5EF4-FFF2-40B4-BE49-F238E27FC236}">
                <a16:creationId xmlns:a16="http://schemas.microsoft.com/office/drawing/2014/main" id="{D4EB28A7-D9F5-AB58-781B-502D3A3ABB83}"/>
              </a:ext>
            </a:extLst>
          </p:cNvPr>
          <p:cNvSpPr txBox="1">
            <a:spLocks/>
          </p:cNvSpPr>
          <p:nvPr/>
        </p:nvSpPr>
        <p:spPr>
          <a:xfrm>
            <a:off x="5877768" y="2984174"/>
            <a:ext cx="432893" cy="1165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b="1" i="1" dirty="0">
                <a:solidFill>
                  <a:schemeClr val="bg1"/>
                </a:solidFill>
                <a:latin typeface="IBM Plex Sans" panose="020B0503050203000203" pitchFamily="34" charset="0"/>
              </a:rPr>
              <a:t>D</a:t>
            </a:r>
          </a:p>
          <a:p>
            <a:pPr marL="0" indent="0"/>
            <a:r>
              <a:rPr lang="en-US" b="1" i="1" dirty="0">
                <a:solidFill>
                  <a:schemeClr val="bg1"/>
                </a:solidFill>
                <a:latin typeface="IBM Plex Sans" panose="020B0503050203000203" pitchFamily="34" charset="0"/>
              </a:rPr>
              <a:t>E</a:t>
            </a:r>
          </a:p>
          <a:p>
            <a:pPr marL="0" indent="0"/>
            <a:r>
              <a:rPr lang="en-US" b="1" i="1" dirty="0">
                <a:solidFill>
                  <a:schemeClr val="bg1"/>
                </a:solidFill>
                <a:latin typeface="IBM Plex Sans" panose="020B0503050203000203" pitchFamily="34" charset="0"/>
              </a:rPr>
              <a:t>T</a:t>
            </a:r>
          </a:p>
          <a:p>
            <a:pPr marL="0" indent="0"/>
            <a:r>
              <a:rPr lang="en-US" b="1" i="1" dirty="0">
                <a:solidFill>
                  <a:schemeClr val="bg1"/>
                </a:solidFill>
                <a:latin typeface="IBM Plex Sans" panose="020B0503050203000203" pitchFamily="34" charset="0"/>
              </a:rPr>
              <a:t>E</a:t>
            </a:r>
          </a:p>
          <a:p>
            <a:pPr marL="0" indent="0"/>
            <a:r>
              <a:rPr lang="en-US" b="1" i="1" dirty="0">
                <a:solidFill>
                  <a:schemeClr val="bg1"/>
                </a:solidFill>
                <a:latin typeface="IBM Plex Sans" panose="020B0503050203000203" pitchFamily="34" charset="0"/>
              </a:rPr>
              <a:t>C</a:t>
            </a:r>
          </a:p>
          <a:p>
            <a:pPr marL="0" indent="0"/>
            <a:r>
              <a:rPr lang="en-US" b="1" i="1" dirty="0">
                <a:solidFill>
                  <a:schemeClr val="bg1"/>
                </a:solidFill>
                <a:latin typeface="IBM Plex Sans" panose="020B0503050203000203" pitchFamily="34" charset="0"/>
              </a:rPr>
              <a:t>T</a:t>
            </a:r>
          </a:p>
        </p:txBody>
      </p:sp>
      <p:pic>
        <p:nvPicPr>
          <p:cNvPr id="4" name="Picture 3">
            <a:extLst>
              <a:ext uri="{FF2B5EF4-FFF2-40B4-BE49-F238E27FC236}">
                <a16:creationId xmlns:a16="http://schemas.microsoft.com/office/drawing/2014/main" id="{924D8451-41CA-51C8-AF82-B39CF9ACCFD5}"/>
              </a:ext>
            </a:extLst>
          </p:cNvPr>
          <p:cNvPicPr>
            <a:picLocks noChangeAspect="1"/>
          </p:cNvPicPr>
          <p:nvPr/>
        </p:nvPicPr>
        <p:blipFill>
          <a:blip r:embed="rId3"/>
          <a:stretch>
            <a:fillRect/>
          </a:stretch>
        </p:blipFill>
        <p:spPr>
          <a:xfrm>
            <a:off x="6177703" y="1311863"/>
            <a:ext cx="1153771" cy="1396063"/>
          </a:xfrm>
          <a:prstGeom prst="rect">
            <a:avLst/>
          </a:prstGeom>
        </p:spPr>
      </p:pic>
      <p:pic>
        <p:nvPicPr>
          <p:cNvPr id="6" name="Picture 5">
            <a:extLst>
              <a:ext uri="{FF2B5EF4-FFF2-40B4-BE49-F238E27FC236}">
                <a16:creationId xmlns:a16="http://schemas.microsoft.com/office/drawing/2014/main" id="{361507FD-E8F5-A13C-94B3-404A15365DB5}"/>
              </a:ext>
            </a:extLst>
          </p:cNvPr>
          <p:cNvPicPr>
            <a:picLocks noChangeAspect="1"/>
          </p:cNvPicPr>
          <p:nvPr/>
        </p:nvPicPr>
        <p:blipFill>
          <a:blip r:embed="rId4"/>
          <a:stretch>
            <a:fillRect/>
          </a:stretch>
        </p:blipFill>
        <p:spPr>
          <a:xfrm>
            <a:off x="6413253" y="3020201"/>
            <a:ext cx="1103011" cy="1507745"/>
          </a:xfrm>
          <a:prstGeom prst="rect">
            <a:avLst/>
          </a:prstGeom>
        </p:spPr>
      </p:pic>
      <p:pic>
        <p:nvPicPr>
          <p:cNvPr id="10" name="Picture 9">
            <a:extLst>
              <a:ext uri="{FF2B5EF4-FFF2-40B4-BE49-F238E27FC236}">
                <a16:creationId xmlns:a16="http://schemas.microsoft.com/office/drawing/2014/main" id="{33C421FD-B6D9-2114-DEF2-7361D3C69425}"/>
              </a:ext>
            </a:extLst>
          </p:cNvPr>
          <p:cNvPicPr>
            <a:picLocks noChangeAspect="1"/>
          </p:cNvPicPr>
          <p:nvPr/>
        </p:nvPicPr>
        <p:blipFill>
          <a:blip r:embed="rId5"/>
          <a:stretch>
            <a:fillRect/>
          </a:stretch>
        </p:blipFill>
        <p:spPr>
          <a:xfrm>
            <a:off x="1527645" y="1311863"/>
            <a:ext cx="1312114" cy="1453691"/>
          </a:xfrm>
          <a:prstGeom prst="rect">
            <a:avLst/>
          </a:prstGeom>
        </p:spPr>
      </p:pic>
      <p:pic>
        <p:nvPicPr>
          <p:cNvPr id="19" name="Picture 18">
            <a:extLst>
              <a:ext uri="{FF2B5EF4-FFF2-40B4-BE49-F238E27FC236}">
                <a16:creationId xmlns:a16="http://schemas.microsoft.com/office/drawing/2014/main" id="{E4AD7586-84BE-B43D-E759-7771BC35978C}"/>
              </a:ext>
            </a:extLst>
          </p:cNvPr>
          <p:cNvPicPr>
            <a:picLocks noChangeAspect="1"/>
          </p:cNvPicPr>
          <p:nvPr/>
        </p:nvPicPr>
        <p:blipFill>
          <a:blip r:embed="rId6"/>
          <a:stretch>
            <a:fillRect/>
          </a:stretch>
        </p:blipFill>
        <p:spPr>
          <a:xfrm>
            <a:off x="1826873" y="3089480"/>
            <a:ext cx="1135699" cy="1405148"/>
          </a:xfrm>
          <a:prstGeom prst="rect">
            <a:avLst/>
          </a:prstGeom>
        </p:spPr>
      </p:pic>
    </p:spTree>
    <p:extLst>
      <p:ext uri="{BB962C8B-B14F-4D97-AF65-F5344CB8AC3E}">
        <p14:creationId xmlns:p14="http://schemas.microsoft.com/office/powerpoint/2010/main" val="423685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629;p63">
            <a:extLst>
              <a:ext uri="{FF2B5EF4-FFF2-40B4-BE49-F238E27FC236}">
                <a16:creationId xmlns:a16="http://schemas.microsoft.com/office/drawing/2014/main" id="{189BFE81-501D-661B-F8F7-97D2053BC2A9}"/>
              </a:ext>
            </a:extLst>
          </p:cNvPr>
          <p:cNvSpPr txBox="1">
            <a:spLocks/>
          </p:cNvSpPr>
          <p:nvPr/>
        </p:nvSpPr>
        <p:spPr>
          <a:xfrm>
            <a:off x="1511398" y="2013112"/>
            <a:ext cx="106624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ANGRY</a:t>
            </a:r>
          </a:p>
        </p:txBody>
      </p:sp>
      <p:sp>
        <p:nvSpPr>
          <p:cNvPr id="22" name="Google Shape;629;p63">
            <a:extLst>
              <a:ext uri="{FF2B5EF4-FFF2-40B4-BE49-F238E27FC236}">
                <a16:creationId xmlns:a16="http://schemas.microsoft.com/office/drawing/2014/main" id="{EE92C8A2-5672-2323-F420-163C3832D068}"/>
              </a:ext>
            </a:extLst>
          </p:cNvPr>
          <p:cNvSpPr txBox="1">
            <a:spLocks/>
          </p:cNvSpPr>
          <p:nvPr/>
        </p:nvSpPr>
        <p:spPr>
          <a:xfrm>
            <a:off x="3610660" y="2013112"/>
            <a:ext cx="9613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HAPPY</a:t>
            </a:r>
          </a:p>
        </p:txBody>
      </p:sp>
      <p:sp>
        <p:nvSpPr>
          <p:cNvPr id="23" name="Google Shape;629;p63">
            <a:extLst>
              <a:ext uri="{FF2B5EF4-FFF2-40B4-BE49-F238E27FC236}">
                <a16:creationId xmlns:a16="http://schemas.microsoft.com/office/drawing/2014/main" id="{608BA01F-488B-D008-D6C2-682392EEE596}"/>
              </a:ext>
            </a:extLst>
          </p:cNvPr>
          <p:cNvSpPr txBox="1">
            <a:spLocks/>
          </p:cNvSpPr>
          <p:nvPr/>
        </p:nvSpPr>
        <p:spPr>
          <a:xfrm>
            <a:off x="5732861" y="1984129"/>
            <a:ext cx="158232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SUPRISED</a:t>
            </a:r>
          </a:p>
        </p:txBody>
      </p:sp>
      <p:sp>
        <p:nvSpPr>
          <p:cNvPr id="24" name="Google Shape;629;p63">
            <a:extLst>
              <a:ext uri="{FF2B5EF4-FFF2-40B4-BE49-F238E27FC236}">
                <a16:creationId xmlns:a16="http://schemas.microsoft.com/office/drawing/2014/main" id="{67D1AFAB-1775-C773-0B6C-D9985675A7E1}"/>
              </a:ext>
            </a:extLst>
          </p:cNvPr>
          <p:cNvSpPr txBox="1">
            <a:spLocks/>
          </p:cNvSpPr>
          <p:nvPr/>
        </p:nvSpPr>
        <p:spPr>
          <a:xfrm>
            <a:off x="5193381" y="4173884"/>
            <a:ext cx="10164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SMILE</a:t>
            </a:r>
          </a:p>
        </p:txBody>
      </p:sp>
      <p:sp>
        <p:nvSpPr>
          <p:cNvPr id="25" name="Google Shape;629;p63">
            <a:extLst>
              <a:ext uri="{FF2B5EF4-FFF2-40B4-BE49-F238E27FC236}">
                <a16:creationId xmlns:a16="http://schemas.microsoft.com/office/drawing/2014/main" id="{3C8C5EE4-8A35-A52E-EAF7-E52EEFB2D8F2}"/>
              </a:ext>
            </a:extLst>
          </p:cNvPr>
          <p:cNvSpPr txBox="1">
            <a:spLocks/>
          </p:cNvSpPr>
          <p:nvPr/>
        </p:nvSpPr>
        <p:spPr>
          <a:xfrm>
            <a:off x="2912897" y="4127605"/>
            <a:ext cx="118098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FEARFUL</a:t>
            </a:r>
          </a:p>
        </p:txBody>
      </p:sp>
      <p:pic>
        <p:nvPicPr>
          <p:cNvPr id="4" name="Picture 3">
            <a:extLst>
              <a:ext uri="{FF2B5EF4-FFF2-40B4-BE49-F238E27FC236}">
                <a16:creationId xmlns:a16="http://schemas.microsoft.com/office/drawing/2014/main" id="{097CD7D7-0CC9-5C55-E66C-47901D0873A3}"/>
              </a:ext>
            </a:extLst>
          </p:cNvPr>
          <p:cNvPicPr>
            <a:picLocks noChangeAspect="1"/>
          </p:cNvPicPr>
          <p:nvPr/>
        </p:nvPicPr>
        <p:blipFill>
          <a:blip r:embed="rId2"/>
          <a:stretch>
            <a:fillRect/>
          </a:stretch>
        </p:blipFill>
        <p:spPr>
          <a:xfrm>
            <a:off x="1446395" y="576744"/>
            <a:ext cx="1124178" cy="1505717"/>
          </a:xfrm>
          <a:prstGeom prst="rect">
            <a:avLst/>
          </a:prstGeom>
        </p:spPr>
      </p:pic>
      <p:pic>
        <p:nvPicPr>
          <p:cNvPr id="8" name="Picture 7">
            <a:extLst>
              <a:ext uri="{FF2B5EF4-FFF2-40B4-BE49-F238E27FC236}">
                <a16:creationId xmlns:a16="http://schemas.microsoft.com/office/drawing/2014/main" id="{DB5976C3-8F6C-62CB-D3AD-0CCB6E780EA3}"/>
              </a:ext>
            </a:extLst>
          </p:cNvPr>
          <p:cNvPicPr>
            <a:picLocks noChangeAspect="1"/>
          </p:cNvPicPr>
          <p:nvPr/>
        </p:nvPicPr>
        <p:blipFill>
          <a:blip r:embed="rId3"/>
          <a:stretch>
            <a:fillRect/>
          </a:stretch>
        </p:blipFill>
        <p:spPr>
          <a:xfrm>
            <a:off x="3528291" y="560194"/>
            <a:ext cx="1124178" cy="1476141"/>
          </a:xfrm>
          <a:prstGeom prst="rect">
            <a:avLst/>
          </a:prstGeom>
        </p:spPr>
      </p:pic>
      <p:pic>
        <p:nvPicPr>
          <p:cNvPr id="12" name="Picture 11">
            <a:extLst>
              <a:ext uri="{FF2B5EF4-FFF2-40B4-BE49-F238E27FC236}">
                <a16:creationId xmlns:a16="http://schemas.microsoft.com/office/drawing/2014/main" id="{DFC20B6F-621D-FC2B-96CC-B2E14E683D58}"/>
              </a:ext>
            </a:extLst>
          </p:cNvPr>
          <p:cNvPicPr>
            <a:picLocks noChangeAspect="1"/>
          </p:cNvPicPr>
          <p:nvPr/>
        </p:nvPicPr>
        <p:blipFill>
          <a:blip r:embed="rId4"/>
          <a:stretch>
            <a:fillRect/>
          </a:stretch>
        </p:blipFill>
        <p:spPr>
          <a:xfrm>
            <a:off x="5768148" y="509917"/>
            <a:ext cx="1301688" cy="1476141"/>
          </a:xfrm>
          <a:prstGeom prst="rect">
            <a:avLst/>
          </a:prstGeom>
        </p:spPr>
      </p:pic>
      <p:pic>
        <p:nvPicPr>
          <p:cNvPr id="15" name="Picture 14">
            <a:extLst>
              <a:ext uri="{FF2B5EF4-FFF2-40B4-BE49-F238E27FC236}">
                <a16:creationId xmlns:a16="http://schemas.microsoft.com/office/drawing/2014/main" id="{AB0ED0FB-A348-8517-8102-58E5F9E0E77D}"/>
              </a:ext>
            </a:extLst>
          </p:cNvPr>
          <p:cNvPicPr>
            <a:picLocks noChangeAspect="1"/>
          </p:cNvPicPr>
          <p:nvPr/>
        </p:nvPicPr>
        <p:blipFill>
          <a:blip r:embed="rId5"/>
          <a:stretch>
            <a:fillRect/>
          </a:stretch>
        </p:blipFill>
        <p:spPr>
          <a:xfrm>
            <a:off x="4961383" y="2571750"/>
            <a:ext cx="1140184" cy="1605992"/>
          </a:xfrm>
          <a:prstGeom prst="rect">
            <a:avLst/>
          </a:prstGeom>
        </p:spPr>
      </p:pic>
      <p:pic>
        <p:nvPicPr>
          <p:cNvPr id="20" name="Picture 19">
            <a:extLst>
              <a:ext uri="{FF2B5EF4-FFF2-40B4-BE49-F238E27FC236}">
                <a16:creationId xmlns:a16="http://schemas.microsoft.com/office/drawing/2014/main" id="{C670EF40-5B58-E015-DE45-700217C46EF8}"/>
              </a:ext>
            </a:extLst>
          </p:cNvPr>
          <p:cNvPicPr>
            <a:picLocks noChangeAspect="1"/>
          </p:cNvPicPr>
          <p:nvPr/>
        </p:nvPicPr>
        <p:blipFill>
          <a:blip r:embed="rId6"/>
          <a:stretch>
            <a:fillRect/>
          </a:stretch>
        </p:blipFill>
        <p:spPr>
          <a:xfrm>
            <a:off x="2967591" y="2621887"/>
            <a:ext cx="1017070" cy="1505718"/>
          </a:xfrm>
          <a:prstGeom prst="rect">
            <a:avLst/>
          </a:prstGeom>
        </p:spPr>
      </p:pic>
    </p:spTree>
    <p:extLst>
      <p:ext uri="{BB962C8B-B14F-4D97-AF65-F5344CB8AC3E}">
        <p14:creationId xmlns:p14="http://schemas.microsoft.com/office/powerpoint/2010/main" val="221147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402392" y="32145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5017459" y="950603"/>
            <a:ext cx="4039223" cy="2545482"/>
          </a:xfrm>
          <a:prstGeom prst="rect">
            <a:avLst/>
          </a:prstGeom>
        </p:spPr>
        <p:txBody>
          <a:bodyPr spcFirstLastPara="1" wrap="square" lIns="91425" tIns="91425" rIns="91425" bIns="91425" anchor="b" anchorCtr="0">
            <a:noAutofit/>
          </a:bodyPr>
          <a:lstStyle/>
          <a:p>
            <a:pPr lvl="0"/>
            <a:r>
              <a:rPr lang="en-IN" sz="3600" dirty="0">
                <a:solidFill>
                  <a:schemeClr val="bg1"/>
                </a:solidFill>
                <a:latin typeface="Times New Roman" panose="02020603050405020304" pitchFamily="18" charset="0"/>
                <a:cs typeface="Times New Roman" panose="02020603050405020304" pitchFamily="18" charset="0"/>
              </a:rPr>
              <a:t>EMOTION BASED MUSIC </a:t>
            </a:r>
            <a:r>
              <a:rPr lang="en-IN" sz="2800" dirty="0">
                <a:solidFill>
                  <a:schemeClr val="bg1"/>
                </a:solidFill>
                <a:latin typeface="Times New Roman" panose="02020603050405020304" pitchFamily="18" charset="0"/>
                <a:cs typeface="Times New Roman" panose="02020603050405020304" pitchFamily="18" charset="0"/>
              </a:rPr>
              <a:t>RECOMMENDATION </a:t>
            </a:r>
            <a:endParaRPr sz="3600" dirty="0"/>
          </a:p>
        </p:txBody>
      </p:sp>
      <p:pic>
        <p:nvPicPr>
          <p:cNvPr id="595" name="Google Shape;595;p61"/>
          <p:cNvPicPr preferRelativeResize="0"/>
          <p:nvPr/>
        </p:nvPicPr>
        <p:blipFill>
          <a:blip r:embed="rId3">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3">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44613" y="743886"/>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The ABC of building a content-based music recommender system | by Euge  Inzaugarat | Towards Data Science">
            <a:extLst>
              <a:ext uri="{FF2B5EF4-FFF2-40B4-BE49-F238E27FC236}">
                <a16:creationId xmlns:a16="http://schemas.microsoft.com/office/drawing/2014/main" id="{7A3A1627-0C10-85E5-F80F-41CE3770F2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19" y="1361357"/>
            <a:ext cx="4155918" cy="2159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92"/>
                                        </p:tgtEl>
                                        <p:attrNameLst>
                                          <p:attrName>style.visibility</p:attrName>
                                        </p:attrNameLst>
                                      </p:cBhvr>
                                      <p:to>
                                        <p:strVal val="visible"/>
                                      </p:to>
                                    </p:set>
                                    <p:anim by="(-#ppt_w*2)" calcmode="lin" valueType="num">
                                      <p:cBhvr rctx="PPT">
                                        <p:cTn id="7" dur="125" autoRev="1" fill="hold">
                                          <p:stCondLst>
                                            <p:cond delay="0"/>
                                          </p:stCondLst>
                                        </p:cTn>
                                        <p:tgtEl>
                                          <p:spTgt spid="592"/>
                                        </p:tgtEl>
                                        <p:attrNameLst>
                                          <p:attrName>ppt_w</p:attrName>
                                        </p:attrNameLst>
                                      </p:cBhvr>
                                    </p:anim>
                                    <p:anim by="(#ppt_w*0.50)" calcmode="lin" valueType="num">
                                      <p:cBhvr>
                                        <p:cTn id="8" dur="125" decel="50000" autoRev="1" fill="hold">
                                          <p:stCondLst>
                                            <p:cond delay="0"/>
                                          </p:stCondLst>
                                        </p:cTn>
                                        <p:tgtEl>
                                          <p:spTgt spid="592"/>
                                        </p:tgtEl>
                                        <p:attrNameLst>
                                          <p:attrName>ppt_x</p:attrName>
                                        </p:attrNameLst>
                                      </p:cBhvr>
                                    </p:anim>
                                    <p:anim from="(-#ppt_h/2)" to="(#ppt_y)" calcmode="lin" valueType="num">
                                      <p:cBhvr>
                                        <p:cTn id="9" dur="250" fill="hold">
                                          <p:stCondLst>
                                            <p:cond delay="0"/>
                                          </p:stCondLst>
                                        </p:cTn>
                                        <p:tgtEl>
                                          <p:spTgt spid="592"/>
                                        </p:tgtEl>
                                        <p:attrNameLst>
                                          <p:attrName>ppt_y</p:attrName>
                                        </p:attrNameLst>
                                      </p:cBhvr>
                                    </p:anim>
                                    <p:animRot by="21600000">
                                      <p:cBhvr>
                                        <p:cTn id="10" dur="250" fill="hold">
                                          <p:stCondLst>
                                            <p:cond delay="0"/>
                                          </p:stCondLst>
                                        </p:cTn>
                                        <p:tgtEl>
                                          <p:spTgt spid="59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300350" y="1623358"/>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726" name="Google Shape;726;p67"/>
          <p:cNvSpPr txBox="1">
            <a:spLocks noGrp="1"/>
          </p:cNvSpPr>
          <p:nvPr>
            <p:ph type="title" idx="2"/>
          </p:nvPr>
        </p:nvSpPr>
        <p:spPr>
          <a:xfrm>
            <a:off x="1527500" y="2146350"/>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2" name="Google Shape;593;p61">
            <a:extLst>
              <a:ext uri="{FF2B5EF4-FFF2-40B4-BE49-F238E27FC236}">
                <a16:creationId xmlns:a16="http://schemas.microsoft.com/office/drawing/2014/main" id="{529C4C77-1716-65DC-C17C-7A1CD53ED80D}"/>
              </a:ext>
            </a:extLst>
          </p:cNvPr>
          <p:cNvSpPr txBox="1">
            <a:spLocks/>
          </p:cNvSpPr>
          <p:nvPr/>
        </p:nvSpPr>
        <p:spPr>
          <a:xfrm>
            <a:off x="3033650" y="3174044"/>
            <a:ext cx="3744139"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endParaRPr lang="en-US" sz="1400" i="1" dirty="0">
              <a:solidFill>
                <a:schemeClr val="bg1"/>
              </a:solidFill>
              <a:latin typeface="IBM Plex Sans" panose="020B0503050203000203" pitchFamily="34" charset="0"/>
            </a:endParaRPr>
          </a:p>
        </p:txBody>
      </p:sp>
    </p:spTree>
    <p:extLst>
      <p:ext uri="{BB962C8B-B14F-4D97-AF65-F5344CB8AC3E}">
        <p14:creationId xmlns:p14="http://schemas.microsoft.com/office/powerpoint/2010/main" val="207645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26"/>
                                        </p:tgtEl>
                                        <p:attrNameLst>
                                          <p:attrName>style.visibility</p:attrName>
                                        </p:attrNameLst>
                                      </p:cBhvr>
                                      <p:to>
                                        <p:strVal val="visible"/>
                                      </p:to>
                                    </p:set>
                                    <p:animEffect transition="in" filter="barn(inVertical)">
                                      <p:cBhvr>
                                        <p:cTn id="7" dur="500"/>
                                        <p:tgtEl>
                                          <p:spTgt spid="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70212"/>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335611" y="771140"/>
            <a:ext cx="4591200" cy="5365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Conclusion</a:t>
            </a:r>
            <a:endParaRPr sz="3200" dirty="0"/>
          </a:p>
        </p:txBody>
      </p:sp>
      <p:sp>
        <p:nvSpPr>
          <p:cNvPr id="691" name="Google Shape;691;p65"/>
          <p:cNvSpPr txBox="1">
            <a:spLocks noGrp="1"/>
          </p:cNvSpPr>
          <p:nvPr>
            <p:ph type="subTitle" idx="1"/>
          </p:nvPr>
        </p:nvSpPr>
        <p:spPr>
          <a:xfrm>
            <a:off x="729249" y="1322198"/>
            <a:ext cx="7685500" cy="2997887"/>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700" b="0" i="0" u="none" strike="noStrike" baseline="0" dirty="0">
                <a:solidFill>
                  <a:schemeClr val="bg1"/>
                </a:solidFill>
                <a:latin typeface="Google Sans"/>
              </a:rPr>
              <a:t>In conclusion, </a:t>
            </a:r>
            <a:r>
              <a:rPr lang="en-US" sz="1700" dirty="0">
                <a:solidFill>
                  <a:schemeClr val="bg1"/>
                </a:solidFill>
                <a:latin typeface="Google Sans"/>
              </a:rPr>
              <a:t>face</a:t>
            </a:r>
            <a:r>
              <a:rPr lang="en-US" sz="1700" b="0" i="0" u="none" strike="noStrike" baseline="0" dirty="0">
                <a:solidFill>
                  <a:schemeClr val="bg1"/>
                </a:solidFill>
                <a:latin typeface="Google Sans"/>
              </a:rPr>
              <a:t> recognition using Media Pipe is a promising technology that can be used in a wide range of applications.</a:t>
            </a:r>
          </a:p>
          <a:p>
            <a:pPr marL="139700" indent="0" algn="l"/>
            <a:endParaRPr lang="en-US" sz="1700" b="0" i="0" u="none" strike="noStrike" baseline="0" dirty="0">
              <a:solidFill>
                <a:schemeClr val="bg1"/>
              </a:solidFill>
              <a:latin typeface="Google Sans"/>
            </a:endParaRPr>
          </a:p>
          <a:p>
            <a:pPr marL="425450" indent="-285750" algn="l">
              <a:buFont typeface="Wingdings" panose="05000000000000000000" pitchFamily="2" charset="2"/>
              <a:buChar char="q"/>
            </a:pPr>
            <a:r>
              <a:rPr lang="en-US" sz="1700" b="0" i="0" u="none" strike="noStrike" baseline="0" dirty="0">
                <a:solidFill>
                  <a:schemeClr val="bg1"/>
                </a:solidFill>
                <a:latin typeface="Google Sans"/>
              </a:rPr>
              <a:t>By leveraging the power of computer vision and machine learning, </a:t>
            </a:r>
            <a:r>
              <a:rPr lang="en-US" sz="1700" dirty="0">
                <a:solidFill>
                  <a:schemeClr val="bg1"/>
                </a:solidFill>
                <a:latin typeface="Google Sans"/>
              </a:rPr>
              <a:t>our team</a:t>
            </a:r>
            <a:r>
              <a:rPr lang="en-US" sz="1700" b="0" i="0" u="none" strike="noStrike" baseline="0" dirty="0">
                <a:solidFill>
                  <a:schemeClr val="bg1"/>
                </a:solidFill>
                <a:latin typeface="Google Sans"/>
              </a:rPr>
              <a:t> can enable natural and intuitive interactions with technology.</a:t>
            </a:r>
          </a:p>
          <a:p>
            <a:pPr marL="425450" indent="-285750" algn="l">
              <a:buFont typeface="Wingdings" panose="05000000000000000000" pitchFamily="2" charset="2"/>
              <a:buChar char="q"/>
            </a:pPr>
            <a:endParaRPr lang="en-US" sz="1700" b="0" i="0" u="none" strike="noStrike" baseline="0" dirty="0">
              <a:solidFill>
                <a:schemeClr val="bg1"/>
              </a:solidFill>
              <a:latin typeface="Google Sans"/>
            </a:endParaRPr>
          </a:p>
          <a:p>
            <a:pPr marL="425450" indent="-285750" algn="l">
              <a:buFont typeface="Wingdings" panose="05000000000000000000" pitchFamily="2" charset="2"/>
              <a:buChar char="q"/>
            </a:pPr>
            <a:r>
              <a:rPr lang="en-US" sz="1700" b="0" i="0" u="none" strike="noStrike" baseline="0" dirty="0">
                <a:solidFill>
                  <a:schemeClr val="bg1"/>
                </a:solidFill>
                <a:latin typeface="Google Sans"/>
              </a:rPr>
              <a:t>As the technology continues to evolve and improve, we can expect to see even more innovative applications of </a:t>
            </a:r>
            <a:r>
              <a:rPr lang="en-US" sz="1700" dirty="0">
                <a:solidFill>
                  <a:schemeClr val="bg1"/>
                </a:solidFill>
                <a:latin typeface="Google Sans"/>
              </a:rPr>
              <a:t>face</a:t>
            </a:r>
            <a:r>
              <a:rPr lang="en-US" sz="1700" b="0" i="0" u="none" strike="noStrike" baseline="0" dirty="0">
                <a:solidFill>
                  <a:schemeClr val="bg1"/>
                </a:solidFill>
                <a:latin typeface="Google Sans"/>
              </a:rPr>
              <a:t> recognition in the future.</a:t>
            </a:r>
            <a:endParaRPr lang="en-US" sz="1700" dirty="0">
              <a:solidFill>
                <a:schemeClr val="bg1"/>
              </a:solidFill>
              <a:latin typeface="Google Sans"/>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7ADFB21C-5738-8AD6-FBC9-C73AAC64A624}"/>
              </a:ext>
            </a:extLst>
          </p:cNvPr>
          <p:cNvGrpSpPr/>
          <p:nvPr/>
        </p:nvGrpSpPr>
        <p:grpSpPr>
          <a:xfrm>
            <a:off x="635865" y="670749"/>
            <a:ext cx="701868" cy="651450"/>
            <a:chOff x="635865" y="670749"/>
            <a:chExt cx="701868" cy="651450"/>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699746" cy="65145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1;p63">
              <a:extLst>
                <a:ext uri="{FF2B5EF4-FFF2-40B4-BE49-F238E27FC236}">
                  <a16:creationId xmlns:a16="http://schemas.microsoft.com/office/drawing/2014/main" id="{53EF07B5-71EC-5D42-B8CE-9A1DAFFFECF0}"/>
                </a:ext>
              </a:extLst>
            </p:cNvPr>
            <p:cNvSpPr txBox="1">
              <a:spLocks/>
            </p:cNvSpPr>
            <p:nvPr/>
          </p:nvSpPr>
          <p:spPr>
            <a:xfrm>
              <a:off x="635865" y="797277"/>
              <a:ext cx="699746" cy="39839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07</a:t>
              </a:r>
            </a:p>
          </p:txBody>
        </p:sp>
      </p:grpSp>
    </p:spTree>
    <p:extLst>
      <p:ext uri="{BB962C8B-B14F-4D97-AF65-F5344CB8AC3E}">
        <p14:creationId xmlns:p14="http://schemas.microsoft.com/office/powerpoint/2010/main" val="331823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17 -0.25401 L 5E-6 -4.93827E-7 " pathEditMode="relative" rAng="0" ptsTypes="AA">
                                      <p:cBhvr>
                                        <p:cTn id="6" dur="750" fill="hold"/>
                                        <p:tgtEl>
                                          <p:spTgt spid="690"/>
                                        </p:tgtEl>
                                        <p:attrNameLst>
                                          <p:attrName>ppt_x</p:attrName>
                                          <p:attrName>ppt_y</p:attrName>
                                        </p:attrNameLst>
                                      </p:cBhvr>
                                      <p:rCtr x="0" y="12685"/>
                                    </p:animMotion>
                                  </p:childTnLst>
                                </p:cTn>
                              </p:par>
                              <p:par>
                                <p:cTn id="7" presetID="63" presetClass="path" presetSubtype="0" accel="50000" decel="50000" fill="hold" nodeType="withEffect">
                                  <p:stCondLst>
                                    <p:cond delay="0"/>
                                  </p:stCondLst>
                                  <p:childTnLst>
                                    <p:animMotion origin="layout" path="M -0.14653 0.00555 L -1.66667E-6 -7.40741E-7 " pathEditMode="relative" rAng="0" ptsTypes="AA">
                                      <p:cBhvr>
                                        <p:cTn id="8" dur="750" fill="hold"/>
                                        <p:tgtEl>
                                          <p:spTgt spid="2"/>
                                        </p:tgtEl>
                                        <p:attrNameLst>
                                          <p:attrName>ppt_x</p:attrName>
                                          <p:attrName>ppt_y</p:attrName>
                                        </p:attrNameLst>
                                      </p:cBhvr>
                                      <p:rCtr x="7292" y="-4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useBgFill="1">
        <p:nvSpPr>
          <p:cNvPr id="1048" name="Google Shape;1048;p82"/>
          <p:cNvSpPr txBox="1">
            <a:spLocks noGrp="1"/>
          </p:cNvSpPr>
          <p:nvPr>
            <p:ph type="title"/>
          </p:nvPr>
        </p:nvSpPr>
        <p:spPr>
          <a:xfrm>
            <a:off x="2631017" y="427289"/>
            <a:ext cx="357247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Meet Our Team</a:t>
            </a:r>
            <a:endParaRPr dirty="0"/>
          </a:p>
        </p:txBody>
      </p:sp>
      <p:sp>
        <p:nvSpPr>
          <p:cNvPr id="1044" name="Google Shape;1044;p82"/>
          <p:cNvSpPr/>
          <p:nvPr/>
        </p:nvSpPr>
        <p:spPr>
          <a:xfrm>
            <a:off x="1405551" y="1263014"/>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1;p82">
            <a:extLst>
              <a:ext uri="{FF2B5EF4-FFF2-40B4-BE49-F238E27FC236}">
                <a16:creationId xmlns:a16="http://schemas.microsoft.com/office/drawing/2014/main" id="{4B82E5A0-432B-84E6-5115-67205C82FCC4}"/>
              </a:ext>
            </a:extLst>
          </p:cNvPr>
          <p:cNvSpPr txBox="1">
            <a:spLocks/>
          </p:cNvSpPr>
          <p:nvPr/>
        </p:nvSpPr>
        <p:spPr>
          <a:xfrm>
            <a:off x="1496401" y="1976532"/>
            <a:ext cx="21888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dirty="0"/>
              <a:t>Himanshu </a:t>
            </a:r>
          </a:p>
          <a:p>
            <a:r>
              <a:rPr lang="en-US" dirty="0"/>
              <a:t>B A</a:t>
            </a:r>
          </a:p>
        </p:txBody>
      </p:sp>
      <p:sp>
        <p:nvSpPr>
          <p:cNvPr id="1045" name="Google Shape;1045;p82"/>
          <p:cNvSpPr/>
          <p:nvPr/>
        </p:nvSpPr>
        <p:spPr>
          <a:xfrm>
            <a:off x="4916026" y="1249450"/>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051;p82">
            <a:extLst>
              <a:ext uri="{FF2B5EF4-FFF2-40B4-BE49-F238E27FC236}">
                <a16:creationId xmlns:a16="http://schemas.microsoft.com/office/drawing/2014/main" id="{82CC7D46-33FF-4F49-E709-F0BC8433BB2E}"/>
              </a:ext>
            </a:extLst>
          </p:cNvPr>
          <p:cNvSpPr txBox="1">
            <a:spLocks/>
          </p:cNvSpPr>
          <p:nvPr/>
        </p:nvSpPr>
        <p:spPr>
          <a:xfrm>
            <a:off x="5006876" y="1775500"/>
            <a:ext cx="21888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dirty="0"/>
              <a:t>Prashanth </a:t>
            </a:r>
          </a:p>
          <a:p>
            <a:r>
              <a:rPr lang="en-US" dirty="0"/>
              <a:t>N</a:t>
            </a:r>
          </a:p>
        </p:txBody>
      </p:sp>
      <p:sp>
        <p:nvSpPr>
          <p:cNvPr id="1046" name="Google Shape;1046;p82"/>
          <p:cNvSpPr/>
          <p:nvPr/>
        </p:nvSpPr>
        <p:spPr>
          <a:xfrm>
            <a:off x="1654291" y="2979617"/>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82">
            <a:extLst>
              <a:ext uri="{FF2B5EF4-FFF2-40B4-BE49-F238E27FC236}">
                <a16:creationId xmlns:a16="http://schemas.microsoft.com/office/drawing/2014/main" id="{39DC1D7B-6F04-A7DD-6394-611BA029DB3A}"/>
              </a:ext>
            </a:extLst>
          </p:cNvPr>
          <p:cNvSpPr txBox="1">
            <a:spLocks/>
          </p:cNvSpPr>
          <p:nvPr/>
        </p:nvSpPr>
        <p:spPr>
          <a:xfrm>
            <a:off x="1745191" y="3505667"/>
            <a:ext cx="21888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dirty="0"/>
              <a:t>Surya D</a:t>
            </a:r>
          </a:p>
        </p:txBody>
      </p:sp>
      <p:sp>
        <p:nvSpPr>
          <p:cNvPr id="1047" name="Google Shape;1047;p82"/>
          <p:cNvSpPr/>
          <p:nvPr/>
        </p:nvSpPr>
        <p:spPr>
          <a:xfrm>
            <a:off x="5184976" y="2979617"/>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1;p82">
            <a:extLst>
              <a:ext uri="{FF2B5EF4-FFF2-40B4-BE49-F238E27FC236}">
                <a16:creationId xmlns:a16="http://schemas.microsoft.com/office/drawing/2014/main" id="{E4B4ECFB-4CC5-208B-A0A5-448866E459E1}"/>
              </a:ext>
            </a:extLst>
          </p:cNvPr>
          <p:cNvSpPr txBox="1">
            <a:spLocks/>
          </p:cNvSpPr>
          <p:nvPr/>
        </p:nvSpPr>
        <p:spPr>
          <a:xfrm>
            <a:off x="5275876" y="3625642"/>
            <a:ext cx="2213833"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2400" dirty="0"/>
              <a:t>Anurag</a:t>
            </a:r>
          </a:p>
          <a:p>
            <a:r>
              <a:rPr lang="en-US" sz="2400" dirty="0"/>
              <a:t>Eshwar E</a:t>
            </a:r>
          </a:p>
        </p:txBody>
      </p:sp>
      <p:grpSp>
        <p:nvGrpSpPr>
          <p:cNvPr id="31" name="Group 30">
            <a:extLst>
              <a:ext uri="{FF2B5EF4-FFF2-40B4-BE49-F238E27FC236}">
                <a16:creationId xmlns:a16="http://schemas.microsoft.com/office/drawing/2014/main" id="{AD6E20D6-3904-4ECC-1EB1-6D99F984A355}"/>
              </a:ext>
            </a:extLst>
          </p:cNvPr>
          <p:cNvGrpSpPr/>
          <p:nvPr/>
        </p:nvGrpSpPr>
        <p:grpSpPr>
          <a:xfrm>
            <a:off x="3999676" y="2408284"/>
            <a:ext cx="835162" cy="841931"/>
            <a:chOff x="1324959" y="1015376"/>
            <a:chExt cx="699746" cy="665599"/>
          </a:xfrm>
        </p:grpSpPr>
        <p:grpSp>
          <p:nvGrpSpPr>
            <p:cNvPr id="26" name="Google Shape;12798;p139">
              <a:extLst>
                <a:ext uri="{FF2B5EF4-FFF2-40B4-BE49-F238E27FC236}">
                  <a16:creationId xmlns:a16="http://schemas.microsoft.com/office/drawing/2014/main" id="{BA3F6742-6591-322E-86F0-6244818EFE5E}"/>
                </a:ext>
              </a:extLst>
            </p:cNvPr>
            <p:cNvGrpSpPr/>
            <p:nvPr/>
          </p:nvGrpSpPr>
          <p:grpSpPr>
            <a:xfrm>
              <a:off x="1488489" y="1173904"/>
              <a:ext cx="349457" cy="348542"/>
              <a:chOff x="3599700" y="1954475"/>
              <a:chExt cx="296175" cy="295400"/>
            </a:xfrm>
            <a:solidFill>
              <a:schemeClr val="bg1"/>
            </a:solidFill>
          </p:grpSpPr>
          <p:sp>
            <p:nvSpPr>
              <p:cNvPr id="27" name="Google Shape;12799;p139">
                <a:extLst>
                  <a:ext uri="{FF2B5EF4-FFF2-40B4-BE49-F238E27FC236}">
                    <a16:creationId xmlns:a16="http://schemas.microsoft.com/office/drawing/2014/main" id="{5FC8FF36-69AB-7039-67D2-1EC8D8D5DBDA}"/>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800;p139">
                <a:extLst>
                  <a:ext uri="{FF2B5EF4-FFF2-40B4-BE49-F238E27FC236}">
                    <a16:creationId xmlns:a16="http://schemas.microsoft.com/office/drawing/2014/main" id="{FEF66027-062F-53AE-E7D2-9482539EDD90}"/>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801;p139">
                <a:extLst>
                  <a:ext uri="{FF2B5EF4-FFF2-40B4-BE49-F238E27FC236}">
                    <a16:creationId xmlns:a16="http://schemas.microsoft.com/office/drawing/2014/main" id="{EDCB9FB6-106C-7B86-9C46-AE3C5A822AA1}"/>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621;p63">
              <a:extLst>
                <a:ext uri="{FF2B5EF4-FFF2-40B4-BE49-F238E27FC236}">
                  <a16:creationId xmlns:a16="http://schemas.microsoft.com/office/drawing/2014/main" id="{7D243262-7E60-A59C-D70A-C8486B020C7A}"/>
                </a:ext>
              </a:extLst>
            </p:cNvPr>
            <p:cNvSpPr/>
            <p:nvPr/>
          </p:nvSpPr>
          <p:spPr>
            <a:xfrm>
              <a:off x="1324959" y="1015376"/>
              <a:ext cx="699746" cy="665599"/>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roup 5">
            <a:extLst>
              <a:ext uri="{FF2B5EF4-FFF2-40B4-BE49-F238E27FC236}">
                <a16:creationId xmlns:a16="http://schemas.microsoft.com/office/drawing/2014/main" id="{10C3F8E0-DD8C-8573-6922-FBFE23E554C3}"/>
              </a:ext>
            </a:extLst>
          </p:cNvPr>
          <p:cNvGrpSpPr/>
          <p:nvPr/>
        </p:nvGrpSpPr>
        <p:grpSpPr>
          <a:xfrm>
            <a:off x="1934058" y="455769"/>
            <a:ext cx="800753" cy="704348"/>
            <a:chOff x="1934058" y="455769"/>
            <a:chExt cx="800753" cy="704348"/>
          </a:xfrm>
        </p:grpSpPr>
        <p:sp>
          <p:nvSpPr>
            <p:cNvPr id="3" name="Google Shape;621;p63">
              <a:extLst>
                <a:ext uri="{FF2B5EF4-FFF2-40B4-BE49-F238E27FC236}">
                  <a16:creationId xmlns:a16="http://schemas.microsoft.com/office/drawing/2014/main" id="{F9924464-041E-22A2-6AEA-78DF83CD8076}"/>
                </a:ext>
              </a:extLst>
            </p:cNvPr>
            <p:cNvSpPr/>
            <p:nvPr/>
          </p:nvSpPr>
          <p:spPr>
            <a:xfrm>
              <a:off x="1936479" y="455769"/>
              <a:ext cx="798332" cy="704348"/>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631;p63">
              <a:extLst>
                <a:ext uri="{FF2B5EF4-FFF2-40B4-BE49-F238E27FC236}">
                  <a16:creationId xmlns:a16="http://schemas.microsoft.com/office/drawing/2014/main" id="{511705ED-B715-82A3-C894-56D44BD745FE}"/>
                </a:ext>
              </a:extLst>
            </p:cNvPr>
            <p:cNvSpPr txBox="1">
              <a:spLocks/>
            </p:cNvSpPr>
            <p:nvPr/>
          </p:nvSpPr>
          <p:spPr>
            <a:xfrm>
              <a:off x="1934058" y="592571"/>
              <a:ext cx="798332" cy="43074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b="1" dirty="0">
                  <a:solidFill>
                    <a:schemeClr val="bg1"/>
                  </a:solidFill>
                  <a:latin typeface="IBM Plex Sans" panose="020B0503050203000203" pitchFamily="34" charset="0"/>
                </a:rPr>
                <a:t>08</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41475 -4.07407E-6 L -3.33333E-6 -4.07407E-6 " pathEditMode="relative" rAng="0" ptsTypes="AA">
                                      <p:cBhvr>
                                        <p:cTn id="6" dur="750" fill="hold"/>
                                        <p:tgtEl>
                                          <p:spTgt spid="1044"/>
                                        </p:tgtEl>
                                        <p:attrNameLst>
                                          <p:attrName>ppt_x</p:attrName>
                                          <p:attrName>ppt_y</p:attrName>
                                        </p:attrNameLst>
                                      </p:cBhvr>
                                      <p:rCtr x="20729" y="0"/>
                                    </p:animMotion>
                                  </p:childTnLst>
                                </p:cTn>
                              </p:par>
                              <p:par>
                                <p:cTn id="7" presetID="63" presetClass="path" presetSubtype="0" accel="50000" decel="50000" fill="hold" grpId="0" nodeType="withEffect">
                                  <p:stCondLst>
                                    <p:cond delay="0"/>
                                  </p:stCondLst>
                                  <p:childTnLst>
                                    <p:animMotion origin="layout" path="M -0.45105 0.00154 L 3.33333E-6 3.95062E-6 " pathEditMode="relative" rAng="0" ptsTypes="AA">
                                      <p:cBhvr>
                                        <p:cTn id="8" dur="750" fill="hold"/>
                                        <p:tgtEl>
                                          <p:spTgt spid="1046"/>
                                        </p:tgtEl>
                                        <p:attrNameLst>
                                          <p:attrName>ppt_x</p:attrName>
                                          <p:attrName>ppt_y</p:attrName>
                                        </p:attrNameLst>
                                      </p:cBhvr>
                                      <p:rCtr x="22552" y="-93"/>
                                    </p:animMotion>
                                  </p:childTnLst>
                                </p:cTn>
                              </p:par>
                              <p:par>
                                <p:cTn id="9" presetID="35" presetClass="path" presetSubtype="0" accel="50000" decel="50000" fill="hold" grpId="0" nodeType="withEffect">
                                  <p:stCondLst>
                                    <p:cond delay="0"/>
                                  </p:stCondLst>
                                  <p:childTnLst>
                                    <p:animMotion origin="layout" path="M 0.46649 0.00864 L -0.00209 0.00277 " pathEditMode="relative" rAng="0" ptsTypes="AA">
                                      <p:cBhvr>
                                        <p:cTn id="10" dur="750" fill="hold"/>
                                        <p:tgtEl>
                                          <p:spTgt spid="1045"/>
                                        </p:tgtEl>
                                        <p:attrNameLst>
                                          <p:attrName>ppt_x</p:attrName>
                                          <p:attrName>ppt_y</p:attrName>
                                        </p:attrNameLst>
                                      </p:cBhvr>
                                      <p:rCtr x="-23438" y="-309"/>
                                    </p:animMotion>
                                  </p:childTnLst>
                                </p:cTn>
                              </p:par>
                              <p:par>
                                <p:cTn id="11" presetID="35" presetClass="path" presetSubtype="0" accel="50000" decel="50000" fill="hold" grpId="0" nodeType="withEffect">
                                  <p:stCondLst>
                                    <p:cond delay="0"/>
                                  </p:stCondLst>
                                  <p:childTnLst>
                                    <p:animMotion origin="layout" path="M 0.43611 0.00123 L 2.22222E-6 3.7037E-7 " pathEditMode="relative" rAng="0" ptsTypes="AA">
                                      <p:cBhvr>
                                        <p:cTn id="12" dur="750" fill="hold"/>
                                        <p:tgtEl>
                                          <p:spTgt spid="1047"/>
                                        </p:tgtEl>
                                        <p:attrNameLst>
                                          <p:attrName>ppt_x</p:attrName>
                                          <p:attrName>ppt_y</p:attrName>
                                        </p:attrNameLst>
                                      </p:cBhvr>
                                      <p:rCtr x="-21806" y="-216"/>
                                    </p:animMotion>
                                  </p:childTnLst>
                                </p:cTn>
                              </p:par>
                              <p:par>
                                <p:cTn id="13" presetID="14"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750"/>
                                        <p:tgtEl>
                                          <p:spTgt spid="1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750"/>
                                        <p:tgtEl>
                                          <p:spTgt spid="2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horizontal)">
                                      <p:cBhvr>
                                        <p:cTn id="21" dur="750"/>
                                        <p:tgtEl>
                                          <p:spTgt spid="2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randombar(horizontal)">
                                      <p:cBhvr>
                                        <p:cTn id="24" dur="750"/>
                                        <p:tgtEl>
                                          <p:spTgt spid="22"/>
                                        </p:tgtEl>
                                      </p:cBhvr>
                                    </p:animEffect>
                                  </p:childTnLst>
                                </p:cTn>
                              </p:par>
                              <p:par>
                                <p:cTn id="25" presetID="63" presetClass="path" presetSubtype="0" accel="50000" decel="50000" fill="hold" nodeType="withEffect">
                                  <p:stCondLst>
                                    <p:cond delay="0"/>
                                  </p:stCondLst>
                                  <p:childTnLst>
                                    <p:animMotion origin="layout" path="M -0.30747 0.00617 L 8.33333E-7 7.40741E-7 " pathEditMode="relative" rAng="0" ptsTypes="AA">
                                      <p:cBhvr>
                                        <p:cTn id="26" dur="750" fill="hold"/>
                                        <p:tgtEl>
                                          <p:spTgt spid="6"/>
                                        </p:tgtEl>
                                        <p:attrNameLst>
                                          <p:attrName>ppt_x</p:attrName>
                                          <p:attrName>ppt_y</p:attrName>
                                        </p:attrNameLst>
                                      </p:cBhvr>
                                      <p:rCtr x="15399" y="-216"/>
                                    </p:animMotion>
                                  </p:childTnLst>
                                </p:cTn>
                              </p:par>
                              <p:par>
                                <p:cTn id="27" presetID="42" presetClass="path" presetSubtype="0" accel="50000" decel="50000" fill="hold" grpId="0" nodeType="withEffect">
                                  <p:stCondLst>
                                    <p:cond delay="0"/>
                                  </p:stCondLst>
                                  <p:childTnLst>
                                    <p:animMotion origin="layout" path="M -0.004 -0.20062 L 4.16667E-6 -2.46914E-7 " pathEditMode="relative" rAng="0" ptsTypes="AA">
                                      <p:cBhvr>
                                        <p:cTn id="28" dur="750" fill="hold"/>
                                        <p:tgtEl>
                                          <p:spTgt spid="1048"/>
                                        </p:tgtEl>
                                        <p:attrNameLst>
                                          <p:attrName>ppt_x</p:attrName>
                                          <p:attrName>ppt_y</p:attrName>
                                        </p:attrNameLst>
                                      </p:cBhvr>
                                      <p:rCtr x="295" y="10031"/>
                                    </p:animMotion>
                                  </p:childTnLst>
                                </p:cTn>
                              </p:par>
                              <p:par>
                                <p:cTn id="29" presetID="53" presetClass="entr" presetSubtype="16"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750" fill="hold"/>
                                        <p:tgtEl>
                                          <p:spTgt spid="31"/>
                                        </p:tgtEl>
                                        <p:attrNameLst>
                                          <p:attrName>ppt_w</p:attrName>
                                        </p:attrNameLst>
                                      </p:cBhvr>
                                      <p:tavLst>
                                        <p:tav tm="0">
                                          <p:val>
                                            <p:fltVal val="0"/>
                                          </p:val>
                                        </p:tav>
                                        <p:tav tm="100000">
                                          <p:val>
                                            <p:strVal val="#ppt_w"/>
                                          </p:val>
                                        </p:tav>
                                      </p:tavLst>
                                    </p:anim>
                                    <p:anim calcmode="lin" valueType="num">
                                      <p:cBhvr>
                                        <p:cTn id="32" dur="750" fill="hold"/>
                                        <p:tgtEl>
                                          <p:spTgt spid="31"/>
                                        </p:tgtEl>
                                        <p:attrNameLst>
                                          <p:attrName>ppt_h</p:attrName>
                                        </p:attrNameLst>
                                      </p:cBhvr>
                                      <p:tavLst>
                                        <p:tav tm="0">
                                          <p:val>
                                            <p:fltVal val="0"/>
                                          </p:val>
                                        </p:tav>
                                        <p:tav tm="100000">
                                          <p:val>
                                            <p:strVal val="#ppt_h"/>
                                          </p:val>
                                        </p:tav>
                                      </p:tavLst>
                                    </p:anim>
                                    <p:animEffect transition="in" filter="fade">
                                      <p:cBhvr>
                                        <p:cTn id="33"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 grpId="0" animBg="1"/>
      <p:bldP spid="1044" grpId="0" animBg="1"/>
      <p:bldP spid="19" grpId="0"/>
      <p:bldP spid="1045" grpId="0" animBg="1"/>
      <p:bldP spid="20" grpId="0"/>
      <p:bldP spid="1046" grpId="0" animBg="1"/>
      <p:bldP spid="21" grpId="0"/>
      <p:bldP spid="1047" grpId="0" animBg="1"/>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86"/>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Thank You</a:t>
            </a:r>
            <a:endParaRPr sz="9600" dirty="0"/>
          </a:p>
        </p:txBody>
      </p:sp>
      <p:grpSp>
        <p:nvGrpSpPr>
          <p:cNvPr id="1127" name="Google Shape;1127;p86"/>
          <p:cNvGrpSpPr/>
          <p:nvPr/>
        </p:nvGrpSpPr>
        <p:grpSpPr>
          <a:xfrm>
            <a:off x="3328192" y="1200862"/>
            <a:ext cx="2487617" cy="63948"/>
            <a:chOff x="2740630" y="1403987"/>
            <a:chExt cx="2487617" cy="63948"/>
          </a:xfrm>
        </p:grpSpPr>
        <p:grpSp>
          <p:nvGrpSpPr>
            <p:cNvPr id="1128" name="Google Shape;1128;p86"/>
            <p:cNvGrpSpPr/>
            <p:nvPr/>
          </p:nvGrpSpPr>
          <p:grpSpPr>
            <a:xfrm>
              <a:off x="4068155" y="1403987"/>
              <a:ext cx="1160092" cy="63948"/>
              <a:chOff x="3779200" y="1371600"/>
              <a:chExt cx="1992600" cy="109500"/>
            </a:xfrm>
          </p:grpSpPr>
          <p:sp>
            <p:nvSpPr>
              <p:cNvPr id="1129" name="Google Shape;1129;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86"/>
            <p:cNvGrpSpPr/>
            <p:nvPr/>
          </p:nvGrpSpPr>
          <p:grpSpPr>
            <a:xfrm>
              <a:off x="2740630" y="1403987"/>
              <a:ext cx="1160092" cy="63948"/>
              <a:chOff x="3779200" y="1371600"/>
              <a:chExt cx="1992600" cy="109500"/>
            </a:xfrm>
          </p:grpSpPr>
          <p:sp>
            <p:nvSpPr>
              <p:cNvPr id="1136" name="Google Shape;1136;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2" name="Google Shape;1142;p86"/>
          <p:cNvGrpSpPr/>
          <p:nvPr/>
        </p:nvGrpSpPr>
        <p:grpSpPr>
          <a:xfrm>
            <a:off x="3328192" y="3878712"/>
            <a:ext cx="2487617" cy="63948"/>
            <a:chOff x="2740630" y="1403987"/>
            <a:chExt cx="2487617" cy="63948"/>
          </a:xfrm>
        </p:grpSpPr>
        <p:grpSp>
          <p:nvGrpSpPr>
            <p:cNvPr id="1143" name="Google Shape;1143;p86"/>
            <p:cNvGrpSpPr/>
            <p:nvPr/>
          </p:nvGrpSpPr>
          <p:grpSpPr>
            <a:xfrm>
              <a:off x="4068155" y="1403987"/>
              <a:ext cx="1160092" cy="63948"/>
              <a:chOff x="3779200" y="1371600"/>
              <a:chExt cx="1992600" cy="109500"/>
            </a:xfrm>
          </p:grpSpPr>
          <p:sp>
            <p:nvSpPr>
              <p:cNvPr id="1144" name="Google Shape;1144;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86"/>
            <p:cNvGrpSpPr/>
            <p:nvPr/>
          </p:nvGrpSpPr>
          <p:grpSpPr>
            <a:xfrm>
              <a:off x="2740630" y="1403987"/>
              <a:ext cx="1160092" cy="63948"/>
              <a:chOff x="3779200" y="1371600"/>
              <a:chExt cx="1992600" cy="109500"/>
            </a:xfrm>
          </p:grpSpPr>
          <p:sp>
            <p:nvSpPr>
              <p:cNvPr id="1151" name="Google Shape;1151;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593;p61">
            <a:extLst>
              <a:ext uri="{FF2B5EF4-FFF2-40B4-BE49-F238E27FC236}">
                <a16:creationId xmlns:a16="http://schemas.microsoft.com/office/drawing/2014/main" id="{746DBE16-9B54-9592-E6EE-62576104F0A8}"/>
              </a:ext>
            </a:extLst>
          </p:cNvPr>
          <p:cNvSpPr txBox="1">
            <a:spLocks/>
          </p:cNvSpPr>
          <p:nvPr/>
        </p:nvSpPr>
        <p:spPr>
          <a:xfrm>
            <a:off x="3122849" y="4797272"/>
            <a:ext cx="2730870"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lgn="ctr"/>
            <a:endParaRPr lang="en-US" sz="1200" i="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126"/>
                                        </p:tgtEl>
                                        <p:attrNameLst>
                                          <p:attrName>style.visibility</p:attrName>
                                        </p:attrNameLst>
                                      </p:cBhvr>
                                      <p:to>
                                        <p:strVal val="visible"/>
                                      </p:to>
                                    </p:set>
                                    <p:animEffect transition="in" filter="circle(in)">
                                      <p:cBhvr>
                                        <p:cTn id="7" dur="750"/>
                                        <p:tgtEl>
                                          <p:spTgt spid="1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3"/>
          <p:cNvSpPr/>
          <p:nvPr/>
        </p:nvSpPr>
        <p:spPr>
          <a:xfrm>
            <a:off x="-24846" y="1353748"/>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3"/>
          <p:cNvSpPr/>
          <p:nvPr/>
        </p:nvSpPr>
        <p:spPr>
          <a:xfrm>
            <a:off x="6074683" y="114114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3"/>
          <p:cNvSpPr/>
          <p:nvPr/>
        </p:nvSpPr>
        <p:spPr>
          <a:xfrm>
            <a:off x="1108274" y="2392947"/>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3"/>
          <p:cNvSpPr/>
          <p:nvPr/>
        </p:nvSpPr>
        <p:spPr>
          <a:xfrm>
            <a:off x="2916853" y="1181344"/>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3"/>
          <p:cNvSpPr/>
          <p:nvPr/>
        </p:nvSpPr>
        <p:spPr>
          <a:xfrm>
            <a:off x="177241" y="112748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3"/>
          <p:cNvSpPr txBox="1">
            <a:spLocks noGrp="1"/>
          </p:cNvSpPr>
          <p:nvPr>
            <p:ph type="title" idx="15"/>
          </p:nvPr>
        </p:nvSpPr>
        <p:spPr>
          <a:xfrm>
            <a:off x="641992" y="11610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623" name="Google Shape;623;p63"/>
          <p:cNvSpPr txBox="1">
            <a:spLocks noGrp="1"/>
          </p:cNvSpPr>
          <p:nvPr>
            <p:ph type="title"/>
          </p:nvPr>
        </p:nvSpPr>
        <p:spPr>
          <a:xfrm>
            <a:off x="1045097" y="1282333"/>
            <a:ext cx="177344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Introduction</a:t>
            </a:r>
            <a:endParaRPr sz="2000" dirty="0"/>
          </a:p>
        </p:txBody>
      </p:sp>
      <p:sp>
        <p:nvSpPr>
          <p:cNvPr id="625" name="Google Shape;625;p63"/>
          <p:cNvSpPr txBox="1">
            <a:spLocks noGrp="1"/>
          </p:cNvSpPr>
          <p:nvPr>
            <p:ph type="title" idx="2"/>
          </p:nvPr>
        </p:nvSpPr>
        <p:spPr>
          <a:xfrm>
            <a:off x="6936441" y="1298703"/>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Technological</a:t>
            </a:r>
            <a:br>
              <a:rPr lang="en" sz="2000" dirty="0"/>
            </a:br>
            <a:r>
              <a:rPr lang="en" sz="2000" dirty="0"/>
              <a:t>Implementation</a:t>
            </a:r>
            <a:endParaRPr sz="2000" dirty="0"/>
          </a:p>
        </p:txBody>
      </p:sp>
      <p:sp>
        <p:nvSpPr>
          <p:cNvPr id="627" name="Google Shape;627;p63"/>
          <p:cNvSpPr txBox="1">
            <a:spLocks noGrp="1"/>
          </p:cNvSpPr>
          <p:nvPr>
            <p:ph type="title" idx="4"/>
          </p:nvPr>
        </p:nvSpPr>
        <p:spPr>
          <a:xfrm>
            <a:off x="1997367" y="2514972"/>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Research</a:t>
            </a:r>
            <a:br>
              <a:rPr lang="en-US" sz="2000" dirty="0"/>
            </a:br>
            <a:r>
              <a:rPr lang="en-US" sz="2000" dirty="0"/>
              <a:t>Methodology</a:t>
            </a:r>
            <a:endParaRPr sz="2000" dirty="0"/>
          </a:p>
        </p:txBody>
      </p:sp>
      <p:sp>
        <p:nvSpPr>
          <p:cNvPr id="629" name="Google Shape;629;p63"/>
          <p:cNvSpPr txBox="1">
            <a:spLocks noGrp="1"/>
          </p:cNvSpPr>
          <p:nvPr>
            <p:ph type="title" idx="6"/>
          </p:nvPr>
        </p:nvSpPr>
        <p:spPr>
          <a:xfrm>
            <a:off x="3734953" y="1350544"/>
            <a:ext cx="1951358"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Research</a:t>
            </a:r>
            <a:br>
              <a:rPr lang="en" sz="2000" dirty="0"/>
            </a:br>
            <a:r>
              <a:rPr lang="en" sz="2000" dirty="0"/>
              <a:t>Problem Stat</a:t>
            </a:r>
            <a:endParaRPr sz="2000" dirty="0"/>
          </a:p>
        </p:txBody>
      </p:sp>
      <p:sp>
        <p:nvSpPr>
          <p:cNvPr id="631" name="Google Shape;631;p63"/>
          <p:cNvSpPr txBox="1">
            <a:spLocks noGrp="1"/>
          </p:cNvSpPr>
          <p:nvPr>
            <p:ph type="title" idx="8"/>
          </p:nvPr>
        </p:nvSpPr>
        <p:spPr>
          <a:xfrm>
            <a:off x="177241" y="12941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32" name="Google Shape;632;p63"/>
          <p:cNvSpPr txBox="1">
            <a:spLocks noGrp="1"/>
          </p:cNvSpPr>
          <p:nvPr>
            <p:ph type="title" idx="9"/>
          </p:nvPr>
        </p:nvSpPr>
        <p:spPr>
          <a:xfrm>
            <a:off x="6074683" y="130779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33" name="Google Shape;633;p63"/>
          <p:cNvSpPr txBox="1">
            <a:spLocks noGrp="1"/>
          </p:cNvSpPr>
          <p:nvPr>
            <p:ph type="title" idx="13"/>
          </p:nvPr>
        </p:nvSpPr>
        <p:spPr>
          <a:xfrm>
            <a:off x="1108274" y="2559597"/>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34" name="Google Shape;634;p63"/>
          <p:cNvSpPr txBox="1">
            <a:spLocks noGrp="1"/>
          </p:cNvSpPr>
          <p:nvPr>
            <p:ph type="title" idx="14"/>
          </p:nvPr>
        </p:nvSpPr>
        <p:spPr>
          <a:xfrm>
            <a:off x="2916853" y="1347994"/>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9" name="Google Shape;639;p63"/>
          <p:cNvPicPr preferRelativeResize="0"/>
          <p:nvPr/>
        </p:nvPicPr>
        <p:blipFill>
          <a:blip r:embed="rId3">
            <a:alphaModFix/>
          </a:blip>
          <a:stretch>
            <a:fillRect/>
          </a:stretch>
        </p:blipFill>
        <p:spPr>
          <a:xfrm>
            <a:off x="-129458" y="0"/>
            <a:ext cx="2441750" cy="1479701"/>
          </a:xfrm>
          <a:prstGeom prst="rect">
            <a:avLst/>
          </a:prstGeom>
          <a:noFill/>
          <a:ln>
            <a:noFill/>
          </a:ln>
        </p:spPr>
      </p:pic>
      <p:grpSp>
        <p:nvGrpSpPr>
          <p:cNvPr id="640" name="Google Shape;640;p63"/>
          <p:cNvGrpSpPr/>
          <p:nvPr/>
        </p:nvGrpSpPr>
        <p:grpSpPr>
          <a:xfrm flipH="1">
            <a:off x="0" y="4510081"/>
            <a:ext cx="2598996" cy="484774"/>
            <a:chOff x="1298650" y="3255600"/>
            <a:chExt cx="3427850" cy="639375"/>
          </a:xfrm>
        </p:grpSpPr>
        <p:sp>
          <p:nvSpPr>
            <p:cNvPr id="641" name="Google Shape;641;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63"/>
          <p:cNvGrpSpPr/>
          <p:nvPr/>
        </p:nvGrpSpPr>
        <p:grpSpPr>
          <a:xfrm rot="10800000" flipH="1">
            <a:off x="6545004" y="497463"/>
            <a:ext cx="2598996" cy="484774"/>
            <a:chOff x="1298650" y="3255600"/>
            <a:chExt cx="3427850" cy="639375"/>
          </a:xfrm>
        </p:grpSpPr>
        <p:sp>
          <p:nvSpPr>
            <p:cNvPr id="644" name="Google Shape;644;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63"/>
          <p:cNvGrpSpPr/>
          <p:nvPr/>
        </p:nvGrpSpPr>
        <p:grpSpPr>
          <a:xfrm>
            <a:off x="3779222" y="962195"/>
            <a:ext cx="1163678" cy="63948"/>
            <a:chOff x="3779200" y="1371600"/>
            <a:chExt cx="1992600" cy="109500"/>
          </a:xfrm>
        </p:grpSpPr>
        <p:sp>
          <p:nvSpPr>
            <p:cNvPr id="647" name="Google Shape;647;p6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20;p63">
            <a:extLst>
              <a:ext uri="{FF2B5EF4-FFF2-40B4-BE49-F238E27FC236}">
                <a16:creationId xmlns:a16="http://schemas.microsoft.com/office/drawing/2014/main" id="{692174E3-23FA-F089-F6EE-E38E546AFA64}"/>
              </a:ext>
            </a:extLst>
          </p:cNvPr>
          <p:cNvSpPr/>
          <p:nvPr/>
        </p:nvSpPr>
        <p:spPr>
          <a:xfrm>
            <a:off x="4804116" y="233990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29;p63">
            <a:extLst>
              <a:ext uri="{FF2B5EF4-FFF2-40B4-BE49-F238E27FC236}">
                <a16:creationId xmlns:a16="http://schemas.microsoft.com/office/drawing/2014/main" id="{FE370B8C-D0D9-8F55-52A8-7C40260D9671}"/>
              </a:ext>
            </a:extLst>
          </p:cNvPr>
          <p:cNvSpPr txBox="1">
            <a:spLocks/>
          </p:cNvSpPr>
          <p:nvPr/>
        </p:nvSpPr>
        <p:spPr>
          <a:xfrm>
            <a:off x="5686311" y="2511309"/>
            <a:ext cx="283115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2000" dirty="0"/>
              <a:t>Data Collection &amp; Analysis</a:t>
            </a:r>
          </a:p>
        </p:txBody>
      </p:sp>
      <p:sp>
        <p:nvSpPr>
          <p:cNvPr id="5" name="Google Shape;634;p63">
            <a:extLst>
              <a:ext uri="{FF2B5EF4-FFF2-40B4-BE49-F238E27FC236}">
                <a16:creationId xmlns:a16="http://schemas.microsoft.com/office/drawing/2014/main" id="{BA851E4C-964E-69BE-791B-8CB7CA00FBCC}"/>
              </a:ext>
            </a:extLst>
          </p:cNvPr>
          <p:cNvSpPr txBox="1">
            <a:spLocks/>
          </p:cNvSpPr>
          <p:nvPr/>
        </p:nvSpPr>
        <p:spPr>
          <a:xfrm>
            <a:off x="4804116" y="2506559"/>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05</a:t>
            </a:r>
          </a:p>
        </p:txBody>
      </p:sp>
      <p:sp>
        <p:nvSpPr>
          <p:cNvPr id="6" name="Google Shape;620;p63">
            <a:extLst>
              <a:ext uri="{FF2B5EF4-FFF2-40B4-BE49-F238E27FC236}">
                <a16:creationId xmlns:a16="http://schemas.microsoft.com/office/drawing/2014/main" id="{0B089241-9323-53F2-7E5C-DACCD4596F7C}"/>
              </a:ext>
            </a:extLst>
          </p:cNvPr>
          <p:cNvSpPr/>
          <p:nvPr/>
        </p:nvSpPr>
        <p:spPr>
          <a:xfrm>
            <a:off x="161246" y="3601726"/>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9;p63">
            <a:extLst>
              <a:ext uri="{FF2B5EF4-FFF2-40B4-BE49-F238E27FC236}">
                <a16:creationId xmlns:a16="http://schemas.microsoft.com/office/drawing/2014/main" id="{5A9B4AF2-70E6-45BC-8D6D-A099E094251E}"/>
              </a:ext>
            </a:extLst>
          </p:cNvPr>
          <p:cNvSpPr txBox="1">
            <a:spLocks/>
          </p:cNvSpPr>
          <p:nvPr/>
        </p:nvSpPr>
        <p:spPr>
          <a:xfrm>
            <a:off x="957481" y="3700082"/>
            <a:ext cx="178943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Results </a:t>
            </a:r>
          </a:p>
        </p:txBody>
      </p:sp>
      <p:sp>
        <p:nvSpPr>
          <p:cNvPr id="9" name="Google Shape;634;p63">
            <a:extLst>
              <a:ext uri="{FF2B5EF4-FFF2-40B4-BE49-F238E27FC236}">
                <a16:creationId xmlns:a16="http://schemas.microsoft.com/office/drawing/2014/main" id="{4994293D-613C-3F56-C15A-40E8D7D55C7A}"/>
              </a:ext>
            </a:extLst>
          </p:cNvPr>
          <p:cNvSpPr txBox="1">
            <a:spLocks/>
          </p:cNvSpPr>
          <p:nvPr/>
        </p:nvSpPr>
        <p:spPr>
          <a:xfrm>
            <a:off x="161246" y="3768376"/>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06</a:t>
            </a:r>
          </a:p>
        </p:txBody>
      </p:sp>
      <p:sp>
        <p:nvSpPr>
          <p:cNvPr id="10" name="Google Shape;620;p63">
            <a:extLst>
              <a:ext uri="{FF2B5EF4-FFF2-40B4-BE49-F238E27FC236}">
                <a16:creationId xmlns:a16="http://schemas.microsoft.com/office/drawing/2014/main" id="{F0F700A5-874D-AB3B-7014-AF7CB50909A9}"/>
              </a:ext>
            </a:extLst>
          </p:cNvPr>
          <p:cNvSpPr/>
          <p:nvPr/>
        </p:nvSpPr>
        <p:spPr>
          <a:xfrm>
            <a:off x="2917812" y="356900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9;p63">
            <a:extLst>
              <a:ext uri="{FF2B5EF4-FFF2-40B4-BE49-F238E27FC236}">
                <a16:creationId xmlns:a16="http://schemas.microsoft.com/office/drawing/2014/main" id="{23BEE7C5-B44E-1E10-1E32-B5F38EF2901F}"/>
              </a:ext>
            </a:extLst>
          </p:cNvPr>
          <p:cNvSpPr txBox="1">
            <a:spLocks/>
          </p:cNvSpPr>
          <p:nvPr/>
        </p:nvSpPr>
        <p:spPr>
          <a:xfrm>
            <a:off x="3772971" y="3696298"/>
            <a:ext cx="2179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2400" dirty="0"/>
              <a:t>Conclusion</a:t>
            </a:r>
          </a:p>
        </p:txBody>
      </p:sp>
      <p:sp>
        <p:nvSpPr>
          <p:cNvPr id="13" name="Google Shape;634;p63">
            <a:extLst>
              <a:ext uri="{FF2B5EF4-FFF2-40B4-BE49-F238E27FC236}">
                <a16:creationId xmlns:a16="http://schemas.microsoft.com/office/drawing/2014/main" id="{65A4D8E5-9882-CB10-D804-57108E45BB7C}"/>
              </a:ext>
            </a:extLst>
          </p:cNvPr>
          <p:cNvSpPr txBox="1">
            <a:spLocks/>
          </p:cNvSpPr>
          <p:nvPr/>
        </p:nvSpPr>
        <p:spPr>
          <a:xfrm>
            <a:off x="2917812" y="3735653"/>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07</a:t>
            </a:r>
          </a:p>
        </p:txBody>
      </p:sp>
      <p:sp>
        <p:nvSpPr>
          <p:cNvPr id="14" name="Google Shape;620;p63">
            <a:extLst>
              <a:ext uri="{FF2B5EF4-FFF2-40B4-BE49-F238E27FC236}">
                <a16:creationId xmlns:a16="http://schemas.microsoft.com/office/drawing/2014/main" id="{B09C9518-17A6-D4A4-A526-3BDE8FFBBE62}"/>
              </a:ext>
            </a:extLst>
          </p:cNvPr>
          <p:cNvSpPr/>
          <p:nvPr/>
        </p:nvSpPr>
        <p:spPr>
          <a:xfrm>
            <a:off x="5952171" y="3603595"/>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9;p63">
            <a:extLst>
              <a:ext uri="{FF2B5EF4-FFF2-40B4-BE49-F238E27FC236}">
                <a16:creationId xmlns:a16="http://schemas.microsoft.com/office/drawing/2014/main" id="{889ACCD9-6797-CD80-3AEC-BEB45FCAD199}"/>
              </a:ext>
            </a:extLst>
          </p:cNvPr>
          <p:cNvSpPr txBox="1">
            <a:spLocks/>
          </p:cNvSpPr>
          <p:nvPr/>
        </p:nvSpPr>
        <p:spPr>
          <a:xfrm>
            <a:off x="6711199" y="3689536"/>
            <a:ext cx="255634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2400" dirty="0"/>
              <a:t>Meet our Team</a:t>
            </a:r>
          </a:p>
        </p:txBody>
      </p:sp>
      <p:sp>
        <p:nvSpPr>
          <p:cNvPr id="17" name="Google Shape;634;p63">
            <a:extLst>
              <a:ext uri="{FF2B5EF4-FFF2-40B4-BE49-F238E27FC236}">
                <a16:creationId xmlns:a16="http://schemas.microsoft.com/office/drawing/2014/main" id="{3881BD3F-B09B-2C25-138A-92B2F1AF6B70}"/>
              </a:ext>
            </a:extLst>
          </p:cNvPr>
          <p:cNvSpPr txBox="1">
            <a:spLocks/>
          </p:cNvSpPr>
          <p:nvPr/>
        </p:nvSpPr>
        <p:spPr>
          <a:xfrm>
            <a:off x="5952171" y="3770245"/>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23"/>
                                        </p:tgtEl>
                                        <p:attrNameLst>
                                          <p:attrName>style.visibility</p:attrName>
                                        </p:attrNameLst>
                                      </p:cBhvr>
                                      <p:to>
                                        <p:strVal val="visible"/>
                                      </p:to>
                                    </p:set>
                                    <p:animEffect transition="in" filter="randombar(horizontal)">
                                      <p:cBhvr>
                                        <p:cTn id="7" dur="500"/>
                                        <p:tgtEl>
                                          <p:spTgt spid="6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29"/>
                                        </p:tgtEl>
                                        <p:attrNameLst>
                                          <p:attrName>style.visibility</p:attrName>
                                        </p:attrNameLst>
                                      </p:cBhvr>
                                      <p:to>
                                        <p:strVal val="visible"/>
                                      </p:to>
                                    </p:set>
                                    <p:animEffect transition="in" filter="randombar(horizontal)">
                                      <p:cBhvr>
                                        <p:cTn id="10" dur="500"/>
                                        <p:tgtEl>
                                          <p:spTgt spid="62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25"/>
                                        </p:tgtEl>
                                        <p:attrNameLst>
                                          <p:attrName>style.visibility</p:attrName>
                                        </p:attrNameLst>
                                      </p:cBhvr>
                                      <p:to>
                                        <p:strVal val="visible"/>
                                      </p:to>
                                    </p:set>
                                    <p:animEffect transition="in" filter="randombar(horizontal)">
                                      <p:cBhvr>
                                        <p:cTn id="13" dur="500"/>
                                        <p:tgtEl>
                                          <p:spTgt spid="62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27"/>
                                        </p:tgtEl>
                                        <p:attrNameLst>
                                          <p:attrName>style.visibility</p:attrName>
                                        </p:attrNameLst>
                                      </p:cBhvr>
                                      <p:to>
                                        <p:strVal val="visible"/>
                                      </p:to>
                                    </p:set>
                                    <p:animEffect transition="in" filter="randombar(horizontal)">
                                      <p:cBhvr>
                                        <p:cTn id="16" dur="500"/>
                                        <p:tgtEl>
                                          <p:spTgt spid="62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 grpId="0"/>
      <p:bldP spid="625" grpId="0"/>
      <p:bldP spid="627" grpId="0"/>
      <p:bldP spid="629" grpId="0"/>
      <p:bldP spid="3" grpId="0"/>
      <p:bldP spid="7" grpId="0"/>
      <p:bldP spid="11"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519599" y="670749"/>
            <a:ext cx="4591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691" name="Google Shape;691;p65"/>
          <p:cNvSpPr txBox="1">
            <a:spLocks noGrp="1"/>
          </p:cNvSpPr>
          <p:nvPr>
            <p:ph type="subTitle" idx="1"/>
          </p:nvPr>
        </p:nvSpPr>
        <p:spPr>
          <a:xfrm>
            <a:off x="729249" y="1387757"/>
            <a:ext cx="7685500" cy="2995422"/>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dirty="0">
                <a:solidFill>
                  <a:srgbClr val="E3E3E3"/>
                </a:solidFill>
                <a:latin typeface="Google Sans"/>
              </a:rPr>
              <a:t>Human emotion detection is a very challenging field that target methods to make effective human computer interaction. We know that emotions play a major role in a Human life. </a:t>
            </a:r>
          </a:p>
          <a:p>
            <a:pPr marL="425450" indent="-285750" algn="l">
              <a:buFont typeface="Wingdings" panose="05000000000000000000" pitchFamily="2" charset="2"/>
              <a:buChar char="q"/>
            </a:pPr>
            <a:endParaRPr lang="en-US" dirty="0">
              <a:solidFill>
                <a:srgbClr val="E3E3E3"/>
              </a:solidFill>
              <a:latin typeface="Google Sans"/>
            </a:endParaRPr>
          </a:p>
          <a:p>
            <a:pPr marL="425450" indent="-285750" algn="l">
              <a:buFont typeface="Wingdings" panose="05000000000000000000" pitchFamily="2" charset="2"/>
              <a:buChar char="q"/>
            </a:pPr>
            <a:r>
              <a:rPr lang="en-US" dirty="0">
                <a:solidFill>
                  <a:srgbClr val="E3E3E3"/>
                </a:solidFill>
                <a:latin typeface="Google Sans"/>
              </a:rPr>
              <a:t>Here we are introducing our emotion based music recommendation which will be able to capture human emotions by reading or comparing facial expressions and recommend them song according to there mood..</a:t>
            </a: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208B6FE2-ECC4-D8AC-0D8C-2F48DE4341B7}"/>
              </a:ext>
            </a:extLst>
          </p:cNvPr>
          <p:cNvGrpSpPr/>
          <p:nvPr/>
        </p:nvGrpSpPr>
        <p:grpSpPr>
          <a:xfrm>
            <a:off x="637987" y="670749"/>
            <a:ext cx="818100" cy="818100"/>
            <a:chOff x="637987" y="670749"/>
            <a:chExt cx="818100" cy="818100"/>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1;p63">
              <a:extLst>
                <a:ext uri="{FF2B5EF4-FFF2-40B4-BE49-F238E27FC236}">
                  <a16:creationId xmlns:a16="http://schemas.microsoft.com/office/drawing/2014/main" id="{53EF07B5-71EC-5D42-B8CE-9A1DAFFFECF0}"/>
                </a:ext>
              </a:extLst>
            </p:cNvPr>
            <p:cNvSpPr txBox="1">
              <a:spLocks/>
            </p:cNvSpPr>
            <p:nvPr/>
          </p:nvSpPr>
          <p:spPr>
            <a:xfrm>
              <a:off x="637987" y="837399"/>
              <a:ext cx="8181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6441 -0.00309 L -1.66667E-6 2.96296E-6 " pathEditMode="relative" rAng="0" ptsTypes="AA">
                                      <p:cBhvr>
                                        <p:cTn id="6" dur="750" fill="hold"/>
                                        <p:tgtEl>
                                          <p:spTgt spid="2"/>
                                        </p:tgtEl>
                                        <p:attrNameLst>
                                          <p:attrName>ppt_x</p:attrName>
                                          <p:attrName>ppt_y</p:attrName>
                                        </p:attrNameLst>
                                      </p:cBhvr>
                                      <p:rCtr x="8177" y="247"/>
                                    </p:animMotion>
                                  </p:childTnLst>
                                </p:cTn>
                              </p:par>
                              <p:par>
                                <p:cTn id="7" presetID="42" presetClass="path" presetSubtype="0" accel="50000" decel="50000" fill="hold" grpId="0" nodeType="withEffect">
                                  <p:stCondLst>
                                    <p:cond delay="0"/>
                                  </p:stCondLst>
                                  <p:childTnLst>
                                    <p:animMotion origin="layout" path="M -0.00469 -0.29568 L 3.33333E-6 3.33333E-6 " pathEditMode="relative" rAng="0" ptsTypes="AA">
                                      <p:cBhvr>
                                        <p:cTn id="8" dur="750" fill="hold"/>
                                        <p:tgtEl>
                                          <p:spTgt spid="690"/>
                                        </p:tgtEl>
                                        <p:attrNameLst>
                                          <p:attrName>ppt_x</p:attrName>
                                          <p:attrName>ppt_y</p:attrName>
                                        </p:attrNameLst>
                                      </p:cBhvr>
                                      <p:rCtr x="208" y="1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300350" y="1623358"/>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HUMAN EMOTIONS</a:t>
            </a:r>
            <a:endParaRPr dirty="0"/>
          </a:p>
        </p:txBody>
      </p:sp>
      <p:sp>
        <p:nvSpPr>
          <p:cNvPr id="2" name="Google Shape;593;p61">
            <a:extLst>
              <a:ext uri="{FF2B5EF4-FFF2-40B4-BE49-F238E27FC236}">
                <a16:creationId xmlns:a16="http://schemas.microsoft.com/office/drawing/2014/main" id="{415E64FB-D580-F1C7-72FD-A38D9CCD3B55}"/>
              </a:ext>
            </a:extLst>
          </p:cNvPr>
          <p:cNvSpPr txBox="1">
            <a:spLocks/>
          </p:cNvSpPr>
          <p:nvPr/>
        </p:nvSpPr>
        <p:spPr>
          <a:xfrm>
            <a:off x="3033650" y="3672319"/>
            <a:ext cx="3744139"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endParaRPr lang="en-US" sz="1400" i="1" dirty="0">
              <a:solidFill>
                <a:schemeClr val="bg1"/>
              </a:solidFill>
              <a:latin typeface="IBM Plex Sans" panose="020B0503050203000203" pitchFamily="34" charset="0"/>
            </a:endParaRPr>
          </a:p>
        </p:txBody>
      </p:sp>
      <p:sp>
        <p:nvSpPr>
          <p:cNvPr id="6" name="Google Shape;726;p67">
            <a:extLst>
              <a:ext uri="{FF2B5EF4-FFF2-40B4-BE49-F238E27FC236}">
                <a16:creationId xmlns:a16="http://schemas.microsoft.com/office/drawing/2014/main" id="{16E6A324-326B-0534-79A8-4C5730D49C11}"/>
              </a:ext>
            </a:extLst>
          </p:cNvPr>
          <p:cNvSpPr txBox="1">
            <a:spLocks/>
          </p:cNvSpPr>
          <p:nvPr/>
        </p:nvSpPr>
        <p:spPr>
          <a:xfrm>
            <a:off x="1524550" y="2150850"/>
            <a:ext cx="1639500" cy="841800"/>
          </a:xfrm>
          <a:prstGeom prst="rect">
            <a:avLst/>
          </a:prstGeom>
          <a:noFill/>
          <a:ln>
            <a:noFill/>
          </a:ln>
          <a:effectLst>
            <a:outerShdw blurRad="142875"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9pPr>
          </a:lstStyle>
          <a:p>
            <a:r>
              <a:rPr lang="en" dirty="0"/>
              <a:t>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70212"/>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335611" y="771140"/>
            <a:ext cx="4591200" cy="5365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HUMAN EMOTIONS</a:t>
            </a:r>
            <a:endParaRPr sz="2400" dirty="0"/>
          </a:p>
        </p:txBody>
      </p:sp>
      <p:sp>
        <p:nvSpPr>
          <p:cNvPr id="691" name="Google Shape;691;p65"/>
          <p:cNvSpPr txBox="1">
            <a:spLocks noGrp="1"/>
          </p:cNvSpPr>
          <p:nvPr>
            <p:ph type="subTitle" idx="1"/>
          </p:nvPr>
        </p:nvSpPr>
        <p:spPr>
          <a:xfrm>
            <a:off x="729249" y="1348336"/>
            <a:ext cx="7685500" cy="2751453"/>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endParaRPr lang="en-US" sz="1600" dirty="0">
              <a:solidFill>
                <a:schemeClr val="bg1"/>
              </a:solidFill>
              <a:latin typeface="Google Sans"/>
            </a:endParaRPr>
          </a:p>
          <a:p>
            <a:pPr marL="425450" indent="-285750" algn="l">
              <a:buFont typeface="Wingdings" panose="05000000000000000000" pitchFamily="2" charset="2"/>
              <a:buChar char="q"/>
            </a:pPr>
            <a:r>
              <a:rPr lang="en-US" dirty="0">
                <a:solidFill>
                  <a:schemeClr val="bg1"/>
                </a:solidFill>
                <a:latin typeface="Google Sans"/>
              </a:rPr>
              <a:t>As we know the emotion changes from the temperature , stress , problems , health , enjoyment ..</a:t>
            </a:r>
          </a:p>
          <a:p>
            <a:pPr marL="425450" indent="-285750" algn="l">
              <a:buFont typeface="Wingdings" panose="05000000000000000000" pitchFamily="2" charset="2"/>
              <a:buChar char="q"/>
            </a:pPr>
            <a:endParaRPr lang="en-US" dirty="0">
              <a:solidFill>
                <a:schemeClr val="bg1"/>
              </a:solidFill>
              <a:latin typeface="Google Sans"/>
            </a:endParaRPr>
          </a:p>
          <a:p>
            <a:pPr marL="139700" indent="0" algn="l"/>
            <a:endParaRPr lang="en-US" dirty="0">
              <a:solidFill>
                <a:schemeClr val="bg1"/>
              </a:solidFill>
              <a:latin typeface="Google Sans"/>
            </a:endParaRPr>
          </a:p>
          <a:p>
            <a:pPr marL="425450" indent="-285750" algn="l">
              <a:buFont typeface="Wingdings" panose="05000000000000000000" pitchFamily="2" charset="2"/>
              <a:buChar char="q"/>
            </a:pPr>
            <a:r>
              <a:rPr lang="en-US" dirty="0">
                <a:solidFill>
                  <a:schemeClr val="bg1"/>
                </a:solidFill>
                <a:latin typeface="Google Sans"/>
              </a:rPr>
              <a:t>Many psychologists believe that there are six main types of emotions, also called basic emotions. They are happiness, angry, fearful, sadness and surprise.</a:t>
            </a: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29939B81-4FCE-5D51-01C7-A592C908B311}"/>
              </a:ext>
            </a:extLst>
          </p:cNvPr>
          <p:cNvGrpSpPr/>
          <p:nvPr/>
        </p:nvGrpSpPr>
        <p:grpSpPr>
          <a:xfrm>
            <a:off x="635865" y="670749"/>
            <a:ext cx="701868" cy="651450"/>
            <a:chOff x="635865" y="670749"/>
            <a:chExt cx="701868" cy="651450"/>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699746" cy="65145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1;p63">
              <a:extLst>
                <a:ext uri="{FF2B5EF4-FFF2-40B4-BE49-F238E27FC236}">
                  <a16:creationId xmlns:a16="http://schemas.microsoft.com/office/drawing/2014/main" id="{53EF07B5-71EC-5D42-B8CE-9A1DAFFFECF0}"/>
                </a:ext>
              </a:extLst>
            </p:cNvPr>
            <p:cNvSpPr txBox="1">
              <a:spLocks/>
            </p:cNvSpPr>
            <p:nvPr/>
          </p:nvSpPr>
          <p:spPr>
            <a:xfrm>
              <a:off x="635865" y="797277"/>
              <a:ext cx="699746" cy="39839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02</a:t>
              </a:r>
            </a:p>
          </p:txBody>
        </p:sp>
      </p:grpSp>
    </p:spTree>
    <p:extLst>
      <p:ext uri="{BB962C8B-B14F-4D97-AF65-F5344CB8AC3E}">
        <p14:creationId xmlns:p14="http://schemas.microsoft.com/office/powerpoint/2010/main" val="140549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4966 -0.00309 L -1.66667E-6 -7.40741E-7 " pathEditMode="relative" rAng="0" ptsTypes="AA">
                                      <p:cBhvr>
                                        <p:cTn id="6" dur="750" fill="hold"/>
                                        <p:tgtEl>
                                          <p:spTgt spid="2"/>
                                        </p:tgtEl>
                                        <p:attrNameLst>
                                          <p:attrName>ppt_x</p:attrName>
                                          <p:attrName>ppt_y</p:attrName>
                                        </p:attrNameLst>
                                      </p:cBhvr>
                                      <p:rCtr x="7448" y="0"/>
                                    </p:animMotion>
                                  </p:childTnLst>
                                </p:cTn>
                              </p:par>
                              <p:par>
                                <p:cTn id="7" presetID="42" presetClass="path" presetSubtype="0" accel="50000" decel="50000" fill="hold" grpId="0" nodeType="withEffect">
                                  <p:stCondLst>
                                    <p:cond delay="0"/>
                                  </p:stCondLst>
                                  <p:childTnLst>
                                    <p:animMotion origin="layout" path="M -0.00017 -0.26327 L 5E-6 -4.93827E-7 " pathEditMode="relative" rAng="0" ptsTypes="AA">
                                      <p:cBhvr>
                                        <p:cTn id="8" dur="750" fill="hold"/>
                                        <p:tgtEl>
                                          <p:spTgt spid="690"/>
                                        </p:tgtEl>
                                        <p:attrNameLst>
                                          <p:attrName>ppt_x</p:attrName>
                                          <p:attrName>ppt_y</p:attrName>
                                        </p:attrNameLst>
                                      </p:cBhvr>
                                      <p:rCtr x="0" y="131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054165" y="1534358"/>
            <a:ext cx="4319100" cy="1723800"/>
          </a:xfrm>
          <a:prstGeom prst="rect">
            <a:avLst/>
          </a:prstGeom>
        </p:spPr>
        <p:txBody>
          <a:bodyPr spcFirstLastPara="1" wrap="square" lIns="91425" tIns="91425" rIns="91425" bIns="91425" anchor="ctr" anchorCtr="0">
            <a:noAutofit/>
          </a:bodyPr>
          <a:lstStyle/>
          <a:p>
            <a:r>
              <a:rPr lang="en-US" sz="3600" dirty="0"/>
              <a:t>Technological</a:t>
            </a:r>
            <a:br>
              <a:rPr lang="en-US" sz="3600" dirty="0"/>
            </a:br>
            <a:r>
              <a:rPr lang="en-US" sz="3600" dirty="0"/>
              <a:t>Implementation</a:t>
            </a:r>
            <a:endParaRPr sz="3600" dirty="0"/>
          </a:p>
        </p:txBody>
      </p:sp>
      <p:sp>
        <p:nvSpPr>
          <p:cNvPr id="2" name="Google Shape;724;p67">
            <a:extLst>
              <a:ext uri="{FF2B5EF4-FFF2-40B4-BE49-F238E27FC236}">
                <a16:creationId xmlns:a16="http://schemas.microsoft.com/office/drawing/2014/main" id="{7733092E-FDDD-917A-FEA6-0FB3EF5324E9}"/>
              </a:ext>
            </a:extLst>
          </p:cNvPr>
          <p:cNvSpPr txBox="1">
            <a:spLocks/>
          </p:cNvSpPr>
          <p:nvPr/>
        </p:nvSpPr>
        <p:spPr>
          <a:xfrm>
            <a:off x="2810932" y="3249142"/>
            <a:ext cx="4805567" cy="3655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BM Plex Sans"/>
              <a:buNone/>
              <a:defRPr sz="5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9pPr>
          </a:lstStyle>
          <a:p>
            <a:r>
              <a:rPr lang="en-US" sz="1600" dirty="0"/>
              <a:t>Tensor Flow  |  NumPy  |  Media Pipe  |  OpenCV</a:t>
            </a:r>
          </a:p>
        </p:txBody>
      </p:sp>
      <p:sp>
        <p:nvSpPr>
          <p:cNvPr id="5" name="Google Shape;726;p67">
            <a:extLst>
              <a:ext uri="{FF2B5EF4-FFF2-40B4-BE49-F238E27FC236}">
                <a16:creationId xmlns:a16="http://schemas.microsoft.com/office/drawing/2014/main" id="{E8A261D0-69DC-5ADE-92C9-A15E4B696ACC}"/>
              </a:ext>
            </a:extLst>
          </p:cNvPr>
          <p:cNvSpPr txBox="1">
            <a:spLocks/>
          </p:cNvSpPr>
          <p:nvPr/>
        </p:nvSpPr>
        <p:spPr>
          <a:xfrm>
            <a:off x="1527500" y="2173739"/>
            <a:ext cx="1639500" cy="841800"/>
          </a:xfrm>
          <a:prstGeom prst="rect">
            <a:avLst/>
          </a:prstGeom>
          <a:noFill/>
          <a:ln>
            <a:noFill/>
          </a:ln>
          <a:effectLst>
            <a:outerShdw blurRad="142875"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9pPr>
          </a:lstStyle>
          <a:p>
            <a:r>
              <a:rPr lang="en" dirty="0"/>
              <a:t>03</a:t>
            </a:r>
          </a:p>
        </p:txBody>
      </p:sp>
    </p:spTree>
    <p:extLst>
      <p:ext uri="{BB962C8B-B14F-4D97-AF65-F5344CB8AC3E}">
        <p14:creationId xmlns:p14="http://schemas.microsoft.com/office/powerpoint/2010/main" val="10194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2341264" y="677905"/>
            <a:ext cx="4591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OpenCV</a:t>
            </a:r>
            <a:endParaRPr dirty="0"/>
          </a:p>
        </p:txBody>
      </p:sp>
      <p:sp>
        <p:nvSpPr>
          <p:cNvPr id="691" name="Google Shape;691;p65"/>
          <p:cNvSpPr txBox="1">
            <a:spLocks noGrp="1"/>
          </p:cNvSpPr>
          <p:nvPr>
            <p:ph type="subTitle" idx="1"/>
          </p:nvPr>
        </p:nvSpPr>
        <p:spPr>
          <a:xfrm>
            <a:off x="820513" y="1488850"/>
            <a:ext cx="7685500" cy="1082900"/>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600" b="0" i="0" dirty="0">
                <a:solidFill>
                  <a:srgbClr val="D1D5DB"/>
                </a:solidFill>
                <a:effectLst/>
                <a:latin typeface="Söhne"/>
              </a:rPr>
              <a:t>OpenCV (Open Source Computer Vision Library) is an open-source computer vision and image processing library. </a:t>
            </a:r>
          </a:p>
          <a:p>
            <a:pPr marL="425450" indent="-285750" algn="l">
              <a:buFont typeface="Wingdings" panose="05000000000000000000" pitchFamily="2" charset="2"/>
              <a:buChar char="q"/>
            </a:pPr>
            <a:r>
              <a:rPr lang="en-US" sz="1600" b="0" i="0" dirty="0">
                <a:solidFill>
                  <a:srgbClr val="D1D5DB"/>
                </a:solidFill>
                <a:effectLst/>
                <a:latin typeface="Söhne"/>
              </a:rPr>
              <a:t>It is mainly used </a:t>
            </a:r>
            <a:r>
              <a:rPr lang="en-US" sz="1600" dirty="0">
                <a:solidFill>
                  <a:srgbClr val="D1D5DB"/>
                </a:solidFill>
                <a:latin typeface="Söhne"/>
              </a:rPr>
              <a:t>to access with the excel file , image , video without data loss</a:t>
            </a:r>
            <a:endParaRPr lang="en-US" sz="1600" b="0" i="0" dirty="0">
              <a:solidFill>
                <a:srgbClr val="D1D5DB"/>
              </a:solidFill>
              <a:effectLst/>
              <a:latin typeface="Söhne"/>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1;p63">
            <a:extLst>
              <a:ext uri="{FF2B5EF4-FFF2-40B4-BE49-F238E27FC236}">
                <a16:creationId xmlns:a16="http://schemas.microsoft.com/office/drawing/2014/main" id="{53EF07B5-71EC-5D42-B8CE-9A1DAFFFECF0}"/>
              </a:ext>
            </a:extLst>
          </p:cNvPr>
          <p:cNvSpPr txBox="1">
            <a:spLocks/>
          </p:cNvSpPr>
          <p:nvPr/>
        </p:nvSpPr>
        <p:spPr>
          <a:xfrm>
            <a:off x="637987" y="837399"/>
            <a:ext cx="8181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01</a:t>
            </a:r>
          </a:p>
        </p:txBody>
      </p:sp>
      <p:sp>
        <p:nvSpPr>
          <p:cNvPr id="2" name="Google Shape;690;p65">
            <a:extLst>
              <a:ext uri="{FF2B5EF4-FFF2-40B4-BE49-F238E27FC236}">
                <a16:creationId xmlns:a16="http://schemas.microsoft.com/office/drawing/2014/main" id="{2D8422DD-96A2-7A1E-3CA3-8C7116EE8D64}"/>
              </a:ext>
            </a:extLst>
          </p:cNvPr>
          <p:cNvSpPr txBox="1">
            <a:spLocks/>
          </p:cNvSpPr>
          <p:nvPr/>
        </p:nvSpPr>
        <p:spPr>
          <a:xfrm>
            <a:off x="2341264" y="2667037"/>
            <a:ext cx="4591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BM Plex Sans"/>
              <a:buNone/>
              <a:defRPr sz="4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9pPr>
          </a:lstStyle>
          <a:p>
            <a:r>
              <a:rPr lang="en-US" dirty="0"/>
              <a:t>NumPy</a:t>
            </a:r>
          </a:p>
        </p:txBody>
      </p:sp>
      <p:sp>
        <p:nvSpPr>
          <p:cNvPr id="3" name="Google Shape;691;p65">
            <a:extLst>
              <a:ext uri="{FF2B5EF4-FFF2-40B4-BE49-F238E27FC236}">
                <a16:creationId xmlns:a16="http://schemas.microsoft.com/office/drawing/2014/main" id="{4BF7B491-9851-5389-5F77-7377EE837FEE}"/>
              </a:ext>
            </a:extLst>
          </p:cNvPr>
          <p:cNvSpPr txBox="1">
            <a:spLocks/>
          </p:cNvSpPr>
          <p:nvPr/>
        </p:nvSpPr>
        <p:spPr>
          <a:xfrm>
            <a:off x="820513" y="3417533"/>
            <a:ext cx="7685500" cy="11559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425450" indent="-285750">
              <a:buFont typeface="Wingdings" panose="05000000000000000000" pitchFamily="2" charset="2"/>
              <a:buChar char="q"/>
            </a:pPr>
            <a:r>
              <a:rPr lang="en-US" sz="1600" b="0" i="0" dirty="0">
                <a:solidFill>
                  <a:srgbClr val="D1D5DB"/>
                </a:solidFill>
                <a:effectLst/>
                <a:latin typeface="Söhne"/>
              </a:rPr>
              <a:t>NumPy (Numerical Python) is a Python library </a:t>
            </a:r>
            <a:r>
              <a:rPr lang="en-US" sz="1600" dirty="0">
                <a:solidFill>
                  <a:srgbClr val="D1D5DB"/>
                </a:solidFill>
                <a:latin typeface="Söhne"/>
              </a:rPr>
              <a:t>used for</a:t>
            </a:r>
            <a:r>
              <a:rPr lang="en-US" sz="1600" b="0" i="0" dirty="0">
                <a:solidFill>
                  <a:srgbClr val="D1D5DB"/>
                </a:solidFill>
                <a:effectLst/>
                <a:latin typeface="Söhne"/>
              </a:rPr>
              <a:t> numerical operations.</a:t>
            </a:r>
          </a:p>
          <a:p>
            <a:pPr marL="425450" indent="-285750">
              <a:buFont typeface="Wingdings" panose="05000000000000000000" pitchFamily="2" charset="2"/>
              <a:buChar char="q"/>
            </a:pPr>
            <a:r>
              <a:rPr lang="en-US" sz="1600" dirty="0">
                <a:solidFill>
                  <a:srgbClr val="D1D5DB"/>
                </a:solidFill>
                <a:latin typeface="Söhne"/>
              </a:rPr>
              <a:t>I</a:t>
            </a:r>
            <a:r>
              <a:rPr lang="en-US" sz="1600" b="0" i="0" dirty="0">
                <a:solidFill>
                  <a:srgbClr val="D1D5DB"/>
                </a:solidFill>
                <a:effectLst/>
                <a:latin typeface="Söhne"/>
              </a:rPr>
              <a:t>t also </a:t>
            </a:r>
            <a:r>
              <a:rPr lang="en-US" sz="1600" dirty="0">
                <a:solidFill>
                  <a:srgbClr val="D1D5DB"/>
                </a:solidFill>
                <a:latin typeface="Söhne"/>
              </a:rPr>
              <a:t>used for 2d and 3d … arrays and </a:t>
            </a:r>
            <a:r>
              <a:rPr lang="en-US" sz="1600" b="0" i="0" dirty="0">
                <a:solidFill>
                  <a:srgbClr val="D1D5DB"/>
                </a:solidFill>
                <a:effectLst/>
                <a:latin typeface="Söhne"/>
              </a:rPr>
              <a:t> complex numerical operations</a:t>
            </a:r>
          </a:p>
        </p:txBody>
      </p:sp>
      <p:sp>
        <p:nvSpPr>
          <p:cNvPr id="6" name="Google Shape;621;p63">
            <a:extLst>
              <a:ext uri="{FF2B5EF4-FFF2-40B4-BE49-F238E27FC236}">
                <a16:creationId xmlns:a16="http://schemas.microsoft.com/office/drawing/2014/main" id="{B18296A3-636E-4314-0391-B6FD0F0A8E3B}"/>
              </a:ext>
            </a:extLst>
          </p:cNvPr>
          <p:cNvSpPr/>
          <p:nvPr/>
        </p:nvSpPr>
        <p:spPr>
          <a:xfrm>
            <a:off x="637987" y="2649910"/>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1;p63">
            <a:extLst>
              <a:ext uri="{FF2B5EF4-FFF2-40B4-BE49-F238E27FC236}">
                <a16:creationId xmlns:a16="http://schemas.microsoft.com/office/drawing/2014/main" id="{0A5BD663-33AF-DA9F-224F-AD9E7213A40D}"/>
              </a:ext>
            </a:extLst>
          </p:cNvPr>
          <p:cNvSpPr txBox="1">
            <a:spLocks/>
          </p:cNvSpPr>
          <p:nvPr/>
        </p:nvSpPr>
        <p:spPr>
          <a:xfrm>
            <a:off x="637987" y="2816560"/>
            <a:ext cx="8181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02</a:t>
            </a:r>
          </a:p>
        </p:txBody>
      </p:sp>
      <p:pic>
        <p:nvPicPr>
          <p:cNvPr id="2050" name="Picture 2" descr="OpenCV logo">
            <a:extLst>
              <a:ext uri="{FF2B5EF4-FFF2-40B4-BE49-F238E27FC236}">
                <a16:creationId xmlns:a16="http://schemas.microsoft.com/office/drawing/2014/main" id="{3B1A0912-F30B-E770-82E3-C0D9733BF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273" y="753556"/>
            <a:ext cx="710804" cy="5686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182F9D05-3336-CA9E-D67C-82568F62A16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41" b="97926" l="9883" r="89987">
                        <a14:foregroundMark x1="31990" y1="24148" x2="31990" y2="24148"/>
                        <a14:foregroundMark x1="47724" y1="12593" x2="47724" y2="12593"/>
                        <a14:foregroundMark x1="50715" y1="12593" x2="50715" y2="12593"/>
                        <a14:foregroundMark x1="50715" y1="12593" x2="50715" y2="12593"/>
                        <a14:foregroundMark x1="51886" y1="12444" x2="50325" y2="4741"/>
                        <a14:foregroundMark x1="63849" y1="20000" x2="72692" y2="21333"/>
                        <a14:foregroundMark x1="58127" y1="20741" x2="57217" y2="21481"/>
                        <a14:foregroundMark x1="75553" y1="53778" x2="87516" y2="31407"/>
                        <a14:foregroundMark x1="54486" y1="65630" x2="65800" y2="43704"/>
                        <a14:foregroundMark x1="56047" y1="92148" x2="63979" y2="73926"/>
                        <a14:foregroundMark x1="53056" y1="97926" x2="56177" y2="92000"/>
                        <a14:foregroundMark x1="75293" y1="84444" x2="88036" y2="58370"/>
                        <a14:foregroundMark x1="46034" y1="97185" x2="36281" y2="43852"/>
                        <a14:foregroundMark x1="36281" y1="45481" x2="36281" y2="45481"/>
                        <a14:foregroundMark x1="41873" y1="55407" x2="41873" y2="55407"/>
                        <a14:foregroundMark x1="27828" y1="25926" x2="28479" y2="19111"/>
                        <a14:foregroundMark x1="40442" y1="35259" x2="53056" y2="34074"/>
                        <a14:foregroundMark x1="13004" y1="37185" x2="35761" y2="81481"/>
                      </a14:backgroundRemoval>
                    </a14:imgEffect>
                  </a14:imgLayer>
                </a14:imgProps>
              </a:ext>
            </a:extLst>
          </a:blip>
          <a:stretch>
            <a:fillRect/>
          </a:stretch>
        </p:blipFill>
        <p:spPr>
          <a:xfrm>
            <a:off x="1456087" y="2646487"/>
            <a:ext cx="932029" cy="818101"/>
          </a:xfrm>
          <a:prstGeom prst="rect">
            <a:avLst/>
          </a:prstGeom>
        </p:spPr>
      </p:pic>
    </p:spTree>
    <p:extLst>
      <p:ext uri="{BB962C8B-B14F-4D97-AF65-F5344CB8AC3E}">
        <p14:creationId xmlns:p14="http://schemas.microsoft.com/office/powerpoint/2010/main" val="93193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964705" y="693160"/>
            <a:ext cx="4591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Tensor Flow</a:t>
            </a:r>
            <a:endParaRPr dirty="0"/>
          </a:p>
        </p:txBody>
      </p:sp>
      <p:sp>
        <p:nvSpPr>
          <p:cNvPr id="691" name="Google Shape;691;p65"/>
          <p:cNvSpPr txBox="1">
            <a:spLocks noGrp="1"/>
          </p:cNvSpPr>
          <p:nvPr>
            <p:ph type="subTitle" idx="1"/>
          </p:nvPr>
        </p:nvSpPr>
        <p:spPr>
          <a:xfrm>
            <a:off x="820513" y="1407003"/>
            <a:ext cx="7685500" cy="1059201"/>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600" b="0" i="0" dirty="0">
                <a:solidFill>
                  <a:srgbClr val="D1D5DB"/>
                </a:solidFill>
                <a:effectLst/>
                <a:latin typeface="Söhne"/>
              </a:rPr>
              <a:t>TensorFlow is an open-source deep learning framework developed by Google. </a:t>
            </a:r>
          </a:p>
          <a:p>
            <a:pPr marL="425450" indent="-285750" algn="l">
              <a:buFont typeface="Wingdings" panose="05000000000000000000" pitchFamily="2" charset="2"/>
              <a:buChar char="q"/>
            </a:pPr>
            <a:r>
              <a:rPr lang="en-US" sz="1600" b="0" i="0" dirty="0">
                <a:solidFill>
                  <a:srgbClr val="D1D5DB"/>
                </a:solidFill>
                <a:effectLst/>
                <a:latin typeface="Söhne"/>
              </a:rPr>
              <a:t>It </a:t>
            </a:r>
            <a:r>
              <a:rPr lang="en-US" sz="1600" dirty="0">
                <a:solidFill>
                  <a:srgbClr val="D1D5DB"/>
                </a:solidFill>
                <a:latin typeface="Söhne"/>
              </a:rPr>
              <a:t>is mainly used for machine learning models to train the data</a:t>
            </a:r>
            <a:endParaRPr lang="en-US" sz="1600" dirty="0">
              <a:solidFill>
                <a:srgbClr val="E3E3E3"/>
              </a:solidFill>
              <a:latin typeface="Google Sans"/>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1;p63">
            <a:extLst>
              <a:ext uri="{FF2B5EF4-FFF2-40B4-BE49-F238E27FC236}">
                <a16:creationId xmlns:a16="http://schemas.microsoft.com/office/drawing/2014/main" id="{53EF07B5-71EC-5D42-B8CE-9A1DAFFFECF0}"/>
              </a:ext>
            </a:extLst>
          </p:cNvPr>
          <p:cNvSpPr txBox="1">
            <a:spLocks/>
          </p:cNvSpPr>
          <p:nvPr/>
        </p:nvSpPr>
        <p:spPr>
          <a:xfrm>
            <a:off x="637987" y="837399"/>
            <a:ext cx="8181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03</a:t>
            </a:r>
          </a:p>
        </p:txBody>
      </p:sp>
      <p:sp>
        <p:nvSpPr>
          <p:cNvPr id="2" name="Google Shape;690;p65">
            <a:extLst>
              <a:ext uri="{FF2B5EF4-FFF2-40B4-BE49-F238E27FC236}">
                <a16:creationId xmlns:a16="http://schemas.microsoft.com/office/drawing/2014/main" id="{2D8422DD-96A2-7A1E-3CA3-8C7116EE8D64}"/>
              </a:ext>
            </a:extLst>
          </p:cNvPr>
          <p:cNvSpPr txBox="1">
            <a:spLocks/>
          </p:cNvSpPr>
          <p:nvPr/>
        </p:nvSpPr>
        <p:spPr>
          <a:xfrm>
            <a:off x="2086867" y="2501571"/>
            <a:ext cx="4591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BM Plex Sans"/>
              <a:buNone/>
              <a:defRPr sz="4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9pPr>
          </a:lstStyle>
          <a:p>
            <a:r>
              <a:rPr lang="en-US" dirty="0"/>
              <a:t>Media Pipe</a:t>
            </a:r>
          </a:p>
        </p:txBody>
      </p:sp>
      <p:sp>
        <p:nvSpPr>
          <p:cNvPr id="3" name="Google Shape;691;p65">
            <a:extLst>
              <a:ext uri="{FF2B5EF4-FFF2-40B4-BE49-F238E27FC236}">
                <a16:creationId xmlns:a16="http://schemas.microsoft.com/office/drawing/2014/main" id="{4BF7B491-9851-5389-5F77-7377EE837FEE}"/>
              </a:ext>
            </a:extLst>
          </p:cNvPr>
          <p:cNvSpPr txBox="1">
            <a:spLocks/>
          </p:cNvSpPr>
          <p:nvPr/>
        </p:nvSpPr>
        <p:spPr>
          <a:xfrm>
            <a:off x="820513" y="3328138"/>
            <a:ext cx="8216566" cy="10592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425450" indent="-285750">
              <a:buFont typeface="Wingdings" panose="05000000000000000000" pitchFamily="2" charset="2"/>
              <a:buChar char="q"/>
            </a:pPr>
            <a:r>
              <a:rPr lang="en-US" sz="1600" b="0" i="0" dirty="0">
                <a:solidFill>
                  <a:srgbClr val="D1D5DB"/>
                </a:solidFill>
                <a:effectLst/>
                <a:latin typeface="Söhne"/>
              </a:rPr>
              <a:t>Media Pipe is an open-source framework developed by Google. </a:t>
            </a:r>
          </a:p>
          <a:p>
            <a:pPr marL="425450" indent="-285750">
              <a:buFont typeface="Wingdings" panose="05000000000000000000" pitchFamily="2" charset="2"/>
              <a:buChar char="q"/>
            </a:pPr>
            <a:r>
              <a:rPr lang="en-US" sz="1600" dirty="0">
                <a:solidFill>
                  <a:srgbClr val="D1D5DB"/>
                </a:solidFill>
                <a:latin typeface="Söhne"/>
              </a:rPr>
              <a:t>It contains large amount of image and video which can be used for training the model</a:t>
            </a:r>
            <a:endParaRPr lang="en-US" sz="1600" b="0" i="0" dirty="0">
              <a:solidFill>
                <a:srgbClr val="D1D5DB"/>
              </a:solidFill>
              <a:effectLst/>
              <a:latin typeface="Söhne"/>
            </a:endParaRPr>
          </a:p>
        </p:txBody>
      </p:sp>
      <p:sp>
        <p:nvSpPr>
          <p:cNvPr id="6" name="Google Shape;621;p63">
            <a:extLst>
              <a:ext uri="{FF2B5EF4-FFF2-40B4-BE49-F238E27FC236}">
                <a16:creationId xmlns:a16="http://schemas.microsoft.com/office/drawing/2014/main" id="{B18296A3-636E-4314-0391-B6FD0F0A8E3B}"/>
              </a:ext>
            </a:extLst>
          </p:cNvPr>
          <p:cNvSpPr/>
          <p:nvPr/>
        </p:nvSpPr>
        <p:spPr>
          <a:xfrm>
            <a:off x="637987" y="251003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1;p63">
            <a:extLst>
              <a:ext uri="{FF2B5EF4-FFF2-40B4-BE49-F238E27FC236}">
                <a16:creationId xmlns:a16="http://schemas.microsoft.com/office/drawing/2014/main" id="{0A5BD663-33AF-DA9F-224F-AD9E7213A40D}"/>
              </a:ext>
            </a:extLst>
          </p:cNvPr>
          <p:cNvSpPr txBox="1">
            <a:spLocks/>
          </p:cNvSpPr>
          <p:nvPr/>
        </p:nvSpPr>
        <p:spPr>
          <a:xfrm>
            <a:off x="637987" y="2676688"/>
            <a:ext cx="8181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04</a:t>
            </a:r>
          </a:p>
        </p:txBody>
      </p:sp>
      <p:pic>
        <p:nvPicPr>
          <p:cNvPr id="1026" name="Picture 2" descr="TensorFlow logo">
            <a:extLst>
              <a:ext uri="{FF2B5EF4-FFF2-40B4-BE49-F238E27FC236}">
                <a16:creationId xmlns:a16="http://schemas.microsoft.com/office/drawing/2014/main" id="{5015BE91-FF88-0AE1-887A-60DF510EA0C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b="36250"/>
          <a:stretch/>
        </p:blipFill>
        <p:spPr bwMode="auto">
          <a:xfrm>
            <a:off x="985021" y="719844"/>
            <a:ext cx="1470312" cy="7546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diaPipe Logo">
            <a:extLst>
              <a:ext uri="{FF2B5EF4-FFF2-40B4-BE49-F238E27FC236}">
                <a16:creationId xmlns:a16="http://schemas.microsoft.com/office/drawing/2014/main" id="{CD91E84C-1C50-185E-8991-1B395ECCF1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5069"/>
          <a:stretch/>
        </p:blipFill>
        <p:spPr bwMode="auto">
          <a:xfrm>
            <a:off x="1456087" y="2567058"/>
            <a:ext cx="711380" cy="69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71617"/>
      </p:ext>
    </p:extLst>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2711</TotalTime>
  <Words>864</Words>
  <Application>Microsoft Office PowerPoint</Application>
  <PresentationFormat>On-screen Show (16:9)</PresentationFormat>
  <Paragraphs>154</Paragraphs>
  <Slides>23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Times New Roman</vt:lpstr>
      <vt:lpstr>Google Sans</vt:lpstr>
      <vt:lpstr>IBM Plex Sans Medium</vt:lpstr>
      <vt:lpstr>Söhne</vt:lpstr>
      <vt:lpstr>Arial</vt:lpstr>
      <vt:lpstr>IBM Plex Sans</vt:lpstr>
      <vt:lpstr>Wingdings</vt:lpstr>
      <vt:lpstr>Korean AI Agency Pitch Deck XL by Slidesgo</vt:lpstr>
      <vt:lpstr>PowerPoint Presentation</vt:lpstr>
      <vt:lpstr>EMOTION BASED MUSIC RECOMMENDATION </vt:lpstr>
      <vt:lpstr>Table of contents</vt:lpstr>
      <vt:lpstr>Introduction</vt:lpstr>
      <vt:lpstr>HUMAN EMOTIONS</vt:lpstr>
      <vt:lpstr>HUMAN EMOTIONS</vt:lpstr>
      <vt:lpstr>Technological Implementation</vt:lpstr>
      <vt:lpstr>OpenCV</vt:lpstr>
      <vt:lpstr>Tensor Flow</vt:lpstr>
      <vt:lpstr>Research Methodology</vt:lpstr>
      <vt:lpstr>PowerPoint Presentation</vt:lpstr>
      <vt:lpstr>Architecture of System</vt:lpstr>
      <vt:lpstr>Flow Chart</vt:lpstr>
      <vt:lpstr>Data Collection &amp; Analysis</vt:lpstr>
      <vt:lpstr>Instruments for Data Collection</vt:lpstr>
      <vt:lpstr>Results &amp; Improvements</vt:lpstr>
      <vt:lpstr>Results</vt:lpstr>
      <vt:lpstr>Examples</vt:lpstr>
      <vt:lpstr>PowerPoint Presentation</vt:lpstr>
      <vt:lpstr>Conclusion</vt:lpstr>
      <vt:lpstr>Conclusion</vt:lpstr>
      <vt:lpstr>Meet 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RECOGNITION</dc:title>
  <dc:creator>delll</dc:creator>
  <cp:lastModifiedBy>Himanshu B A</cp:lastModifiedBy>
  <cp:revision>33</cp:revision>
  <dcterms:modified xsi:type="dcterms:W3CDTF">2023-06-26T17:43:24Z</dcterms:modified>
</cp:coreProperties>
</file>