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6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2.jpg" ContentType="image/jp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58" r:id="rId4"/>
    <p:sldId id="327" r:id="rId5"/>
    <p:sldId id="326" r:id="rId6"/>
    <p:sldId id="266" r:id="rId7"/>
    <p:sldId id="328" r:id="rId8"/>
    <p:sldId id="261" r:id="rId9"/>
    <p:sldId id="262" r:id="rId10"/>
    <p:sldId id="330" r:id="rId11"/>
    <p:sldId id="332" r:id="rId12"/>
    <p:sldId id="335" r:id="rId13"/>
    <p:sldId id="333" r:id="rId14"/>
    <p:sldId id="334" r:id="rId15"/>
    <p:sldId id="322" r:id="rId16"/>
    <p:sldId id="323" r:id="rId17"/>
    <p:sldId id="259" r:id="rId18"/>
    <p:sldId id="270" r:id="rId19"/>
    <p:sldId id="3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808" autoAdjust="0"/>
  </p:normalViewPr>
  <p:slideViewPr>
    <p:cSldViewPr snapToGrid="0">
      <p:cViewPr>
        <p:scale>
          <a:sx n="75" d="100"/>
          <a:sy n="75" d="100"/>
        </p:scale>
        <p:origin x="974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D5DB2-9BEA-4136-B337-1D4C1F4E91B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C88D3-FB17-4A3E-B824-EDB289E2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C88D3-FB17-4A3E-B824-EDB289E2D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56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C88D3-FB17-4A3E-B824-EDB289E2DF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97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C88D3-FB17-4A3E-B824-EDB289E2DF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C88D3-FB17-4A3E-B824-EDB289E2DF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C88D3-FB17-4A3E-B824-EDB289E2DF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C88D3-FB17-4A3E-B824-EDB289E2DF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C88D3-FB17-4A3E-B824-EDB289E2DF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3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C88D3-FB17-4A3E-B824-EDB289E2DF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C88D3-FB17-4A3E-B824-EDB289E2DF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0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C88D3-FB17-4A3E-B824-EDB289E2DF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97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C88D3-FB17-4A3E-B824-EDB289E2DF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9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C88D3-FB17-4A3E-B824-EDB289E2DF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0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E84D-2493-208C-DD2D-3BEF2151B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3EE9D-19A8-8564-2A37-FC1182796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20BD-C865-A5B2-B690-26FF8BFF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956-E402-44BC-9140-F8CCF85CD5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A4C0-FFF4-758C-8DE0-F10F9C60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EAB77-C778-9BDD-49B6-E5A3AB86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7544-865F-47B0-B2E6-B52135E74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A345-3AE9-2895-A74A-02762B9A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AD706-90F5-9182-2FAA-0FE25BF16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35244-3117-AF2A-E77A-F2821F19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956-E402-44BC-9140-F8CCF85CD5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42292-72B5-BEDC-5650-F1988AEB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E7DD-A548-ECC9-9134-F0D9EACC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7544-865F-47B0-B2E6-B52135E74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A4B13-978D-CDBF-240F-1332536EA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5E99-AB51-F405-6125-B28255ED3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711A-50A7-C8AC-D116-2410AB7A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956-E402-44BC-9140-F8CCF85CD5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9EAE5-E3B5-78CD-C9CD-670B2D0E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6DEA8-BC52-ECE7-581A-E820C42C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7544-865F-47B0-B2E6-B52135E74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6564-AA4C-C89A-FFB5-4E0D6194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81D2-2CA0-FD2F-B8E3-169B2462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44589-A2C6-CF62-A0D5-05646604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956-E402-44BC-9140-F8CCF85CD5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6C2E-E09B-DCA4-C0AD-BA7B744F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CF73-D88E-6121-EC3A-15F9C6B3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7544-865F-47B0-B2E6-B52135E74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2F4-F28C-4AC6-BC9B-A2D91BCD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4A0CA-9F5C-5D31-AD62-AAA86A4EB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C742-0D4D-F3C9-2479-CED21F7F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956-E402-44BC-9140-F8CCF85CD5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2E2AF-A531-67DF-9BDF-61704B24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AE974-1A84-EB50-6334-07501807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7544-865F-47B0-B2E6-B52135E74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8375-73DB-CB9B-8CE3-3724A560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209E-34FC-0E6D-7B9D-47FC0B7A1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F7A7A-1BDD-9652-8871-7EE77628A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A6098-F4C4-025E-C85F-BF4F7DD2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956-E402-44BC-9140-F8CCF85CD5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A373E-4FC2-4D4D-1349-112C7C18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269C4-8584-E251-2977-C7F3579D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7544-865F-47B0-B2E6-B52135E74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7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2564-489B-9B59-F481-13072BF9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F3118-A4F4-3C23-7C65-E55D5644E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3719A-4528-101E-C757-944D78AE0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A5708-9909-D249-4C39-B4C2CE7A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D997A-847F-D9EE-0EDF-A634AC7F3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80698-3E49-7A8A-4C38-D5F4585C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956-E402-44BC-9140-F8CCF85CD5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73806-14E8-AB19-9639-71B89A57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95C7B-6C3E-4AE8-2EB9-F0F74FF0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7544-865F-47B0-B2E6-B52135E74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5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E2B5-6F81-0DA8-3974-52D2B887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4CEF3-57F3-73EF-5AEA-B4C0589E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956-E402-44BC-9140-F8CCF85CD5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EA1CB-19BC-F171-66BC-540723FA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45F62-65C5-D2E6-0BBC-349AA98C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7544-865F-47B0-B2E6-B52135E74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DE5ED-38CE-3D2C-CFA4-3CD8667F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956-E402-44BC-9140-F8CCF85CD5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2A197-56FE-EAA1-CFAF-0C7655A2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6B687-4D67-0FAF-E6C7-D56094DC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7544-865F-47B0-B2E6-B52135E74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B0F0-C6FB-2595-9A26-F707EF3E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6B9C-CFC6-7E57-2934-460ABA556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A15AC-C6C4-0BA6-F7AA-16AF80DF1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61EA7-9A83-50D8-3432-CD33473B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956-E402-44BC-9140-F8CCF85CD5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9E37F-4289-4DB3-C2CA-2B8A4019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10CC4-F163-FC12-E0FD-0CA7ECD7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7544-865F-47B0-B2E6-B52135E74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1E2C-BEC3-CC7B-C224-34D1EE04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1324A-9A22-9FF6-D798-EF3E81856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50E57-3078-6DC3-109B-F13A1AE30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78BB1-861F-9BC1-A099-13AD2A6B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956-E402-44BC-9140-F8CCF85CD5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70F0D-DC11-5BA3-5C55-B917FF8C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77C08-2413-DB25-4D6A-68EC8DD8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7544-865F-47B0-B2E6-B52135E74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3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006B0-ED63-7A8D-A77D-B3C1E4CC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A515-FDEE-B4DE-BAEE-A5FAC892F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F2E4F-FD07-F374-F2E9-48E134D09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C956-E402-44BC-9140-F8CCF85CD5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A42F7-C917-5681-FCA9-89AECC3AC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88BFF-02DD-8028-2094-E7F77A84C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7544-865F-47B0-B2E6-B52135E74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Give this AI a few words of description and it produces a stunning image –  but is it art? - StuffSA">
            <a:extLst>
              <a:ext uri="{FF2B5EF4-FFF2-40B4-BE49-F238E27FC236}">
                <a16:creationId xmlns:a16="http://schemas.microsoft.com/office/drawing/2014/main" id="{2FC067B0-4061-C19A-5864-DB8F72CEC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-1" y="-1"/>
            <a:ext cx="12191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E15277-4A09-5267-F8FD-B4B8466423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09CB36-5E55-FB20-DD6B-415F182DD00E}"/>
              </a:ext>
            </a:extLst>
          </p:cNvPr>
          <p:cNvGrpSpPr/>
          <p:nvPr/>
        </p:nvGrpSpPr>
        <p:grpSpPr>
          <a:xfrm>
            <a:off x="1110522" y="2066176"/>
            <a:ext cx="10051263" cy="2164054"/>
            <a:chOff x="1731006" y="2077062"/>
            <a:chExt cx="10051263" cy="21640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033578B-0763-865F-C482-CD7C55128428}"/>
                </a:ext>
              </a:extLst>
            </p:cNvPr>
            <p:cNvGrpSpPr/>
            <p:nvPr/>
          </p:nvGrpSpPr>
          <p:grpSpPr>
            <a:xfrm>
              <a:off x="1731006" y="2077062"/>
              <a:ext cx="10051263" cy="1862048"/>
              <a:chOff x="2039905" y="2077062"/>
              <a:chExt cx="10051263" cy="1862048"/>
            </a:xfrm>
          </p:grpSpPr>
          <p:pic>
            <p:nvPicPr>
              <p:cNvPr id="5122" name="Picture 2">
                <a:extLst>
                  <a:ext uri="{FF2B5EF4-FFF2-40B4-BE49-F238E27FC236}">
                    <a16:creationId xmlns:a16="http://schemas.microsoft.com/office/drawing/2014/main" id="{7A8F22EE-32F3-F426-7305-0BE41F9420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978" b="55661"/>
              <a:stretch/>
            </p:blipFill>
            <p:spPr bwMode="auto">
              <a:xfrm>
                <a:off x="2039905" y="2444974"/>
                <a:ext cx="2513742" cy="12245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F7C78B-6A04-9B6A-7F10-5006175381F0}"/>
                  </a:ext>
                </a:extLst>
              </p:cNvPr>
              <p:cNvSpPr txBox="1"/>
              <p:nvPr/>
            </p:nvSpPr>
            <p:spPr>
              <a:xfrm>
                <a:off x="4145275" y="2077062"/>
                <a:ext cx="7945893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500" b="1" dirty="0">
                    <a:solidFill>
                      <a:schemeClr val="bg1"/>
                    </a:solidFill>
                    <a:latin typeface="MS Reference Sans Serif" panose="020B0604030504040204" pitchFamily="34" charset="0"/>
                    <a:cs typeface="Myanmar Text" panose="020B0502040204020203" pitchFamily="34" charset="0"/>
                  </a:rPr>
                  <a:t>TATHASTU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AE8833-FC8F-A89D-D3FE-B0E785C9B603}"/>
                </a:ext>
              </a:extLst>
            </p:cNvPr>
            <p:cNvSpPr txBox="1"/>
            <p:nvPr/>
          </p:nvSpPr>
          <p:spPr>
            <a:xfrm>
              <a:off x="3420546" y="3939110"/>
              <a:ext cx="7310329" cy="302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50" b="1" i="0" dirty="0">
                  <a:solidFill>
                    <a:schemeClr val="bg1"/>
                  </a:solidFill>
                  <a:effectLst/>
                  <a:latin typeface="MS Reference Sans Serif" panose="020B0604030504040204" pitchFamily="34" charset="0"/>
                </a:rPr>
                <a:t>TATHASTU is a gesture controlled virtual mouse and ai enabled chatbot</a:t>
              </a:r>
              <a:endParaRPr lang="en-US" sz="1050" dirty="0">
                <a:solidFill>
                  <a:schemeClr val="bg1"/>
                </a:solidFill>
                <a:latin typeface="MS Reference Sans Serif" panose="020B0604030504040204" pitchFamily="34" charset="0"/>
                <a:cs typeface="Myanmar Tex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87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73C1EB-1791-16AC-7A2E-585C2643C2DD}"/>
              </a:ext>
            </a:extLst>
          </p:cNvPr>
          <p:cNvSpPr txBox="1"/>
          <p:nvPr/>
        </p:nvSpPr>
        <p:spPr>
          <a:xfrm>
            <a:off x="240632" y="286434"/>
            <a:ext cx="830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effectLst/>
                <a:latin typeface="MS Reference Sans Serif" panose="020B0604030504040204" pitchFamily="34" charset="0"/>
              </a:rPr>
              <a:t>Methodology for Voice controller</a:t>
            </a:r>
            <a:endParaRPr lang="en-US" sz="3600" b="1" dirty="0">
              <a:latin typeface="MS Reference Sans Serif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FEB45-2C5E-5668-4322-A5169F6E10FD}"/>
              </a:ext>
            </a:extLst>
          </p:cNvPr>
          <p:cNvSpPr txBox="1"/>
          <p:nvPr/>
        </p:nvSpPr>
        <p:spPr>
          <a:xfrm>
            <a:off x="6146802" y="3632201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980" marR="308610" indent="-34798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lang="en-US" sz="1200" spc="-5" dirty="0">
                <a:solidFill>
                  <a:srgbClr val="1B212C"/>
                </a:solidFill>
                <a:latin typeface="Tahoma"/>
                <a:cs typeface="Tahoma"/>
              </a:rPr>
              <a:t>Launch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30" dirty="0">
                <a:solidFill>
                  <a:srgbClr val="1B212C"/>
                </a:solidFill>
                <a:latin typeface="Tahoma"/>
                <a:cs typeface="Tahoma"/>
              </a:rPr>
              <a:t>John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5" dirty="0">
                <a:solidFill>
                  <a:srgbClr val="1B212C"/>
                </a:solidFill>
                <a:latin typeface="Tahoma"/>
                <a:cs typeface="Tahoma"/>
              </a:rPr>
              <a:t>on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-5" dirty="0">
                <a:solidFill>
                  <a:srgbClr val="1B212C"/>
                </a:solidFill>
                <a:latin typeface="Tahoma"/>
                <a:cs typeface="Tahoma"/>
              </a:rPr>
              <a:t>y</a:t>
            </a:r>
            <a:r>
              <a:rPr lang="en-US" sz="1200" spc="25" dirty="0">
                <a:solidFill>
                  <a:srgbClr val="1B212C"/>
                </a:solidFill>
                <a:latin typeface="Tahoma"/>
                <a:cs typeface="Tahoma"/>
              </a:rPr>
              <a:t>our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20" dirty="0">
                <a:solidFill>
                  <a:srgbClr val="1B212C"/>
                </a:solidFill>
                <a:latin typeface="Tahoma"/>
                <a:cs typeface="Tahoma"/>
              </a:rPr>
              <a:t>monitor  </a:t>
            </a:r>
            <a:r>
              <a:rPr lang="en-US" sz="1200" spc="5" dirty="0">
                <a:solidFill>
                  <a:srgbClr val="1B212C"/>
                </a:solidFill>
                <a:latin typeface="Tahoma"/>
                <a:cs typeface="Tahoma"/>
              </a:rPr>
              <a:t>(John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-25" dirty="0">
                <a:solidFill>
                  <a:srgbClr val="1B212C"/>
                </a:solidFill>
                <a:latin typeface="Tahoma"/>
                <a:cs typeface="Tahoma"/>
              </a:rPr>
              <a:t>-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-15" dirty="0">
                <a:solidFill>
                  <a:srgbClr val="1B212C"/>
                </a:solidFill>
                <a:latin typeface="Tahoma"/>
                <a:cs typeface="Tahoma"/>
              </a:rPr>
              <a:t>name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20" dirty="0">
                <a:solidFill>
                  <a:srgbClr val="1B212C"/>
                </a:solidFill>
                <a:latin typeface="Tahoma"/>
                <a:cs typeface="Tahoma"/>
              </a:rPr>
              <a:t>of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25" dirty="0">
                <a:solidFill>
                  <a:srgbClr val="1B212C"/>
                </a:solidFill>
                <a:latin typeface="Tahoma"/>
                <a:cs typeface="Tahoma"/>
              </a:rPr>
              <a:t>our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-5" dirty="0">
                <a:solidFill>
                  <a:srgbClr val="1B212C"/>
                </a:solidFill>
                <a:latin typeface="Tahoma"/>
                <a:cs typeface="Tahoma"/>
              </a:rPr>
              <a:t>v</a:t>
            </a:r>
            <a:r>
              <a:rPr lang="en-US" sz="1200" spc="15" dirty="0">
                <a:solidFill>
                  <a:srgbClr val="1B212C"/>
                </a:solidFill>
                <a:latin typeface="Tahoma"/>
                <a:cs typeface="Tahoma"/>
              </a:rPr>
              <a:t>oice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rgbClr val="1B212C"/>
                </a:solidFill>
                <a:latin typeface="Tahoma"/>
                <a:cs typeface="Tahoma"/>
              </a:rPr>
              <a:t>assistant)</a:t>
            </a:r>
            <a:endParaRPr lang="en-US" sz="1200" dirty="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lang="en-US" sz="1200" spc="45" dirty="0">
                <a:solidFill>
                  <a:srgbClr val="1B212C"/>
                </a:solidFill>
                <a:latin typeface="Tahoma"/>
                <a:cs typeface="Tahoma"/>
              </a:rPr>
              <a:t>Gi</a:t>
            </a:r>
            <a:r>
              <a:rPr lang="en-US" sz="1200" spc="30" dirty="0">
                <a:solidFill>
                  <a:srgbClr val="1B212C"/>
                </a:solidFill>
                <a:latin typeface="Tahoma"/>
                <a:cs typeface="Tahoma"/>
              </a:rPr>
              <a:t>v</a:t>
            </a:r>
            <a:r>
              <a:rPr lang="en-US" sz="1200" spc="-5" dirty="0">
                <a:solidFill>
                  <a:srgbClr val="1B212C"/>
                </a:solidFill>
                <a:latin typeface="Tahoma"/>
                <a:cs typeface="Tahoma"/>
              </a:rPr>
              <a:t>e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rgbClr val="1B212C"/>
                </a:solidFill>
                <a:latin typeface="Tahoma"/>
                <a:cs typeface="Tahoma"/>
              </a:rPr>
              <a:t>command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35" dirty="0">
                <a:solidFill>
                  <a:srgbClr val="1B212C"/>
                </a:solidFill>
                <a:latin typeface="Tahoma"/>
                <a:cs typeface="Tahoma"/>
              </a:rPr>
              <a:t>to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B212C"/>
                </a:solidFill>
                <a:latin typeface="Tahoma"/>
                <a:cs typeface="Tahoma"/>
              </a:rPr>
              <a:t>be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5" dirty="0">
                <a:solidFill>
                  <a:srgbClr val="1B212C"/>
                </a:solidFill>
                <a:latin typeface="Tahoma"/>
                <a:cs typeface="Tahoma"/>
              </a:rPr>
              <a:t>followed.</a:t>
            </a:r>
            <a:endParaRPr lang="en-US" sz="1200" dirty="0">
              <a:latin typeface="Tahoma"/>
              <a:cs typeface="Tahoma"/>
            </a:endParaRPr>
          </a:p>
          <a:p>
            <a:pPr marL="348615" marR="5080" indent="-33655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lang="en-US" sz="1200" spc="-5" dirty="0">
                <a:solidFill>
                  <a:srgbClr val="1B212C"/>
                </a:solidFill>
                <a:latin typeface="Tahoma"/>
                <a:cs typeface="Tahoma"/>
              </a:rPr>
              <a:t>Speech recognition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35" dirty="0">
                <a:solidFill>
                  <a:srgbClr val="1B212C"/>
                </a:solidFill>
                <a:latin typeface="Tahoma"/>
                <a:cs typeface="Tahoma"/>
              </a:rPr>
              <a:t>lib</a:t>
            </a:r>
            <a:r>
              <a:rPr lang="en-US" sz="1200" spc="5" dirty="0">
                <a:solidFill>
                  <a:srgbClr val="1B212C"/>
                </a:solidFill>
                <a:latin typeface="Tahoma"/>
                <a:cs typeface="Tahoma"/>
              </a:rPr>
              <a:t>r</a:t>
            </a:r>
            <a:r>
              <a:rPr lang="en-US" sz="1200" spc="15" dirty="0">
                <a:solidFill>
                  <a:srgbClr val="1B212C"/>
                </a:solidFill>
                <a:latin typeface="Tahoma"/>
                <a:cs typeface="Tahoma"/>
              </a:rPr>
              <a:t>ary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10" dirty="0">
                <a:solidFill>
                  <a:srgbClr val="1B212C"/>
                </a:solidFill>
                <a:latin typeface="Tahoma"/>
                <a:cs typeface="Tahoma"/>
              </a:rPr>
              <a:t>detects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-5" dirty="0">
                <a:solidFill>
                  <a:srgbClr val="1B212C"/>
                </a:solidFill>
                <a:latin typeface="Tahoma"/>
                <a:cs typeface="Tahoma"/>
              </a:rPr>
              <a:t>y</a:t>
            </a:r>
            <a:r>
              <a:rPr lang="en-US" sz="1200" spc="20" dirty="0">
                <a:solidFill>
                  <a:srgbClr val="1B212C"/>
                </a:solidFill>
                <a:latin typeface="Tahoma"/>
                <a:cs typeface="Tahoma"/>
              </a:rPr>
              <a:t>our  </a:t>
            </a:r>
            <a:r>
              <a:rPr lang="en-US" sz="1200" spc="-5" dirty="0">
                <a:solidFill>
                  <a:srgbClr val="1B212C"/>
                </a:solidFill>
                <a:latin typeface="Tahoma"/>
                <a:cs typeface="Tahoma"/>
              </a:rPr>
              <a:t>speech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rgbClr val="1B212C"/>
                </a:solidFill>
                <a:latin typeface="Tahoma"/>
                <a:cs typeface="Tahoma"/>
              </a:rPr>
              <a:t>and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15" dirty="0">
                <a:solidFill>
                  <a:srgbClr val="1B212C"/>
                </a:solidFill>
                <a:latin typeface="Tahoma"/>
                <a:cs typeface="Tahoma"/>
              </a:rPr>
              <a:t>Jhon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35" dirty="0">
                <a:solidFill>
                  <a:srgbClr val="1B212C"/>
                </a:solidFill>
                <a:latin typeface="Tahoma"/>
                <a:cs typeface="Tahoma"/>
              </a:rPr>
              <a:t>will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15" dirty="0">
                <a:solidFill>
                  <a:srgbClr val="1B212C"/>
                </a:solidFill>
                <a:latin typeface="Tahoma"/>
                <a:cs typeface="Tahoma"/>
              </a:rPr>
              <a:t>perform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10" dirty="0">
                <a:solidFill>
                  <a:srgbClr val="1B212C"/>
                </a:solidFill>
                <a:latin typeface="Tahoma"/>
                <a:cs typeface="Tahoma"/>
              </a:rPr>
              <a:t>the  </a:t>
            </a:r>
            <a:r>
              <a:rPr lang="en-US" sz="1200" spc="20" dirty="0">
                <a:solidFill>
                  <a:srgbClr val="1B212C"/>
                </a:solidFill>
                <a:latin typeface="Tahoma"/>
                <a:cs typeface="Tahoma"/>
              </a:rPr>
              <a:t>ope</a:t>
            </a:r>
            <a:r>
              <a:rPr lang="en-US" sz="1200" spc="-20" dirty="0">
                <a:solidFill>
                  <a:srgbClr val="1B212C"/>
                </a:solidFill>
                <a:latin typeface="Tahoma"/>
                <a:cs typeface="Tahoma"/>
              </a:rPr>
              <a:t>r</a:t>
            </a:r>
            <a:r>
              <a:rPr lang="en-US" sz="1200" spc="10" dirty="0">
                <a:solidFill>
                  <a:srgbClr val="1B212C"/>
                </a:solidFill>
                <a:latin typeface="Tahoma"/>
                <a:cs typeface="Tahoma"/>
              </a:rPr>
              <a:t>ations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-25" dirty="0">
                <a:solidFill>
                  <a:srgbClr val="1B212C"/>
                </a:solidFill>
                <a:latin typeface="Tahoma"/>
                <a:cs typeface="Tahoma"/>
              </a:rPr>
              <a:t>as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-5" dirty="0">
                <a:solidFill>
                  <a:srgbClr val="1B212C"/>
                </a:solidFill>
                <a:latin typeface="Tahoma"/>
                <a:cs typeface="Tahoma"/>
              </a:rPr>
              <a:t>gi</a:t>
            </a:r>
            <a:r>
              <a:rPr lang="en-US" sz="1200" spc="-25" dirty="0">
                <a:solidFill>
                  <a:srgbClr val="1B212C"/>
                </a:solidFill>
                <a:latin typeface="Tahoma"/>
                <a:cs typeface="Tahoma"/>
              </a:rPr>
              <a:t>v</a:t>
            </a:r>
            <a:r>
              <a:rPr lang="en-US" sz="1200" spc="-5" dirty="0">
                <a:solidFill>
                  <a:srgbClr val="1B212C"/>
                </a:solidFill>
                <a:latin typeface="Tahoma"/>
                <a:cs typeface="Tahoma"/>
              </a:rPr>
              <a:t>en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15" dirty="0">
                <a:solidFill>
                  <a:srgbClr val="1B212C"/>
                </a:solidFill>
                <a:latin typeface="Tahoma"/>
                <a:cs typeface="Tahoma"/>
              </a:rPr>
              <a:t>in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-5" dirty="0">
                <a:solidFill>
                  <a:srgbClr val="1B212C"/>
                </a:solidFill>
                <a:latin typeface="Tahoma"/>
                <a:cs typeface="Tahoma"/>
              </a:rPr>
              <a:t>n</a:t>
            </a:r>
            <a:r>
              <a:rPr lang="en-US" sz="1200" spc="-50" dirty="0">
                <a:solidFill>
                  <a:srgbClr val="1B212C"/>
                </a:solidFill>
                <a:latin typeface="Tahoma"/>
                <a:cs typeface="Tahoma"/>
              </a:rPr>
              <a:t>e</a:t>
            </a:r>
            <a:r>
              <a:rPr lang="en-US" sz="1200" spc="30" dirty="0">
                <a:solidFill>
                  <a:srgbClr val="1B212C"/>
                </a:solidFill>
                <a:latin typeface="Tahoma"/>
                <a:cs typeface="Tahoma"/>
              </a:rPr>
              <a:t>xt</a:t>
            </a:r>
            <a:r>
              <a:rPr lang="en-US" sz="1200" spc="-17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200" spc="-15" dirty="0">
                <a:solidFill>
                  <a:srgbClr val="1B212C"/>
                </a:solidFill>
                <a:latin typeface="Tahoma"/>
                <a:cs typeface="Tahoma"/>
              </a:rPr>
              <a:t>slide.</a:t>
            </a:r>
            <a:endParaRPr lang="en-US" sz="1200" dirty="0">
              <a:latin typeface="Tahoma"/>
              <a:cs typeface="Tahom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3AB0C-1D88-AC5D-E381-D7B8565589A8}"/>
              </a:ext>
            </a:extLst>
          </p:cNvPr>
          <p:cNvSpPr/>
          <p:nvPr/>
        </p:nvSpPr>
        <p:spPr>
          <a:xfrm>
            <a:off x="0" y="3733800"/>
            <a:ext cx="35687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538D0D1-4F02-D8B4-9CB5-6F4A0540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6" r="17766"/>
          <a:stretch/>
        </p:blipFill>
        <p:spPr bwMode="auto">
          <a:xfrm flipH="1">
            <a:off x="691558" y="1808736"/>
            <a:ext cx="4742859" cy="385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3B83F4E1-75F0-AD41-C725-5F56742B97F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7"/>
          <a:stretch/>
        </p:blipFill>
        <p:spPr>
          <a:xfrm>
            <a:off x="9306578" y="286434"/>
            <a:ext cx="2100562" cy="30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5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78F66-0002-31FE-DADB-6160867512D0}"/>
              </a:ext>
            </a:extLst>
          </p:cNvPr>
          <p:cNvSpPr txBox="1"/>
          <p:nvPr/>
        </p:nvSpPr>
        <p:spPr>
          <a:xfrm>
            <a:off x="1014134" y="639058"/>
            <a:ext cx="3256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0" dirty="0">
                <a:solidFill>
                  <a:schemeClr val="bg1"/>
                </a:solidFill>
                <a:effectLst/>
                <a:latin typeface="MS Reference Sans Serif" panose="020B0604030504040204" pitchFamily="34" charset="0"/>
              </a:rPr>
              <a:t>Features of </a:t>
            </a:r>
          </a:p>
          <a:p>
            <a:r>
              <a:rPr lang="en-US" sz="4000" b="1" dirty="0" err="1">
                <a:solidFill>
                  <a:schemeClr val="bg1"/>
                </a:solidFill>
                <a:latin typeface="MS Reference Sans Serif" panose="020B0604030504040204" pitchFamily="34" charset="0"/>
              </a:rPr>
              <a:t>ChatBot</a:t>
            </a:r>
            <a:endParaRPr lang="en-US" sz="4000" b="1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20103-DF29-67E6-8B93-E3E14F0D25A1}"/>
              </a:ext>
            </a:extLst>
          </p:cNvPr>
          <p:cNvSpPr/>
          <p:nvPr/>
        </p:nvSpPr>
        <p:spPr>
          <a:xfrm>
            <a:off x="7353300" y="0"/>
            <a:ext cx="1397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8BCB905-1573-8300-4A26-4606C9D8C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104" y="3402356"/>
            <a:ext cx="4607525" cy="3455644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2F3D039-F818-369B-F205-1BC3B7246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84602"/>
              </p:ext>
            </p:extLst>
          </p:nvPr>
        </p:nvGraphicFramePr>
        <p:xfrm>
          <a:off x="7477489" y="961416"/>
          <a:ext cx="4714511" cy="388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848">
                  <a:extLst>
                    <a:ext uri="{9D8B030D-6E8A-4147-A177-3AD203B41FA5}">
                      <a16:colId xmlns:a16="http://schemas.microsoft.com/office/drawing/2014/main" val="1562496668"/>
                    </a:ext>
                  </a:extLst>
                </a:gridCol>
                <a:gridCol w="3282663">
                  <a:extLst>
                    <a:ext uri="{9D8B030D-6E8A-4147-A177-3AD203B41FA5}">
                      <a16:colId xmlns:a16="http://schemas.microsoft.com/office/drawing/2014/main" val="1337274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01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700" indent="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None/>
                        <a:tabLst>
                          <a:tab pos="340360" algn="l"/>
                          <a:tab pos="340995" algn="l"/>
                        </a:tabLst>
                      </a:pPr>
                      <a:r>
                        <a:rPr lang="en-IN" sz="2000" spc="-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Launch</a:t>
                      </a:r>
                      <a:r>
                        <a:rPr lang="en-IN" sz="2000" spc="-7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lang="en-IN" sz="2000" spc="1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stop</a:t>
                      </a:r>
                      <a:r>
                        <a:rPr lang="en-IN" sz="2000" spc="-16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gesture</a:t>
                      </a:r>
                      <a:r>
                        <a:rPr lang="en-IN" sz="2000" spc="-16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2000" spc="1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recognition</a:t>
                      </a:r>
                    </a:p>
                    <a:p>
                      <a:pPr marL="12700" indent="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None/>
                        <a:tabLst>
                          <a:tab pos="340360" algn="l"/>
                          <a:tab pos="340995" algn="l"/>
                        </a:tabLst>
                      </a:pPr>
                      <a:endParaRPr lang="en-IN" sz="200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02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700" indent="0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 MT"/>
                        <a:buNone/>
                        <a:tabLst>
                          <a:tab pos="340360" algn="l"/>
                          <a:tab pos="340995" algn="l"/>
                        </a:tabLst>
                      </a:pPr>
                      <a:r>
                        <a:rPr lang="en-IN" sz="2000" spc="1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Google</a:t>
                      </a:r>
                      <a:r>
                        <a:rPr lang="en-IN" sz="2000" spc="-16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search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cs typeface="Taho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34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03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700" indent="0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 MT"/>
                        <a:buNone/>
                        <a:tabLst>
                          <a:tab pos="340360" algn="l"/>
                          <a:tab pos="340995" algn="l"/>
                        </a:tabLst>
                      </a:pPr>
                      <a:r>
                        <a:rPr lang="en-US" sz="2000" spc="2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Asking Joke</a:t>
                      </a:r>
                    </a:p>
                    <a:p>
                      <a:pPr marL="12700" indent="0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 MT"/>
                        <a:buNone/>
                        <a:tabLst>
                          <a:tab pos="340360" algn="l"/>
                          <a:tab pos="340995" algn="l"/>
                        </a:tabLst>
                      </a:pPr>
                      <a:endParaRPr lang="en-US" sz="200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232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04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2000" spc="95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cs typeface="Tahoma"/>
                      </a:endParaRPr>
                    </a:p>
                    <a:p>
                      <a:pPr marL="12700" indent="0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 MT"/>
                        <a:buNone/>
                        <a:tabLst>
                          <a:tab pos="340360" algn="l"/>
                          <a:tab pos="340995" algn="l"/>
                        </a:tabLst>
                      </a:pPr>
                      <a:r>
                        <a:rPr lang="en-IN" sz="2000" spc="4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Co</a:t>
                      </a:r>
                      <a:r>
                        <a:rPr lang="en-IN" sz="2000" spc="2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lang="en-IN" sz="2000" spc="1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lang="en-IN" sz="2000" spc="-16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2000" spc="-1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lang="en-IN" sz="2000" spc="-16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paste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968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05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2000" spc="25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cs typeface="Tahoma"/>
                      </a:endParaRPr>
                    </a:p>
                    <a:p>
                      <a:pPr marL="12700" indent="0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 MT"/>
                        <a:buNone/>
                        <a:tabLst>
                          <a:tab pos="340360" algn="l"/>
                          <a:tab pos="340995" algn="l"/>
                        </a:tabLst>
                      </a:pPr>
                      <a:r>
                        <a:rPr lang="en-IN" sz="2000" spc="3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Exit</a:t>
                      </a:r>
                      <a:endParaRPr lang="en-IN" sz="200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3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09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53E843E-D685-20EF-CC77-D9862BB0AAF0}"/>
              </a:ext>
            </a:extLst>
          </p:cNvPr>
          <p:cNvSpPr/>
          <p:nvPr/>
        </p:nvSpPr>
        <p:spPr>
          <a:xfrm>
            <a:off x="8447314" y="0"/>
            <a:ext cx="374468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A23FD-DE98-B667-1854-BAB9D7218915}"/>
              </a:ext>
            </a:extLst>
          </p:cNvPr>
          <p:cNvSpPr txBox="1"/>
          <p:nvPr/>
        </p:nvSpPr>
        <p:spPr>
          <a:xfrm>
            <a:off x="8991599" y="2324574"/>
            <a:ext cx="3116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FEATURES OF </a:t>
            </a:r>
          </a:p>
          <a:p>
            <a:pPr algn="r"/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CHATBOT</a:t>
            </a:r>
          </a:p>
        </p:txBody>
      </p:sp>
      <p:pic>
        <p:nvPicPr>
          <p:cNvPr id="2" name="object 5">
            <a:extLst>
              <a:ext uri="{FF2B5EF4-FFF2-40B4-BE49-F238E27FC236}">
                <a16:creationId xmlns:a16="http://schemas.microsoft.com/office/drawing/2014/main" id="{4A442AF8-C61C-FF43-B3F4-E5816E7BB36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2"/>
          <a:stretch/>
        </p:blipFill>
        <p:spPr>
          <a:xfrm>
            <a:off x="580531" y="1227338"/>
            <a:ext cx="2870239" cy="4677181"/>
          </a:xfrm>
          <a:prstGeom prst="rect">
            <a:avLst/>
          </a:prstGeom>
        </p:spPr>
      </p:pic>
      <p:pic>
        <p:nvPicPr>
          <p:cNvPr id="10" name="object 4">
            <a:extLst>
              <a:ext uri="{FF2B5EF4-FFF2-40B4-BE49-F238E27FC236}">
                <a16:creationId xmlns:a16="http://schemas.microsoft.com/office/drawing/2014/main" id="{D3CF9CC8-EB78-5A34-A471-6E111B8FE35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r="7657"/>
          <a:stretch/>
        </p:blipFill>
        <p:spPr>
          <a:xfrm>
            <a:off x="4663440" y="1227338"/>
            <a:ext cx="2651760" cy="46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1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78F66-0002-31FE-DADB-6160867512D0}"/>
              </a:ext>
            </a:extLst>
          </p:cNvPr>
          <p:cNvSpPr txBox="1"/>
          <p:nvPr/>
        </p:nvSpPr>
        <p:spPr>
          <a:xfrm>
            <a:off x="356408" y="254048"/>
            <a:ext cx="5258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Flow-Chart</a:t>
            </a:r>
          </a:p>
          <a:p>
            <a:r>
              <a:rPr lang="en-US" sz="3200" b="1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Gesture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4576FE-9BF0-9705-F400-F08A83C9FE8C}"/>
              </a:ext>
            </a:extLst>
          </p:cNvPr>
          <p:cNvSpPr/>
          <p:nvPr/>
        </p:nvSpPr>
        <p:spPr>
          <a:xfrm>
            <a:off x="6577265" y="0"/>
            <a:ext cx="56147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C35E1BB6-0026-3F31-75F7-871E48C874F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9163" y="168561"/>
            <a:ext cx="4626429" cy="652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0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78F66-0002-31FE-DADB-6160867512D0}"/>
              </a:ext>
            </a:extLst>
          </p:cNvPr>
          <p:cNvSpPr txBox="1"/>
          <p:nvPr/>
        </p:nvSpPr>
        <p:spPr>
          <a:xfrm>
            <a:off x="356408" y="254048"/>
            <a:ext cx="5258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Flow Chart-</a:t>
            </a:r>
          </a:p>
          <a:p>
            <a:r>
              <a:rPr lang="en-US" sz="3200" b="1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Voice Controller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BBA8F532-C1A6-C413-338D-9C3CE8E98BB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7940" y="0"/>
            <a:ext cx="5814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5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1F6893A-4BA6-84A8-9D8F-2A7EBEC2B759}"/>
              </a:ext>
            </a:extLst>
          </p:cNvPr>
          <p:cNvSpPr/>
          <p:nvPr/>
        </p:nvSpPr>
        <p:spPr>
          <a:xfrm>
            <a:off x="6325644" y="3285990"/>
            <a:ext cx="5866356" cy="3572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0E4E8-1682-05A4-D353-853354F4C3A1}"/>
              </a:ext>
            </a:extLst>
          </p:cNvPr>
          <p:cNvSpPr txBox="1"/>
          <p:nvPr/>
        </p:nvSpPr>
        <p:spPr>
          <a:xfrm>
            <a:off x="7068071" y="4413940"/>
            <a:ext cx="438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93381-4842-E48D-1773-C99D9601C316}"/>
              </a:ext>
            </a:extLst>
          </p:cNvPr>
          <p:cNvSpPr txBox="1"/>
          <p:nvPr/>
        </p:nvSpPr>
        <p:spPr>
          <a:xfrm>
            <a:off x="417811" y="842660"/>
            <a:ext cx="4780507" cy="488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marR="281305" indent="-328295">
              <a:lnSpc>
                <a:spcPct val="115399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400" spc="25" dirty="0">
                <a:solidFill>
                  <a:srgbClr val="1B212C"/>
                </a:solidFill>
                <a:latin typeface="Tahoma"/>
                <a:cs typeface="Tahoma"/>
              </a:rPr>
              <a:t>Can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reduce</a:t>
            </a:r>
            <a:r>
              <a:rPr lang="en-US" sz="1400" spc="10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physical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stress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on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body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that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is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responsible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30" dirty="0">
                <a:solidFill>
                  <a:srgbClr val="1B212C"/>
                </a:solidFill>
                <a:latin typeface="Tahoma"/>
                <a:cs typeface="Tahoma"/>
              </a:rPr>
              <a:t>for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causing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back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25" dirty="0">
                <a:solidFill>
                  <a:srgbClr val="1B212C"/>
                </a:solidFill>
                <a:latin typeface="Tahoma"/>
                <a:cs typeface="Tahoma"/>
              </a:rPr>
              <a:t>pain,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weak </a:t>
            </a:r>
            <a:r>
              <a:rPr lang="en-US" sz="1400" spc="-39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5" dirty="0">
                <a:solidFill>
                  <a:srgbClr val="1B212C"/>
                </a:solidFill>
                <a:latin typeface="Tahoma"/>
                <a:cs typeface="Tahoma"/>
              </a:rPr>
              <a:t>eyesight,</a:t>
            </a:r>
            <a:r>
              <a:rPr lang="en-US" sz="1400" spc="-16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posture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5" dirty="0">
                <a:solidFill>
                  <a:srgbClr val="1B212C"/>
                </a:solidFill>
                <a:latin typeface="Tahoma"/>
                <a:cs typeface="Tahoma"/>
              </a:rPr>
              <a:t>defect,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20" dirty="0">
                <a:solidFill>
                  <a:srgbClr val="1B212C"/>
                </a:solidFill>
                <a:latin typeface="Tahoma"/>
                <a:cs typeface="Tahoma"/>
              </a:rPr>
              <a:t>etc.</a:t>
            </a:r>
            <a:endParaRPr lang="en-US"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B212C"/>
              </a:buClr>
              <a:buFont typeface="Arial MT"/>
              <a:buChar char="●"/>
            </a:pPr>
            <a:endParaRPr lang="en-US" sz="1800" dirty="0">
              <a:latin typeface="Tahoma"/>
              <a:cs typeface="Tahoma"/>
            </a:endParaRPr>
          </a:p>
          <a:p>
            <a:pPr marL="469900" marR="5080" indent="-328295">
              <a:lnSpc>
                <a:spcPct val="101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400" spc="25" dirty="0">
                <a:solidFill>
                  <a:srgbClr val="1B212C"/>
                </a:solidFill>
                <a:latin typeface="Tahoma"/>
                <a:cs typeface="Tahoma"/>
              </a:rPr>
              <a:t>Can</a:t>
            </a:r>
            <a:r>
              <a:rPr lang="en-US" sz="1400" spc="3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be</a:t>
            </a:r>
            <a:r>
              <a:rPr lang="en-US" sz="1400" spc="3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5" dirty="0">
                <a:solidFill>
                  <a:srgbClr val="1B212C"/>
                </a:solidFill>
                <a:latin typeface="Tahoma"/>
                <a:cs typeface="Tahoma"/>
              </a:rPr>
              <a:t>used</a:t>
            </a:r>
            <a:r>
              <a:rPr lang="en-US" sz="1400" spc="3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30" dirty="0">
                <a:solidFill>
                  <a:srgbClr val="1B212C"/>
                </a:solidFill>
                <a:latin typeface="Tahoma"/>
                <a:cs typeface="Tahoma"/>
              </a:rPr>
              <a:t>for</a:t>
            </a:r>
            <a:r>
              <a:rPr lang="en-US" sz="1400" spc="3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distance</a:t>
            </a:r>
            <a:r>
              <a:rPr lang="en-US" sz="1400" spc="3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controlling</a:t>
            </a:r>
            <a:r>
              <a:rPr lang="en-US" sz="1400" spc="3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0" dirty="0">
                <a:solidFill>
                  <a:srgbClr val="1B212C"/>
                </a:solidFill>
                <a:latin typeface="Tahoma"/>
                <a:cs typeface="Tahoma"/>
              </a:rPr>
              <a:t>of</a:t>
            </a:r>
            <a:r>
              <a:rPr lang="en-US" sz="1400" spc="36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5" dirty="0">
                <a:solidFill>
                  <a:srgbClr val="1B212C"/>
                </a:solidFill>
                <a:latin typeface="Tahoma"/>
                <a:cs typeface="Tahoma"/>
              </a:rPr>
              <a:t>systems</a:t>
            </a:r>
            <a:r>
              <a:rPr lang="en-US" sz="1400" spc="3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in</a:t>
            </a:r>
            <a:r>
              <a:rPr lang="en-US" sz="1400" spc="3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robots,</a:t>
            </a:r>
            <a:r>
              <a:rPr lang="en-US" sz="1400" spc="3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classrooms,</a:t>
            </a:r>
            <a:r>
              <a:rPr lang="en-US" sz="1400" spc="36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0" dirty="0">
                <a:solidFill>
                  <a:srgbClr val="1B212C"/>
                </a:solidFill>
                <a:latin typeface="Tahoma"/>
                <a:cs typeface="Tahoma"/>
              </a:rPr>
              <a:t>war </a:t>
            </a:r>
            <a:r>
              <a:rPr lang="en-US" sz="1400" spc="-39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 err="1">
                <a:solidFill>
                  <a:srgbClr val="1B212C"/>
                </a:solidFill>
                <a:latin typeface="Tahoma"/>
                <a:cs typeface="Tahoma"/>
              </a:rPr>
              <a:t>emunisions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,</a:t>
            </a:r>
            <a:r>
              <a:rPr lang="en-US" sz="1400" spc="-16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65" dirty="0">
                <a:solidFill>
                  <a:srgbClr val="1B212C"/>
                </a:solidFill>
                <a:latin typeface="Tahoma"/>
                <a:cs typeface="Tahoma"/>
              </a:rPr>
              <a:t>AR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and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65" dirty="0">
                <a:solidFill>
                  <a:srgbClr val="1B212C"/>
                </a:solidFill>
                <a:latin typeface="Tahoma"/>
                <a:cs typeface="Tahoma"/>
              </a:rPr>
              <a:t>VR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45" dirty="0">
                <a:solidFill>
                  <a:srgbClr val="1B212C"/>
                </a:solidFill>
                <a:latin typeface="Tahoma"/>
                <a:cs typeface="Tahoma"/>
              </a:rPr>
              <a:t>game,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20" dirty="0">
                <a:solidFill>
                  <a:srgbClr val="1B212C"/>
                </a:solidFill>
                <a:latin typeface="Tahoma"/>
                <a:cs typeface="Tahoma"/>
              </a:rPr>
              <a:t>etc.</a:t>
            </a:r>
            <a:endParaRPr lang="en-US"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B212C"/>
              </a:buClr>
              <a:buFont typeface="Arial MT"/>
              <a:buChar char="●"/>
            </a:pPr>
            <a:endParaRPr lang="en-US" sz="1400" dirty="0">
              <a:latin typeface="Tahoma"/>
              <a:cs typeface="Tahoma"/>
            </a:endParaRPr>
          </a:p>
          <a:p>
            <a:pPr marL="469900" marR="438784" indent="-328295">
              <a:lnSpc>
                <a:spcPct val="1153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400" spc="25" dirty="0">
                <a:solidFill>
                  <a:srgbClr val="1B212C"/>
                </a:solidFill>
                <a:latin typeface="Tahoma"/>
                <a:cs typeface="Tahoma"/>
              </a:rPr>
              <a:t>Amidst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45" dirty="0">
                <a:solidFill>
                  <a:srgbClr val="1B212C"/>
                </a:solidFill>
                <a:latin typeface="Tahoma"/>
                <a:cs typeface="Tahoma"/>
              </a:rPr>
              <a:t>COVID-19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situation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when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40" dirty="0">
                <a:solidFill>
                  <a:srgbClr val="1B212C"/>
                </a:solidFill>
                <a:latin typeface="Tahoma"/>
                <a:cs typeface="Tahoma"/>
              </a:rPr>
              <a:t>it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is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5" dirty="0">
                <a:solidFill>
                  <a:srgbClr val="1B212C"/>
                </a:solidFill>
                <a:latin typeface="Tahoma"/>
                <a:cs typeface="Tahoma"/>
              </a:rPr>
              <a:t>unsafe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30" dirty="0">
                <a:solidFill>
                  <a:srgbClr val="1B212C"/>
                </a:solidFill>
                <a:latin typeface="Tahoma"/>
                <a:cs typeface="Tahoma"/>
              </a:rPr>
              <a:t>to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use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devices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by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touching,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 </a:t>
            </a:r>
            <a:r>
              <a:rPr lang="en-US" sz="1400" spc="-39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proposed</a:t>
            </a:r>
            <a:r>
              <a:rPr lang="en-US" sz="1400" spc="10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0" dirty="0">
                <a:solidFill>
                  <a:srgbClr val="1B212C"/>
                </a:solidFill>
                <a:latin typeface="Tahoma"/>
                <a:cs typeface="Tahoma"/>
              </a:rPr>
              <a:t>virtual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mouse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can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be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5" dirty="0">
                <a:solidFill>
                  <a:srgbClr val="1B212C"/>
                </a:solidFill>
                <a:latin typeface="Tahoma"/>
                <a:cs typeface="Tahoma"/>
              </a:rPr>
              <a:t>used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30" dirty="0">
                <a:solidFill>
                  <a:srgbClr val="1B212C"/>
                </a:solidFill>
                <a:latin typeface="Tahoma"/>
                <a:cs typeface="Tahoma"/>
              </a:rPr>
              <a:t>to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5" dirty="0">
                <a:solidFill>
                  <a:srgbClr val="1B212C"/>
                </a:solidFill>
                <a:latin typeface="Tahoma"/>
                <a:cs typeface="Tahoma"/>
              </a:rPr>
              <a:t>control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90" dirty="0">
                <a:solidFill>
                  <a:srgbClr val="1B212C"/>
                </a:solidFill>
                <a:latin typeface="Tahoma"/>
                <a:cs typeface="Tahoma"/>
              </a:rPr>
              <a:t>PC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mouse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functions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5" dirty="0">
                <a:solidFill>
                  <a:srgbClr val="1B212C"/>
                </a:solidFill>
                <a:latin typeface="Tahoma"/>
                <a:cs typeface="Tahoma"/>
              </a:rPr>
              <a:t>hand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free.</a:t>
            </a:r>
            <a:endParaRPr lang="en-US"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B212C"/>
              </a:buClr>
              <a:buFont typeface="Arial MT"/>
              <a:buChar char="●"/>
            </a:pPr>
            <a:endParaRPr lang="en-US" sz="1600" dirty="0">
              <a:latin typeface="Tahoma"/>
              <a:cs typeface="Tahoma"/>
            </a:endParaRPr>
          </a:p>
          <a:p>
            <a:pPr marL="469900" marR="419100" indent="-328295">
              <a:lnSpc>
                <a:spcPct val="1153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400" spc="35" dirty="0">
                <a:solidFill>
                  <a:srgbClr val="1B212C"/>
                </a:solidFill>
                <a:latin typeface="Tahoma"/>
                <a:cs typeface="Tahoma"/>
              </a:rPr>
              <a:t>Virtual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mouse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can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be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5" dirty="0">
                <a:solidFill>
                  <a:srgbClr val="1B212C"/>
                </a:solidFill>
                <a:latin typeface="Tahoma"/>
                <a:cs typeface="Tahoma"/>
              </a:rPr>
              <a:t>used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30" dirty="0">
                <a:solidFill>
                  <a:srgbClr val="1B212C"/>
                </a:solidFill>
                <a:latin typeface="Tahoma"/>
                <a:cs typeface="Tahoma"/>
              </a:rPr>
              <a:t>to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play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0" dirty="0">
                <a:solidFill>
                  <a:srgbClr val="1B212C"/>
                </a:solidFill>
                <a:latin typeface="Tahoma"/>
                <a:cs typeface="Tahoma"/>
              </a:rPr>
              <a:t>virtual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0" dirty="0">
                <a:solidFill>
                  <a:srgbClr val="1B212C"/>
                </a:solidFill>
                <a:latin typeface="Tahoma"/>
                <a:cs typeface="Tahoma"/>
              </a:rPr>
              <a:t>reality</a:t>
            </a:r>
            <a:r>
              <a:rPr lang="en-US" sz="1400" spc="-14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and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augmented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0" dirty="0">
                <a:solidFill>
                  <a:srgbClr val="1B212C"/>
                </a:solidFill>
                <a:latin typeface="Tahoma"/>
                <a:cs typeface="Tahoma"/>
              </a:rPr>
              <a:t>reality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based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25" dirty="0">
                <a:solidFill>
                  <a:srgbClr val="1B212C"/>
                </a:solidFill>
                <a:latin typeface="Tahoma"/>
                <a:cs typeface="Tahoma"/>
              </a:rPr>
              <a:t>games </a:t>
            </a:r>
            <a:r>
              <a:rPr lang="en-US" sz="1400" spc="-39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5" dirty="0">
                <a:solidFill>
                  <a:srgbClr val="1B212C"/>
                </a:solidFill>
                <a:latin typeface="Tahoma"/>
                <a:cs typeface="Tahoma"/>
              </a:rPr>
              <a:t>without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wireless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35" dirty="0">
                <a:solidFill>
                  <a:srgbClr val="1B212C"/>
                </a:solidFill>
                <a:latin typeface="Tahoma"/>
                <a:cs typeface="Tahoma"/>
              </a:rPr>
              <a:t>or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5" dirty="0">
                <a:solidFill>
                  <a:srgbClr val="1B212C"/>
                </a:solidFill>
                <a:latin typeface="Tahoma"/>
                <a:cs typeface="Tahoma"/>
              </a:rPr>
              <a:t>wired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mouse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d</a:t>
            </a:r>
            <a:r>
              <a:rPr lang="en-US" sz="1400" spc="-20" dirty="0">
                <a:solidFill>
                  <a:srgbClr val="1B212C"/>
                </a:solidFill>
                <a:latin typeface="Tahoma"/>
                <a:cs typeface="Tahoma"/>
              </a:rPr>
              <a:t>e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vices</a:t>
            </a:r>
            <a:endParaRPr lang="en-US"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B212C"/>
              </a:buClr>
              <a:buFont typeface="Arial MT"/>
              <a:buChar char="●"/>
            </a:pPr>
            <a:endParaRPr lang="en-US" sz="1800" dirty="0">
              <a:latin typeface="Tahoma"/>
              <a:cs typeface="Tahoma"/>
            </a:endParaRPr>
          </a:p>
          <a:p>
            <a:pPr marL="469900" marR="6350" indent="-328295">
              <a:lnSpc>
                <a:spcPct val="101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Persons</a:t>
            </a:r>
            <a:r>
              <a:rPr lang="en-US" sz="1400" spc="10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5" dirty="0">
                <a:solidFill>
                  <a:srgbClr val="1B212C"/>
                </a:solidFill>
                <a:latin typeface="Tahoma"/>
                <a:cs typeface="Tahoma"/>
              </a:rPr>
              <a:t>with</a:t>
            </a:r>
            <a:r>
              <a:rPr lang="en-US" sz="1400" spc="10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some</a:t>
            </a:r>
            <a:r>
              <a:rPr lang="en-US" sz="1400" spc="10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problems</a:t>
            </a:r>
            <a:r>
              <a:rPr lang="en-US" sz="1400" spc="10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in</a:t>
            </a:r>
            <a:r>
              <a:rPr lang="en-US" sz="1400" spc="10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5" dirty="0">
                <a:solidFill>
                  <a:srgbClr val="1B212C"/>
                </a:solidFill>
                <a:latin typeface="Tahoma"/>
                <a:cs typeface="Tahoma"/>
              </a:rPr>
              <a:t>their</a:t>
            </a:r>
            <a:r>
              <a:rPr lang="en-US" sz="1400" spc="10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hands</a:t>
            </a:r>
            <a:r>
              <a:rPr lang="en-US" sz="1400" spc="10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can</a:t>
            </a:r>
            <a:r>
              <a:rPr lang="en-US" sz="1400" spc="10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use</a:t>
            </a:r>
            <a:r>
              <a:rPr lang="en-US" sz="1400" spc="10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this</a:t>
            </a:r>
            <a:r>
              <a:rPr lang="en-US" sz="1400" spc="10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0" dirty="0">
                <a:solidFill>
                  <a:srgbClr val="1B212C"/>
                </a:solidFill>
                <a:latin typeface="Tahoma"/>
                <a:cs typeface="Tahoma"/>
              </a:rPr>
              <a:t>virtual</a:t>
            </a:r>
            <a:r>
              <a:rPr lang="en-US" sz="1400" spc="10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mouse</a:t>
            </a:r>
            <a:r>
              <a:rPr lang="en-US" sz="1400" spc="10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30" dirty="0">
                <a:solidFill>
                  <a:srgbClr val="1B212C"/>
                </a:solidFill>
                <a:latin typeface="Tahoma"/>
                <a:cs typeface="Tahoma"/>
              </a:rPr>
              <a:t>to</a:t>
            </a:r>
            <a:r>
              <a:rPr lang="en-US" sz="1400" spc="10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5" dirty="0">
                <a:solidFill>
                  <a:srgbClr val="1B212C"/>
                </a:solidFill>
                <a:latin typeface="Tahoma"/>
                <a:cs typeface="Tahoma"/>
              </a:rPr>
              <a:t>control</a:t>
            </a:r>
            <a:r>
              <a:rPr lang="en-US" sz="1400" spc="10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 </a:t>
            </a:r>
            <a:r>
              <a:rPr lang="en-US" sz="1400" spc="-39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mouse</a:t>
            </a:r>
            <a:r>
              <a:rPr lang="en-US" sz="1400" spc="-16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functions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in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computer</a:t>
            </a:r>
            <a:endParaRPr lang="en-US" sz="1400" dirty="0">
              <a:latin typeface="Tahoma"/>
              <a:cs typeface="Tahom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0D0D74-9FD8-A234-C839-82A01B7BB078}"/>
              </a:ext>
            </a:extLst>
          </p:cNvPr>
          <p:cNvSpPr/>
          <p:nvPr/>
        </p:nvSpPr>
        <p:spPr>
          <a:xfrm>
            <a:off x="6325644" y="-1"/>
            <a:ext cx="5775525" cy="328599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D6BB2-B748-6862-F7FA-A5CA0CF89F74}"/>
              </a:ext>
            </a:extLst>
          </p:cNvPr>
          <p:cNvSpPr/>
          <p:nvPr/>
        </p:nvSpPr>
        <p:spPr>
          <a:xfrm>
            <a:off x="6325644" y="0"/>
            <a:ext cx="5866356" cy="342900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1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B3095B-678B-3C1A-F3A8-6FE8A3CCCDBF}"/>
              </a:ext>
            </a:extLst>
          </p:cNvPr>
          <p:cNvSpPr/>
          <p:nvPr/>
        </p:nvSpPr>
        <p:spPr>
          <a:xfrm>
            <a:off x="10146082" y="0"/>
            <a:ext cx="204591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43E290-A0EB-B8F6-4B89-B68D73892FFC}"/>
              </a:ext>
            </a:extLst>
          </p:cNvPr>
          <p:cNvGrpSpPr/>
          <p:nvPr/>
        </p:nvGrpSpPr>
        <p:grpSpPr>
          <a:xfrm>
            <a:off x="0" y="1412227"/>
            <a:ext cx="4008329" cy="4240339"/>
            <a:chOff x="1989550" y="-1"/>
            <a:chExt cx="4008329" cy="42403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42B08A-8EC8-8308-F65E-FBF4F643F408}"/>
                </a:ext>
              </a:extLst>
            </p:cNvPr>
            <p:cNvSpPr/>
            <p:nvPr/>
          </p:nvSpPr>
          <p:spPr>
            <a:xfrm>
              <a:off x="1989550" y="-1"/>
              <a:ext cx="4008329" cy="42403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21A4BD3-4B4D-7E92-8AFF-83348CE9E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509380" y="635834"/>
              <a:ext cx="2968668" cy="2968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40F13D0-4BCA-C624-B20C-207B7609CCB3}"/>
              </a:ext>
            </a:extLst>
          </p:cNvPr>
          <p:cNvSpPr/>
          <p:nvPr/>
        </p:nvSpPr>
        <p:spPr>
          <a:xfrm>
            <a:off x="6789107" y="1493420"/>
            <a:ext cx="4634629" cy="3871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F3215CA-6D75-E6DE-0870-6DB1AEDA9D8B}"/>
              </a:ext>
            </a:extLst>
          </p:cNvPr>
          <p:cNvGrpSpPr/>
          <p:nvPr/>
        </p:nvGrpSpPr>
        <p:grpSpPr>
          <a:xfrm>
            <a:off x="4351726" y="314307"/>
            <a:ext cx="6949882" cy="4888736"/>
            <a:chOff x="5364246" y="-1496831"/>
            <a:chExt cx="6949882" cy="488873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9D1DFDC-496C-7E27-3E8D-64EF0EC03375}"/>
                </a:ext>
              </a:extLst>
            </p:cNvPr>
            <p:cNvSpPr txBox="1"/>
            <p:nvPr/>
          </p:nvSpPr>
          <p:spPr>
            <a:xfrm>
              <a:off x="5364246" y="-1496831"/>
              <a:ext cx="41585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000" b="1" i="0" dirty="0">
                  <a:effectLst/>
                  <a:latin typeface="MS Reference Sans Serif" panose="020B0604030504040204" pitchFamily="34" charset="0"/>
                </a:rPr>
                <a:t>FUTURE SCOPE</a:t>
              </a:r>
              <a:endParaRPr lang="en-US" sz="4000" b="1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5635FC-75C1-C913-C34D-C2DE59F92080}"/>
                </a:ext>
              </a:extLst>
            </p:cNvPr>
            <p:cNvSpPr txBox="1"/>
            <p:nvPr/>
          </p:nvSpPr>
          <p:spPr>
            <a:xfrm>
              <a:off x="6646102" y="-156182"/>
              <a:ext cx="5668026" cy="3548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700" marR="5080">
                <a:lnSpc>
                  <a:spcPct val="101000"/>
                </a:lnSpc>
                <a:spcBef>
                  <a:spcPts val="85"/>
                </a:spcBef>
              </a:pPr>
              <a:r>
                <a:rPr lang="en-US" sz="1400" spc="35" dirty="0">
                  <a:solidFill>
                    <a:srgbClr val="1B212C"/>
                  </a:solidFill>
                  <a:latin typeface="Tahoma"/>
                  <a:cs typeface="Tahoma"/>
                </a:rPr>
                <a:t>Virtual</a:t>
              </a:r>
              <a:r>
                <a:rPr lang="en-US" sz="1400" spc="10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35" dirty="0">
                  <a:solidFill>
                    <a:srgbClr val="1B212C"/>
                  </a:solidFill>
                  <a:latin typeface="Tahoma"/>
                  <a:cs typeface="Tahoma"/>
                </a:rPr>
                <a:t>Mouse</a:t>
              </a:r>
              <a:r>
                <a:rPr lang="en-US" sz="1400" spc="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30" dirty="0">
                  <a:solidFill>
                    <a:srgbClr val="1B212C"/>
                  </a:solidFill>
                  <a:latin typeface="Tahoma"/>
                  <a:cs typeface="Tahoma"/>
                </a:rPr>
                <a:t>will</a:t>
              </a:r>
              <a:r>
                <a:rPr lang="en-US" sz="1400" spc="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soon</a:t>
              </a:r>
              <a:r>
                <a:rPr lang="en-US" sz="1400" spc="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be</a:t>
              </a:r>
              <a:r>
                <a:rPr lang="en-US" sz="1400" spc="10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introduced</a:t>
              </a:r>
              <a:r>
                <a:rPr lang="en-US" sz="1400" spc="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30" dirty="0">
                  <a:solidFill>
                    <a:srgbClr val="1B212C"/>
                  </a:solidFill>
                  <a:latin typeface="Tahoma"/>
                  <a:cs typeface="Tahoma"/>
                </a:rPr>
                <a:t>to</a:t>
              </a:r>
              <a:r>
                <a:rPr lang="en-US" sz="1400" spc="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replace</a:t>
              </a:r>
              <a:r>
                <a:rPr lang="en-US" sz="1400" spc="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the</a:t>
              </a:r>
              <a:r>
                <a:rPr lang="en-US" sz="1400" spc="10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physical</a:t>
              </a:r>
              <a:r>
                <a:rPr lang="en-US" sz="1400" spc="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computer</a:t>
              </a:r>
              <a:r>
                <a:rPr lang="en-US" sz="1400" spc="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mouse</a:t>
              </a:r>
              <a:r>
                <a:rPr lang="en-US" sz="1400" spc="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30" dirty="0">
                  <a:solidFill>
                    <a:srgbClr val="1B212C"/>
                  </a:solidFill>
                  <a:latin typeface="Tahoma"/>
                  <a:cs typeface="Tahoma"/>
                </a:rPr>
                <a:t>to</a:t>
              </a:r>
              <a:r>
                <a:rPr lang="en-US" sz="1400" spc="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promote </a:t>
              </a:r>
              <a:r>
                <a:rPr lang="en-US" sz="1400" spc="-39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convenience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while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5" dirty="0">
                  <a:solidFill>
                    <a:srgbClr val="1B212C"/>
                  </a:solidFill>
                  <a:latin typeface="Tahoma"/>
                  <a:cs typeface="Tahoma"/>
                </a:rPr>
                <a:t>still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being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able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30" dirty="0">
                  <a:solidFill>
                    <a:srgbClr val="1B212C"/>
                  </a:solidFill>
                  <a:latin typeface="Tahoma"/>
                  <a:cs typeface="Tahoma"/>
                </a:rPr>
                <a:t>to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accurately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interact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and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5" dirty="0">
                  <a:solidFill>
                    <a:srgbClr val="1B212C"/>
                  </a:solidFill>
                  <a:latin typeface="Tahoma"/>
                  <a:cs typeface="Tahoma"/>
                </a:rPr>
                <a:t>control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the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computer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20" dirty="0">
                  <a:solidFill>
                    <a:srgbClr val="1B212C"/>
                  </a:solidFill>
                  <a:latin typeface="Tahoma"/>
                  <a:cs typeface="Tahoma"/>
                </a:rPr>
                <a:t>system.</a:t>
              </a:r>
              <a:endParaRPr lang="en-US" sz="1400" dirty="0">
                <a:latin typeface="Tahoma"/>
                <a:cs typeface="Tahoma"/>
              </a:endParaRPr>
            </a:p>
            <a:p>
              <a:pPr>
                <a:lnSpc>
                  <a:spcPct val="100000"/>
                </a:lnSpc>
              </a:pPr>
              <a:endParaRPr lang="en-US" sz="1400" dirty="0">
                <a:latin typeface="Tahoma"/>
                <a:cs typeface="Tahoma"/>
              </a:endParaRPr>
            </a:p>
            <a:p>
              <a:pPr marL="469900" marR="8255" indent="-328295">
                <a:lnSpc>
                  <a:spcPct val="101000"/>
                </a:lnSpc>
                <a:spcBef>
                  <a:spcPts val="5"/>
                </a:spcBef>
                <a:buFont typeface="Arial MT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400" spc="65" dirty="0">
                  <a:solidFill>
                    <a:srgbClr val="1B212C"/>
                  </a:solidFill>
                  <a:latin typeface="Tahoma"/>
                  <a:cs typeface="Tahoma"/>
                </a:rPr>
                <a:t>More</a:t>
              </a:r>
              <a:r>
                <a:rPr lang="en-US" sz="1400" spc="-15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features</a:t>
              </a:r>
              <a:r>
                <a:rPr lang="en-US" sz="1400" spc="-14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such</a:t>
              </a:r>
              <a:r>
                <a:rPr lang="en-US" sz="1400" spc="-14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20" dirty="0">
                  <a:solidFill>
                    <a:srgbClr val="1B212C"/>
                  </a:solidFill>
                  <a:latin typeface="Tahoma"/>
                  <a:cs typeface="Tahoma"/>
                </a:rPr>
                <a:t>as</a:t>
              </a:r>
              <a:r>
                <a:rPr lang="en-US" sz="1400" spc="-14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enlarging</a:t>
              </a:r>
              <a:r>
                <a:rPr lang="en-US" sz="1400" spc="-14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and</a:t>
              </a:r>
              <a:r>
                <a:rPr lang="en-US" sz="1400" spc="-14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shrinking</a:t>
              </a:r>
              <a:r>
                <a:rPr lang="en-US" sz="1400" spc="-14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window,</a:t>
              </a:r>
              <a:r>
                <a:rPr lang="en-US" sz="1400" spc="-14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closing</a:t>
              </a:r>
              <a:r>
                <a:rPr lang="en-US" sz="1400" spc="-14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windows,</a:t>
              </a:r>
              <a:r>
                <a:rPr lang="en-US" sz="1400" spc="-14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 err="1">
                  <a:solidFill>
                    <a:srgbClr val="1B212C"/>
                  </a:solidFill>
                  <a:latin typeface="Tahoma"/>
                  <a:cs typeface="Tahoma"/>
                </a:rPr>
                <a:t>etc</a:t>
              </a:r>
              <a:r>
                <a:rPr lang="en-US" sz="1400" spc="-14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can</a:t>
              </a:r>
              <a:r>
                <a:rPr lang="en-US" sz="1400" spc="-14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be</a:t>
              </a:r>
              <a:r>
                <a:rPr lang="en-US" sz="1400" spc="-14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added </a:t>
              </a:r>
              <a:r>
                <a:rPr lang="en-US" sz="1400" spc="-39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by</a:t>
              </a:r>
              <a:r>
                <a:rPr lang="en-US" sz="1400" spc="-16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using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palm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and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multiple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5" dirty="0">
                  <a:solidFill>
                    <a:srgbClr val="1B212C"/>
                  </a:solidFill>
                  <a:latin typeface="Tahoma"/>
                  <a:cs typeface="Tahoma"/>
                </a:rPr>
                <a:t>ﬁngers.</a:t>
              </a:r>
              <a:endParaRPr lang="en-US" sz="1400" dirty="0">
                <a:latin typeface="Tahoma"/>
                <a:cs typeface="Tahoma"/>
              </a:endParaRPr>
            </a:p>
            <a:p>
              <a:pPr>
                <a:lnSpc>
                  <a:spcPct val="100000"/>
                </a:lnSpc>
                <a:buClr>
                  <a:srgbClr val="1B212C"/>
                </a:buClr>
                <a:buFont typeface="Arial MT"/>
                <a:buChar char="●"/>
              </a:pPr>
              <a:endParaRPr lang="en-US" sz="1400" dirty="0">
                <a:latin typeface="Tahoma"/>
                <a:cs typeface="Tahoma"/>
              </a:endParaRPr>
            </a:p>
            <a:p>
              <a:pPr marL="469900" marR="7620" indent="-328295">
                <a:lnSpc>
                  <a:spcPct val="101000"/>
                </a:lnSpc>
                <a:spcBef>
                  <a:spcPts val="5"/>
                </a:spcBef>
                <a:buFont typeface="Arial MT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400" spc="35" dirty="0">
                  <a:solidFill>
                    <a:srgbClr val="1B212C"/>
                  </a:solidFill>
                  <a:latin typeface="Tahoma"/>
                  <a:cs typeface="Tahoma"/>
                </a:rPr>
                <a:t>Better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efﬁciency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of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gesture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recognition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can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be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achieved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when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40" dirty="0">
                  <a:solidFill>
                    <a:srgbClr val="1B212C"/>
                  </a:solidFill>
                  <a:latin typeface="Tahoma"/>
                  <a:cs typeface="Tahoma"/>
                </a:rPr>
                <a:t>it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can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detect</a:t>
              </a:r>
              <a:r>
                <a:rPr lang="en-US" sz="1400" spc="-12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hand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gestures </a:t>
              </a:r>
              <a:r>
                <a:rPr lang="en-US" sz="1400" spc="-39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in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different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types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of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lightings,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different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hand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complexions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and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distance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from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25" dirty="0">
                  <a:solidFill>
                    <a:srgbClr val="1B212C"/>
                  </a:solidFill>
                  <a:latin typeface="Tahoma"/>
                  <a:cs typeface="Tahoma"/>
                </a:rPr>
                <a:t>camera.</a:t>
              </a:r>
              <a:endParaRPr lang="en-US" sz="1400" dirty="0">
                <a:latin typeface="Tahoma"/>
                <a:cs typeface="Tahoma"/>
              </a:endParaRPr>
            </a:p>
            <a:p>
              <a:pPr>
                <a:lnSpc>
                  <a:spcPct val="100000"/>
                </a:lnSpc>
                <a:spcBef>
                  <a:spcPts val="5"/>
                </a:spcBef>
                <a:buClr>
                  <a:srgbClr val="1B212C"/>
                </a:buClr>
                <a:buFont typeface="Arial MT"/>
                <a:buChar char="●"/>
              </a:pPr>
              <a:endParaRPr lang="en-US" sz="1400" dirty="0">
                <a:latin typeface="Tahoma"/>
                <a:cs typeface="Tahoma"/>
              </a:endParaRPr>
            </a:p>
            <a:p>
              <a:pPr marL="469900" marR="8255" indent="-328295">
                <a:lnSpc>
                  <a:spcPct val="101000"/>
                </a:lnSpc>
                <a:buFont typeface="Arial MT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400" spc="35" dirty="0">
                  <a:solidFill>
                    <a:srgbClr val="1B212C"/>
                  </a:solidFill>
                  <a:latin typeface="Tahoma"/>
                  <a:cs typeface="Tahoma"/>
                </a:rPr>
                <a:t>Virtual</a:t>
              </a:r>
              <a:r>
                <a:rPr lang="en-US" sz="1400" spc="-14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mouse</a:t>
              </a:r>
              <a:r>
                <a:rPr lang="en-US" sz="1400" spc="-14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can</a:t>
              </a:r>
              <a:r>
                <a:rPr lang="en-US" sz="1400" spc="-13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be</a:t>
              </a:r>
              <a:r>
                <a:rPr lang="en-US" sz="1400" spc="-14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designed</a:t>
              </a:r>
              <a:r>
                <a:rPr lang="en-US" sz="1400" spc="-13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30" dirty="0">
                  <a:solidFill>
                    <a:srgbClr val="1B212C"/>
                  </a:solidFill>
                  <a:latin typeface="Tahoma"/>
                  <a:cs typeface="Tahoma"/>
                </a:rPr>
                <a:t>to</a:t>
              </a:r>
              <a:r>
                <a:rPr lang="en-US" sz="1400" spc="-14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perform</a:t>
              </a:r>
              <a:r>
                <a:rPr lang="en-US" sz="1400" spc="13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other</a:t>
              </a:r>
              <a:r>
                <a:rPr lang="en-US" sz="1400" spc="-14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complex</a:t>
              </a:r>
              <a:r>
                <a:rPr lang="en-US" sz="1400" spc="-13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tasks</a:t>
              </a:r>
              <a:r>
                <a:rPr lang="en-US" sz="1400" spc="-14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such</a:t>
              </a:r>
              <a:r>
                <a:rPr lang="en-US" sz="1400" spc="-13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20" dirty="0">
                  <a:solidFill>
                    <a:srgbClr val="1B212C"/>
                  </a:solidFill>
                  <a:latin typeface="Tahoma"/>
                  <a:cs typeface="Tahoma"/>
                </a:rPr>
                <a:t>as</a:t>
              </a:r>
              <a:r>
                <a:rPr lang="en-US" sz="1400" spc="-14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doing</a:t>
              </a:r>
              <a:r>
                <a:rPr lang="en-US" sz="1400" spc="-14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calculations </a:t>
              </a:r>
              <a:r>
                <a:rPr lang="en-US" sz="1400" spc="-39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by</a:t>
              </a:r>
              <a:r>
                <a:rPr lang="en-US" sz="1400" spc="-16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verbal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commands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20" dirty="0">
                  <a:solidFill>
                    <a:srgbClr val="1B212C"/>
                  </a:solidFill>
                  <a:latin typeface="Tahoma"/>
                  <a:cs typeface="Tahoma"/>
                </a:rPr>
                <a:t>etc.</a:t>
              </a:r>
              <a:endParaRPr lang="en-US" sz="1400" dirty="0">
                <a:latin typeface="Tahoma"/>
                <a:cs typeface="Tahoma"/>
              </a:endParaRPr>
            </a:p>
            <a:p>
              <a:pPr>
                <a:lnSpc>
                  <a:spcPct val="100000"/>
                </a:lnSpc>
                <a:spcBef>
                  <a:spcPts val="5"/>
                </a:spcBef>
                <a:buClr>
                  <a:srgbClr val="1B212C"/>
                </a:buClr>
                <a:buFont typeface="Arial MT"/>
                <a:buChar char="●"/>
              </a:pPr>
              <a:endParaRPr lang="en-US" sz="1400" dirty="0">
                <a:latin typeface="Tahoma"/>
                <a:cs typeface="Tahoma"/>
              </a:endParaRPr>
            </a:p>
            <a:p>
              <a:pPr marL="469900" marR="11430" indent="-328295">
                <a:lnSpc>
                  <a:spcPct val="101000"/>
                </a:lnSpc>
                <a:buFont typeface="Arial MT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Voice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recognition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can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be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more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efﬁcient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30" dirty="0">
                  <a:solidFill>
                    <a:srgbClr val="1B212C"/>
                  </a:solidFill>
                  <a:latin typeface="Tahoma"/>
                  <a:cs typeface="Tahoma"/>
                </a:rPr>
                <a:t>if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40" dirty="0">
                  <a:solidFill>
                    <a:srgbClr val="1B212C"/>
                  </a:solidFill>
                  <a:latin typeface="Tahoma"/>
                  <a:cs typeface="Tahoma"/>
                </a:rPr>
                <a:t>it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can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5" dirty="0">
                  <a:solidFill>
                    <a:srgbClr val="1B212C"/>
                  </a:solidFill>
                  <a:latin typeface="Tahoma"/>
                  <a:cs typeface="Tahoma"/>
                </a:rPr>
                <a:t>correctly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process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different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accents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and </a:t>
              </a:r>
              <a:r>
                <a:rPr lang="en-US" sz="1400" spc="-39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can</a:t>
              </a:r>
              <a:r>
                <a:rPr lang="en-US" sz="1400" spc="-16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ignore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background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5" dirty="0">
                  <a:solidFill>
                    <a:srgbClr val="1B212C"/>
                  </a:solidFill>
                  <a:latin typeface="Tahoma"/>
                  <a:cs typeface="Tahoma"/>
                </a:rPr>
                <a:t>noise.</a:t>
              </a:r>
              <a:endParaRPr lang="en-US" sz="140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08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CAA5D-4A79-B618-676A-C3D37FF1709C}"/>
              </a:ext>
            </a:extLst>
          </p:cNvPr>
          <p:cNvSpPr/>
          <p:nvPr/>
        </p:nvSpPr>
        <p:spPr>
          <a:xfrm>
            <a:off x="0" y="0"/>
            <a:ext cx="14097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E7BD43-45C5-205E-9ACC-C77A86C653EA}"/>
              </a:ext>
            </a:extLst>
          </p:cNvPr>
          <p:cNvSpPr/>
          <p:nvPr/>
        </p:nvSpPr>
        <p:spPr>
          <a:xfrm>
            <a:off x="503706" y="1829347"/>
            <a:ext cx="4182594" cy="3199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7AEA59-3929-DDEB-C8BD-5D1A72AC3E6E}"/>
              </a:ext>
            </a:extLst>
          </p:cNvPr>
          <p:cNvSpPr/>
          <p:nvPr/>
        </p:nvSpPr>
        <p:spPr>
          <a:xfrm>
            <a:off x="4686300" y="977900"/>
            <a:ext cx="7505700" cy="490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927225-263C-7499-0C04-A24ECDC03E03}"/>
              </a:ext>
            </a:extLst>
          </p:cNvPr>
          <p:cNvGrpSpPr/>
          <p:nvPr/>
        </p:nvGrpSpPr>
        <p:grpSpPr>
          <a:xfrm>
            <a:off x="503706" y="2198594"/>
            <a:ext cx="3981450" cy="2308324"/>
            <a:chOff x="5520208" y="1115785"/>
            <a:chExt cx="3981450" cy="23083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15C2D-0C8D-79D1-9BC2-AEA9974BD12D}"/>
                </a:ext>
              </a:extLst>
            </p:cNvPr>
            <p:cNvSpPr txBox="1"/>
            <p:nvPr/>
          </p:nvSpPr>
          <p:spPr>
            <a:xfrm>
              <a:off x="5520208" y="1115785"/>
              <a:ext cx="398145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spc="20" dirty="0">
                  <a:latin typeface="Arial Rounded MT Bold" panose="020F0704030504030204" pitchFamily="34" charset="0"/>
                </a:rPr>
                <a:t>HA</a:t>
              </a:r>
              <a:r>
                <a:rPr lang="en-IN" sz="3600" spc="-25" dirty="0">
                  <a:latin typeface="Arial Rounded MT Bold" panose="020F0704030504030204" pitchFamily="34" charset="0"/>
                </a:rPr>
                <a:t>R</a:t>
              </a:r>
              <a:r>
                <a:rPr lang="en-IN" sz="3600" spc="114" dirty="0">
                  <a:latin typeface="Arial Rounded MT Bold" panose="020F0704030504030204" pitchFamily="34" charset="0"/>
                </a:rPr>
                <a:t>DW</a:t>
              </a:r>
              <a:r>
                <a:rPr lang="en-IN" sz="3600" spc="-55" dirty="0">
                  <a:latin typeface="Arial Rounded MT Bold" panose="020F0704030504030204" pitchFamily="34" charset="0"/>
                </a:rPr>
                <a:t>A</a:t>
              </a:r>
              <a:r>
                <a:rPr lang="en-IN" sz="3600" spc="-75" dirty="0">
                  <a:latin typeface="Arial Rounded MT Bold" panose="020F0704030504030204" pitchFamily="34" charset="0"/>
                </a:rPr>
                <a:t>R</a:t>
              </a:r>
              <a:r>
                <a:rPr lang="en-IN" sz="3600" spc="15" dirty="0">
                  <a:latin typeface="Arial Rounded MT Bold" panose="020F0704030504030204" pitchFamily="34" charset="0"/>
                </a:rPr>
                <a:t>E</a:t>
              </a:r>
              <a:r>
                <a:rPr lang="en-IN" sz="3600" spc="-215" dirty="0">
                  <a:latin typeface="Arial Rounded MT Bold" panose="020F0704030504030204" pitchFamily="34" charset="0"/>
                </a:rPr>
                <a:t> </a:t>
              </a:r>
              <a:r>
                <a:rPr lang="en-IN" sz="3600" spc="-140" dirty="0">
                  <a:latin typeface="Arial Rounded MT Bold" panose="020F0704030504030204" pitchFamily="34" charset="0"/>
                </a:rPr>
                <a:t>&amp;</a:t>
              </a:r>
              <a:r>
                <a:rPr lang="en-IN" sz="3600" spc="-215" dirty="0">
                  <a:latin typeface="Arial Rounded MT Bold" panose="020F0704030504030204" pitchFamily="34" charset="0"/>
                </a:rPr>
                <a:t> </a:t>
              </a:r>
              <a:r>
                <a:rPr lang="en-IN" sz="3600" spc="-35" dirty="0">
                  <a:latin typeface="Arial Rounded MT Bold" panose="020F0704030504030204" pitchFamily="34" charset="0"/>
                </a:rPr>
                <a:t>SOF</a:t>
              </a:r>
              <a:r>
                <a:rPr lang="en-IN" sz="3600" spc="-50" dirty="0">
                  <a:latin typeface="Arial Rounded MT Bold" panose="020F0704030504030204" pitchFamily="34" charset="0"/>
                </a:rPr>
                <a:t>T</a:t>
              </a:r>
              <a:r>
                <a:rPr lang="en-IN" sz="3600" spc="105" dirty="0">
                  <a:latin typeface="Arial Rounded MT Bold" panose="020F0704030504030204" pitchFamily="34" charset="0"/>
                </a:rPr>
                <a:t>W</a:t>
              </a:r>
              <a:r>
                <a:rPr lang="en-IN" sz="3600" spc="-55" dirty="0">
                  <a:latin typeface="Arial Rounded MT Bold" panose="020F0704030504030204" pitchFamily="34" charset="0"/>
                </a:rPr>
                <a:t>A</a:t>
              </a:r>
              <a:r>
                <a:rPr lang="en-IN" sz="3600" spc="-75" dirty="0">
                  <a:latin typeface="Arial Rounded MT Bold" panose="020F0704030504030204" pitchFamily="34" charset="0"/>
                </a:rPr>
                <a:t>R</a:t>
              </a:r>
              <a:r>
                <a:rPr lang="en-IN" sz="3600" spc="15" dirty="0">
                  <a:latin typeface="Arial Rounded MT Bold" panose="020F0704030504030204" pitchFamily="34" charset="0"/>
                </a:rPr>
                <a:t>E</a:t>
              </a:r>
              <a:r>
                <a:rPr lang="en-IN" sz="3600" spc="-215" dirty="0">
                  <a:latin typeface="Arial Rounded MT Bold" panose="020F0704030504030204" pitchFamily="34" charset="0"/>
                </a:rPr>
                <a:t> </a:t>
              </a:r>
              <a:r>
                <a:rPr lang="en-IN" sz="3600" spc="-100" dirty="0">
                  <a:latin typeface="Arial Rounded MT Bold" panose="020F0704030504030204" pitchFamily="34" charset="0"/>
                </a:rPr>
                <a:t>R</a:t>
              </a:r>
              <a:r>
                <a:rPr lang="en-IN" sz="3600" spc="35" dirty="0">
                  <a:latin typeface="Arial Rounded MT Bold" panose="020F0704030504030204" pitchFamily="34" charset="0"/>
                </a:rPr>
                <a:t>EQUI</a:t>
              </a:r>
              <a:r>
                <a:rPr lang="en-IN" sz="3600" spc="-10" dirty="0">
                  <a:latin typeface="Arial Rounded MT Bold" panose="020F0704030504030204" pitchFamily="34" charset="0"/>
                </a:rPr>
                <a:t>R</a:t>
              </a:r>
              <a:r>
                <a:rPr lang="en-IN" sz="3600" spc="45" dirty="0">
                  <a:latin typeface="Arial Rounded MT Bold" panose="020F0704030504030204" pitchFamily="34" charset="0"/>
                </a:rPr>
                <a:t>EMENTS  </a:t>
              </a:r>
              <a:r>
                <a:rPr lang="en-IN" sz="3600" dirty="0">
                  <a:latin typeface="Arial Rounded MT Bold" panose="020F0704030504030204" pitchFamily="34" charset="0"/>
                </a:rPr>
                <a:t>(MINIMUM)</a:t>
              </a:r>
              <a:endParaRPr lang="en-US" sz="36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C852F7-3DC0-E21F-FF58-4CEA76154E5A}"/>
                </a:ext>
              </a:extLst>
            </p:cNvPr>
            <p:cNvSpPr txBox="1"/>
            <p:nvPr/>
          </p:nvSpPr>
          <p:spPr>
            <a:xfrm>
              <a:off x="5721352" y="2463224"/>
              <a:ext cx="332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400" dirty="0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4A01E0-41F4-7CC9-22A6-5AED290004DA}"/>
              </a:ext>
            </a:extLst>
          </p:cNvPr>
          <p:cNvSpPr txBox="1"/>
          <p:nvPr/>
        </p:nvSpPr>
        <p:spPr>
          <a:xfrm>
            <a:off x="5626100" y="1813373"/>
            <a:ext cx="34290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IN" sz="2000" spc="130" dirty="0">
                <a:solidFill>
                  <a:schemeClr val="bg1"/>
                </a:solidFill>
                <a:latin typeface="Tahoma"/>
                <a:cs typeface="Tahoma"/>
              </a:rPr>
              <a:t>W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eb</a:t>
            </a:r>
            <a:r>
              <a:rPr lang="en-IN" sz="2000" spc="-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IN" sz="2000" spc="-20" dirty="0">
                <a:solidFill>
                  <a:schemeClr val="bg1"/>
                </a:solidFill>
                <a:latin typeface="Tahoma"/>
                <a:cs typeface="Tahoma"/>
              </a:rPr>
              <a:t>Cam:</a:t>
            </a:r>
            <a:r>
              <a:rPr lang="en-IN" sz="2000" spc="-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IN" sz="2000" spc="-10" dirty="0">
                <a:solidFill>
                  <a:schemeClr val="bg1"/>
                </a:solidFill>
                <a:latin typeface="Tahoma"/>
                <a:cs typeface="Tahoma"/>
              </a:rPr>
              <a:t>1.3</a:t>
            </a:r>
            <a:r>
              <a:rPr lang="en-IN" sz="2000" spc="-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IN" sz="2000" spc="-10" dirty="0">
                <a:solidFill>
                  <a:schemeClr val="bg1"/>
                </a:solidFill>
                <a:latin typeface="Tahoma"/>
                <a:cs typeface="Tahoma"/>
              </a:rPr>
              <a:t>megapi</a:t>
            </a:r>
            <a:r>
              <a:rPr lang="en-IN" sz="2000" spc="-50" dirty="0">
                <a:solidFill>
                  <a:schemeClr val="bg1"/>
                </a:solidFill>
                <a:latin typeface="Tahoma"/>
                <a:cs typeface="Tahoma"/>
              </a:rPr>
              <a:t>x</a:t>
            </a:r>
            <a:r>
              <a:rPr lang="en-IN" sz="2000" spc="15" dirty="0">
                <a:solidFill>
                  <a:schemeClr val="bg1"/>
                </a:solidFill>
                <a:latin typeface="Tahoma"/>
                <a:cs typeface="Tahoma"/>
              </a:rPr>
              <a:t>el</a:t>
            </a:r>
            <a:r>
              <a:rPr lang="en-IN" sz="2000" spc="-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IN" sz="2000" spc="15" dirty="0">
                <a:solidFill>
                  <a:schemeClr val="bg1"/>
                </a:solidFill>
                <a:latin typeface="Tahoma"/>
                <a:cs typeface="Tahoma"/>
              </a:rPr>
              <a:t>resolution</a:t>
            </a:r>
            <a:endParaRPr lang="en-IN" sz="20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IN" sz="2000" spc="20" dirty="0">
                <a:solidFill>
                  <a:schemeClr val="bg1"/>
                </a:solidFill>
                <a:latin typeface="Tahoma"/>
                <a:cs typeface="Tahoma"/>
              </a:rPr>
              <a:t>Processor</a:t>
            </a:r>
            <a:r>
              <a:rPr lang="en-IN" sz="2000" spc="-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IN" sz="2000" spc="-135" dirty="0">
                <a:solidFill>
                  <a:schemeClr val="bg1"/>
                </a:solidFill>
                <a:latin typeface="Tahoma"/>
                <a:cs typeface="Tahoma"/>
              </a:rPr>
              <a:t>:</a:t>
            </a:r>
            <a:r>
              <a:rPr lang="en-IN" sz="2000" spc="-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IN" sz="2000" spc="40" dirty="0">
                <a:solidFill>
                  <a:schemeClr val="bg1"/>
                </a:solidFill>
                <a:latin typeface="Tahoma"/>
                <a:cs typeface="Tahoma"/>
              </a:rPr>
              <a:t>Core2Duo</a:t>
            </a:r>
            <a:r>
              <a:rPr lang="en-IN" sz="2000" spc="-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IN" sz="2000" spc="-15" dirty="0">
                <a:solidFill>
                  <a:schemeClr val="bg1"/>
                </a:solidFill>
                <a:latin typeface="Tahoma"/>
                <a:cs typeface="Tahoma"/>
              </a:rPr>
              <a:t>(2nd</a:t>
            </a:r>
            <a:r>
              <a:rPr lang="en-IN" sz="2000" spc="-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IN" sz="2000" spc="-5" dirty="0">
                <a:solidFill>
                  <a:schemeClr val="bg1"/>
                </a:solidFill>
                <a:latin typeface="Tahoma"/>
                <a:cs typeface="Tahoma"/>
              </a:rPr>
              <a:t>gene</a:t>
            </a:r>
            <a:r>
              <a:rPr lang="en-IN" sz="2000" spc="-30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r>
              <a:rPr lang="en-IN" sz="2000" spc="-5" dirty="0">
                <a:solidFill>
                  <a:schemeClr val="bg1"/>
                </a:solidFill>
                <a:latin typeface="Tahoma"/>
                <a:cs typeface="Tahoma"/>
              </a:rPr>
              <a:t>ation)</a:t>
            </a:r>
            <a:endParaRPr lang="en-IN" sz="20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15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IN" sz="2000" spc="50" dirty="0">
                <a:solidFill>
                  <a:schemeClr val="bg1"/>
                </a:solidFill>
                <a:latin typeface="Tahoma"/>
                <a:cs typeface="Tahoma"/>
              </a:rPr>
              <a:t>Main</a:t>
            </a:r>
            <a:r>
              <a:rPr lang="en-IN" sz="2000" spc="-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IN" sz="2000" spc="40" dirty="0">
                <a:solidFill>
                  <a:schemeClr val="bg1"/>
                </a:solidFill>
                <a:latin typeface="Tahoma"/>
                <a:cs typeface="Tahoma"/>
              </a:rPr>
              <a:t>Memory</a:t>
            </a:r>
            <a:r>
              <a:rPr lang="en-IN" sz="2000" spc="-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IN" sz="2000" spc="-135" dirty="0">
                <a:solidFill>
                  <a:schemeClr val="bg1"/>
                </a:solidFill>
                <a:latin typeface="Tahoma"/>
                <a:cs typeface="Tahoma"/>
              </a:rPr>
              <a:t>:</a:t>
            </a:r>
            <a:r>
              <a:rPr lang="en-IN" sz="2000" spc="-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IN" sz="2000" spc="65" dirty="0">
                <a:solidFill>
                  <a:schemeClr val="bg1"/>
                </a:solidFill>
                <a:latin typeface="Tahoma"/>
                <a:cs typeface="Tahoma"/>
              </a:rPr>
              <a:t>2GB</a:t>
            </a:r>
            <a:r>
              <a:rPr lang="en-IN" sz="2000" spc="-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IN" sz="2000" spc="105" dirty="0">
                <a:solidFill>
                  <a:schemeClr val="bg1"/>
                </a:solidFill>
                <a:latin typeface="Tahoma"/>
                <a:cs typeface="Tahoma"/>
              </a:rPr>
              <a:t>RAM</a:t>
            </a:r>
            <a:endParaRPr lang="en-IN" sz="20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15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IN" sz="2000" spc="35" dirty="0">
                <a:solidFill>
                  <a:schemeClr val="bg1"/>
                </a:solidFill>
                <a:latin typeface="Tahoma"/>
                <a:cs typeface="Tahoma"/>
              </a:rPr>
              <a:t>Hard</a:t>
            </a:r>
            <a:r>
              <a:rPr lang="en-IN" sz="2000" spc="-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IN" sz="2000" spc="35" dirty="0">
                <a:solidFill>
                  <a:schemeClr val="bg1"/>
                </a:solidFill>
                <a:latin typeface="Tahoma"/>
                <a:cs typeface="Tahoma"/>
              </a:rPr>
              <a:t>Disk</a:t>
            </a:r>
            <a:r>
              <a:rPr lang="en-IN" sz="2000" spc="-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IN" sz="2000" spc="-135" dirty="0">
                <a:solidFill>
                  <a:schemeClr val="bg1"/>
                </a:solidFill>
                <a:latin typeface="Tahoma"/>
                <a:cs typeface="Tahoma"/>
              </a:rPr>
              <a:t>:</a:t>
            </a:r>
            <a:r>
              <a:rPr lang="en-IN" sz="2000" spc="-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IN" sz="2000" spc="55" dirty="0">
                <a:solidFill>
                  <a:schemeClr val="bg1"/>
                </a:solidFill>
                <a:latin typeface="Tahoma"/>
                <a:cs typeface="Tahoma"/>
              </a:rPr>
              <a:t>320GB</a:t>
            </a:r>
            <a:endParaRPr lang="en-IN" sz="20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15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IN" sz="2000" spc="30" dirty="0">
                <a:solidFill>
                  <a:schemeClr val="bg1"/>
                </a:solidFill>
                <a:latin typeface="Tahoma"/>
                <a:cs typeface="Tahoma"/>
              </a:rPr>
              <a:t>Microphone</a:t>
            </a:r>
            <a:endParaRPr lang="en-IN" sz="20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15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IN" sz="2000" spc="5" dirty="0">
                <a:solidFill>
                  <a:schemeClr val="bg1"/>
                </a:solidFill>
                <a:latin typeface="Tahoma"/>
                <a:cs typeface="Tahoma"/>
              </a:rPr>
              <a:t>Python.</a:t>
            </a:r>
            <a:endParaRPr lang="en-IN" sz="20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IN" sz="2000" spc="50" dirty="0">
                <a:solidFill>
                  <a:schemeClr val="bg1"/>
                </a:solidFill>
                <a:latin typeface="Tahoma"/>
                <a:cs typeface="Tahoma"/>
              </a:rPr>
              <a:t>OpenCV</a:t>
            </a:r>
            <a:endParaRPr lang="en-IN" sz="20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IN" sz="2000" spc="35" dirty="0">
                <a:solidFill>
                  <a:schemeClr val="bg1"/>
                </a:solidFill>
                <a:latin typeface="Tahoma"/>
                <a:cs typeface="Tahoma"/>
              </a:rPr>
              <a:t>MediaPipe</a:t>
            </a:r>
            <a:endParaRPr lang="en-IN" sz="20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4331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46F35D-CFAF-77F1-8662-D43C570AD382}"/>
              </a:ext>
            </a:extLst>
          </p:cNvPr>
          <p:cNvSpPr/>
          <p:nvPr/>
        </p:nvSpPr>
        <p:spPr>
          <a:xfrm>
            <a:off x="0" y="0"/>
            <a:ext cx="49929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57AFC-1E3B-D125-6ADD-32CC90B6EA78}"/>
              </a:ext>
            </a:extLst>
          </p:cNvPr>
          <p:cNvSpPr txBox="1"/>
          <p:nvPr/>
        </p:nvSpPr>
        <p:spPr>
          <a:xfrm>
            <a:off x="709334" y="639058"/>
            <a:ext cx="3743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spc="-1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C</a:t>
            </a:r>
            <a:r>
              <a:rPr lang="en-IN" sz="4000" b="1" spc="85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ON</a:t>
            </a:r>
            <a:r>
              <a:rPr lang="en-IN" sz="4000" b="1" spc="5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C</a:t>
            </a:r>
            <a:r>
              <a:rPr lang="en-IN" sz="4000" b="1" spc="2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LUSION</a:t>
            </a:r>
            <a:endParaRPr lang="en-US" sz="4000" b="1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416E0F-E63B-893A-E0EC-DC7FCE342AD3}"/>
              </a:ext>
            </a:extLst>
          </p:cNvPr>
          <p:cNvSpPr txBox="1"/>
          <p:nvPr/>
        </p:nvSpPr>
        <p:spPr>
          <a:xfrm>
            <a:off x="5507695" y="993001"/>
            <a:ext cx="5286595" cy="4742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0220" marR="5080" algn="just">
              <a:lnSpc>
                <a:spcPct val="115399"/>
              </a:lnSpc>
              <a:spcBef>
                <a:spcPts val="100"/>
              </a:spcBef>
            </a:pPr>
            <a:r>
              <a:rPr lang="en-US" sz="1400" dirty="0">
                <a:latin typeface="MS Reference Sans Serif" panose="020B0604030504040204" pitchFamily="34" charset="0"/>
              </a:rPr>
              <a:t>The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-5" dirty="0">
                <a:latin typeface="MS Reference Sans Serif" panose="020B0604030504040204" pitchFamily="34" charset="0"/>
              </a:rPr>
              <a:t>main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objective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20" dirty="0">
                <a:latin typeface="MS Reference Sans Serif" panose="020B0604030504040204" pitchFamily="34" charset="0"/>
              </a:rPr>
              <a:t>of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15" dirty="0">
                <a:latin typeface="MS Reference Sans Serif" panose="020B0604030504040204" pitchFamily="34" charset="0"/>
              </a:rPr>
              <a:t>the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20" dirty="0">
                <a:latin typeface="MS Reference Sans Serif" panose="020B0604030504040204" pitchFamily="34" charset="0"/>
              </a:rPr>
              <a:t>virtual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mouse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system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is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30" dirty="0">
                <a:latin typeface="MS Reference Sans Serif" panose="020B0604030504040204" pitchFamily="34" charset="0"/>
              </a:rPr>
              <a:t>to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25" dirty="0">
                <a:latin typeface="MS Reference Sans Serif" panose="020B0604030504040204" pitchFamily="34" charset="0"/>
              </a:rPr>
              <a:t>control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15" dirty="0">
                <a:latin typeface="MS Reference Sans Serif" panose="020B0604030504040204" pitchFamily="34" charset="0"/>
              </a:rPr>
              <a:t>the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mouse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15" dirty="0">
                <a:latin typeface="MS Reference Sans Serif" panose="020B0604030504040204" pitchFamily="34" charset="0"/>
              </a:rPr>
              <a:t>cursor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10" dirty="0">
                <a:latin typeface="MS Reference Sans Serif" panose="020B0604030504040204" pitchFamily="34" charset="0"/>
              </a:rPr>
              <a:t>functions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by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using </a:t>
            </a:r>
            <a:r>
              <a:rPr lang="en-US" sz="1400" spc="-395" dirty="0">
                <a:latin typeface="MS Reference Sans Serif" panose="020B0604030504040204" pitchFamily="34" charset="0"/>
              </a:rPr>
              <a:t> </a:t>
            </a:r>
            <a:r>
              <a:rPr lang="en-US" sz="1400" spc="-5" dirty="0">
                <a:latin typeface="MS Reference Sans Serif" panose="020B0604030504040204" pitchFamily="34" charset="0"/>
              </a:rPr>
              <a:t>hand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gestures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and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10" dirty="0">
                <a:latin typeface="MS Reference Sans Serif" panose="020B0604030504040204" pitchFamily="34" charset="0"/>
              </a:rPr>
              <a:t>voice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commands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instead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20" dirty="0">
                <a:latin typeface="MS Reference Sans Serif" panose="020B0604030504040204" pitchFamily="34" charset="0"/>
              </a:rPr>
              <a:t>of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using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-25" dirty="0">
                <a:latin typeface="MS Reference Sans Serif" panose="020B0604030504040204" pitchFamily="34" charset="0"/>
              </a:rPr>
              <a:t>a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physical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-25" dirty="0">
                <a:latin typeface="MS Reference Sans Serif" panose="020B0604030504040204" pitchFamily="34" charset="0"/>
              </a:rPr>
              <a:t>mouse.</a:t>
            </a:r>
          </a:p>
          <a:p>
            <a:pPr marL="490220" marR="191770" algn="just">
              <a:lnSpc>
                <a:spcPct val="115399"/>
              </a:lnSpc>
            </a:pPr>
            <a:r>
              <a:rPr lang="en-US" sz="1400" dirty="0">
                <a:latin typeface="MS Reference Sans Serif" panose="020B0604030504040204" pitchFamily="34" charset="0"/>
              </a:rPr>
              <a:t>The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proposed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20" dirty="0">
                <a:latin typeface="MS Reference Sans Serif" panose="020B0604030504040204" pitchFamily="34" charset="0"/>
              </a:rPr>
              <a:t>virtual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mouse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system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10" dirty="0">
                <a:latin typeface="MS Reference Sans Serif" panose="020B0604030504040204" pitchFamily="34" charset="0"/>
              </a:rPr>
              <a:t>performs</a:t>
            </a:r>
            <a:r>
              <a:rPr lang="en-US" sz="1400" spc="114" dirty="0">
                <a:latin typeface="MS Reference Sans Serif" panose="020B0604030504040204" pitchFamily="34" charset="0"/>
              </a:rPr>
              <a:t> </a:t>
            </a:r>
            <a:r>
              <a:rPr lang="en-US" sz="1400" spc="20" dirty="0">
                <a:latin typeface="MS Reference Sans Serif" panose="020B0604030504040204" pitchFamily="34" charset="0"/>
              </a:rPr>
              <a:t>well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and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-15" dirty="0">
                <a:latin typeface="MS Reference Sans Serif" panose="020B0604030504040204" pitchFamily="34" charset="0"/>
              </a:rPr>
              <a:t>has</a:t>
            </a:r>
            <a:r>
              <a:rPr lang="en-US" sz="1400" spc="114" dirty="0">
                <a:latin typeface="MS Reference Sans Serif" panose="020B0604030504040204" pitchFamily="34" charset="0"/>
              </a:rPr>
              <a:t> </a:t>
            </a:r>
            <a:r>
              <a:rPr lang="en-US" sz="1400" spc="10" dirty="0">
                <a:latin typeface="MS Reference Sans Serif" panose="020B0604030504040204" pitchFamily="34" charset="0"/>
              </a:rPr>
              <a:t>greater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accuracy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compared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30" dirty="0">
                <a:latin typeface="MS Reference Sans Serif" panose="020B0604030504040204" pitchFamily="34" charset="0"/>
              </a:rPr>
              <a:t>to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15" dirty="0">
                <a:latin typeface="MS Reference Sans Serif" panose="020B0604030504040204" pitchFamily="34" charset="0"/>
              </a:rPr>
              <a:t>the </a:t>
            </a:r>
            <a:r>
              <a:rPr lang="en-US" sz="1400" spc="-390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existing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models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and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also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15" dirty="0">
                <a:latin typeface="MS Reference Sans Serif" panose="020B0604030504040204" pitchFamily="34" charset="0"/>
              </a:rPr>
              <a:t>the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model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overcomes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most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20" dirty="0">
                <a:latin typeface="MS Reference Sans Serif" panose="020B0604030504040204" pitchFamily="34" charset="0"/>
              </a:rPr>
              <a:t>of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15" dirty="0">
                <a:latin typeface="MS Reference Sans Serif" panose="020B0604030504040204" pitchFamily="34" charset="0"/>
              </a:rPr>
              <a:t>the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15" dirty="0">
                <a:latin typeface="MS Reference Sans Serif" panose="020B0604030504040204" pitchFamily="34" charset="0"/>
              </a:rPr>
              <a:t>limitations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20" dirty="0">
                <a:latin typeface="MS Reference Sans Serif" panose="020B0604030504040204" pitchFamily="34" charset="0"/>
              </a:rPr>
              <a:t>of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15" dirty="0">
                <a:latin typeface="MS Reference Sans Serif" panose="020B0604030504040204" pitchFamily="34" charset="0"/>
              </a:rPr>
              <a:t>the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existing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-20" dirty="0">
                <a:latin typeface="MS Reference Sans Serif" panose="020B0604030504040204" pitchFamily="34" charset="0"/>
              </a:rPr>
              <a:t>systems.</a:t>
            </a:r>
          </a:p>
          <a:p>
            <a:pPr marL="477520" algn="just">
              <a:lnSpc>
                <a:spcPct val="100000"/>
              </a:lnSpc>
              <a:spcBef>
                <a:spcPts val="45"/>
              </a:spcBef>
            </a:pPr>
            <a:endParaRPr lang="en-US" sz="1400" dirty="0">
              <a:latin typeface="MS Reference Sans Serif" panose="020B0604030504040204" pitchFamily="34" charset="0"/>
            </a:endParaRPr>
          </a:p>
          <a:p>
            <a:pPr marL="490220" marR="27305" algn="just">
              <a:lnSpc>
                <a:spcPct val="115399"/>
              </a:lnSpc>
              <a:spcBef>
                <a:spcPts val="5"/>
              </a:spcBef>
            </a:pPr>
            <a:r>
              <a:rPr lang="en-US" sz="1400" spc="35" dirty="0">
                <a:latin typeface="MS Reference Sans Serif" panose="020B0604030504040204" pitchFamily="34" charset="0"/>
              </a:rPr>
              <a:t>Virtual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mouse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can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be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-5" dirty="0">
                <a:latin typeface="MS Reference Sans Serif" panose="020B0604030504040204" pitchFamily="34" charset="0"/>
              </a:rPr>
              <a:t>used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30" dirty="0">
                <a:latin typeface="MS Reference Sans Serif" panose="020B0604030504040204" pitchFamily="34" charset="0"/>
              </a:rPr>
              <a:t>for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15" dirty="0">
                <a:latin typeface="MS Reference Sans Serif" panose="020B0604030504040204" pitchFamily="34" charset="0"/>
              </a:rPr>
              <a:t>real-world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-5" dirty="0">
                <a:latin typeface="MS Reference Sans Serif" panose="020B0604030504040204" pitchFamily="34" charset="0"/>
              </a:rPr>
              <a:t>applications.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Since</a:t>
            </a:r>
            <a:r>
              <a:rPr lang="en-US" sz="1400" spc="114" dirty="0">
                <a:latin typeface="MS Reference Sans Serif" panose="020B0604030504040204" pitchFamily="34" charset="0"/>
              </a:rPr>
              <a:t> </a:t>
            </a:r>
            <a:r>
              <a:rPr lang="en-US" sz="1400" spc="15" dirty="0">
                <a:latin typeface="MS Reference Sans Serif" panose="020B0604030504040204" pitchFamily="34" charset="0"/>
              </a:rPr>
              <a:t>the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proposed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mouse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system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can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be </a:t>
            </a:r>
            <a:r>
              <a:rPr lang="en-US" sz="1400" spc="-390" dirty="0">
                <a:latin typeface="MS Reference Sans Serif" panose="020B0604030504040204" pitchFamily="34" charset="0"/>
              </a:rPr>
              <a:t> </a:t>
            </a:r>
            <a:r>
              <a:rPr lang="en-US" sz="1400" spc="-5" dirty="0">
                <a:latin typeface="MS Reference Sans Serif" panose="020B0604030504040204" pitchFamily="34" charset="0"/>
              </a:rPr>
              <a:t>used </a:t>
            </a:r>
            <a:r>
              <a:rPr lang="en-US" sz="1400" spc="20" dirty="0">
                <a:latin typeface="MS Reference Sans Serif" panose="020B0604030504040204" pitchFamily="34" charset="0"/>
              </a:rPr>
              <a:t>virtually </a:t>
            </a:r>
            <a:r>
              <a:rPr lang="en-US" sz="1400" spc="-10" dirty="0">
                <a:latin typeface="MS Reference Sans Serif" panose="020B0604030504040204" pitchFamily="34" charset="0"/>
              </a:rPr>
              <a:t>using </a:t>
            </a:r>
            <a:r>
              <a:rPr lang="en-US" sz="1400" spc="-5" dirty="0">
                <a:latin typeface="MS Reference Sans Serif" panose="020B0604030504040204" pitchFamily="34" charset="0"/>
              </a:rPr>
              <a:t>hand </a:t>
            </a:r>
            <a:r>
              <a:rPr lang="en-US" sz="1400" dirty="0">
                <a:latin typeface="MS Reference Sans Serif" panose="020B0604030504040204" pitchFamily="34" charset="0"/>
              </a:rPr>
              <a:t>gestures </a:t>
            </a:r>
            <a:r>
              <a:rPr lang="en-US" sz="1400" spc="-10" dirty="0">
                <a:latin typeface="MS Reference Sans Serif" panose="020B0604030504040204" pitchFamily="34" charset="0"/>
              </a:rPr>
              <a:t>and </a:t>
            </a:r>
            <a:r>
              <a:rPr lang="en-US" sz="1400" spc="10" dirty="0">
                <a:latin typeface="MS Reference Sans Serif" panose="020B0604030504040204" pitchFamily="34" charset="0"/>
              </a:rPr>
              <a:t>voice </a:t>
            </a:r>
            <a:r>
              <a:rPr lang="en-US" sz="1400" spc="-20" dirty="0">
                <a:latin typeface="MS Reference Sans Serif" panose="020B0604030504040204" pitchFamily="34" charset="0"/>
              </a:rPr>
              <a:t>commands, </a:t>
            </a:r>
            <a:r>
              <a:rPr lang="en-US" sz="1400" spc="40" dirty="0">
                <a:latin typeface="MS Reference Sans Serif" panose="020B0604030504040204" pitchFamily="34" charset="0"/>
              </a:rPr>
              <a:t>it </a:t>
            </a:r>
            <a:r>
              <a:rPr lang="en-US" sz="1400" spc="-10" dirty="0">
                <a:latin typeface="MS Reference Sans Serif" panose="020B0604030504040204" pitchFamily="34" charset="0"/>
              </a:rPr>
              <a:t>can </a:t>
            </a:r>
            <a:r>
              <a:rPr lang="en-US" sz="1400" dirty="0">
                <a:latin typeface="MS Reference Sans Serif" panose="020B0604030504040204" pitchFamily="34" charset="0"/>
              </a:rPr>
              <a:t>be </a:t>
            </a:r>
            <a:r>
              <a:rPr lang="en-US" sz="1400" spc="5" dirty="0">
                <a:latin typeface="MS Reference Sans Serif" panose="020B0604030504040204" pitchFamily="34" charset="0"/>
              </a:rPr>
              <a:t>useful </a:t>
            </a:r>
            <a:r>
              <a:rPr lang="en-US" sz="1400" spc="15" dirty="0">
                <a:latin typeface="MS Reference Sans Serif" panose="020B0604030504040204" pitchFamily="34" charset="0"/>
              </a:rPr>
              <a:t>in </a:t>
            </a:r>
            <a:r>
              <a:rPr lang="en-US" sz="1400" spc="5" dirty="0">
                <a:latin typeface="MS Reference Sans Serif" panose="020B0604030504040204" pitchFamily="34" charset="0"/>
              </a:rPr>
              <a:t>preventing </a:t>
            </a:r>
            <a:r>
              <a:rPr lang="en-US" sz="1400" spc="15" dirty="0">
                <a:latin typeface="MS Reference Sans Serif" panose="020B0604030504040204" pitchFamily="34" charset="0"/>
              </a:rPr>
              <a:t>the </a:t>
            </a:r>
            <a:r>
              <a:rPr lang="en-US" sz="1400" spc="20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spread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20" dirty="0">
                <a:latin typeface="MS Reference Sans Serif" panose="020B0604030504040204" pitchFamily="34" charset="0"/>
              </a:rPr>
              <a:t>of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25" dirty="0">
                <a:latin typeface="MS Reference Sans Serif" panose="020B0604030504040204" pitchFamily="34" charset="0"/>
              </a:rPr>
              <a:t>COVID-19.</a:t>
            </a:r>
            <a:r>
              <a:rPr lang="en-US" sz="1400" spc="100" dirty="0">
                <a:latin typeface="MS Reference Sans Serif" panose="020B0604030504040204" pitchFamily="34" charset="0"/>
              </a:rPr>
              <a:t> </a:t>
            </a:r>
            <a:r>
              <a:rPr lang="en-US" sz="1400" spc="35" dirty="0">
                <a:latin typeface="MS Reference Sans Serif" panose="020B0604030504040204" pitchFamily="34" charset="0"/>
              </a:rPr>
              <a:t>Virtual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mouse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can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be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15" dirty="0">
                <a:latin typeface="MS Reference Sans Serif" panose="020B0604030504040204" pitchFamily="34" charset="0"/>
              </a:rPr>
              <a:t>very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useful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30" dirty="0">
                <a:latin typeface="MS Reference Sans Serif" panose="020B0604030504040204" pitchFamily="34" charset="0"/>
              </a:rPr>
              <a:t>to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specially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abled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people</a:t>
            </a:r>
          </a:p>
          <a:p>
            <a:pPr marL="490220" marR="252095" algn="just">
              <a:lnSpc>
                <a:spcPct val="115399"/>
              </a:lnSpc>
            </a:pPr>
            <a:r>
              <a:rPr lang="en-US" sz="1400" spc="-20" dirty="0">
                <a:latin typeface="MS Reference Sans Serif" panose="020B0604030504040204" pitchFamily="34" charset="0"/>
              </a:rPr>
              <a:t>It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can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help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15" dirty="0">
                <a:latin typeface="MS Reference Sans Serif" panose="020B0604030504040204" pitchFamily="34" charset="0"/>
              </a:rPr>
              <a:t>in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simplifying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user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15" dirty="0">
                <a:latin typeface="MS Reference Sans Serif" panose="020B0604030504040204" pitchFamily="34" charset="0"/>
              </a:rPr>
              <a:t>interactions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25" dirty="0">
                <a:latin typeface="MS Reference Sans Serif" panose="020B0604030504040204" pitchFamily="34" charset="0"/>
              </a:rPr>
              <a:t>with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personal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computers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and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10" dirty="0">
                <a:latin typeface="MS Reference Sans Serif" panose="020B0604030504040204" pitchFamily="34" charset="0"/>
              </a:rPr>
              <a:t>hardware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-20" dirty="0">
                <a:latin typeface="MS Reference Sans Serif" panose="020B0604030504040204" pitchFamily="34" charset="0"/>
              </a:rPr>
              <a:t>systems.</a:t>
            </a:r>
            <a:r>
              <a:rPr lang="en-US" sz="1400" spc="-150" dirty="0">
                <a:latin typeface="MS Reference Sans Serif" panose="020B0604030504040204" pitchFamily="34" charset="0"/>
              </a:rPr>
              <a:t> </a:t>
            </a:r>
            <a:r>
              <a:rPr lang="en-US" sz="1400" spc="-20" dirty="0">
                <a:latin typeface="MS Reference Sans Serif" panose="020B0604030504040204" pitchFamily="34" charset="0"/>
              </a:rPr>
              <a:t>It </a:t>
            </a:r>
            <a:r>
              <a:rPr lang="en-US" sz="1400" spc="-390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can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10" dirty="0">
                <a:latin typeface="MS Reference Sans Serif" panose="020B0604030504040204" pitchFamily="34" charset="0"/>
              </a:rPr>
              <a:t>create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15" dirty="0">
                <a:latin typeface="MS Reference Sans Serif" panose="020B0604030504040204" pitchFamily="34" charset="0"/>
              </a:rPr>
              <a:t>possibility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20" dirty="0">
                <a:latin typeface="MS Reference Sans Serif" panose="020B0604030504040204" pitchFamily="34" charset="0"/>
              </a:rPr>
              <a:t>of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5" dirty="0">
                <a:latin typeface="MS Reference Sans Serif" panose="020B0604030504040204" pitchFamily="34" charset="0"/>
              </a:rPr>
              <a:t>distance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15" dirty="0">
                <a:latin typeface="MS Reference Sans Serif" panose="020B0604030504040204" pitchFamily="34" charset="0"/>
              </a:rPr>
              <a:t>controlling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20" dirty="0">
                <a:latin typeface="MS Reference Sans Serif" panose="020B0604030504040204" pitchFamily="34" charset="0"/>
              </a:rPr>
              <a:t>of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dirty="0">
                <a:latin typeface="MS Reference Sans Serif" panose="020B0604030504040204" pitchFamily="34" charset="0"/>
              </a:rPr>
              <a:t>robots,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65" dirty="0">
                <a:latin typeface="MS Reference Sans Serif" panose="020B0604030504040204" pitchFamily="34" charset="0"/>
              </a:rPr>
              <a:t>AR</a:t>
            </a:r>
            <a:r>
              <a:rPr lang="en-US" sz="1400" spc="-155" dirty="0">
                <a:latin typeface="MS Reference Sans Serif" panose="020B0604030504040204" pitchFamily="34" charset="0"/>
              </a:rPr>
              <a:t> </a:t>
            </a:r>
            <a:r>
              <a:rPr lang="en-US" sz="1400" spc="-10" dirty="0">
                <a:latin typeface="MS Reference Sans Serif" panose="020B0604030504040204" pitchFamily="34" charset="0"/>
              </a:rPr>
              <a:t>and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65" dirty="0">
                <a:latin typeface="MS Reference Sans Serif" panose="020B0604030504040204" pitchFamily="34" charset="0"/>
              </a:rPr>
              <a:t>VR</a:t>
            </a:r>
            <a:r>
              <a:rPr lang="en-US" sz="1400" spc="-160" dirty="0">
                <a:latin typeface="MS Reference Sans Serif" panose="020B0604030504040204" pitchFamily="34" charset="0"/>
              </a:rPr>
              <a:t> </a:t>
            </a:r>
            <a:r>
              <a:rPr lang="en-US" sz="1400" spc="-20" dirty="0">
                <a:latin typeface="MS Reference Sans Serif" panose="020B0604030504040204" pitchFamily="34" charset="0"/>
              </a:rPr>
              <a:t>etc.</a:t>
            </a:r>
          </a:p>
        </p:txBody>
      </p:sp>
      <p:pic>
        <p:nvPicPr>
          <p:cNvPr id="20484" name="Picture 4" descr="13 open source projects transforming AI and machine learning | InfoWorld">
            <a:extLst>
              <a:ext uri="{FF2B5EF4-FFF2-40B4-BE49-F238E27FC236}">
                <a16:creationId xmlns:a16="http://schemas.microsoft.com/office/drawing/2014/main" id="{B5821B8A-386F-6FC2-C110-77F2EF24E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85" y="3752027"/>
            <a:ext cx="4285744" cy="277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92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3D7673-3519-BADC-1801-A78286CDA422}"/>
              </a:ext>
            </a:extLst>
          </p:cNvPr>
          <p:cNvSpPr txBox="1"/>
          <p:nvPr/>
        </p:nvSpPr>
        <p:spPr>
          <a:xfrm>
            <a:off x="3202163" y="2631143"/>
            <a:ext cx="54405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spc="-10" dirty="0">
                <a:solidFill>
                  <a:schemeClr val="bg1"/>
                </a:solidFill>
                <a:latin typeface="Comic Sans MS" panose="030F0702030302020204" pitchFamily="66" charset="0"/>
              </a:rPr>
              <a:t>THANK YOU</a:t>
            </a:r>
            <a:endParaRPr 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8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348B3-5CBE-55EE-7690-D19E2D344405}"/>
              </a:ext>
            </a:extLst>
          </p:cNvPr>
          <p:cNvSpPr/>
          <p:nvPr/>
        </p:nvSpPr>
        <p:spPr>
          <a:xfrm>
            <a:off x="0" y="3975100"/>
            <a:ext cx="12192000" cy="288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722004-614D-5740-090E-E402B16D3D87}"/>
              </a:ext>
            </a:extLst>
          </p:cNvPr>
          <p:cNvGrpSpPr/>
          <p:nvPr/>
        </p:nvGrpSpPr>
        <p:grpSpPr>
          <a:xfrm>
            <a:off x="1299659" y="989628"/>
            <a:ext cx="9592683" cy="1075098"/>
            <a:chOff x="4705646" y="1028700"/>
            <a:chExt cx="5358811" cy="10750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7C32A7-A979-4E46-9F6C-28260353BF31}"/>
                </a:ext>
              </a:extLst>
            </p:cNvPr>
            <p:cNvSpPr txBox="1"/>
            <p:nvPr/>
          </p:nvSpPr>
          <p:spPr>
            <a:xfrm>
              <a:off x="5721352" y="1028700"/>
              <a:ext cx="332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MS Reference Sans Serif" panose="020B0604030504040204" pitchFamily="34" charset="0"/>
                </a:rPr>
                <a:t>TATHASTU-TEAM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E4757A-6CBA-5852-8AA7-2FB142BC63C7}"/>
                </a:ext>
              </a:extLst>
            </p:cNvPr>
            <p:cNvSpPr txBox="1"/>
            <p:nvPr/>
          </p:nvSpPr>
          <p:spPr>
            <a:xfrm>
              <a:off x="4705646" y="1796021"/>
              <a:ext cx="5358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0D37B84-EA17-D8D4-B12D-93AF5CB3C066}"/>
              </a:ext>
            </a:extLst>
          </p:cNvPr>
          <p:cNvSpPr txBox="1"/>
          <p:nvPr/>
        </p:nvSpPr>
        <p:spPr>
          <a:xfrm>
            <a:off x="9506844" y="5313678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Himanshu Dwivedi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1DEBF-8E0E-5994-AB3C-05FCE62EAB45}"/>
              </a:ext>
            </a:extLst>
          </p:cNvPr>
          <p:cNvSpPr txBox="1"/>
          <p:nvPr/>
        </p:nvSpPr>
        <p:spPr>
          <a:xfrm>
            <a:off x="5166172" y="5416550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Anshul Rawat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573CD-773B-74DC-93BB-2CDC3A869DF6}"/>
              </a:ext>
            </a:extLst>
          </p:cNvPr>
          <p:cNvSpPr txBox="1"/>
          <p:nvPr/>
        </p:nvSpPr>
        <p:spPr>
          <a:xfrm>
            <a:off x="937052" y="5416549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Harsh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Gupta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5D9705F-9DDC-5637-900B-05F1950D7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/>
          <a:stretch/>
        </p:blipFill>
        <p:spPr bwMode="auto">
          <a:xfrm>
            <a:off x="937052" y="2161371"/>
            <a:ext cx="2039919" cy="272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FC5BBF1-F149-00B0-F560-4553C7F53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r="6609"/>
          <a:stretch/>
        </p:blipFill>
        <p:spPr bwMode="auto">
          <a:xfrm>
            <a:off x="4963412" y="2161372"/>
            <a:ext cx="2056520" cy="272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75674932-6B09-C954-1A41-BBC1BC99B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7" r="9860" b="16815"/>
          <a:stretch/>
        </p:blipFill>
        <p:spPr bwMode="auto">
          <a:xfrm>
            <a:off x="9198428" y="2064725"/>
            <a:ext cx="1853760" cy="288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820410-90D7-0F76-0E3E-63AE69C4F199}"/>
              </a:ext>
            </a:extLst>
          </p:cNvPr>
          <p:cNvSpPr/>
          <p:nvPr/>
        </p:nvSpPr>
        <p:spPr>
          <a:xfrm>
            <a:off x="4737100" y="5308600"/>
            <a:ext cx="7454902" cy="154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B2CDF1-80C9-F1B5-4693-769BC4ECFDD8}"/>
              </a:ext>
            </a:extLst>
          </p:cNvPr>
          <p:cNvSpPr/>
          <p:nvPr/>
        </p:nvSpPr>
        <p:spPr>
          <a:xfrm>
            <a:off x="0" y="0"/>
            <a:ext cx="4546600" cy="433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232B92-B97A-0872-561C-73FCD1123066}"/>
              </a:ext>
            </a:extLst>
          </p:cNvPr>
          <p:cNvGrpSpPr/>
          <p:nvPr/>
        </p:nvGrpSpPr>
        <p:grpSpPr>
          <a:xfrm>
            <a:off x="5872818" y="309328"/>
            <a:ext cx="5183466" cy="4601673"/>
            <a:chOff x="5721352" y="1028700"/>
            <a:chExt cx="5183466" cy="46016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C28C59-9348-08DD-E342-6088629DD9F5}"/>
                </a:ext>
              </a:extLst>
            </p:cNvPr>
            <p:cNvSpPr txBox="1"/>
            <p:nvPr/>
          </p:nvSpPr>
          <p:spPr>
            <a:xfrm>
              <a:off x="5721352" y="1028700"/>
              <a:ext cx="3848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MS Reference Sans Serif" panose="020B0604030504040204" pitchFamily="34" charset="0"/>
                </a:rPr>
                <a:t>Abstract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65E060-F820-CD6A-7040-06326B2BB810}"/>
                </a:ext>
              </a:extLst>
            </p:cNvPr>
            <p:cNvSpPr txBox="1"/>
            <p:nvPr/>
          </p:nvSpPr>
          <p:spPr>
            <a:xfrm>
              <a:off x="5721352" y="2463224"/>
              <a:ext cx="5183466" cy="3167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56235" marR="13970" indent="-328295" algn="just">
                <a:lnSpc>
                  <a:spcPct val="101000"/>
                </a:lnSpc>
                <a:spcBef>
                  <a:spcPts val="85"/>
                </a:spcBef>
                <a:buFont typeface="Arial MT"/>
                <a:buChar char="●"/>
                <a:tabLst>
                  <a:tab pos="356870" algn="l"/>
                </a:tabLst>
              </a:pP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This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project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takes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forward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the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approach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of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the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Human </a:t>
              </a:r>
              <a:r>
                <a:rPr lang="en-US" sz="1400" spc="25" dirty="0">
                  <a:solidFill>
                    <a:srgbClr val="1B212C"/>
                  </a:solidFill>
                  <a:latin typeface="Tahoma"/>
                  <a:cs typeface="Tahoma"/>
                </a:rPr>
                <a:t>Computer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Interaction </a:t>
              </a:r>
              <a:r>
                <a:rPr lang="en-US" sz="1400" spc="-20" dirty="0">
                  <a:solidFill>
                    <a:srgbClr val="1B212C"/>
                  </a:solidFill>
                  <a:latin typeface="Tahoma"/>
                  <a:cs typeface="Tahoma"/>
                </a:rPr>
                <a:t>(HCI)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by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controlling cursor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movement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through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hand movement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and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voice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commands using </a:t>
              </a:r>
              <a:r>
                <a:rPr lang="en-US" sz="1400" spc="-25" dirty="0">
                  <a:solidFill>
                    <a:srgbClr val="1B212C"/>
                  </a:solidFill>
                  <a:latin typeface="Tahoma"/>
                  <a:cs typeface="Tahoma"/>
                </a:rPr>
                <a:t>a </a:t>
              </a:r>
              <a:r>
                <a:rPr lang="en-US" sz="1400" spc="-2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real-time</a:t>
              </a:r>
              <a:r>
                <a:rPr lang="en-US" sz="1400" spc="-16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camera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and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microphone.</a:t>
              </a:r>
              <a:endParaRPr lang="en-US" sz="1400" dirty="0">
                <a:latin typeface="Tahoma"/>
                <a:cs typeface="Tahoma"/>
              </a:endParaRPr>
            </a:p>
            <a:p>
              <a:pPr>
                <a:lnSpc>
                  <a:spcPct val="100000"/>
                </a:lnSpc>
                <a:spcBef>
                  <a:spcPts val="20"/>
                </a:spcBef>
                <a:buChar char="●"/>
              </a:pPr>
              <a:endParaRPr lang="en-US" sz="1400" dirty="0">
                <a:latin typeface="Tahoma"/>
                <a:cs typeface="Tahoma"/>
              </a:endParaRPr>
            </a:p>
            <a:p>
              <a:pPr marL="356235" indent="-328930">
                <a:lnSpc>
                  <a:spcPct val="100000"/>
                </a:lnSpc>
                <a:buFont typeface="Arial MT"/>
                <a:buChar char="●"/>
                <a:tabLst>
                  <a:tab pos="356235" algn="l"/>
                  <a:tab pos="356870" algn="l"/>
                </a:tabLst>
              </a:pPr>
              <a:r>
                <a:rPr lang="en-US" sz="1400" spc="35" dirty="0">
                  <a:solidFill>
                    <a:srgbClr val="1B212C"/>
                  </a:solidFill>
                  <a:latin typeface="Tahoma"/>
                  <a:cs typeface="Tahoma"/>
                </a:rPr>
                <a:t>Virtual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mouse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acts</a:t>
              </a:r>
              <a:r>
                <a:rPr lang="en-US" sz="1400" spc="-15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20" dirty="0">
                  <a:solidFill>
                    <a:srgbClr val="1B212C"/>
                  </a:solidFill>
                  <a:latin typeface="Tahoma"/>
                  <a:cs typeface="Tahoma"/>
                </a:rPr>
                <a:t>as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25" dirty="0">
                  <a:solidFill>
                    <a:srgbClr val="1B212C"/>
                  </a:solidFill>
                  <a:latin typeface="Tahoma"/>
                  <a:cs typeface="Tahoma"/>
                </a:rPr>
                <a:t>a</a:t>
              </a:r>
              <a:r>
                <a:rPr lang="en-US" sz="1400" spc="-15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contactless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25" dirty="0">
                  <a:solidFill>
                    <a:srgbClr val="1B212C"/>
                  </a:solidFill>
                  <a:latin typeface="Tahoma"/>
                  <a:cs typeface="Tahoma"/>
                </a:rPr>
                <a:t>mouse,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thus</a:t>
              </a:r>
              <a:r>
                <a:rPr lang="en-US" sz="1400" spc="-15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can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be</a:t>
              </a:r>
              <a:r>
                <a:rPr lang="en-US" sz="1400" spc="-15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more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useful</a:t>
              </a:r>
              <a:r>
                <a:rPr lang="en-US" sz="1400" spc="-15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and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time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30" dirty="0">
                  <a:solidFill>
                    <a:srgbClr val="1B212C"/>
                  </a:solidFill>
                  <a:latin typeface="Tahoma"/>
                  <a:cs typeface="Tahoma"/>
                </a:rPr>
                <a:t>saving.</a:t>
              </a:r>
              <a:endParaRPr lang="en-US" sz="1400" dirty="0">
                <a:latin typeface="Tahoma"/>
                <a:cs typeface="Tahoma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  <a:buChar char="●"/>
              </a:pPr>
              <a:endParaRPr lang="en-US" sz="1600" dirty="0">
                <a:latin typeface="Tahoma"/>
                <a:cs typeface="Tahoma"/>
              </a:endParaRPr>
            </a:p>
            <a:p>
              <a:pPr marL="356235" marR="5080" indent="-344170" algn="just">
                <a:lnSpc>
                  <a:spcPct val="103099"/>
                </a:lnSpc>
                <a:buSzPct val="115384"/>
                <a:buFont typeface="Arial MT"/>
                <a:buChar char="●"/>
                <a:tabLst>
                  <a:tab pos="356870" algn="l"/>
                </a:tabLst>
              </a:pP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Specially abled people </a:t>
              </a:r>
              <a:r>
                <a:rPr lang="en-US" sz="1400" spc="25" dirty="0">
                  <a:solidFill>
                    <a:srgbClr val="1B212C"/>
                  </a:solidFill>
                  <a:latin typeface="Tahoma"/>
                  <a:cs typeface="Tahoma"/>
                </a:rPr>
                <a:t>with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some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problem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in </a:t>
              </a:r>
              <a:r>
                <a:rPr lang="en-US" sz="1400" spc="25" dirty="0">
                  <a:solidFill>
                    <a:srgbClr val="1B212C"/>
                  </a:solidFill>
                  <a:latin typeface="Tahoma"/>
                  <a:cs typeface="Tahoma"/>
                </a:rPr>
                <a:t>their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hands can use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this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virtual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mouse </a:t>
              </a:r>
              <a:r>
                <a:rPr lang="en-US" sz="1400" spc="30" dirty="0">
                  <a:solidFill>
                    <a:srgbClr val="1B212C"/>
                  </a:solidFill>
                  <a:latin typeface="Tahoma"/>
                  <a:cs typeface="Tahoma"/>
                </a:rPr>
                <a:t>to </a:t>
              </a:r>
              <a:r>
                <a:rPr lang="en-US" sz="1400" spc="3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5" dirty="0">
                  <a:solidFill>
                    <a:srgbClr val="1B212C"/>
                  </a:solidFill>
                  <a:latin typeface="Tahoma"/>
                  <a:cs typeface="Tahoma"/>
                </a:rPr>
                <a:t>control</a:t>
              </a:r>
              <a:r>
                <a:rPr lang="en-US" sz="1400" spc="-16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the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mouse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functions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in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the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5" dirty="0">
                  <a:solidFill>
                    <a:srgbClr val="1B212C"/>
                  </a:solidFill>
                  <a:latin typeface="Tahoma"/>
                  <a:cs typeface="Tahoma"/>
                </a:rPr>
                <a:t>computer.</a:t>
              </a:r>
              <a:endParaRPr lang="en-US" sz="1400" dirty="0">
                <a:latin typeface="Tahoma"/>
                <a:cs typeface="Tahoma"/>
              </a:endParaRPr>
            </a:p>
            <a:p>
              <a:pPr>
                <a:lnSpc>
                  <a:spcPct val="100000"/>
                </a:lnSpc>
                <a:spcBef>
                  <a:spcPts val="20"/>
                </a:spcBef>
                <a:buChar char="●"/>
              </a:pPr>
              <a:endParaRPr lang="en-US" sz="1400" dirty="0">
                <a:latin typeface="Tahoma"/>
                <a:cs typeface="Tahoma"/>
              </a:endParaRPr>
            </a:p>
            <a:p>
              <a:pPr marL="356235" marR="5080" indent="-328295" algn="just">
                <a:lnSpc>
                  <a:spcPct val="101000"/>
                </a:lnSpc>
                <a:buFont typeface="Arial MT"/>
                <a:buChar char="●"/>
                <a:tabLst>
                  <a:tab pos="356870" algn="l"/>
                </a:tabLst>
              </a:pPr>
              <a:r>
                <a:rPr lang="en-US" sz="1400" spc="25" dirty="0">
                  <a:solidFill>
                    <a:srgbClr val="1B212C"/>
                  </a:solidFill>
                  <a:latin typeface="Tahoma"/>
                  <a:cs typeface="Tahoma"/>
                </a:rPr>
                <a:t>Can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be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used </a:t>
              </a:r>
              <a:r>
                <a:rPr lang="en-US" sz="1400" spc="30" dirty="0">
                  <a:solidFill>
                    <a:srgbClr val="1B212C"/>
                  </a:solidFill>
                  <a:latin typeface="Tahoma"/>
                  <a:cs typeface="Tahoma"/>
                </a:rPr>
                <a:t>for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distance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controlling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of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systems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in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robots,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classrooms,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war </a:t>
              </a:r>
              <a:r>
                <a:rPr lang="en-US" sz="1400" spc="2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 err="1">
                  <a:solidFill>
                    <a:srgbClr val="1B212C"/>
                  </a:solidFill>
                  <a:latin typeface="Tahoma"/>
                  <a:cs typeface="Tahoma"/>
                </a:rPr>
                <a:t>emunisions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,</a:t>
              </a:r>
              <a:r>
                <a:rPr lang="en-US" sz="1400" spc="-16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65" dirty="0">
                  <a:solidFill>
                    <a:srgbClr val="1B212C"/>
                  </a:solidFill>
                  <a:latin typeface="Tahoma"/>
                  <a:cs typeface="Tahoma"/>
                </a:rPr>
                <a:t>AR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and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65" dirty="0">
                  <a:solidFill>
                    <a:srgbClr val="1B212C"/>
                  </a:solidFill>
                  <a:latin typeface="Tahoma"/>
                  <a:cs typeface="Tahoma"/>
                </a:rPr>
                <a:t>VR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45" dirty="0">
                  <a:solidFill>
                    <a:srgbClr val="1B212C"/>
                  </a:solidFill>
                  <a:latin typeface="Tahoma"/>
                  <a:cs typeface="Tahoma"/>
                </a:rPr>
                <a:t>game,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20" dirty="0">
                  <a:solidFill>
                    <a:srgbClr val="1B212C"/>
                  </a:solidFill>
                  <a:latin typeface="Tahoma"/>
                  <a:cs typeface="Tahoma"/>
                </a:rPr>
                <a:t>etc.</a:t>
              </a:r>
              <a:endParaRPr lang="en-US" sz="1400" dirty="0">
                <a:latin typeface="Tahoma"/>
                <a:cs typeface="Tahoma"/>
              </a:endParaRPr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A40A3A3-D148-C62A-A8AC-183E7CB9F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r="5775"/>
          <a:stretch/>
        </p:blipFill>
        <p:spPr bwMode="auto">
          <a:xfrm>
            <a:off x="901700" y="3251944"/>
            <a:ext cx="4597400" cy="29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6383AE-5E5D-487F-4CE4-3CE8E6238F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" t="-428" r="1919" b="52475"/>
          <a:stretch/>
        </p:blipFill>
        <p:spPr bwMode="auto">
          <a:xfrm>
            <a:off x="901700" y="695306"/>
            <a:ext cx="2568982" cy="126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0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820410-90D7-0F76-0E3E-63AE69C4F199}"/>
              </a:ext>
            </a:extLst>
          </p:cNvPr>
          <p:cNvSpPr/>
          <p:nvPr/>
        </p:nvSpPr>
        <p:spPr>
          <a:xfrm>
            <a:off x="4737100" y="5308600"/>
            <a:ext cx="7454902" cy="154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B2CDF1-80C9-F1B5-4693-769BC4ECFDD8}"/>
              </a:ext>
            </a:extLst>
          </p:cNvPr>
          <p:cNvSpPr/>
          <p:nvPr/>
        </p:nvSpPr>
        <p:spPr>
          <a:xfrm>
            <a:off x="0" y="0"/>
            <a:ext cx="4546600" cy="433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232B92-B97A-0872-561C-73FCD1123066}"/>
              </a:ext>
            </a:extLst>
          </p:cNvPr>
          <p:cNvGrpSpPr/>
          <p:nvPr/>
        </p:nvGrpSpPr>
        <p:grpSpPr>
          <a:xfrm>
            <a:off x="5654511" y="483778"/>
            <a:ext cx="6336631" cy="4691212"/>
            <a:chOff x="5503045" y="1203150"/>
            <a:chExt cx="6336631" cy="46912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C28C59-9348-08DD-E342-6088629DD9F5}"/>
                </a:ext>
              </a:extLst>
            </p:cNvPr>
            <p:cNvSpPr txBox="1"/>
            <p:nvPr/>
          </p:nvSpPr>
          <p:spPr>
            <a:xfrm>
              <a:off x="5569886" y="1203150"/>
              <a:ext cx="3848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MS Reference Sans Serif" panose="020B0604030504040204" pitchFamily="34" charset="0"/>
                </a:rPr>
                <a:t>Objective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65E060-F820-CD6A-7040-06326B2BB810}"/>
                </a:ext>
              </a:extLst>
            </p:cNvPr>
            <p:cNvSpPr txBox="1"/>
            <p:nvPr/>
          </p:nvSpPr>
          <p:spPr>
            <a:xfrm>
              <a:off x="5503045" y="2331784"/>
              <a:ext cx="6336631" cy="3562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0360" marR="6350" indent="-328295" algn="just">
                <a:lnSpc>
                  <a:spcPct val="100000"/>
                </a:lnSpc>
                <a:spcBef>
                  <a:spcPts val="100"/>
                </a:spcBef>
                <a:buFont typeface="Arial MT"/>
                <a:buChar char="●"/>
                <a:tabLst>
                  <a:tab pos="340995" algn="l"/>
                </a:tabLst>
              </a:pP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Design </a:t>
              </a:r>
              <a:r>
                <a:rPr lang="en-US" sz="1400" spc="30" dirty="0">
                  <a:solidFill>
                    <a:srgbClr val="1B212C"/>
                  </a:solidFill>
                  <a:latin typeface="Tahoma"/>
                  <a:cs typeface="Tahoma"/>
                </a:rPr>
                <a:t>for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operation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of </a:t>
              </a:r>
              <a:r>
                <a:rPr lang="en-US" sz="1400" spc="-25" dirty="0">
                  <a:solidFill>
                    <a:srgbClr val="1B212C"/>
                  </a:solidFill>
                  <a:latin typeface="Tahoma"/>
                  <a:cs typeface="Tahoma"/>
                </a:rPr>
                <a:t>a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mouse </a:t>
              </a:r>
              <a:r>
                <a:rPr lang="en-US" sz="1400" spc="25" dirty="0">
                  <a:solidFill>
                    <a:srgbClr val="1B212C"/>
                  </a:solidFill>
                  <a:latin typeface="Tahoma"/>
                  <a:cs typeface="Tahoma"/>
                </a:rPr>
                <a:t>with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the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help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of </a:t>
              </a:r>
              <a:r>
                <a:rPr lang="en-US" sz="1400" spc="-25" dirty="0">
                  <a:solidFill>
                    <a:srgbClr val="1B212C"/>
                  </a:solidFill>
                  <a:latin typeface="Tahoma"/>
                  <a:cs typeface="Tahoma"/>
                </a:rPr>
                <a:t>a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webcam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which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is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responsible </a:t>
              </a:r>
              <a:r>
                <a:rPr lang="en-US" sz="1400" spc="30" dirty="0">
                  <a:solidFill>
                    <a:srgbClr val="1B212C"/>
                  </a:solidFill>
                  <a:latin typeface="Tahoma"/>
                  <a:cs typeface="Tahoma"/>
                </a:rPr>
                <a:t>for </a:t>
              </a:r>
              <a:r>
                <a:rPr lang="en-US" sz="1400" spc="-39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capturing</a:t>
              </a:r>
              <a:r>
                <a:rPr lang="en-US" sz="1400" spc="-16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the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video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in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real-time.</a:t>
              </a:r>
              <a:endParaRPr lang="en-US" sz="1400" dirty="0">
                <a:latin typeface="Tahoma"/>
                <a:cs typeface="Tahoma"/>
              </a:endParaRPr>
            </a:p>
            <a:p>
              <a:pPr>
                <a:lnSpc>
                  <a:spcPct val="100000"/>
                </a:lnSpc>
                <a:spcBef>
                  <a:spcPts val="50"/>
                </a:spcBef>
                <a:buClr>
                  <a:srgbClr val="1B212C"/>
                </a:buClr>
                <a:buFont typeface="Arial MT"/>
                <a:buChar char="●"/>
              </a:pPr>
              <a:endParaRPr lang="en-US" sz="1400" dirty="0">
                <a:latin typeface="Tahoma"/>
                <a:cs typeface="Tahoma"/>
              </a:endParaRPr>
            </a:p>
            <a:p>
              <a:pPr marL="340360" marR="5080" indent="-328295" algn="just">
                <a:lnSpc>
                  <a:spcPct val="100000"/>
                </a:lnSpc>
                <a:buFont typeface="Arial MT"/>
                <a:buChar char="●"/>
                <a:tabLst>
                  <a:tab pos="340995" algn="l"/>
                </a:tabLst>
              </a:pPr>
              <a:r>
                <a:rPr lang="en-US" sz="1400" spc="25" dirty="0">
                  <a:solidFill>
                    <a:srgbClr val="1B212C"/>
                  </a:solidFill>
                  <a:latin typeface="Tahoma"/>
                  <a:cs typeface="Tahoma"/>
                </a:rPr>
                <a:t>Convert</a:t>
              </a:r>
              <a:r>
                <a:rPr lang="en-US" sz="1400" spc="-9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hand</a:t>
              </a:r>
              <a:r>
                <a:rPr lang="en-US" sz="1400" spc="-8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gesture/motion</a:t>
              </a:r>
              <a:r>
                <a:rPr lang="en-US" sz="1400" spc="-9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5" dirty="0">
                  <a:solidFill>
                    <a:srgbClr val="1B212C"/>
                  </a:solidFill>
                  <a:latin typeface="Tahoma"/>
                  <a:cs typeface="Tahoma"/>
                </a:rPr>
                <a:t>into</a:t>
              </a:r>
              <a:r>
                <a:rPr lang="en-US" sz="1400" spc="-8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mouse</a:t>
              </a:r>
              <a:r>
                <a:rPr lang="en-US" sz="1400" spc="-8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function</a:t>
              </a:r>
              <a:r>
                <a:rPr lang="en-US" sz="1400" spc="-9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and</a:t>
              </a:r>
              <a:r>
                <a:rPr lang="en-US" sz="1400" spc="-8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the</a:t>
              </a:r>
              <a:r>
                <a:rPr lang="en-US" sz="1400" spc="-9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cursor</a:t>
              </a:r>
              <a:r>
                <a:rPr lang="en-US" sz="1400" spc="-8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is</a:t>
              </a:r>
              <a:r>
                <a:rPr lang="en-US" sz="1400" spc="-9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set</a:t>
              </a:r>
              <a:r>
                <a:rPr lang="en-US" sz="1400" spc="-8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30" dirty="0">
                  <a:solidFill>
                    <a:srgbClr val="1B212C"/>
                  </a:solidFill>
                  <a:latin typeface="Tahoma"/>
                  <a:cs typeface="Tahoma"/>
                </a:rPr>
                <a:t>to</a:t>
              </a:r>
              <a:r>
                <a:rPr lang="en-US" sz="1400" spc="-8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25" dirty="0">
                  <a:solidFill>
                    <a:srgbClr val="1B212C"/>
                  </a:solidFill>
                  <a:latin typeface="Tahoma"/>
                  <a:cs typeface="Tahoma"/>
                </a:rPr>
                <a:t>a</a:t>
              </a:r>
              <a:r>
                <a:rPr lang="en-US" sz="1400" spc="-9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particular </a:t>
              </a:r>
              <a:r>
                <a:rPr lang="en-US" sz="1400" spc="-39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screen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position.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The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35" dirty="0">
                  <a:solidFill>
                    <a:srgbClr val="1B212C"/>
                  </a:solidFill>
                  <a:latin typeface="Tahoma"/>
                  <a:cs typeface="Tahoma"/>
                </a:rPr>
                <a:t>Virtual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35" dirty="0">
                  <a:solidFill>
                    <a:srgbClr val="1B212C"/>
                  </a:solidFill>
                  <a:latin typeface="Tahoma"/>
                  <a:cs typeface="Tahoma"/>
                </a:rPr>
                <a:t>Mouse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application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is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programmed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30" dirty="0">
                  <a:solidFill>
                    <a:srgbClr val="1B212C"/>
                  </a:solidFill>
                  <a:latin typeface="Tahoma"/>
                  <a:cs typeface="Tahoma"/>
                </a:rPr>
                <a:t>to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detect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the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position</a:t>
              </a:r>
              <a:r>
                <a:rPr lang="en-US" sz="1400" spc="-13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of </a:t>
              </a:r>
              <a:r>
                <a:rPr lang="en-US" sz="1400" spc="-39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ﬁngertips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and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knuckles</a:t>
              </a:r>
              <a:r>
                <a:rPr lang="en-US" sz="1400" spc="9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where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40" dirty="0">
                  <a:solidFill>
                    <a:srgbClr val="1B212C"/>
                  </a:solidFill>
                  <a:latin typeface="Tahoma"/>
                  <a:cs typeface="Tahoma"/>
                </a:rPr>
                <a:t>it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30" dirty="0">
                  <a:solidFill>
                    <a:srgbClr val="1B212C"/>
                  </a:solidFill>
                  <a:latin typeface="Tahoma"/>
                  <a:cs typeface="Tahoma"/>
                </a:rPr>
                <a:t>will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be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set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20" dirty="0">
                  <a:solidFill>
                    <a:srgbClr val="1B212C"/>
                  </a:solidFill>
                  <a:latin typeface="Tahoma"/>
                  <a:cs typeface="Tahoma"/>
                </a:rPr>
                <a:t>as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the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position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of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the</a:t>
              </a:r>
              <a:r>
                <a:rPr lang="en-US" sz="1400" spc="-15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mouse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pointers.</a:t>
              </a:r>
              <a:endParaRPr lang="en-US" sz="1400" dirty="0">
                <a:latin typeface="Tahoma"/>
                <a:cs typeface="Tahoma"/>
              </a:endParaRPr>
            </a:p>
            <a:p>
              <a:pPr>
                <a:lnSpc>
                  <a:spcPct val="100000"/>
                </a:lnSpc>
                <a:spcBef>
                  <a:spcPts val="50"/>
                </a:spcBef>
                <a:buClr>
                  <a:srgbClr val="1B212C"/>
                </a:buClr>
                <a:buFont typeface="Arial MT"/>
                <a:buChar char="●"/>
              </a:pPr>
              <a:endParaRPr lang="en-US" sz="1400" dirty="0">
                <a:latin typeface="Tahoma"/>
                <a:cs typeface="Tahoma"/>
              </a:endParaRPr>
            </a:p>
            <a:p>
              <a:pPr marL="340360" marR="7620" indent="-328295" algn="just">
                <a:lnSpc>
                  <a:spcPct val="100000"/>
                </a:lnSpc>
                <a:buFont typeface="Arial MT"/>
                <a:buChar char="●"/>
                <a:tabLst>
                  <a:tab pos="340995" algn="l"/>
                </a:tabLst>
              </a:pP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Develop </a:t>
              </a:r>
              <a:r>
                <a:rPr lang="en-US" sz="1400" spc="-25" dirty="0">
                  <a:solidFill>
                    <a:srgbClr val="1B212C"/>
                  </a:solidFill>
                  <a:latin typeface="Tahoma"/>
                  <a:cs typeface="Tahoma"/>
                </a:rPr>
                <a:t>a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multi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user independent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speech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recognition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system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that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captures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voice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in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real-time </a:t>
              </a:r>
              <a:r>
                <a:rPr lang="en-US" sz="1400" spc="25" dirty="0">
                  <a:solidFill>
                    <a:srgbClr val="1B212C"/>
                  </a:solidFill>
                  <a:latin typeface="Tahoma"/>
                  <a:cs typeface="Tahoma"/>
                </a:rPr>
                <a:t>with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the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help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of </a:t>
              </a:r>
              <a:r>
                <a:rPr lang="en-US" sz="1400" spc="-25" dirty="0">
                  <a:solidFill>
                    <a:srgbClr val="1B212C"/>
                  </a:solidFill>
                  <a:latin typeface="Tahoma"/>
                  <a:cs typeface="Tahoma"/>
                </a:rPr>
                <a:t>a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microphone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and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is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able </a:t>
              </a:r>
              <a:r>
                <a:rPr lang="en-US" sz="1400" spc="30" dirty="0">
                  <a:solidFill>
                    <a:srgbClr val="1B212C"/>
                  </a:solidFill>
                  <a:latin typeface="Tahoma"/>
                  <a:cs typeface="Tahoma"/>
                </a:rPr>
                <a:t>to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retrieve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folders,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sub-folders,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documents,</a:t>
              </a:r>
              <a:r>
                <a:rPr lang="en-US" sz="1400" spc="-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40" dirty="0">
                  <a:solidFill>
                    <a:srgbClr val="1B212C"/>
                  </a:solidFill>
                  <a:latin typeface="Tahoma"/>
                  <a:cs typeface="Tahoma"/>
                </a:rPr>
                <a:t>copy,</a:t>
              </a:r>
              <a:r>
                <a:rPr lang="en-US" sz="1400" spc="-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20" dirty="0">
                  <a:solidFill>
                    <a:srgbClr val="1B212C"/>
                  </a:solidFill>
                  <a:latin typeface="Tahoma"/>
                  <a:cs typeface="Tahoma"/>
                </a:rPr>
                <a:t>paste,</a:t>
              </a:r>
              <a:r>
                <a:rPr lang="en-US" sz="1400" spc="-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5" dirty="0">
                  <a:solidFill>
                    <a:srgbClr val="1B212C"/>
                  </a:solidFill>
                  <a:latin typeface="Tahoma"/>
                  <a:cs typeface="Tahoma"/>
                </a:rPr>
                <a:t>left</a:t>
              </a:r>
              <a:r>
                <a:rPr lang="en-US" sz="1400" spc="-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click,</a:t>
              </a:r>
              <a:r>
                <a:rPr lang="en-US" sz="1400" spc="-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right</a:t>
              </a:r>
              <a:r>
                <a:rPr lang="en-US" sz="1400" spc="-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click</a:t>
              </a:r>
              <a:r>
                <a:rPr lang="en-US" sz="1400" spc="-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and</a:t>
              </a:r>
              <a:r>
                <a:rPr lang="en-US" sz="1400" spc="-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double</a:t>
              </a:r>
              <a:r>
                <a:rPr lang="en-US" sz="1400" spc="-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click</a:t>
              </a:r>
              <a:r>
                <a:rPr lang="en-US" sz="1400" spc="-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by</a:t>
              </a:r>
              <a:r>
                <a:rPr lang="en-US" sz="1400" spc="-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taking</a:t>
              </a:r>
              <a:r>
                <a:rPr lang="en-US" sz="1400" spc="-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voice</a:t>
              </a:r>
              <a:r>
                <a:rPr lang="en-US" sz="1400" spc="-10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command </a:t>
              </a:r>
              <a:r>
                <a:rPr lang="en-US" sz="1400" spc="-39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and</a:t>
              </a:r>
              <a:r>
                <a:rPr lang="en-US" sz="1400" spc="-16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checking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its</a:t>
              </a:r>
              <a:r>
                <a:rPr lang="en-US" sz="1400" spc="-16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Tahoma"/>
                  <a:cs typeface="Tahoma"/>
                </a:rPr>
                <a:t>validity.</a:t>
              </a:r>
              <a:endParaRPr lang="en-US" sz="1400" dirty="0">
                <a:latin typeface="Tahoma"/>
                <a:cs typeface="Tahoma"/>
              </a:endParaRPr>
            </a:p>
            <a:p>
              <a:pPr>
                <a:lnSpc>
                  <a:spcPct val="100000"/>
                </a:lnSpc>
                <a:spcBef>
                  <a:spcPts val="50"/>
                </a:spcBef>
                <a:buClr>
                  <a:srgbClr val="1B212C"/>
                </a:buClr>
                <a:buFont typeface="Arial MT"/>
                <a:buChar char="●"/>
              </a:pPr>
              <a:endParaRPr lang="en-US" sz="1400" dirty="0">
                <a:latin typeface="Tahoma"/>
                <a:cs typeface="Tahoma"/>
              </a:endParaRPr>
            </a:p>
            <a:p>
              <a:pPr marL="340360" marR="7620" indent="-328295" algn="just">
                <a:lnSpc>
                  <a:spcPct val="100000"/>
                </a:lnSpc>
                <a:buFont typeface="Arial MT"/>
                <a:buChar char="●"/>
                <a:tabLst>
                  <a:tab pos="340995" algn="l"/>
                </a:tabLst>
              </a:pP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Design</a:t>
              </a:r>
              <a:r>
                <a:rPr lang="en-US" sz="1400" spc="-7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25" dirty="0">
                  <a:solidFill>
                    <a:srgbClr val="1B212C"/>
                  </a:solidFill>
                  <a:latin typeface="Tahoma"/>
                  <a:cs typeface="Tahoma"/>
                </a:rPr>
                <a:t>a</a:t>
              </a:r>
              <a:r>
                <a:rPr lang="en-US" sz="1400" spc="-7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0" dirty="0">
                  <a:solidFill>
                    <a:srgbClr val="1B212C"/>
                  </a:solidFill>
                  <a:latin typeface="Tahoma"/>
                  <a:cs typeface="Tahoma"/>
                </a:rPr>
                <a:t>voice</a:t>
              </a:r>
              <a:r>
                <a:rPr lang="en-US" sz="1400" spc="-7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controlled</a:t>
              </a:r>
              <a:r>
                <a:rPr lang="en-US" sz="1400" spc="-7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10" dirty="0">
                  <a:solidFill>
                    <a:srgbClr val="1B212C"/>
                  </a:solidFill>
                  <a:latin typeface="Tahoma"/>
                  <a:cs typeface="Tahoma"/>
                </a:rPr>
                <a:t>mouse</a:t>
              </a:r>
              <a:r>
                <a:rPr lang="en-US" sz="1400" spc="-7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system</a:t>
              </a:r>
              <a:r>
                <a:rPr lang="en-US" sz="1400" spc="-7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that</a:t>
              </a:r>
              <a:r>
                <a:rPr lang="en-US" sz="1400" spc="-7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is</a:t>
              </a:r>
              <a:r>
                <a:rPr lang="en-US" sz="1400" spc="-7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5" dirty="0">
                  <a:solidFill>
                    <a:srgbClr val="1B212C"/>
                  </a:solidFill>
                  <a:latin typeface="Tahoma"/>
                  <a:cs typeface="Tahoma"/>
                </a:rPr>
                <a:t>integrated</a:t>
              </a:r>
              <a:r>
                <a:rPr lang="en-US" sz="1400" spc="-7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5" dirty="0">
                  <a:solidFill>
                    <a:srgbClr val="1B212C"/>
                  </a:solidFill>
                  <a:latin typeface="Tahoma"/>
                  <a:cs typeface="Tahoma"/>
                </a:rPr>
                <a:t>with</a:t>
              </a:r>
              <a:r>
                <a:rPr lang="en-US" sz="1400" spc="-7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15" dirty="0">
                  <a:solidFill>
                    <a:srgbClr val="1B212C"/>
                  </a:solidFill>
                  <a:latin typeface="Tahoma"/>
                  <a:cs typeface="Tahoma"/>
                </a:rPr>
                <a:t>the</a:t>
              </a:r>
              <a:r>
                <a:rPr lang="en-US" sz="1400" spc="-7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dirty="0">
                  <a:solidFill>
                    <a:srgbClr val="1B212C"/>
                  </a:solidFill>
                  <a:latin typeface="Tahoma"/>
                  <a:cs typeface="Tahoma"/>
                </a:rPr>
                <a:t>gesture</a:t>
              </a:r>
              <a:r>
                <a:rPr lang="en-US" sz="1400" spc="-70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20" dirty="0">
                  <a:solidFill>
                    <a:srgbClr val="1B212C"/>
                  </a:solidFill>
                  <a:latin typeface="Tahoma"/>
                  <a:cs typeface="Tahoma"/>
                </a:rPr>
                <a:t>controlled </a:t>
              </a:r>
              <a:r>
                <a:rPr lang="en-US" sz="1400" spc="-395" dirty="0">
                  <a:solidFill>
                    <a:srgbClr val="1B212C"/>
                  </a:solidFill>
                  <a:latin typeface="Tahoma"/>
                  <a:cs typeface="Tahoma"/>
                </a:rPr>
                <a:t> </a:t>
              </a:r>
              <a:r>
                <a:rPr lang="en-US" sz="1400" spc="-20" dirty="0">
                  <a:solidFill>
                    <a:srgbClr val="1B212C"/>
                  </a:solidFill>
                  <a:latin typeface="Tahoma"/>
                  <a:cs typeface="Tahoma"/>
                </a:rPr>
                <a:t>system.</a:t>
              </a:r>
              <a:endParaRPr lang="en-US" sz="1400" dirty="0">
                <a:latin typeface="Tahoma"/>
                <a:cs typeface="Tahoma"/>
              </a:endParaRPr>
            </a:p>
            <a:p>
              <a:pPr marL="27940" marR="5080" algn="just">
                <a:lnSpc>
                  <a:spcPct val="101000"/>
                </a:lnSpc>
                <a:tabLst>
                  <a:tab pos="356870" algn="l"/>
                </a:tabLst>
              </a:pPr>
              <a:endParaRPr lang="en-US" sz="1400" dirty="0">
                <a:latin typeface="Tahoma"/>
                <a:cs typeface="Tahoma"/>
              </a:endParaRPr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A40A3A3-D148-C62A-A8AC-183E7CB9F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r="5468"/>
          <a:stretch/>
        </p:blipFill>
        <p:spPr bwMode="auto">
          <a:xfrm>
            <a:off x="901700" y="3251944"/>
            <a:ext cx="4597400" cy="29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C40B40-3900-8F08-96FD-482C7005B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" t="-428" r="1919" b="52475"/>
          <a:stretch/>
        </p:blipFill>
        <p:spPr bwMode="auto">
          <a:xfrm>
            <a:off x="901700" y="695306"/>
            <a:ext cx="2568982" cy="126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3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529BD7-B6E6-BAB1-C7AD-894946AD8837}"/>
              </a:ext>
            </a:extLst>
          </p:cNvPr>
          <p:cNvSpPr/>
          <p:nvPr/>
        </p:nvSpPr>
        <p:spPr>
          <a:xfrm>
            <a:off x="0" y="0"/>
            <a:ext cx="431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2F3745-1530-FD2E-70F5-7BE17137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863" y="4038600"/>
            <a:ext cx="4064274" cy="228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062F1F-5C68-4AF1-48DE-B4F6D398CC89}"/>
              </a:ext>
            </a:extLst>
          </p:cNvPr>
          <p:cNvSpPr txBox="1"/>
          <p:nvPr/>
        </p:nvSpPr>
        <p:spPr>
          <a:xfrm>
            <a:off x="341034" y="1412173"/>
            <a:ext cx="3725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RELATED 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C38D74-C176-4198-0491-299DDE54EF6E}"/>
              </a:ext>
            </a:extLst>
          </p:cNvPr>
          <p:cNvGrpSpPr/>
          <p:nvPr/>
        </p:nvGrpSpPr>
        <p:grpSpPr>
          <a:xfrm>
            <a:off x="4659034" y="1218710"/>
            <a:ext cx="7191932" cy="3810980"/>
            <a:chOff x="4615492" y="2046091"/>
            <a:chExt cx="7191932" cy="38109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E38BC3-1569-558B-C134-FA2EBE3F420F}"/>
                </a:ext>
              </a:extLst>
            </p:cNvPr>
            <p:cNvSpPr txBox="1"/>
            <p:nvPr/>
          </p:nvSpPr>
          <p:spPr>
            <a:xfrm>
              <a:off x="4615492" y="2046091"/>
              <a:ext cx="7191932" cy="381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8615" marR="5715" indent="-336550">
                <a:lnSpc>
                  <a:spcPct val="100000"/>
                </a:lnSpc>
                <a:spcBef>
                  <a:spcPts val="100"/>
                </a:spcBef>
                <a:buSzPct val="107692"/>
                <a:buFont typeface="Arial MT"/>
                <a:buChar char="●"/>
                <a:tabLst>
                  <a:tab pos="347980" algn="l"/>
                  <a:tab pos="349250" algn="l"/>
                </a:tabLst>
              </a:pP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In</a:t>
              </a:r>
              <a:r>
                <a:rPr lang="en-US" sz="1600" spc="29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1990,</a:t>
              </a:r>
              <a:r>
                <a:rPr lang="en-US" sz="1600" spc="29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an</a:t>
              </a:r>
              <a:r>
                <a:rPr lang="en-US" sz="1600" spc="29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early</a:t>
              </a:r>
              <a:r>
                <a:rPr lang="en-US" sz="1600" spc="29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hardware-based</a:t>
              </a:r>
              <a:r>
                <a:rPr lang="en-US" sz="1600" spc="29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system</a:t>
              </a:r>
              <a:r>
                <a:rPr lang="en-US" sz="1600" spc="29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was</a:t>
              </a:r>
              <a:r>
                <a:rPr lang="en-US" sz="1600" spc="29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introduced</a:t>
              </a:r>
              <a:r>
                <a:rPr lang="en-US" sz="1600" spc="29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by</a:t>
              </a:r>
              <a:r>
                <a:rPr lang="en-US" sz="1600" spc="29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 err="1">
                  <a:solidFill>
                    <a:srgbClr val="1B212C"/>
                  </a:solidFill>
                  <a:latin typeface="Times New Roman"/>
                  <a:cs typeface="Times New Roman"/>
                </a:rPr>
                <a:t>Quam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;</a:t>
              </a:r>
              <a:r>
                <a:rPr lang="en-US" sz="1600" spc="29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in</a:t>
              </a:r>
              <a:r>
                <a:rPr lang="en-US" sz="1600" spc="29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this</a:t>
              </a:r>
              <a:r>
                <a:rPr lang="en-US" sz="1600" spc="29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system,</a:t>
              </a:r>
              <a:r>
                <a:rPr lang="en-US" sz="1600" spc="29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it</a:t>
              </a:r>
              <a:r>
                <a:rPr lang="en-US" sz="1600" spc="29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was </a:t>
              </a:r>
              <a:r>
                <a:rPr lang="en-US" sz="1600" spc="-3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mandatory</a:t>
              </a:r>
              <a:r>
                <a:rPr lang="en-US" sz="1600" spc="-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for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the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user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to wear</a:t>
              </a:r>
              <a:r>
                <a:rPr lang="en-US" sz="1600" spc="-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 err="1">
                  <a:solidFill>
                    <a:srgbClr val="1B212C"/>
                  </a:solidFill>
                  <a:latin typeface="Times New Roman"/>
                  <a:cs typeface="Times New Roman"/>
                </a:rPr>
                <a:t>DataGlove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.</a:t>
              </a:r>
              <a:endParaRPr lang="en-US" sz="1600" dirty="0">
                <a:latin typeface="Times New Roman"/>
                <a:cs typeface="Times New Roman"/>
              </a:endParaRPr>
            </a:p>
            <a:p>
              <a:pPr marL="348615" marR="22860" indent="-336550">
                <a:lnSpc>
                  <a:spcPct val="100000"/>
                </a:lnSpc>
                <a:spcBef>
                  <a:spcPts val="105"/>
                </a:spcBef>
                <a:buSzPct val="107692"/>
                <a:buFont typeface="Arial MT"/>
                <a:buChar char="●"/>
                <a:tabLst>
                  <a:tab pos="347980" algn="l"/>
                  <a:tab pos="349250" algn="l"/>
                </a:tabLst>
              </a:pPr>
              <a:r>
                <a:rPr lang="en-US" sz="1600" spc="-5" dirty="0" err="1">
                  <a:solidFill>
                    <a:srgbClr val="1B212C"/>
                  </a:solidFill>
                  <a:latin typeface="Times New Roman"/>
                  <a:cs typeface="Times New Roman"/>
                </a:rPr>
                <a:t>Zhengyou</a:t>
              </a:r>
              <a:r>
                <a:rPr lang="en-US" sz="1600" spc="9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et</a:t>
              </a:r>
              <a:r>
                <a:rPr lang="en-US" sz="1600" spc="9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al.</a:t>
              </a:r>
              <a:r>
                <a:rPr lang="en-US" sz="1600" spc="1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(2001),</a:t>
              </a:r>
              <a:r>
                <a:rPr lang="en-US" sz="1600" spc="9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proposed</a:t>
              </a:r>
              <a:r>
                <a:rPr lang="en-US" sz="1600" spc="1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an</a:t>
              </a:r>
              <a:r>
                <a:rPr lang="en-US" sz="1600" spc="9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interface</a:t>
              </a:r>
              <a:r>
                <a:rPr lang="en-US" sz="1600" spc="9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system</a:t>
              </a:r>
              <a:r>
                <a:rPr lang="en-US" sz="1600" spc="1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named</a:t>
              </a:r>
              <a:r>
                <a:rPr lang="en-US" sz="1600" spc="7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2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Visual</a:t>
              </a:r>
              <a:r>
                <a:rPr lang="en-US" sz="1600" spc="1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Panel</a:t>
              </a:r>
              <a:r>
                <a:rPr lang="en-US" sz="1600" spc="9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that</a:t>
              </a:r>
              <a:r>
                <a:rPr lang="en-US" sz="1600" spc="9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utilize</a:t>
              </a:r>
              <a:r>
                <a:rPr lang="en-US" sz="1600" spc="1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arbitrary </a:t>
              </a:r>
              <a:r>
                <a:rPr lang="en-US" sz="1600" spc="-3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quadrangle-shaped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planar object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as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1600" spc="-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panel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to</a:t>
              </a:r>
              <a:r>
                <a:rPr lang="en-US" sz="1600" spc="-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allow the</a:t>
              </a:r>
              <a:r>
                <a:rPr lang="en-US" sz="1600" spc="-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user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to</a:t>
              </a:r>
              <a:r>
                <a:rPr lang="en-US" sz="1600" spc="-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use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any</a:t>
              </a:r>
              <a:r>
                <a:rPr lang="en-US" sz="1600" spc="-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tip-pointer tools.</a:t>
              </a:r>
              <a:endParaRPr lang="en-US" sz="1600" dirty="0">
                <a:latin typeface="Times New Roman"/>
                <a:cs typeface="Times New Roman"/>
              </a:endParaRPr>
            </a:p>
            <a:p>
              <a:pPr marL="348615" marR="9525" indent="-328295">
                <a:lnSpc>
                  <a:spcPts val="1580"/>
                </a:lnSpc>
                <a:spcBef>
                  <a:spcPts val="45"/>
                </a:spcBef>
                <a:buFont typeface="Arial MT"/>
                <a:buChar char="●"/>
                <a:tabLst>
                  <a:tab pos="347980" algn="l"/>
                  <a:tab pos="349250" algn="l"/>
                </a:tabLst>
              </a:pP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Kamran</a:t>
              </a:r>
              <a:r>
                <a:rPr lang="en-US" sz="1600" spc="24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 err="1">
                  <a:solidFill>
                    <a:srgbClr val="1B212C"/>
                  </a:solidFill>
                  <a:latin typeface="Times New Roman"/>
                  <a:cs typeface="Times New Roman"/>
                </a:rPr>
                <a:t>Niyazi</a:t>
              </a:r>
              <a:r>
                <a:rPr lang="en-US" sz="1600" spc="24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et</a:t>
              </a:r>
              <a:r>
                <a:rPr lang="en-US" sz="1600" spc="23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al.</a:t>
              </a:r>
              <a:r>
                <a:rPr lang="en-US" sz="1600" spc="24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(2012),</a:t>
              </a:r>
              <a:r>
                <a:rPr lang="en-US" sz="1600" spc="24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proposed</a:t>
              </a:r>
              <a:r>
                <a:rPr lang="en-US" sz="1600" spc="24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color</a:t>
              </a:r>
              <a:r>
                <a:rPr lang="en-US" sz="1600" spc="23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tracking</a:t>
              </a:r>
              <a:r>
                <a:rPr lang="en-US" sz="1600" spc="24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mouse</a:t>
              </a:r>
              <a:r>
                <a:rPr lang="en-US" sz="1600" spc="23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stimulation.</a:t>
              </a:r>
              <a:r>
                <a:rPr lang="en-US" sz="1600" spc="24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.</a:t>
              </a:r>
              <a:r>
                <a:rPr lang="en-US" sz="1600" spc="21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The</a:t>
              </a:r>
              <a:r>
                <a:rPr lang="en-US" sz="1600" spc="24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said</a:t>
              </a:r>
              <a:r>
                <a:rPr lang="en-US" sz="1600" spc="24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system </a:t>
              </a:r>
              <a:r>
                <a:rPr lang="en-US" sz="1600" spc="-3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tracks</a:t>
              </a:r>
              <a:r>
                <a:rPr lang="en-US" sz="1600" spc="-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colour tapes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on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the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user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fingers by utilizing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the computer</a:t>
              </a:r>
              <a:r>
                <a:rPr lang="en-US" sz="1600" spc="-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vision </a:t>
              </a:r>
              <a:r>
                <a:rPr lang="en-US" sz="1600" spc="-1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technology.</a:t>
              </a:r>
              <a:endParaRPr lang="en-US" sz="1600" dirty="0">
                <a:latin typeface="Times New Roman"/>
                <a:cs typeface="Times New Roman"/>
              </a:endParaRPr>
            </a:p>
            <a:p>
              <a:pPr marL="348615" indent="-328930">
                <a:lnSpc>
                  <a:spcPts val="1515"/>
                </a:lnSpc>
                <a:buFont typeface="Arial MT"/>
                <a:buChar char="●"/>
                <a:tabLst>
                  <a:tab pos="347980" algn="l"/>
                  <a:tab pos="349250" algn="l"/>
                </a:tabLst>
              </a:pP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Kazim</a:t>
              </a:r>
              <a:r>
                <a:rPr lang="en-US" sz="1600" spc="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 err="1">
                  <a:solidFill>
                    <a:srgbClr val="1B212C"/>
                  </a:solidFill>
                  <a:latin typeface="Times New Roman"/>
                  <a:cs typeface="Times New Roman"/>
                </a:rPr>
                <a:t>Sekeroglu</a:t>
              </a:r>
              <a:r>
                <a:rPr lang="en-US" sz="1600" spc="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(2010),</a:t>
              </a:r>
              <a:r>
                <a:rPr lang="en-US" sz="1600" spc="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the</a:t>
              </a:r>
              <a:r>
                <a:rPr lang="en-US" sz="1600" spc="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system</a:t>
              </a:r>
              <a:r>
                <a:rPr lang="en-US" sz="1600" spc="1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requires</a:t>
              </a:r>
              <a:r>
                <a:rPr lang="en-US" sz="1600" spc="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three</a:t>
              </a:r>
              <a:r>
                <a:rPr lang="en-US" sz="1600" spc="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fingers</a:t>
              </a:r>
              <a:r>
                <a:rPr lang="en-US" sz="1600" spc="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with</a:t>
              </a:r>
              <a:r>
                <a:rPr lang="en-US" sz="1600" spc="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three</a:t>
              </a:r>
              <a:r>
                <a:rPr lang="en-US" sz="1600" spc="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colour</a:t>
              </a:r>
              <a:r>
                <a:rPr lang="en-US" sz="1600" spc="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pointers</a:t>
              </a:r>
              <a:r>
                <a:rPr lang="en-US" sz="1600" spc="1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to</a:t>
              </a:r>
              <a:r>
                <a:rPr lang="en-US" sz="1600" spc="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simulate</a:t>
              </a:r>
              <a:endParaRPr lang="en-US" sz="1600" dirty="0">
                <a:latin typeface="Times New Roman"/>
                <a:cs typeface="Times New Roman"/>
              </a:endParaRPr>
            </a:p>
            <a:p>
              <a:pPr marL="348615">
                <a:lnSpc>
                  <a:spcPct val="100000"/>
                </a:lnSpc>
                <a:spcBef>
                  <a:spcPts val="15"/>
                </a:spcBef>
              </a:pP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the</a:t>
              </a:r>
              <a:r>
                <a:rPr lang="en-US" sz="1600" spc="-3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click</a:t>
              </a:r>
              <a:r>
                <a:rPr lang="en-US" sz="1600" spc="-3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events.</a:t>
              </a:r>
              <a:endParaRPr lang="en-US" sz="1600" dirty="0">
                <a:latin typeface="Times New Roman"/>
                <a:cs typeface="Times New Roman"/>
              </a:endParaRPr>
            </a:p>
            <a:p>
              <a:pPr marL="348615" marR="7620" indent="-328295" algn="just">
                <a:lnSpc>
                  <a:spcPct val="101000"/>
                </a:lnSpc>
                <a:buFont typeface="Arial MT"/>
                <a:buChar char="●"/>
                <a:tabLst>
                  <a:tab pos="349250" algn="l"/>
                </a:tabLst>
              </a:pP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Chu-Feng Lien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(2015), proposed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method that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requires only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finger-tips to control the mouse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cursor and </a:t>
              </a:r>
              <a:r>
                <a:rPr lang="en-US" sz="1600" spc="-5" dirty="0" err="1">
                  <a:solidFill>
                    <a:srgbClr val="1B212C"/>
                  </a:solidFill>
                  <a:latin typeface="Times New Roman"/>
                  <a:cs typeface="Times New Roman"/>
                </a:rPr>
                <a:t>clIck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events. The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proposed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system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doesn't requires hand-gestures nor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colour tracking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in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order</a:t>
              </a:r>
              <a:r>
                <a:rPr lang="en-US" sz="1600" spc="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to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interact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with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the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system,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instead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it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utilize</a:t>
              </a:r>
              <a:r>
                <a:rPr lang="en-US" sz="1600" spc="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1600" spc="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feature</a:t>
              </a:r>
              <a:r>
                <a:rPr lang="en-US" sz="1600" spc="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name</a:t>
              </a:r>
              <a:r>
                <a:rPr lang="en-US" sz="1600" spc="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Motion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History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Images(MHI).</a:t>
              </a:r>
              <a:endParaRPr lang="en-US" sz="1600" dirty="0">
                <a:latin typeface="Times New Roman"/>
                <a:cs typeface="Times New Roman"/>
              </a:endParaRPr>
            </a:p>
            <a:p>
              <a:pPr marL="348615" marR="13335" indent="-328295">
                <a:lnSpc>
                  <a:spcPct val="101000"/>
                </a:lnSpc>
                <a:buSzPct val="113043"/>
                <a:buChar char="●"/>
                <a:tabLst>
                  <a:tab pos="347980" algn="l"/>
                  <a:tab pos="349250" algn="l"/>
                </a:tabLst>
              </a:pPr>
              <a:r>
                <a:rPr lang="en-US" sz="1400" spc="-5" dirty="0">
                  <a:solidFill>
                    <a:srgbClr val="1B212C"/>
                  </a:solidFill>
                  <a:latin typeface="Arial MT"/>
                  <a:cs typeface="Arial MT"/>
                </a:rPr>
                <a:t>S.</a:t>
              </a:r>
              <a:r>
                <a:rPr lang="en-US" sz="1400" spc="80" dirty="0">
                  <a:solidFill>
                    <a:srgbClr val="1B212C"/>
                  </a:solidFill>
                  <a:latin typeface="Arial MT"/>
                  <a:cs typeface="Arial MT"/>
                </a:rPr>
                <a:t> </a:t>
              </a:r>
              <a:r>
                <a:rPr lang="en-US" sz="1400" spc="-5" dirty="0">
                  <a:solidFill>
                    <a:srgbClr val="1B212C"/>
                  </a:solidFill>
                  <a:latin typeface="Arial MT"/>
                  <a:cs typeface="Arial MT"/>
                </a:rPr>
                <a:t>Shriram(2021)</a:t>
              </a:r>
              <a:r>
                <a:rPr lang="en-US" sz="1400" b="1" spc="-5" dirty="0">
                  <a:solidFill>
                    <a:srgbClr val="1B212C"/>
                  </a:solidFill>
                  <a:latin typeface="Arial"/>
                  <a:cs typeface="Arial"/>
                </a:rPr>
                <a:t>;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the</a:t>
              </a:r>
              <a:r>
                <a:rPr lang="en-US" sz="1600" spc="1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model</a:t>
              </a:r>
              <a:r>
                <a:rPr lang="en-US" sz="1600" spc="9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5" dirty="0">
                  <a:solidFill>
                    <a:srgbClr val="1B212C"/>
                  </a:solidFill>
                  <a:latin typeface="Times New Roman"/>
                  <a:cs typeface="Times New Roman"/>
                </a:rPr>
                <a:t>makes</a:t>
              </a:r>
              <a:r>
                <a:rPr lang="en-US" sz="1600" spc="1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use</a:t>
              </a:r>
              <a:r>
                <a:rPr lang="en-US" sz="1600" spc="100" dirty="0">
                  <a:solidFill>
                    <a:srgbClr val="1B212C"/>
                  </a:solidFill>
                  <a:latin typeface="Times New Roman"/>
                  <a:cs typeface="Times New Roman"/>
                </a:rPr>
                <a:t> </a:t>
              </a:r>
              <a:endParaRPr lang="en-US" sz="1600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8BDAFD8-89B7-C9F3-6C7C-7385132134B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22916" y="2457026"/>
              <a:ext cx="128123" cy="79939"/>
            </a:xfrm>
            <a:custGeom>
              <a:avLst/>
              <a:gdLst>
                <a:gd name="T0" fmla="*/ 167 w 333"/>
                <a:gd name="T1" fmla="*/ 0 h 207"/>
                <a:gd name="T2" fmla="*/ 195 w 333"/>
                <a:gd name="T3" fmla="*/ 12 h 207"/>
                <a:gd name="T4" fmla="*/ 318 w 333"/>
                <a:gd name="T5" fmla="*/ 135 h 207"/>
                <a:gd name="T6" fmla="*/ 318 w 333"/>
                <a:gd name="T7" fmla="*/ 191 h 207"/>
                <a:gd name="T8" fmla="*/ 261 w 333"/>
                <a:gd name="T9" fmla="*/ 191 h 207"/>
                <a:gd name="T10" fmla="*/ 167 w 333"/>
                <a:gd name="T11" fmla="*/ 97 h 207"/>
                <a:gd name="T12" fmla="*/ 72 w 333"/>
                <a:gd name="T13" fmla="*/ 191 h 207"/>
                <a:gd name="T14" fmla="*/ 16 w 333"/>
                <a:gd name="T15" fmla="*/ 191 h 207"/>
                <a:gd name="T16" fmla="*/ 16 w 333"/>
                <a:gd name="T17" fmla="*/ 135 h 207"/>
                <a:gd name="T18" fmla="*/ 139 w 333"/>
                <a:gd name="T19" fmla="*/ 12 h 207"/>
                <a:gd name="T20" fmla="*/ 167 w 333"/>
                <a:gd name="T2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3" h="207">
                  <a:moveTo>
                    <a:pt x="167" y="0"/>
                  </a:moveTo>
                  <a:cubicBezTo>
                    <a:pt x="177" y="0"/>
                    <a:pt x="187" y="4"/>
                    <a:pt x="195" y="12"/>
                  </a:cubicBezTo>
                  <a:cubicBezTo>
                    <a:pt x="318" y="135"/>
                    <a:pt x="318" y="135"/>
                    <a:pt x="318" y="135"/>
                  </a:cubicBezTo>
                  <a:cubicBezTo>
                    <a:pt x="333" y="150"/>
                    <a:pt x="333" y="176"/>
                    <a:pt x="318" y="191"/>
                  </a:cubicBezTo>
                  <a:cubicBezTo>
                    <a:pt x="302" y="207"/>
                    <a:pt x="277" y="207"/>
                    <a:pt x="261" y="191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72" y="191"/>
                    <a:pt x="72" y="191"/>
                    <a:pt x="72" y="191"/>
                  </a:cubicBezTo>
                  <a:cubicBezTo>
                    <a:pt x="57" y="207"/>
                    <a:pt x="32" y="207"/>
                    <a:pt x="16" y="191"/>
                  </a:cubicBezTo>
                  <a:cubicBezTo>
                    <a:pt x="0" y="176"/>
                    <a:pt x="0" y="150"/>
                    <a:pt x="16" y="135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6" y="4"/>
                    <a:pt x="157" y="0"/>
                    <a:pt x="1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8639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78F66-0002-31FE-DADB-6160867512D0}"/>
              </a:ext>
            </a:extLst>
          </p:cNvPr>
          <p:cNvSpPr txBox="1"/>
          <p:nvPr/>
        </p:nvSpPr>
        <p:spPr>
          <a:xfrm>
            <a:off x="1014134" y="639058"/>
            <a:ext cx="3762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0" dirty="0">
                <a:solidFill>
                  <a:schemeClr val="bg1"/>
                </a:solidFill>
                <a:effectLst/>
                <a:latin typeface="MS Reference Sans Serif" panose="020B0604030504040204" pitchFamily="34" charset="0"/>
              </a:rPr>
              <a:t>Features of </a:t>
            </a:r>
          </a:p>
          <a:p>
            <a:r>
              <a:rPr lang="en-US" sz="4000" b="1" i="0" dirty="0">
                <a:solidFill>
                  <a:schemeClr val="bg1"/>
                </a:solidFill>
                <a:effectLst/>
                <a:latin typeface="MS Reference Sans Serif" panose="020B0604030504040204" pitchFamily="34" charset="0"/>
              </a:rPr>
              <a:t>Virtual mouse</a:t>
            </a:r>
            <a:endParaRPr lang="en-US" sz="4000" b="1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20103-DF29-67E6-8B93-E3E14F0D25A1}"/>
              </a:ext>
            </a:extLst>
          </p:cNvPr>
          <p:cNvSpPr/>
          <p:nvPr/>
        </p:nvSpPr>
        <p:spPr>
          <a:xfrm>
            <a:off x="7353300" y="0"/>
            <a:ext cx="1397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8BCB905-1573-8300-4A26-4606C9D8C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134" y="3674148"/>
            <a:ext cx="5183466" cy="2912059"/>
          </a:xfrm>
          <a:prstGeom prst="rect">
            <a:avLst/>
          </a:prstGeom>
        </p:spPr>
      </p:pic>
      <p:pic>
        <p:nvPicPr>
          <p:cNvPr id="29" name="Picture 4" descr="Anyscale | Scalable Compute for AI and Python">
            <a:extLst>
              <a:ext uri="{FF2B5EF4-FFF2-40B4-BE49-F238E27FC236}">
                <a16:creationId xmlns:a16="http://schemas.microsoft.com/office/drawing/2014/main" id="{0092077F-39FF-3E45-967C-CA01F723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071" y="6543694"/>
            <a:ext cx="651994" cy="20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2F3D039-F818-369B-F205-1BC3B7246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57309"/>
              </p:ext>
            </p:extLst>
          </p:nvPr>
        </p:nvGraphicFramePr>
        <p:xfrm>
          <a:off x="7664212" y="234334"/>
          <a:ext cx="4483576" cy="630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1711">
                  <a:extLst>
                    <a:ext uri="{9D8B030D-6E8A-4147-A177-3AD203B41FA5}">
                      <a16:colId xmlns:a16="http://schemas.microsoft.com/office/drawing/2014/main" val="1562496668"/>
                    </a:ext>
                  </a:extLst>
                </a:gridCol>
                <a:gridCol w="3121865">
                  <a:extLst>
                    <a:ext uri="{9D8B030D-6E8A-4147-A177-3AD203B41FA5}">
                      <a16:colId xmlns:a16="http://schemas.microsoft.com/office/drawing/2014/main" val="1337274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01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spc="12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M</a:t>
                      </a:r>
                      <a:r>
                        <a:rPr lang="en-IN" sz="2000" spc="6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o</a:t>
                      </a:r>
                      <a:r>
                        <a:rPr lang="en-IN" sz="20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ve</a:t>
                      </a:r>
                      <a:r>
                        <a:rPr lang="en-IN" sz="2000" spc="-16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 </a:t>
                      </a:r>
                      <a:r>
                        <a:rPr lang="en-IN" sz="2000" spc="3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Cursor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cs typeface="Taho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02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L</a:t>
                      </a:r>
                      <a:r>
                        <a:rPr lang="en-IN" sz="2000" spc="2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eft</a:t>
                      </a:r>
                      <a:r>
                        <a:rPr lang="en-IN" sz="2000" spc="-16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 </a:t>
                      </a:r>
                      <a:r>
                        <a:rPr lang="en-IN" sz="2000" spc="4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cs typeface="Taho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34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03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spc="1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Right</a:t>
                      </a:r>
                      <a:r>
                        <a:rPr lang="en-IN" sz="2000" spc="-16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 </a:t>
                      </a:r>
                      <a:r>
                        <a:rPr lang="en-IN" sz="2000" spc="4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cs typeface="Taho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232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04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spc="2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Double</a:t>
                      </a:r>
                      <a:r>
                        <a:rPr lang="en-IN" sz="2000" spc="-16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 </a:t>
                      </a:r>
                      <a:r>
                        <a:rPr lang="en-IN" sz="2000" spc="4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cs typeface="Taho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20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05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spc="1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Scrolling</a:t>
                      </a:r>
                    </a:p>
                    <a:p>
                      <a:endParaRPr lang="en-IN" sz="2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142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06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spc="9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D</a:t>
                      </a:r>
                      <a:r>
                        <a:rPr lang="en-IN" sz="2000" spc="2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r</a:t>
                      </a:r>
                      <a:r>
                        <a:rPr lang="en-IN" sz="2000" spc="-4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ag</a:t>
                      </a:r>
                      <a:r>
                        <a:rPr lang="en-IN" sz="2000" spc="-16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 </a:t>
                      </a:r>
                      <a:r>
                        <a:rPr lang="en-IN" sz="2000" spc="-1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and</a:t>
                      </a:r>
                      <a:r>
                        <a:rPr lang="en-IN" sz="2000" spc="-16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 </a:t>
                      </a:r>
                      <a:r>
                        <a:rPr lang="en-IN" sz="2000" spc="4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Drop</a:t>
                      </a:r>
                    </a:p>
                    <a:p>
                      <a:endParaRPr lang="en-IN" sz="2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968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07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spc="4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Multiple</a:t>
                      </a:r>
                      <a:r>
                        <a:rPr lang="en-IN" sz="2000" spc="-16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 </a:t>
                      </a:r>
                      <a:r>
                        <a:rPr lang="en-IN" sz="2000" spc="-2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Item</a:t>
                      </a:r>
                      <a:r>
                        <a:rPr lang="en-IN" sz="2000" spc="-16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 </a:t>
                      </a:r>
                      <a:r>
                        <a:rPr lang="en-IN" sz="2000" spc="1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Selection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cs typeface="Taho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878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08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spc="2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V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olume</a:t>
                      </a:r>
                      <a:r>
                        <a:rPr lang="en-IN" sz="2000" spc="-16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 </a:t>
                      </a:r>
                      <a:r>
                        <a:rPr lang="en-IN" sz="2000" spc="4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Control</a:t>
                      </a:r>
                    </a:p>
                    <a:p>
                      <a:endParaRPr lang="en-IN" sz="2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3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09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spc="1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Brightness</a:t>
                      </a:r>
                      <a:r>
                        <a:rPr lang="en-IN" sz="2000" spc="-16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 </a:t>
                      </a:r>
                      <a:r>
                        <a:rPr lang="en-IN" sz="2000" spc="4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cs typeface="Tahoma"/>
                        </a:rPr>
                        <a:t>Control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cs typeface="Taho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06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22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78F66-0002-31FE-DADB-6160867512D0}"/>
              </a:ext>
            </a:extLst>
          </p:cNvPr>
          <p:cNvSpPr txBox="1"/>
          <p:nvPr/>
        </p:nvSpPr>
        <p:spPr>
          <a:xfrm>
            <a:off x="1014134" y="639058"/>
            <a:ext cx="3762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0" dirty="0">
                <a:solidFill>
                  <a:schemeClr val="bg1"/>
                </a:solidFill>
                <a:effectLst/>
                <a:latin typeface="MS Reference Sans Serif" panose="020B0604030504040204" pitchFamily="34" charset="0"/>
              </a:rPr>
              <a:t>Features of </a:t>
            </a:r>
          </a:p>
          <a:p>
            <a:r>
              <a:rPr lang="en-US" sz="4000" b="1" i="0" dirty="0">
                <a:solidFill>
                  <a:schemeClr val="bg1"/>
                </a:solidFill>
                <a:effectLst/>
                <a:latin typeface="MS Reference Sans Serif" panose="020B0604030504040204" pitchFamily="34" charset="0"/>
              </a:rPr>
              <a:t>Virtual mouse</a:t>
            </a:r>
            <a:endParaRPr lang="en-US" sz="4000" b="1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C8F1E5B4-7A25-C7BA-35DE-F5D9911258F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090" y="2253591"/>
            <a:ext cx="1629400" cy="2059567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7EAEDF51-CFDF-327E-B608-42F8F323BD5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4893" y="2164136"/>
            <a:ext cx="1629367" cy="2069032"/>
          </a:xfrm>
          <a:prstGeom prst="rect">
            <a:avLst/>
          </a:prstGeom>
        </p:spPr>
      </p:pic>
      <p:pic>
        <p:nvPicPr>
          <p:cNvPr id="7" name="object 7">
            <a:extLst>
              <a:ext uri="{FF2B5EF4-FFF2-40B4-BE49-F238E27FC236}">
                <a16:creationId xmlns:a16="http://schemas.microsoft.com/office/drawing/2014/main" id="{82337C72-17D8-00ED-362D-B377F3AD2D1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75281" y="2146476"/>
            <a:ext cx="1629399" cy="2059565"/>
          </a:xfrm>
          <a:prstGeom prst="rect">
            <a:avLst/>
          </a:prstGeom>
        </p:spPr>
      </p:pic>
      <p:pic>
        <p:nvPicPr>
          <p:cNvPr id="8" name="object 9">
            <a:extLst>
              <a:ext uri="{FF2B5EF4-FFF2-40B4-BE49-F238E27FC236}">
                <a16:creationId xmlns:a16="http://schemas.microsoft.com/office/drawing/2014/main" id="{244C5864-B240-10AC-1B23-4AE1959DE07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01227" y="2109561"/>
            <a:ext cx="1629365" cy="2059565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D19CC0C5-4B3F-7A72-90B0-61462F95D685}"/>
              </a:ext>
            </a:extLst>
          </p:cNvPr>
          <p:cNvSpPr txBox="1"/>
          <p:nvPr/>
        </p:nvSpPr>
        <p:spPr>
          <a:xfrm>
            <a:off x="1554003" y="4462365"/>
            <a:ext cx="1073573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spc="13" dirty="0">
                <a:solidFill>
                  <a:schemeClr val="bg1"/>
                </a:solidFill>
                <a:latin typeface="Tahoma"/>
                <a:cs typeface="Tahoma"/>
              </a:rPr>
              <a:t>Right</a:t>
            </a:r>
            <a:r>
              <a:rPr sz="1733" spc="-213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33" spc="53" dirty="0">
                <a:solidFill>
                  <a:schemeClr val="bg1"/>
                </a:solidFill>
                <a:latin typeface="Tahoma"/>
                <a:cs typeface="Tahoma"/>
              </a:rPr>
              <a:t>Click</a:t>
            </a:r>
            <a:endParaRPr sz="1733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DF856FDA-71A8-70AB-B51A-CDEBCA610996}"/>
              </a:ext>
            </a:extLst>
          </p:cNvPr>
          <p:cNvSpPr txBox="1"/>
          <p:nvPr/>
        </p:nvSpPr>
        <p:spPr>
          <a:xfrm>
            <a:off x="6599513" y="4429675"/>
            <a:ext cx="1449493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spc="127" dirty="0">
                <a:solidFill>
                  <a:schemeClr val="bg1"/>
                </a:solidFill>
                <a:latin typeface="Tahoma"/>
                <a:cs typeface="Tahoma"/>
              </a:rPr>
              <a:t>D</a:t>
            </a:r>
            <a:r>
              <a:rPr sz="1733" spc="33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r>
              <a:rPr sz="1733" spc="-53" dirty="0">
                <a:solidFill>
                  <a:schemeClr val="bg1"/>
                </a:solidFill>
                <a:latin typeface="Tahoma"/>
                <a:cs typeface="Tahoma"/>
              </a:rPr>
              <a:t>ag</a:t>
            </a:r>
            <a:r>
              <a:rPr sz="1733" spc="-213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33" spc="-13" dirty="0">
                <a:solidFill>
                  <a:schemeClr val="bg1"/>
                </a:solidFill>
                <a:latin typeface="Tahoma"/>
                <a:cs typeface="Tahoma"/>
              </a:rPr>
              <a:t>and</a:t>
            </a:r>
            <a:r>
              <a:rPr sz="1733" spc="-213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33" spc="53" dirty="0">
                <a:solidFill>
                  <a:schemeClr val="bg1"/>
                </a:solidFill>
                <a:latin typeface="Tahoma"/>
                <a:cs typeface="Tahoma"/>
              </a:rPr>
              <a:t>Drop</a:t>
            </a:r>
            <a:endParaRPr sz="1733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737F17F-C37D-8C09-61EC-334760179F57}"/>
              </a:ext>
            </a:extLst>
          </p:cNvPr>
          <p:cNvSpPr txBox="1"/>
          <p:nvPr/>
        </p:nvSpPr>
        <p:spPr>
          <a:xfrm>
            <a:off x="9962251" y="4289925"/>
            <a:ext cx="1907316" cy="5632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sz="1733" spc="33" dirty="0">
                <a:solidFill>
                  <a:schemeClr val="bg1"/>
                </a:solidFill>
                <a:latin typeface="Tahoma"/>
                <a:cs typeface="Tahoma"/>
              </a:rPr>
              <a:t>V</a:t>
            </a:r>
            <a:r>
              <a:rPr sz="1733" spc="7" dirty="0">
                <a:solidFill>
                  <a:schemeClr val="bg1"/>
                </a:solidFill>
                <a:latin typeface="Tahoma"/>
                <a:cs typeface="Tahoma"/>
              </a:rPr>
              <a:t>olume/Brightness</a:t>
            </a:r>
            <a:r>
              <a:rPr sz="1733" spc="-213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endParaRPr lang="en-US" sz="1733" spc="-213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6933" algn="ctr">
              <a:spcBef>
                <a:spcPts val="133"/>
              </a:spcBef>
            </a:pPr>
            <a:r>
              <a:rPr sz="1733" spc="53" dirty="0">
                <a:solidFill>
                  <a:schemeClr val="bg1"/>
                </a:solidFill>
                <a:latin typeface="Tahoma"/>
                <a:cs typeface="Tahoma"/>
              </a:rPr>
              <a:t>Control</a:t>
            </a:r>
            <a:endParaRPr sz="1733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3" name="object 3">
            <a:extLst>
              <a:ext uri="{FF2B5EF4-FFF2-40B4-BE49-F238E27FC236}">
                <a16:creationId xmlns:a16="http://schemas.microsoft.com/office/drawing/2014/main" id="{2272B8F9-0CC5-C2BA-C613-54CDAB68CA5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9059" y="2253591"/>
            <a:ext cx="1629367" cy="2036333"/>
          </a:xfrm>
          <a:prstGeom prst="rect">
            <a:avLst/>
          </a:prstGeom>
        </p:spPr>
      </p:pic>
      <p:sp>
        <p:nvSpPr>
          <p:cNvPr id="14" name="object 4">
            <a:extLst>
              <a:ext uri="{FF2B5EF4-FFF2-40B4-BE49-F238E27FC236}">
                <a16:creationId xmlns:a16="http://schemas.microsoft.com/office/drawing/2014/main" id="{8D720A82-2CF0-84D3-2C5F-6A5F57FE742C}"/>
              </a:ext>
            </a:extLst>
          </p:cNvPr>
          <p:cNvSpPr txBox="1"/>
          <p:nvPr/>
        </p:nvSpPr>
        <p:spPr>
          <a:xfrm>
            <a:off x="3508765" y="4462365"/>
            <a:ext cx="1073573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733" spc="13" dirty="0">
                <a:solidFill>
                  <a:schemeClr val="bg1"/>
                </a:solidFill>
                <a:latin typeface="Tahoma"/>
                <a:cs typeface="Tahoma"/>
              </a:rPr>
              <a:t>Left</a:t>
            </a:r>
            <a:r>
              <a:rPr sz="1733" spc="-213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33" spc="53" dirty="0">
                <a:solidFill>
                  <a:schemeClr val="bg1"/>
                </a:solidFill>
                <a:latin typeface="Tahoma"/>
                <a:cs typeface="Tahoma"/>
              </a:rPr>
              <a:t>Click</a:t>
            </a:r>
            <a:endParaRPr sz="1733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6647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73C1EB-1791-16AC-7A2E-585C2643C2DD}"/>
              </a:ext>
            </a:extLst>
          </p:cNvPr>
          <p:cNvSpPr txBox="1"/>
          <p:nvPr/>
        </p:nvSpPr>
        <p:spPr>
          <a:xfrm>
            <a:off x="192506" y="286434"/>
            <a:ext cx="758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effectLst/>
                <a:latin typeface="MS Reference Sans Serif" panose="020B0604030504040204" pitchFamily="34" charset="0"/>
              </a:rPr>
              <a:t>Methodology for gesture control</a:t>
            </a:r>
            <a:endParaRPr lang="en-US" sz="3600" b="1" dirty="0">
              <a:latin typeface="MS Reference Sans Serif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FEB45-2C5E-5668-4322-A5169F6E10FD}"/>
              </a:ext>
            </a:extLst>
          </p:cNvPr>
          <p:cNvSpPr txBox="1"/>
          <p:nvPr/>
        </p:nvSpPr>
        <p:spPr>
          <a:xfrm>
            <a:off x="6146802" y="3632201"/>
            <a:ext cx="4953000" cy="270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360" marR="218440" indent="-328295">
              <a:lnSpc>
                <a:spcPct val="1153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25" dirty="0">
                <a:solidFill>
                  <a:srgbClr val="1B212C"/>
                </a:solidFill>
                <a:latin typeface="Tahoma"/>
                <a:cs typeface="Tahoma"/>
              </a:rPr>
              <a:t>Computer</a:t>
            </a:r>
            <a:r>
              <a:rPr lang="en-US" sz="13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25" dirty="0">
                <a:solidFill>
                  <a:srgbClr val="1B212C"/>
                </a:solidFill>
                <a:latin typeface="Tahoma"/>
                <a:cs typeface="Tahoma"/>
              </a:rPr>
              <a:t>Vision</a:t>
            </a:r>
            <a:r>
              <a:rPr lang="en-US" sz="13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1B212C"/>
                </a:solidFill>
                <a:latin typeface="Tahoma"/>
                <a:cs typeface="Tahoma"/>
              </a:rPr>
              <a:t>technology</a:t>
            </a:r>
            <a:r>
              <a:rPr lang="en-US" sz="13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1B212C"/>
                </a:solidFill>
                <a:latin typeface="Tahoma"/>
                <a:cs typeface="Tahoma"/>
              </a:rPr>
              <a:t>is</a:t>
            </a:r>
            <a:r>
              <a:rPr lang="en-US" sz="13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1B212C"/>
                </a:solidFill>
                <a:latin typeface="Tahoma"/>
                <a:cs typeface="Tahoma"/>
              </a:rPr>
              <a:t>applied</a:t>
            </a:r>
            <a:r>
              <a:rPr lang="en-US" sz="13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30" dirty="0">
                <a:solidFill>
                  <a:srgbClr val="1B212C"/>
                </a:solidFill>
                <a:latin typeface="Tahoma"/>
                <a:cs typeface="Tahoma"/>
              </a:rPr>
              <a:t>for</a:t>
            </a:r>
            <a:r>
              <a:rPr lang="en-US" sz="13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20" dirty="0">
                <a:solidFill>
                  <a:srgbClr val="1B212C"/>
                </a:solidFill>
                <a:latin typeface="Tahoma"/>
                <a:cs typeface="Tahoma"/>
              </a:rPr>
              <a:t>Object</a:t>
            </a:r>
            <a:r>
              <a:rPr lang="en-US" sz="13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15" dirty="0">
                <a:solidFill>
                  <a:srgbClr val="1B212C"/>
                </a:solidFill>
                <a:latin typeface="Tahoma"/>
                <a:cs typeface="Tahoma"/>
              </a:rPr>
              <a:t>identiﬁcation</a:t>
            </a:r>
            <a:r>
              <a:rPr lang="en-US" sz="1300" spc="-14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-10" dirty="0">
                <a:solidFill>
                  <a:srgbClr val="1B212C"/>
                </a:solidFill>
                <a:latin typeface="Tahoma"/>
                <a:cs typeface="Tahoma"/>
              </a:rPr>
              <a:t>and</a:t>
            </a:r>
            <a:r>
              <a:rPr lang="en-US" sz="13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1B212C"/>
                </a:solidFill>
                <a:latin typeface="Tahoma"/>
                <a:cs typeface="Tahoma"/>
              </a:rPr>
              <a:t>object</a:t>
            </a:r>
            <a:r>
              <a:rPr lang="en-US" sz="13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15" dirty="0">
                <a:solidFill>
                  <a:srgbClr val="1B212C"/>
                </a:solidFill>
                <a:latin typeface="Tahoma"/>
                <a:cs typeface="Tahoma"/>
              </a:rPr>
              <a:t>video </a:t>
            </a:r>
            <a:r>
              <a:rPr lang="en-US" sz="1300" spc="-39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1B212C"/>
                </a:solidFill>
                <a:latin typeface="Tahoma"/>
                <a:cs typeface="Tahoma"/>
              </a:rPr>
              <a:t>capturing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15" dirty="0">
                <a:solidFill>
                  <a:srgbClr val="1B212C"/>
                </a:solidFill>
                <a:latin typeface="Tahoma"/>
                <a:cs typeface="Tahoma"/>
              </a:rPr>
              <a:t>in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60" dirty="0">
                <a:solidFill>
                  <a:srgbClr val="1B212C"/>
                </a:solidFill>
                <a:latin typeface="Tahoma"/>
                <a:cs typeface="Tahoma"/>
              </a:rPr>
              <a:t>BGR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15" dirty="0">
                <a:solidFill>
                  <a:srgbClr val="1B212C"/>
                </a:solidFill>
                <a:latin typeface="Tahoma"/>
                <a:cs typeface="Tahoma"/>
              </a:rPr>
              <a:t>format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10" dirty="0">
                <a:solidFill>
                  <a:srgbClr val="1B212C"/>
                </a:solidFill>
                <a:latin typeface="Tahoma"/>
                <a:cs typeface="Tahoma"/>
              </a:rPr>
              <a:t>which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1B212C"/>
                </a:solidFill>
                <a:latin typeface="Tahoma"/>
                <a:cs typeface="Tahoma"/>
              </a:rPr>
              <a:t>is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1B212C"/>
                </a:solidFill>
                <a:latin typeface="Tahoma"/>
                <a:cs typeface="Tahoma"/>
              </a:rPr>
              <a:t>done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-15" dirty="0">
                <a:solidFill>
                  <a:srgbClr val="1B212C"/>
                </a:solidFill>
                <a:latin typeface="Tahoma"/>
                <a:cs typeface="Tahoma"/>
              </a:rPr>
              <a:t>b</a:t>
            </a:r>
            <a:r>
              <a:rPr lang="en-US" sz="1300" spc="15" dirty="0">
                <a:solidFill>
                  <a:srgbClr val="1B212C"/>
                </a:solidFill>
                <a:latin typeface="Tahoma"/>
                <a:cs typeface="Tahoma"/>
              </a:rPr>
              <a:t>y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40" dirty="0">
                <a:solidFill>
                  <a:srgbClr val="1B212C"/>
                </a:solidFill>
                <a:latin typeface="Tahoma"/>
                <a:cs typeface="Tahoma"/>
              </a:rPr>
              <a:t>OpenC</a:t>
            </a:r>
            <a:r>
              <a:rPr lang="en-US" sz="1300" spc="-20" dirty="0">
                <a:solidFill>
                  <a:srgbClr val="1B212C"/>
                </a:solidFill>
                <a:latin typeface="Tahoma"/>
                <a:cs typeface="Tahoma"/>
              </a:rPr>
              <a:t>V</a:t>
            </a:r>
            <a:r>
              <a:rPr lang="en-US" sz="1300" spc="-120" dirty="0">
                <a:solidFill>
                  <a:srgbClr val="1B212C"/>
                </a:solidFill>
                <a:latin typeface="Tahoma"/>
                <a:cs typeface="Tahoma"/>
              </a:rPr>
              <a:t>.</a:t>
            </a:r>
            <a:endParaRPr lang="en-US" sz="1300" dirty="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20" dirty="0">
                <a:solidFill>
                  <a:srgbClr val="1B212C"/>
                </a:solidFill>
                <a:latin typeface="Tahoma"/>
                <a:cs typeface="Tahoma"/>
              </a:rPr>
              <a:t>Captured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-5" dirty="0">
                <a:solidFill>
                  <a:srgbClr val="1B212C"/>
                </a:solidFill>
                <a:latin typeface="Tahoma"/>
                <a:cs typeface="Tahoma"/>
              </a:rPr>
              <a:t>hand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1B212C"/>
                </a:solidFill>
                <a:latin typeface="Tahoma"/>
                <a:cs typeface="Tahoma"/>
              </a:rPr>
              <a:t>object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1B212C"/>
                </a:solidFill>
                <a:latin typeface="Tahoma"/>
                <a:cs typeface="Tahoma"/>
              </a:rPr>
              <a:t>processed</a:t>
            </a:r>
            <a:r>
              <a:rPr lang="en-US" sz="13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dirty="0">
                <a:solidFill>
                  <a:srgbClr val="1B212C"/>
                </a:solidFill>
                <a:latin typeface="Tahoma"/>
                <a:cs typeface="Tahoma"/>
              </a:rPr>
              <a:t>by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35" dirty="0">
                <a:solidFill>
                  <a:srgbClr val="1B212C"/>
                </a:solidFill>
                <a:latin typeface="Tahoma"/>
                <a:cs typeface="Tahoma"/>
              </a:rPr>
              <a:t>MediaPipe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-10" dirty="0">
                <a:solidFill>
                  <a:srgbClr val="1B212C"/>
                </a:solidFill>
                <a:latin typeface="Tahoma"/>
                <a:cs typeface="Tahoma"/>
              </a:rPr>
              <a:t>using</a:t>
            </a:r>
            <a:r>
              <a:rPr lang="en-US" sz="13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30" dirty="0">
                <a:solidFill>
                  <a:srgbClr val="1B212C"/>
                </a:solidFill>
                <a:latin typeface="Tahoma"/>
                <a:cs typeface="Tahoma"/>
              </a:rPr>
              <a:t>two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-5" dirty="0">
                <a:solidFill>
                  <a:srgbClr val="1B212C"/>
                </a:solidFill>
                <a:latin typeface="Tahoma"/>
                <a:cs typeface="Tahoma"/>
              </a:rPr>
              <a:t>models-</a:t>
            </a:r>
            <a:endParaRPr lang="en-US"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B212C"/>
              </a:buClr>
              <a:buFont typeface="Arial MT"/>
              <a:buChar char="●"/>
            </a:pPr>
            <a:endParaRPr lang="en-US" sz="1500" dirty="0">
              <a:latin typeface="Tahoma"/>
              <a:cs typeface="Tahoma"/>
            </a:endParaRPr>
          </a:p>
          <a:p>
            <a:pPr marL="948690" lvl="1" indent="-151765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949325" algn="l"/>
              </a:tabLst>
            </a:pPr>
            <a:r>
              <a:rPr lang="en-US" sz="1300" spc="40" dirty="0">
                <a:solidFill>
                  <a:srgbClr val="1B212C"/>
                </a:solidFill>
                <a:latin typeface="Tahoma"/>
                <a:cs typeface="Tahoma"/>
              </a:rPr>
              <a:t>P</a:t>
            </a:r>
            <a:r>
              <a:rPr lang="en-US" sz="1300" spc="-5" dirty="0">
                <a:solidFill>
                  <a:srgbClr val="1B212C"/>
                </a:solidFill>
                <a:latin typeface="Tahoma"/>
                <a:cs typeface="Tahoma"/>
              </a:rPr>
              <a:t>alm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25" dirty="0">
                <a:solidFill>
                  <a:srgbClr val="1B212C"/>
                </a:solidFill>
                <a:latin typeface="Tahoma"/>
                <a:cs typeface="Tahoma"/>
              </a:rPr>
              <a:t>Detection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50" dirty="0">
                <a:solidFill>
                  <a:srgbClr val="1B212C"/>
                </a:solidFill>
                <a:latin typeface="Tahoma"/>
                <a:cs typeface="Tahoma"/>
              </a:rPr>
              <a:t>Model</a:t>
            </a:r>
            <a:endParaRPr lang="en-US" sz="13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Clr>
                <a:srgbClr val="1B212C"/>
              </a:buClr>
              <a:buFont typeface="Tahoma"/>
              <a:buAutoNum type="alphaLcPeriod"/>
            </a:pPr>
            <a:endParaRPr lang="en-US" sz="1500" dirty="0">
              <a:latin typeface="Tahoma"/>
              <a:cs typeface="Tahoma"/>
            </a:endParaRPr>
          </a:p>
          <a:p>
            <a:pPr marL="988694" lvl="1" indent="-191770">
              <a:lnSpc>
                <a:spcPct val="100000"/>
              </a:lnSpc>
              <a:buAutoNum type="alphaLcPeriod"/>
              <a:tabLst>
                <a:tab pos="989330" algn="l"/>
              </a:tabLst>
            </a:pPr>
            <a:r>
              <a:rPr lang="en-US" sz="1300" spc="20" dirty="0">
                <a:solidFill>
                  <a:srgbClr val="1B212C"/>
                </a:solidFill>
                <a:latin typeface="Tahoma"/>
                <a:cs typeface="Tahoma"/>
              </a:rPr>
              <a:t>Hand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1B212C"/>
                </a:solidFill>
                <a:latin typeface="Tahoma"/>
                <a:cs typeface="Tahoma"/>
              </a:rPr>
              <a:t>Landmark</a:t>
            </a:r>
            <a:r>
              <a:rPr lang="en-US" sz="13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50" dirty="0">
                <a:solidFill>
                  <a:srgbClr val="1B212C"/>
                </a:solidFill>
                <a:latin typeface="Tahoma"/>
                <a:cs typeface="Tahoma"/>
              </a:rPr>
              <a:t>Model</a:t>
            </a:r>
            <a:endParaRPr lang="en-US" sz="13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1B212C"/>
              </a:buClr>
              <a:buFont typeface="Tahoma"/>
              <a:buAutoNum type="alphaLcPeriod"/>
            </a:pPr>
            <a:endParaRPr lang="en-US" sz="1300" dirty="0">
              <a:latin typeface="Tahoma"/>
              <a:cs typeface="Tahoma"/>
            </a:endParaRPr>
          </a:p>
          <a:p>
            <a:pPr marL="340360" marR="5080" indent="-328295">
              <a:lnSpc>
                <a:spcPct val="115399"/>
              </a:lnSpc>
              <a:spcBef>
                <a:spcPts val="5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35" dirty="0">
                <a:solidFill>
                  <a:srgbClr val="1B212C"/>
                </a:solidFill>
                <a:latin typeface="Tahoma"/>
                <a:cs typeface="Tahoma"/>
              </a:rPr>
              <a:t>MediaPipe</a:t>
            </a:r>
            <a:r>
              <a:rPr lang="en-US" sz="13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10" dirty="0">
                <a:solidFill>
                  <a:srgbClr val="1B212C"/>
                </a:solidFill>
                <a:latin typeface="Tahoma"/>
                <a:cs typeface="Tahoma"/>
              </a:rPr>
              <a:t>renders</a:t>
            </a:r>
            <a:r>
              <a:rPr lang="en-US" sz="13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40" dirty="0">
                <a:solidFill>
                  <a:srgbClr val="1B212C"/>
                </a:solidFill>
                <a:latin typeface="Tahoma"/>
                <a:cs typeface="Tahoma"/>
              </a:rPr>
              <a:t>21</a:t>
            </a:r>
            <a:r>
              <a:rPr lang="en-US" sz="13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10" dirty="0">
                <a:solidFill>
                  <a:srgbClr val="1B212C"/>
                </a:solidFill>
                <a:latin typeface="Tahoma"/>
                <a:cs typeface="Tahoma"/>
              </a:rPr>
              <a:t>coordinates</a:t>
            </a:r>
            <a:r>
              <a:rPr lang="en-US" sz="13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10" dirty="0">
                <a:solidFill>
                  <a:srgbClr val="1B212C"/>
                </a:solidFill>
                <a:latin typeface="Tahoma"/>
                <a:cs typeface="Tahoma"/>
              </a:rPr>
              <a:t>located</a:t>
            </a:r>
            <a:r>
              <a:rPr lang="en-US" sz="13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1B212C"/>
                </a:solidFill>
                <a:latin typeface="Tahoma"/>
                <a:cs typeface="Tahoma"/>
              </a:rPr>
              <a:t>on</a:t>
            </a:r>
            <a:r>
              <a:rPr lang="en-US" sz="13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-25" dirty="0">
                <a:solidFill>
                  <a:srgbClr val="1B212C"/>
                </a:solidFill>
                <a:latin typeface="Tahoma"/>
                <a:cs typeface="Tahoma"/>
              </a:rPr>
              <a:t>a</a:t>
            </a:r>
            <a:r>
              <a:rPr lang="en-US" sz="13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10" dirty="0">
                <a:solidFill>
                  <a:srgbClr val="1B212C"/>
                </a:solidFill>
                <a:latin typeface="Tahoma"/>
                <a:cs typeface="Tahoma"/>
              </a:rPr>
              <a:t>detected</a:t>
            </a:r>
            <a:r>
              <a:rPr lang="en-US" sz="13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-5" dirty="0">
                <a:solidFill>
                  <a:srgbClr val="1B212C"/>
                </a:solidFill>
                <a:latin typeface="Tahoma"/>
                <a:cs typeface="Tahoma"/>
              </a:rPr>
              <a:t>hand</a:t>
            </a:r>
            <a:r>
              <a:rPr lang="en-US" sz="13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15" dirty="0">
                <a:solidFill>
                  <a:srgbClr val="1B212C"/>
                </a:solidFill>
                <a:latin typeface="Tahoma"/>
                <a:cs typeface="Tahoma"/>
              </a:rPr>
              <a:t>in</a:t>
            </a:r>
            <a:r>
              <a:rPr lang="en-US" sz="13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-25" dirty="0">
                <a:solidFill>
                  <a:srgbClr val="1B212C"/>
                </a:solidFill>
                <a:latin typeface="Tahoma"/>
                <a:cs typeface="Tahoma"/>
              </a:rPr>
              <a:t>a</a:t>
            </a:r>
            <a:r>
              <a:rPr lang="en-US" sz="13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15" dirty="0">
                <a:solidFill>
                  <a:srgbClr val="1B212C"/>
                </a:solidFill>
                <a:latin typeface="Tahoma"/>
                <a:cs typeface="Tahoma"/>
              </a:rPr>
              <a:t>2.5D</a:t>
            </a:r>
            <a:r>
              <a:rPr lang="en-US" sz="13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-10" dirty="0">
                <a:solidFill>
                  <a:srgbClr val="1B212C"/>
                </a:solidFill>
                <a:latin typeface="Tahoma"/>
                <a:cs typeface="Tahoma"/>
              </a:rPr>
              <a:t>space</a:t>
            </a:r>
            <a:r>
              <a:rPr lang="en-US" sz="13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-20" dirty="0">
                <a:solidFill>
                  <a:srgbClr val="1B212C"/>
                </a:solidFill>
                <a:latin typeface="Tahoma"/>
                <a:cs typeface="Tahoma"/>
              </a:rPr>
              <a:t>as</a:t>
            </a:r>
            <a:r>
              <a:rPr lang="en-US" sz="13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-15" dirty="0">
                <a:solidFill>
                  <a:srgbClr val="1B212C"/>
                </a:solidFill>
                <a:latin typeface="Tahoma"/>
                <a:cs typeface="Tahoma"/>
              </a:rPr>
              <a:t>an </a:t>
            </a:r>
            <a:r>
              <a:rPr lang="en-US" sz="1300" spc="-39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300" spc="-5" dirty="0">
                <a:solidFill>
                  <a:srgbClr val="1B212C"/>
                </a:solidFill>
                <a:latin typeface="Tahoma"/>
                <a:cs typeface="Tahoma"/>
              </a:rPr>
              <a:t>output.</a:t>
            </a:r>
            <a:endParaRPr lang="en-US" sz="1300" dirty="0">
              <a:latin typeface="Tahoma"/>
              <a:cs typeface="Tahom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3AB0C-1D88-AC5D-E381-D7B8565589A8}"/>
              </a:ext>
            </a:extLst>
          </p:cNvPr>
          <p:cNvSpPr/>
          <p:nvPr/>
        </p:nvSpPr>
        <p:spPr>
          <a:xfrm>
            <a:off x="0" y="3733800"/>
            <a:ext cx="35687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538D0D1-4F02-D8B4-9CB5-6F4A0540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8" r="15268"/>
          <a:stretch/>
        </p:blipFill>
        <p:spPr bwMode="auto">
          <a:xfrm flipH="1">
            <a:off x="691558" y="1808736"/>
            <a:ext cx="4742859" cy="385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ject 4">
            <a:extLst>
              <a:ext uri="{FF2B5EF4-FFF2-40B4-BE49-F238E27FC236}">
                <a16:creationId xmlns:a16="http://schemas.microsoft.com/office/drawing/2014/main" id="{C171E596-EC4D-C662-6B3A-175F3AC3790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6162" y="455256"/>
            <a:ext cx="2999874" cy="27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7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53E843E-D685-20EF-CC77-D9862BB0AAF0}"/>
              </a:ext>
            </a:extLst>
          </p:cNvPr>
          <p:cNvSpPr/>
          <p:nvPr/>
        </p:nvSpPr>
        <p:spPr>
          <a:xfrm>
            <a:off x="6705600" y="0"/>
            <a:ext cx="5486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A23FD-DE98-B667-1854-BAB9D7218915}"/>
              </a:ext>
            </a:extLst>
          </p:cNvPr>
          <p:cNvSpPr txBox="1"/>
          <p:nvPr/>
        </p:nvSpPr>
        <p:spPr>
          <a:xfrm>
            <a:off x="7607300" y="2342406"/>
            <a:ext cx="384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 spc="6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Methodology</a:t>
            </a:r>
            <a:r>
              <a:rPr lang="en-IN" sz="4000" b="1" spc="-215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</a:t>
            </a:r>
            <a:r>
              <a:rPr lang="en-IN" sz="4000" b="1" spc="-55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f</a:t>
            </a:r>
            <a:r>
              <a:rPr lang="en-IN" sz="4000" b="1" spc="-1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or</a:t>
            </a:r>
            <a:r>
              <a:rPr lang="en-IN" sz="4000" b="1" spc="-215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</a:t>
            </a:r>
            <a:r>
              <a:rPr lang="en-IN" sz="4000" b="1" spc="-5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Gestu</a:t>
            </a:r>
            <a:r>
              <a:rPr lang="en-IN" sz="4000" b="1" spc="-4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r</a:t>
            </a:r>
            <a:r>
              <a:rPr lang="en-IN" sz="4000" b="1" spc="15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e</a:t>
            </a:r>
            <a:r>
              <a:rPr lang="en-IN" sz="4000" b="1" spc="-215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</a:t>
            </a:r>
            <a:r>
              <a:rPr lang="en-IN" sz="4000" b="1" spc="-15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C</a:t>
            </a:r>
            <a:r>
              <a:rPr lang="en-IN" sz="4000" b="1" spc="3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ont</a:t>
            </a:r>
            <a:r>
              <a:rPr lang="en-IN" sz="4000" b="1" spc="-15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r</a:t>
            </a:r>
            <a:r>
              <a:rPr lang="en-IN" sz="4000" b="1" spc="15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ol</a:t>
            </a:r>
            <a:endParaRPr lang="en-US" sz="4000" b="1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B7298-1745-DAED-8A7E-1698ED362C84}"/>
              </a:ext>
            </a:extLst>
          </p:cNvPr>
          <p:cNvSpPr txBox="1"/>
          <p:nvPr/>
        </p:nvSpPr>
        <p:spPr>
          <a:xfrm>
            <a:off x="736600" y="1419094"/>
            <a:ext cx="4749802" cy="358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360" marR="322580" indent="-328295">
              <a:lnSpc>
                <a:spcPct val="1153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Subsequently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ids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are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assigned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30" dirty="0">
                <a:solidFill>
                  <a:srgbClr val="1B212C"/>
                </a:solidFill>
                <a:latin typeface="Tahoma"/>
                <a:cs typeface="Tahoma"/>
              </a:rPr>
              <a:t>to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each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ﬁnger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0" dirty="0">
                <a:solidFill>
                  <a:srgbClr val="1B212C"/>
                </a:solidFill>
                <a:latin typeface="Tahoma"/>
                <a:cs typeface="Tahoma"/>
              </a:rPr>
              <a:t>of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right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5" dirty="0">
                <a:solidFill>
                  <a:srgbClr val="1B212C"/>
                </a:solidFill>
                <a:latin typeface="Tahoma"/>
                <a:cs typeface="Tahoma"/>
              </a:rPr>
              <a:t>hand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in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rendered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output </a:t>
            </a:r>
            <a:r>
              <a:rPr lang="en-US" sz="1400" spc="-39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landmark.</a:t>
            </a:r>
            <a:endParaRPr lang="en-US" sz="1400" dirty="0">
              <a:latin typeface="Tahoma"/>
              <a:cs typeface="Tahoma"/>
            </a:endParaRPr>
          </a:p>
          <a:p>
            <a:pPr marL="340360" marR="5080" indent="-328295">
              <a:lnSpc>
                <a:spcPct val="1153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Corresponding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coordinated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0" dirty="0">
                <a:solidFill>
                  <a:srgbClr val="1B212C"/>
                </a:solidFill>
                <a:latin typeface="Tahoma"/>
                <a:cs typeface="Tahoma"/>
              </a:rPr>
              <a:t>of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all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required</a:t>
            </a:r>
            <a:r>
              <a:rPr lang="en-US" sz="1400" spc="-15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ids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are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calculated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and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0" dirty="0">
                <a:solidFill>
                  <a:srgbClr val="1B212C"/>
                </a:solidFill>
                <a:latin typeface="Tahoma"/>
                <a:cs typeface="Tahoma"/>
              </a:rPr>
              <a:t>different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operations </a:t>
            </a:r>
            <a:r>
              <a:rPr lang="en-US" sz="1400" spc="-39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are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performed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based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on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distances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and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5" dirty="0">
                <a:solidFill>
                  <a:srgbClr val="1B212C"/>
                </a:solidFill>
                <a:latin typeface="Tahoma"/>
                <a:cs typeface="Tahoma"/>
              </a:rPr>
              <a:t>angles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between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points</a:t>
            </a:r>
          </a:p>
          <a:p>
            <a:pPr marL="12065" marR="5080">
              <a:lnSpc>
                <a:spcPct val="115399"/>
              </a:lnSpc>
              <a:tabLst>
                <a:tab pos="340360" algn="l"/>
                <a:tab pos="340995" algn="l"/>
              </a:tabLst>
            </a:pPr>
            <a:endParaRPr lang="en-US" sz="1400" spc="-45" dirty="0">
              <a:solidFill>
                <a:srgbClr val="1B212C"/>
              </a:solidFill>
              <a:latin typeface="Tahoma"/>
              <a:cs typeface="Tahoma"/>
            </a:endParaRPr>
          </a:p>
          <a:p>
            <a:pPr marL="12065" marR="5080">
              <a:lnSpc>
                <a:spcPct val="115399"/>
              </a:lnSpc>
              <a:tabLst>
                <a:tab pos="340360" algn="l"/>
                <a:tab pos="340995" algn="l"/>
              </a:tabLst>
            </a:pPr>
            <a:endParaRPr lang="en-US" sz="1400" spc="-45" dirty="0">
              <a:solidFill>
                <a:srgbClr val="1B212C"/>
              </a:solidFill>
              <a:latin typeface="Tahoma"/>
              <a:cs typeface="Tahoma"/>
            </a:endParaRPr>
          </a:p>
          <a:p>
            <a:pPr marL="12065" marR="5080">
              <a:lnSpc>
                <a:spcPct val="115399"/>
              </a:lnSpc>
              <a:tabLst>
                <a:tab pos="340360" algn="l"/>
                <a:tab pos="340995" algn="l"/>
              </a:tabLst>
            </a:pPr>
            <a:r>
              <a:rPr lang="en-US" sz="1400" spc="-45" dirty="0">
                <a:solidFill>
                  <a:srgbClr val="1B212C"/>
                </a:solidFill>
                <a:latin typeface="Tahoma"/>
                <a:cs typeface="Tahoma"/>
              </a:rPr>
              <a:t>In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5" dirty="0">
                <a:solidFill>
                  <a:srgbClr val="1B212C"/>
                </a:solidFill>
                <a:latin typeface="Tahoma"/>
                <a:cs typeface="Tahoma"/>
              </a:rPr>
              <a:t>order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30" dirty="0">
                <a:solidFill>
                  <a:srgbClr val="1B212C"/>
                </a:solidFill>
                <a:latin typeface="Tahoma"/>
                <a:cs typeface="Tahoma"/>
              </a:rPr>
              <a:t>for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mouse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30" dirty="0">
                <a:solidFill>
                  <a:srgbClr val="1B212C"/>
                </a:solidFill>
                <a:latin typeface="Tahoma"/>
                <a:cs typeface="Tahoma"/>
              </a:rPr>
              <a:t>to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perform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25" dirty="0">
                <a:solidFill>
                  <a:srgbClr val="1B212C"/>
                </a:solidFill>
                <a:latin typeface="Tahoma"/>
                <a:cs typeface="Tahoma"/>
              </a:rPr>
              <a:t>a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5" dirty="0">
                <a:solidFill>
                  <a:srgbClr val="1B212C"/>
                </a:solidFill>
                <a:latin typeface="Tahoma"/>
                <a:cs typeface="Tahoma"/>
              </a:rPr>
              <a:t>left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5" dirty="0">
                <a:solidFill>
                  <a:srgbClr val="1B212C"/>
                </a:solidFill>
                <a:latin typeface="Tahoma"/>
                <a:cs typeface="Tahoma"/>
              </a:rPr>
              <a:t>click:</a:t>
            </a:r>
            <a:endParaRPr lang="en-US" sz="14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lang="en-US" sz="1400" spc="-45" dirty="0">
                <a:solidFill>
                  <a:srgbClr val="1B212C"/>
                </a:solidFill>
                <a:latin typeface="Tahoma"/>
                <a:cs typeface="Tahoma"/>
              </a:rPr>
              <a:t>	</a:t>
            </a:r>
          </a:p>
          <a:p>
            <a:pPr marL="12700" marR="5080">
              <a:lnSpc>
                <a:spcPct val="100000"/>
              </a:lnSpc>
            </a:pPr>
            <a:r>
              <a:rPr lang="en-US" sz="1400" spc="-45" dirty="0">
                <a:solidFill>
                  <a:srgbClr val="1B212C"/>
                </a:solidFill>
                <a:latin typeface="Tahoma"/>
                <a:cs typeface="Tahoma"/>
              </a:rPr>
              <a:t>In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30" dirty="0">
                <a:solidFill>
                  <a:srgbClr val="1B212C"/>
                </a:solidFill>
                <a:latin typeface="Tahoma"/>
                <a:cs typeface="Tahoma"/>
              </a:rPr>
              <a:t>ﬁrst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20" dirty="0">
                <a:solidFill>
                  <a:srgbClr val="1B212C"/>
                </a:solidFill>
                <a:latin typeface="Tahoma"/>
                <a:cs typeface="Tahoma"/>
              </a:rPr>
              <a:t>frame,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index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ﬁnger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5" dirty="0">
                <a:solidFill>
                  <a:srgbClr val="1B212C"/>
                </a:solidFill>
                <a:latin typeface="Tahoma"/>
                <a:cs typeface="Tahoma"/>
              </a:rPr>
              <a:t>with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Tip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ID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40" dirty="0">
                <a:solidFill>
                  <a:srgbClr val="1B212C"/>
                </a:solidFill>
                <a:latin typeface="Tahoma"/>
                <a:cs typeface="Tahoma"/>
              </a:rPr>
              <a:t>1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and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middle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ﬁnger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5" dirty="0">
                <a:solidFill>
                  <a:srgbClr val="1B212C"/>
                </a:solidFill>
                <a:latin typeface="Tahoma"/>
                <a:cs typeface="Tahoma"/>
              </a:rPr>
              <a:t>with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Tip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ID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40" dirty="0">
                <a:solidFill>
                  <a:srgbClr val="1B212C"/>
                </a:solidFill>
                <a:latin typeface="Tahoma"/>
                <a:cs typeface="Tahoma"/>
              </a:rPr>
              <a:t>2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must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be </a:t>
            </a:r>
            <a:r>
              <a:rPr lang="en-US" sz="1400" spc="-39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45" dirty="0">
                <a:solidFill>
                  <a:srgbClr val="1B212C"/>
                </a:solidFill>
                <a:latin typeface="Tahoma"/>
                <a:cs typeface="Tahoma"/>
              </a:rPr>
              <a:t>up,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0" dirty="0">
                <a:solidFill>
                  <a:srgbClr val="1B212C"/>
                </a:solidFill>
                <a:latin typeface="Tahoma"/>
                <a:cs typeface="Tahoma"/>
              </a:rPr>
              <a:t>followed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by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25" dirty="0">
                <a:solidFill>
                  <a:srgbClr val="1B212C"/>
                </a:solidFill>
                <a:latin typeface="Tahoma"/>
                <a:cs typeface="Tahoma"/>
              </a:rPr>
              <a:t>Index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Finger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20" dirty="0">
                <a:solidFill>
                  <a:srgbClr val="1B212C"/>
                </a:solidFill>
                <a:latin typeface="Tahoma"/>
                <a:cs typeface="Tahoma"/>
              </a:rPr>
              <a:t>(Tip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40" dirty="0">
                <a:solidFill>
                  <a:srgbClr val="1B212C"/>
                </a:solidFill>
                <a:latin typeface="Tahoma"/>
                <a:cs typeface="Tahoma"/>
              </a:rPr>
              <a:t>Id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35" dirty="0">
                <a:solidFill>
                  <a:srgbClr val="1B212C"/>
                </a:solidFill>
                <a:latin typeface="Tahoma"/>
                <a:cs typeface="Tahoma"/>
              </a:rPr>
              <a:t>1)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down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and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45" dirty="0">
                <a:solidFill>
                  <a:srgbClr val="1B212C"/>
                </a:solidFill>
                <a:latin typeface="Tahoma"/>
                <a:cs typeface="Tahoma"/>
              </a:rPr>
              <a:t>Middle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ﬁnger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20" dirty="0">
                <a:solidFill>
                  <a:srgbClr val="1B212C"/>
                </a:solidFill>
                <a:latin typeface="Tahoma"/>
                <a:cs typeface="Tahoma"/>
              </a:rPr>
              <a:t>(Tip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5" dirty="0">
                <a:solidFill>
                  <a:srgbClr val="1B212C"/>
                </a:solidFill>
                <a:latin typeface="Tahoma"/>
                <a:cs typeface="Tahoma"/>
              </a:rPr>
              <a:t>id2)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5" dirty="0">
                <a:solidFill>
                  <a:srgbClr val="1B212C"/>
                </a:solidFill>
                <a:latin typeface="Tahoma"/>
                <a:cs typeface="Tahoma"/>
              </a:rPr>
              <a:t>up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in</a:t>
            </a:r>
            <a:r>
              <a:rPr lang="en-US" sz="1400" spc="-15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the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second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35" dirty="0">
                <a:solidFill>
                  <a:srgbClr val="1B212C"/>
                </a:solidFill>
                <a:latin typeface="Tahoma"/>
                <a:cs typeface="Tahoma"/>
              </a:rPr>
              <a:t>f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r</a:t>
            </a:r>
            <a:r>
              <a:rPr lang="en-US" sz="1400" spc="-45" dirty="0">
                <a:solidFill>
                  <a:srgbClr val="1B212C"/>
                </a:solidFill>
                <a:latin typeface="Tahoma"/>
                <a:cs typeface="Tahoma"/>
              </a:rPr>
              <a:t>ame,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25" dirty="0">
                <a:solidFill>
                  <a:srgbClr val="1B212C"/>
                </a:solidFill>
                <a:latin typeface="Tahoma"/>
                <a:cs typeface="Tahoma"/>
              </a:rPr>
              <a:t>with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5" dirty="0">
                <a:solidFill>
                  <a:srgbClr val="1B212C"/>
                </a:solidFill>
                <a:latin typeface="Tahoma"/>
                <a:cs typeface="Tahoma"/>
              </a:rPr>
              <a:t>both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producing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5" dirty="0">
                <a:solidFill>
                  <a:srgbClr val="1B212C"/>
                </a:solidFill>
                <a:latin typeface="Tahoma"/>
                <a:cs typeface="Tahoma"/>
              </a:rPr>
              <a:t>an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-10" dirty="0">
                <a:solidFill>
                  <a:srgbClr val="1B212C"/>
                </a:solidFill>
                <a:latin typeface="Tahoma"/>
                <a:cs typeface="Tahoma"/>
              </a:rPr>
              <a:t>angle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10" dirty="0">
                <a:solidFill>
                  <a:srgbClr val="1B212C"/>
                </a:solidFill>
                <a:latin typeface="Tahoma"/>
                <a:cs typeface="Tahoma"/>
              </a:rPr>
              <a:t>greater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spc="5" dirty="0">
                <a:solidFill>
                  <a:srgbClr val="1B212C"/>
                </a:solidFill>
                <a:latin typeface="Tahoma"/>
                <a:cs typeface="Tahoma"/>
              </a:rPr>
              <a:t>than</a:t>
            </a:r>
            <a:r>
              <a:rPr lang="en-US" sz="1400" spc="-160" dirty="0">
                <a:solidFill>
                  <a:srgbClr val="1B212C"/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rgbClr val="1B212C"/>
                </a:solidFill>
                <a:latin typeface="Tahoma"/>
                <a:cs typeface="Tahoma"/>
              </a:rPr>
              <a:t>33.5</a:t>
            </a:r>
            <a:r>
              <a:rPr lang="en-US" sz="1400" spc="-250" dirty="0">
                <a:solidFill>
                  <a:srgbClr val="1B212C"/>
                </a:solidFill>
                <a:latin typeface="Tahoma"/>
                <a:cs typeface="Tahoma"/>
              </a:rPr>
              <a:t>°</a:t>
            </a:r>
            <a:r>
              <a:rPr lang="en-US" sz="1400" spc="-120" dirty="0">
                <a:solidFill>
                  <a:srgbClr val="1B212C"/>
                </a:solidFill>
                <a:latin typeface="Tahoma"/>
                <a:cs typeface="Tahoma"/>
              </a:rPr>
              <a:t>.</a:t>
            </a:r>
            <a:endParaRPr lang="en-US" sz="1400" dirty="0">
              <a:latin typeface="Tahoma"/>
              <a:cs typeface="Tahoma"/>
            </a:endParaRPr>
          </a:p>
          <a:p>
            <a:pPr marL="340360" marR="5080" indent="-328295">
              <a:lnSpc>
                <a:spcPct val="1153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endParaRPr lang="en-US"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6997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0000"/>
      </a:accent1>
      <a:accent2>
        <a:srgbClr val="5DB6E0"/>
      </a:accent2>
      <a:accent3>
        <a:srgbClr val="FDEBD0"/>
      </a:accent3>
      <a:accent4>
        <a:srgbClr val="F39C12"/>
      </a:accent4>
      <a:accent5>
        <a:srgbClr val="C0392B"/>
      </a:accent5>
      <a:accent6>
        <a:srgbClr val="2C3F50"/>
      </a:accent6>
      <a:hlink>
        <a:srgbClr val="2980B9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1133</Words>
  <Application>Microsoft Office PowerPoint</Application>
  <PresentationFormat>Widescreen</PresentationFormat>
  <Paragraphs>147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MT</vt:lpstr>
      <vt:lpstr>Arial Rounded MT Bold</vt:lpstr>
      <vt:lpstr>Calibri</vt:lpstr>
      <vt:lpstr>Calibri Light</vt:lpstr>
      <vt:lpstr>Comic Sans MS</vt:lpstr>
      <vt:lpstr>MS Reference Sans Serif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Rawat</dc:creator>
  <cp:lastModifiedBy>Anshul Rawat</cp:lastModifiedBy>
  <cp:revision>132</cp:revision>
  <dcterms:created xsi:type="dcterms:W3CDTF">2023-01-21T08:53:46Z</dcterms:created>
  <dcterms:modified xsi:type="dcterms:W3CDTF">2023-05-30T19:17:56Z</dcterms:modified>
</cp:coreProperties>
</file>