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Maven Pro Bold" charset="1" panose="00000800000000000000"/>
      <p:regular r:id="rId18"/>
    </p:embeddedFont>
    <p:embeddedFont>
      <p:font typeface="Maven Pro"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0" y="836846"/>
            <a:ext cx="18173768" cy="4624696"/>
          </a:xfrm>
          <a:prstGeom prst="rect">
            <a:avLst/>
          </a:prstGeom>
        </p:spPr>
        <p:txBody>
          <a:bodyPr anchor="t" rtlCol="false" tIns="0" lIns="0" bIns="0" rIns="0">
            <a:spAutoFit/>
          </a:bodyPr>
          <a:lstStyle/>
          <a:p>
            <a:pPr algn="ctr">
              <a:lnSpc>
                <a:spcPts val="11629"/>
              </a:lnSpc>
            </a:pPr>
            <a:r>
              <a:rPr lang="en-US" b="true" sz="14537">
                <a:solidFill>
                  <a:srgbClr val="252D37"/>
                </a:solidFill>
                <a:latin typeface="Maven Pro Bold"/>
                <a:ea typeface="Maven Pro Bold"/>
                <a:cs typeface="Maven Pro Bold"/>
                <a:sym typeface="Maven Pro Bold"/>
              </a:rPr>
              <a:t>FARMING WEB ASSITANCE SERVICES</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4297025" y="6296025"/>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003289" y="7583435"/>
            <a:ext cx="13812279" cy="968447"/>
          </a:xfrm>
          <a:prstGeom prst="rect">
            <a:avLst/>
          </a:prstGeom>
        </p:spPr>
        <p:txBody>
          <a:bodyPr anchor="t" rtlCol="false" tIns="0" lIns="0" bIns="0" rIns="0">
            <a:spAutoFit/>
          </a:bodyPr>
          <a:lstStyle/>
          <a:p>
            <a:pPr algn="ctr">
              <a:lnSpc>
                <a:spcPts val="3736"/>
              </a:lnSpc>
            </a:pPr>
            <a:r>
              <a:rPr lang="en-US" sz="3736">
                <a:solidFill>
                  <a:srgbClr val="252D37"/>
                </a:solidFill>
                <a:latin typeface="Maven Pro"/>
                <a:ea typeface="Maven Pro"/>
                <a:cs typeface="Maven Pro"/>
                <a:sym typeface="Maven Pro"/>
              </a:rPr>
              <a:t>Aviral Jasiwal(2101220100035)</a:t>
            </a:r>
          </a:p>
          <a:p>
            <a:pPr algn="ctr">
              <a:lnSpc>
                <a:spcPts val="3736"/>
              </a:lnSpc>
            </a:pPr>
            <a:r>
              <a:rPr lang="en-US" sz="3736">
                <a:solidFill>
                  <a:srgbClr val="252D37"/>
                </a:solidFill>
                <a:latin typeface="Maven Pro"/>
                <a:ea typeface="Maven Pro"/>
                <a:cs typeface="Maven Pro"/>
                <a:sym typeface="Maven Pro"/>
              </a:rPr>
              <a:t>                    Himanshu Singh Chauhan(2101220100054)</a:t>
            </a:r>
          </a:p>
        </p:txBody>
      </p:sp>
      <p:sp>
        <p:nvSpPr>
          <p:cNvPr name="Freeform 6" id="6"/>
          <p:cNvSpPr/>
          <p:nvPr/>
        </p:nvSpPr>
        <p:spPr>
          <a:xfrm flipH="false" flipV="false" rot="0">
            <a:off x="0" y="8039083"/>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7657548" y="293921"/>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true" rot="0">
            <a:off x="14542983" y="-104775"/>
            <a:ext cx="2716317" cy="1358159"/>
          </a:xfrm>
          <a:custGeom>
            <a:avLst/>
            <a:gdLst/>
            <a:ahLst/>
            <a:cxnLst/>
            <a:rect r="r" b="b" t="t" l="l"/>
            <a:pathLst>
              <a:path h="1358159" w="2716317">
                <a:moveTo>
                  <a:pt x="0" y="1358159"/>
                </a:moveTo>
                <a:lnTo>
                  <a:pt x="2716317" y="1358159"/>
                </a:lnTo>
                <a:lnTo>
                  <a:pt x="2716317" y="0"/>
                </a:lnTo>
                <a:lnTo>
                  <a:pt x="0" y="0"/>
                </a:lnTo>
                <a:lnTo>
                  <a:pt x="0" y="1358159"/>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749349" y="2764297"/>
            <a:ext cx="12789302" cy="6494003"/>
          </a:xfrm>
          <a:custGeom>
            <a:avLst/>
            <a:gdLst/>
            <a:ahLst/>
            <a:cxnLst/>
            <a:rect r="r" b="b" t="t" l="l"/>
            <a:pathLst>
              <a:path h="6494003" w="12789302">
                <a:moveTo>
                  <a:pt x="0" y="0"/>
                </a:moveTo>
                <a:lnTo>
                  <a:pt x="12789302" y="0"/>
                </a:lnTo>
                <a:lnTo>
                  <a:pt x="12789302" y="6494003"/>
                </a:lnTo>
                <a:lnTo>
                  <a:pt x="0" y="6494003"/>
                </a:lnTo>
                <a:lnTo>
                  <a:pt x="0" y="0"/>
                </a:lnTo>
                <a:close/>
              </a:path>
            </a:pathLst>
          </a:custGeom>
          <a:blipFill>
            <a:blip r:embed="rId8"/>
            <a:stretch>
              <a:fillRect l="0" t="0" r="0" b="0"/>
            </a:stretch>
          </a:blipFill>
        </p:spPr>
      </p:sp>
      <p:sp>
        <p:nvSpPr>
          <p:cNvPr name="TextBox 6" id="6"/>
          <p:cNvSpPr txBox="true"/>
          <p:nvPr/>
        </p:nvSpPr>
        <p:spPr>
          <a:xfrm rot="0">
            <a:off x="5145692" y="1899121"/>
            <a:ext cx="8865010" cy="917406"/>
          </a:xfrm>
          <a:prstGeom prst="rect">
            <a:avLst/>
          </a:prstGeom>
        </p:spPr>
        <p:txBody>
          <a:bodyPr anchor="t" rtlCol="false" tIns="0" lIns="0" bIns="0" rIns="0">
            <a:spAutoFit/>
          </a:bodyPr>
          <a:lstStyle/>
          <a:p>
            <a:pPr algn="ctr">
              <a:lnSpc>
                <a:spcPts val="6497"/>
              </a:lnSpc>
            </a:pPr>
            <a:r>
              <a:rPr lang="en-US" b="true" sz="8121">
                <a:solidFill>
                  <a:srgbClr val="252D37"/>
                </a:solidFill>
                <a:latin typeface="Maven Pro Bold"/>
                <a:ea typeface="Maven Pro Bold"/>
                <a:cs typeface="Maven Pro Bold"/>
                <a:sym typeface="Maven Pro Bold"/>
              </a:rPr>
              <a:t>OUTPUT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3550265" y="886888"/>
            <a:ext cx="11187470" cy="1046687"/>
          </a:xfrm>
          <a:prstGeom prst="rect">
            <a:avLst/>
          </a:prstGeom>
        </p:spPr>
        <p:txBody>
          <a:bodyPr anchor="t" rtlCol="false" tIns="0" lIns="0" bIns="0" rIns="0">
            <a:spAutoFit/>
          </a:bodyPr>
          <a:lstStyle/>
          <a:p>
            <a:pPr algn="ctr">
              <a:lnSpc>
                <a:spcPts val="7333"/>
              </a:lnSpc>
            </a:pPr>
            <a:r>
              <a:rPr lang="en-US" b="true" sz="9166">
                <a:solidFill>
                  <a:srgbClr val="252D37"/>
                </a:solidFill>
                <a:latin typeface="Maven Pro Bold"/>
                <a:ea typeface="Maven Pro Bold"/>
                <a:cs typeface="Maven Pro Bold"/>
                <a:sym typeface="Maven Pro Bold"/>
              </a:rPr>
              <a:t>OUTPUT</a:t>
            </a:r>
          </a:p>
        </p:txBody>
      </p:sp>
      <p:sp>
        <p:nvSpPr>
          <p:cNvPr name="Freeform 3" id="3"/>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458133"/>
            <a:ext cx="2282268" cy="1141134"/>
          </a:xfrm>
          <a:custGeom>
            <a:avLst/>
            <a:gdLst/>
            <a:ahLst/>
            <a:cxnLst/>
            <a:rect r="r" b="b" t="t" l="l"/>
            <a:pathLst>
              <a:path h="1141134" w="2282268">
                <a:moveTo>
                  <a:pt x="0" y="0"/>
                </a:moveTo>
                <a:lnTo>
                  <a:pt x="2282268" y="0"/>
                </a:lnTo>
                <a:lnTo>
                  <a:pt x="2282268" y="1141134"/>
                </a:lnTo>
                <a:lnTo>
                  <a:pt x="0" y="11411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252838" y="6254531"/>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6304675" y="8575299"/>
            <a:ext cx="2282268" cy="1141134"/>
          </a:xfrm>
          <a:custGeom>
            <a:avLst/>
            <a:gdLst/>
            <a:ahLst/>
            <a:cxnLst/>
            <a:rect r="r" b="b" t="t" l="l"/>
            <a:pathLst>
              <a:path h="1141134" w="2282268">
                <a:moveTo>
                  <a:pt x="0" y="0"/>
                </a:moveTo>
                <a:lnTo>
                  <a:pt x="2282268" y="0"/>
                </a:lnTo>
                <a:lnTo>
                  <a:pt x="2282268" y="1141134"/>
                </a:lnTo>
                <a:lnTo>
                  <a:pt x="0" y="11411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3964794" y="2245002"/>
            <a:ext cx="10772941" cy="7272219"/>
          </a:xfrm>
          <a:custGeom>
            <a:avLst/>
            <a:gdLst/>
            <a:ahLst/>
            <a:cxnLst/>
            <a:rect r="r" b="b" t="t" l="l"/>
            <a:pathLst>
              <a:path h="7272219" w="10772941">
                <a:moveTo>
                  <a:pt x="0" y="0"/>
                </a:moveTo>
                <a:lnTo>
                  <a:pt x="10772941" y="0"/>
                </a:lnTo>
                <a:lnTo>
                  <a:pt x="10772941" y="7272218"/>
                </a:lnTo>
                <a:lnTo>
                  <a:pt x="0" y="7272218"/>
                </a:lnTo>
                <a:lnTo>
                  <a:pt x="0" y="0"/>
                </a:lnTo>
                <a:close/>
              </a:path>
            </a:pathLst>
          </a:custGeom>
          <a:blipFill>
            <a:blip r:embed="rId6"/>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754150" y="3832722"/>
            <a:ext cx="12779699" cy="1791414"/>
          </a:xfrm>
          <a:prstGeom prst="rect">
            <a:avLst/>
          </a:prstGeom>
        </p:spPr>
        <p:txBody>
          <a:bodyPr anchor="t" rtlCol="false" tIns="0" lIns="0" bIns="0" rIns="0">
            <a:spAutoFit/>
          </a:bodyPr>
          <a:lstStyle/>
          <a:p>
            <a:pPr algn="ctr">
              <a:lnSpc>
                <a:spcPts val="12435"/>
              </a:lnSpc>
            </a:pPr>
            <a:r>
              <a:rPr lang="en-US" b="true" sz="15544">
                <a:solidFill>
                  <a:srgbClr val="252D37"/>
                </a:solidFill>
                <a:latin typeface="Maven Pro Bold"/>
                <a:ea typeface="Maven Pro Bold"/>
                <a:cs typeface="Maven Pro Bold"/>
                <a:sym typeface="Maven Pro Bold"/>
              </a:rPr>
              <a:t>Thank You</a:t>
            </a:r>
          </a:p>
        </p:txBody>
      </p:sp>
      <p:sp>
        <p:nvSpPr>
          <p:cNvPr name="TextBox 3" id="3"/>
          <p:cNvSpPr txBox="true"/>
          <p:nvPr/>
        </p:nvSpPr>
        <p:spPr>
          <a:xfrm rot="0">
            <a:off x="4243940" y="5955758"/>
            <a:ext cx="9800119" cy="790235"/>
          </a:xfrm>
          <a:prstGeom prst="rect">
            <a:avLst/>
          </a:prstGeom>
        </p:spPr>
        <p:txBody>
          <a:bodyPr anchor="t" rtlCol="false" tIns="0" lIns="0" bIns="0" rIns="0">
            <a:spAutoFit/>
          </a:bodyPr>
          <a:lstStyle/>
          <a:p>
            <a:pPr algn="ctr">
              <a:lnSpc>
                <a:spcPts val="5926"/>
              </a:lnSpc>
            </a:pPr>
            <a:r>
              <a:rPr lang="en-US" sz="5926">
                <a:solidFill>
                  <a:srgbClr val="252D37"/>
                </a:solidFill>
                <a:latin typeface="Maven Pro"/>
                <a:ea typeface="Maven Pro"/>
                <a:cs typeface="Maven Pro"/>
                <a:sym typeface="Maven Pro"/>
              </a:rPr>
              <a:t>For your attention</a:t>
            </a:r>
          </a:p>
        </p:txBody>
      </p:sp>
      <p:sp>
        <p:nvSpPr>
          <p:cNvPr name="Freeform 4" id="4"/>
          <p:cNvSpPr/>
          <p:nvPr/>
        </p:nvSpPr>
        <p:spPr>
          <a:xfrm flipH="false" flipV="false" rot="0">
            <a:off x="0" y="6974593"/>
            <a:ext cx="809919" cy="3227938"/>
          </a:xfrm>
          <a:custGeom>
            <a:avLst/>
            <a:gdLst/>
            <a:ahLst/>
            <a:cxnLst/>
            <a:rect r="r" b="b" t="t" l="l"/>
            <a:pathLst>
              <a:path h="3227938" w="809919">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3969" y="8304597"/>
            <a:ext cx="4261740" cy="2130870"/>
          </a:xfrm>
          <a:custGeom>
            <a:avLst/>
            <a:gdLst/>
            <a:ahLst/>
            <a:cxnLst/>
            <a:rect r="r" b="b" t="t" l="l"/>
            <a:pathLst>
              <a:path h="2130870" w="426174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800000">
            <a:off x="17582856" y="118636"/>
            <a:ext cx="809919" cy="3227938"/>
          </a:xfrm>
          <a:custGeom>
            <a:avLst/>
            <a:gdLst/>
            <a:ahLst/>
            <a:cxnLst/>
            <a:rect r="r" b="b" t="t" l="l"/>
            <a:pathLst>
              <a:path h="3227938" w="809919">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800000">
            <a:off x="12517066" y="-114300"/>
            <a:ext cx="4261740" cy="2130870"/>
          </a:xfrm>
          <a:custGeom>
            <a:avLst/>
            <a:gdLst/>
            <a:ahLst/>
            <a:cxnLst/>
            <a:rect r="r" b="b" t="t" l="l"/>
            <a:pathLst>
              <a:path h="2130870" w="426174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2160009" y="3429683"/>
            <a:ext cx="13967983" cy="5060039"/>
            <a:chOff x="0" y="0"/>
            <a:chExt cx="3678810" cy="1332685"/>
          </a:xfrm>
        </p:grpSpPr>
        <p:sp>
          <p:nvSpPr>
            <p:cNvPr name="Freeform 3" id="3"/>
            <p:cNvSpPr/>
            <p:nvPr/>
          </p:nvSpPr>
          <p:spPr>
            <a:xfrm flipH="false" flipV="false" rot="0">
              <a:off x="0" y="0"/>
              <a:ext cx="3678810" cy="1332685"/>
            </a:xfrm>
            <a:custGeom>
              <a:avLst/>
              <a:gdLst/>
              <a:ahLst/>
              <a:cxnLst/>
              <a:rect r="r" b="b" t="t" l="l"/>
              <a:pathLst>
                <a:path h="1332685" w="3678810">
                  <a:moveTo>
                    <a:pt x="28267" y="0"/>
                  </a:moveTo>
                  <a:lnTo>
                    <a:pt x="3650543" y="0"/>
                  </a:lnTo>
                  <a:cubicBezTo>
                    <a:pt x="3666155" y="0"/>
                    <a:pt x="3678810" y="12656"/>
                    <a:pt x="3678810" y="28267"/>
                  </a:cubicBezTo>
                  <a:lnTo>
                    <a:pt x="3678810" y="1304418"/>
                  </a:lnTo>
                  <a:cubicBezTo>
                    <a:pt x="3678810" y="1320029"/>
                    <a:pt x="3666155" y="1332685"/>
                    <a:pt x="3650543" y="1332685"/>
                  </a:cubicBezTo>
                  <a:lnTo>
                    <a:pt x="28267" y="1332685"/>
                  </a:lnTo>
                  <a:cubicBezTo>
                    <a:pt x="20770" y="1332685"/>
                    <a:pt x="13580" y="1329707"/>
                    <a:pt x="8279" y="1324406"/>
                  </a:cubicBezTo>
                  <a:cubicBezTo>
                    <a:pt x="2978" y="1319105"/>
                    <a:pt x="0" y="1311915"/>
                    <a:pt x="0" y="1304418"/>
                  </a:cubicBezTo>
                  <a:lnTo>
                    <a:pt x="0" y="28267"/>
                  </a:lnTo>
                  <a:cubicBezTo>
                    <a:pt x="0" y="12656"/>
                    <a:pt x="12656" y="0"/>
                    <a:pt x="28267" y="0"/>
                  </a:cubicBezTo>
                  <a:close/>
                </a:path>
              </a:pathLst>
            </a:custGeom>
            <a:solidFill>
              <a:srgbClr val="C0B3A0">
                <a:alpha val="20784"/>
              </a:srgbClr>
            </a:solidFill>
            <a:ln w="47625" cap="rnd">
              <a:solidFill>
                <a:srgbClr val="000000">
                  <a:alpha val="20784"/>
                </a:srgbClr>
              </a:solidFill>
              <a:prstDash val="solid"/>
              <a:round/>
            </a:ln>
          </p:spPr>
        </p:sp>
        <p:sp>
          <p:nvSpPr>
            <p:cNvPr name="TextBox 4" id="4"/>
            <p:cNvSpPr txBox="true"/>
            <p:nvPr/>
          </p:nvSpPr>
          <p:spPr>
            <a:xfrm>
              <a:off x="0" y="-38100"/>
              <a:ext cx="3678810" cy="137078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2907324" y="3960171"/>
            <a:ext cx="6236676" cy="4100313"/>
            <a:chOff x="0" y="0"/>
            <a:chExt cx="8315567" cy="5467084"/>
          </a:xfrm>
        </p:grpSpPr>
        <p:sp>
          <p:nvSpPr>
            <p:cNvPr name="TextBox 6" id="6"/>
            <p:cNvSpPr txBox="true"/>
            <p:nvPr/>
          </p:nvSpPr>
          <p:spPr>
            <a:xfrm rot="0">
              <a:off x="0" y="-304800"/>
              <a:ext cx="8315567"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D37"/>
                  </a:solidFill>
                  <a:latin typeface="Maven Pro"/>
                  <a:ea typeface="Maven Pro"/>
                  <a:cs typeface="Maven Pro"/>
                  <a:sym typeface="Maven Pro"/>
                </a:rPr>
                <a:t>Project Objective</a:t>
              </a:r>
            </a:p>
          </p:txBody>
        </p:sp>
        <p:sp>
          <p:nvSpPr>
            <p:cNvPr name="TextBox 7" id="7"/>
            <p:cNvSpPr txBox="true"/>
            <p:nvPr/>
          </p:nvSpPr>
          <p:spPr>
            <a:xfrm rot="0">
              <a:off x="0" y="1246541"/>
              <a:ext cx="8315567"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D37"/>
                  </a:solidFill>
                  <a:latin typeface="Maven Pro"/>
                  <a:ea typeface="Maven Pro"/>
                  <a:cs typeface="Maven Pro"/>
                  <a:sym typeface="Maven Pro"/>
                </a:rPr>
                <a:t>Project Methodologies</a:t>
              </a:r>
            </a:p>
          </p:txBody>
        </p:sp>
        <p:sp>
          <p:nvSpPr>
            <p:cNvPr name="TextBox 8" id="8"/>
            <p:cNvSpPr txBox="true"/>
            <p:nvPr/>
          </p:nvSpPr>
          <p:spPr>
            <a:xfrm rot="0">
              <a:off x="0" y="2797883"/>
              <a:ext cx="8315567"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D37"/>
                  </a:solidFill>
                  <a:latin typeface="Maven Pro"/>
                  <a:ea typeface="Maven Pro"/>
                  <a:cs typeface="Maven Pro"/>
                  <a:sym typeface="Maven Pro"/>
                </a:rPr>
                <a:t>Modules</a:t>
              </a:r>
            </a:p>
          </p:txBody>
        </p:sp>
        <p:sp>
          <p:nvSpPr>
            <p:cNvPr name="TextBox 9" id="9"/>
            <p:cNvSpPr txBox="true"/>
            <p:nvPr/>
          </p:nvSpPr>
          <p:spPr>
            <a:xfrm rot="0">
              <a:off x="0" y="4349224"/>
              <a:ext cx="8315567"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D37"/>
                  </a:solidFill>
                  <a:latin typeface="Maven Pro"/>
                  <a:ea typeface="Maven Pro"/>
                  <a:cs typeface="Maven Pro"/>
                  <a:sym typeface="Maven Pro"/>
                </a:rPr>
                <a:t>Work Completed</a:t>
              </a:r>
            </a:p>
          </p:txBody>
        </p:sp>
      </p:grpSp>
      <p:grpSp>
        <p:nvGrpSpPr>
          <p:cNvPr name="Group 10" id="10"/>
          <p:cNvGrpSpPr/>
          <p:nvPr/>
        </p:nvGrpSpPr>
        <p:grpSpPr>
          <a:xfrm rot="0">
            <a:off x="9882025" y="3950646"/>
            <a:ext cx="5236893" cy="4100313"/>
            <a:chOff x="0" y="0"/>
            <a:chExt cx="6982524" cy="5467084"/>
          </a:xfrm>
        </p:grpSpPr>
        <p:sp>
          <p:nvSpPr>
            <p:cNvPr name="TextBox 11" id="11"/>
            <p:cNvSpPr txBox="true"/>
            <p:nvPr/>
          </p:nvSpPr>
          <p:spPr>
            <a:xfrm rot="0">
              <a:off x="190500" y="-304800"/>
              <a:ext cx="6792024"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D37"/>
                  </a:solidFill>
                  <a:latin typeface="Maven Pro"/>
                  <a:ea typeface="Maven Pro"/>
                  <a:cs typeface="Maven Pro"/>
                  <a:sym typeface="Maven Pro"/>
                </a:rPr>
                <a:t>Work in progress</a:t>
              </a:r>
            </a:p>
          </p:txBody>
        </p:sp>
        <p:sp>
          <p:nvSpPr>
            <p:cNvPr name="TextBox 12" id="12"/>
            <p:cNvSpPr txBox="true"/>
            <p:nvPr/>
          </p:nvSpPr>
          <p:spPr>
            <a:xfrm rot="0">
              <a:off x="127000" y="1246541"/>
              <a:ext cx="6792024"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D37"/>
                  </a:solidFill>
                  <a:latin typeface="Maven Pro"/>
                  <a:ea typeface="Maven Pro"/>
                  <a:cs typeface="Maven Pro"/>
                  <a:sym typeface="Maven Pro"/>
                </a:rPr>
                <a:t>Block of Code</a:t>
              </a:r>
            </a:p>
          </p:txBody>
        </p:sp>
        <p:sp>
          <p:nvSpPr>
            <p:cNvPr name="TextBox 13" id="13"/>
            <p:cNvSpPr txBox="true"/>
            <p:nvPr/>
          </p:nvSpPr>
          <p:spPr>
            <a:xfrm rot="0">
              <a:off x="63500" y="2797883"/>
              <a:ext cx="6792024"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D37"/>
                  </a:solidFill>
                  <a:latin typeface="Maven Pro"/>
                  <a:ea typeface="Maven Pro"/>
                  <a:cs typeface="Maven Pro"/>
                  <a:sym typeface="Maven Pro"/>
                </a:rPr>
                <a:t>Output</a:t>
              </a:r>
            </a:p>
          </p:txBody>
        </p:sp>
        <p:sp>
          <p:nvSpPr>
            <p:cNvPr name="TextBox 14" id="14"/>
            <p:cNvSpPr txBox="true"/>
            <p:nvPr/>
          </p:nvSpPr>
          <p:spPr>
            <a:xfrm rot="0">
              <a:off x="0" y="4349224"/>
              <a:ext cx="6792024"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D37"/>
                  </a:solidFill>
                  <a:latin typeface="Maven Pro"/>
                  <a:ea typeface="Maven Pro"/>
                  <a:cs typeface="Maven Pro"/>
                  <a:sym typeface="Maven Pro"/>
                </a:rPr>
                <a:t>Problems Faced</a:t>
              </a:r>
            </a:p>
          </p:txBody>
        </p:sp>
      </p:grpSp>
      <p:sp>
        <p:nvSpPr>
          <p:cNvPr name="TextBox 15" id="15"/>
          <p:cNvSpPr txBox="true"/>
          <p:nvPr/>
        </p:nvSpPr>
        <p:spPr>
          <a:xfrm rot="0">
            <a:off x="4995148" y="1860291"/>
            <a:ext cx="8297704" cy="845492"/>
          </a:xfrm>
          <a:prstGeom prst="rect">
            <a:avLst/>
          </a:prstGeom>
        </p:spPr>
        <p:txBody>
          <a:bodyPr anchor="t" rtlCol="false" tIns="0" lIns="0" bIns="0" rIns="0">
            <a:spAutoFit/>
          </a:bodyPr>
          <a:lstStyle/>
          <a:p>
            <a:pPr algn="ctr">
              <a:lnSpc>
                <a:spcPts val="5841"/>
              </a:lnSpc>
            </a:pPr>
            <a:r>
              <a:rPr lang="en-US" b="true" sz="7301">
                <a:solidFill>
                  <a:srgbClr val="252D37"/>
                </a:solidFill>
                <a:latin typeface="Maven Pro Bold"/>
                <a:ea typeface="Maven Pro Bold"/>
                <a:cs typeface="Maven Pro Bold"/>
                <a:sym typeface="Maven Pro Bold"/>
              </a:rPr>
              <a:t>CONTENT</a:t>
            </a:r>
          </a:p>
        </p:txBody>
      </p:sp>
      <p:sp>
        <p:nvSpPr>
          <p:cNvPr name="Freeform 16" id="16"/>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3379020" y="715962"/>
            <a:ext cx="10312893" cy="920751"/>
          </a:xfrm>
          <a:prstGeom prst="rect">
            <a:avLst/>
          </a:prstGeom>
        </p:spPr>
        <p:txBody>
          <a:bodyPr anchor="t" rtlCol="false" tIns="0" lIns="0" bIns="0" rIns="0">
            <a:spAutoFit/>
          </a:bodyPr>
          <a:lstStyle/>
          <a:p>
            <a:pPr algn="ctr">
              <a:lnSpc>
                <a:spcPts val="6400"/>
              </a:lnSpc>
            </a:pPr>
            <a:r>
              <a:rPr lang="en-US" b="true" sz="8000">
                <a:solidFill>
                  <a:srgbClr val="252D37"/>
                </a:solidFill>
                <a:latin typeface="Maven Pro Bold"/>
                <a:ea typeface="Maven Pro Bold"/>
                <a:cs typeface="Maven Pro Bold"/>
                <a:sym typeface="Maven Pro Bold"/>
              </a:rPr>
              <a:t>PROJECT OBJECTIVE </a:t>
            </a:r>
          </a:p>
        </p:txBody>
      </p:sp>
      <p:sp>
        <p:nvSpPr>
          <p:cNvPr name="Freeform 3" id="3"/>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0" y="3157590"/>
            <a:ext cx="18288000" cy="4800593"/>
          </a:xfrm>
          <a:prstGeom prst="rect">
            <a:avLst/>
          </a:prstGeom>
        </p:spPr>
        <p:txBody>
          <a:bodyPr anchor="t" rtlCol="false" tIns="0" lIns="0" bIns="0" rIns="0">
            <a:spAutoFit/>
          </a:bodyPr>
          <a:lstStyle/>
          <a:p>
            <a:pPr algn="l" marL="647757" indent="-323878" lvl="1">
              <a:lnSpc>
                <a:spcPts val="4200"/>
              </a:lnSpc>
              <a:buAutoNum type="arabicPeriod" startAt="1"/>
            </a:pPr>
            <a:r>
              <a:rPr lang="en-US" b="true" sz="3000">
                <a:solidFill>
                  <a:srgbClr val="252D37"/>
                </a:solidFill>
                <a:latin typeface="Maven Pro Bold"/>
                <a:ea typeface="Maven Pro Bold"/>
                <a:cs typeface="Maven Pro Bold"/>
                <a:sym typeface="Maven Pro Bold"/>
              </a:rPr>
              <a:t>TO DEVELOP AND CREATE A DIGITAL PLATFORM THAT PROVIDES VALUABLE SUPPORT AND RESOURCES TO THE FARMERS, AGRICULTURAL WORKERS, AND STAKEHOLDERS IN THE AGRICULTURAL INDUSTRY WHICH COULD ADDRESS VARIOUS CHALLENGES AND NEEDS WITHIN THE FARMING SECTOR.</a:t>
            </a:r>
          </a:p>
          <a:p>
            <a:pPr algn="l" marL="647757" indent="-323878" lvl="1">
              <a:lnSpc>
                <a:spcPts val="4200"/>
              </a:lnSpc>
              <a:buAutoNum type="arabicPeriod" startAt="1"/>
            </a:pPr>
            <a:r>
              <a:rPr lang="en-US" b="true" sz="3000">
                <a:solidFill>
                  <a:srgbClr val="252D37"/>
                </a:solidFill>
                <a:latin typeface="Maven Pro Bold"/>
                <a:ea typeface="Maven Pro Bold"/>
                <a:cs typeface="Maven Pro Bold"/>
                <a:sym typeface="Maven Pro Bold"/>
              </a:rPr>
              <a:t>To facilitate connections between farmers and p</a:t>
            </a:r>
            <a:r>
              <a:rPr lang="en-US" b="true" sz="3000">
                <a:solidFill>
                  <a:srgbClr val="252D37"/>
                </a:solidFill>
                <a:latin typeface="Maven Pro Bold"/>
                <a:ea typeface="Maven Pro Bold"/>
                <a:cs typeface="Maven Pro Bold"/>
                <a:sym typeface="Maven Pro Bold"/>
              </a:rPr>
              <a:t>OTENTIAL BUYERS SUCH AS WHOLESALERS, RETAILERS AND CONSUMERS.</a:t>
            </a:r>
          </a:p>
          <a:p>
            <a:pPr algn="l" marL="647757" indent="-323878" lvl="1">
              <a:lnSpc>
                <a:spcPts val="4200"/>
              </a:lnSpc>
              <a:buAutoNum type="arabicPeriod" startAt="1"/>
            </a:pPr>
            <a:r>
              <a:rPr lang="en-US" b="true" sz="3000">
                <a:solidFill>
                  <a:srgbClr val="252D37"/>
                </a:solidFill>
                <a:latin typeface="Maven Pro Bold"/>
                <a:ea typeface="Maven Pro Bold"/>
                <a:cs typeface="Maven Pro Bold"/>
                <a:sym typeface="Maven Pro Bold"/>
              </a:rPr>
              <a:t>TO REDUCE THE COST AND DEVELOP AN ECONOMICAL AND USER-FRIENDLY GUI APPLICATION.</a:t>
            </a:r>
          </a:p>
          <a:p>
            <a:pPr algn="l" marL="647757" indent="-323878" lvl="1">
              <a:lnSpc>
                <a:spcPts val="4200"/>
              </a:lnSpc>
              <a:buAutoNum type="arabicPeriod" startAt="1"/>
            </a:pPr>
            <a:r>
              <a:rPr lang="en-US" b="true" sz="3000">
                <a:solidFill>
                  <a:srgbClr val="252D37"/>
                </a:solidFill>
                <a:latin typeface="Maven Pro Bold"/>
                <a:ea typeface="Maven Pro Bold"/>
                <a:cs typeface="Maven Pro Bold"/>
                <a:sym typeface="Maven Pro Bold"/>
              </a:rPr>
              <a:t>TO PROVIDE SUGGESTIONS BASED ON A CURRENT WORLD TO ELIMINATE THE NEED TO TRANSLATE THE FULL TERM.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0" y="2222567"/>
            <a:ext cx="18168345" cy="8212900"/>
          </a:xfrm>
          <a:prstGeom prst="rect">
            <a:avLst/>
          </a:prstGeom>
        </p:spPr>
        <p:txBody>
          <a:bodyPr anchor="t" rtlCol="false" tIns="0" lIns="0" bIns="0" rIns="0">
            <a:spAutoFit/>
          </a:bodyPr>
          <a:lstStyle/>
          <a:p>
            <a:pPr algn="just">
              <a:lnSpc>
                <a:spcPts val="4070"/>
              </a:lnSpc>
            </a:pPr>
            <a:r>
              <a:rPr lang="en-US" sz="2907">
                <a:solidFill>
                  <a:srgbClr val="252930"/>
                </a:solidFill>
                <a:latin typeface="Maven Pro"/>
                <a:ea typeface="Maven Pro"/>
                <a:cs typeface="Maven Pro"/>
                <a:sym typeface="Maven Pro"/>
              </a:rPr>
              <a:t>He</a:t>
            </a:r>
            <a:r>
              <a:rPr lang="en-US" sz="2907">
                <a:solidFill>
                  <a:srgbClr val="252930"/>
                </a:solidFill>
                <a:latin typeface="Maven Pro"/>
                <a:ea typeface="Maven Pro"/>
                <a:cs typeface="Maven Pro"/>
                <a:sym typeface="Maven Pro"/>
              </a:rPr>
              <a:t>re's a concise overview of how the Iterative Waterfall model applies to the Farming Web Assisting Services project:</a:t>
            </a:r>
          </a:p>
          <a:p>
            <a:pPr algn="just">
              <a:lnSpc>
                <a:spcPts val="4070"/>
              </a:lnSpc>
            </a:pPr>
            <a:r>
              <a:rPr lang="en-US" b="true" sz="2907" u="sng">
                <a:solidFill>
                  <a:srgbClr val="252D37"/>
                </a:solidFill>
                <a:latin typeface="Maven Pro Bold"/>
                <a:ea typeface="Maven Pro Bold"/>
                <a:cs typeface="Maven Pro Bold"/>
                <a:sym typeface="Maven Pro Bold"/>
              </a:rPr>
              <a:t>1)</a:t>
            </a:r>
            <a:r>
              <a:rPr lang="en-US" b="true" sz="2907" u="sng">
                <a:solidFill>
                  <a:srgbClr val="252930"/>
                </a:solidFill>
                <a:latin typeface="Maven Pro Bold"/>
                <a:ea typeface="Maven Pro Bold"/>
                <a:cs typeface="Maven Pro Bold"/>
                <a:sym typeface="Maven Pro Bold"/>
              </a:rPr>
              <a:t>Requirements Analysis</a:t>
            </a:r>
            <a:r>
              <a:rPr lang="en-US" b="true" sz="2907">
                <a:solidFill>
                  <a:srgbClr val="252930"/>
                </a:solidFill>
                <a:latin typeface="Maven Pro Bold"/>
                <a:ea typeface="Maven Pro Bold"/>
                <a:cs typeface="Maven Pro Bold"/>
                <a:sym typeface="Maven Pro Bold"/>
              </a:rPr>
              <a:t>:</a:t>
            </a:r>
          </a:p>
          <a:p>
            <a:pPr algn="just" marL="627723" indent="-313862" lvl="1">
              <a:lnSpc>
                <a:spcPts val="4070"/>
              </a:lnSpc>
              <a:buFont typeface="Arial"/>
              <a:buChar char="•"/>
            </a:pPr>
            <a:r>
              <a:rPr lang="en-US" sz="2907">
                <a:solidFill>
                  <a:srgbClr val="252930"/>
                </a:solidFill>
                <a:latin typeface="Maven Pro"/>
                <a:ea typeface="Maven Pro"/>
                <a:cs typeface="Maven Pro"/>
                <a:sym typeface="Maven Pro"/>
              </a:rPr>
              <a:t>Gather and refine user requirements through iterative feedback. </a:t>
            </a:r>
          </a:p>
          <a:p>
            <a:pPr algn="just">
              <a:lnSpc>
                <a:spcPts val="4070"/>
              </a:lnSpc>
            </a:pPr>
            <a:r>
              <a:rPr lang="en-US" b="true" sz="2907" u="sng">
                <a:solidFill>
                  <a:srgbClr val="252930"/>
                </a:solidFill>
                <a:latin typeface="Maven Pro Bold"/>
                <a:ea typeface="Maven Pro Bold"/>
                <a:cs typeface="Maven Pro Bold"/>
                <a:sym typeface="Maven Pro Bold"/>
              </a:rPr>
              <a:t>2)</a:t>
            </a:r>
            <a:r>
              <a:rPr lang="en-US" b="true" sz="2907" u="sng">
                <a:solidFill>
                  <a:srgbClr val="252930"/>
                </a:solidFill>
                <a:latin typeface="Maven Pro Bold"/>
                <a:ea typeface="Maven Pro Bold"/>
                <a:cs typeface="Maven Pro Bold"/>
                <a:sym typeface="Maven Pro Bold"/>
              </a:rPr>
              <a:t>System Design:</a:t>
            </a:r>
          </a:p>
          <a:p>
            <a:pPr algn="just">
              <a:lnSpc>
                <a:spcPts val="4070"/>
              </a:lnSpc>
            </a:pPr>
            <a:r>
              <a:rPr lang="en-US" sz="2907">
                <a:solidFill>
                  <a:srgbClr val="252930"/>
                </a:solidFill>
                <a:latin typeface="Maven Pro"/>
                <a:ea typeface="Maven Pro"/>
                <a:cs typeface="Maven Pro"/>
                <a:sym typeface="Maven Pro"/>
              </a:rPr>
              <a:t>•Create a solid design, tested and refined in iterations. </a:t>
            </a:r>
          </a:p>
          <a:p>
            <a:pPr algn="just">
              <a:lnSpc>
                <a:spcPts val="4070"/>
              </a:lnSpc>
            </a:pPr>
            <a:r>
              <a:rPr lang="en-US" b="true" sz="2907" u="sng">
                <a:solidFill>
                  <a:srgbClr val="252930"/>
                </a:solidFill>
                <a:latin typeface="Maven Pro Bold"/>
                <a:ea typeface="Maven Pro Bold"/>
                <a:cs typeface="Maven Pro Bold"/>
                <a:sym typeface="Maven Pro Bold"/>
              </a:rPr>
              <a:t>3)Implementation:</a:t>
            </a:r>
          </a:p>
          <a:p>
            <a:pPr algn="just">
              <a:lnSpc>
                <a:spcPts val="4070"/>
              </a:lnSpc>
            </a:pPr>
            <a:r>
              <a:rPr lang="en-US" sz="2907">
                <a:solidFill>
                  <a:srgbClr val="252930"/>
                </a:solidFill>
                <a:latin typeface="Maven Pro"/>
                <a:ea typeface="Maven Pro"/>
                <a:cs typeface="Maven Pro"/>
                <a:sym typeface="Maven Pro"/>
              </a:rPr>
              <a:t>•Develop features in phases, adjusting based on continuous feedback. </a:t>
            </a:r>
          </a:p>
          <a:p>
            <a:pPr algn="just">
              <a:lnSpc>
                <a:spcPts val="4070"/>
              </a:lnSpc>
            </a:pPr>
            <a:r>
              <a:rPr lang="en-US" b="true" sz="2907" u="sng">
                <a:solidFill>
                  <a:srgbClr val="252930"/>
                </a:solidFill>
                <a:latin typeface="Maven Pro Bold"/>
                <a:ea typeface="Maven Pro Bold"/>
                <a:cs typeface="Maven Pro Bold"/>
                <a:sym typeface="Maven Pro Bold"/>
              </a:rPr>
              <a:t>4)Testing:</a:t>
            </a:r>
          </a:p>
          <a:p>
            <a:pPr algn="just">
              <a:lnSpc>
                <a:spcPts val="4070"/>
              </a:lnSpc>
            </a:pPr>
            <a:r>
              <a:rPr lang="en-US" sz="2907">
                <a:solidFill>
                  <a:srgbClr val="252930"/>
                </a:solidFill>
                <a:latin typeface="Maven Pro"/>
                <a:ea typeface="Maven Pro"/>
                <a:cs typeface="Maven Pro"/>
                <a:sym typeface="Maven Pro"/>
              </a:rPr>
              <a:t>•Test early and throughout development, refining as needed. </a:t>
            </a:r>
          </a:p>
          <a:p>
            <a:pPr algn="just">
              <a:lnSpc>
                <a:spcPts val="4070"/>
              </a:lnSpc>
            </a:pPr>
            <a:r>
              <a:rPr lang="en-US" b="true" sz="2907" u="sng">
                <a:solidFill>
                  <a:srgbClr val="252930"/>
                </a:solidFill>
                <a:latin typeface="Maven Pro Bold"/>
                <a:ea typeface="Maven Pro Bold"/>
                <a:cs typeface="Maven Pro Bold"/>
                <a:sym typeface="Maven Pro Bold"/>
              </a:rPr>
              <a:t>5)Deployment:</a:t>
            </a:r>
          </a:p>
          <a:p>
            <a:pPr algn="just">
              <a:lnSpc>
                <a:spcPts val="4070"/>
              </a:lnSpc>
            </a:pPr>
            <a:r>
              <a:rPr lang="en-US" sz="2907">
                <a:solidFill>
                  <a:srgbClr val="252930"/>
                </a:solidFill>
                <a:latin typeface="Maven Pro"/>
                <a:ea typeface="Maven Pro"/>
                <a:cs typeface="Maven Pro"/>
                <a:sym typeface="Maven Pro"/>
              </a:rPr>
              <a:t>•Deploy the system, then refine with incremental updates. </a:t>
            </a:r>
          </a:p>
          <a:p>
            <a:pPr algn="just">
              <a:lnSpc>
                <a:spcPts val="4070"/>
              </a:lnSpc>
            </a:pPr>
            <a:r>
              <a:rPr lang="en-US" b="true" sz="2907" u="sng">
                <a:solidFill>
                  <a:srgbClr val="252930"/>
                </a:solidFill>
                <a:latin typeface="Maven Pro Bold"/>
                <a:ea typeface="Maven Pro Bold"/>
                <a:cs typeface="Maven Pro Bold"/>
                <a:sym typeface="Maven Pro Bold"/>
              </a:rPr>
              <a:t>6)Maintenance:</a:t>
            </a:r>
          </a:p>
          <a:p>
            <a:pPr algn="just">
              <a:lnSpc>
                <a:spcPts val="4070"/>
              </a:lnSpc>
            </a:pPr>
            <a:r>
              <a:rPr lang="en-US" sz="2907">
                <a:solidFill>
                  <a:srgbClr val="252930"/>
                </a:solidFill>
                <a:latin typeface="Maven Pro"/>
                <a:ea typeface="Maven Pro"/>
                <a:cs typeface="Maven Pro"/>
                <a:sym typeface="Maven Pro"/>
              </a:rPr>
              <a:t>•Continuously improve the system with regular updates based on evolving needs. </a:t>
            </a:r>
          </a:p>
          <a:p>
            <a:pPr algn="just">
              <a:lnSpc>
                <a:spcPts val="4070"/>
              </a:lnSpc>
            </a:pPr>
          </a:p>
          <a:p>
            <a:pPr algn="just">
              <a:lnSpc>
                <a:spcPts val="4070"/>
              </a:lnSpc>
            </a:pPr>
          </a:p>
        </p:txBody>
      </p:sp>
      <p:sp>
        <p:nvSpPr>
          <p:cNvPr name="TextBox 3" id="3"/>
          <p:cNvSpPr txBox="true"/>
          <p:nvPr/>
        </p:nvSpPr>
        <p:spPr>
          <a:xfrm rot="0">
            <a:off x="2227165" y="904875"/>
            <a:ext cx="15032135" cy="1047750"/>
          </a:xfrm>
          <a:prstGeom prst="rect">
            <a:avLst/>
          </a:prstGeom>
        </p:spPr>
        <p:txBody>
          <a:bodyPr anchor="t" rtlCol="false" tIns="0" lIns="0" bIns="0" rIns="0">
            <a:spAutoFit/>
          </a:bodyPr>
          <a:lstStyle/>
          <a:p>
            <a:pPr algn="ctr">
              <a:lnSpc>
                <a:spcPts val="7200"/>
              </a:lnSpc>
            </a:pPr>
            <a:r>
              <a:rPr lang="en-US" b="true" sz="9000">
                <a:solidFill>
                  <a:srgbClr val="252D37"/>
                </a:solidFill>
                <a:latin typeface="Maven Pro Bold"/>
                <a:ea typeface="Maven Pro Bold"/>
                <a:cs typeface="Maven Pro Bold"/>
                <a:sym typeface="Maven Pro Bold"/>
              </a:rPr>
              <a:t>PROJECT METHODOLOGIES</a:t>
            </a:r>
          </a:p>
        </p:txBody>
      </p:sp>
      <p:sp>
        <p:nvSpPr>
          <p:cNvPr name="Freeform 4" id="4"/>
          <p:cNvSpPr/>
          <p:nvPr/>
        </p:nvSpPr>
        <p:spPr>
          <a:xfrm flipH="true" flipV="false" rot="0">
            <a:off x="-675594" y="-7905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3796252" y="1620837"/>
            <a:ext cx="10695496" cy="920751"/>
          </a:xfrm>
          <a:prstGeom prst="rect">
            <a:avLst/>
          </a:prstGeom>
        </p:spPr>
        <p:txBody>
          <a:bodyPr anchor="t" rtlCol="false" tIns="0" lIns="0" bIns="0" rIns="0">
            <a:spAutoFit/>
          </a:bodyPr>
          <a:lstStyle/>
          <a:p>
            <a:pPr algn="ctr">
              <a:lnSpc>
                <a:spcPts val="6400"/>
              </a:lnSpc>
            </a:pPr>
            <a:r>
              <a:rPr lang="en-US" b="true" sz="8000">
                <a:solidFill>
                  <a:srgbClr val="252D37"/>
                </a:solidFill>
                <a:latin typeface="Maven Pro Bold"/>
                <a:ea typeface="Maven Pro Bold"/>
                <a:cs typeface="Maven Pro Bold"/>
                <a:sym typeface="Maven Pro Bold"/>
              </a:rPr>
              <a:t>WORK COMPLETED</a:t>
            </a:r>
          </a:p>
        </p:txBody>
      </p:sp>
      <p:sp>
        <p:nvSpPr>
          <p:cNvPr name="TextBox 3" id="3"/>
          <p:cNvSpPr txBox="true"/>
          <p:nvPr/>
        </p:nvSpPr>
        <p:spPr>
          <a:xfrm rot="0">
            <a:off x="3987966" y="3524250"/>
            <a:ext cx="13271334" cy="4657608"/>
          </a:xfrm>
          <a:prstGeom prst="rect">
            <a:avLst/>
          </a:prstGeom>
        </p:spPr>
        <p:txBody>
          <a:bodyPr anchor="t" rtlCol="false" tIns="0" lIns="0" bIns="0" rIns="0">
            <a:spAutoFit/>
          </a:bodyPr>
          <a:lstStyle/>
          <a:p>
            <a:pPr algn="just" marL="818172" indent="-409086" lvl="1">
              <a:lnSpc>
                <a:spcPts val="5305"/>
              </a:lnSpc>
              <a:buFont typeface="Arial"/>
              <a:buChar char="•"/>
            </a:pPr>
            <a:r>
              <a:rPr lang="en-US" sz="3789">
                <a:solidFill>
                  <a:srgbClr val="252D37"/>
                </a:solidFill>
                <a:latin typeface="Maven Pro"/>
                <a:ea typeface="Maven Pro"/>
                <a:cs typeface="Maven Pro"/>
                <a:sym typeface="Maven Pro"/>
              </a:rPr>
              <a:t>The User </a:t>
            </a:r>
            <a:r>
              <a:rPr lang="en-US" sz="3789">
                <a:solidFill>
                  <a:srgbClr val="252D37"/>
                </a:solidFill>
                <a:latin typeface="Maven Pro"/>
                <a:ea typeface="Maven Pro"/>
                <a:cs typeface="Maven Pro"/>
                <a:sym typeface="Maven Pro"/>
              </a:rPr>
              <a:t>Login frontend module is ready.</a:t>
            </a:r>
          </a:p>
          <a:p>
            <a:pPr algn="just" marL="818172" indent="-409086" lvl="1">
              <a:lnSpc>
                <a:spcPts val="5305"/>
              </a:lnSpc>
              <a:buFont typeface="Arial"/>
              <a:buChar char="•"/>
            </a:pPr>
            <a:r>
              <a:rPr lang="en-US" sz="3789">
                <a:solidFill>
                  <a:srgbClr val="252D37"/>
                </a:solidFill>
                <a:latin typeface="Maven Pro"/>
                <a:ea typeface="Maven Pro"/>
                <a:cs typeface="Maven Pro"/>
                <a:sym typeface="Maven Pro"/>
              </a:rPr>
              <a:t>The farmer login frontend part is ready.</a:t>
            </a:r>
          </a:p>
          <a:p>
            <a:pPr algn="just" marL="818172" indent="-409086" lvl="1">
              <a:lnSpc>
                <a:spcPts val="5305"/>
              </a:lnSpc>
              <a:buFont typeface="Arial"/>
              <a:buChar char="•"/>
            </a:pPr>
            <a:r>
              <a:rPr lang="en-US" sz="3789">
                <a:solidFill>
                  <a:srgbClr val="252D37"/>
                </a:solidFill>
                <a:latin typeface="Maven Pro"/>
                <a:ea typeface="Maven Pro"/>
                <a:cs typeface="Maven Pro"/>
                <a:sym typeface="Maven Pro"/>
              </a:rPr>
              <a:t>The authentication page has been designed. </a:t>
            </a:r>
          </a:p>
          <a:p>
            <a:pPr algn="just" marL="818172" indent="-409086" lvl="1">
              <a:lnSpc>
                <a:spcPts val="5305"/>
              </a:lnSpc>
              <a:buFont typeface="Arial"/>
              <a:buChar char="•"/>
            </a:pPr>
            <a:r>
              <a:rPr lang="en-US" sz="3789">
                <a:solidFill>
                  <a:srgbClr val="252D37"/>
                </a:solidFill>
                <a:latin typeface="Maven Pro"/>
                <a:ea typeface="Maven Pro"/>
                <a:cs typeface="Maven Pro"/>
                <a:sym typeface="Maven Pro"/>
              </a:rPr>
              <a:t>The welcome page is designed. </a:t>
            </a:r>
          </a:p>
          <a:p>
            <a:pPr algn="just" marL="818172" indent="-409086" lvl="1">
              <a:lnSpc>
                <a:spcPts val="5305"/>
              </a:lnSpc>
              <a:buFont typeface="Arial"/>
              <a:buChar char="•"/>
            </a:pPr>
            <a:r>
              <a:rPr lang="en-US" sz="3789">
                <a:solidFill>
                  <a:srgbClr val="252D37"/>
                </a:solidFill>
                <a:latin typeface="Maven Pro"/>
                <a:ea typeface="Maven Pro"/>
                <a:cs typeface="Maven Pro"/>
                <a:sym typeface="Maven Pro"/>
              </a:rPr>
              <a:t>The complaint page is designed. </a:t>
            </a:r>
          </a:p>
          <a:p>
            <a:pPr algn="just" marL="818172" indent="-409086" lvl="1">
              <a:lnSpc>
                <a:spcPts val="5305"/>
              </a:lnSpc>
              <a:buFont typeface="Arial"/>
              <a:buChar char="•"/>
            </a:pPr>
            <a:r>
              <a:rPr lang="en-US" sz="3789">
                <a:solidFill>
                  <a:srgbClr val="252D37"/>
                </a:solidFill>
                <a:latin typeface="Maven Pro"/>
                <a:ea typeface="Maven Pro"/>
                <a:cs typeface="Maven Pro"/>
                <a:sym typeface="Maven Pro"/>
              </a:rPr>
              <a:t>The frontend part is 84% ready. </a:t>
            </a:r>
          </a:p>
          <a:p>
            <a:pPr algn="just" marL="818172" indent="-409086" lvl="1">
              <a:lnSpc>
                <a:spcPts val="5305"/>
              </a:lnSpc>
              <a:buFont typeface="Arial"/>
              <a:buChar char="•"/>
            </a:pPr>
            <a:r>
              <a:rPr lang="en-US" sz="3789">
                <a:solidFill>
                  <a:srgbClr val="252D37"/>
                </a:solidFill>
                <a:latin typeface="Maven Pro"/>
                <a:ea typeface="Maven Pro"/>
                <a:cs typeface="Maven Pro"/>
                <a:sym typeface="Maven Pro"/>
              </a:rPr>
              <a:t>80% backend part has been done. </a:t>
            </a:r>
          </a:p>
        </p:txBody>
      </p:sp>
      <p:sp>
        <p:nvSpPr>
          <p:cNvPr name="Freeform 4" id="4"/>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5323669" y="1880071"/>
            <a:ext cx="7640663" cy="920751"/>
          </a:xfrm>
          <a:prstGeom prst="rect">
            <a:avLst/>
          </a:prstGeom>
        </p:spPr>
        <p:txBody>
          <a:bodyPr anchor="t" rtlCol="false" tIns="0" lIns="0" bIns="0" rIns="0">
            <a:spAutoFit/>
          </a:bodyPr>
          <a:lstStyle/>
          <a:p>
            <a:pPr algn="ctr">
              <a:lnSpc>
                <a:spcPts val="6400"/>
              </a:lnSpc>
            </a:pPr>
            <a:r>
              <a:rPr lang="en-US" b="true" sz="8000">
                <a:solidFill>
                  <a:srgbClr val="252D37"/>
                </a:solidFill>
                <a:latin typeface="Maven Pro Bold"/>
                <a:ea typeface="Maven Pro Bold"/>
                <a:cs typeface="Maven Pro Bold"/>
                <a:sym typeface="Maven Pro Bold"/>
              </a:rPr>
              <a:t>MODULES</a:t>
            </a:r>
          </a:p>
        </p:txBody>
      </p:sp>
      <p:sp>
        <p:nvSpPr>
          <p:cNvPr name="TextBox 3" id="3"/>
          <p:cNvSpPr txBox="true"/>
          <p:nvPr/>
        </p:nvSpPr>
        <p:spPr>
          <a:xfrm rot="0">
            <a:off x="1028700" y="4133041"/>
            <a:ext cx="12359200" cy="2101759"/>
          </a:xfrm>
          <a:prstGeom prst="rect">
            <a:avLst/>
          </a:prstGeom>
        </p:spPr>
        <p:txBody>
          <a:bodyPr anchor="t" rtlCol="false" tIns="0" lIns="0" bIns="0" rIns="0">
            <a:spAutoFit/>
          </a:bodyPr>
          <a:lstStyle/>
          <a:p>
            <a:pPr algn="just" marL="513534" indent="-256767" lvl="1">
              <a:lnSpc>
                <a:spcPts val="3330"/>
              </a:lnSpc>
              <a:buFont typeface="Arial"/>
              <a:buChar char="•"/>
            </a:pPr>
            <a:r>
              <a:rPr lang="en-US" sz="2378">
                <a:solidFill>
                  <a:srgbClr val="252D37"/>
                </a:solidFill>
                <a:latin typeface="Maven Pro"/>
                <a:ea typeface="Maven Pro"/>
                <a:cs typeface="Maven Pro"/>
                <a:sym typeface="Maven Pro"/>
              </a:rPr>
              <a:t>A Fa</a:t>
            </a:r>
            <a:r>
              <a:rPr lang="en-US" sz="2378">
                <a:solidFill>
                  <a:srgbClr val="252D37"/>
                </a:solidFill>
                <a:latin typeface="Maven Pro"/>
                <a:ea typeface="Maven Pro"/>
                <a:cs typeface="Maven Pro"/>
                <a:sym typeface="Maven Pro"/>
              </a:rPr>
              <a:t>rming Assistance Inventory System tracks resources like seeds, fertilizers, and machinery, managing stock, availability, and maintenance. It allows farmers to request resources, supports role-based access, and provides analytics for demand forecasting. Built with Django/Flask (backend) and React/Vue (frontend), it ensures efficient resource management. </a:t>
            </a:r>
          </a:p>
        </p:txBody>
      </p:sp>
      <p:sp>
        <p:nvSpPr>
          <p:cNvPr name="TextBox 4" id="4"/>
          <p:cNvSpPr txBox="true"/>
          <p:nvPr/>
        </p:nvSpPr>
        <p:spPr>
          <a:xfrm rot="0">
            <a:off x="1028700" y="7145401"/>
            <a:ext cx="12052111" cy="2101723"/>
          </a:xfrm>
          <a:prstGeom prst="rect">
            <a:avLst/>
          </a:prstGeom>
        </p:spPr>
        <p:txBody>
          <a:bodyPr anchor="t" rtlCol="false" tIns="0" lIns="0" bIns="0" rIns="0">
            <a:spAutoFit/>
          </a:bodyPr>
          <a:lstStyle/>
          <a:p>
            <a:pPr algn="just" marL="513841" indent="-256921" lvl="1">
              <a:lnSpc>
                <a:spcPts val="3331"/>
              </a:lnSpc>
              <a:buFont typeface="Arial"/>
              <a:buChar char="•"/>
            </a:pPr>
            <a:r>
              <a:rPr lang="en-US" sz="2379">
                <a:solidFill>
                  <a:srgbClr val="252D37"/>
                </a:solidFill>
                <a:latin typeface="Maven Pro"/>
                <a:ea typeface="Maven Pro"/>
                <a:cs typeface="Maven Pro"/>
                <a:sym typeface="Maven Pro"/>
              </a:rPr>
              <a:t>The Farming Agro Product Listing Module enables farmers to showcase their produce, including crops, seeds, fertilizers, and equipment. Each listing includes product details, images, pricing, and availability. Buyers can browse, compare, and directly connect with sellers, ensuring a transparent and fair marketplace for agricultural trade.</a:t>
            </a:r>
          </a:p>
        </p:txBody>
      </p:sp>
      <p:sp>
        <p:nvSpPr>
          <p:cNvPr name="Freeform 5" id="5"/>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028700" y="3536413"/>
            <a:ext cx="4950267" cy="473612"/>
          </a:xfrm>
          <a:prstGeom prst="rect">
            <a:avLst/>
          </a:prstGeom>
        </p:spPr>
        <p:txBody>
          <a:bodyPr anchor="t" rtlCol="false" tIns="0" lIns="0" bIns="0" rIns="0">
            <a:spAutoFit/>
          </a:bodyPr>
          <a:lstStyle/>
          <a:p>
            <a:pPr algn="ctr">
              <a:lnSpc>
                <a:spcPts val="3820"/>
              </a:lnSpc>
              <a:spcBef>
                <a:spcPct val="0"/>
              </a:spcBef>
            </a:pPr>
            <a:r>
              <a:rPr lang="en-US" b="true" sz="2728">
                <a:solidFill>
                  <a:srgbClr val="252D37"/>
                </a:solidFill>
                <a:latin typeface="Maven Pro Bold"/>
                <a:ea typeface="Maven Pro Bold"/>
                <a:cs typeface="Maven Pro Bold"/>
                <a:sym typeface="Maven Pro Bold"/>
              </a:rPr>
              <a:t>INVENTORY MODULE</a:t>
            </a:r>
          </a:p>
        </p:txBody>
      </p:sp>
      <p:sp>
        <p:nvSpPr>
          <p:cNvPr name="TextBox 9" id="9"/>
          <p:cNvSpPr txBox="true"/>
          <p:nvPr/>
        </p:nvSpPr>
        <p:spPr>
          <a:xfrm rot="0">
            <a:off x="1505835" y="6215184"/>
            <a:ext cx="4473132" cy="949833"/>
          </a:xfrm>
          <a:prstGeom prst="rect">
            <a:avLst/>
          </a:prstGeom>
        </p:spPr>
        <p:txBody>
          <a:bodyPr anchor="t" rtlCol="false" tIns="0" lIns="0" bIns="0" rIns="0">
            <a:spAutoFit/>
          </a:bodyPr>
          <a:lstStyle/>
          <a:p>
            <a:pPr algn="ctr">
              <a:lnSpc>
                <a:spcPts val="3821"/>
              </a:lnSpc>
              <a:spcBef>
                <a:spcPct val="0"/>
              </a:spcBef>
            </a:pPr>
            <a:r>
              <a:rPr lang="en-US" b="true" sz="2729">
                <a:solidFill>
                  <a:srgbClr val="252D37"/>
                </a:solidFill>
                <a:latin typeface="Maven Pro Bold"/>
                <a:ea typeface="Maven Pro Bold"/>
                <a:cs typeface="Maven Pro Bold"/>
                <a:sym typeface="Maven Pro Bold"/>
              </a:rPr>
              <a:t>LISTING OR ADDING TO THE INVENTORY MODULE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10286658" y="3364971"/>
            <a:ext cx="6972642" cy="4864629"/>
            <a:chOff x="0" y="0"/>
            <a:chExt cx="1836416" cy="1281219"/>
          </a:xfrm>
        </p:grpSpPr>
        <p:sp>
          <p:nvSpPr>
            <p:cNvPr name="Freeform 3" id="3"/>
            <p:cNvSpPr/>
            <p:nvPr/>
          </p:nvSpPr>
          <p:spPr>
            <a:xfrm flipH="false" flipV="false" rot="0">
              <a:off x="0" y="0"/>
              <a:ext cx="1836416" cy="1281219"/>
            </a:xfrm>
            <a:custGeom>
              <a:avLst/>
              <a:gdLst/>
              <a:ahLst/>
              <a:cxnLst/>
              <a:rect r="r" b="b" t="t" l="l"/>
              <a:pathLst>
                <a:path h="1281219" w="1836416">
                  <a:moveTo>
                    <a:pt x="56627" y="0"/>
                  </a:moveTo>
                  <a:lnTo>
                    <a:pt x="1779789" y="0"/>
                  </a:lnTo>
                  <a:cubicBezTo>
                    <a:pt x="1794808" y="0"/>
                    <a:pt x="1809211" y="5966"/>
                    <a:pt x="1819831" y="16586"/>
                  </a:cubicBezTo>
                  <a:cubicBezTo>
                    <a:pt x="1830450" y="27205"/>
                    <a:pt x="1836416" y="41608"/>
                    <a:pt x="1836416" y="56627"/>
                  </a:cubicBezTo>
                  <a:lnTo>
                    <a:pt x="1836416" y="1224592"/>
                  </a:lnTo>
                  <a:cubicBezTo>
                    <a:pt x="1836416" y="1255866"/>
                    <a:pt x="1811063" y="1281219"/>
                    <a:pt x="1779789" y="1281219"/>
                  </a:cubicBezTo>
                  <a:lnTo>
                    <a:pt x="56627" y="1281219"/>
                  </a:lnTo>
                  <a:cubicBezTo>
                    <a:pt x="41608" y="1281219"/>
                    <a:pt x="27205" y="1275253"/>
                    <a:pt x="16586" y="1264633"/>
                  </a:cubicBezTo>
                  <a:cubicBezTo>
                    <a:pt x="5966" y="1254014"/>
                    <a:pt x="0" y="1239611"/>
                    <a:pt x="0" y="1224592"/>
                  </a:cubicBezTo>
                  <a:lnTo>
                    <a:pt x="0" y="56627"/>
                  </a:lnTo>
                  <a:cubicBezTo>
                    <a:pt x="0" y="25353"/>
                    <a:pt x="25353" y="0"/>
                    <a:pt x="56627" y="0"/>
                  </a:cubicBezTo>
                  <a:close/>
                </a:path>
              </a:pathLst>
            </a:custGeom>
            <a:solidFill>
              <a:srgbClr val="C0B3A0">
                <a:alpha val="53725"/>
              </a:srgbClr>
            </a:solidFill>
          </p:spPr>
        </p:sp>
        <p:sp>
          <p:nvSpPr>
            <p:cNvPr name="TextBox 4" id="4"/>
            <p:cNvSpPr txBox="true"/>
            <p:nvPr/>
          </p:nvSpPr>
          <p:spPr>
            <a:xfrm>
              <a:off x="0" y="-38100"/>
              <a:ext cx="1836416" cy="1319319"/>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834095" y="4881933"/>
            <a:ext cx="6248771" cy="1744980"/>
          </a:xfrm>
          <a:prstGeom prst="rect">
            <a:avLst/>
          </a:prstGeom>
        </p:spPr>
        <p:txBody>
          <a:bodyPr anchor="t" rtlCol="false" tIns="0" lIns="0" bIns="0" rIns="0">
            <a:spAutoFit/>
          </a:bodyPr>
          <a:lstStyle/>
          <a:p>
            <a:pPr algn="just">
              <a:lnSpc>
                <a:spcPts val="4619"/>
              </a:lnSpc>
            </a:pPr>
            <a:r>
              <a:rPr lang="en-US" sz="3299">
                <a:solidFill>
                  <a:srgbClr val="252D37"/>
                </a:solidFill>
                <a:latin typeface="Maven Pro"/>
                <a:ea typeface="Maven Pro"/>
                <a:cs typeface="Maven Pro"/>
                <a:sym typeface="Maven Pro"/>
              </a:rPr>
              <a:t>85% of the project is completed</a:t>
            </a:r>
          </a:p>
          <a:p>
            <a:pPr algn="just">
              <a:lnSpc>
                <a:spcPts val="4619"/>
              </a:lnSpc>
            </a:pPr>
            <a:r>
              <a:rPr lang="en-US" sz="3299">
                <a:solidFill>
                  <a:srgbClr val="252D37"/>
                </a:solidFill>
                <a:latin typeface="Maven Pro"/>
                <a:ea typeface="Maven Pro"/>
                <a:cs typeface="Maven Pro"/>
                <a:sym typeface="Maven Pro"/>
              </a:rPr>
              <a:t>83% of frontend</a:t>
            </a:r>
          </a:p>
          <a:p>
            <a:pPr algn="just">
              <a:lnSpc>
                <a:spcPts val="4619"/>
              </a:lnSpc>
            </a:pPr>
            <a:r>
              <a:rPr lang="en-US" sz="3299">
                <a:solidFill>
                  <a:srgbClr val="252D37"/>
                </a:solidFill>
                <a:latin typeface="Maven Pro"/>
                <a:ea typeface="Maven Pro"/>
                <a:cs typeface="Maven Pro"/>
                <a:sym typeface="Maven Pro"/>
              </a:rPr>
              <a:t>80% of backend</a:t>
            </a:r>
          </a:p>
        </p:txBody>
      </p:sp>
      <p:sp>
        <p:nvSpPr>
          <p:cNvPr name="TextBox 6" id="6"/>
          <p:cNvSpPr txBox="true"/>
          <p:nvPr/>
        </p:nvSpPr>
        <p:spPr>
          <a:xfrm rot="0">
            <a:off x="3745017" y="1619989"/>
            <a:ext cx="10441907" cy="922447"/>
          </a:xfrm>
          <a:prstGeom prst="rect">
            <a:avLst/>
          </a:prstGeom>
        </p:spPr>
        <p:txBody>
          <a:bodyPr anchor="t" rtlCol="false" tIns="0" lIns="0" bIns="0" rIns="0">
            <a:spAutoFit/>
          </a:bodyPr>
          <a:lstStyle/>
          <a:p>
            <a:pPr algn="ctr">
              <a:lnSpc>
                <a:spcPts val="6426"/>
              </a:lnSpc>
            </a:pPr>
            <a:r>
              <a:rPr lang="en-US" b="true" sz="8033">
                <a:solidFill>
                  <a:srgbClr val="252D37"/>
                </a:solidFill>
                <a:latin typeface="Maven Pro Bold"/>
                <a:ea typeface="Maven Pro Bold"/>
                <a:cs typeface="Maven Pro Bold"/>
                <a:sym typeface="Maven Pro Bold"/>
              </a:rPr>
              <a:t>WORK IN PROGRESS</a:t>
            </a:r>
          </a:p>
        </p:txBody>
      </p:sp>
      <p:grpSp>
        <p:nvGrpSpPr>
          <p:cNvPr name="Group 7" id="7"/>
          <p:cNvGrpSpPr/>
          <p:nvPr/>
        </p:nvGrpSpPr>
        <p:grpSpPr>
          <a:xfrm rot="0">
            <a:off x="1028700" y="3364971"/>
            <a:ext cx="6972642" cy="4864629"/>
            <a:chOff x="0" y="0"/>
            <a:chExt cx="1836416" cy="1281219"/>
          </a:xfrm>
        </p:grpSpPr>
        <p:sp>
          <p:nvSpPr>
            <p:cNvPr name="Freeform 8" id="8"/>
            <p:cNvSpPr/>
            <p:nvPr/>
          </p:nvSpPr>
          <p:spPr>
            <a:xfrm flipH="false" flipV="false" rot="0">
              <a:off x="0" y="0"/>
              <a:ext cx="1836416" cy="1281219"/>
            </a:xfrm>
            <a:custGeom>
              <a:avLst/>
              <a:gdLst/>
              <a:ahLst/>
              <a:cxnLst/>
              <a:rect r="r" b="b" t="t" l="l"/>
              <a:pathLst>
                <a:path h="1281219" w="1836416">
                  <a:moveTo>
                    <a:pt x="56627" y="0"/>
                  </a:moveTo>
                  <a:lnTo>
                    <a:pt x="1779789" y="0"/>
                  </a:lnTo>
                  <a:cubicBezTo>
                    <a:pt x="1794808" y="0"/>
                    <a:pt x="1809211" y="5966"/>
                    <a:pt x="1819831" y="16586"/>
                  </a:cubicBezTo>
                  <a:cubicBezTo>
                    <a:pt x="1830450" y="27205"/>
                    <a:pt x="1836416" y="41608"/>
                    <a:pt x="1836416" y="56627"/>
                  </a:cubicBezTo>
                  <a:lnTo>
                    <a:pt x="1836416" y="1224592"/>
                  </a:lnTo>
                  <a:cubicBezTo>
                    <a:pt x="1836416" y="1255866"/>
                    <a:pt x="1811063" y="1281219"/>
                    <a:pt x="1779789" y="1281219"/>
                  </a:cubicBezTo>
                  <a:lnTo>
                    <a:pt x="56627" y="1281219"/>
                  </a:lnTo>
                  <a:cubicBezTo>
                    <a:pt x="41608" y="1281219"/>
                    <a:pt x="27205" y="1275253"/>
                    <a:pt x="16586" y="1264633"/>
                  </a:cubicBezTo>
                  <a:cubicBezTo>
                    <a:pt x="5966" y="1254014"/>
                    <a:pt x="0" y="1239611"/>
                    <a:pt x="0" y="1224592"/>
                  </a:cubicBezTo>
                  <a:lnTo>
                    <a:pt x="0" y="56627"/>
                  </a:lnTo>
                  <a:cubicBezTo>
                    <a:pt x="0" y="25353"/>
                    <a:pt x="25353" y="0"/>
                    <a:pt x="56627" y="0"/>
                  </a:cubicBezTo>
                  <a:close/>
                </a:path>
              </a:pathLst>
            </a:custGeom>
            <a:solidFill>
              <a:srgbClr val="C0B3A0">
                <a:alpha val="53725"/>
              </a:srgbClr>
            </a:solidFill>
          </p:spPr>
        </p:sp>
        <p:sp>
          <p:nvSpPr>
            <p:cNvPr name="TextBox 9" id="9"/>
            <p:cNvSpPr txBox="true"/>
            <p:nvPr/>
          </p:nvSpPr>
          <p:spPr>
            <a:xfrm>
              <a:off x="0" y="-38100"/>
              <a:ext cx="1836416" cy="1319319"/>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028700" y="3792537"/>
            <a:ext cx="6972642" cy="577850"/>
          </a:xfrm>
          <a:prstGeom prst="rect">
            <a:avLst/>
          </a:prstGeom>
        </p:spPr>
        <p:txBody>
          <a:bodyPr anchor="t" rtlCol="false" tIns="0" lIns="0" bIns="0" rIns="0">
            <a:spAutoFit/>
          </a:bodyPr>
          <a:lstStyle/>
          <a:p>
            <a:pPr algn="ctr">
              <a:lnSpc>
                <a:spcPts val="4000"/>
              </a:lnSpc>
            </a:pPr>
            <a:r>
              <a:rPr lang="en-US" b="true" sz="5000">
                <a:solidFill>
                  <a:srgbClr val="252D37"/>
                </a:solidFill>
                <a:latin typeface="Maven Pro Bold"/>
                <a:ea typeface="Maven Pro Bold"/>
                <a:cs typeface="Maven Pro Bold"/>
                <a:sym typeface="Maven Pro Bold"/>
              </a:rPr>
              <a:t>Backend and database</a:t>
            </a:r>
          </a:p>
        </p:txBody>
      </p:sp>
      <p:sp>
        <p:nvSpPr>
          <p:cNvPr name="TextBox 11" id="11"/>
          <p:cNvSpPr txBox="true"/>
          <p:nvPr/>
        </p:nvSpPr>
        <p:spPr>
          <a:xfrm rot="0">
            <a:off x="11574190" y="3792537"/>
            <a:ext cx="4768582" cy="577850"/>
          </a:xfrm>
          <a:prstGeom prst="rect">
            <a:avLst/>
          </a:prstGeom>
        </p:spPr>
        <p:txBody>
          <a:bodyPr anchor="t" rtlCol="false" tIns="0" lIns="0" bIns="0" rIns="0">
            <a:spAutoFit/>
          </a:bodyPr>
          <a:lstStyle/>
          <a:p>
            <a:pPr algn="ctr">
              <a:lnSpc>
                <a:spcPts val="4000"/>
              </a:lnSpc>
            </a:pPr>
            <a:r>
              <a:rPr lang="en-US" b="true" sz="5000">
                <a:solidFill>
                  <a:srgbClr val="252D37"/>
                </a:solidFill>
                <a:latin typeface="Maven Pro Bold"/>
                <a:ea typeface="Maven Pro Bold"/>
                <a:cs typeface="Maven Pro Bold"/>
                <a:sym typeface="Maven Pro Bold"/>
              </a:rPr>
              <a:t>In percentage </a:t>
            </a:r>
          </a:p>
        </p:txBody>
      </p:sp>
      <p:sp>
        <p:nvSpPr>
          <p:cNvPr name="TextBox 12" id="12"/>
          <p:cNvSpPr txBox="true"/>
          <p:nvPr/>
        </p:nvSpPr>
        <p:spPr>
          <a:xfrm rot="0">
            <a:off x="1602020" y="4514171"/>
            <a:ext cx="5826002" cy="3200400"/>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252D37"/>
                </a:solidFill>
                <a:latin typeface="Maven Pro"/>
                <a:ea typeface="Maven Pro"/>
                <a:cs typeface="Maven Pro"/>
                <a:sym typeface="Maven Pro"/>
              </a:rPr>
              <a:t>Th</a:t>
            </a:r>
            <a:r>
              <a:rPr lang="en-US" sz="3000">
                <a:solidFill>
                  <a:srgbClr val="252D37"/>
                </a:solidFill>
                <a:latin typeface="Maven Pro"/>
                <a:ea typeface="Maven Pro"/>
                <a:cs typeface="Maven Pro"/>
                <a:sym typeface="Maven Pro"/>
              </a:rPr>
              <a:t>e work on database started started.  </a:t>
            </a:r>
          </a:p>
          <a:p>
            <a:pPr algn="just" marL="647700" indent="-323850" lvl="1">
              <a:lnSpc>
                <a:spcPts val="4200"/>
              </a:lnSpc>
              <a:buFont typeface="Arial"/>
              <a:buChar char="•"/>
            </a:pPr>
            <a:r>
              <a:rPr lang="en-US" sz="3000">
                <a:solidFill>
                  <a:srgbClr val="252D37"/>
                </a:solidFill>
                <a:latin typeface="Maven Pro"/>
                <a:ea typeface="Maven Pro"/>
                <a:cs typeface="Maven Pro"/>
                <a:sym typeface="Maven Pro"/>
              </a:rPr>
              <a:t>The work on connection of the database is to be done. </a:t>
            </a:r>
          </a:p>
          <a:p>
            <a:pPr algn="just" marL="647700" indent="-323850" lvl="1">
              <a:lnSpc>
                <a:spcPts val="4200"/>
              </a:lnSpc>
              <a:buFont typeface="Arial"/>
              <a:buChar char="•"/>
            </a:pPr>
            <a:r>
              <a:rPr lang="en-US" sz="3000">
                <a:solidFill>
                  <a:srgbClr val="252D37"/>
                </a:solidFill>
                <a:latin typeface="Maven Pro"/>
                <a:ea typeface="Maven Pro"/>
                <a:cs typeface="Maven Pro"/>
                <a:sym typeface="Maven Pro"/>
              </a:rPr>
              <a:t>Working on other modules as well. </a:t>
            </a:r>
          </a:p>
        </p:txBody>
      </p:sp>
      <p:sp>
        <p:nvSpPr>
          <p:cNvPr name="Freeform 13" id="13"/>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59724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852911" y="2215702"/>
            <a:ext cx="11641545" cy="7555078"/>
          </a:xfrm>
          <a:custGeom>
            <a:avLst/>
            <a:gdLst/>
            <a:ahLst/>
            <a:cxnLst/>
            <a:rect r="r" b="b" t="t" l="l"/>
            <a:pathLst>
              <a:path h="7555078" w="11641545">
                <a:moveTo>
                  <a:pt x="0" y="0"/>
                </a:moveTo>
                <a:lnTo>
                  <a:pt x="11641545" y="0"/>
                </a:lnTo>
                <a:lnTo>
                  <a:pt x="11641545" y="7555078"/>
                </a:lnTo>
                <a:lnTo>
                  <a:pt x="0" y="7555078"/>
                </a:lnTo>
                <a:lnTo>
                  <a:pt x="0" y="0"/>
                </a:lnTo>
                <a:close/>
              </a:path>
            </a:pathLst>
          </a:custGeom>
          <a:blipFill>
            <a:blip r:embed="rId8"/>
            <a:stretch>
              <a:fillRect l="0" t="-2561" r="-1112" b="-1738"/>
            </a:stretch>
          </a:blipFill>
        </p:spPr>
      </p:sp>
      <p:sp>
        <p:nvSpPr>
          <p:cNvPr name="TextBox 6" id="6"/>
          <p:cNvSpPr txBox="true"/>
          <p:nvPr/>
        </p:nvSpPr>
        <p:spPr>
          <a:xfrm rot="0">
            <a:off x="832112" y="1124027"/>
            <a:ext cx="16159138" cy="744229"/>
          </a:xfrm>
          <a:prstGeom prst="rect">
            <a:avLst/>
          </a:prstGeom>
        </p:spPr>
        <p:txBody>
          <a:bodyPr anchor="t" rtlCol="false" tIns="0" lIns="0" bIns="0" rIns="0">
            <a:spAutoFit/>
          </a:bodyPr>
          <a:lstStyle/>
          <a:p>
            <a:pPr algn="ctr">
              <a:lnSpc>
                <a:spcPts val="5120"/>
              </a:lnSpc>
            </a:pPr>
            <a:r>
              <a:rPr lang="en-US" b="true" sz="6400">
                <a:solidFill>
                  <a:srgbClr val="252D37"/>
                </a:solidFill>
                <a:latin typeface="Maven Pro Bold"/>
                <a:ea typeface="Maven Pro Bold"/>
                <a:cs typeface="Maven Pro Bold"/>
                <a:sym typeface="Maven Pro Bold"/>
              </a:rPr>
              <a:t>BLOCK OF CODE(INVENTORY MODULE)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7992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086100" y="2269519"/>
            <a:ext cx="11124022" cy="7899350"/>
          </a:xfrm>
          <a:custGeom>
            <a:avLst/>
            <a:gdLst/>
            <a:ahLst/>
            <a:cxnLst/>
            <a:rect r="r" b="b" t="t" l="l"/>
            <a:pathLst>
              <a:path h="7899350" w="11124022">
                <a:moveTo>
                  <a:pt x="0" y="0"/>
                </a:moveTo>
                <a:lnTo>
                  <a:pt x="11124022" y="0"/>
                </a:lnTo>
                <a:lnTo>
                  <a:pt x="11124022" y="7899350"/>
                </a:lnTo>
                <a:lnTo>
                  <a:pt x="0" y="7899350"/>
                </a:lnTo>
                <a:lnTo>
                  <a:pt x="0" y="0"/>
                </a:lnTo>
                <a:close/>
              </a:path>
            </a:pathLst>
          </a:custGeom>
          <a:blipFill>
            <a:blip r:embed="rId8"/>
            <a:stretch>
              <a:fillRect l="0" t="0" r="-2743" b="0"/>
            </a:stretch>
          </a:blipFill>
        </p:spPr>
      </p:sp>
      <p:sp>
        <p:nvSpPr>
          <p:cNvPr name="TextBox 6" id="6"/>
          <p:cNvSpPr txBox="true"/>
          <p:nvPr/>
        </p:nvSpPr>
        <p:spPr>
          <a:xfrm rot="0">
            <a:off x="516220" y="1632604"/>
            <a:ext cx="17321624" cy="636915"/>
          </a:xfrm>
          <a:prstGeom prst="rect">
            <a:avLst/>
          </a:prstGeom>
        </p:spPr>
        <p:txBody>
          <a:bodyPr anchor="t" rtlCol="false" tIns="0" lIns="0" bIns="0" rIns="0">
            <a:spAutoFit/>
          </a:bodyPr>
          <a:lstStyle/>
          <a:p>
            <a:pPr algn="ctr">
              <a:lnSpc>
                <a:spcPts val="4480"/>
              </a:lnSpc>
            </a:pPr>
            <a:r>
              <a:rPr lang="en-US" b="true" sz="5600">
                <a:solidFill>
                  <a:srgbClr val="252D37"/>
                </a:solidFill>
                <a:latin typeface="Maven Pro Bold"/>
                <a:ea typeface="Maven Pro Bold"/>
                <a:cs typeface="Maven Pro Bold"/>
                <a:sym typeface="Maven Pro Bold"/>
              </a:rPr>
              <a:t>BLOCK OF CODE (ADDING OR LISTING PRODUCTS)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DAGjZXtwWvI</dc:identifier>
  <dcterms:modified xsi:type="dcterms:W3CDTF">2011-08-01T06:04:30Z</dcterms:modified>
  <cp:revision>1</cp:revision>
  <dc:title>FArming Web Assitance services</dc:title>
</cp:coreProperties>
</file>