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56"/>
  </p:notesMasterIdLst>
  <p:sldIdLst>
    <p:sldId id="256" r:id="rId2"/>
    <p:sldId id="257" r:id="rId3"/>
    <p:sldId id="308" r:id="rId4"/>
    <p:sldId id="385" r:id="rId5"/>
    <p:sldId id="386" r:id="rId6"/>
    <p:sldId id="309"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337" r:id="rId20"/>
    <p:sldId id="275" r:id="rId21"/>
    <p:sldId id="276" r:id="rId22"/>
    <p:sldId id="277" r:id="rId23"/>
    <p:sldId id="285" r:id="rId24"/>
    <p:sldId id="286" r:id="rId25"/>
    <p:sldId id="287" r:id="rId26"/>
    <p:sldId id="328" r:id="rId27"/>
    <p:sldId id="329" r:id="rId28"/>
    <p:sldId id="330" r:id="rId29"/>
    <p:sldId id="331" r:id="rId30"/>
    <p:sldId id="332" r:id="rId31"/>
    <p:sldId id="333" r:id="rId32"/>
    <p:sldId id="334" r:id="rId33"/>
    <p:sldId id="288" r:id="rId34"/>
    <p:sldId id="289" r:id="rId35"/>
    <p:sldId id="290" r:id="rId36"/>
    <p:sldId id="291" r:id="rId37"/>
    <p:sldId id="335" r:id="rId38"/>
    <p:sldId id="336" r:id="rId39"/>
    <p:sldId id="292" r:id="rId40"/>
    <p:sldId id="293" r:id="rId41"/>
    <p:sldId id="318" r:id="rId42"/>
    <p:sldId id="296" r:id="rId43"/>
    <p:sldId id="297" r:id="rId44"/>
    <p:sldId id="321" r:id="rId45"/>
    <p:sldId id="320" r:id="rId46"/>
    <p:sldId id="298" r:id="rId47"/>
    <p:sldId id="299" r:id="rId48"/>
    <p:sldId id="300" r:id="rId49"/>
    <p:sldId id="301" r:id="rId50"/>
    <p:sldId id="322" r:id="rId51"/>
    <p:sldId id="323" r:id="rId52"/>
    <p:sldId id="324" r:id="rId53"/>
    <p:sldId id="325" r:id="rId54"/>
    <p:sldId id="38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0" autoAdjust="0"/>
    <p:restoredTop sz="92664" autoAdjust="0"/>
  </p:normalViewPr>
  <p:slideViewPr>
    <p:cSldViewPr>
      <p:cViewPr varScale="1">
        <p:scale>
          <a:sx n="87" d="100"/>
          <a:sy n="87" d="100"/>
        </p:scale>
        <p:origin x="136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62E26B-CF70-49F0-A0F1-3CAEFD1524F9}" type="datetimeFigureOut">
              <a:rPr lang="en-IE" smtClean="0"/>
              <a:t>31/03/2020</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C6DFD-454E-4BDE-BECD-D90B03D43808}" type="slidenum">
              <a:rPr lang="en-IE" smtClean="0"/>
              <a:t>‹#›</a:t>
            </a:fld>
            <a:endParaRPr lang="en-IE"/>
          </a:p>
        </p:txBody>
      </p:sp>
    </p:spTree>
    <p:extLst>
      <p:ext uri="{BB962C8B-B14F-4D97-AF65-F5344CB8AC3E}">
        <p14:creationId xmlns:p14="http://schemas.microsoft.com/office/powerpoint/2010/main" val="334521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89C6DFD-454E-4BDE-BECD-D90B03D43808}" type="slidenum">
              <a:rPr lang="en-IE" smtClean="0"/>
              <a:t>1</a:t>
            </a:fld>
            <a:endParaRPr lang="en-IE"/>
          </a:p>
        </p:txBody>
      </p:sp>
    </p:spTree>
    <p:extLst>
      <p:ext uri="{BB962C8B-B14F-4D97-AF65-F5344CB8AC3E}">
        <p14:creationId xmlns:p14="http://schemas.microsoft.com/office/powerpoint/2010/main" val="1099304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14</a:t>
            </a:fld>
            <a:endParaRPr lang="en-IE"/>
          </a:p>
        </p:txBody>
      </p:sp>
    </p:spTree>
    <p:extLst>
      <p:ext uri="{BB962C8B-B14F-4D97-AF65-F5344CB8AC3E}">
        <p14:creationId xmlns:p14="http://schemas.microsoft.com/office/powerpoint/2010/main" val="1567878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15</a:t>
            </a:fld>
            <a:endParaRPr lang="en-IE"/>
          </a:p>
        </p:txBody>
      </p:sp>
    </p:spTree>
    <p:extLst>
      <p:ext uri="{BB962C8B-B14F-4D97-AF65-F5344CB8AC3E}">
        <p14:creationId xmlns:p14="http://schemas.microsoft.com/office/powerpoint/2010/main" val="379408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16</a:t>
            </a:fld>
            <a:endParaRPr lang="en-IE"/>
          </a:p>
        </p:txBody>
      </p:sp>
    </p:spTree>
    <p:extLst>
      <p:ext uri="{BB962C8B-B14F-4D97-AF65-F5344CB8AC3E}">
        <p14:creationId xmlns:p14="http://schemas.microsoft.com/office/powerpoint/2010/main" val="3981910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17</a:t>
            </a:fld>
            <a:endParaRPr lang="en-IE"/>
          </a:p>
        </p:txBody>
      </p:sp>
    </p:spTree>
    <p:extLst>
      <p:ext uri="{BB962C8B-B14F-4D97-AF65-F5344CB8AC3E}">
        <p14:creationId xmlns:p14="http://schemas.microsoft.com/office/powerpoint/2010/main" val="3534352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23</a:t>
            </a:fld>
            <a:endParaRPr lang="en-IE"/>
          </a:p>
        </p:txBody>
      </p:sp>
    </p:spTree>
    <p:extLst>
      <p:ext uri="{BB962C8B-B14F-4D97-AF65-F5344CB8AC3E}">
        <p14:creationId xmlns:p14="http://schemas.microsoft.com/office/powerpoint/2010/main" val="984535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33</a:t>
            </a:fld>
            <a:endParaRPr lang="en-IE"/>
          </a:p>
        </p:txBody>
      </p:sp>
    </p:spTree>
    <p:extLst>
      <p:ext uri="{BB962C8B-B14F-4D97-AF65-F5344CB8AC3E}">
        <p14:creationId xmlns:p14="http://schemas.microsoft.com/office/powerpoint/2010/main" val="2306787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34</a:t>
            </a:fld>
            <a:endParaRPr lang="en-IE"/>
          </a:p>
        </p:txBody>
      </p:sp>
    </p:spTree>
    <p:extLst>
      <p:ext uri="{BB962C8B-B14F-4D97-AF65-F5344CB8AC3E}">
        <p14:creationId xmlns:p14="http://schemas.microsoft.com/office/powerpoint/2010/main" val="3215513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36</a:t>
            </a:fld>
            <a:endParaRPr lang="en-IE"/>
          </a:p>
        </p:txBody>
      </p:sp>
    </p:spTree>
    <p:extLst>
      <p:ext uri="{BB962C8B-B14F-4D97-AF65-F5344CB8AC3E}">
        <p14:creationId xmlns:p14="http://schemas.microsoft.com/office/powerpoint/2010/main" val="3053898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39</a:t>
            </a:fld>
            <a:endParaRPr lang="en-IE"/>
          </a:p>
        </p:txBody>
      </p:sp>
    </p:spTree>
    <p:extLst>
      <p:ext uri="{BB962C8B-B14F-4D97-AF65-F5344CB8AC3E}">
        <p14:creationId xmlns:p14="http://schemas.microsoft.com/office/powerpoint/2010/main" val="1213855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40</a:t>
            </a:fld>
            <a:endParaRPr lang="en-IE"/>
          </a:p>
        </p:txBody>
      </p:sp>
    </p:spTree>
    <p:extLst>
      <p:ext uri="{BB962C8B-B14F-4D97-AF65-F5344CB8AC3E}">
        <p14:creationId xmlns:p14="http://schemas.microsoft.com/office/powerpoint/2010/main" val="354722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89C6DFD-454E-4BDE-BECD-D90B03D43808}" type="slidenum">
              <a:rPr lang="en-IE" smtClean="0"/>
              <a:t>2</a:t>
            </a:fld>
            <a:endParaRPr lang="en-IE"/>
          </a:p>
        </p:txBody>
      </p:sp>
    </p:spTree>
    <p:extLst>
      <p:ext uri="{BB962C8B-B14F-4D97-AF65-F5344CB8AC3E}">
        <p14:creationId xmlns:p14="http://schemas.microsoft.com/office/powerpoint/2010/main" val="3427685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45</a:t>
            </a:fld>
            <a:endParaRPr lang="en-IE"/>
          </a:p>
        </p:txBody>
      </p:sp>
    </p:spTree>
    <p:extLst>
      <p:ext uri="{BB962C8B-B14F-4D97-AF65-F5344CB8AC3E}">
        <p14:creationId xmlns:p14="http://schemas.microsoft.com/office/powerpoint/2010/main" val="3027290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47</a:t>
            </a:fld>
            <a:endParaRPr lang="en-IE"/>
          </a:p>
        </p:txBody>
      </p:sp>
    </p:spTree>
    <p:extLst>
      <p:ext uri="{BB962C8B-B14F-4D97-AF65-F5344CB8AC3E}">
        <p14:creationId xmlns:p14="http://schemas.microsoft.com/office/powerpoint/2010/main" val="345513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7</a:t>
            </a:fld>
            <a:endParaRPr lang="en-IE"/>
          </a:p>
        </p:txBody>
      </p:sp>
    </p:spTree>
    <p:extLst>
      <p:ext uri="{BB962C8B-B14F-4D97-AF65-F5344CB8AC3E}">
        <p14:creationId xmlns:p14="http://schemas.microsoft.com/office/powerpoint/2010/main" val="978094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8</a:t>
            </a:fld>
            <a:endParaRPr lang="en-IE"/>
          </a:p>
        </p:txBody>
      </p:sp>
    </p:spTree>
    <p:extLst>
      <p:ext uri="{BB962C8B-B14F-4D97-AF65-F5344CB8AC3E}">
        <p14:creationId xmlns:p14="http://schemas.microsoft.com/office/powerpoint/2010/main" val="175803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9</a:t>
            </a:fld>
            <a:endParaRPr lang="en-IE"/>
          </a:p>
        </p:txBody>
      </p:sp>
    </p:spTree>
    <p:extLst>
      <p:ext uri="{BB962C8B-B14F-4D97-AF65-F5344CB8AC3E}">
        <p14:creationId xmlns:p14="http://schemas.microsoft.com/office/powerpoint/2010/main" val="63185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10</a:t>
            </a:fld>
            <a:endParaRPr lang="en-IE"/>
          </a:p>
        </p:txBody>
      </p:sp>
    </p:spTree>
    <p:extLst>
      <p:ext uri="{BB962C8B-B14F-4D97-AF65-F5344CB8AC3E}">
        <p14:creationId xmlns:p14="http://schemas.microsoft.com/office/powerpoint/2010/main" val="595912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11</a:t>
            </a:fld>
            <a:endParaRPr lang="en-IE"/>
          </a:p>
        </p:txBody>
      </p:sp>
    </p:spTree>
    <p:extLst>
      <p:ext uri="{BB962C8B-B14F-4D97-AF65-F5344CB8AC3E}">
        <p14:creationId xmlns:p14="http://schemas.microsoft.com/office/powerpoint/2010/main" val="114263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12</a:t>
            </a:fld>
            <a:endParaRPr lang="en-IE"/>
          </a:p>
        </p:txBody>
      </p:sp>
    </p:spTree>
    <p:extLst>
      <p:ext uri="{BB962C8B-B14F-4D97-AF65-F5344CB8AC3E}">
        <p14:creationId xmlns:p14="http://schemas.microsoft.com/office/powerpoint/2010/main" val="42843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13</a:t>
            </a:fld>
            <a:endParaRPr lang="en-IE"/>
          </a:p>
        </p:txBody>
      </p:sp>
    </p:spTree>
    <p:extLst>
      <p:ext uri="{BB962C8B-B14F-4D97-AF65-F5344CB8AC3E}">
        <p14:creationId xmlns:p14="http://schemas.microsoft.com/office/powerpoint/2010/main" val="40436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05AA7EC-5803-494B-9E33-31E7747B1585}" type="datetime1">
              <a:rPr lang="en-IE" smtClean="0"/>
              <a:t>31/03/2020</a:t>
            </a:fld>
            <a:endParaRPr lang="en-IE"/>
          </a:p>
        </p:txBody>
      </p:sp>
      <p:sp>
        <p:nvSpPr>
          <p:cNvPr id="17" name="Footer Placeholder 16"/>
          <p:cNvSpPr>
            <a:spLocks noGrp="1"/>
          </p:cNvSpPr>
          <p:nvPr>
            <p:ph type="ftr" sz="quarter" idx="11"/>
          </p:nvPr>
        </p:nvSpPr>
        <p:spPr>
          <a:xfrm>
            <a:off x="2898648" y="6355080"/>
            <a:ext cx="3474720" cy="365760"/>
          </a:xfrm>
        </p:spPr>
        <p:txBody>
          <a:bodyPr/>
          <a:lstStyle/>
          <a:p>
            <a:r>
              <a:rPr lang="en-IE"/>
              <a:t>Data Storage &amp; Management</a:t>
            </a:r>
          </a:p>
        </p:txBody>
      </p:sp>
      <p:sp>
        <p:nvSpPr>
          <p:cNvPr id="29" name="Slide Number Placeholder 28"/>
          <p:cNvSpPr>
            <a:spLocks noGrp="1"/>
          </p:cNvSpPr>
          <p:nvPr>
            <p:ph type="sldNum" sz="quarter" idx="12"/>
          </p:nvPr>
        </p:nvSpPr>
        <p:spPr>
          <a:xfrm>
            <a:off x="1216152" y="6355080"/>
            <a:ext cx="1219200" cy="365760"/>
          </a:xfrm>
        </p:spPr>
        <p:txBody>
          <a:bodyPr/>
          <a:lstStyle/>
          <a:p>
            <a:fld id="{A795FE1D-C3C2-4288-B202-270E58405F08}" type="slidenum">
              <a:rPr lang="en-IE" smtClean="0"/>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3CA146-8546-4BCC-ADE6-690F652BFB7E}" type="datetime1">
              <a:rPr lang="en-IE" smtClean="0"/>
              <a:t>31/03/2020</a:t>
            </a:fld>
            <a:endParaRPr lang="en-IE"/>
          </a:p>
        </p:txBody>
      </p:sp>
      <p:sp>
        <p:nvSpPr>
          <p:cNvPr id="5" name="Footer Placeholder 4"/>
          <p:cNvSpPr>
            <a:spLocks noGrp="1"/>
          </p:cNvSpPr>
          <p:nvPr>
            <p:ph type="ftr" sz="quarter" idx="11"/>
          </p:nvPr>
        </p:nvSpPr>
        <p:spPr/>
        <p:txBody>
          <a:bodyPr/>
          <a:lstStyle/>
          <a:p>
            <a:r>
              <a:rPr lang="en-IE"/>
              <a:t>Data Storage &amp; Management</a:t>
            </a:r>
          </a:p>
        </p:txBody>
      </p:sp>
      <p:sp>
        <p:nvSpPr>
          <p:cNvPr id="6" name="Slide Number Placeholder 5"/>
          <p:cNvSpPr>
            <a:spLocks noGrp="1"/>
          </p:cNvSpPr>
          <p:nvPr>
            <p:ph type="sldNum" sz="quarter" idx="12"/>
          </p:nvPr>
        </p:nvSpPr>
        <p:spPr/>
        <p:txBody>
          <a:bodyPr/>
          <a:lstStyle/>
          <a:p>
            <a:fld id="{A795FE1D-C3C2-4288-B202-270E58405F08}"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10C8CD-650E-454E-830E-825835665F2B}" type="datetime1">
              <a:rPr lang="en-IE" smtClean="0"/>
              <a:t>31/03/2020</a:t>
            </a:fld>
            <a:endParaRPr lang="en-IE"/>
          </a:p>
        </p:txBody>
      </p:sp>
      <p:sp>
        <p:nvSpPr>
          <p:cNvPr id="5" name="Footer Placeholder 4"/>
          <p:cNvSpPr>
            <a:spLocks noGrp="1"/>
          </p:cNvSpPr>
          <p:nvPr>
            <p:ph type="ftr" sz="quarter" idx="11"/>
          </p:nvPr>
        </p:nvSpPr>
        <p:spPr/>
        <p:txBody>
          <a:bodyPr/>
          <a:lstStyle/>
          <a:p>
            <a:r>
              <a:rPr lang="en-IE"/>
              <a:t>Data Storage &amp; Management</a:t>
            </a:r>
          </a:p>
        </p:txBody>
      </p:sp>
      <p:sp>
        <p:nvSpPr>
          <p:cNvPr id="6" name="Slide Number Placeholder 5"/>
          <p:cNvSpPr>
            <a:spLocks noGrp="1"/>
          </p:cNvSpPr>
          <p:nvPr>
            <p:ph type="sldNum" sz="quarter" idx="12"/>
          </p:nvPr>
        </p:nvSpPr>
        <p:spPr/>
        <p:txBody>
          <a:bodyPr/>
          <a:lstStyle/>
          <a:p>
            <a:fld id="{A795FE1D-C3C2-4288-B202-270E58405F08}" type="slidenum">
              <a:rPr lang="en-IE" smtClean="0"/>
              <a:t>‹#›</a:t>
            </a:fld>
            <a:endParaRPr lang="en-IE"/>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1pPr marL="314325" indent="-314325">
              <a:buFont typeface="Wingdings" charset="2"/>
              <a:buChar char="§"/>
              <a:defRPr/>
            </a:lvl1pPr>
            <a:lvl2pPr marL="790575" indent="-314325">
              <a:buFont typeface="Wingdings" charset="2"/>
              <a:buChar char="§"/>
              <a:defRPr/>
            </a:lvl2pPr>
            <a:lvl3pPr marL="1209675" indent="-276225">
              <a:buFont typeface="Wingdings" charset="2"/>
              <a:buChar char="§"/>
              <a:defRPr/>
            </a:lvl3pPr>
            <a:lvl4pPr marL="1657350" indent="-276225">
              <a:buFont typeface="Wingdings" charset="2"/>
              <a:buChar char="§"/>
              <a:defRPr/>
            </a:lvl4pPr>
            <a:lvl5pPr marL="2095500" indent="-276225">
              <a:buFont typeface="Wingdings"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Date Placeholder 9"/>
          <p:cNvSpPr>
            <a:spLocks noGrp="1"/>
          </p:cNvSpPr>
          <p:nvPr>
            <p:ph type="dt" sz="half" idx="10"/>
          </p:nvPr>
        </p:nvSpPr>
        <p:spPr/>
        <p:txBody>
          <a:bodyPr/>
          <a:lstStyle/>
          <a:p>
            <a:fld id="{4E3B5EC7-3910-FA4F-A5D9-909E208A1E2B}" type="datetime1">
              <a:rPr lang="en-GB" smtClean="0"/>
              <a:t>31/03/2020</a:t>
            </a:fld>
            <a:endParaRPr lang="en-US"/>
          </a:p>
        </p:txBody>
      </p:sp>
      <p:sp>
        <p:nvSpPr>
          <p:cNvPr id="11" name="Footer Placeholder 10"/>
          <p:cNvSpPr>
            <a:spLocks noGrp="1"/>
          </p:cNvSpPr>
          <p:nvPr>
            <p:ph type="ftr" sz="quarter" idx="11"/>
          </p:nvPr>
        </p:nvSpPr>
        <p:spPr/>
        <p:txBody>
          <a:bodyPr/>
          <a:lstStyle/>
          <a:p>
            <a:r>
              <a:rPr lang="en-US"/>
              <a:t>Advanced Data Mining</a:t>
            </a:r>
            <a:endParaRPr lang="en-US" dirty="0"/>
          </a:p>
        </p:txBody>
      </p:sp>
      <p:sp>
        <p:nvSpPr>
          <p:cNvPr id="12" name="Slide Number Placeholder 11"/>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3959222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90A7575-2568-44CB-A811-B2BCEBA0300C}" type="datetime1">
              <a:rPr lang="en-IE" smtClean="0"/>
              <a:t>31/03/2020</a:t>
            </a:fld>
            <a:endParaRPr lang="en-IE"/>
          </a:p>
        </p:txBody>
      </p:sp>
      <p:sp>
        <p:nvSpPr>
          <p:cNvPr id="5" name="Footer Placeholder 4"/>
          <p:cNvSpPr>
            <a:spLocks noGrp="1"/>
          </p:cNvSpPr>
          <p:nvPr>
            <p:ph type="ftr" sz="quarter" idx="11"/>
          </p:nvPr>
        </p:nvSpPr>
        <p:spPr/>
        <p:txBody>
          <a:bodyPr/>
          <a:lstStyle/>
          <a:p>
            <a:r>
              <a:rPr lang="en-IE"/>
              <a:t>Data Storage &amp; Management</a:t>
            </a:r>
          </a:p>
        </p:txBody>
      </p:sp>
      <p:sp>
        <p:nvSpPr>
          <p:cNvPr id="6" name="Slide Number Placeholder 5"/>
          <p:cNvSpPr>
            <a:spLocks noGrp="1"/>
          </p:cNvSpPr>
          <p:nvPr>
            <p:ph type="sldNum" sz="quarter" idx="12"/>
          </p:nvPr>
        </p:nvSpPr>
        <p:spPr/>
        <p:txBody>
          <a:bodyPr/>
          <a:lstStyle/>
          <a:p>
            <a:fld id="{A795FE1D-C3C2-4288-B202-270E58405F08}" type="slidenum">
              <a:rPr lang="en-IE" smtClean="0"/>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413ABEA-6F50-414B-A6C0-79CB1ACD5B81}" type="datetime1">
              <a:rPr lang="en-IE" smtClean="0"/>
              <a:t>31/03/2020</a:t>
            </a:fld>
            <a:endParaRPr lang="en-IE"/>
          </a:p>
        </p:txBody>
      </p:sp>
      <p:sp>
        <p:nvSpPr>
          <p:cNvPr id="5" name="Footer Placeholder 4"/>
          <p:cNvSpPr>
            <a:spLocks noGrp="1"/>
          </p:cNvSpPr>
          <p:nvPr>
            <p:ph type="ftr" sz="quarter" idx="11"/>
          </p:nvPr>
        </p:nvSpPr>
        <p:spPr>
          <a:xfrm>
            <a:off x="2898648" y="6355080"/>
            <a:ext cx="3474720" cy="365760"/>
          </a:xfrm>
        </p:spPr>
        <p:txBody>
          <a:bodyPr/>
          <a:lstStyle/>
          <a:p>
            <a:r>
              <a:rPr lang="en-IE"/>
              <a:t>Data Storage &amp; Management</a:t>
            </a:r>
          </a:p>
        </p:txBody>
      </p:sp>
      <p:sp>
        <p:nvSpPr>
          <p:cNvPr id="6" name="Slide Number Placeholder 5"/>
          <p:cNvSpPr>
            <a:spLocks noGrp="1"/>
          </p:cNvSpPr>
          <p:nvPr>
            <p:ph type="sldNum" sz="quarter" idx="12"/>
          </p:nvPr>
        </p:nvSpPr>
        <p:spPr>
          <a:xfrm>
            <a:off x="1069848" y="6355080"/>
            <a:ext cx="1520952" cy="365760"/>
          </a:xfrm>
        </p:spPr>
        <p:txBody>
          <a:bodyPr/>
          <a:lstStyle/>
          <a:p>
            <a:fld id="{A795FE1D-C3C2-4288-B202-270E58405F08}" type="slidenum">
              <a:rPr lang="en-IE" smtClean="0"/>
              <a:t>‹#›</a:t>
            </a:fld>
            <a:endParaRPr lang="en-IE"/>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06C63D7-AD15-4851-B345-BAC93E4A0FD1}" type="datetime1">
              <a:rPr lang="en-IE" smtClean="0"/>
              <a:t>31/03/2020</a:t>
            </a:fld>
            <a:endParaRPr lang="en-IE"/>
          </a:p>
        </p:txBody>
      </p:sp>
      <p:sp>
        <p:nvSpPr>
          <p:cNvPr id="6" name="Footer Placeholder 5"/>
          <p:cNvSpPr>
            <a:spLocks noGrp="1"/>
          </p:cNvSpPr>
          <p:nvPr>
            <p:ph type="ftr" sz="quarter" idx="11"/>
          </p:nvPr>
        </p:nvSpPr>
        <p:spPr/>
        <p:txBody>
          <a:bodyPr/>
          <a:lstStyle/>
          <a:p>
            <a:r>
              <a:rPr lang="en-IE"/>
              <a:t>Data Storage &amp; Management</a:t>
            </a:r>
          </a:p>
        </p:txBody>
      </p:sp>
      <p:sp>
        <p:nvSpPr>
          <p:cNvPr id="7" name="Slide Number Placeholder 6"/>
          <p:cNvSpPr>
            <a:spLocks noGrp="1"/>
          </p:cNvSpPr>
          <p:nvPr>
            <p:ph type="sldNum" sz="quarter" idx="12"/>
          </p:nvPr>
        </p:nvSpPr>
        <p:spPr/>
        <p:txBody>
          <a:bodyPr/>
          <a:lstStyle/>
          <a:p>
            <a:fld id="{A795FE1D-C3C2-4288-B202-270E58405F08}" type="slidenum">
              <a:rPr lang="en-IE" smtClean="0"/>
              <a:t>‹#›</a:t>
            </a:fld>
            <a:endParaRPr lang="en-IE"/>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9A021A8-3AD6-4491-AFAB-18BB1750D36F}" type="datetime1">
              <a:rPr lang="en-IE" smtClean="0"/>
              <a:t>31/03/2020</a:t>
            </a:fld>
            <a:endParaRPr lang="en-IE"/>
          </a:p>
        </p:txBody>
      </p:sp>
      <p:sp>
        <p:nvSpPr>
          <p:cNvPr id="8" name="Footer Placeholder 7"/>
          <p:cNvSpPr>
            <a:spLocks noGrp="1"/>
          </p:cNvSpPr>
          <p:nvPr>
            <p:ph type="ftr" sz="quarter" idx="11"/>
          </p:nvPr>
        </p:nvSpPr>
        <p:spPr/>
        <p:txBody>
          <a:bodyPr/>
          <a:lstStyle/>
          <a:p>
            <a:r>
              <a:rPr lang="en-IE"/>
              <a:t>Data Storage &amp; Management</a:t>
            </a:r>
          </a:p>
        </p:txBody>
      </p:sp>
      <p:sp>
        <p:nvSpPr>
          <p:cNvPr id="9" name="Slide Number Placeholder 8"/>
          <p:cNvSpPr>
            <a:spLocks noGrp="1"/>
          </p:cNvSpPr>
          <p:nvPr>
            <p:ph type="sldNum" sz="quarter" idx="12"/>
          </p:nvPr>
        </p:nvSpPr>
        <p:spPr/>
        <p:txBody>
          <a:bodyPr/>
          <a:lstStyle/>
          <a:p>
            <a:fld id="{A795FE1D-C3C2-4288-B202-270E58405F08}" type="slidenum">
              <a:rPr lang="en-IE" smtClean="0"/>
              <a:t>‹#›</a:t>
            </a:fld>
            <a:endParaRPr lang="en-IE"/>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A5C68C-761E-4C55-BC2F-32A4DE5A78EB}" type="datetime1">
              <a:rPr lang="en-IE" smtClean="0"/>
              <a:t>31/03/2020</a:t>
            </a:fld>
            <a:endParaRPr lang="en-IE"/>
          </a:p>
        </p:txBody>
      </p:sp>
      <p:sp>
        <p:nvSpPr>
          <p:cNvPr id="4" name="Footer Placeholder 3"/>
          <p:cNvSpPr>
            <a:spLocks noGrp="1"/>
          </p:cNvSpPr>
          <p:nvPr>
            <p:ph type="ftr" sz="quarter" idx="11"/>
          </p:nvPr>
        </p:nvSpPr>
        <p:spPr/>
        <p:txBody>
          <a:bodyPr/>
          <a:lstStyle/>
          <a:p>
            <a:r>
              <a:rPr lang="en-IE"/>
              <a:t>Data Storage &amp; Management</a:t>
            </a:r>
          </a:p>
        </p:txBody>
      </p:sp>
      <p:sp>
        <p:nvSpPr>
          <p:cNvPr id="5" name="Slide Number Placeholder 4"/>
          <p:cNvSpPr>
            <a:spLocks noGrp="1"/>
          </p:cNvSpPr>
          <p:nvPr>
            <p:ph type="sldNum" sz="quarter" idx="12"/>
          </p:nvPr>
        </p:nvSpPr>
        <p:spPr/>
        <p:txBody>
          <a:bodyPr/>
          <a:lstStyle/>
          <a:p>
            <a:fld id="{A795FE1D-C3C2-4288-B202-270E58405F08}" type="slidenum">
              <a:rPr lang="en-IE" smtClean="0"/>
              <a:t>‹#›</a:t>
            </a:fld>
            <a:endParaRPr lang="en-IE"/>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FA42F-05A7-425F-ACD5-3CD26FCA4A15}" type="datetime1">
              <a:rPr lang="en-IE" smtClean="0"/>
              <a:t>31/03/2020</a:t>
            </a:fld>
            <a:endParaRPr lang="en-IE"/>
          </a:p>
        </p:txBody>
      </p:sp>
      <p:sp>
        <p:nvSpPr>
          <p:cNvPr id="3" name="Footer Placeholder 2"/>
          <p:cNvSpPr>
            <a:spLocks noGrp="1"/>
          </p:cNvSpPr>
          <p:nvPr>
            <p:ph type="ftr" sz="quarter" idx="11"/>
          </p:nvPr>
        </p:nvSpPr>
        <p:spPr/>
        <p:txBody>
          <a:bodyPr/>
          <a:lstStyle/>
          <a:p>
            <a:r>
              <a:rPr lang="en-IE"/>
              <a:t>Data Storage &amp; Management</a:t>
            </a:r>
          </a:p>
        </p:txBody>
      </p:sp>
      <p:sp>
        <p:nvSpPr>
          <p:cNvPr id="4" name="Slide Number Placeholder 3"/>
          <p:cNvSpPr>
            <a:spLocks noGrp="1"/>
          </p:cNvSpPr>
          <p:nvPr>
            <p:ph type="sldNum" sz="quarter" idx="12"/>
          </p:nvPr>
        </p:nvSpPr>
        <p:spPr/>
        <p:txBody>
          <a:bodyPr/>
          <a:lstStyle/>
          <a:p>
            <a:fld id="{A795FE1D-C3C2-4288-B202-270E58405F08}" type="slidenum">
              <a:rPr lang="en-IE" smtClean="0"/>
              <a:t>‹#›</a:t>
            </a:fld>
            <a:endParaRPr lang="en-IE"/>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3C8F5B4-6F8E-44AF-9144-B7D131601CFF}" type="datetime1">
              <a:rPr lang="en-IE" smtClean="0"/>
              <a:t>31/03/2020</a:t>
            </a:fld>
            <a:endParaRPr lang="en-IE"/>
          </a:p>
        </p:txBody>
      </p:sp>
      <p:sp>
        <p:nvSpPr>
          <p:cNvPr id="6" name="Footer Placeholder 5"/>
          <p:cNvSpPr>
            <a:spLocks noGrp="1"/>
          </p:cNvSpPr>
          <p:nvPr>
            <p:ph type="ftr" sz="quarter" idx="11"/>
          </p:nvPr>
        </p:nvSpPr>
        <p:spPr/>
        <p:txBody>
          <a:bodyPr/>
          <a:lstStyle/>
          <a:p>
            <a:r>
              <a:rPr lang="en-IE"/>
              <a:t>Data Storage &amp; Management</a:t>
            </a:r>
          </a:p>
        </p:txBody>
      </p:sp>
      <p:sp>
        <p:nvSpPr>
          <p:cNvPr id="7" name="Slide Number Placeholder 6"/>
          <p:cNvSpPr>
            <a:spLocks noGrp="1"/>
          </p:cNvSpPr>
          <p:nvPr>
            <p:ph type="sldNum" sz="quarter" idx="12"/>
          </p:nvPr>
        </p:nvSpPr>
        <p:spPr/>
        <p:txBody>
          <a:bodyPr/>
          <a:lstStyle/>
          <a:p>
            <a:fld id="{A795FE1D-C3C2-4288-B202-270E58405F08}" type="slidenum">
              <a:rPr lang="en-IE" smtClean="0"/>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04894FD-8725-4DCD-ADEB-77154A9039B0}" type="datetime1">
              <a:rPr lang="en-IE" smtClean="0"/>
              <a:t>31/03/2020</a:t>
            </a:fld>
            <a:endParaRPr lang="en-IE"/>
          </a:p>
        </p:txBody>
      </p:sp>
      <p:sp>
        <p:nvSpPr>
          <p:cNvPr id="6" name="Footer Placeholder 5"/>
          <p:cNvSpPr>
            <a:spLocks noGrp="1"/>
          </p:cNvSpPr>
          <p:nvPr>
            <p:ph type="ftr" sz="quarter" idx="11"/>
          </p:nvPr>
        </p:nvSpPr>
        <p:spPr/>
        <p:txBody>
          <a:bodyPr/>
          <a:lstStyle/>
          <a:p>
            <a:r>
              <a:rPr lang="en-IE"/>
              <a:t>Data Storage &amp; Management</a:t>
            </a:r>
          </a:p>
        </p:txBody>
      </p:sp>
      <p:sp>
        <p:nvSpPr>
          <p:cNvPr id="7" name="Slide Number Placeholder 6"/>
          <p:cNvSpPr>
            <a:spLocks noGrp="1"/>
          </p:cNvSpPr>
          <p:nvPr>
            <p:ph type="sldNum" sz="quarter" idx="12"/>
          </p:nvPr>
        </p:nvSpPr>
        <p:spPr/>
        <p:txBody>
          <a:bodyPr/>
          <a:lstStyle/>
          <a:p>
            <a:fld id="{A795FE1D-C3C2-4288-B202-270E58405F08}" type="slidenum">
              <a:rPr lang="en-IE" smtClean="0"/>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2069B8B-49D3-4C1B-AE57-672B255F8C62}" type="datetime1">
              <a:rPr lang="en-IE" smtClean="0"/>
              <a:t>31/03/2020</a:t>
            </a:fld>
            <a:endParaRPr lang="en-IE"/>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IE"/>
              <a:t>Data Storage &amp; Management</a:t>
            </a: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795FE1D-C3C2-4288-B202-270E58405F08}" type="slidenum">
              <a:rPr lang="en-IE" smtClean="0"/>
              <a:t>‹#›</a:t>
            </a:fld>
            <a:endParaRPr lang="en-IE"/>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hf sldNum="0"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tonybates.ca/2016/01/04/book-review-the-future-of-the-professions-including-teaching/"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math.arizona.edu/~hzhang/math574m/2014Lect16_msvm.pdf" TargetMode="External"/><Relationship Id="rId2" Type="http://schemas.openxmlformats.org/officeDocument/2006/relationships/hyperlink" Target="http://www.jstatsoft.org/v15/i09/" TargetMode="External"/><Relationship Id="rId1" Type="http://schemas.openxmlformats.org/officeDocument/2006/relationships/slideLayout" Target="../slideLayouts/slideLayout2.xml"/><Relationship Id="rId6" Type="http://schemas.openxmlformats.org/officeDocument/2006/relationships/hyperlink" Target="http://www.flickr.com/photos/simiezzz/647478939/" TargetMode="External"/><Relationship Id="rId5" Type="http://schemas.openxmlformats.org/officeDocument/2006/relationships/image" Target="../media/image25.jpeg"/><Relationship Id="rId4" Type="http://schemas.openxmlformats.org/officeDocument/2006/relationships/hyperlink" Target="http://www.csie.ntu.edu.tw/~cjlin/papers/multisvm.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ga-IE" dirty="0"/>
              <a:t>Data Mining </a:t>
            </a:r>
            <a:br>
              <a:rPr lang="ga-IE" dirty="0"/>
            </a:br>
            <a:r>
              <a:rPr lang="ga-IE" dirty="0"/>
              <a:t>&amp; Machine Learning I</a:t>
            </a:r>
            <a:endParaRPr lang="en-IE" dirty="0"/>
          </a:p>
        </p:txBody>
      </p:sp>
      <p:sp>
        <p:nvSpPr>
          <p:cNvPr id="3" name="Subtitle 2"/>
          <p:cNvSpPr>
            <a:spLocks noGrp="1"/>
          </p:cNvSpPr>
          <p:nvPr>
            <p:ph type="subTitle" idx="1"/>
          </p:nvPr>
        </p:nvSpPr>
        <p:spPr/>
        <p:txBody>
          <a:bodyPr/>
          <a:lstStyle/>
          <a:p>
            <a:r>
              <a:rPr lang="en-IE" dirty="0"/>
              <a:t>10.</a:t>
            </a:r>
            <a:r>
              <a:rPr lang="en-GB" dirty="0"/>
              <a:t> </a:t>
            </a:r>
            <a:r>
              <a:rPr lang="en-IE" dirty="0"/>
              <a:t>Support Vector Machines</a:t>
            </a:r>
          </a:p>
          <a:p>
            <a:endParaRPr lang="en-IE" dirty="0"/>
          </a:p>
        </p:txBody>
      </p:sp>
      <p:pic>
        <p:nvPicPr>
          <p:cNvPr id="9" name="Picture 8" descr="Book Review: The Future of the Professions (including ...">
            <a:extLst>
              <a:ext uri="{FF2B5EF4-FFF2-40B4-BE49-F238E27FC236}">
                <a16:creationId xmlns:a16="http://schemas.microsoft.com/office/drawing/2014/main" id="{77FB42F5-8B40-BD4A-87F1-E95120AA9EF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1331640" y="3861651"/>
            <a:ext cx="1252234" cy="990600"/>
          </a:xfrm>
          <a:prstGeom prst="rect">
            <a:avLst/>
          </a:prstGeom>
        </p:spPr>
      </p:pic>
    </p:spTree>
    <p:extLst>
      <p:ext uri="{BB962C8B-B14F-4D97-AF65-F5344CB8AC3E}">
        <p14:creationId xmlns:p14="http://schemas.microsoft.com/office/powerpoint/2010/main" val="3281816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ga-IE" sz="3200" kern="1200" dirty="0">
                <a:solidFill>
                  <a:schemeClr val="tx2"/>
                </a:solidFill>
                <a:latin typeface="+mj-lt"/>
                <a:ea typeface="+mj-ea"/>
                <a:cs typeface="+mj-cs"/>
              </a:rPr>
              <a:t>Generaliza</a:t>
            </a:r>
            <a:r>
              <a:rPr lang="en-IE" sz="3200" kern="1200" dirty="0">
                <a:solidFill>
                  <a:schemeClr val="tx2"/>
                </a:solidFill>
                <a:latin typeface="+mj-lt"/>
                <a:ea typeface="+mj-ea"/>
                <a:cs typeface="+mj-cs"/>
              </a:rPr>
              <a:t>tion – Shattering </a:t>
            </a:r>
          </a:p>
        </p:txBody>
      </p:sp>
      <p:sp>
        <p:nvSpPr>
          <p:cNvPr id="4" name="Date Placeholder 3"/>
          <p:cNvSpPr>
            <a:spLocks noGrp="1"/>
          </p:cNvSpPr>
          <p:nvPr>
            <p:ph type="dt" sz="half" idx="10"/>
          </p:nvPr>
        </p:nvSpPr>
        <p:spPr/>
        <p:txBody>
          <a:bodyPr/>
          <a:lstStyle/>
          <a:p>
            <a:fld id="{BEB9F1EF-E269-D047-A3B0-EB20E177ABE8}" type="datetime1">
              <a:rPr lang="en-GB" smtClean="0"/>
              <a:t>31/03/2020</a:t>
            </a:fld>
            <a:endParaRPr lang="en-IE"/>
          </a:p>
        </p:txBody>
      </p:sp>
      <p:sp>
        <p:nvSpPr>
          <p:cNvPr id="19" name="Footer Placeholder 4">
            <a:extLst>
              <a:ext uri="{FF2B5EF4-FFF2-40B4-BE49-F238E27FC236}">
                <a16:creationId xmlns:a16="http://schemas.microsoft.com/office/drawing/2014/main" id="{61281569-99A3-9E49-8D36-0EA8FD56741C}"/>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
        <p:nvSpPr>
          <p:cNvPr id="6" name="Slide Number Placeholder 5"/>
          <p:cNvSpPr>
            <a:spLocks noGrp="1"/>
          </p:cNvSpPr>
          <p:nvPr>
            <p:ph type="sldNum" sz="quarter" idx="12"/>
          </p:nvPr>
        </p:nvSpPr>
        <p:spPr/>
        <p:txBody>
          <a:bodyPr/>
          <a:lstStyle/>
          <a:p>
            <a:fld id="{A795FE1D-C3C2-4288-B202-270E58405F08}" type="slidenum">
              <a:rPr lang="en-IE" smtClean="0"/>
              <a:t>10</a:t>
            </a:fld>
            <a:endParaRPr lang="en-IE"/>
          </a:p>
        </p:txBody>
      </p:sp>
      <p:sp>
        <p:nvSpPr>
          <p:cNvPr id="3" name="Content Placeholder 2"/>
          <p:cNvSpPr>
            <a:spLocks noGrp="1"/>
          </p:cNvSpPr>
          <p:nvPr>
            <p:ph sz="quarter" idx="1"/>
          </p:nvPr>
        </p:nvSpPr>
        <p:spPr>
          <a:xfrm>
            <a:off x="457200" y="1219200"/>
            <a:ext cx="8291264" cy="4937760"/>
          </a:xfrm>
        </p:spPr>
        <p:txBody>
          <a:bodyPr>
            <a:normAutofit/>
          </a:bodyPr>
          <a:lstStyle/>
          <a:p>
            <a:pPr marL="274320" lvl="1">
              <a:spcBef>
                <a:spcPts val="2400"/>
              </a:spcBef>
              <a:buClr>
                <a:schemeClr val="accent1"/>
              </a:buClr>
            </a:pPr>
            <a:r>
              <a:rPr lang="ga-IE" sz="2000" dirty="0">
                <a:solidFill>
                  <a:schemeClr val="tx1"/>
                </a:solidFill>
              </a:rPr>
              <a:t>Consider a set of N points in the 2D x-y plane</a:t>
            </a:r>
          </a:p>
          <a:p>
            <a:pPr marL="274320" lvl="1">
              <a:spcBef>
                <a:spcPts val="2400"/>
              </a:spcBef>
              <a:buClr>
                <a:schemeClr val="accent1"/>
              </a:buClr>
            </a:pPr>
            <a:r>
              <a:rPr lang="ga-IE" sz="2000" dirty="0">
                <a:solidFill>
                  <a:schemeClr val="tx1"/>
                </a:solidFill>
              </a:rPr>
              <a:t>Then there are 2</a:t>
            </a:r>
            <a:r>
              <a:rPr lang="ga-IE" sz="2000" baseline="30000" dirty="0">
                <a:solidFill>
                  <a:schemeClr val="tx1"/>
                </a:solidFill>
              </a:rPr>
              <a:t>N</a:t>
            </a:r>
            <a:r>
              <a:rPr lang="ga-IE" sz="2000" dirty="0">
                <a:solidFill>
                  <a:schemeClr val="tx1"/>
                </a:solidFill>
              </a:rPr>
              <a:t> ways to assign binary class labels to these points</a:t>
            </a:r>
          </a:p>
        </p:txBody>
      </p:sp>
      <p:cxnSp>
        <p:nvCxnSpPr>
          <p:cNvPr id="9" name="Straight Connector 8"/>
          <p:cNvCxnSpPr/>
          <p:nvPr/>
        </p:nvCxnSpPr>
        <p:spPr>
          <a:xfrm>
            <a:off x="1475656" y="4437112"/>
            <a:ext cx="0" cy="165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75656" y="6093296"/>
            <a:ext cx="2880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763688" y="4797152"/>
            <a:ext cx="144016" cy="14401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8" name="Oval 17"/>
          <p:cNvSpPr/>
          <p:nvPr/>
        </p:nvSpPr>
        <p:spPr>
          <a:xfrm>
            <a:off x="2774677" y="5360763"/>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1" name="Oval 20"/>
          <p:cNvSpPr/>
          <p:nvPr/>
        </p:nvSpPr>
        <p:spPr>
          <a:xfrm>
            <a:off x="1922984" y="5661248"/>
            <a:ext cx="144016" cy="14401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7" name="TextBox 16"/>
          <p:cNvSpPr txBox="1"/>
          <p:nvPr/>
        </p:nvSpPr>
        <p:spPr>
          <a:xfrm>
            <a:off x="1475656" y="3140968"/>
            <a:ext cx="2160265" cy="923330"/>
          </a:xfrm>
          <a:prstGeom prst="rect">
            <a:avLst/>
          </a:prstGeom>
          <a:noFill/>
        </p:spPr>
        <p:txBody>
          <a:bodyPr wrap="square" rtlCol="0">
            <a:spAutoFit/>
          </a:bodyPr>
          <a:lstStyle/>
          <a:p>
            <a:r>
              <a:rPr lang="ga-IE" dirty="0"/>
              <a:t>P1 = (x1, y1)</a:t>
            </a:r>
          </a:p>
          <a:p>
            <a:r>
              <a:rPr lang="ga-IE" dirty="0"/>
              <a:t>P2 = (x2, y2)</a:t>
            </a:r>
          </a:p>
          <a:p>
            <a:r>
              <a:rPr lang="ga-IE" dirty="0"/>
              <a:t>P3 = (x3, y3)</a:t>
            </a:r>
            <a:endParaRPr lang="en-IE" dirty="0"/>
          </a:p>
        </p:txBody>
      </p:sp>
      <p:graphicFrame>
        <p:nvGraphicFramePr>
          <p:cNvPr id="22" name="Table 21"/>
          <p:cNvGraphicFramePr>
            <a:graphicFrameLocks noGrp="1"/>
          </p:cNvGraphicFramePr>
          <p:nvPr/>
        </p:nvGraphicFramePr>
        <p:xfrm>
          <a:off x="5292080" y="3007216"/>
          <a:ext cx="3312344" cy="3291840"/>
        </p:xfrm>
        <a:graphic>
          <a:graphicData uri="http://schemas.openxmlformats.org/drawingml/2006/table">
            <a:tbl>
              <a:tblPr firstRow="1" bandRow="1">
                <a:tableStyleId>{00A15C55-8517-42AA-B614-E9B94910E393}</a:tableStyleId>
              </a:tblPr>
              <a:tblGrid>
                <a:gridCol w="828086">
                  <a:extLst>
                    <a:ext uri="{9D8B030D-6E8A-4147-A177-3AD203B41FA5}">
                      <a16:colId xmlns:a16="http://schemas.microsoft.com/office/drawing/2014/main" val="20000"/>
                    </a:ext>
                  </a:extLst>
                </a:gridCol>
                <a:gridCol w="828086">
                  <a:extLst>
                    <a:ext uri="{9D8B030D-6E8A-4147-A177-3AD203B41FA5}">
                      <a16:colId xmlns:a16="http://schemas.microsoft.com/office/drawing/2014/main" val="20001"/>
                    </a:ext>
                  </a:extLst>
                </a:gridCol>
                <a:gridCol w="828086">
                  <a:extLst>
                    <a:ext uri="{9D8B030D-6E8A-4147-A177-3AD203B41FA5}">
                      <a16:colId xmlns:a16="http://schemas.microsoft.com/office/drawing/2014/main" val="20002"/>
                    </a:ext>
                  </a:extLst>
                </a:gridCol>
                <a:gridCol w="828086">
                  <a:extLst>
                    <a:ext uri="{9D8B030D-6E8A-4147-A177-3AD203B41FA5}">
                      <a16:colId xmlns:a16="http://schemas.microsoft.com/office/drawing/2014/main" val="20003"/>
                    </a:ext>
                  </a:extLst>
                </a:gridCol>
              </a:tblGrid>
              <a:tr h="270030">
                <a:tc>
                  <a:txBody>
                    <a:bodyPr/>
                    <a:lstStyle/>
                    <a:p>
                      <a:pPr algn="ctr"/>
                      <a:endParaRPr lang="en-IE" dirty="0"/>
                    </a:p>
                  </a:txBody>
                  <a:tcPr/>
                </a:tc>
                <a:tc>
                  <a:txBody>
                    <a:bodyPr/>
                    <a:lstStyle/>
                    <a:p>
                      <a:pPr algn="ctr"/>
                      <a:r>
                        <a:rPr lang="ga-IE" dirty="0"/>
                        <a:t>P1</a:t>
                      </a:r>
                      <a:endParaRPr lang="en-IE" dirty="0"/>
                    </a:p>
                  </a:txBody>
                  <a:tcPr/>
                </a:tc>
                <a:tc>
                  <a:txBody>
                    <a:bodyPr/>
                    <a:lstStyle/>
                    <a:p>
                      <a:pPr algn="ctr"/>
                      <a:r>
                        <a:rPr lang="ga-IE" dirty="0"/>
                        <a:t>P2</a:t>
                      </a:r>
                      <a:endParaRPr lang="en-IE" dirty="0"/>
                    </a:p>
                  </a:txBody>
                  <a:tcPr/>
                </a:tc>
                <a:tc>
                  <a:txBody>
                    <a:bodyPr/>
                    <a:lstStyle/>
                    <a:p>
                      <a:pPr algn="ctr"/>
                      <a:r>
                        <a:rPr lang="ga-IE" dirty="0"/>
                        <a:t>P3</a:t>
                      </a:r>
                      <a:endParaRPr lang="en-IE" dirty="0"/>
                    </a:p>
                  </a:txBody>
                  <a:tcPr/>
                </a:tc>
                <a:extLst>
                  <a:ext uri="{0D108BD9-81ED-4DB2-BD59-A6C34878D82A}">
                    <a16:rowId xmlns:a16="http://schemas.microsoft.com/office/drawing/2014/main" val="10000"/>
                  </a:ext>
                </a:extLst>
              </a:tr>
              <a:tr h="210304">
                <a:tc>
                  <a:txBody>
                    <a:bodyPr/>
                    <a:lstStyle/>
                    <a:p>
                      <a:pPr algn="ctr"/>
                      <a:r>
                        <a:rPr lang="ga-IE" dirty="0"/>
                        <a:t>1</a:t>
                      </a:r>
                      <a:endParaRPr lang="en-IE" b="1" dirty="0"/>
                    </a:p>
                  </a:txBody>
                  <a:tcPr/>
                </a:tc>
                <a:tc>
                  <a:txBody>
                    <a:bodyPr/>
                    <a:lstStyle/>
                    <a:p>
                      <a:pPr algn="ctr"/>
                      <a:r>
                        <a:rPr lang="ga-IE" dirty="0"/>
                        <a:t>0</a:t>
                      </a:r>
                      <a:endParaRPr lang="en-IE" dirty="0"/>
                    </a:p>
                  </a:txBody>
                  <a:tcPr/>
                </a:tc>
                <a:tc>
                  <a:txBody>
                    <a:bodyPr/>
                    <a:lstStyle/>
                    <a:p>
                      <a:pPr algn="ctr"/>
                      <a:r>
                        <a:rPr lang="ga-IE" dirty="0"/>
                        <a:t>0</a:t>
                      </a:r>
                      <a:endParaRPr lang="en-IE" dirty="0"/>
                    </a:p>
                  </a:txBody>
                  <a:tcPr/>
                </a:tc>
                <a:tc>
                  <a:txBody>
                    <a:bodyPr/>
                    <a:lstStyle/>
                    <a:p>
                      <a:pPr algn="ctr"/>
                      <a:r>
                        <a:rPr lang="ga-IE" dirty="0"/>
                        <a:t>0</a:t>
                      </a:r>
                      <a:endParaRPr lang="en-IE" dirty="0"/>
                    </a:p>
                  </a:txBody>
                  <a:tcPr/>
                </a:tc>
                <a:extLst>
                  <a:ext uri="{0D108BD9-81ED-4DB2-BD59-A6C34878D82A}">
                    <a16:rowId xmlns:a16="http://schemas.microsoft.com/office/drawing/2014/main" val="10001"/>
                  </a:ext>
                </a:extLst>
              </a:tr>
              <a:tr h="270030">
                <a:tc>
                  <a:txBody>
                    <a:bodyPr/>
                    <a:lstStyle/>
                    <a:p>
                      <a:pPr algn="ctr"/>
                      <a:r>
                        <a:rPr lang="ga-IE" dirty="0"/>
                        <a:t>2</a:t>
                      </a:r>
                      <a:endParaRPr lang="en-IE" b="1" dirty="0"/>
                    </a:p>
                  </a:txBody>
                  <a:tcPr/>
                </a:tc>
                <a:tc>
                  <a:txBody>
                    <a:bodyPr/>
                    <a:lstStyle/>
                    <a:p>
                      <a:pPr algn="ctr"/>
                      <a:r>
                        <a:rPr lang="ga-IE" dirty="0"/>
                        <a:t>0</a:t>
                      </a:r>
                      <a:endParaRPr lang="en-IE" dirty="0"/>
                    </a:p>
                  </a:txBody>
                  <a:tcPr/>
                </a:tc>
                <a:tc>
                  <a:txBody>
                    <a:bodyPr/>
                    <a:lstStyle/>
                    <a:p>
                      <a:pPr algn="ctr"/>
                      <a:r>
                        <a:rPr lang="ga-IE" dirty="0"/>
                        <a:t>0</a:t>
                      </a:r>
                      <a:endParaRPr lang="en-IE" dirty="0"/>
                    </a:p>
                  </a:txBody>
                  <a:tcPr/>
                </a:tc>
                <a:tc>
                  <a:txBody>
                    <a:bodyPr/>
                    <a:lstStyle/>
                    <a:p>
                      <a:pPr algn="ctr"/>
                      <a:r>
                        <a:rPr lang="ga-IE" dirty="0"/>
                        <a:t>1</a:t>
                      </a:r>
                      <a:endParaRPr lang="en-IE" dirty="0"/>
                    </a:p>
                  </a:txBody>
                  <a:tcPr/>
                </a:tc>
                <a:extLst>
                  <a:ext uri="{0D108BD9-81ED-4DB2-BD59-A6C34878D82A}">
                    <a16:rowId xmlns:a16="http://schemas.microsoft.com/office/drawing/2014/main" val="10002"/>
                  </a:ext>
                </a:extLst>
              </a:tr>
              <a:tr h="270030">
                <a:tc>
                  <a:txBody>
                    <a:bodyPr/>
                    <a:lstStyle/>
                    <a:p>
                      <a:pPr algn="ctr"/>
                      <a:r>
                        <a:rPr lang="ga-IE" dirty="0"/>
                        <a:t>3</a:t>
                      </a:r>
                      <a:endParaRPr lang="en-IE" b="1" dirty="0"/>
                    </a:p>
                  </a:txBody>
                  <a:tcPr/>
                </a:tc>
                <a:tc>
                  <a:txBody>
                    <a:bodyPr/>
                    <a:lstStyle/>
                    <a:p>
                      <a:pPr algn="ctr"/>
                      <a:r>
                        <a:rPr lang="ga-IE" dirty="0"/>
                        <a:t>0</a:t>
                      </a:r>
                      <a:endParaRPr lang="en-IE" dirty="0"/>
                    </a:p>
                  </a:txBody>
                  <a:tcPr/>
                </a:tc>
                <a:tc>
                  <a:txBody>
                    <a:bodyPr/>
                    <a:lstStyle/>
                    <a:p>
                      <a:pPr algn="ctr"/>
                      <a:r>
                        <a:rPr lang="ga-IE" dirty="0"/>
                        <a:t>1</a:t>
                      </a:r>
                      <a:endParaRPr lang="en-IE" dirty="0"/>
                    </a:p>
                  </a:txBody>
                  <a:tcPr/>
                </a:tc>
                <a:tc>
                  <a:txBody>
                    <a:bodyPr/>
                    <a:lstStyle/>
                    <a:p>
                      <a:pPr algn="ctr"/>
                      <a:r>
                        <a:rPr lang="ga-IE" dirty="0"/>
                        <a:t>0</a:t>
                      </a:r>
                      <a:endParaRPr lang="en-IE" dirty="0"/>
                    </a:p>
                  </a:txBody>
                  <a:tcPr/>
                </a:tc>
                <a:extLst>
                  <a:ext uri="{0D108BD9-81ED-4DB2-BD59-A6C34878D82A}">
                    <a16:rowId xmlns:a16="http://schemas.microsoft.com/office/drawing/2014/main" val="10003"/>
                  </a:ext>
                </a:extLst>
              </a:tr>
              <a:tr h="270030">
                <a:tc>
                  <a:txBody>
                    <a:bodyPr/>
                    <a:lstStyle/>
                    <a:p>
                      <a:pPr algn="ctr"/>
                      <a:r>
                        <a:rPr lang="ga-IE" dirty="0"/>
                        <a:t>4</a:t>
                      </a:r>
                      <a:endParaRPr lang="en-IE" b="1" dirty="0"/>
                    </a:p>
                  </a:txBody>
                  <a:tcPr/>
                </a:tc>
                <a:tc>
                  <a:txBody>
                    <a:bodyPr/>
                    <a:lstStyle/>
                    <a:p>
                      <a:pPr algn="ctr"/>
                      <a:r>
                        <a:rPr lang="ga-IE" dirty="0"/>
                        <a:t>0</a:t>
                      </a:r>
                      <a:endParaRPr lang="en-IE" dirty="0"/>
                    </a:p>
                  </a:txBody>
                  <a:tcPr/>
                </a:tc>
                <a:tc>
                  <a:txBody>
                    <a:bodyPr/>
                    <a:lstStyle/>
                    <a:p>
                      <a:pPr algn="ctr"/>
                      <a:r>
                        <a:rPr lang="ga-IE" dirty="0"/>
                        <a:t>1</a:t>
                      </a:r>
                      <a:endParaRPr lang="en-IE" dirty="0"/>
                    </a:p>
                  </a:txBody>
                  <a:tcPr/>
                </a:tc>
                <a:tc>
                  <a:txBody>
                    <a:bodyPr/>
                    <a:lstStyle/>
                    <a:p>
                      <a:pPr algn="ctr"/>
                      <a:r>
                        <a:rPr lang="ga-IE" dirty="0"/>
                        <a:t>1</a:t>
                      </a:r>
                      <a:endParaRPr lang="en-IE" dirty="0"/>
                    </a:p>
                  </a:txBody>
                  <a:tcPr/>
                </a:tc>
                <a:extLst>
                  <a:ext uri="{0D108BD9-81ED-4DB2-BD59-A6C34878D82A}">
                    <a16:rowId xmlns:a16="http://schemas.microsoft.com/office/drawing/2014/main" val="10004"/>
                  </a:ext>
                </a:extLst>
              </a:tr>
              <a:tr h="270030">
                <a:tc>
                  <a:txBody>
                    <a:bodyPr/>
                    <a:lstStyle/>
                    <a:p>
                      <a:pPr algn="ctr"/>
                      <a:r>
                        <a:rPr lang="ga-IE" dirty="0"/>
                        <a:t>5</a:t>
                      </a:r>
                      <a:endParaRPr lang="en-IE" b="1" dirty="0"/>
                    </a:p>
                  </a:txBody>
                  <a:tcPr/>
                </a:tc>
                <a:tc>
                  <a:txBody>
                    <a:bodyPr/>
                    <a:lstStyle/>
                    <a:p>
                      <a:pPr algn="ctr"/>
                      <a:r>
                        <a:rPr lang="ga-IE" dirty="0"/>
                        <a:t>1</a:t>
                      </a:r>
                      <a:endParaRPr lang="en-IE" dirty="0"/>
                    </a:p>
                  </a:txBody>
                  <a:tcPr/>
                </a:tc>
                <a:tc>
                  <a:txBody>
                    <a:bodyPr/>
                    <a:lstStyle/>
                    <a:p>
                      <a:pPr algn="ctr"/>
                      <a:r>
                        <a:rPr lang="ga-IE" dirty="0"/>
                        <a:t>0</a:t>
                      </a:r>
                      <a:endParaRPr lang="en-IE" dirty="0"/>
                    </a:p>
                  </a:txBody>
                  <a:tcPr/>
                </a:tc>
                <a:tc>
                  <a:txBody>
                    <a:bodyPr/>
                    <a:lstStyle/>
                    <a:p>
                      <a:pPr algn="ctr"/>
                      <a:r>
                        <a:rPr lang="ga-IE" dirty="0"/>
                        <a:t>0</a:t>
                      </a:r>
                      <a:endParaRPr lang="en-IE" dirty="0"/>
                    </a:p>
                  </a:txBody>
                  <a:tcPr/>
                </a:tc>
                <a:extLst>
                  <a:ext uri="{0D108BD9-81ED-4DB2-BD59-A6C34878D82A}">
                    <a16:rowId xmlns:a16="http://schemas.microsoft.com/office/drawing/2014/main" val="10005"/>
                  </a:ext>
                </a:extLst>
              </a:tr>
              <a:tr h="270030">
                <a:tc>
                  <a:txBody>
                    <a:bodyPr/>
                    <a:lstStyle/>
                    <a:p>
                      <a:pPr algn="ctr"/>
                      <a:r>
                        <a:rPr lang="ga-IE" dirty="0"/>
                        <a:t>6</a:t>
                      </a:r>
                      <a:endParaRPr lang="en-IE" b="1" dirty="0"/>
                    </a:p>
                  </a:txBody>
                  <a:tcPr/>
                </a:tc>
                <a:tc>
                  <a:txBody>
                    <a:bodyPr/>
                    <a:lstStyle/>
                    <a:p>
                      <a:pPr algn="ctr"/>
                      <a:r>
                        <a:rPr lang="ga-IE" dirty="0"/>
                        <a:t>1</a:t>
                      </a:r>
                      <a:endParaRPr lang="en-IE" dirty="0"/>
                    </a:p>
                  </a:txBody>
                  <a:tcPr/>
                </a:tc>
                <a:tc>
                  <a:txBody>
                    <a:bodyPr/>
                    <a:lstStyle/>
                    <a:p>
                      <a:pPr algn="ctr"/>
                      <a:r>
                        <a:rPr lang="ga-IE" dirty="0"/>
                        <a:t>0</a:t>
                      </a:r>
                      <a:endParaRPr lang="en-IE" dirty="0"/>
                    </a:p>
                  </a:txBody>
                  <a:tcPr/>
                </a:tc>
                <a:tc>
                  <a:txBody>
                    <a:bodyPr/>
                    <a:lstStyle/>
                    <a:p>
                      <a:pPr algn="ctr"/>
                      <a:r>
                        <a:rPr lang="ga-IE" dirty="0"/>
                        <a:t>1</a:t>
                      </a:r>
                      <a:endParaRPr lang="en-IE" dirty="0"/>
                    </a:p>
                  </a:txBody>
                  <a:tcPr/>
                </a:tc>
                <a:extLst>
                  <a:ext uri="{0D108BD9-81ED-4DB2-BD59-A6C34878D82A}">
                    <a16:rowId xmlns:a16="http://schemas.microsoft.com/office/drawing/2014/main" val="10006"/>
                  </a:ext>
                </a:extLst>
              </a:tr>
              <a:tr h="270030">
                <a:tc>
                  <a:txBody>
                    <a:bodyPr/>
                    <a:lstStyle/>
                    <a:p>
                      <a:pPr algn="ctr"/>
                      <a:r>
                        <a:rPr lang="ga-IE" dirty="0"/>
                        <a:t>7</a:t>
                      </a:r>
                      <a:endParaRPr lang="en-IE" b="1" dirty="0"/>
                    </a:p>
                  </a:txBody>
                  <a:tcPr/>
                </a:tc>
                <a:tc>
                  <a:txBody>
                    <a:bodyPr/>
                    <a:lstStyle/>
                    <a:p>
                      <a:pPr algn="ctr"/>
                      <a:r>
                        <a:rPr lang="ga-IE" dirty="0"/>
                        <a:t>1</a:t>
                      </a:r>
                      <a:endParaRPr lang="en-IE" dirty="0"/>
                    </a:p>
                  </a:txBody>
                  <a:tcPr/>
                </a:tc>
                <a:tc>
                  <a:txBody>
                    <a:bodyPr/>
                    <a:lstStyle/>
                    <a:p>
                      <a:pPr algn="ctr"/>
                      <a:r>
                        <a:rPr lang="ga-IE" dirty="0"/>
                        <a:t>1</a:t>
                      </a:r>
                      <a:endParaRPr lang="en-IE" dirty="0"/>
                    </a:p>
                  </a:txBody>
                  <a:tcPr/>
                </a:tc>
                <a:tc>
                  <a:txBody>
                    <a:bodyPr/>
                    <a:lstStyle/>
                    <a:p>
                      <a:pPr algn="ctr"/>
                      <a:r>
                        <a:rPr lang="ga-IE" dirty="0"/>
                        <a:t>0</a:t>
                      </a:r>
                      <a:endParaRPr lang="en-IE" dirty="0"/>
                    </a:p>
                  </a:txBody>
                  <a:tcPr/>
                </a:tc>
                <a:extLst>
                  <a:ext uri="{0D108BD9-81ED-4DB2-BD59-A6C34878D82A}">
                    <a16:rowId xmlns:a16="http://schemas.microsoft.com/office/drawing/2014/main" val="10007"/>
                  </a:ext>
                </a:extLst>
              </a:tr>
              <a:tr h="270030">
                <a:tc>
                  <a:txBody>
                    <a:bodyPr/>
                    <a:lstStyle/>
                    <a:p>
                      <a:pPr algn="ctr"/>
                      <a:r>
                        <a:rPr lang="ga-IE" dirty="0"/>
                        <a:t>8</a:t>
                      </a:r>
                      <a:endParaRPr lang="en-IE" b="1" dirty="0"/>
                    </a:p>
                  </a:txBody>
                  <a:tcPr/>
                </a:tc>
                <a:tc>
                  <a:txBody>
                    <a:bodyPr/>
                    <a:lstStyle/>
                    <a:p>
                      <a:pPr algn="ctr"/>
                      <a:r>
                        <a:rPr lang="ga-IE" dirty="0"/>
                        <a:t>1</a:t>
                      </a:r>
                      <a:endParaRPr lang="en-IE" dirty="0"/>
                    </a:p>
                  </a:txBody>
                  <a:tcPr/>
                </a:tc>
                <a:tc>
                  <a:txBody>
                    <a:bodyPr/>
                    <a:lstStyle/>
                    <a:p>
                      <a:pPr algn="ctr"/>
                      <a:r>
                        <a:rPr lang="ga-IE" dirty="0"/>
                        <a:t>1</a:t>
                      </a:r>
                      <a:endParaRPr lang="en-IE" dirty="0"/>
                    </a:p>
                  </a:txBody>
                  <a:tcPr/>
                </a:tc>
                <a:tc>
                  <a:txBody>
                    <a:bodyPr/>
                    <a:lstStyle/>
                    <a:p>
                      <a:pPr algn="ctr"/>
                      <a:r>
                        <a:rPr lang="ga-IE" dirty="0"/>
                        <a:t>1</a:t>
                      </a:r>
                      <a:endParaRPr lang="en-IE" dirty="0"/>
                    </a:p>
                  </a:txBody>
                  <a:tcPr/>
                </a:tc>
                <a:extLst>
                  <a:ext uri="{0D108BD9-81ED-4DB2-BD59-A6C34878D82A}">
                    <a16:rowId xmlns:a16="http://schemas.microsoft.com/office/drawing/2014/main" val="10008"/>
                  </a:ext>
                </a:extLst>
              </a:tr>
            </a:tbl>
          </a:graphicData>
        </a:graphic>
      </p:graphicFrame>
      <p:sp>
        <p:nvSpPr>
          <p:cNvPr id="23" name="TextBox 22"/>
          <p:cNvSpPr txBox="1"/>
          <p:nvPr/>
        </p:nvSpPr>
        <p:spPr>
          <a:xfrm>
            <a:off x="1994992" y="4653136"/>
            <a:ext cx="560796" cy="369332"/>
          </a:xfrm>
          <a:prstGeom prst="rect">
            <a:avLst/>
          </a:prstGeom>
          <a:noFill/>
        </p:spPr>
        <p:txBody>
          <a:bodyPr wrap="square" rtlCol="0">
            <a:spAutoFit/>
          </a:bodyPr>
          <a:lstStyle/>
          <a:p>
            <a:r>
              <a:rPr lang="ga-IE" dirty="0"/>
              <a:t>P1</a:t>
            </a:r>
            <a:endParaRPr lang="en-IE" dirty="0"/>
          </a:p>
        </p:txBody>
      </p:sp>
      <p:sp>
        <p:nvSpPr>
          <p:cNvPr id="24" name="TextBox 23"/>
          <p:cNvSpPr txBox="1"/>
          <p:nvPr/>
        </p:nvSpPr>
        <p:spPr>
          <a:xfrm>
            <a:off x="2195736" y="5548590"/>
            <a:ext cx="560796" cy="369332"/>
          </a:xfrm>
          <a:prstGeom prst="rect">
            <a:avLst/>
          </a:prstGeom>
          <a:noFill/>
        </p:spPr>
        <p:txBody>
          <a:bodyPr wrap="square" rtlCol="0">
            <a:spAutoFit/>
          </a:bodyPr>
          <a:lstStyle/>
          <a:p>
            <a:r>
              <a:rPr lang="ga-IE" dirty="0"/>
              <a:t>P2</a:t>
            </a:r>
            <a:endParaRPr lang="en-IE" dirty="0"/>
          </a:p>
        </p:txBody>
      </p:sp>
      <p:sp>
        <p:nvSpPr>
          <p:cNvPr id="25" name="TextBox 24"/>
          <p:cNvSpPr txBox="1"/>
          <p:nvPr/>
        </p:nvSpPr>
        <p:spPr>
          <a:xfrm>
            <a:off x="2946312" y="5078004"/>
            <a:ext cx="560796" cy="369332"/>
          </a:xfrm>
          <a:prstGeom prst="rect">
            <a:avLst/>
          </a:prstGeom>
          <a:noFill/>
        </p:spPr>
        <p:txBody>
          <a:bodyPr wrap="square" rtlCol="0">
            <a:spAutoFit/>
          </a:bodyPr>
          <a:lstStyle/>
          <a:p>
            <a:r>
              <a:rPr lang="ga-IE" dirty="0"/>
              <a:t>P3</a:t>
            </a:r>
            <a:endParaRPr lang="en-IE" dirty="0"/>
          </a:p>
        </p:txBody>
      </p:sp>
      <p:sp>
        <p:nvSpPr>
          <p:cNvPr id="26" name="Rectangle 25"/>
          <p:cNvSpPr/>
          <p:nvPr/>
        </p:nvSpPr>
        <p:spPr>
          <a:xfrm>
            <a:off x="5292080" y="5577829"/>
            <a:ext cx="3312368" cy="3693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6374000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Generaliza</a:t>
            </a:r>
            <a:r>
              <a:rPr lang="en-IE" dirty="0"/>
              <a:t>tion – </a:t>
            </a:r>
            <a:r>
              <a:rPr lang="ga-IE" dirty="0"/>
              <a:t>Shattering </a:t>
            </a:r>
            <a:endParaRPr lang="en-IE" dirty="0"/>
          </a:p>
        </p:txBody>
      </p:sp>
      <p:sp>
        <p:nvSpPr>
          <p:cNvPr id="3" name="Content Placeholder 2"/>
          <p:cNvSpPr>
            <a:spLocks noGrp="1"/>
          </p:cNvSpPr>
          <p:nvPr>
            <p:ph idx="1"/>
          </p:nvPr>
        </p:nvSpPr>
        <p:spPr>
          <a:xfrm>
            <a:off x="457200" y="1219200"/>
            <a:ext cx="8291264" cy="4937760"/>
          </a:xfrm>
        </p:spPr>
        <p:txBody>
          <a:bodyPr>
            <a:normAutofit/>
          </a:bodyPr>
          <a:lstStyle/>
          <a:p>
            <a:pPr marL="274320" lvl="1">
              <a:spcBef>
                <a:spcPts val="2400"/>
              </a:spcBef>
              <a:buClr>
                <a:schemeClr val="accent1"/>
              </a:buClr>
            </a:pPr>
            <a:r>
              <a:rPr lang="ga-IE" sz="2000" dirty="0">
                <a:solidFill>
                  <a:schemeClr val="tx1"/>
                </a:solidFill>
              </a:rPr>
              <a:t>Consider a class of functions H (a particular Hypothesis Space)</a:t>
            </a:r>
          </a:p>
          <a:p>
            <a:pPr marL="593725" lvl="2" indent="0">
              <a:buNone/>
            </a:pPr>
            <a:endParaRPr lang="ga-IE" dirty="0"/>
          </a:p>
          <a:p>
            <a:pPr marL="593725" lvl="2" indent="0">
              <a:buNone/>
            </a:pPr>
            <a:endParaRPr lang="ga-IE" dirty="0"/>
          </a:p>
          <a:p>
            <a:pPr marL="593725" lvl="2" indent="0">
              <a:buNone/>
            </a:pPr>
            <a:endParaRPr lang="ga-IE" dirty="0"/>
          </a:p>
          <a:p>
            <a:pPr marL="593725" lvl="2" indent="0">
              <a:buNone/>
            </a:pPr>
            <a:endParaRPr lang="ga-IE" dirty="0"/>
          </a:p>
          <a:p>
            <a:pPr marL="593725" lvl="2" indent="0">
              <a:buNone/>
            </a:pPr>
            <a:endParaRPr lang="ga-IE" dirty="0"/>
          </a:p>
        </p:txBody>
      </p:sp>
      <p:sp>
        <p:nvSpPr>
          <p:cNvPr id="4" name="Date Placeholder 3"/>
          <p:cNvSpPr>
            <a:spLocks noGrp="1"/>
          </p:cNvSpPr>
          <p:nvPr>
            <p:ph type="dt" sz="half" idx="10"/>
          </p:nvPr>
        </p:nvSpPr>
        <p:spPr/>
        <p:txBody>
          <a:bodyPr/>
          <a:lstStyle/>
          <a:p>
            <a:fld id="{D7C9D2CB-82AD-C142-B03A-8375AC19A926}"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11</a:t>
            </a:fld>
            <a:endParaRPr lang="en-IE"/>
          </a:p>
        </p:txBody>
      </p:sp>
      <p:sp>
        <p:nvSpPr>
          <p:cNvPr id="7" name="Rectangle 6"/>
          <p:cNvSpPr/>
          <p:nvPr/>
        </p:nvSpPr>
        <p:spPr>
          <a:xfrm>
            <a:off x="1475656" y="1916832"/>
            <a:ext cx="6048672" cy="2088232"/>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ga-IE" dirty="0"/>
              <a:t>A set of N points is said to be shattered by H if and only if for all the 2</a:t>
            </a:r>
            <a:r>
              <a:rPr lang="ga-IE" baseline="30000" dirty="0"/>
              <a:t>N</a:t>
            </a:r>
            <a:r>
              <a:rPr lang="ga-IE" dirty="0"/>
              <a:t> label permutations there exists a function h ∈ H such that when we use h as a classification rule then there are no training errors</a:t>
            </a:r>
          </a:p>
        </p:txBody>
      </p:sp>
      <p:sp>
        <p:nvSpPr>
          <p:cNvPr id="10" name="Rectangle 9"/>
          <p:cNvSpPr/>
          <p:nvPr/>
        </p:nvSpPr>
        <p:spPr>
          <a:xfrm>
            <a:off x="1475656" y="4221088"/>
            <a:ext cx="6048672" cy="1224136"/>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ga-IE" dirty="0"/>
              <a:t>The largest number of points that a function class can shatter is the VC Dimension</a:t>
            </a:r>
          </a:p>
        </p:txBody>
      </p:sp>
      <p:pic>
        <p:nvPicPr>
          <p:cNvPr id="11" name="MS900074820[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855227" y="5445224"/>
            <a:ext cx="609600" cy="609600"/>
          </a:xfrm>
          <a:prstGeom prst="rect">
            <a:avLst/>
          </a:prstGeom>
        </p:spPr>
      </p:pic>
      <p:sp>
        <p:nvSpPr>
          <p:cNvPr id="13" name="Footer Placeholder 4">
            <a:extLst>
              <a:ext uri="{FF2B5EF4-FFF2-40B4-BE49-F238E27FC236}">
                <a16:creationId xmlns:a16="http://schemas.microsoft.com/office/drawing/2014/main" id="{93889342-1388-0A43-B4AE-60134E2BFB64}"/>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157740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mediacall" presetSubtype="0" fill="hold" nodeType="withEffect">
                                  <p:stCondLst>
                                    <p:cond delay="500"/>
                                  </p:stCondLst>
                                  <p:childTnLst>
                                    <p:cmd type="call" cmd="playFrom(0.0)">
                                      <p:cBhvr>
                                        <p:cTn id="9" dur="2222"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10" fill="hold" display="0">
                  <p:stCondLst>
                    <p:cond delay="indefinite"/>
                  </p:stCondLst>
                  <p:endCondLst>
                    <p:cond evt="onStopAudio" delay="0">
                      <p:tgtEl>
                        <p:sldTgt/>
                      </p:tgtEl>
                    </p:cond>
                  </p:endCondLst>
                </p:cTn>
                <p:tgtEl>
                  <p:spTgt spid="11"/>
                </p:tgtEl>
              </p:cMediaNode>
            </p:audio>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Generaliza</a:t>
            </a:r>
            <a:r>
              <a:rPr lang="en-IE" dirty="0"/>
              <a:t>tion – </a:t>
            </a:r>
            <a:r>
              <a:rPr lang="ga-IE" dirty="0"/>
              <a:t>Shattering </a:t>
            </a:r>
            <a:endParaRPr lang="en-IE" dirty="0"/>
          </a:p>
        </p:txBody>
      </p:sp>
      <p:sp>
        <p:nvSpPr>
          <p:cNvPr id="3" name="Content Placeholder 2"/>
          <p:cNvSpPr>
            <a:spLocks noGrp="1"/>
          </p:cNvSpPr>
          <p:nvPr>
            <p:ph idx="1"/>
          </p:nvPr>
        </p:nvSpPr>
        <p:spPr>
          <a:xfrm>
            <a:off x="457200" y="1219200"/>
            <a:ext cx="8291264" cy="4937760"/>
          </a:xfrm>
        </p:spPr>
        <p:txBody>
          <a:bodyPr>
            <a:normAutofit/>
          </a:bodyPr>
          <a:lstStyle/>
          <a:p>
            <a:pPr>
              <a:spcBef>
                <a:spcPts val="2400"/>
              </a:spcBef>
            </a:pPr>
            <a:r>
              <a:rPr lang="ga-IE" sz="2000" dirty="0"/>
              <a:t>Let’s consider as a class of functions H = {h | h is a straight line}</a:t>
            </a:r>
          </a:p>
          <a:p>
            <a:pPr>
              <a:spcBef>
                <a:spcPts val="2400"/>
              </a:spcBef>
            </a:pPr>
            <a:r>
              <a:rPr lang="ga-IE" sz="2000" dirty="0"/>
              <a:t>What is the VC Dimension of H in this case? </a:t>
            </a:r>
          </a:p>
          <a:p>
            <a:pPr>
              <a:spcBef>
                <a:spcPts val="2400"/>
              </a:spcBef>
            </a:pPr>
            <a:r>
              <a:rPr lang="ga-IE" sz="2000" dirty="0"/>
              <a:t>What is the maximum number of points in the plane that a straight line could successfully classify? </a:t>
            </a:r>
          </a:p>
        </p:txBody>
      </p:sp>
      <p:sp>
        <p:nvSpPr>
          <p:cNvPr id="4" name="Date Placeholder 3"/>
          <p:cNvSpPr>
            <a:spLocks noGrp="1"/>
          </p:cNvSpPr>
          <p:nvPr>
            <p:ph type="dt" sz="half" idx="10"/>
          </p:nvPr>
        </p:nvSpPr>
        <p:spPr/>
        <p:txBody>
          <a:bodyPr/>
          <a:lstStyle/>
          <a:p>
            <a:fld id="{40159ECC-4A64-6B4F-A8AE-EA80DDFB6C57}"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12</a:t>
            </a:fld>
            <a:endParaRPr lang="en-IE"/>
          </a:p>
        </p:txBody>
      </p:sp>
      <p:cxnSp>
        <p:nvCxnSpPr>
          <p:cNvPr id="9" name="Straight Connector 8"/>
          <p:cNvCxnSpPr/>
          <p:nvPr/>
        </p:nvCxnSpPr>
        <p:spPr>
          <a:xfrm>
            <a:off x="1475656" y="4437112"/>
            <a:ext cx="0" cy="165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75656" y="6093296"/>
            <a:ext cx="2880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774971" y="4801590"/>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8" name="Oval 17"/>
          <p:cNvSpPr/>
          <p:nvPr/>
        </p:nvSpPr>
        <p:spPr>
          <a:xfrm>
            <a:off x="2774677" y="5360763"/>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1" name="Oval 20"/>
          <p:cNvSpPr/>
          <p:nvPr/>
        </p:nvSpPr>
        <p:spPr>
          <a:xfrm>
            <a:off x="1922984" y="5661248"/>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7" name="TextBox 16"/>
          <p:cNvSpPr txBox="1"/>
          <p:nvPr/>
        </p:nvSpPr>
        <p:spPr>
          <a:xfrm>
            <a:off x="5868143" y="4437112"/>
            <a:ext cx="2160265" cy="923330"/>
          </a:xfrm>
          <a:prstGeom prst="rect">
            <a:avLst/>
          </a:prstGeom>
          <a:noFill/>
        </p:spPr>
        <p:txBody>
          <a:bodyPr wrap="square" rtlCol="0">
            <a:spAutoFit/>
          </a:bodyPr>
          <a:lstStyle/>
          <a:p>
            <a:r>
              <a:rPr lang="ga-IE" dirty="0"/>
              <a:t>P1 = (x1, y1)</a:t>
            </a:r>
          </a:p>
          <a:p>
            <a:r>
              <a:rPr lang="ga-IE" dirty="0"/>
              <a:t>P2 = (x2, y2)</a:t>
            </a:r>
          </a:p>
          <a:p>
            <a:r>
              <a:rPr lang="ga-IE" dirty="0"/>
              <a:t>P3 = (x3, y3)</a:t>
            </a:r>
            <a:endParaRPr lang="en-IE" dirty="0"/>
          </a:p>
        </p:txBody>
      </p:sp>
      <p:sp>
        <p:nvSpPr>
          <p:cNvPr id="23" name="TextBox 22"/>
          <p:cNvSpPr txBox="1"/>
          <p:nvPr/>
        </p:nvSpPr>
        <p:spPr>
          <a:xfrm>
            <a:off x="1994992" y="4653136"/>
            <a:ext cx="560796" cy="369332"/>
          </a:xfrm>
          <a:prstGeom prst="rect">
            <a:avLst/>
          </a:prstGeom>
          <a:noFill/>
          <a:ln>
            <a:noFill/>
          </a:ln>
        </p:spPr>
        <p:txBody>
          <a:bodyPr wrap="square" rtlCol="0">
            <a:spAutoFit/>
          </a:bodyPr>
          <a:lstStyle/>
          <a:p>
            <a:r>
              <a:rPr lang="ga-IE" dirty="0"/>
              <a:t>P1</a:t>
            </a:r>
            <a:endParaRPr lang="en-IE" dirty="0"/>
          </a:p>
        </p:txBody>
      </p:sp>
      <p:sp>
        <p:nvSpPr>
          <p:cNvPr id="24" name="TextBox 23"/>
          <p:cNvSpPr txBox="1"/>
          <p:nvPr/>
        </p:nvSpPr>
        <p:spPr>
          <a:xfrm>
            <a:off x="2195736" y="5548590"/>
            <a:ext cx="560796" cy="369332"/>
          </a:xfrm>
          <a:prstGeom prst="rect">
            <a:avLst/>
          </a:prstGeom>
          <a:noFill/>
          <a:ln>
            <a:noFill/>
          </a:ln>
        </p:spPr>
        <p:txBody>
          <a:bodyPr wrap="square" rtlCol="0">
            <a:spAutoFit/>
          </a:bodyPr>
          <a:lstStyle/>
          <a:p>
            <a:r>
              <a:rPr lang="ga-IE" dirty="0"/>
              <a:t>P2</a:t>
            </a:r>
            <a:endParaRPr lang="en-IE" dirty="0"/>
          </a:p>
        </p:txBody>
      </p:sp>
      <p:sp>
        <p:nvSpPr>
          <p:cNvPr id="25" name="TextBox 24"/>
          <p:cNvSpPr txBox="1"/>
          <p:nvPr/>
        </p:nvSpPr>
        <p:spPr>
          <a:xfrm>
            <a:off x="2946312" y="5078004"/>
            <a:ext cx="560796" cy="369332"/>
          </a:xfrm>
          <a:prstGeom prst="rect">
            <a:avLst/>
          </a:prstGeom>
          <a:noFill/>
          <a:ln>
            <a:noFill/>
          </a:ln>
        </p:spPr>
        <p:txBody>
          <a:bodyPr wrap="square" rtlCol="0">
            <a:spAutoFit/>
          </a:bodyPr>
          <a:lstStyle/>
          <a:p>
            <a:r>
              <a:rPr lang="ga-IE" dirty="0"/>
              <a:t>P3</a:t>
            </a:r>
            <a:endParaRPr lang="en-IE" dirty="0"/>
          </a:p>
        </p:txBody>
      </p:sp>
      <p:cxnSp>
        <p:nvCxnSpPr>
          <p:cNvPr id="8" name="Straight Connector 7"/>
          <p:cNvCxnSpPr/>
          <p:nvPr/>
        </p:nvCxnSpPr>
        <p:spPr>
          <a:xfrm>
            <a:off x="2476134" y="4437112"/>
            <a:ext cx="280398" cy="1800200"/>
          </a:xfrm>
          <a:prstGeom prst="line">
            <a:avLst/>
          </a:prstGeom>
          <a:ln w="412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774971" y="4801590"/>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7" name="Oval 26"/>
          <p:cNvSpPr/>
          <p:nvPr/>
        </p:nvSpPr>
        <p:spPr>
          <a:xfrm>
            <a:off x="2771800" y="5353335"/>
            <a:ext cx="144016" cy="144016"/>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cxnSp>
        <p:nvCxnSpPr>
          <p:cNvPr id="28" name="Straight Connector 27"/>
          <p:cNvCxnSpPr/>
          <p:nvPr/>
        </p:nvCxnSpPr>
        <p:spPr>
          <a:xfrm flipH="1">
            <a:off x="1259632" y="4801590"/>
            <a:ext cx="1967078" cy="931666"/>
          </a:xfrm>
          <a:prstGeom prst="line">
            <a:avLst/>
          </a:prstGeom>
          <a:ln w="412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id="{D0762720-8E2A-2F4A-B024-95281C39AC70}"/>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416778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500"/>
                            </p:stCondLst>
                            <p:childTnLst>
                              <p:par>
                                <p:cTn id="18" presetID="10" presetClass="exit" presetSubtype="0" fill="hold" nodeType="after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sz="2800" dirty="0"/>
              <a:t>Generaliza</a:t>
            </a:r>
            <a:r>
              <a:rPr lang="en-IE" sz="2800" dirty="0"/>
              <a:t>tion – </a:t>
            </a:r>
            <a:r>
              <a:rPr lang="ga-IE" sz="2800" dirty="0"/>
              <a:t>Understanding VC Dimension </a:t>
            </a:r>
            <a:endParaRPr lang="en-IE" sz="2800" dirty="0"/>
          </a:p>
        </p:txBody>
      </p:sp>
      <p:sp>
        <p:nvSpPr>
          <p:cNvPr id="3" name="Content Placeholder 2"/>
          <p:cNvSpPr>
            <a:spLocks noGrp="1"/>
          </p:cNvSpPr>
          <p:nvPr>
            <p:ph idx="1"/>
          </p:nvPr>
        </p:nvSpPr>
        <p:spPr>
          <a:xfrm>
            <a:off x="490376" y="1244778"/>
            <a:ext cx="8291264" cy="4937760"/>
          </a:xfrm>
        </p:spPr>
        <p:txBody>
          <a:bodyPr>
            <a:normAutofit/>
          </a:bodyPr>
          <a:lstStyle/>
          <a:p>
            <a:pPr>
              <a:spcBef>
                <a:spcPts val="2400"/>
              </a:spcBef>
            </a:pPr>
            <a:r>
              <a:rPr lang="ga-IE" sz="2000" dirty="0"/>
              <a:t>Would the class of straight lines be able to shatter 4 points in the 2D plane?</a:t>
            </a:r>
          </a:p>
          <a:p>
            <a:pPr>
              <a:spcBef>
                <a:spcPts val="2400"/>
              </a:spcBef>
            </a:pPr>
            <a:r>
              <a:rPr lang="ga-IE" sz="2000" dirty="0" smtClean="0"/>
              <a:t>What </a:t>
            </a:r>
            <a:r>
              <a:rPr lang="ga-IE" sz="2000" dirty="0"/>
              <a:t>about the class of rectangles?</a:t>
            </a:r>
          </a:p>
          <a:p>
            <a:pPr marL="593725" lvl="2" indent="0">
              <a:spcBef>
                <a:spcPts val="2400"/>
              </a:spcBef>
              <a:buNone/>
            </a:pPr>
            <a:endParaRPr lang="ga-IE" dirty="0"/>
          </a:p>
        </p:txBody>
      </p:sp>
      <p:sp>
        <p:nvSpPr>
          <p:cNvPr id="4" name="Date Placeholder 3"/>
          <p:cNvSpPr>
            <a:spLocks noGrp="1"/>
          </p:cNvSpPr>
          <p:nvPr>
            <p:ph type="dt" sz="half" idx="10"/>
          </p:nvPr>
        </p:nvSpPr>
        <p:spPr/>
        <p:txBody>
          <a:bodyPr/>
          <a:lstStyle/>
          <a:p>
            <a:fld id="{4663F1BA-66AB-0B4E-A8F4-AC6EA30DB38E}"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13</a:t>
            </a:fld>
            <a:endParaRPr lang="en-IE"/>
          </a:p>
        </p:txBody>
      </p:sp>
      <p:cxnSp>
        <p:nvCxnSpPr>
          <p:cNvPr id="7" name="Straight Connector 6"/>
          <p:cNvCxnSpPr/>
          <p:nvPr/>
        </p:nvCxnSpPr>
        <p:spPr>
          <a:xfrm>
            <a:off x="1423639" y="3181618"/>
            <a:ext cx="0" cy="165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23639" y="4837802"/>
            <a:ext cx="2880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722954" y="3546096"/>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0" name="Oval 9"/>
          <p:cNvSpPr/>
          <p:nvPr/>
        </p:nvSpPr>
        <p:spPr>
          <a:xfrm>
            <a:off x="1930957" y="447776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1" name="Oval 10"/>
          <p:cNvSpPr/>
          <p:nvPr/>
        </p:nvSpPr>
        <p:spPr>
          <a:xfrm>
            <a:off x="2752842" y="4119834"/>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2" name="TextBox 11"/>
          <p:cNvSpPr txBox="1"/>
          <p:nvPr/>
        </p:nvSpPr>
        <p:spPr>
          <a:xfrm>
            <a:off x="1882378" y="3140968"/>
            <a:ext cx="560796" cy="369332"/>
          </a:xfrm>
          <a:prstGeom prst="rect">
            <a:avLst/>
          </a:prstGeom>
          <a:noFill/>
        </p:spPr>
        <p:txBody>
          <a:bodyPr wrap="square" rtlCol="0">
            <a:spAutoFit/>
          </a:bodyPr>
          <a:lstStyle/>
          <a:p>
            <a:r>
              <a:rPr lang="ga-IE" dirty="0"/>
              <a:t>P1</a:t>
            </a:r>
            <a:endParaRPr lang="en-IE" dirty="0"/>
          </a:p>
        </p:txBody>
      </p:sp>
      <p:sp>
        <p:nvSpPr>
          <p:cNvPr id="13" name="TextBox 12"/>
          <p:cNvSpPr txBox="1"/>
          <p:nvPr/>
        </p:nvSpPr>
        <p:spPr>
          <a:xfrm>
            <a:off x="2143719" y="4293096"/>
            <a:ext cx="560796" cy="369332"/>
          </a:xfrm>
          <a:prstGeom prst="rect">
            <a:avLst/>
          </a:prstGeom>
          <a:noFill/>
        </p:spPr>
        <p:txBody>
          <a:bodyPr wrap="square" rtlCol="0">
            <a:spAutoFit/>
          </a:bodyPr>
          <a:lstStyle/>
          <a:p>
            <a:r>
              <a:rPr lang="ga-IE" dirty="0"/>
              <a:t>P2</a:t>
            </a:r>
            <a:endParaRPr lang="en-IE" dirty="0"/>
          </a:p>
        </p:txBody>
      </p:sp>
      <p:sp>
        <p:nvSpPr>
          <p:cNvPr id="14" name="TextBox 13"/>
          <p:cNvSpPr txBox="1"/>
          <p:nvPr/>
        </p:nvSpPr>
        <p:spPr>
          <a:xfrm>
            <a:off x="2896858" y="3750502"/>
            <a:ext cx="560796" cy="369332"/>
          </a:xfrm>
          <a:prstGeom prst="rect">
            <a:avLst/>
          </a:prstGeom>
          <a:noFill/>
        </p:spPr>
        <p:txBody>
          <a:bodyPr wrap="square" rtlCol="0">
            <a:spAutoFit/>
          </a:bodyPr>
          <a:lstStyle/>
          <a:p>
            <a:r>
              <a:rPr lang="ga-IE" dirty="0"/>
              <a:t>P3</a:t>
            </a:r>
            <a:endParaRPr lang="en-IE" dirty="0"/>
          </a:p>
        </p:txBody>
      </p:sp>
      <p:sp>
        <p:nvSpPr>
          <p:cNvPr id="16" name="Oval 15"/>
          <p:cNvSpPr/>
          <p:nvPr/>
        </p:nvSpPr>
        <p:spPr>
          <a:xfrm>
            <a:off x="1722954" y="3546096"/>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9" name="Oval 18"/>
          <p:cNvSpPr/>
          <p:nvPr/>
        </p:nvSpPr>
        <p:spPr>
          <a:xfrm>
            <a:off x="2750279" y="3325634"/>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0" name="TextBox 19"/>
          <p:cNvSpPr txBox="1"/>
          <p:nvPr/>
        </p:nvSpPr>
        <p:spPr>
          <a:xfrm>
            <a:off x="3059832" y="2996952"/>
            <a:ext cx="560796" cy="369332"/>
          </a:xfrm>
          <a:prstGeom prst="rect">
            <a:avLst/>
          </a:prstGeom>
          <a:noFill/>
        </p:spPr>
        <p:txBody>
          <a:bodyPr wrap="square" rtlCol="0">
            <a:spAutoFit/>
          </a:bodyPr>
          <a:lstStyle/>
          <a:p>
            <a:r>
              <a:rPr lang="ga-IE" dirty="0"/>
              <a:t>P4</a:t>
            </a:r>
            <a:endParaRPr lang="en-IE" dirty="0"/>
          </a:p>
        </p:txBody>
      </p:sp>
      <p:sp>
        <p:nvSpPr>
          <p:cNvPr id="21" name="Rectangle 20"/>
          <p:cNvSpPr/>
          <p:nvPr/>
        </p:nvSpPr>
        <p:spPr>
          <a:xfrm rot="1856545">
            <a:off x="1423141" y="3701581"/>
            <a:ext cx="1872208" cy="5162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2" name="TextBox 21"/>
          <p:cNvSpPr txBox="1"/>
          <p:nvPr/>
        </p:nvSpPr>
        <p:spPr>
          <a:xfrm>
            <a:off x="5816126" y="3181618"/>
            <a:ext cx="2160265" cy="1200329"/>
          </a:xfrm>
          <a:prstGeom prst="rect">
            <a:avLst/>
          </a:prstGeom>
          <a:noFill/>
        </p:spPr>
        <p:txBody>
          <a:bodyPr wrap="square" rtlCol="0">
            <a:spAutoFit/>
          </a:bodyPr>
          <a:lstStyle/>
          <a:p>
            <a:r>
              <a:rPr lang="ga-IE" dirty="0"/>
              <a:t>P1 = (x1, y1)</a:t>
            </a:r>
          </a:p>
          <a:p>
            <a:r>
              <a:rPr lang="ga-IE" dirty="0"/>
              <a:t>P2 = (x2, y2)</a:t>
            </a:r>
          </a:p>
          <a:p>
            <a:r>
              <a:rPr lang="ga-IE" dirty="0"/>
              <a:t>P3 = (x3, y3)</a:t>
            </a:r>
          </a:p>
          <a:p>
            <a:r>
              <a:rPr lang="ga-IE" dirty="0"/>
              <a:t>P4 = (x4, y4)</a:t>
            </a:r>
            <a:endParaRPr lang="en-IE" dirty="0"/>
          </a:p>
        </p:txBody>
      </p:sp>
      <p:sp>
        <p:nvSpPr>
          <p:cNvPr id="23" name="Footer Placeholder 4">
            <a:extLst>
              <a:ext uri="{FF2B5EF4-FFF2-40B4-BE49-F238E27FC236}">
                <a16:creationId xmlns:a16="http://schemas.microsoft.com/office/drawing/2014/main" id="{2D72DAD4-BAE5-F242-820F-0BD1A4C024E2}"/>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317059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sz="2800" dirty="0"/>
              <a:t>Generaliza</a:t>
            </a:r>
            <a:r>
              <a:rPr lang="en-IE" sz="2800" dirty="0"/>
              <a:t>tion – </a:t>
            </a:r>
            <a:r>
              <a:rPr lang="ga-IE" sz="2800" dirty="0"/>
              <a:t>Understanding VC Dimension</a:t>
            </a:r>
            <a:endParaRPr lang="en-IE" sz="2800" dirty="0"/>
          </a:p>
        </p:txBody>
      </p:sp>
      <p:sp>
        <p:nvSpPr>
          <p:cNvPr id="3" name="Content Placeholder 2"/>
          <p:cNvSpPr>
            <a:spLocks noGrp="1"/>
          </p:cNvSpPr>
          <p:nvPr>
            <p:ph idx="1"/>
          </p:nvPr>
        </p:nvSpPr>
        <p:spPr>
          <a:xfrm>
            <a:off x="426368" y="1418591"/>
            <a:ext cx="8291264" cy="4937760"/>
          </a:xfrm>
        </p:spPr>
        <p:txBody>
          <a:bodyPr>
            <a:normAutofit/>
          </a:bodyPr>
          <a:lstStyle/>
          <a:p>
            <a:pPr marL="381000" indent="-342900">
              <a:spcBef>
                <a:spcPts val="1800"/>
              </a:spcBef>
            </a:pPr>
            <a:r>
              <a:rPr lang="ga-IE" sz="2000" dirty="0"/>
              <a:t>Different classes of functions have different capacity measures in separating data instances</a:t>
            </a:r>
          </a:p>
          <a:p>
            <a:pPr lvl="1"/>
            <a:r>
              <a:rPr lang="ga-IE" sz="2000" dirty="0"/>
              <a:t>Some can separate more data instances </a:t>
            </a:r>
            <a:r>
              <a:rPr lang="ga-IE" sz="2000" dirty="0">
                <a:sym typeface="Wingdings" panose="05000000000000000000" pitchFamily="2" charset="2"/>
              </a:rPr>
              <a:t> greater generalization</a:t>
            </a:r>
          </a:p>
          <a:p>
            <a:pPr marL="381000" indent="-342900">
              <a:spcBef>
                <a:spcPts val="1800"/>
              </a:spcBef>
            </a:pPr>
            <a:r>
              <a:rPr lang="ga-IE" sz="2000" dirty="0">
                <a:sym typeface="Wingdings" panose="05000000000000000000" pitchFamily="2" charset="2"/>
              </a:rPr>
              <a:t>A function from a high capacity class of functions will separate with greater ease any particular training set</a:t>
            </a:r>
          </a:p>
          <a:p>
            <a:pPr marL="0" indent="0">
              <a:buNone/>
            </a:pPr>
            <a:endParaRPr lang="en-US" sz="2000" dirty="0" smtClean="0">
              <a:sym typeface="Wingdings" panose="05000000000000000000" pitchFamily="2" charset="2"/>
            </a:endParaRPr>
          </a:p>
          <a:p>
            <a:pPr marL="0" indent="0">
              <a:buNone/>
            </a:pPr>
            <a:endParaRPr lang="ga-IE" sz="2000" dirty="0">
              <a:sym typeface="Wingdings" panose="05000000000000000000" pitchFamily="2" charset="2"/>
            </a:endParaRPr>
          </a:p>
          <a:p>
            <a:pPr marL="381000" indent="-342900">
              <a:spcBef>
                <a:spcPts val="1800"/>
              </a:spcBef>
            </a:pPr>
            <a:r>
              <a:rPr lang="ga-IE" sz="2000" dirty="0">
                <a:sym typeface="Wingdings" panose="05000000000000000000" pitchFamily="2" charset="2"/>
              </a:rPr>
              <a:t>If a function from a low capacity class of functions successfully separates any particular training set then it will probably also separate a set of test data </a:t>
            </a:r>
          </a:p>
          <a:p>
            <a:endParaRPr lang="ga-IE" sz="2000" dirty="0">
              <a:sym typeface="Wingdings" panose="05000000000000000000" pitchFamily="2" charset="2"/>
            </a:endParaRPr>
          </a:p>
          <a:p>
            <a:endParaRPr lang="ga-IE" sz="2000" dirty="0">
              <a:sym typeface="Wingdings" panose="05000000000000000000" pitchFamily="2" charset="2"/>
            </a:endParaRPr>
          </a:p>
          <a:p>
            <a:pPr lvl="2"/>
            <a:endParaRPr lang="ga-IE" dirty="0">
              <a:sym typeface="Wingdings" panose="05000000000000000000" pitchFamily="2" charset="2"/>
            </a:endParaRPr>
          </a:p>
          <a:p>
            <a:pPr lvl="2"/>
            <a:endParaRPr lang="ga-IE" dirty="0"/>
          </a:p>
        </p:txBody>
      </p:sp>
      <p:sp>
        <p:nvSpPr>
          <p:cNvPr id="4" name="Date Placeholder 3"/>
          <p:cNvSpPr>
            <a:spLocks noGrp="1"/>
          </p:cNvSpPr>
          <p:nvPr>
            <p:ph type="dt" sz="half" idx="10"/>
          </p:nvPr>
        </p:nvSpPr>
        <p:spPr/>
        <p:txBody>
          <a:bodyPr/>
          <a:lstStyle/>
          <a:p>
            <a:fld id="{55B22DC9-D47B-2F44-8CCE-3C3F35E8C357}"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14</a:t>
            </a:fld>
            <a:endParaRPr lang="en-IE"/>
          </a:p>
        </p:txBody>
      </p:sp>
      <p:sp>
        <p:nvSpPr>
          <p:cNvPr id="15" name="Rectangle 14"/>
          <p:cNvSpPr/>
          <p:nvPr/>
        </p:nvSpPr>
        <p:spPr>
          <a:xfrm>
            <a:off x="836999" y="3501008"/>
            <a:ext cx="6984776" cy="535424"/>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May lead to overfitting though!</a:t>
            </a:r>
            <a:endParaRPr lang="en-IE" dirty="0"/>
          </a:p>
        </p:txBody>
      </p:sp>
      <p:pic>
        <p:nvPicPr>
          <p:cNvPr id="2050" name="Picture 2" descr="C:\Users\mbradford\AppData\Local\Microsoft\Windows\Temporary Internet Files\Content.IE5\IMUAAGCK\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5029" y="3469639"/>
            <a:ext cx="598161" cy="59816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858703" y="5324529"/>
            <a:ext cx="6984776" cy="535424"/>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May lead to underfitting though!</a:t>
            </a:r>
            <a:endParaRPr lang="en-IE" dirty="0"/>
          </a:p>
        </p:txBody>
      </p:sp>
      <p:pic>
        <p:nvPicPr>
          <p:cNvPr id="24" name="Picture 2" descr="C:\Users\mbradford\AppData\Local\Microsoft\Windows\Temporary Internet Files\Content.IE5\IMUAAGCK\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8245" y="5324528"/>
            <a:ext cx="598161" cy="598161"/>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a:extLst>
              <a:ext uri="{FF2B5EF4-FFF2-40B4-BE49-F238E27FC236}">
                <a16:creationId xmlns:a16="http://schemas.microsoft.com/office/drawing/2014/main" id="{9F2E2FF0-4B31-394B-A6C4-F8001750670E}"/>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933260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sz="2800" dirty="0"/>
              <a:t>Generaliza</a:t>
            </a:r>
            <a:r>
              <a:rPr lang="en-IE" sz="2800" dirty="0"/>
              <a:t>tion – </a:t>
            </a:r>
            <a:r>
              <a:rPr lang="ga-IE" sz="2800" dirty="0"/>
              <a:t>Understanding VC Dimension</a:t>
            </a:r>
            <a:endParaRPr lang="en-IE" sz="2800" dirty="0"/>
          </a:p>
        </p:txBody>
      </p:sp>
      <p:sp>
        <p:nvSpPr>
          <p:cNvPr id="3" name="Content Placeholder 2"/>
          <p:cNvSpPr>
            <a:spLocks noGrp="1"/>
          </p:cNvSpPr>
          <p:nvPr>
            <p:ph idx="1"/>
          </p:nvPr>
        </p:nvSpPr>
        <p:spPr>
          <a:xfrm>
            <a:off x="457200" y="1219200"/>
            <a:ext cx="8291264" cy="4937760"/>
          </a:xfrm>
        </p:spPr>
        <p:txBody>
          <a:bodyPr>
            <a:normAutofit/>
          </a:bodyPr>
          <a:lstStyle/>
          <a:p>
            <a:pPr marL="476250" lvl="1" indent="0">
              <a:buNone/>
            </a:pPr>
            <a:endParaRPr lang="ga-IE" dirty="0"/>
          </a:p>
          <a:p>
            <a:pPr lvl="1"/>
            <a:endParaRPr lang="ga-IE" dirty="0"/>
          </a:p>
          <a:p>
            <a:pPr lvl="2"/>
            <a:endParaRPr lang="ga-IE" dirty="0">
              <a:sym typeface="Wingdings" panose="05000000000000000000" pitchFamily="2" charset="2"/>
            </a:endParaRPr>
          </a:p>
          <a:p>
            <a:pPr lvl="2"/>
            <a:endParaRPr lang="ga-IE" dirty="0"/>
          </a:p>
        </p:txBody>
      </p:sp>
      <p:sp>
        <p:nvSpPr>
          <p:cNvPr id="4" name="Date Placeholder 3"/>
          <p:cNvSpPr>
            <a:spLocks noGrp="1"/>
          </p:cNvSpPr>
          <p:nvPr>
            <p:ph type="dt" sz="half" idx="10"/>
          </p:nvPr>
        </p:nvSpPr>
        <p:spPr/>
        <p:txBody>
          <a:bodyPr/>
          <a:lstStyle/>
          <a:p>
            <a:fld id="{07AD771F-BB23-7143-877E-11CD5575709B}"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15</a:t>
            </a:fld>
            <a:endParaRPr lang="en-IE"/>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173" y="1341394"/>
            <a:ext cx="6763702" cy="4937760"/>
          </a:xfrm>
          <a:prstGeom prst="rect">
            <a:avLst/>
          </a:prstGeom>
        </p:spPr>
      </p:pic>
      <p:sp>
        <p:nvSpPr>
          <p:cNvPr id="8" name="Footer Placeholder 4">
            <a:extLst>
              <a:ext uri="{FF2B5EF4-FFF2-40B4-BE49-F238E27FC236}">
                <a16:creationId xmlns:a16="http://schemas.microsoft.com/office/drawing/2014/main" id="{289E0DE7-E7D1-3F43-A655-A01A85ABB418}"/>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989188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Generaliza</a:t>
            </a:r>
            <a:r>
              <a:rPr lang="en-IE" dirty="0"/>
              <a:t>tion</a:t>
            </a:r>
          </a:p>
        </p:txBody>
      </p:sp>
      <p:sp>
        <p:nvSpPr>
          <p:cNvPr id="3" name="Content Placeholder 2"/>
          <p:cNvSpPr>
            <a:spLocks noGrp="1"/>
          </p:cNvSpPr>
          <p:nvPr>
            <p:ph idx="1"/>
          </p:nvPr>
        </p:nvSpPr>
        <p:spPr>
          <a:xfrm>
            <a:off x="426368" y="1402754"/>
            <a:ext cx="8291264" cy="5090120"/>
          </a:xfrm>
        </p:spPr>
        <p:txBody>
          <a:bodyPr>
            <a:normAutofit/>
          </a:bodyPr>
          <a:lstStyle/>
          <a:p>
            <a:pPr>
              <a:spcBef>
                <a:spcPts val="2400"/>
              </a:spcBef>
            </a:pPr>
            <a:r>
              <a:rPr lang="ga-IE" sz="2000" dirty="0"/>
              <a:t>We have seen that a 1D line can shatter 3 points on the 2D plane </a:t>
            </a:r>
          </a:p>
          <a:p>
            <a:pPr>
              <a:spcBef>
                <a:spcPts val="2400"/>
              </a:spcBef>
            </a:pPr>
            <a:r>
              <a:rPr lang="ga-IE" sz="2000" dirty="0" smtClean="0"/>
              <a:t>Similarly</a:t>
            </a:r>
            <a:r>
              <a:rPr lang="ga-IE" sz="2000" dirty="0"/>
              <a:t>, it can be shown that a 2D plane can shatter 4 points in a 3D cube</a:t>
            </a:r>
          </a:p>
          <a:p>
            <a:pPr marL="0" indent="0" algn="ctr">
              <a:spcBef>
                <a:spcPts val="2400"/>
              </a:spcBef>
              <a:buNone/>
            </a:pPr>
            <a:r>
              <a:rPr lang="ga-IE" sz="2000" dirty="0" smtClean="0"/>
              <a:t>...</a:t>
            </a:r>
            <a:endParaRPr lang="ga-IE" sz="2000" dirty="0"/>
          </a:p>
          <a:p>
            <a:pPr>
              <a:spcBef>
                <a:spcPts val="2400"/>
              </a:spcBef>
            </a:pPr>
            <a:r>
              <a:rPr lang="ga-IE" sz="2000" dirty="0" smtClean="0"/>
              <a:t>A </a:t>
            </a:r>
            <a:r>
              <a:rPr lang="ga-IE" sz="2000" dirty="0"/>
              <a:t>(n-1)-D plane (i.e</a:t>
            </a:r>
            <a:r>
              <a:rPr lang="ga-IE" sz="2000" dirty="0" smtClean="0"/>
              <a:t>. </a:t>
            </a:r>
            <a:r>
              <a:rPr lang="ga-IE" sz="2000" dirty="0"/>
              <a:t>a hyperplane) can shatter (n+1) points in a n-D hypercube</a:t>
            </a:r>
          </a:p>
          <a:p>
            <a:pPr>
              <a:spcBef>
                <a:spcPts val="2400"/>
              </a:spcBef>
            </a:pPr>
            <a:r>
              <a:rPr lang="ga-IE" sz="2000" dirty="0" smtClean="0">
                <a:sym typeface="Wingdings" panose="05000000000000000000" pitchFamily="2" charset="2"/>
              </a:rPr>
              <a:t>Support </a:t>
            </a:r>
            <a:r>
              <a:rPr lang="ga-IE" sz="2000" dirty="0">
                <a:sym typeface="Wingdings" panose="05000000000000000000" pitchFamily="2" charset="2"/>
              </a:rPr>
              <a:t>Vector Machines rely on such classes of linear functions</a:t>
            </a:r>
          </a:p>
          <a:p>
            <a:pPr lvl="2">
              <a:spcBef>
                <a:spcPts val="2400"/>
              </a:spcBef>
            </a:pPr>
            <a:endParaRPr lang="ga-IE" dirty="0">
              <a:sym typeface="Wingdings" panose="05000000000000000000" pitchFamily="2" charset="2"/>
            </a:endParaRPr>
          </a:p>
          <a:p>
            <a:pPr lvl="2">
              <a:spcBef>
                <a:spcPts val="2400"/>
              </a:spcBef>
            </a:pPr>
            <a:endParaRPr lang="ga-IE" dirty="0"/>
          </a:p>
        </p:txBody>
      </p:sp>
      <p:sp>
        <p:nvSpPr>
          <p:cNvPr id="4" name="Date Placeholder 3"/>
          <p:cNvSpPr>
            <a:spLocks noGrp="1"/>
          </p:cNvSpPr>
          <p:nvPr>
            <p:ph type="dt" sz="half" idx="10"/>
          </p:nvPr>
        </p:nvSpPr>
        <p:spPr/>
        <p:txBody>
          <a:bodyPr/>
          <a:lstStyle/>
          <a:p>
            <a:fld id="{5CA1EAC1-7FBE-214A-9688-F625D7537D3A}"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16</a:t>
            </a:fld>
            <a:endParaRPr lang="en-IE"/>
          </a:p>
        </p:txBody>
      </p:sp>
      <p:sp>
        <p:nvSpPr>
          <p:cNvPr id="7" name="Footer Placeholder 4">
            <a:extLst>
              <a:ext uri="{FF2B5EF4-FFF2-40B4-BE49-F238E27FC236}">
                <a16:creationId xmlns:a16="http://schemas.microsoft.com/office/drawing/2014/main" id="{A9E5D1BB-02C4-7648-A077-3E45165824EE}"/>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2172778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Perceptrons</a:t>
            </a:r>
            <a:endParaRPr lang="en-IE" dirty="0"/>
          </a:p>
        </p:txBody>
      </p:sp>
      <p:sp>
        <p:nvSpPr>
          <p:cNvPr id="3" name="Content Placeholder 2"/>
          <p:cNvSpPr>
            <a:spLocks noGrp="1"/>
          </p:cNvSpPr>
          <p:nvPr>
            <p:ph idx="1"/>
          </p:nvPr>
        </p:nvSpPr>
        <p:spPr>
          <a:xfrm>
            <a:off x="457200" y="1219200"/>
            <a:ext cx="8291264" cy="5090120"/>
          </a:xfrm>
        </p:spPr>
        <p:txBody>
          <a:bodyPr>
            <a:normAutofit/>
          </a:bodyPr>
          <a:lstStyle/>
          <a:p>
            <a:pPr>
              <a:lnSpc>
                <a:spcPct val="120000"/>
              </a:lnSpc>
              <a:spcBef>
                <a:spcPts val="1800"/>
              </a:spcBef>
            </a:pPr>
            <a:r>
              <a:rPr lang="ga-IE" sz="2000" dirty="0"/>
              <a:t>A linear binary classifier: read is class A or is not class A</a:t>
            </a:r>
          </a:p>
          <a:p>
            <a:pPr>
              <a:lnSpc>
                <a:spcPct val="120000"/>
              </a:lnSpc>
              <a:spcBef>
                <a:spcPts val="1800"/>
              </a:spcBef>
            </a:pPr>
            <a:r>
              <a:rPr lang="ga-IE" sz="2000" dirty="0" smtClean="0"/>
              <a:t>Learns </a:t>
            </a:r>
            <a:r>
              <a:rPr lang="ga-IE" sz="2000" dirty="0"/>
              <a:t>linear functions (i.e</a:t>
            </a:r>
            <a:r>
              <a:rPr lang="ga-IE" sz="2000" dirty="0" smtClean="0"/>
              <a:t>. </a:t>
            </a:r>
            <a:r>
              <a:rPr lang="ga-IE" sz="2000" dirty="0"/>
              <a:t>hyperplanes) as a means to separate and differentiate between a large number of data instances</a:t>
            </a:r>
          </a:p>
          <a:p>
            <a:pPr>
              <a:lnSpc>
                <a:spcPct val="120000"/>
              </a:lnSpc>
              <a:spcBef>
                <a:spcPts val="1800"/>
              </a:spcBef>
            </a:pPr>
            <a:r>
              <a:rPr lang="ga-IE" sz="2000" dirty="0" smtClean="0"/>
              <a:t>Given </a:t>
            </a:r>
            <a:r>
              <a:rPr lang="ga-IE" sz="2000" dirty="0"/>
              <a:t>an input vector x = [</a:t>
            </a:r>
            <a:r>
              <a:rPr lang="ga-IE" sz="2000" i="1" dirty="0"/>
              <a:t>x</a:t>
            </a:r>
            <a:r>
              <a:rPr lang="ga-IE" sz="2000" i="1" baseline="-25000" dirty="0"/>
              <a:t>1</a:t>
            </a:r>
            <a:r>
              <a:rPr lang="ga-IE" sz="2000" i="1" dirty="0"/>
              <a:t>, x</a:t>
            </a:r>
            <a:r>
              <a:rPr lang="ga-IE" sz="2000" i="1" baseline="-25000" dirty="0"/>
              <a:t>2</a:t>
            </a:r>
            <a:r>
              <a:rPr lang="ga-IE" sz="2000" i="1" dirty="0"/>
              <a:t>, ..., x</a:t>
            </a:r>
            <a:r>
              <a:rPr lang="ga-IE" sz="2000" i="1" baseline="-25000" dirty="0"/>
              <a:t>n</a:t>
            </a:r>
            <a:r>
              <a:rPr lang="ga-IE" sz="2000" dirty="0"/>
              <a:t>]</a:t>
            </a:r>
          </a:p>
          <a:p>
            <a:pPr>
              <a:lnSpc>
                <a:spcPct val="120000"/>
              </a:lnSpc>
              <a:spcBef>
                <a:spcPts val="1800"/>
              </a:spcBef>
            </a:pPr>
            <a:r>
              <a:rPr lang="ga-IE" sz="2000" dirty="0"/>
              <a:t>Associated with a vector of weights w = [</a:t>
            </a:r>
            <a:r>
              <a:rPr lang="ga-IE" sz="2000" i="1" dirty="0"/>
              <a:t>w</a:t>
            </a:r>
            <a:r>
              <a:rPr lang="ga-IE" sz="2000" i="1" baseline="-25000" dirty="0"/>
              <a:t>1</a:t>
            </a:r>
            <a:r>
              <a:rPr lang="ga-IE" sz="2000" i="1" dirty="0"/>
              <a:t>, w</a:t>
            </a:r>
            <a:r>
              <a:rPr lang="ga-IE" sz="2000" i="1" baseline="-25000" dirty="0"/>
              <a:t>2</a:t>
            </a:r>
            <a:r>
              <a:rPr lang="ga-IE" sz="2000" i="1" dirty="0"/>
              <a:t>, ..., w</a:t>
            </a:r>
            <a:r>
              <a:rPr lang="ga-IE" sz="2000" i="1" baseline="-25000" dirty="0"/>
              <a:t>n</a:t>
            </a:r>
            <a:r>
              <a:rPr lang="ga-IE" sz="2000" dirty="0"/>
              <a:t>]</a:t>
            </a:r>
          </a:p>
          <a:p>
            <a:pPr>
              <a:lnSpc>
                <a:spcPct val="120000"/>
              </a:lnSpc>
              <a:spcBef>
                <a:spcPts val="1800"/>
              </a:spcBef>
            </a:pPr>
            <a:r>
              <a:rPr lang="ga-IE" sz="2000" dirty="0" smtClean="0"/>
              <a:t>A </a:t>
            </a:r>
            <a:r>
              <a:rPr lang="ga-IE" sz="2000" dirty="0"/>
              <a:t>peceptron uses a threshold value </a:t>
            </a:r>
            <a:r>
              <a:rPr lang="en-GB" sz="2000" dirty="0" err="1"/>
              <a:t>θ</a:t>
            </a:r>
            <a:r>
              <a:rPr lang="ga-IE" sz="2000" dirty="0"/>
              <a:t> and assigns </a:t>
            </a:r>
          </a:p>
          <a:p>
            <a:pPr lvl="1">
              <a:lnSpc>
                <a:spcPct val="120000"/>
              </a:lnSpc>
              <a:spcBef>
                <a:spcPts val="600"/>
              </a:spcBef>
            </a:pPr>
            <a:r>
              <a:rPr lang="ga-IE" sz="2000" dirty="0"/>
              <a:t>+1 if </a:t>
            </a:r>
            <a:r>
              <a:rPr lang="ga-IE" sz="2000" dirty="0" smtClean="0"/>
              <a:t>w</a:t>
            </a:r>
            <a:r>
              <a:rPr lang="en-US" sz="2000" dirty="0"/>
              <a:t>.</a:t>
            </a:r>
            <a:r>
              <a:rPr lang="ga-IE" sz="2000" dirty="0" smtClean="0"/>
              <a:t>x </a:t>
            </a:r>
            <a:r>
              <a:rPr lang="ga-IE" sz="2000" dirty="0"/>
              <a:t>&gt; </a:t>
            </a:r>
            <a:r>
              <a:rPr lang="en-GB" sz="2000" dirty="0" err="1"/>
              <a:t>θ</a:t>
            </a:r>
            <a:endParaRPr lang="ga-IE" sz="2000" dirty="0"/>
          </a:p>
          <a:p>
            <a:pPr lvl="1">
              <a:lnSpc>
                <a:spcPct val="120000"/>
              </a:lnSpc>
              <a:spcBef>
                <a:spcPts val="600"/>
              </a:spcBef>
            </a:pPr>
            <a:r>
              <a:rPr lang="ga-IE" sz="2000" dirty="0"/>
              <a:t>-1  if w.x &lt; </a:t>
            </a:r>
            <a:r>
              <a:rPr lang="en-GB" sz="2000" dirty="0" err="1"/>
              <a:t>θ</a:t>
            </a:r>
            <a:endParaRPr lang="ga-IE" sz="2000" dirty="0"/>
          </a:p>
          <a:p>
            <a:pPr>
              <a:lnSpc>
                <a:spcPct val="120000"/>
              </a:lnSpc>
              <a:spcBef>
                <a:spcPts val="1800"/>
              </a:spcBef>
            </a:pPr>
            <a:r>
              <a:rPr lang="ga-IE" sz="2000" dirty="0" smtClean="0"/>
              <a:t>Where </a:t>
            </a:r>
            <a:r>
              <a:rPr lang="ga-IE" sz="2000" dirty="0"/>
              <a:t>w.x = </a:t>
            </a:r>
            <a:r>
              <a:rPr lang="en-GB" sz="2000" dirty="0" err="1"/>
              <a:t>θ</a:t>
            </a:r>
            <a:r>
              <a:rPr lang="ga-IE" sz="2000" dirty="0"/>
              <a:t> is considered “wrong” – such cases sit on the decision boundary</a:t>
            </a:r>
          </a:p>
        </p:txBody>
      </p:sp>
      <p:sp>
        <p:nvSpPr>
          <p:cNvPr id="4" name="Date Placeholder 3"/>
          <p:cNvSpPr>
            <a:spLocks noGrp="1"/>
          </p:cNvSpPr>
          <p:nvPr>
            <p:ph type="dt" sz="half" idx="10"/>
          </p:nvPr>
        </p:nvSpPr>
        <p:spPr/>
        <p:txBody>
          <a:bodyPr/>
          <a:lstStyle/>
          <a:p>
            <a:fld id="{B85F0784-70F1-BE4D-AFEF-F7D679E6EC83}"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17</a:t>
            </a:fld>
            <a:endParaRPr lang="en-IE"/>
          </a:p>
        </p:txBody>
      </p:sp>
      <p:sp>
        <p:nvSpPr>
          <p:cNvPr id="7" name="Footer Placeholder 4">
            <a:extLst>
              <a:ext uri="{FF2B5EF4-FFF2-40B4-BE49-F238E27FC236}">
                <a16:creationId xmlns:a16="http://schemas.microsoft.com/office/drawing/2014/main" id="{0D7B3956-2EA8-034E-984E-AD46A13E3BC4}"/>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820282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Perceptrons</a:t>
            </a:r>
            <a:endParaRPr lang="en-GB" dirty="0"/>
          </a:p>
        </p:txBody>
      </p:sp>
      <p:sp>
        <p:nvSpPr>
          <p:cNvPr id="6" name="Content Placeholder 5"/>
          <p:cNvSpPr>
            <a:spLocks noGrp="1"/>
          </p:cNvSpPr>
          <p:nvPr>
            <p:ph idx="1"/>
          </p:nvPr>
        </p:nvSpPr>
        <p:spPr/>
        <p:txBody>
          <a:bodyPr>
            <a:normAutofit/>
          </a:bodyPr>
          <a:lstStyle/>
          <a:p>
            <a:pPr>
              <a:spcBef>
                <a:spcPts val="1800"/>
              </a:spcBef>
            </a:pPr>
            <a:r>
              <a:rPr lang="en-GB" sz="2000" dirty="0"/>
              <a:t>The weight vector w defines a </a:t>
            </a:r>
            <a:r>
              <a:rPr lang="en-GB" sz="2000" dirty="0" err="1"/>
              <a:t>hyperplane</a:t>
            </a:r>
            <a:r>
              <a:rPr lang="en-GB" sz="2000" dirty="0"/>
              <a:t> of dimension d – 1</a:t>
            </a:r>
          </a:p>
          <a:p>
            <a:pPr lvl="1">
              <a:spcBef>
                <a:spcPts val="600"/>
              </a:spcBef>
            </a:pPr>
            <a:r>
              <a:rPr lang="en-GB" sz="2000" dirty="0"/>
              <a:t>Where d is the set of points x such that </a:t>
            </a:r>
            <a:r>
              <a:rPr lang="en-GB" sz="2000" dirty="0" err="1"/>
              <a:t>w.x</a:t>
            </a:r>
            <a:r>
              <a:rPr lang="en-GB" sz="2000" dirty="0"/>
              <a:t> = </a:t>
            </a:r>
            <a:r>
              <a:rPr lang="en-GB" sz="2000" dirty="0" err="1"/>
              <a:t>θ</a:t>
            </a:r>
            <a:endParaRPr lang="ga-IE" sz="2000" dirty="0"/>
          </a:p>
          <a:p>
            <a:pPr>
              <a:spcBef>
                <a:spcPts val="1800"/>
              </a:spcBef>
            </a:pPr>
            <a:r>
              <a:rPr lang="en-GB" sz="2000" dirty="0" smtClean="0"/>
              <a:t>Points </a:t>
            </a:r>
            <a:r>
              <a:rPr lang="en-GB" sz="2000" dirty="0"/>
              <a:t>on the positive side of the hyperplane are classified +1; -1 on the negative side</a:t>
            </a:r>
          </a:p>
          <a:p>
            <a:pPr>
              <a:spcBef>
                <a:spcPts val="1800"/>
              </a:spcBef>
            </a:pPr>
            <a:r>
              <a:rPr lang="en-GB" sz="2000" dirty="0" smtClean="0"/>
              <a:t>If </a:t>
            </a:r>
            <a:r>
              <a:rPr lang="en-GB" sz="2000" dirty="0"/>
              <a:t>there are multiple hyperplanes possible a perception will converge to one that separates the given training data</a:t>
            </a:r>
          </a:p>
          <a:p>
            <a:pPr lvl="1">
              <a:spcBef>
                <a:spcPts val="600"/>
              </a:spcBef>
            </a:pPr>
            <a:r>
              <a:rPr lang="en-GB" sz="2000" dirty="0"/>
              <a:t>Danger of over fitting!</a:t>
            </a:r>
          </a:p>
          <a:p>
            <a:pPr>
              <a:spcBef>
                <a:spcPts val="1800"/>
              </a:spcBef>
            </a:pPr>
            <a:r>
              <a:rPr lang="en-GB" sz="2000" dirty="0" smtClean="0"/>
              <a:t>A </a:t>
            </a:r>
            <a:r>
              <a:rPr lang="en-GB" sz="2000" dirty="0"/>
              <a:t>perceptron can </a:t>
            </a:r>
            <a:r>
              <a:rPr lang="en-GB" sz="2000" u="sng" dirty="0"/>
              <a:t>ONLY</a:t>
            </a:r>
            <a:r>
              <a:rPr lang="en-GB" sz="2000" dirty="0"/>
              <a:t> classify linearly separable data</a:t>
            </a:r>
          </a:p>
          <a:p>
            <a:pPr lvl="1">
              <a:spcBef>
                <a:spcPts val="600"/>
              </a:spcBef>
            </a:pPr>
            <a:r>
              <a:rPr lang="en-GB" sz="2000" dirty="0"/>
              <a:t>If data is not linearly separable: infinite loop that doesn’t converge</a:t>
            </a:r>
          </a:p>
          <a:p>
            <a:pPr>
              <a:spcBef>
                <a:spcPts val="1800"/>
              </a:spcBef>
            </a:pPr>
            <a:endParaRPr lang="en-GB" sz="2000" dirty="0"/>
          </a:p>
        </p:txBody>
      </p:sp>
      <p:sp>
        <p:nvSpPr>
          <p:cNvPr id="3" name="Date Placeholder 2"/>
          <p:cNvSpPr>
            <a:spLocks noGrp="1"/>
          </p:cNvSpPr>
          <p:nvPr>
            <p:ph type="dt" sz="half" idx="10"/>
          </p:nvPr>
        </p:nvSpPr>
        <p:spPr/>
        <p:txBody>
          <a:bodyPr/>
          <a:lstStyle/>
          <a:p>
            <a:fld id="{72448B04-D1BC-2949-B768-3F4CDBA4AD4E}"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18</a:t>
            </a:fld>
            <a:endParaRPr lang="en-IE"/>
          </a:p>
        </p:txBody>
      </p:sp>
      <p:sp>
        <p:nvSpPr>
          <p:cNvPr id="7" name="Footer Placeholder 4">
            <a:extLst>
              <a:ext uri="{FF2B5EF4-FFF2-40B4-BE49-F238E27FC236}">
                <a16:creationId xmlns:a16="http://schemas.microsoft.com/office/drawing/2014/main" id="{BC68B7F5-28E7-9D4F-A6F3-1092AC2B3B9D}"/>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1457089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Perceptrons</a:t>
            </a:r>
            <a:endParaRPr lang="en-GB" dirty="0"/>
          </a:p>
        </p:txBody>
      </p:sp>
      <p:sp>
        <p:nvSpPr>
          <p:cNvPr id="6" name="Content Placeholder 5"/>
          <p:cNvSpPr>
            <a:spLocks noGrp="1"/>
          </p:cNvSpPr>
          <p:nvPr>
            <p:ph idx="1"/>
          </p:nvPr>
        </p:nvSpPr>
        <p:spPr>
          <a:xfrm>
            <a:off x="628650" y="1424181"/>
            <a:ext cx="7886700" cy="4351338"/>
          </a:xfrm>
        </p:spPr>
        <p:txBody>
          <a:bodyPr>
            <a:normAutofit/>
          </a:bodyPr>
          <a:lstStyle/>
          <a:p>
            <a:r>
              <a:rPr lang="en-GB" sz="2800" dirty="0"/>
              <a:t>Perceptron Learning Rule Algorithm</a:t>
            </a:r>
          </a:p>
          <a:p>
            <a:pPr marL="0" indent="0">
              <a:buNone/>
            </a:pPr>
            <a:r>
              <a:rPr lang="en-US" sz="1800" b="1" dirty="0"/>
              <a:t>Set all weights to zero</a:t>
            </a:r>
            <a:endParaRPr lang="en-IE" sz="1800" b="1" dirty="0"/>
          </a:p>
          <a:p>
            <a:pPr marL="0" indent="0">
              <a:buNone/>
            </a:pPr>
            <a:r>
              <a:rPr lang="en-US" sz="1800" b="1" dirty="0"/>
              <a:t>Until all instances in the training data are classified correctly</a:t>
            </a:r>
            <a:endParaRPr lang="en-IE" sz="1800" b="1" dirty="0"/>
          </a:p>
          <a:p>
            <a:pPr marL="0" indent="0">
              <a:buNone/>
            </a:pPr>
            <a:r>
              <a:rPr lang="en-US" sz="1800" b="1" dirty="0"/>
              <a:t> </a:t>
            </a:r>
            <a:r>
              <a:rPr lang="en-US" sz="1800" b="1" dirty="0" smtClean="0"/>
              <a:t>   For </a:t>
            </a:r>
            <a:r>
              <a:rPr lang="en-US" sz="1800" b="1" dirty="0"/>
              <a:t>each instance I in the training data</a:t>
            </a:r>
            <a:endParaRPr lang="en-IE" sz="1800" b="1" dirty="0"/>
          </a:p>
          <a:p>
            <a:pPr marL="0" indent="0">
              <a:buNone/>
            </a:pPr>
            <a:r>
              <a:rPr lang="en-US" sz="1800" b="1" dirty="0"/>
              <a:t> </a:t>
            </a:r>
            <a:r>
              <a:rPr lang="en-US" sz="1800" b="1" dirty="0" smtClean="0"/>
              <a:t>       If </a:t>
            </a:r>
            <a:r>
              <a:rPr lang="en-US" sz="1800" b="1" dirty="0"/>
              <a:t>I is classified incorrectly by the perceptron</a:t>
            </a:r>
            <a:endParaRPr lang="en-IE" sz="1800" b="1" dirty="0"/>
          </a:p>
          <a:p>
            <a:pPr marL="0" indent="0">
              <a:buNone/>
            </a:pPr>
            <a:r>
              <a:rPr lang="en-US" sz="1800" b="1" dirty="0"/>
              <a:t> </a:t>
            </a:r>
            <a:r>
              <a:rPr lang="en-US" sz="1800" b="1" dirty="0" smtClean="0"/>
              <a:t>           If </a:t>
            </a:r>
            <a:r>
              <a:rPr lang="en-US" sz="1800" b="1" dirty="0"/>
              <a:t>I belongs to the first class add it to the weight vector</a:t>
            </a:r>
            <a:endParaRPr lang="en-IE" sz="1800" b="1" dirty="0"/>
          </a:p>
          <a:p>
            <a:pPr marL="0" indent="0">
              <a:buNone/>
            </a:pPr>
            <a:r>
              <a:rPr lang="en-US" sz="1800" b="1" dirty="0"/>
              <a:t> </a:t>
            </a:r>
            <a:r>
              <a:rPr lang="en-US" sz="1800" b="1" dirty="0" smtClean="0"/>
              <a:t>           Else </a:t>
            </a:r>
            <a:r>
              <a:rPr lang="en-US" sz="1800" b="1" dirty="0"/>
              <a:t>subtract it from the weight </a:t>
            </a:r>
            <a:r>
              <a:rPr lang="en-US" sz="1800" b="1" dirty="0" smtClean="0"/>
              <a:t>vector</a:t>
            </a:r>
            <a:endParaRPr lang="en-US" sz="2400" b="1" dirty="0"/>
          </a:p>
        </p:txBody>
      </p:sp>
      <p:sp>
        <p:nvSpPr>
          <p:cNvPr id="3" name="Date Placeholder 2"/>
          <p:cNvSpPr>
            <a:spLocks noGrp="1"/>
          </p:cNvSpPr>
          <p:nvPr>
            <p:ph type="dt" sz="half" idx="10"/>
          </p:nvPr>
        </p:nvSpPr>
        <p:spPr/>
        <p:txBody>
          <a:bodyPr/>
          <a:lstStyle/>
          <a:p>
            <a:fld id="{72448B04-D1BC-2949-B768-3F4CDBA4AD4E}"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19</a:t>
            </a:fld>
            <a:endParaRPr lang="en-IE"/>
          </a:p>
        </p:txBody>
      </p:sp>
      <p:sp>
        <p:nvSpPr>
          <p:cNvPr id="7" name="TextBox 6">
            <a:extLst>
              <a:ext uri="{FF2B5EF4-FFF2-40B4-BE49-F238E27FC236}">
                <a16:creationId xmlns:a16="http://schemas.microsoft.com/office/drawing/2014/main" id="{2D18FA00-593A-5743-817E-92808A38BE2C}"/>
              </a:ext>
            </a:extLst>
          </p:cNvPr>
          <p:cNvSpPr txBox="1"/>
          <p:nvPr/>
        </p:nvSpPr>
        <p:spPr>
          <a:xfrm>
            <a:off x="628650" y="4556656"/>
            <a:ext cx="7886700" cy="1754326"/>
          </a:xfrm>
          <a:prstGeom prst="rect">
            <a:avLst/>
          </a:prstGeom>
          <a:noFill/>
          <a:ln>
            <a:solidFill>
              <a:schemeClr val="tx1"/>
            </a:solidFill>
          </a:ln>
        </p:spPr>
        <p:txBody>
          <a:bodyPr wrap="square" rtlCol="0">
            <a:spAutoFit/>
          </a:bodyPr>
          <a:lstStyle/>
          <a:p>
            <a:r>
              <a:rPr lang="en-US" dirty="0"/>
              <a:t>The algorithm will only work properly if a separating hyperplane exists i.e., the data is linearly separable. Corrections are incremental and can interfere with earlier updates. The algorithm converges however in a finite number of iterations if the data is linearly separable – if the data is not linearly separable then the algorithm will not converge, so an upper bound needs to be imposed on the number of iterations when this method is applied in practice.</a:t>
            </a:r>
          </a:p>
        </p:txBody>
      </p:sp>
      <p:sp>
        <p:nvSpPr>
          <p:cNvPr id="8" name="Footer Placeholder 4">
            <a:extLst>
              <a:ext uri="{FF2B5EF4-FFF2-40B4-BE49-F238E27FC236}">
                <a16:creationId xmlns:a16="http://schemas.microsoft.com/office/drawing/2014/main" id="{3C1E6208-D9EC-D343-AD9A-D0C1E01B2DBD}"/>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1310424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E" dirty="0"/>
              <a:t>10. Support Vector Machines</a:t>
            </a:r>
          </a:p>
        </p:txBody>
      </p:sp>
      <p:sp>
        <p:nvSpPr>
          <p:cNvPr id="5" name="Footer Placeholder 4"/>
          <p:cNvSpPr>
            <a:spLocks noGrp="1"/>
          </p:cNvSpPr>
          <p:nvPr>
            <p:ph type="ftr" sz="quarter" idx="11"/>
          </p:nvPr>
        </p:nvSpPr>
        <p:spPr/>
        <p:txBody>
          <a:bodyPr/>
          <a:lstStyle/>
          <a:p>
            <a:pPr algn="ctr"/>
            <a:r>
              <a:rPr lang="en-IE" dirty="0"/>
              <a:t>Data Mining &amp; Machine Learning I</a:t>
            </a:r>
          </a:p>
        </p:txBody>
      </p:sp>
    </p:spTree>
    <p:extLst>
      <p:ext uri="{BB962C8B-B14F-4D97-AF65-F5344CB8AC3E}">
        <p14:creationId xmlns:p14="http://schemas.microsoft.com/office/powerpoint/2010/main" val="52932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Perceptrons</a:t>
            </a:r>
            <a:r>
              <a:rPr lang="en-GB" dirty="0" smtClean="0"/>
              <a:t> </a:t>
            </a:r>
            <a:endParaRPr lang="en-GB" dirty="0"/>
          </a:p>
        </p:txBody>
      </p:sp>
      <p:pic>
        <p:nvPicPr>
          <p:cNvPr id="7" name="Content Placeholder 6" descr="perceptron.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950" y="2166144"/>
            <a:ext cx="5372100" cy="3670300"/>
          </a:xfrm>
        </p:spPr>
      </p:pic>
      <p:sp>
        <p:nvSpPr>
          <p:cNvPr id="3" name="Date Placeholder 2"/>
          <p:cNvSpPr>
            <a:spLocks noGrp="1"/>
          </p:cNvSpPr>
          <p:nvPr>
            <p:ph type="dt" sz="half" idx="10"/>
          </p:nvPr>
        </p:nvSpPr>
        <p:spPr/>
        <p:txBody>
          <a:bodyPr/>
          <a:lstStyle/>
          <a:p>
            <a:fld id="{15BA08C2-F9B5-3D4D-82B7-2ABD5E62B86C}"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20</a:t>
            </a:fld>
            <a:endParaRPr lang="en-IE"/>
          </a:p>
        </p:txBody>
      </p:sp>
      <p:sp>
        <p:nvSpPr>
          <p:cNvPr id="8" name="Footer Placeholder 4">
            <a:extLst>
              <a:ext uri="{FF2B5EF4-FFF2-40B4-BE49-F238E27FC236}">
                <a16:creationId xmlns:a16="http://schemas.microsoft.com/office/drawing/2014/main" id="{21474796-4CA6-574A-9C94-01CFF3DDF4C8}"/>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59131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Training a perceptron</a:t>
            </a:r>
          </a:p>
        </p:txBody>
      </p:sp>
      <p:sp>
        <p:nvSpPr>
          <p:cNvPr id="6" name="Content Placeholder 5"/>
          <p:cNvSpPr>
            <a:spLocks noGrp="1"/>
          </p:cNvSpPr>
          <p:nvPr>
            <p:ph idx="1"/>
          </p:nvPr>
        </p:nvSpPr>
        <p:spPr/>
        <p:txBody>
          <a:bodyPr/>
          <a:lstStyle/>
          <a:p>
            <a:pPr marL="314325" lvl="1">
              <a:spcBef>
                <a:spcPts val="1800"/>
              </a:spcBef>
            </a:pPr>
            <a:r>
              <a:rPr lang="en-GB" sz="2000" dirty="0"/>
              <a:t>Let us first consider the simplest case: </a:t>
            </a:r>
            <a:r>
              <a:rPr lang="en-GB" sz="2000" dirty="0" err="1"/>
              <a:t>θ</a:t>
            </a:r>
            <a:r>
              <a:rPr lang="en-GB" sz="2000" dirty="0"/>
              <a:t> = 0</a:t>
            </a:r>
          </a:p>
          <a:p>
            <a:pPr marL="733425" lvl="2">
              <a:spcBef>
                <a:spcPts val="600"/>
              </a:spcBef>
            </a:pPr>
            <a:r>
              <a:rPr lang="en-GB" sz="1800" dirty="0"/>
              <a:t>Simple assumption if we don’t know what the threshold should be</a:t>
            </a:r>
            <a:endParaRPr lang="el-GR" sz="1800" dirty="0"/>
          </a:p>
          <a:p>
            <a:pPr marL="314325" lvl="1">
              <a:spcBef>
                <a:spcPts val="1800"/>
              </a:spcBef>
            </a:pPr>
            <a:r>
              <a:rPr lang="en-GB" sz="2000" dirty="0"/>
              <a:t>Essentially, we try to find a weight vector such that:</a:t>
            </a:r>
          </a:p>
          <a:p>
            <a:pPr marL="733425" lvl="2">
              <a:spcBef>
                <a:spcPts val="600"/>
              </a:spcBef>
            </a:pPr>
            <a:r>
              <a:rPr lang="en-GB" sz="1800" dirty="0"/>
              <a:t>All feature vectors with y  = +1 are on the positive side of the </a:t>
            </a:r>
            <a:r>
              <a:rPr lang="en-GB" sz="1800" dirty="0" err="1"/>
              <a:t>hyperplane</a:t>
            </a:r>
            <a:endParaRPr lang="en-GB" sz="1800" dirty="0"/>
          </a:p>
          <a:p>
            <a:pPr marL="733425" lvl="2">
              <a:spcBef>
                <a:spcPts val="600"/>
              </a:spcBef>
            </a:pPr>
            <a:r>
              <a:rPr lang="en-GB" sz="1800" dirty="0"/>
              <a:t>All feature vectors with y = -1 are on the negative side of the </a:t>
            </a:r>
            <a:r>
              <a:rPr lang="en-GB" sz="1800" dirty="0" err="1"/>
              <a:t>hyperplane</a:t>
            </a:r>
            <a:endParaRPr lang="en-GB" sz="1800" dirty="0"/>
          </a:p>
          <a:p>
            <a:pPr marL="314325" lvl="1">
              <a:spcBef>
                <a:spcPts val="1800"/>
              </a:spcBef>
            </a:pPr>
            <a:r>
              <a:rPr lang="en-GB" sz="2000" dirty="0"/>
              <a:t>Set up:</a:t>
            </a:r>
          </a:p>
          <a:p>
            <a:pPr marL="733425" lvl="2">
              <a:spcBef>
                <a:spcPts val="600"/>
              </a:spcBef>
            </a:pPr>
            <a:r>
              <a:rPr lang="en-GB" sz="1800" dirty="0"/>
              <a:t>Initialise all weights to 0</a:t>
            </a:r>
          </a:p>
          <a:p>
            <a:pPr marL="733425" lvl="2">
              <a:spcBef>
                <a:spcPts val="600"/>
              </a:spcBef>
            </a:pPr>
            <a:r>
              <a:rPr lang="en-GB" sz="1800" dirty="0"/>
              <a:t>Pick a learning rate η – a small positive real number; it controls the speed of convergence. Too small and convergence is slow, too big and convergence is too volatile (and again slow – if it converges at all)</a:t>
            </a:r>
          </a:p>
          <a:p>
            <a:pPr marL="733425" lvl="2">
              <a:spcBef>
                <a:spcPts val="600"/>
              </a:spcBef>
            </a:pPr>
            <a:endParaRPr lang="en-GB" sz="1800" dirty="0"/>
          </a:p>
        </p:txBody>
      </p:sp>
      <p:sp>
        <p:nvSpPr>
          <p:cNvPr id="3" name="Date Placeholder 2"/>
          <p:cNvSpPr>
            <a:spLocks noGrp="1"/>
          </p:cNvSpPr>
          <p:nvPr>
            <p:ph type="dt" sz="half" idx="10"/>
          </p:nvPr>
        </p:nvSpPr>
        <p:spPr/>
        <p:txBody>
          <a:bodyPr/>
          <a:lstStyle/>
          <a:p>
            <a:fld id="{2C027255-AE5B-EB49-AF6E-BFC3912247F8}"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21</a:t>
            </a:fld>
            <a:endParaRPr lang="en-IE"/>
          </a:p>
        </p:txBody>
      </p:sp>
      <p:sp>
        <p:nvSpPr>
          <p:cNvPr id="7" name="Footer Placeholder 4">
            <a:extLst>
              <a:ext uri="{FF2B5EF4-FFF2-40B4-BE49-F238E27FC236}">
                <a16:creationId xmlns:a16="http://schemas.microsoft.com/office/drawing/2014/main" id="{E056CB8E-243B-DE4F-8668-AB76AFAD5629}"/>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2020715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erceptron weight adjustm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852936"/>
            <a:ext cx="4465157" cy="3359399"/>
          </a:xfrm>
          <a:prstGeom prst="rect">
            <a:avLst/>
          </a:prstGeom>
        </p:spPr>
      </p:pic>
      <p:sp>
        <p:nvSpPr>
          <p:cNvPr id="2" name="Title 1"/>
          <p:cNvSpPr>
            <a:spLocks noGrp="1"/>
          </p:cNvSpPr>
          <p:nvPr>
            <p:ph type="title"/>
          </p:nvPr>
        </p:nvSpPr>
        <p:spPr/>
        <p:txBody>
          <a:bodyPr/>
          <a:lstStyle/>
          <a:p>
            <a:r>
              <a:rPr lang="en-GB" dirty="0"/>
              <a:t>Training a perceptron</a:t>
            </a:r>
          </a:p>
        </p:txBody>
      </p:sp>
      <p:sp>
        <p:nvSpPr>
          <p:cNvPr id="6" name="Content Placeholder 5"/>
          <p:cNvSpPr>
            <a:spLocks noGrp="1"/>
          </p:cNvSpPr>
          <p:nvPr>
            <p:ph idx="1"/>
          </p:nvPr>
        </p:nvSpPr>
        <p:spPr>
          <a:xfrm>
            <a:off x="260160" y="1361601"/>
            <a:ext cx="7886700" cy="4351338"/>
          </a:xfrm>
        </p:spPr>
        <p:txBody>
          <a:bodyPr/>
          <a:lstStyle/>
          <a:p>
            <a:r>
              <a:rPr lang="en-GB" dirty="0"/>
              <a:t>Consider each training example t = (x, y) individually, and</a:t>
            </a:r>
          </a:p>
          <a:p>
            <a:pPr marL="457200" indent="-457200">
              <a:buFont typeface="+mj-lt"/>
              <a:buAutoNum type="arabicPeriod"/>
            </a:pPr>
            <a:r>
              <a:rPr lang="en-GB" sz="1800" dirty="0"/>
              <a:t>Let y’ = </a:t>
            </a:r>
            <a:r>
              <a:rPr lang="en-GB" sz="1800" dirty="0" err="1"/>
              <a:t>w.x</a:t>
            </a:r>
            <a:r>
              <a:rPr lang="en-GB" sz="1800" dirty="0"/>
              <a:t> </a:t>
            </a:r>
            <a:endParaRPr lang="en-GB" sz="1800" dirty="0">
              <a:sym typeface="Wingdings"/>
            </a:endParaRPr>
          </a:p>
          <a:p>
            <a:pPr marL="457200" indent="-457200">
              <a:buFont typeface="+mj-lt"/>
              <a:buAutoNum type="arabicPeriod"/>
            </a:pPr>
            <a:r>
              <a:rPr lang="en-GB" sz="1800" dirty="0">
                <a:sym typeface="Wingdings"/>
              </a:rPr>
              <a:t>If y’ = y: </a:t>
            </a:r>
            <a:r>
              <a:rPr lang="en-GB" sz="1600" dirty="0">
                <a:sym typeface="Wingdings"/>
              </a:rPr>
              <a:t>Do nothing </a:t>
            </a:r>
            <a:r>
              <a:rPr lang="en-GB" sz="1600" dirty="0" smtClean="0">
                <a:sym typeface="Wingdings"/>
              </a:rPr>
              <a:t>if t </a:t>
            </a:r>
            <a:r>
              <a:rPr lang="en-GB" sz="1600" dirty="0">
                <a:sym typeface="Wingdings"/>
              </a:rPr>
              <a:t>is properly classified</a:t>
            </a:r>
          </a:p>
          <a:p>
            <a:pPr marL="457200" indent="-457200">
              <a:buFont typeface="+mj-lt"/>
              <a:buAutoNum type="arabicPeriod"/>
            </a:pPr>
            <a:r>
              <a:rPr lang="en-GB" sz="1800" dirty="0">
                <a:sym typeface="Wingdings"/>
              </a:rPr>
              <a:t>If y’ != y: </a:t>
            </a:r>
            <a:r>
              <a:rPr lang="en-GB" sz="1600" dirty="0">
                <a:sym typeface="Wingdings"/>
              </a:rPr>
              <a:t>Replace w with w + ηyx, </a:t>
            </a:r>
          </a:p>
          <a:p>
            <a:pPr lvl="1"/>
            <a:r>
              <a:rPr lang="en-GB" sz="1600" dirty="0">
                <a:sym typeface="Wingdings"/>
              </a:rPr>
              <a:t>i.e. adjust w in the direction of x</a:t>
            </a:r>
          </a:p>
          <a:p>
            <a:pPr lvl="1"/>
            <a:endParaRPr lang="en-GB" sz="1600" dirty="0">
              <a:sym typeface="Wingdings"/>
            </a:endParaRPr>
          </a:p>
          <a:p>
            <a:pPr lvl="1"/>
            <a:endParaRPr lang="en-GB" sz="1600" dirty="0">
              <a:sym typeface="Wingdings"/>
            </a:endParaRPr>
          </a:p>
          <a:p>
            <a:r>
              <a:rPr lang="en-GB" dirty="0">
                <a:sym typeface="Wingdings"/>
              </a:rPr>
              <a:t>Moving w towards x shifts</a:t>
            </a:r>
          </a:p>
          <a:p>
            <a:pPr marL="0" indent="0">
              <a:buNone/>
            </a:pPr>
            <a:r>
              <a:rPr lang="en-GB" dirty="0">
                <a:sym typeface="Wingdings"/>
              </a:rPr>
              <a:t>the </a:t>
            </a:r>
            <a:r>
              <a:rPr lang="en-GB" dirty="0" smtClean="0">
                <a:sym typeface="Wingdings"/>
              </a:rPr>
              <a:t>hyperplane</a:t>
            </a:r>
            <a:endParaRPr lang="en-GB" dirty="0">
              <a:sym typeface="Wingdings"/>
            </a:endParaRPr>
          </a:p>
        </p:txBody>
      </p:sp>
      <p:sp>
        <p:nvSpPr>
          <p:cNvPr id="3" name="Date Placeholder 2"/>
          <p:cNvSpPr>
            <a:spLocks noGrp="1"/>
          </p:cNvSpPr>
          <p:nvPr>
            <p:ph type="dt" sz="half" idx="10"/>
          </p:nvPr>
        </p:nvSpPr>
        <p:spPr/>
        <p:txBody>
          <a:bodyPr/>
          <a:lstStyle/>
          <a:p>
            <a:fld id="{C87DEB81-A1D3-8142-9AE5-8244149AD371}"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22</a:t>
            </a:fld>
            <a:endParaRPr lang="en-IE"/>
          </a:p>
        </p:txBody>
      </p:sp>
      <p:sp>
        <p:nvSpPr>
          <p:cNvPr id="8" name="Footer Placeholder 4">
            <a:extLst>
              <a:ext uri="{FF2B5EF4-FFF2-40B4-BE49-F238E27FC236}">
                <a16:creationId xmlns:a16="http://schemas.microsoft.com/office/drawing/2014/main" id="{A4AAA81F-B97B-B949-B549-A4821BE98A9F}"/>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486631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Perceptrons</a:t>
            </a:r>
            <a:endParaRPr lang="en-IE" dirty="0"/>
          </a:p>
        </p:txBody>
      </p:sp>
      <p:sp>
        <p:nvSpPr>
          <p:cNvPr id="3" name="Content Placeholder 2"/>
          <p:cNvSpPr>
            <a:spLocks noGrp="1"/>
          </p:cNvSpPr>
          <p:nvPr>
            <p:ph idx="1"/>
          </p:nvPr>
        </p:nvSpPr>
        <p:spPr>
          <a:xfrm>
            <a:off x="457200" y="1219200"/>
            <a:ext cx="8291264" cy="5090120"/>
          </a:xfrm>
        </p:spPr>
        <p:txBody>
          <a:bodyPr>
            <a:normAutofit/>
          </a:bodyPr>
          <a:lstStyle/>
          <a:p>
            <a:pPr marL="274638" lvl="1" indent="0">
              <a:buNone/>
            </a:pPr>
            <a:endParaRPr lang="ga-IE" i="1" dirty="0">
              <a:latin typeface="Cambria Math"/>
            </a:endParaRPr>
          </a:p>
          <a:p>
            <a:pPr marL="274638" lvl="1" indent="0">
              <a:buNone/>
            </a:pPr>
            <a:endParaRPr lang="ga-IE" i="1" dirty="0">
              <a:latin typeface="Cambria Math"/>
            </a:endParaRPr>
          </a:p>
          <a:p>
            <a:pPr marL="274638" lvl="1" indent="0">
              <a:buNone/>
            </a:pPr>
            <a:endParaRPr lang="ga-IE" i="1" dirty="0">
              <a:latin typeface="Cambria Math"/>
            </a:endParaRPr>
          </a:p>
          <a:p>
            <a:pPr marL="274638" lvl="1" indent="0">
              <a:buNone/>
            </a:pPr>
            <a:endParaRPr lang="ga-IE" dirty="0"/>
          </a:p>
          <a:p>
            <a:pPr lvl="2"/>
            <a:endParaRPr lang="ga-IE" dirty="0"/>
          </a:p>
        </p:txBody>
      </p:sp>
      <p:sp>
        <p:nvSpPr>
          <p:cNvPr id="4" name="Date Placeholder 3"/>
          <p:cNvSpPr>
            <a:spLocks noGrp="1"/>
          </p:cNvSpPr>
          <p:nvPr>
            <p:ph type="dt" sz="half" idx="10"/>
          </p:nvPr>
        </p:nvSpPr>
        <p:spPr/>
        <p:txBody>
          <a:bodyPr/>
          <a:lstStyle/>
          <a:p>
            <a:fld id="{CC0D9203-BEC6-E542-AF16-5C2DF971367A}"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23</a:t>
            </a:fld>
            <a:endParaRPr lang="en-IE"/>
          </a:p>
        </p:txBody>
      </p:sp>
      <p:sp>
        <p:nvSpPr>
          <p:cNvPr id="8" name="Oval 7"/>
          <p:cNvSpPr/>
          <p:nvPr/>
        </p:nvSpPr>
        <p:spPr>
          <a:xfrm>
            <a:off x="1268016" y="2875726"/>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0" name="Oval 9"/>
          <p:cNvSpPr/>
          <p:nvPr/>
        </p:nvSpPr>
        <p:spPr>
          <a:xfrm>
            <a:off x="1268016" y="3454359"/>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1" name="Oval 10"/>
          <p:cNvSpPr/>
          <p:nvPr/>
        </p:nvSpPr>
        <p:spPr>
          <a:xfrm>
            <a:off x="1268016" y="4015603"/>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2" name="Oval 11"/>
          <p:cNvSpPr/>
          <p:nvPr/>
        </p:nvSpPr>
        <p:spPr>
          <a:xfrm>
            <a:off x="1268016" y="5384147"/>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3" name="Oval 12"/>
          <p:cNvSpPr/>
          <p:nvPr/>
        </p:nvSpPr>
        <p:spPr>
          <a:xfrm>
            <a:off x="3140224" y="4015603"/>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4" name="Oval 13"/>
          <p:cNvSpPr/>
          <p:nvPr/>
        </p:nvSpPr>
        <p:spPr>
          <a:xfrm>
            <a:off x="5084440" y="4015603"/>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cxnSp>
        <p:nvCxnSpPr>
          <p:cNvPr id="15" name="Straight Arrow Connector 14"/>
          <p:cNvCxnSpPr>
            <a:stCxn id="8" idx="6"/>
            <a:endCxn id="13" idx="1"/>
          </p:cNvCxnSpPr>
          <p:nvPr/>
        </p:nvCxnSpPr>
        <p:spPr>
          <a:xfrm>
            <a:off x="1700064" y="3091750"/>
            <a:ext cx="1503432" cy="9871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3" idx="2"/>
          </p:cNvCxnSpPr>
          <p:nvPr/>
        </p:nvCxnSpPr>
        <p:spPr>
          <a:xfrm>
            <a:off x="1700064" y="3670383"/>
            <a:ext cx="1440160" cy="5612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6"/>
            <a:endCxn id="13" idx="2"/>
          </p:cNvCxnSpPr>
          <p:nvPr/>
        </p:nvCxnSpPr>
        <p:spPr>
          <a:xfrm>
            <a:off x="1700064" y="4231627"/>
            <a:ext cx="144016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6"/>
            <a:endCxn id="13" idx="3"/>
          </p:cNvCxnSpPr>
          <p:nvPr/>
        </p:nvCxnSpPr>
        <p:spPr>
          <a:xfrm flipV="1">
            <a:off x="1700064" y="4384379"/>
            <a:ext cx="1503432" cy="1215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6"/>
            <a:endCxn id="14" idx="2"/>
          </p:cNvCxnSpPr>
          <p:nvPr/>
        </p:nvCxnSpPr>
        <p:spPr>
          <a:xfrm>
            <a:off x="3572272" y="4231627"/>
            <a:ext cx="15121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3088" y="2938442"/>
            <a:ext cx="576064" cy="369332"/>
          </a:xfrm>
          <a:prstGeom prst="rect">
            <a:avLst/>
          </a:prstGeom>
          <a:noFill/>
        </p:spPr>
        <p:txBody>
          <a:bodyPr wrap="square" rtlCol="0">
            <a:spAutoFit/>
          </a:bodyPr>
          <a:lstStyle/>
          <a:p>
            <a:r>
              <a:rPr lang="ga-IE" dirty="0"/>
              <a:t>x</a:t>
            </a:r>
            <a:r>
              <a:rPr lang="ga-IE" baseline="-25000" dirty="0"/>
              <a:t>1</a:t>
            </a:r>
            <a:endParaRPr lang="en-IE" baseline="-25000" dirty="0"/>
          </a:p>
        </p:txBody>
      </p:sp>
      <p:sp>
        <p:nvSpPr>
          <p:cNvPr id="28" name="TextBox 27"/>
          <p:cNvSpPr txBox="1"/>
          <p:nvPr/>
        </p:nvSpPr>
        <p:spPr>
          <a:xfrm>
            <a:off x="573088" y="3517075"/>
            <a:ext cx="576064" cy="369332"/>
          </a:xfrm>
          <a:prstGeom prst="rect">
            <a:avLst/>
          </a:prstGeom>
          <a:noFill/>
        </p:spPr>
        <p:txBody>
          <a:bodyPr wrap="square" rtlCol="0">
            <a:spAutoFit/>
          </a:bodyPr>
          <a:lstStyle/>
          <a:p>
            <a:r>
              <a:rPr lang="ga-IE" dirty="0"/>
              <a:t>x</a:t>
            </a:r>
            <a:r>
              <a:rPr lang="ga-IE" baseline="-25000" dirty="0"/>
              <a:t>2</a:t>
            </a:r>
            <a:endParaRPr lang="en-IE" baseline="-25000" dirty="0"/>
          </a:p>
        </p:txBody>
      </p:sp>
      <p:sp>
        <p:nvSpPr>
          <p:cNvPr id="29" name="TextBox 28"/>
          <p:cNvSpPr txBox="1"/>
          <p:nvPr/>
        </p:nvSpPr>
        <p:spPr>
          <a:xfrm>
            <a:off x="556320" y="4078319"/>
            <a:ext cx="576064" cy="369332"/>
          </a:xfrm>
          <a:prstGeom prst="rect">
            <a:avLst/>
          </a:prstGeom>
          <a:noFill/>
        </p:spPr>
        <p:txBody>
          <a:bodyPr wrap="square" rtlCol="0">
            <a:spAutoFit/>
          </a:bodyPr>
          <a:lstStyle/>
          <a:p>
            <a:r>
              <a:rPr lang="ga-IE" dirty="0"/>
              <a:t>x</a:t>
            </a:r>
            <a:r>
              <a:rPr lang="ga-IE" baseline="-25000" dirty="0"/>
              <a:t>3</a:t>
            </a:r>
            <a:endParaRPr lang="en-IE" baseline="-25000" dirty="0"/>
          </a:p>
        </p:txBody>
      </p:sp>
      <p:sp>
        <p:nvSpPr>
          <p:cNvPr id="30" name="TextBox 29"/>
          <p:cNvSpPr txBox="1"/>
          <p:nvPr/>
        </p:nvSpPr>
        <p:spPr>
          <a:xfrm>
            <a:off x="573088" y="5446863"/>
            <a:ext cx="576064" cy="369332"/>
          </a:xfrm>
          <a:prstGeom prst="rect">
            <a:avLst/>
          </a:prstGeom>
          <a:noFill/>
        </p:spPr>
        <p:txBody>
          <a:bodyPr wrap="square" rtlCol="0">
            <a:spAutoFit/>
          </a:bodyPr>
          <a:lstStyle/>
          <a:p>
            <a:r>
              <a:rPr lang="ga-IE" dirty="0"/>
              <a:t>x</a:t>
            </a:r>
            <a:r>
              <a:rPr lang="ga-IE" baseline="-25000" dirty="0"/>
              <a:t>n</a:t>
            </a:r>
            <a:endParaRPr lang="en-IE" baseline="-25000" dirty="0"/>
          </a:p>
        </p:txBody>
      </p:sp>
      <p:sp>
        <p:nvSpPr>
          <p:cNvPr id="31" name="TextBox 30"/>
          <p:cNvSpPr txBox="1"/>
          <p:nvPr/>
        </p:nvSpPr>
        <p:spPr>
          <a:xfrm>
            <a:off x="1342591" y="4407546"/>
            <a:ext cx="303817" cy="923330"/>
          </a:xfrm>
          <a:prstGeom prst="rect">
            <a:avLst/>
          </a:prstGeom>
          <a:noFill/>
        </p:spPr>
        <p:txBody>
          <a:bodyPr wrap="square" rtlCol="0">
            <a:spAutoFit/>
          </a:bodyPr>
          <a:lstStyle/>
          <a:p>
            <a:pPr algn="ctr"/>
            <a:r>
              <a:rPr lang="ga-IE" b="1" dirty="0"/>
              <a:t>.</a:t>
            </a:r>
          </a:p>
          <a:p>
            <a:pPr algn="ctr"/>
            <a:r>
              <a:rPr lang="ga-IE" b="1" dirty="0"/>
              <a:t>.</a:t>
            </a:r>
          </a:p>
          <a:p>
            <a:pPr algn="ctr"/>
            <a:r>
              <a:rPr lang="ga-IE" b="1" dirty="0"/>
              <a:t>.</a:t>
            </a:r>
          </a:p>
        </p:txBody>
      </p:sp>
      <p:sp>
        <p:nvSpPr>
          <p:cNvPr id="32" name="TextBox 31"/>
          <p:cNvSpPr txBox="1"/>
          <p:nvPr/>
        </p:nvSpPr>
        <p:spPr>
          <a:xfrm>
            <a:off x="2276128" y="3158437"/>
            <a:ext cx="576064" cy="369332"/>
          </a:xfrm>
          <a:prstGeom prst="rect">
            <a:avLst/>
          </a:prstGeom>
          <a:noFill/>
        </p:spPr>
        <p:txBody>
          <a:bodyPr wrap="square" rtlCol="0">
            <a:spAutoFit/>
          </a:bodyPr>
          <a:lstStyle/>
          <a:p>
            <a:r>
              <a:rPr lang="ga-IE" dirty="0"/>
              <a:t>w</a:t>
            </a:r>
            <a:r>
              <a:rPr lang="ga-IE" baseline="-25000" dirty="0"/>
              <a:t>1</a:t>
            </a:r>
            <a:endParaRPr lang="en-IE" baseline="-25000" dirty="0"/>
          </a:p>
        </p:txBody>
      </p:sp>
      <p:sp>
        <p:nvSpPr>
          <p:cNvPr id="33" name="TextBox 32"/>
          <p:cNvSpPr txBox="1"/>
          <p:nvPr/>
        </p:nvSpPr>
        <p:spPr>
          <a:xfrm>
            <a:off x="1832193" y="3474677"/>
            <a:ext cx="576064" cy="369332"/>
          </a:xfrm>
          <a:prstGeom prst="rect">
            <a:avLst/>
          </a:prstGeom>
          <a:noFill/>
        </p:spPr>
        <p:txBody>
          <a:bodyPr wrap="square" rtlCol="0">
            <a:spAutoFit/>
          </a:bodyPr>
          <a:lstStyle/>
          <a:p>
            <a:r>
              <a:rPr lang="ga-IE" dirty="0"/>
              <a:t>w</a:t>
            </a:r>
            <a:r>
              <a:rPr lang="ga-IE" baseline="-25000" dirty="0"/>
              <a:t>2</a:t>
            </a:r>
            <a:endParaRPr lang="en-IE" baseline="-25000" dirty="0"/>
          </a:p>
        </p:txBody>
      </p:sp>
      <p:sp>
        <p:nvSpPr>
          <p:cNvPr id="34" name="TextBox 33"/>
          <p:cNvSpPr txBox="1"/>
          <p:nvPr/>
        </p:nvSpPr>
        <p:spPr>
          <a:xfrm>
            <a:off x="1832193" y="3881487"/>
            <a:ext cx="576064" cy="369332"/>
          </a:xfrm>
          <a:prstGeom prst="rect">
            <a:avLst/>
          </a:prstGeom>
          <a:noFill/>
        </p:spPr>
        <p:txBody>
          <a:bodyPr wrap="square" rtlCol="0">
            <a:spAutoFit/>
          </a:bodyPr>
          <a:lstStyle/>
          <a:p>
            <a:r>
              <a:rPr lang="ga-IE" dirty="0"/>
              <a:t>w</a:t>
            </a:r>
            <a:r>
              <a:rPr lang="ga-IE" baseline="-25000" dirty="0"/>
              <a:t>3</a:t>
            </a:r>
            <a:endParaRPr lang="en-IE" baseline="-25000" dirty="0"/>
          </a:p>
        </p:txBody>
      </p:sp>
      <p:sp>
        <p:nvSpPr>
          <p:cNvPr id="35" name="TextBox 34"/>
          <p:cNvSpPr txBox="1"/>
          <p:nvPr/>
        </p:nvSpPr>
        <p:spPr>
          <a:xfrm>
            <a:off x="1713274" y="4896404"/>
            <a:ext cx="576064" cy="369332"/>
          </a:xfrm>
          <a:prstGeom prst="rect">
            <a:avLst/>
          </a:prstGeom>
          <a:noFill/>
        </p:spPr>
        <p:txBody>
          <a:bodyPr wrap="square" rtlCol="0">
            <a:spAutoFit/>
          </a:bodyPr>
          <a:lstStyle/>
          <a:p>
            <a:r>
              <a:rPr lang="ga-IE" dirty="0"/>
              <a:t>w</a:t>
            </a:r>
            <a:r>
              <a:rPr lang="ga-IE" baseline="-25000" dirty="0"/>
              <a:t>n</a:t>
            </a:r>
            <a:endParaRPr lang="en-IE" baseline="-25000" dirty="0"/>
          </a:p>
        </p:txBody>
      </p:sp>
      <p:sp>
        <p:nvSpPr>
          <p:cNvPr id="36" name="Oval 35"/>
          <p:cNvSpPr/>
          <p:nvPr/>
        </p:nvSpPr>
        <p:spPr>
          <a:xfrm>
            <a:off x="3140224" y="5755918"/>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cxnSp>
        <p:nvCxnSpPr>
          <p:cNvPr id="37" name="Straight Arrow Connector 36"/>
          <p:cNvCxnSpPr>
            <a:stCxn id="36" idx="0"/>
            <a:endCxn id="13" idx="4"/>
          </p:cNvCxnSpPr>
          <p:nvPr/>
        </p:nvCxnSpPr>
        <p:spPr>
          <a:xfrm flipV="1">
            <a:off x="3356248" y="4447651"/>
            <a:ext cx="0" cy="130826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06945" y="5816195"/>
            <a:ext cx="576064" cy="369332"/>
          </a:xfrm>
          <a:prstGeom prst="rect">
            <a:avLst/>
          </a:prstGeom>
          <a:noFill/>
        </p:spPr>
        <p:txBody>
          <a:bodyPr wrap="square" rtlCol="0">
            <a:spAutoFit/>
          </a:bodyPr>
          <a:lstStyle/>
          <a:p>
            <a:r>
              <a:rPr lang="ga-IE" dirty="0"/>
              <a:t>+1</a:t>
            </a:r>
            <a:endParaRPr lang="en-IE" dirty="0"/>
          </a:p>
        </p:txBody>
      </p:sp>
      <p:sp>
        <p:nvSpPr>
          <p:cNvPr id="40" name="TextBox 39"/>
          <p:cNvSpPr txBox="1"/>
          <p:nvPr/>
        </p:nvSpPr>
        <p:spPr>
          <a:xfrm>
            <a:off x="3356248" y="5014815"/>
            <a:ext cx="576064" cy="369332"/>
          </a:xfrm>
          <a:prstGeom prst="rect">
            <a:avLst/>
          </a:prstGeom>
          <a:noFill/>
        </p:spPr>
        <p:txBody>
          <a:bodyPr wrap="square" rtlCol="0">
            <a:spAutoFit/>
          </a:bodyPr>
          <a:lstStyle/>
          <a:p>
            <a:r>
              <a:rPr lang="ga-IE" dirty="0"/>
              <a:t>b</a:t>
            </a:r>
            <a:endParaRPr lang="en-IE" dirty="0"/>
          </a:p>
        </p:txBody>
      </p:sp>
      <p:sp>
        <p:nvSpPr>
          <p:cNvPr id="41" name="TextBox 40"/>
          <p:cNvSpPr txBox="1"/>
          <p:nvPr/>
        </p:nvSpPr>
        <p:spPr>
          <a:xfrm>
            <a:off x="5516488" y="4066153"/>
            <a:ext cx="576064" cy="369332"/>
          </a:xfrm>
          <a:prstGeom prst="rect">
            <a:avLst/>
          </a:prstGeom>
          <a:noFill/>
        </p:spPr>
        <p:txBody>
          <a:bodyPr wrap="square" rtlCol="0">
            <a:spAutoFit/>
          </a:bodyPr>
          <a:lstStyle/>
          <a:p>
            <a:r>
              <a:rPr lang="ga-IE" dirty="0"/>
              <a:t>y</a:t>
            </a:r>
            <a:endParaRPr lang="en-IE" dirty="0"/>
          </a:p>
        </p:txBody>
      </p:sp>
      <p:sp>
        <p:nvSpPr>
          <p:cNvPr id="42" name="TextBox 41"/>
          <p:cNvSpPr txBox="1"/>
          <p:nvPr/>
        </p:nvSpPr>
        <p:spPr>
          <a:xfrm>
            <a:off x="529214" y="2314350"/>
            <a:ext cx="1746914" cy="369332"/>
          </a:xfrm>
          <a:prstGeom prst="rect">
            <a:avLst/>
          </a:prstGeom>
          <a:noFill/>
          <a:ln>
            <a:solidFill>
              <a:schemeClr val="tx2"/>
            </a:solidFill>
          </a:ln>
        </p:spPr>
        <p:txBody>
          <a:bodyPr wrap="square" rtlCol="0">
            <a:spAutoFit/>
          </a:bodyPr>
          <a:lstStyle/>
          <a:p>
            <a:pPr algn="ctr"/>
            <a:r>
              <a:rPr lang="ga-IE" dirty="0"/>
              <a:t>Perceptron</a:t>
            </a:r>
            <a:endParaRPr lang="en-IE" dirty="0"/>
          </a:p>
        </p:txBody>
      </p:sp>
      <p:sp>
        <p:nvSpPr>
          <p:cNvPr id="44" name="TextBox 43"/>
          <p:cNvSpPr txBox="1"/>
          <p:nvPr/>
        </p:nvSpPr>
        <p:spPr>
          <a:xfrm>
            <a:off x="3454899" y="5410855"/>
            <a:ext cx="1125485" cy="307777"/>
          </a:xfrm>
          <a:prstGeom prst="rect">
            <a:avLst/>
          </a:prstGeom>
          <a:noFill/>
          <a:ln>
            <a:solidFill>
              <a:schemeClr val="tx2"/>
            </a:solidFill>
          </a:ln>
        </p:spPr>
        <p:txBody>
          <a:bodyPr wrap="square" rtlCol="0">
            <a:spAutoFit/>
          </a:bodyPr>
          <a:lstStyle/>
          <a:p>
            <a:pPr algn="ctr"/>
            <a:r>
              <a:rPr lang="ga-IE" sz="1400" dirty="0"/>
              <a:t>Threshold</a:t>
            </a:r>
            <a:endParaRPr lang="en-IE" sz="1400" dirty="0"/>
          </a:p>
        </p:txBody>
      </p:sp>
      <p:sp>
        <p:nvSpPr>
          <p:cNvPr id="45" name="Rectangle 44"/>
          <p:cNvSpPr/>
          <p:nvPr/>
        </p:nvSpPr>
        <p:spPr>
          <a:xfrm>
            <a:off x="3634665" y="1124744"/>
            <a:ext cx="5069833" cy="2507558"/>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Output can be modelled by a hyperplane:</a:t>
            </a:r>
          </a:p>
          <a:p>
            <a:pPr algn="ctr"/>
            <a:r>
              <a:rPr lang="ga-IE" dirty="0"/>
              <a:t>y = x</a:t>
            </a:r>
            <a:r>
              <a:rPr lang="ga-IE" baseline="-25000" dirty="0"/>
              <a:t>1</a:t>
            </a:r>
            <a:r>
              <a:rPr lang="ga-IE" dirty="0"/>
              <a:t>w</a:t>
            </a:r>
            <a:r>
              <a:rPr lang="ga-IE" baseline="-25000" dirty="0"/>
              <a:t>1</a:t>
            </a:r>
            <a:r>
              <a:rPr lang="ga-IE" dirty="0"/>
              <a:t> + x</a:t>
            </a:r>
            <a:r>
              <a:rPr lang="ga-IE" baseline="-25000" dirty="0"/>
              <a:t>2</a:t>
            </a:r>
            <a:r>
              <a:rPr lang="ga-IE" dirty="0"/>
              <a:t>w</a:t>
            </a:r>
            <a:r>
              <a:rPr lang="ga-IE" baseline="-25000" dirty="0"/>
              <a:t>2</a:t>
            </a:r>
            <a:r>
              <a:rPr lang="ga-IE" dirty="0"/>
              <a:t> + ... + x</a:t>
            </a:r>
            <a:r>
              <a:rPr lang="ga-IE" baseline="-25000" dirty="0"/>
              <a:t>n</a:t>
            </a:r>
            <a:r>
              <a:rPr lang="ga-IE" dirty="0"/>
              <a:t>w</a:t>
            </a:r>
            <a:r>
              <a:rPr lang="ga-IE" baseline="-25000" dirty="0"/>
              <a:t>n</a:t>
            </a:r>
            <a:r>
              <a:rPr lang="ga-IE" dirty="0"/>
              <a:t> + b = 0</a:t>
            </a:r>
          </a:p>
          <a:p>
            <a:pPr algn="ctr"/>
            <a:r>
              <a:rPr lang="ga-IE" dirty="0"/>
              <a:t>y = x </a:t>
            </a:r>
            <a:r>
              <a:rPr lang="ga-IE" sz="2000" baseline="30000" dirty="0"/>
              <a:t>. </a:t>
            </a:r>
            <a:r>
              <a:rPr lang="ga-IE" dirty="0"/>
              <a:t>w + b = 0</a:t>
            </a:r>
          </a:p>
          <a:p>
            <a:pPr algn="ctr"/>
            <a:endParaRPr lang="ga-IE" baseline="30000" dirty="0"/>
          </a:p>
          <a:p>
            <a:pPr algn="ctr"/>
            <a:endParaRPr lang="ga-IE" baseline="30000" dirty="0"/>
          </a:p>
          <a:p>
            <a:pPr algn="ctr"/>
            <a:r>
              <a:rPr lang="ga-IE" dirty="0"/>
              <a:t>The perceptron classification function is</a:t>
            </a:r>
          </a:p>
          <a:p>
            <a:pPr algn="ctr"/>
            <a:r>
              <a:rPr lang="ga-IE" dirty="0"/>
              <a:t>f(x) = sgn(y) </a:t>
            </a:r>
            <a:r>
              <a:rPr lang="en-US" dirty="0"/>
              <a:t>=</a:t>
            </a:r>
            <a:r>
              <a:rPr lang="ga-IE" dirty="0"/>
              <a:t> sgn(x </a:t>
            </a:r>
            <a:r>
              <a:rPr lang="ga-IE" baseline="30000" dirty="0"/>
              <a:t>. </a:t>
            </a:r>
            <a:r>
              <a:rPr lang="ga-IE" dirty="0"/>
              <a:t>w + b)</a:t>
            </a:r>
            <a:endParaRPr lang="en-IE" dirty="0"/>
          </a:p>
        </p:txBody>
      </p:sp>
      <p:sp>
        <p:nvSpPr>
          <p:cNvPr id="46" name="Rectangle 45"/>
          <p:cNvSpPr/>
          <p:nvPr/>
        </p:nvSpPr>
        <p:spPr>
          <a:xfrm>
            <a:off x="6300192" y="3789041"/>
            <a:ext cx="2404306" cy="2736304"/>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Learning algorithm will find suitable values for the vector  </a:t>
            </a:r>
          </a:p>
          <a:p>
            <a:pPr algn="ctr"/>
            <a:r>
              <a:rPr lang="ga-IE" dirty="0"/>
              <a:t>and the scalar b</a:t>
            </a:r>
          </a:p>
          <a:p>
            <a:pPr algn="ctr"/>
            <a:endParaRPr lang="ga-IE" dirty="0">
              <a:solidFill>
                <a:schemeClr val="bg1"/>
              </a:solidFill>
            </a:endParaRPr>
          </a:p>
          <a:p>
            <a:pPr algn="ctr"/>
            <a:r>
              <a:rPr lang="ga-IE" dirty="0"/>
              <a:t>and  will determine a hyperplane</a:t>
            </a:r>
          </a:p>
          <a:p>
            <a:pPr algn="ctr"/>
            <a:endParaRPr lang="en-IE"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3492214-7D34-AA4B-AF12-A558E25D1A66}"/>
                  </a:ext>
                </a:extLst>
              </p:cNvPr>
              <p:cNvSpPr txBox="1"/>
              <p:nvPr/>
            </p:nvSpPr>
            <p:spPr>
              <a:xfrm>
                <a:off x="3611395" y="4312678"/>
                <a:ext cx="608949"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nary>
                    </m:oMath>
                  </m:oMathPara>
                </a14:m>
                <a:endParaRPr lang="en-US" dirty="0"/>
              </a:p>
            </p:txBody>
          </p:sp>
        </mc:Choice>
        <mc:Fallback xmlns="">
          <p:sp>
            <p:nvSpPr>
              <p:cNvPr id="7" name="TextBox 6">
                <a:extLst>
                  <a:ext uri="{FF2B5EF4-FFF2-40B4-BE49-F238E27FC236}">
                    <a16:creationId xmlns:a16="http://schemas.microsoft.com/office/drawing/2014/main" id="{A3492214-7D34-AA4B-AF12-A558E25D1A66}"/>
                  </a:ext>
                </a:extLst>
              </p:cNvPr>
              <p:cNvSpPr txBox="1">
                <a:spLocks noRot="1" noChangeAspect="1" noMove="1" noResize="1" noEditPoints="1" noAdjustHandles="1" noChangeArrowheads="1" noChangeShapeType="1" noTextEdit="1"/>
              </p:cNvSpPr>
              <p:nvPr/>
            </p:nvSpPr>
            <p:spPr>
              <a:xfrm>
                <a:off x="3611395" y="4312678"/>
                <a:ext cx="608949" cy="670696"/>
              </a:xfrm>
              <a:prstGeom prst="rect">
                <a:avLst/>
              </a:prstGeom>
              <a:blipFill>
                <a:blip r:embed="rId3"/>
                <a:stretch>
                  <a:fillRect l="-132653" t="-147170" r="-46939" b="-201887"/>
                </a:stretch>
              </a:blipFill>
            </p:spPr>
            <p:txBody>
              <a:bodyPr/>
              <a:lstStyle/>
              <a:p>
                <a:r>
                  <a:rPr lang="en-US">
                    <a:noFill/>
                  </a:rPr>
                  <a:t> </a:t>
                </a:r>
              </a:p>
            </p:txBody>
          </p:sp>
        </mc:Fallback>
      </mc:AlternateContent>
      <p:sp>
        <p:nvSpPr>
          <p:cNvPr id="38" name="Footer Placeholder 4">
            <a:extLst>
              <a:ext uri="{FF2B5EF4-FFF2-40B4-BE49-F238E27FC236}">
                <a16:creationId xmlns:a16="http://schemas.microsoft.com/office/drawing/2014/main" id="{6FA7D1F6-659C-0D4D-9D4B-50CC74C189E3}"/>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90761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Perceptrons</a:t>
            </a:r>
            <a:r>
              <a:rPr lang="en-GB" dirty="0" smtClean="0"/>
              <a:t> </a:t>
            </a:r>
            <a:r>
              <a:rPr lang="en-GB" dirty="0"/>
              <a:t>– limitations </a:t>
            </a:r>
          </a:p>
        </p:txBody>
      </p:sp>
      <p:sp>
        <p:nvSpPr>
          <p:cNvPr id="6" name="Content Placeholder 5"/>
          <p:cNvSpPr>
            <a:spLocks noGrp="1"/>
          </p:cNvSpPr>
          <p:nvPr>
            <p:ph idx="1"/>
          </p:nvPr>
        </p:nvSpPr>
        <p:spPr/>
        <p:txBody>
          <a:bodyPr>
            <a:normAutofit fontScale="92500" lnSpcReduction="20000"/>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Lack of linear </a:t>
            </a:r>
            <a:r>
              <a:rPr lang="en-GB" dirty="0" err="1"/>
              <a:t>separability</a:t>
            </a:r>
            <a:endParaRPr lang="en-GB" dirty="0"/>
          </a:p>
        </p:txBody>
      </p:sp>
      <p:sp>
        <p:nvSpPr>
          <p:cNvPr id="3" name="Date Placeholder 2"/>
          <p:cNvSpPr>
            <a:spLocks noGrp="1"/>
          </p:cNvSpPr>
          <p:nvPr>
            <p:ph type="dt" sz="half" idx="10"/>
          </p:nvPr>
        </p:nvSpPr>
        <p:spPr/>
        <p:txBody>
          <a:bodyPr/>
          <a:lstStyle/>
          <a:p>
            <a:fld id="{9F85B1B1-7641-FA4D-8E10-75AA75CC80C6}"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24</a:t>
            </a:fld>
            <a:endParaRPr lang="en-IE"/>
          </a:p>
        </p:txBody>
      </p:sp>
      <p:pic>
        <p:nvPicPr>
          <p:cNvPr id="7" name="Picture 6" descr="perceptron issue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050" y="1733503"/>
            <a:ext cx="6311900" cy="3835400"/>
          </a:xfrm>
          <a:prstGeom prst="rect">
            <a:avLst/>
          </a:prstGeom>
        </p:spPr>
      </p:pic>
      <p:sp>
        <p:nvSpPr>
          <p:cNvPr id="8" name="Footer Placeholder 4">
            <a:extLst>
              <a:ext uri="{FF2B5EF4-FFF2-40B4-BE49-F238E27FC236}">
                <a16:creationId xmlns:a16="http://schemas.microsoft.com/office/drawing/2014/main" id="{5E64E7F4-8284-9041-A3C6-26EF71F5EDEE}"/>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3636517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710" y="1734870"/>
            <a:ext cx="4535259" cy="3299536"/>
          </a:xfrm>
          <a:prstGeom prst="rect">
            <a:avLst/>
          </a:prstGeom>
        </p:spPr>
      </p:pic>
      <p:sp>
        <p:nvSpPr>
          <p:cNvPr id="2" name="Title 1"/>
          <p:cNvSpPr>
            <a:spLocks noGrp="1"/>
          </p:cNvSpPr>
          <p:nvPr>
            <p:ph type="title"/>
          </p:nvPr>
        </p:nvSpPr>
        <p:spPr/>
        <p:txBody>
          <a:bodyPr/>
          <a:lstStyle/>
          <a:p>
            <a:r>
              <a:rPr lang="ga-IE" dirty="0"/>
              <a:t>Perceptrons</a:t>
            </a:r>
            <a:r>
              <a:rPr lang="en-GB" dirty="0" smtClean="0"/>
              <a:t> </a:t>
            </a:r>
            <a:r>
              <a:rPr lang="en-GB" dirty="0"/>
              <a:t>– limitations </a:t>
            </a:r>
          </a:p>
        </p:txBody>
      </p:sp>
      <p:sp>
        <p:nvSpPr>
          <p:cNvPr id="6" name="Content Placeholder 5"/>
          <p:cNvSpPr>
            <a:spLocks noGrp="1"/>
          </p:cNvSpPr>
          <p:nvPr>
            <p:ph idx="1"/>
          </p:nvPr>
        </p:nvSpPr>
        <p:spPr/>
        <p:txBody>
          <a:bodyPr>
            <a:normAutofit fontScale="92500" lnSpcReduction="20000"/>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Multiple solutions for a </a:t>
            </a:r>
            <a:r>
              <a:rPr lang="en-GB" dirty="0" err="1"/>
              <a:t>hyperplane</a:t>
            </a:r>
            <a:endParaRPr lang="en-GB" dirty="0"/>
          </a:p>
        </p:txBody>
      </p:sp>
      <p:sp>
        <p:nvSpPr>
          <p:cNvPr id="3" name="Date Placeholder 2"/>
          <p:cNvSpPr>
            <a:spLocks noGrp="1"/>
          </p:cNvSpPr>
          <p:nvPr>
            <p:ph type="dt" sz="half" idx="10"/>
          </p:nvPr>
        </p:nvSpPr>
        <p:spPr/>
        <p:txBody>
          <a:bodyPr/>
          <a:lstStyle/>
          <a:p>
            <a:fld id="{9EB27F53-4962-7E46-9049-0E80B43014FD}"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25</a:t>
            </a:fld>
            <a:endParaRPr lang="en-IE"/>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31" y="1734870"/>
            <a:ext cx="4436679" cy="3299536"/>
          </a:xfrm>
          <a:prstGeom prst="rect">
            <a:avLst/>
          </a:prstGeom>
        </p:spPr>
      </p:pic>
      <p:sp>
        <p:nvSpPr>
          <p:cNvPr id="9" name="Footer Placeholder 4">
            <a:extLst>
              <a:ext uri="{FF2B5EF4-FFF2-40B4-BE49-F238E27FC236}">
                <a16:creationId xmlns:a16="http://schemas.microsoft.com/office/drawing/2014/main" id="{16B2E821-5F34-3C49-BA36-DD2D5DD1B441}"/>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3381971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GB" dirty="0"/>
              <a:t>Perceptron – example: spam detection </a:t>
            </a:r>
          </a:p>
        </p:txBody>
      </p:sp>
      <p:sp>
        <p:nvSpPr>
          <p:cNvPr id="8" name="Content Placeholder 7"/>
          <p:cNvSpPr>
            <a:spLocks noGrp="1"/>
          </p:cNvSpPr>
          <p:nvPr>
            <p:ph idx="1"/>
          </p:nvPr>
        </p:nvSpPr>
        <p:spPr>
          <a:xfrm>
            <a:off x="457200" y="1219200"/>
            <a:ext cx="8229600" cy="2497832"/>
          </a:xfrm>
        </p:spPr>
        <p:txBody>
          <a:bodyPr>
            <a:normAutofit fontScale="70000" lnSpcReduction="20000"/>
          </a:bodyPr>
          <a:lstStyle/>
          <a:p>
            <a:pPr>
              <a:lnSpc>
                <a:spcPct val="120000"/>
              </a:lnSpc>
              <a:spcBef>
                <a:spcPts val="1200"/>
              </a:spcBef>
            </a:pPr>
            <a:r>
              <a:rPr lang="en-GB" dirty="0"/>
              <a:t>The training (x, y) set consists of 0’s and 1’s indicating the </a:t>
            </a:r>
            <a:r>
              <a:rPr lang="en-GB" dirty="0" smtClean="0"/>
              <a:t>presence (</a:t>
            </a:r>
            <a:r>
              <a:rPr lang="en-GB" i="1" dirty="0" smtClean="0"/>
              <a:t>x</a:t>
            </a:r>
            <a:r>
              <a:rPr lang="en-GB" i="1" baseline="-25000" dirty="0" smtClean="0"/>
              <a:t>i</a:t>
            </a:r>
            <a:r>
              <a:rPr lang="en-GB" dirty="0" smtClean="0"/>
              <a:t> </a:t>
            </a:r>
            <a:r>
              <a:rPr lang="en-GB" dirty="0"/>
              <a:t>= 1) </a:t>
            </a:r>
            <a:r>
              <a:rPr lang="en-GB" dirty="0" smtClean="0"/>
              <a:t>or absence </a:t>
            </a:r>
            <a:r>
              <a:rPr lang="en-GB" dirty="0"/>
              <a:t>(</a:t>
            </a:r>
            <a:r>
              <a:rPr lang="en-GB" i="1" dirty="0"/>
              <a:t>x</a:t>
            </a:r>
            <a:r>
              <a:rPr lang="en-GB" i="1" baseline="-25000" dirty="0"/>
              <a:t>i</a:t>
            </a:r>
            <a:r>
              <a:rPr lang="en-GB" i="1" dirty="0"/>
              <a:t> </a:t>
            </a:r>
            <a:r>
              <a:rPr lang="en-GB" dirty="0"/>
              <a:t>= 0)</a:t>
            </a:r>
            <a:r>
              <a:rPr lang="en-GB" i="1" dirty="0"/>
              <a:t> </a:t>
            </a:r>
            <a:r>
              <a:rPr lang="en-GB" dirty="0"/>
              <a:t>of a word in an email</a:t>
            </a:r>
          </a:p>
          <a:p>
            <a:pPr>
              <a:lnSpc>
                <a:spcPct val="120000"/>
              </a:lnSpc>
              <a:spcBef>
                <a:spcPts val="1200"/>
              </a:spcBef>
            </a:pPr>
            <a:r>
              <a:rPr lang="en-GB" dirty="0"/>
              <a:t>y  = +1 if the email is known to be spam and -1 otherwise</a:t>
            </a:r>
          </a:p>
          <a:p>
            <a:pPr>
              <a:lnSpc>
                <a:spcPct val="120000"/>
              </a:lnSpc>
              <a:spcBef>
                <a:spcPts val="1200"/>
              </a:spcBef>
            </a:pPr>
            <a:r>
              <a:rPr lang="en-GB" dirty="0"/>
              <a:t>We’re going to use a learning rate η = </a:t>
            </a:r>
            <a:r>
              <a:rPr lang="en-GB" dirty="0" smtClean="0"/>
              <a:t>½</a:t>
            </a:r>
            <a:endParaRPr lang="en-GB" dirty="0"/>
          </a:p>
          <a:p>
            <a:pPr>
              <a:lnSpc>
                <a:spcPct val="120000"/>
              </a:lnSpc>
              <a:spcBef>
                <a:spcPts val="1200"/>
              </a:spcBef>
            </a:pPr>
            <a:r>
              <a:rPr lang="en-GB" dirty="0"/>
              <a:t>We use only 5 keywords: “and”, “</a:t>
            </a:r>
            <a:r>
              <a:rPr lang="en-GB" dirty="0" err="1"/>
              <a:t>viagra</a:t>
            </a:r>
            <a:r>
              <a:rPr lang="en-GB" dirty="0"/>
              <a:t>”, “the”, “of”, “</a:t>
            </a:r>
            <a:r>
              <a:rPr lang="en-GB" dirty="0" err="1"/>
              <a:t>nigeria</a:t>
            </a:r>
            <a:r>
              <a:rPr lang="en-GB" dirty="0"/>
              <a:t>” to keep things simple</a:t>
            </a:r>
          </a:p>
          <a:p>
            <a:pPr>
              <a:lnSpc>
                <a:spcPct val="120000"/>
              </a:lnSpc>
              <a:spcBef>
                <a:spcPts val="1200"/>
              </a:spcBef>
            </a:pPr>
            <a:r>
              <a:rPr lang="en-GB" dirty="0"/>
              <a:t>Initially, w is all 0’s</a:t>
            </a:r>
          </a:p>
        </p:txBody>
      </p:sp>
      <p:sp>
        <p:nvSpPr>
          <p:cNvPr id="3" name="Date Placeholder 2"/>
          <p:cNvSpPr>
            <a:spLocks noGrp="1"/>
          </p:cNvSpPr>
          <p:nvPr>
            <p:ph type="dt" sz="half" idx="10"/>
          </p:nvPr>
        </p:nvSpPr>
        <p:spPr/>
        <p:txBody>
          <a:bodyPr/>
          <a:lstStyle/>
          <a:p>
            <a:fld id="{0ABF839C-1D80-6749-B746-3E06DFDF614F}"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26</a:t>
            </a:fld>
            <a:endParaRPr lang="en-IE"/>
          </a:p>
        </p:txBody>
      </p:sp>
      <p:graphicFrame>
        <p:nvGraphicFramePr>
          <p:cNvPr id="9" name="Content Placeholder 6"/>
          <p:cNvGraphicFramePr>
            <a:graphicFrameLocks/>
          </p:cNvGraphicFramePr>
          <p:nvPr/>
        </p:nvGraphicFramePr>
        <p:xfrm>
          <a:off x="395536" y="3713440"/>
          <a:ext cx="8229599" cy="2595880"/>
        </p:xfrm>
        <a:graphic>
          <a:graphicData uri="http://schemas.openxmlformats.org/drawingml/2006/table">
            <a:tbl>
              <a:tblPr firstRow="1" bandRow="1">
                <a:tableStyleId>{B301B821-A1FF-4177-AEE7-76D212191A09}</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a:txBody>
                    <a:bodyPr/>
                    <a:lstStyle/>
                    <a:p>
                      <a:pPr algn="ctr"/>
                      <a:endParaRPr lang="en-GB" dirty="0"/>
                    </a:p>
                  </a:txBody>
                  <a:tcPr/>
                </a:tc>
                <a:tc>
                  <a:txBody>
                    <a:bodyPr/>
                    <a:lstStyle/>
                    <a:p>
                      <a:pPr algn="ctr"/>
                      <a:r>
                        <a:rPr lang="en-GB" dirty="0"/>
                        <a:t>and</a:t>
                      </a:r>
                    </a:p>
                  </a:txBody>
                  <a:tcPr/>
                </a:tc>
                <a:tc>
                  <a:txBody>
                    <a:bodyPr/>
                    <a:lstStyle/>
                    <a:p>
                      <a:pPr algn="ctr"/>
                      <a:r>
                        <a:rPr lang="en-GB" dirty="0" err="1"/>
                        <a:t>viagra</a:t>
                      </a:r>
                      <a:endParaRPr lang="en-GB" dirty="0"/>
                    </a:p>
                  </a:txBody>
                  <a:tcPr/>
                </a:tc>
                <a:tc>
                  <a:txBody>
                    <a:bodyPr/>
                    <a:lstStyle/>
                    <a:p>
                      <a:pPr algn="ctr"/>
                      <a:r>
                        <a:rPr lang="en-GB" dirty="0"/>
                        <a:t>the</a:t>
                      </a:r>
                    </a:p>
                  </a:txBody>
                  <a:tcPr/>
                </a:tc>
                <a:tc>
                  <a:txBody>
                    <a:bodyPr/>
                    <a:lstStyle/>
                    <a:p>
                      <a:pPr algn="ctr"/>
                      <a:r>
                        <a:rPr lang="en-GB" dirty="0"/>
                        <a:t>of</a:t>
                      </a:r>
                    </a:p>
                  </a:txBody>
                  <a:tcPr/>
                </a:tc>
                <a:tc>
                  <a:txBody>
                    <a:bodyPr/>
                    <a:lstStyle/>
                    <a:p>
                      <a:pPr algn="ctr"/>
                      <a:r>
                        <a:rPr lang="en-GB" dirty="0" err="1"/>
                        <a:t>nigeria</a:t>
                      </a:r>
                      <a:r>
                        <a:rPr lang="en-GB" dirty="0"/>
                        <a:t> </a:t>
                      </a:r>
                    </a:p>
                  </a:txBody>
                  <a:tcPr/>
                </a:tc>
                <a:tc>
                  <a:txBody>
                    <a:bodyPr/>
                    <a:lstStyle/>
                    <a:p>
                      <a:pPr algn="ctr"/>
                      <a:r>
                        <a:rPr lang="en-GB" dirty="0"/>
                        <a:t>y</a:t>
                      </a:r>
                    </a:p>
                  </a:txBody>
                  <a:tcPr/>
                </a:tc>
                <a:extLst>
                  <a:ext uri="{0D108BD9-81ED-4DB2-BD59-A6C34878D82A}">
                    <a16:rowId xmlns:a16="http://schemas.microsoft.com/office/drawing/2014/main" val="10000"/>
                  </a:ext>
                </a:extLst>
              </a:tr>
              <a:tr h="370840">
                <a:tc>
                  <a:txBody>
                    <a:bodyPr/>
                    <a:lstStyle/>
                    <a:p>
                      <a:pPr algn="ctr"/>
                      <a:r>
                        <a:rPr lang="en-GB" dirty="0"/>
                        <a:t>a</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10001"/>
                  </a:ext>
                </a:extLst>
              </a:tr>
              <a:tr h="370840">
                <a:tc>
                  <a:txBody>
                    <a:bodyPr/>
                    <a:lstStyle/>
                    <a:p>
                      <a:pPr algn="ctr"/>
                      <a:r>
                        <a:rPr lang="en-GB" dirty="0"/>
                        <a:t>b</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-1 </a:t>
                      </a:r>
                    </a:p>
                  </a:txBody>
                  <a:tcPr/>
                </a:tc>
                <a:extLst>
                  <a:ext uri="{0D108BD9-81ED-4DB2-BD59-A6C34878D82A}">
                    <a16:rowId xmlns:a16="http://schemas.microsoft.com/office/drawing/2014/main" val="10002"/>
                  </a:ext>
                </a:extLst>
              </a:tr>
              <a:tr h="370840">
                <a:tc>
                  <a:txBody>
                    <a:bodyPr/>
                    <a:lstStyle/>
                    <a:p>
                      <a:pPr algn="ctr"/>
                      <a:r>
                        <a:rPr lang="en-GB" dirty="0"/>
                        <a:t>c</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extLst>
                  <a:ext uri="{0D108BD9-81ED-4DB2-BD59-A6C34878D82A}">
                    <a16:rowId xmlns:a16="http://schemas.microsoft.com/office/drawing/2014/main" val="10003"/>
                  </a:ext>
                </a:extLst>
              </a:tr>
              <a:tr h="370840">
                <a:tc>
                  <a:txBody>
                    <a:bodyPr/>
                    <a:lstStyle/>
                    <a:p>
                      <a:pPr algn="ctr"/>
                      <a:r>
                        <a:rPr lang="en-GB" dirty="0"/>
                        <a:t>d</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-1</a:t>
                      </a:r>
                    </a:p>
                  </a:txBody>
                  <a:tcPr/>
                </a:tc>
                <a:extLst>
                  <a:ext uri="{0D108BD9-81ED-4DB2-BD59-A6C34878D82A}">
                    <a16:rowId xmlns:a16="http://schemas.microsoft.com/office/drawing/2014/main" val="10004"/>
                  </a:ext>
                </a:extLst>
              </a:tr>
              <a:tr h="370840">
                <a:tc>
                  <a:txBody>
                    <a:bodyPr/>
                    <a:lstStyle/>
                    <a:p>
                      <a:pPr algn="ctr"/>
                      <a:r>
                        <a:rPr lang="en-GB" dirty="0"/>
                        <a:t>e</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10005"/>
                  </a:ext>
                </a:extLst>
              </a:tr>
              <a:tr h="370840">
                <a:tc>
                  <a:txBody>
                    <a:bodyPr/>
                    <a:lstStyle/>
                    <a:p>
                      <a:pPr algn="ctr"/>
                      <a:r>
                        <a:rPr lang="en-GB" dirty="0"/>
                        <a:t>f</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-1</a:t>
                      </a:r>
                    </a:p>
                  </a:txBody>
                  <a:tcPr/>
                </a:tc>
                <a:extLst>
                  <a:ext uri="{0D108BD9-81ED-4DB2-BD59-A6C34878D82A}">
                    <a16:rowId xmlns:a16="http://schemas.microsoft.com/office/drawing/2014/main" val="10006"/>
                  </a:ext>
                </a:extLst>
              </a:tr>
            </a:tbl>
          </a:graphicData>
        </a:graphic>
      </p:graphicFrame>
      <p:sp>
        <p:nvSpPr>
          <p:cNvPr id="10" name="Footer Placeholder 4">
            <a:extLst>
              <a:ext uri="{FF2B5EF4-FFF2-40B4-BE49-F238E27FC236}">
                <a16:creationId xmlns:a16="http://schemas.microsoft.com/office/drawing/2014/main" id="{33B9CC09-48B1-1F44-B8C3-DCC215A1565C}"/>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2877686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Perceptron – example: spam detection</a:t>
            </a:r>
          </a:p>
        </p:txBody>
      </p:sp>
      <p:sp>
        <p:nvSpPr>
          <p:cNvPr id="6" name="Content Placeholder 5"/>
          <p:cNvSpPr>
            <a:spLocks noGrp="1"/>
          </p:cNvSpPr>
          <p:nvPr>
            <p:ph idx="1"/>
          </p:nvPr>
        </p:nvSpPr>
        <p:spPr/>
        <p:txBody>
          <a:bodyPr>
            <a:normAutofit lnSpcReduction="10000"/>
          </a:bodyPr>
          <a:lstStyle/>
          <a:p>
            <a:pPr>
              <a:lnSpc>
                <a:spcPct val="110000"/>
              </a:lnSpc>
              <a:spcBef>
                <a:spcPts val="1800"/>
              </a:spcBef>
            </a:pPr>
            <a:r>
              <a:rPr lang="en-GB" dirty="0"/>
              <a:t>Start with a: [1,1,0,1,1]; y=+1</a:t>
            </a:r>
          </a:p>
          <a:p>
            <a:pPr lvl="1">
              <a:lnSpc>
                <a:spcPct val="110000"/>
              </a:lnSpc>
            </a:pPr>
            <a:r>
              <a:rPr lang="en-GB" dirty="0" err="1"/>
              <a:t>w.a</a:t>
            </a:r>
            <a:r>
              <a:rPr lang="en-GB" dirty="0"/>
              <a:t> = 0 – this is wrong, so we move w in the direction of a</a:t>
            </a:r>
          </a:p>
          <a:p>
            <a:pPr lvl="1">
              <a:lnSpc>
                <a:spcPct val="110000"/>
              </a:lnSpc>
            </a:pPr>
            <a:r>
              <a:rPr lang="en-GB" dirty="0"/>
              <a:t>w = w + ηya </a:t>
            </a:r>
          </a:p>
          <a:p>
            <a:pPr lvl="1">
              <a:lnSpc>
                <a:spcPct val="110000"/>
              </a:lnSpc>
            </a:pPr>
            <a:r>
              <a:rPr lang="en-GB" dirty="0"/>
              <a:t>w = w + ½ * 1 * a </a:t>
            </a:r>
          </a:p>
          <a:p>
            <a:pPr lvl="1">
              <a:lnSpc>
                <a:spcPct val="110000"/>
              </a:lnSpc>
            </a:pPr>
            <a:r>
              <a:rPr lang="en-GB" dirty="0"/>
              <a:t>w = [0,0,0,0,0] + [½, ½, 0, ½, ½] </a:t>
            </a:r>
          </a:p>
          <a:p>
            <a:pPr lvl="1">
              <a:lnSpc>
                <a:spcPct val="110000"/>
              </a:lnSpc>
            </a:pPr>
            <a:r>
              <a:rPr lang="en-GB" dirty="0"/>
              <a:t>w = [½, ½, 0, ½, ½] </a:t>
            </a:r>
          </a:p>
          <a:p>
            <a:pPr>
              <a:lnSpc>
                <a:spcPct val="120000"/>
              </a:lnSpc>
              <a:spcBef>
                <a:spcPts val="1800"/>
              </a:spcBef>
            </a:pPr>
            <a:r>
              <a:rPr lang="en-GB" dirty="0"/>
              <a:t>Now consider b: [0,0,1,1,0]; y=-1</a:t>
            </a:r>
          </a:p>
          <a:p>
            <a:pPr lvl="1">
              <a:lnSpc>
                <a:spcPct val="110000"/>
              </a:lnSpc>
            </a:pPr>
            <a:r>
              <a:rPr lang="en-GB" dirty="0" err="1"/>
              <a:t>w.b</a:t>
            </a:r>
            <a:r>
              <a:rPr lang="en-GB" dirty="0"/>
              <a:t> = [½, ½, 0, ½, ½] . [0,0,1,1,0] = ½ </a:t>
            </a:r>
          </a:p>
          <a:p>
            <a:pPr lvl="1">
              <a:lnSpc>
                <a:spcPct val="110000"/>
              </a:lnSpc>
            </a:pPr>
            <a:r>
              <a:rPr lang="en-GB" dirty="0"/>
              <a:t>b is misclassified so we move w again</a:t>
            </a:r>
          </a:p>
          <a:p>
            <a:pPr lvl="1">
              <a:lnSpc>
                <a:spcPct val="110000"/>
              </a:lnSpc>
            </a:pPr>
            <a:r>
              <a:rPr lang="en-GB" dirty="0"/>
              <a:t>w = w + ½ * -1 * b</a:t>
            </a:r>
          </a:p>
          <a:p>
            <a:pPr lvl="1">
              <a:lnSpc>
                <a:spcPct val="110000"/>
              </a:lnSpc>
            </a:pPr>
            <a:r>
              <a:rPr lang="en-GB" dirty="0"/>
              <a:t>w = [½, ½, 0, ½, ½] – [0, 0, ½, ½, 0] = [½, ½, -½, 0, ½]</a:t>
            </a:r>
          </a:p>
          <a:p>
            <a:pPr lvl="1">
              <a:lnSpc>
                <a:spcPct val="110000"/>
              </a:lnSpc>
            </a:pPr>
            <a:endParaRPr lang="en-GB" dirty="0"/>
          </a:p>
          <a:p>
            <a:pPr lvl="1">
              <a:lnSpc>
                <a:spcPct val="110000"/>
              </a:lnSpc>
            </a:pPr>
            <a:endParaRPr lang="en-GB" dirty="0"/>
          </a:p>
          <a:p>
            <a:pPr lvl="1">
              <a:lnSpc>
                <a:spcPct val="110000"/>
              </a:lnSpc>
            </a:pPr>
            <a:endParaRPr lang="en-GB" dirty="0"/>
          </a:p>
        </p:txBody>
      </p:sp>
      <p:sp>
        <p:nvSpPr>
          <p:cNvPr id="3" name="Date Placeholder 2"/>
          <p:cNvSpPr>
            <a:spLocks noGrp="1"/>
          </p:cNvSpPr>
          <p:nvPr>
            <p:ph type="dt" sz="half" idx="10"/>
          </p:nvPr>
        </p:nvSpPr>
        <p:spPr/>
        <p:txBody>
          <a:bodyPr/>
          <a:lstStyle/>
          <a:p>
            <a:fld id="{C98DB6FF-61EB-414C-B3A7-8254B9D71F2B}"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27</a:t>
            </a:fld>
            <a:endParaRPr lang="en-IE"/>
          </a:p>
        </p:txBody>
      </p:sp>
      <p:sp>
        <p:nvSpPr>
          <p:cNvPr id="7" name="Footer Placeholder 4">
            <a:extLst>
              <a:ext uri="{FF2B5EF4-FFF2-40B4-BE49-F238E27FC236}">
                <a16:creationId xmlns:a16="http://schemas.microsoft.com/office/drawing/2014/main" id="{9695165D-A927-584F-B570-476CBEA8B4EF}"/>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146931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500"/>
                                        <p:tgtEl>
                                          <p:spTgt spid="6">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fade">
                                      <p:cBhvr>
                                        <p:cTn id="33" dur="500"/>
                                        <p:tgtEl>
                                          <p:spTgt spid="6">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10" end="10"/>
                                            </p:txEl>
                                          </p:spTgt>
                                        </p:tgtEl>
                                        <p:attrNameLst>
                                          <p:attrName>style.visibility</p:attrName>
                                        </p:attrNameLst>
                                      </p:cBhvr>
                                      <p:to>
                                        <p:strVal val="visible"/>
                                      </p:to>
                                    </p:set>
                                    <p:animEffect transition="in" filter="fade">
                                      <p:cBhvr>
                                        <p:cTn id="36"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Perceptron – example: spam detection</a:t>
            </a:r>
          </a:p>
        </p:txBody>
      </p:sp>
      <p:sp>
        <p:nvSpPr>
          <p:cNvPr id="6" name="Content Placeholder 5"/>
          <p:cNvSpPr>
            <a:spLocks noGrp="1"/>
          </p:cNvSpPr>
          <p:nvPr>
            <p:ph idx="1"/>
          </p:nvPr>
        </p:nvSpPr>
        <p:spPr/>
        <p:txBody>
          <a:bodyPr>
            <a:normAutofit fontScale="77500" lnSpcReduction="20000"/>
          </a:bodyPr>
          <a:lstStyle/>
          <a:p>
            <a:pPr>
              <a:lnSpc>
                <a:spcPct val="120000"/>
              </a:lnSpc>
              <a:spcBef>
                <a:spcPts val="1800"/>
              </a:spcBef>
            </a:pPr>
            <a:r>
              <a:rPr lang="en-GB" dirty="0"/>
              <a:t>Now consider c: [0,1,1,0,0]; y=+1</a:t>
            </a:r>
          </a:p>
          <a:p>
            <a:pPr lvl="1">
              <a:lnSpc>
                <a:spcPct val="120000"/>
              </a:lnSpc>
            </a:pPr>
            <a:r>
              <a:rPr lang="en-GB" dirty="0" err="1"/>
              <a:t>w.c</a:t>
            </a:r>
            <a:r>
              <a:rPr lang="en-GB" dirty="0"/>
              <a:t> = [½, ½, -½, 0, ½] . [0, 1, 1, 0, 0] = 0; move again</a:t>
            </a:r>
          </a:p>
          <a:p>
            <a:pPr lvl="1">
              <a:lnSpc>
                <a:spcPct val="120000"/>
              </a:lnSpc>
            </a:pPr>
            <a:r>
              <a:rPr lang="en-GB" dirty="0"/>
              <a:t>w = w + ½ * 1 * c = [½, ½, -½, 0, ½] + [0, ½, ½, 0, 0] = [½, 1, 0, 0, ½]</a:t>
            </a:r>
          </a:p>
          <a:p>
            <a:pPr>
              <a:lnSpc>
                <a:spcPct val="120000"/>
              </a:lnSpc>
              <a:spcBef>
                <a:spcPts val="1800"/>
              </a:spcBef>
            </a:pPr>
            <a:r>
              <a:rPr lang="en-GB" dirty="0"/>
              <a:t>Now consider d: [1,0,0,1,0]; y=-1</a:t>
            </a:r>
          </a:p>
          <a:p>
            <a:pPr lvl="1">
              <a:lnSpc>
                <a:spcPct val="120000"/>
              </a:lnSpc>
            </a:pPr>
            <a:r>
              <a:rPr lang="en-GB" dirty="0" err="1"/>
              <a:t>w.d</a:t>
            </a:r>
            <a:r>
              <a:rPr lang="en-GB" dirty="0"/>
              <a:t> = [½, 1, 0, 0, ½] . [1, 0, 0, 1, 0] = 1; move again</a:t>
            </a:r>
          </a:p>
          <a:p>
            <a:pPr lvl="1">
              <a:lnSpc>
                <a:spcPct val="120000"/>
              </a:lnSpc>
            </a:pPr>
            <a:r>
              <a:rPr lang="en-GB" dirty="0"/>
              <a:t>w = [½, 1, 0, 0, ½] – [½, 0, 0, ½, 0] = [0, 1, 0, -½, ½]</a:t>
            </a:r>
          </a:p>
          <a:p>
            <a:pPr>
              <a:lnSpc>
                <a:spcPct val="120000"/>
              </a:lnSpc>
              <a:spcBef>
                <a:spcPts val="1800"/>
              </a:spcBef>
            </a:pPr>
            <a:r>
              <a:rPr lang="en-GB" dirty="0"/>
              <a:t>Now consider e: [1,0,1,0,1]; y=+1</a:t>
            </a:r>
          </a:p>
          <a:p>
            <a:pPr lvl="1">
              <a:lnSpc>
                <a:spcPct val="120000"/>
              </a:lnSpc>
            </a:pPr>
            <a:r>
              <a:rPr lang="en-GB" dirty="0" err="1"/>
              <a:t>w.e</a:t>
            </a:r>
            <a:r>
              <a:rPr lang="en-GB" dirty="0"/>
              <a:t> = [0, 1, 0, -½, ½] . [1, 0, 1, 0, 1] = ½; that’s fine, do nothing</a:t>
            </a:r>
          </a:p>
          <a:p>
            <a:pPr>
              <a:lnSpc>
                <a:spcPct val="120000"/>
              </a:lnSpc>
              <a:spcBef>
                <a:spcPts val="1800"/>
              </a:spcBef>
            </a:pPr>
            <a:r>
              <a:rPr lang="en-GB" dirty="0"/>
              <a:t>Now consider f: [1,0,1,1,0]; y=-1</a:t>
            </a:r>
          </a:p>
          <a:p>
            <a:pPr lvl="1">
              <a:lnSpc>
                <a:spcPct val="120000"/>
              </a:lnSpc>
            </a:pPr>
            <a:r>
              <a:rPr lang="en-GB" dirty="0" err="1"/>
              <a:t>w.f</a:t>
            </a:r>
            <a:r>
              <a:rPr lang="en-GB" dirty="0"/>
              <a:t> = [0, 1, 0, -½, ½] . [1, 0, 1, 1, 0]  = -½; that’s fine too</a:t>
            </a:r>
          </a:p>
          <a:p>
            <a:pPr>
              <a:lnSpc>
                <a:spcPct val="120000"/>
              </a:lnSpc>
              <a:spcBef>
                <a:spcPts val="1800"/>
              </a:spcBef>
            </a:pPr>
            <a:r>
              <a:rPr lang="en-GB" dirty="0"/>
              <a:t>Let’s check: </a:t>
            </a:r>
            <a:r>
              <a:rPr lang="en-GB" dirty="0" err="1"/>
              <a:t>w.a</a:t>
            </a:r>
            <a:r>
              <a:rPr lang="en-GB" dirty="0"/>
              <a:t> = 1; </a:t>
            </a:r>
            <a:r>
              <a:rPr lang="en-GB" dirty="0" err="1"/>
              <a:t>w.b</a:t>
            </a:r>
            <a:r>
              <a:rPr lang="en-GB" dirty="0"/>
              <a:t> = -½; </a:t>
            </a:r>
            <a:r>
              <a:rPr lang="en-GB" dirty="0" err="1"/>
              <a:t>w.c</a:t>
            </a:r>
            <a:r>
              <a:rPr lang="en-GB" dirty="0"/>
              <a:t> = 1; </a:t>
            </a:r>
            <a:r>
              <a:rPr lang="en-GB" dirty="0" err="1"/>
              <a:t>w.d</a:t>
            </a:r>
            <a:r>
              <a:rPr lang="en-GB" dirty="0"/>
              <a:t> = -½</a:t>
            </a:r>
          </a:p>
          <a:p>
            <a:pPr lvl="1">
              <a:lnSpc>
                <a:spcPct val="120000"/>
              </a:lnSpc>
            </a:pPr>
            <a:r>
              <a:rPr lang="en-GB" dirty="0"/>
              <a:t>This looks good, but what does it mean?</a:t>
            </a:r>
          </a:p>
          <a:p>
            <a:pPr lvl="1">
              <a:lnSpc>
                <a:spcPct val="120000"/>
              </a:lnSpc>
            </a:pPr>
            <a:endParaRPr lang="en-GB" dirty="0"/>
          </a:p>
          <a:p>
            <a:pPr lvl="1">
              <a:lnSpc>
                <a:spcPct val="120000"/>
              </a:lnSpc>
            </a:pPr>
            <a:endParaRPr lang="en-GB" dirty="0"/>
          </a:p>
        </p:txBody>
      </p:sp>
      <p:sp>
        <p:nvSpPr>
          <p:cNvPr id="3" name="Date Placeholder 2"/>
          <p:cNvSpPr>
            <a:spLocks noGrp="1"/>
          </p:cNvSpPr>
          <p:nvPr>
            <p:ph type="dt" sz="half" idx="10"/>
          </p:nvPr>
        </p:nvSpPr>
        <p:spPr/>
        <p:txBody>
          <a:bodyPr/>
          <a:lstStyle/>
          <a:p>
            <a:fld id="{BD672CEB-DB92-5E4D-A3C9-FA26E67CED1C}"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28</a:t>
            </a:fld>
            <a:endParaRPr lang="en-IE"/>
          </a:p>
        </p:txBody>
      </p:sp>
      <p:sp>
        <p:nvSpPr>
          <p:cNvPr id="7" name="Footer Placeholder 4">
            <a:extLst>
              <a:ext uri="{FF2B5EF4-FFF2-40B4-BE49-F238E27FC236}">
                <a16:creationId xmlns:a16="http://schemas.microsoft.com/office/drawing/2014/main" id="{DAF22B32-F9DF-504A-BBF5-C347CB5D71CA}"/>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41835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xEl>
                                              <p:pRg st="8" end="8"/>
                                            </p:txEl>
                                          </p:spTgt>
                                        </p:tgtEl>
                                        <p:attrNameLst>
                                          <p:attrName>style.visibility</p:attrName>
                                        </p:attrNameLst>
                                      </p:cBhvr>
                                      <p:to>
                                        <p:strVal val="visible"/>
                                      </p:to>
                                    </p:set>
                                    <p:animEffect transition="in" filter="fade">
                                      <p:cBhvr>
                                        <p:cTn id="34" dur="500"/>
                                        <p:tgtEl>
                                          <p:spTgt spid="6">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Perceptron – example: spam detection</a:t>
            </a:r>
          </a:p>
        </p:txBody>
      </p:sp>
      <p:sp>
        <p:nvSpPr>
          <p:cNvPr id="6" name="Content Placeholder 5"/>
          <p:cNvSpPr>
            <a:spLocks noGrp="1"/>
          </p:cNvSpPr>
          <p:nvPr>
            <p:ph idx="1"/>
          </p:nvPr>
        </p:nvSpPr>
        <p:spPr/>
        <p:txBody>
          <a:bodyPr>
            <a:normAutofit/>
          </a:bodyPr>
          <a:lstStyle/>
          <a:p>
            <a:pPr>
              <a:spcBef>
                <a:spcPts val="1800"/>
              </a:spcBef>
            </a:pPr>
            <a:r>
              <a:rPr lang="en-GB" sz="2000" dirty="0"/>
              <a:t>w = [0, 1, 0, -½, ½] </a:t>
            </a:r>
          </a:p>
          <a:p>
            <a:pPr lvl="1"/>
            <a:r>
              <a:rPr lang="en-GB" sz="2000" dirty="0"/>
              <a:t>The words “and” and “the” are considered neutral</a:t>
            </a:r>
          </a:p>
          <a:p>
            <a:pPr lvl="1"/>
            <a:r>
              <a:rPr lang="en-GB" sz="2000" dirty="0"/>
              <a:t>The words “</a:t>
            </a:r>
            <a:r>
              <a:rPr lang="en-GB" sz="2000" dirty="0" err="1"/>
              <a:t>viagra</a:t>
            </a:r>
            <a:r>
              <a:rPr lang="en-GB" sz="2000" dirty="0"/>
              <a:t>” and “</a:t>
            </a:r>
            <a:r>
              <a:rPr lang="en-GB" sz="2000" dirty="0" err="1"/>
              <a:t>nigeria</a:t>
            </a:r>
            <a:r>
              <a:rPr lang="en-GB" sz="2000" dirty="0"/>
              <a:t>” are considered indicative of spam</a:t>
            </a:r>
          </a:p>
          <a:p>
            <a:pPr lvl="1"/>
            <a:r>
              <a:rPr lang="en-GB" sz="2000" dirty="0"/>
              <a:t>The word “of” is considered indicative of not spam</a:t>
            </a:r>
          </a:p>
          <a:p>
            <a:pPr>
              <a:spcBef>
                <a:spcPts val="1800"/>
              </a:spcBef>
            </a:pPr>
            <a:r>
              <a:rPr lang="en-GB" sz="2000" dirty="0"/>
              <a:t>In this case, we terminated at a viable solution using training data only. </a:t>
            </a:r>
          </a:p>
          <a:p>
            <a:pPr>
              <a:spcBef>
                <a:spcPts val="1800"/>
              </a:spcBef>
            </a:pPr>
            <a:r>
              <a:rPr lang="en-GB" sz="2000" dirty="0"/>
              <a:t>Whilst the training data is linearly separable, test </a:t>
            </a:r>
            <a:r>
              <a:rPr lang="en-GB" sz="2000" dirty="0" smtClean="0"/>
              <a:t>data </a:t>
            </a:r>
            <a:r>
              <a:rPr lang="en-GB" sz="2000" dirty="0"/>
              <a:t>may not be.</a:t>
            </a:r>
          </a:p>
          <a:p>
            <a:pPr>
              <a:spcBef>
                <a:spcPts val="1800"/>
              </a:spcBef>
            </a:pPr>
            <a:r>
              <a:rPr lang="en-GB" sz="2000" dirty="0"/>
              <a:t>Therefore, we can use stopping criteria like:</a:t>
            </a:r>
          </a:p>
          <a:p>
            <a:pPr lvl="1"/>
            <a:r>
              <a:rPr lang="en-GB" sz="2000" dirty="0"/>
              <a:t>Terminate after k rounds</a:t>
            </a:r>
          </a:p>
          <a:p>
            <a:pPr lvl="1"/>
            <a:r>
              <a:rPr lang="en-GB" sz="2000" dirty="0"/>
              <a:t>Terminate when the number of misclassified instances stops changing</a:t>
            </a:r>
          </a:p>
          <a:p>
            <a:pPr lvl="1"/>
            <a:r>
              <a:rPr lang="en-GB" sz="2000" dirty="0"/>
              <a:t>…</a:t>
            </a:r>
          </a:p>
        </p:txBody>
      </p:sp>
      <p:sp>
        <p:nvSpPr>
          <p:cNvPr id="3" name="Date Placeholder 2"/>
          <p:cNvSpPr>
            <a:spLocks noGrp="1"/>
          </p:cNvSpPr>
          <p:nvPr>
            <p:ph type="dt" sz="half" idx="10"/>
          </p:nvPr>
        </p:nvSpPr>
        <p:spPr/>
        <p:txBody>
          <a:bodyPr/>
          <a:lstStyle/>
          <a:p>
            <a:fld id="{D922EFCD-6304-9D41-8A05-C2B5C9C39004}"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29</a:t>
            </a:fld>
            <a:endParaRPr lang="en-IE"/>
          </a:p>
        </p:txBody>
      </p:sp>
      <p:sp>
        <p:nvSpPr>
          <p:cNvPr id="7" name="Footer Placeholder 4">
            <a:extLst>
              <a:ext uri="{FF2B5EF4-FFF2-40B4-BE49-F238E27FC236}">
                <a16:creationId xmlns:a16="http://schemas.microsoft.com/office/drawing/2014/main" id="{C1E1DE5F-9F52-4948-8EDB-2A3ABF2AF46C}"/>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255361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Support Vector Machines 101</a:t>
            </a:r>
          </a:p>
        </p:txBody>
      </p:sp>
      <p:sp>
        <p:nvSpPr>
          <p:cNvPr id="3" name="Content Placeholder 2"/>
          <p:cNvSpPr>
            <a:spLocks noGrp="1"/>
          </p:cNvSpPr>
          <p:nvPr>
            <p:ph idx="1"/>
          </p:nvPr>
        </p:nvSpPr>
        <p:spPr/>
        <p:txBody>
          <a:bodyPr>
            <a:normAutofit fontScale="85000" lnSpcReduction="20000"/>
          </a:bodyPr>
          <a:lstStyle/>
          <a:p>
            <a:pPr marL="274320" indent="-274320">
              <a:lnSpc>
                <a:spcPct val="120000"/>
              </a:lnSpc>
              <a:spcBef>
                <a:spcPts val="1800"/>
              </a:spcBef>
              <a:buFont typeface="Wingdings 3"/>
              <a:buChar char=""/>
            </a:pPr>
            <a:r>
              <a:rPr lang="en-GB" dirty="0"/>
              <a:t>A supervised learning method, typically used for classification or regression purposes.</a:t>
            </a:r>
          </a:p>
          <a:p>
            <a:pPr marL="274320" indent="-274320">
              <a:lnSpc>
                <a:spcPct val="120000"/>
              </a:lnSpc>
              <a:spcBef>
                <a:spcPts val="1800"/>
              </a:spcBef>
              <a:buFont typeface="Wingdings 3"/>
              <a:buChar char=""/>
            </a:pPr>
            <a:r>
              <a:rPr lang="en-GB" dirty="0"/>
              <a:t>For classification: a binary classifier or a collection of binary classifiers for multi-class classification</a:t>
            </a:r>
          </a:p>
          <a:p>
            <a:pPr marL="274320" indent="-274320">
              <a:lnSpc>
                <a:spcPct val="120000"/>
              </a:lnSpc>
              <a:spcBef>
                <a:spcPts val="1800"/>
              </a:spcBef>
              <a:buFont typeface="Wingdings 3"/>
              <a:buChar char=""/>
            </a:pPr>
            <a:r>
              <a:rPr lang="en-GB" dirty="0"/>
              <a:t>Central notion of a SVM is the learning of a d-1 dimensional hyperplane</a:t>
            </a:r>
          </a:p>
          <a:p>
            <a:pPr marL="274320" indent="-274320">
              <a:lnSpc>
                <a:spcPct val="120000"/>
              </a:lnSpc>
              <a:spcBef>
                <a:spcPts val="1800"/>
              </a:spcBef>
              <a:buFont typeface="Wingdings 3"/>
              <a:buChar char=""/>
            </a:pPr>
            <a:r>
              <a:rPr lang="en-GB" dirty="0"/>
              <a:t>They are a black box method – very hard to understand why a SVM does what it does! Typically due to high dimensionality – they also suffer from the curse of dimensionality.</a:t>
            </a:r>
          </a:p>
          <a:p>
            <a:pPr marL="274320" indent="-274320">
              <a:lnSpc>
                <a:spcPct val="120000"/>
              </a:lnSpc>
              <a:spcBef>
                <a:spcPts val="1800"/>
              </a:spcBef>
              <a:buFont typeface="Wingdings 3"/>
              <a:buChar char=""/>
            </a:pPr>
            <a:r>
              <a:rPr lang="en-GB" dirty="0"/>
              <a:t>They are well known for being good at handling nonlinear, complex systems and processes</a:t>
            </a:r>
          </a:p>
        </p:txBody>
      </p:sp>
      <p:sp>
        <p:nvSpPr>
          <p:cNvPr id="4" name="Date Placeholder 3"/>
          <p:cNvSpPr>
            <a:spLocks noGrp="1"/>
          </p:cNvSpPr>
          <p:nvPr>
            <p:ph type="dt" sz="half" idx="10"/>
          </p:nvPr>
        </p:nvSpPr>
        <p:spPr/>
        <p:txBody>
          <a:bodyPr/>
          <a:lstStyle/>
          <a:p>
            <a:fld id="{4E3B5EC7-3910-FA4F-A5D9-909E208A1E2B}" type="datetime1">
              <a:rPr lang="en-GB" smtClean="0"/>
              <a:t>31/03/2020</a:t>
            </a:fld>
            <a:endParaRPr lang="en-US"/>
          </a:p>
        </p:txBody>
      </p:sp>
      <p:sp>
        <p:nvSpPr>
          <p:cNvPr id="6" name="Slide Number Placeholder 5"/>
          <p:cNvSpPr>
            <a:spLocks noGrp="1"/>
          </p:cNvSpPr>
          <p:nvPr>
            <p:ph type="sldNum" sz="quarter" idx="12"/>
          </p:nvPr>
        </p:nvSpPr>
        <p:spPr/>
        <p:txBody>
          <a:bodyPr/>
          <a:lstStyle/>
          <a:p>
            <a:fld id="{DD7D2821-7554-5B44-BF60-F8D166F48DA0}" type="slidenum">
              <a:rPr lang="en-US" smtClean="0"/>
              <a:pPr/>
              <a:t>3</a:t>
            </a:fld>
            <a:endParaRPr lang="en-US"/>
          </a:p>
        </p:txBody>
      </p:sp>
      <p:sp>
        <p:nvSpPr>
          <p:cNvPr id="7" name="Footer Placeholder 4">
            <a:extLst>
              <a:ext uri="{FF2B5EF4-FFF2-40B4-BE49-F238E27FC236}">
                <a16:creationId xmlns:a16="http://schemas.microsoft.com/office/drawing/2014/main" id="{04638AAD-2F6E-204C-B458-CA8225397071}"/>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3343518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Perceptrons</a:t>
            </a:r>
            <a:r>
              <a:rPr lang="en-GB" dirty="0" smtClean="0"/>
              <a:t> </a:t>
            </a:r>
            <a:r>
              <a:rPr lang="en-GB" dirty="0"/>
              <a:t>– Winnow algorithm</a:t>
            </a:r>
          </a:p>
        </p:txBody>
      </p:sp>
      <p:sp>
        <p:nvSpPr>
          <p:cNvPr id="6" name="Content Placeholder 5"/>
          <p:cNvSpPr>
            <a:spLocks noGrp="1"/>
          </p:cNvSpPr>
          <p:nvPr>
            <p:ph idx="1"/>
          </p:nvPr>
        </p:nvSpPr>
        <p:spPr/>
        <p:txBody>
          <a:bodyPr>
            <a:normAutofit fontScale="77500" lnSpcReduction="20000"/>
          </a:bodyPr>
          <a:lstStyle/>
          <a:p>
            <a:pPr>
              <a:lnSpc>
                <a:spcPct val="120000"/>
              </a:lnSpc>
              <a:spcBef>
                <a:spcPts val="1800"/>
              </a:spcBef>
            </a:pPr>
            <a:r>
              <a:rPr lang="en-GB" dirty="0"/>
              <a:t>There are many ways to adjust the weights vector. </a:t>
            </a:r>
          </a:p>
          <a:p>
            <a:pPr>
              <a:lnSpc>
                <a:spcPct val="120000"/>
              </a:lnSpc>
              <a:spcBef>
                <a:spcPts val="1800"/>
              </a:spcBef>
            </a:pPr>
            <a:r>
              <a:rPr lang="en-GB" dirty="0"/>
              <a:t>The Winnow algorithm (one way) basically tries to control the rate of convergence</a:t>
            </a:r>
          </a:p>
          <a:p>
            <a:pPr lvl="1">
              <a:lnSpc>
                <a:spcPct val="120000"/>
              </a:lnSpc>
            </a:pPr>
            <a:r>
              <a:rPr lang="en-GB" dirty="0"/>
              <a:t>If </a:t>
            </a:r>
            <a:r>
              <a:rPr lang="en-GB" dirty="0" err="1"/>
              <a:t>w.x</a:t>
            </a:r>
            <a:r>
              <a:rPr lang="en-GB" dirty="0"/>
              <a:t> &gt; </a:t>
            </a:r>
            <a:r>
              <a:rPr lang="en-GB" dirty="0" err="1"/>
              <a:t>θ</a:t>
            </a:r>
            <a:r>
              <a:rPr lang="en-GB" dirty="0"/>
              <a:t> and y=+1 or </a:t>
            </a:r>
            <a:r>
              <a:rPr lang="en-GB" dirty="0" err="1"/>
              <a:t>w.x</a:t>
            </a:r>
            <a:r>
              <a:rPr lang="en-GB" dirty="0"/>
              <a:t> &lt; </a:t>
            </a:r>
            <a:r>
              <a:rPr lang="en-GB" dirty="0" err="1"/>
              <a:t>θ</a:t>
            </a:r>
            <a:r>
              <a:rPr lang="en-GB" dirty="0"/>
              <a:t> and y=-1 then do nothing </a:t>
            </a:r>
          </a:p>
          <a:p>
            <a:pPr lvl="1">
              <a:lnSpc>
                <a:spcPct val="120000"/>
              </a:lnSpc>
            </a:pPr>
            <a:r>
              <a:rPr lang="en-GB" dirty="0"/>
              <a:t>If </a:t>
            </a:r>
            <a:r>
              <a:rPr lang="en-GB" dirty="0" err="1"/>
              <a:t>w.x</a:t>
            </a:r>
            <a:r>
              <a:rPr lang="en-GB" dirty="0"/>
              <a:t> </a:t>
            </a:r>
            <a:r>
              <a:rPr lang="en-GB" u="sng" dirty="0"/>
              <a:t>&lt;</a:t>
            </a:r>
            <a:r>
              <a:rPr lang="en-GB" dirty="0"/>
              <a:t> </a:t>
            </a:r>
            <a:r>
              <a:rPr lang="en-GB" dirty="0" err="1"/>
              <a:t>θ</a:t>
            </a:r>
            <a:r>
              <a:rPr lang="en-GB" dirty="0"/>
              <a:t>, but y=+1 then the weights for components where x has 1 are too low. So double them, i.e.: if x</a:t>
            </a:r>
            <a:r>
              <a:rPr lang="en-GB" baseline="-25000" dirty="0"/>
              <a:t>i</a:t>
            </a:r>
            <a:r>
              <a:rPr lang="en-GB" dirty="0"/>
              <a:t> = 1 then set </a:t>
            </a:r>
            <a:r>
              <a:rPr lang="en-GB" dirty="0" err="1"/>
              <a:t>w</a:t>
            </a:r>
            <a:r>
              <a:rPr lang="en-GB" baseline="-25000" dirty="0" err="1"/>
              <a:t>i</a:t>
            </a:r>
            <a:r>
              <a:rPr lang="en-GB" dirty="0"/>
              <a:t> := 2w</a:t>
            </a:r>
            <a:r>
              <a:rPr lang="en-GB" baseline="-25000" dirty="0"/>
              <a:t>i</a:t>
            </a:r>
          </a:p>
          <a:p>
            <a:pPr lvl="1">
              <a:lnSpc>
                <a:spcPct val="120000"/>
              </a:lnSpc>
            </a:pPr>
            <a:r>
              <a:rPr lang="en-GB" dirty="0"/>
              <a:t>If </a:t>
            </a:r>
            <a:r>
              <a:rPr lang="en-GB" dirty="0" err="1"/>
              <a:t>w.x</a:t>
            </a:r>
            <a:r>
              <a:rPr lang="en-GB" dirty="0"/>
              <a:t> </a:t>
            </a:r>
            <a:r>
              <a:rPr lang="en-GB" u="sng" dirty="0"/>
              <a:t>&gt;</a:t>
            </a:r>
            <a:r>
              <a:rPr lang="en-GB" dirty="0"/>
              <a:t> </a:t>
            </a:r>
            <a:r>
              <a:rPr lang="en-GB" dirty="0" err="1"/>
              <a:t>θ</a:t>
            </a:r>
            <a:r>
              <a:rPr lang="en-GB" dirty="0"/>
              <a:t>, but y=-1 then the weights for components where x has 0 are too high. So halve them, i.e.: if x</a:t>
            </a:r>
            <a:r>
              <a:rPr lang="en-GB" baseline="-25000" dirty="0"/>
              <a:t>i</a:t>
            </a:r>
            <a:r>
              <a:rPr lang="en-GB" dirty="0"/>
              <a:t> = 0 then set </a:t>
            </a:r>
            <a:r>
              <a:rPr lang="en-GB" dirty="0" err="1"/>
              <a:t>w</a:t>
            </a:r>
            <a:r>
              <a:rPr lang="en-GB" baseline="-25000" dirty="0" err="1"/>
              <a:t>i</a:t>
            </a:r>
            <a:r>
              <a:rPr lang="en-GB" dirty="0"/>
              <a:t> := </a:t>
            </a:r>
            <a:r>
              <a:rPr lang="en-GB" dirty="0" err="1"/>
              <a:t>w</a:t>
            </a:r>
            <a:r>
              <a:rPr lang="en-GB" baseline="-25000" dirty="0" err="1"/>
              <a:t>i</a:t>
            </a:r>
            <a:r>
              <a:rPr lang="en-GB" dirty="0"/>
              <a:t>/2 </a:t>
            </a:r>
          </a:p>
          <a:p>
            <a:pPr>
              <a:lnSpc>
                <a:spcPct val="120000"/>
              </a:lnSpc>
              <a:spcBef>
                <a:spcPts val="1800"/>
              </a:spcBef>
            </a:pPr>
            <a:r>
              <a:rPr lang="en-GB" dirty="0"/>
              <a:t>Example: a = [1, 1, 0, 1, 1]; y=+1</a:t>
            </a:r>
          </a:p>
          <a:p>
            <a:pPr>
              <a:lnSpc>
                <a:spcPct val="120000"/>
              </a:lnSpc>
            </a:pPr>
            <a:r>
              <a:rPr lang="en-GB" dirty="0"/>
              <a:t>Let w = [1, 1, 1, 1, 1] and </a:t>
            </a:r>
            <a:r>
              <a:rPr lang="en-GB" dirty="0" err="1"/>
              <a:t>θ</a:t>
            </a:r>
            <a:r>
              <a:rPr lang="en-GB" dirty="0"/>
              <a:t>=5</a:t>
            </a:r>
          </a:p>
          <a:p>
            <a:pPr>
              <a:lnSpc>
                <a:spcPct val="120000"/>
              </a:lnSpc>
            </a:pPr>
            <a:r>
              <a:rPr lang="en-GB" dirty="0" err="1"/>
              <a:t>w.a</a:t>
            </a:r>
            <a:r>
              <a:rPr lang="en-GB" dirty="0"/>
              <a:t> = 4, which is less than </a:t>
            </a:r>
            <a:r>
              <a:rPr lang="en-GB" dirty="0" err="1"/>
              <a:t>θ</a:t>
            </a:r>
            <a:r>
              <a:rPr lang="en-GB" dirty="0"/>
              <a:t>; so we double all components where x</a:t>
            </a:r>
            <a:r>
              <a:rPr lang="en-GB" baseline="-25000" dirty="0"/>
              <a:t>i</a:t>
            </a:r>
            <a:r>
              <a:rPr lang="en-GB" dirty="0"/>
              <a:t>=1</a:t>
            </a:r>
          </a:p>
          <a:p>
            <a:pPr>
              <a:lnSpc>
                <a:spcPct val="120000"/>
              </a:lnSpc>
            </a:pPr>
            <a:r>
              <a:rPr lang="en-GB" dirty="0"/>
              <a:t>So the new w = [2, 2, 1, 2, 2]</a:t>
            </a:r>
          </a:p>
        </p:txBody>
      </p:sp>
      <p:sp>
        <p:nvSpPr>
          <p:cNvPr id="3" name="Date Placeholder 2"/>
          <p:cNvSpPr>
            <a:spLocks noGrp="1"/>
          </p:cNvSpPr>
          <p:nvPr>
            <p:ph type="dt" sz="half" idx="10"/>
          </p:nvPr>
        </p:nvSpPr>
        <p:spPr/>
        <p:txBody>
          <a:bodyPr/>
          <a:lstStyle/>
          <a:p>
            <a:fld id="{009F9323-FCC7-0147-BF33-15FC40956C3B}"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30</a:t>
            </a:fld>
            <a:endParaRPr lang="en-IE"/>
          </a:p>
        </p:txBody>
      </p:sp>
      <p:sp>
        <p:nvSpPr>
          <p:cNvPr id="7" name="Footer Placeholder 4">
            <a:extLst>
              <a:ext uri="{FF2B5EF4-FFF2-40B4-BE49-F238E27FC236}">
                <a16:creationId xmlns:a16="http://schemas.microsoft.com/office/drawing/2014/main" id="{4B17792A-554D-C64C-94CF-26698E85006B}"/>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7393836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Perceptrons</a:t>
            </a:r>
            <a:r>
              <a:rPr lang="en-GB" dirty="0" smtClean="0"/>
              <a:t> </a:t>
            </a:r>
            <a:r>
              <a:rPr lang="en-GB" dirty="0"/>
              <a:t>– Winnow algorithm</a:t>
            </a:r>
          </a:p>
        </p:txBody>
      </p:sp>
      <p:pic>
        <p:nvPicPr>
          <p:cNvPr id="7" name="Content Placeholder 6" descr="Winnow weight adjustment.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1988344"/>
            <a:ext cx="6172200" cy="4025900"/>
          </a:xfrm>
        </p:spPr>
      </p:pic>
      <p:sp>
        <p:nvSpPr>
          <p:cNvPr id="3" name="Date Placeholder 2"/>
          <p:cNvSpPr>
            <a:spLocks noGrp="1"/>
          </p:cNvSpPr>
          <p:nvPr>
            <p:ph type="dt" sz="half" idx="10"/>
          </p:nvPr>
        </p:nvSpPr>
        <p:spPr/>
        <p:txBody>
          <a:bodyPr/>
          <a:lstStyle/>
          <a:p>
            <a:fld id="{37A26DF3-CB5A-C048-A2F5-7F8718EF60CB}"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31</a:t>
            </a:fld>
            <a:endParaRPr lang="en-IE"/>
          </a:p>
        </p:txBody>
      </p:sp>
      <p:sp>
        <p:nvSpPr>
          <p:cNvPr id="8" name="Footer Placeholder 4">
            <a:extLst>
              <a:ext uri="{FF2B5EF4-FFF2-40B4-BE49-F238E27FC236}">
                <a16:creationId xmlns:a16="http://schemas.microsoft.com/office/drawing/2014/main" id="{A5C84849-8B59-4B46-BBBF-7DA731568E4A}"/>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4068349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Perceptrons</a:t>
            </a:r>
            <a:r>
              <a:rPr lang="en-GB" dirty="0" smtClean="0"/>
              <a:t> </a:t>
            </a:r>
            <a:r>
              <a:rPr lang="en-GB" dirty="0"/>
              <a:t>– setting θ</a:t>
            </a:r>
          </a:p>
        </p:txBody>
      </p:sp>
      <p:sp>
        <p:nvSpPr>
          <p:cNvPr id="6" name="Content Placeholder 5"/>
          <p:cNvSpPr>
            <a:spLocks noGrp="1"/>
          </p:cNvSpPr>
          <p:nvPr>
            <p:ph idx="1"/>
          </p:nvPr>
        </p:nvSpPr>
        <p:spPr/>
        <p:txBody>
          <a:bodyPr>
            <a:normAutofit fontScale="85000" lnSpcReduction="20000"/>
          </a:bodyPr>
          <a:lstStyle/>
          <a:p>
            <a:pPr>
              <a:lnSpc>
                <a:spcPct val="120000"/>
              </a:lnSpc>
              <a:spcBef>
                <a:spcPts val="2400"/>
              </a:spcBef>
            </a:pPr>
            <a:r>
              <a:rPr lang="en-GB" dirty="0"/>
              <a:t>We can just increase the dimensionality of the problem, and treat </a:t>
            </a:r>
            <a:r>
              <a:rPr lang="en-GB" dirty="0" err="1"/>
              <a:t>θ</a:t>
            </a:r>
            <a:r>
              <a:rPr lang="en-GB" dirty="0"/>
              <a:t> like a weight</a:t>
            </a:r>
          </a:p>
          <a:p>
            <a:pPr>
              <a:lnSpc>
                <a:spcPct val="120000"/>
              </a:lnSpc>
              <a:spcBef>
                <a:spcPts val="2400"/>
              </a:spcBef>
            </a:pPr>
            <a:r>
              <a:rPr lang="en-GB" dirty="0"/>
              <a:t>In other words:</a:t>
            </a:r>
          </a:p>
          <a:p>
            <a:pPr lvl="1">
              <a:lnSpc>
                <a:spcPct val="120000"/>
              </a:lnSpc>
            </a:pPr>
            <a:r>
              <a:rPr lang="en-GB" dirty="0"/>
              <a:t>Replace w = [w</a:t>
            </a:r>
            <a:r>
              <a:rPr lang="en-GB" baseline="-25000" dirty="0"/>
              <a:t>1</a:t>
            </a:r>
            <a:r>
              <a:rPr lang="en-GB" dirty="0"/>
              <a:t>, w</a:t>
            </a:r>
            <a:r>
              <a:rPr lang="en-GB" baseline="-25000" dirty="0"/>
              <a:t>2</a:t>
            </a:r>
            <a:r>
              <a:rPr lang="en-GB" dirty="0"/>
              <a:t>, …, </a:t>
            </a:r>
            <a:r>
              <a:rPr lang="en-GB" dirty="0" err="1"/>
              <a:t>w</a:t>
            </a:r>
            <a:r>
              <a:rPr lang="en-GB" baseline="-25000" dirty="0" err="1"/>
              <a:t>d</a:t>
            </a:r>
            <a:r>
              <a:rPr lang="en-GB" dirty="0"/>
              <a:t>] with w’ = [w</a:t>
            </a:r>
            <a:r>
              <a:rPr lang="en-GB" baseline="-25000" dirty="0"/>
              <a:t>1</a:t>
            </a:r>
            <a:r>
              <a:rPr lang="en-GB" dirty="0"/>
              <a:t>, w</a:t>
            </a:r>
            <a:r>
              <a:rPr lang="en-GB" baseline="-25000" dirty="0"/>
              <a:t>2</a:t>
            </a:r>
            <a:r>
              <a:rPr lang="en-GB" dirty="0"/>
              <a:t>, …, </a:t>
            </a:r>
            <a:r>
              <a:rPr lang="en-GB" dirty="0" err="1"/>
              <a:t>w</a:t>
            </a:r>
            <a:r>
              <a:rPr lang="en-GB" baseline="-25000" dirty="0" err="1"/>
              <a:t>d</a:t>
            </a:r>
            <a:r>
              <a:rPr lang="en-GB" dirty="0"/>
              <a:t>, </a:t>
            </a:r>
            <a:r>
              <a:rPr lang="en-GB" dirty="0" err="1"/>
              <a:t>θ</a:t>
            </a:r>
            <a:r>
              <a:rPr lang="en-GB" dirty="0"/>
              <a:t>] </a:t>
            </a:r>
          </a:p>
          <a:p>
            <a:pPr lvl="1">
              <a:lnSpc>
                <a:spcPct val="120000"/>
              </a:lnSpc>
            </a:pPr>
            <a:r>
              <a:rPr lang="en-GB" dirty="0"/>
              <a:t>Replace ever feature vector x = [x</a:t>
            </a:r>
            <a:r>
              <a:rPr lang="en-GB" baseline="-25000" dirty="0"/>
              <a:t>1</a:t>
            </a:r>
            <a:r>
              <a:rPr lang="en-GB" dirty="0"/>
              <a:t>, x</a:t>
            </a:r>
            <a:r>
              <a:rPr lang="en-GB" baseline="-25000" dirty="0"/>
              <a:t>2</a:t>
            </a:r>
            <a:r>
              <a:rPr lang="en-GB" dirty="0"/>
              <a:t>, …, </a:t>
            </a:r>
            <a:r>
              <a:rPr lang="en-GB" dirty="0" err="1"/>
              <a:t>x</a:t>
            </a:r>
            <a:r>
              <a:rPr lang="en-GB" baseline="-25000" dirty="0" err="1"/>
              <a:t>d</a:t>
            </a:r>
            <a:r>
              <a:rPr lang="en-GB" dirty="0"/>
              <a:t>] with x’ = [x</a:t>
            </a:r>
            <a:r>
              <a:rPr lang="en-GB" baseline="-25000" dirty="0"/>
              <a:t>1</a:t>
            </a:r>
            <a:r>
              <a:rPr lang="en-GB" dirty="0"/>
              <a:t>, x</a:t>
            </a:r>
            <a:r>
              <a:rPr lang="en-GB" baseline="-25000" dirty="0"/>
              <a:t>2</a:t>
            </a:r>
            <a:r>
              <a:rPr lang="en-GB" dirty="0"/>
              <a:t>, …, </a:t>
            </a:r>
            <a:r>
              <a:rPr lang="en-GB" dirty="0" err="1"/>
              <a:t>x</a:t>
            </a:r>
            <a:r>
              <a:rPr lang="en-GB" baseline="-25000" dirty="0" err="1"/>
              <a:t>d</a:t>
            </a:r>
            <a:r>
              <a:rPr lang="en-GB" dirty="0"/>
              <a:t>, </a:t>
            </a:r>
            <a:r>
              <a:rPr lang="en-GB" dirty="0" err="1"/>
              <a:t>θ</a:t>
            </a:r>
            <a:r>
              <a:rPr lang="en-GB" dirty="0"/>
              <a:t>]</a:t>
            </a:r>
          </a:p>
          <a:p>
            <a:pPr>
              <a:lnSpc>
                <a:spcPct val="120000"/>
              </a:lnSpc>
              <a:spcBef>
                <a:spcPts val="2400"/>
              </a:spcBef>
            </a:pPr>
            <a:r>
              <a:rPr lang="en-GB" dirty="0"/>
              <a:t>For each instance, we treat θ as 0 and execute as before</a:t>
            </a:r>
          </a:p>
          <a:p>
            <a:pPr>
              <a:lnSpc>
                <a:spcPct val="120000"/>
              </a:lnSpc>
              <a:spcBef>
                <a:spcPts val="2400"/>
              </a:spcBef>
            </a:pPr>
            <a:r>
              <a:rPr lang="en-GB" dirty="0"/>
              <a:t>Why can we do this?</a:t>
            </a:r>
          </a:p>
          <a:p>
            <a:pPr lvl="1">
              <a:lnSpc>
                <a:spcPct val="120000"/>
              </a:lnSpc>
            </a:pPr>
            <a:r>
              <a:rPr lang="en-GB" dirty="0"/>
              <a:t> If </a:t>
            </a:r>
            <a:r>
              <a:rPr lang="en-GB" dirty="0" err="1"/>
              <a:t>w’.x</a:t>
            </a:r>
            <a:r>
              <a:rPr lang="en-GB" dirty="0"/>
              <a:t>’ </a:t>
            </a:r>
            <a:r>
              <a:rPr lang="en-GB" u="sng" dirty="0"/>
              <a:t>&gt;</a:t>
            </a:r>
            <a:r>
              <a:rPr lang="en-GB" dirty="0"/>
              <a:t> 0, then this is equivalent to </a:t>
            </a:r>
            <a:r>
              <a:rPr lang="en-GB" dirty="0" err="1"/>
              <a:t>Σ</a:t>
            </a:r>
            <a:r>
              <a:rPr lang="en-GB" baseline="30000" dirty="0" err="1"/>
              <a:t>d</a:t>
            </a:r>
            <a:r>
              <a:rPr lang="en-GB" baseline="-25000" dirty="0" err="1"/>
              <a:t>i</a:t>
            </a:r>
            <a:r>
              <a:rPr lang="en-GB" baseline="-25000" dirty="0"/>
              <a:t>=1</a:t>
            </a:r>
            <a:r>
              <a:rPr lang="en-GB" dirty="0"/>
              <a:t>w</a:t>
            </a:r>
            <a:r>
              <a:rPr lang="en-GB" baseline="-25000" dirty="0"/>
              <a:t>i</a:t>
            </a:r>
            <a:r>
              <a:rPr lang="en-GB" dirty="0"/>
              <a:t>x</a:t>
            </a:r>
            <a:r>
              <a:rPr lang="en-GB" baseline="-25000" dirty="0"/>
              <a:t>i</a:t>
            </a:r>
            <a:r>
              <a:rPr lang="en-GB" dirty="0"/>
              <a:t>+θ*-1 </a:t>
            </a:r>
            <a:r>
              <a:rPr lang="en-GB" u="sng" dirty="0"/>
              <a:t>&gt;</a:t>
            </a:r>
            <a:r>
              <a:rPr lang="en-GB" dirty="0"/>
              <a:t> 0</a:t>
            </a:r>
          </a:p>
          <a:p>
            <a:pPr lvl="1">
              <a:lnSpc>
                <a:spcPct val="120000"/>
              </a:lnSpc>
            </a:pPr>
            <a:r>
              <a:rPr lang="en-GB" dirty="0"/>
              <a:t>which is equivalent to </a:t>
            </a:r>
            <a:r>
              <a:rPr lang="en-GB" dirty="0" err="1"/>
              <a:t>w.x</a:t>
            </a:r>
            <a:r>
              <a:rPr lang="en-GB" dirty="0"/>
              <a:t> – </a:t>
            </a:r>
            <a:r>
              <a:rPr lang="en-GB" dirty="0" err="1"/>
              <a:t>θ</a:t>
            </a:r>
            <a:r>
              <a:rPr lang="en-GB" dirty="0"/>
              <a:t> </a:t>
            </a:r>
            <a:r>
              <a:rPr lang="en-GB" u="sng" dirty="0"/>
              <a:t>&gt;</a:t>
            </a:r>
            <a:r>
              <a:rPr lang="en-GB" dirty="0"/>
              <a:t> 0</a:t>
            </a:r>
          </a:p>
          <a:p>
            <a:pPr lvl="1">
              <a:lnSpc>
                <a:spcPct val="120000"/>
              </a:lnSpc>
            </a:pPr>
            <a:r>
              <a:rPr lang="en-GB" dirty="0"/>
              <a:t>which is equivalent to </a:t>
            </a:r>
            <a:r>
              <a:rPr lang="en-GB" dirty="0" err="1"/>
              <a:t>w.x</a:t>
            </a:r>
            <a:r>
              <a:rPr lang="en-GB" dirty="0"/>
              <a:t> </a:t>
            </a:r>
            <a:r>
              <a:rPr lang="en-GB" u="sng" dirty="0"/>
              <a:t>&gt;</a:t>
            </a:r>
            <a:r>
              <a:rPr lang="en-GB" dirty="0"/>
              <a:t> </a:t>
            </a:r>
            <a:r>
              <a:rPr lang="en-GB" dirty="0" err="1"/>
              <a:t>θ</a:t>
            </a:r>
            <a:endParaRPr lang="en-GB" dirty="0"/>
          </a:p>
          <a:p>
            <a:pPr lvl="1">
              <a:lnSpc>
                <a:spcPct val="120000"/>
              </a:lnSpc>
            </a:pPr>
            <a:r>
              <a:rPr lang="en-GB" dirty="0"/>
              <a:t>which is the positive response from a perceptron with threshold </a:t>
            </a:r>
            <a:r>
              <a:rPr lang="en-GB" dirty="0" err="1"/>
              <a:t>θ</a:t>
            </a:r>
            <a:endParaRPr lang="en-GB" dirty="0"/>
          </a:p>
        </p:txBody>
      </p:sp>
      <p:sp>
        <p:nvSpPr>
          <p:cNvPr id="3" name="Date Placeholder 2"/>
          <p:cNvSpPr>
            <a:spLocks noGrp="1"/>
          </p:cNvSpPr>
          <p:nvPr>
            <p:ph type="dt" sz="half" idx="10"/>
          </p:nvPr>
        </p:nvSpPr>
        <p:spPr/>
        <p:txBody>
          <a:bodyPr/>
          <a:lstStyle/>
          <a:p>
            <a:fld id="{D9EA9B8F-905D-DE4C-8AC9-08FDCBAE47C6}"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32</a:t>
            </a:fld>
            <a:endParaRPr lang="en-IE"/>
          </a:p>
        </p:txBody>
      </p:sp>
      <p:sp>
        <p:nvSpPr>
          <p:cNvPr id="7" name="Footer Placeholder 4">
            <a:extLst>
              <a:ext uri="{FF2B5EF4-FFF2-40B4-BE49-F238E27FC236}">
                <a16:creationId xmlns:a16="http://schemas.microsoft.com/office/drawing/2014/main" id="{798E1C70-E04C-694F-B1AA-85BDEA642A7E}"/>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3210167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82066"/>
          </a:xfrm>
        </p:spPr>
        <p:txBody>
          <a:bodyPr>
            <a:normAutofit/>
          </a:bodyPr>
          <a:lstStyle/>
          <a:p>
            <a:r>
              <a:rPr lang="ga-IE" dirty="0"/>
              <a:t>Support Vector Machines</a:t>
            </a:r>
            <a:endParaRPr lang="en-IE" dirty="0"/>
          </a:p>
        </p:txBody>
      </p:sp>
      <p:sp>
        <p:nvSpPr>
          <p:cNvPr id="3" name="Content Placeholder 2"/>
          <p:cNvSpPr>
            <a:spLocks noGrp="1"/>
          </p:cNvSpPr>
          <p:nvPr>
            <p:ph idx="1"/>
          </p:nvPr>
        </p:nvSpPr>
        <p:spPr>
          <a:xfrm>
            <a:off x="457200" y="1219200"/>
            <a:ext cx="8291264" cy="3217912"/>
          </a:xfrm>
        </p:spPr>
        <p:txBody>
          <a:bodyPr>
            <a:normAutofit fontScale="77500" lnSpcReduction="20000"/>
          </a:bodyPr>
          <a:lstStyle/>
          <a:p>
            <a:pPr>
              <a:lnSpc>
                <a:spcPct val="120000"/>
              </a:lnSpc>
              <a:spcBef>
                <a:spcPts val="1800"/>
              </a:spcBef>
            </a:pPr>
            <a:r>
              <a:rPr lang="ga-IE" dirty="0"/>
              <a:t>Support Vector Machines extend the idea associated with a Perceptron to find a certain hyperplane, but</a:t>
            </a:r>
          </a:p>
          <a:p>
            <a:pPr lvl="1">
              <a:lnSpc>
                <a:spcPct val="120000"/>
              </a:lnSpc>
            </a:pPr>
            <a:r>
              <a:rPr lang="ga-IE" dirty="0"/>
              <a:t>There is only 1 solution to a SVM:</a:t>
            </a:r>
          </a:p>
          <a:p>
            <a:pPr lvl="1">
              <a:lnSpc>
                <a:spcPct val="120000"/>
              </a:lnSpc>
            </a:pPr>
            <a:r>
              <a:rPr lang="ga-IE" dirty="0"/>
              <a:t>A hyperplane that maximises the distance (margin) between the points of the training set</a:t>
            </a:r>
          </a:p>
          <a:p>
            <a:pPr>
              <a:lnSpc>
                <a:spcPct val="120000"/>
              </a:lnSpc>
              <a:spcBef>
                <a:spcPts val="1800"/>
              </a:spcBef>
            </a:pPr>
            <a:r>
              <a:rPr lang="ga-IE" dirty="0"/>
              <a:t>SVMs can also handle data instances that are not immediately lineraly seperable</a:t>
            </a:r>
          </a:p>
          <a:p>
            <a:pPr>
              <a:lnSpc>
                <a:spcPct val="120000"/>
              </a:lnSpc>
              <a:spcBef>
                <a:spcPts val="1800"/>
              </a:spcBef>
            </a:pPr>
            <a:r>
              <a:rPr lang="ga-IE" dirty="0"/>
              <a:t>Consider the graph</a:t>
            </a:r>
          </a:p>
          <a:p>
            <a:pPr lvl="2">
              <a:lnSpc>
                <a:spcPct val="120000"/>
              </a:lnSpc>
            </a:pPr>
            <a:endParaRPr lang="ga-IE" dirty="0"/>
          </a:p>
          <a:p>
            <a:pPr lvl="2">
              <a:lnSpc>
                <a:spcPct val="120000"/>
              </a:lnSpc>
            </a:pPr>
            <a:endParaRPr lang="ga-IE" dirty="0"/>
          </a:p>
          <a:p>
            <a:pPr marL="274638" lvl="1" indent="0">
              <a:lnSpc>
                <a:spcPct val="120000"/>
              </a:lnSpc>
              <a:buNone/>
            </a:pPr>
            <a:endParaRPr lang="ga-IE" i="1" dirty="0">
              <a:latin typeface="Cambria Math"/>
            </a:endParaRPr>
          </a:p>
          <a:p>
            <a:pPr marL="274638" lvl="1" indent="0">
              <a:lnSpc>
                <a:spcPct val="120000"/>
              </a:lnSpc>
              <a:buNone/>
            </a:pPr>
            <a:endParaRPr lang="ga-IE" i="1" dirty="0">
              <a:latin typeface="Cambria Math"/>
            </a:endParaRPr>
          </a:p>
          <a:p>
            <a:pPr marL="274638" lvl="1" indent="0">
              <a:lnSpc>
                <a:spcPct val="120000"/>
              </a:lnSpc>
              <a:buNone/>
            </a:pPr>
            <a:endParaRPr lang="ga-IE" i="1" dirty="0">
              <a:latin typeface="Cambria Math"/>
            </a:endParaRPr>
          </a:p>
          <a:p>
            <a:pPr marL="274638" lvl="1" indent="0">
              <a:lnSpc>
                <a:spcPct val="120000"/>
              </a:lnSpc>
              <a:buNone/>
            </a:pPr>
            <a:endParaRPr lang="ga-IE" dirty="0"/>
          </a:p>
          <a:p>
            <a:pPr lvl="2">
              <a:lnSpc>
                <a:spcPct val="120000"/>
              </a:lnSpc>
            </a:pPr>
            <a:endParaRPr lang="ga-IE" dirty="0"/>
          </a:p>
        </p:txBody>
      </p:sp>
      <p:sp>
        <p:nvSpPr>
          <p:cNvPr id="4" name="Date Placeholder 3"/>
          <p:cNvSpPr>
            <a:spLocks noGrp="1"/>
          </p:cNvSpPr>
          <p:nvPr>
            <p:ph type="dt" sz="half" idx="10"/>
          </p:nvPr>
        </p:nvSpPr>
        <p:spPr/>
        <p:txBody>
          <a:bodyPr/>
          <a:lstStyle/>
          <a:p>
            <a:fld id="{4645D8D7-28E0-8F4C-B0C1-B90B28DAE743}"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33</a:t>
            </a:fld>
            <a:endParaRPr lang="en-IE"/>
          </a:p>
        </p:txBody>
      </p:sp>
      <p:cxnSp>
        <p:nvCxnSpPr>
          <p:cNvPr id="47" name="Straight Connector 46"/>
          <p:cNvCxnSpPr/>
          <p:nvPr/>
        </p:nvCxnSpPr>
        <p:spPr>
          <a:xfrm>
            <a:off x="5348808" y="4017517"/>
            <a:ext cx="0" cy="165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48808" y="5673701"/>
            <a:ext cx="2880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636840" y="4377557"/>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 name="Oval 49"/>
          <p:cNvSpPr/>
          <p:nvPr/>
        </p:nvSpPr>
        <p:spPr>
          <a:xfrm>
            <a:off x="6647829" y="4941168"/>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Oval 50"/>
          <p:cNvSpPr/>
          <p:nvPr/>
        </p:nvSpPr>
        <p:spPr>
          <a:xfrm>
            <a:off x="5796136" y="5241653"/>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Oval 54"/>
          <p:cNvSpPr/>
          <p:nvPr/>
        </p:nvSpPr>
        <p:spPr>
          <a:xfrm>
            <a:off x="6952629" y="4913894"/>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Oval 55"/>
          <p:cNvSpPr/>
          <p:nvPr/>
        </p:nvSpPr>
        <p:spPr>
          <a:xfrm>
            <a:off x="6952629" y="5245968"/>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Oval 56"/>
          <p:cNvSpPr/>
          <p:nvPr/>
        </p:nvSpPr>
        <p:spPr>
          <a:xfrm>
            <a:off x="7254573" y="4704799"/>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Oval 57"/>
          <p:cNvSpPr/>
          <p:nvPr/>
        </p:nvSpPr>
        <p:spPr>
          <a:xfrm>
            <a:off x="7398589" y="5057910"/>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Oval 58"/>
          <p:cNvSpPr/>
          <p:nvPr/>
        </p:nvSpPr>
        <p:spPr>
          <a:xfrm>
            <a:off x="6952629" y="4453095"/>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Oval 59"/>
          <p:cNvSpPr/>
          <p:nvPr/>
        </p:nvSpPr>
        <p:spPr>
          <a:xfrm>
            <a:off x="6004290" y="4704799"/>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Oval 60"/>
          <p:cNvSpPr/>
          <p:nvPr/>
        </p:nvSpPr>
        <p:spPr>
          <a:xfrm>
            <a:off x="5780207" y="4869160"/>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Oval 61"/>
          <p:cNvSpPr/>
          <p:nvPr/>
        </p:nvSpPr>
        <p:spPr>
          <a:xfrm>
            <a:off x="6031849" y="5013176"/>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683568" y="4365104"/>
            <a:ext cx="3744416" cy="1300790"/>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2000" dirty="0"/>
              <a:t>How many ways are there to separate the class instances using lines (</a:t>
            </a:r>
            <a:r>
              <a:rPr lang="ga-IE" sz="2000" dirty="0" smtClean="0"/>
              <a:t>i.e</a:t>
            </a:r>
            <a:r>
              <a:rPr lang="en-US" sz="2000" dirty="0" smtClean="0"/>
              <a:t>.</a:t>
            </a:r>
            <a:r>
              <a:rPr lang="ga-IE" sz="2000" dirty="0" smtClean="0"/>
              <a:t> </a:t>
            </a:r>
            <a:r>
              <a:rPr lang="ga-IE" sz="2000" dirty="0"/>
              <a:t>hyperplanes)?</a:t>
            </a:r>
            <a:endParaRPr lang="en-IE" sz="2000" dirty="0"/>
          </a:p>
        </p:txBody>
      </p:sp>
      <p:cxnSp>
        <p:nvCxnSpPr>
          <p:cNvPr id="18" name="Straight Connector 17"/>
          <p:cNvCxnSpPr/>
          <p:nvPr/>
        </p:nvCxnSpPr>
        <p:spPr>
          <a:xfrm>
            <a:off x="5940152" y="4017517"/>
            <a:ext cx="707677" cy="191285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508104" y="4017517"/>
            <a:ext cx="1746470" cy="18408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362062" y="3933056"/>
            <a:ext cx="133365" cy="20162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Footer Placeholder 4">
            <a:extLst>
              <a:ext uri="{FF2B5EF4-FFF2-40B4-BE49-F238E27FC236}">
                <a16:creationId xmlns:a16="http://schemas.microsoft.com/office/drawing/2014/main" id="{7A281E52-29CE-DB4D-896E-297892AF4F83}"/>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30134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VM - basic overvi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898" y="3708209"/>
            <a:ext cx="4355749" cy="2592288"/>
          </a:xfrm>
          <a:prstGeom prst="rect">
            <a:avLst/>
          </a:prstGeom>
        </p:spPr>
      </p:pic>
      <p:sp>
        <p:nvSpPr>
          <p:cNvPr id="2" name="Title 1"/>
          <p:cNvSpPr>
            <a:spLocks noGrp="1"/>
          </p:cNvSpPr>
          <p:nvPr>
            <p:ph type="title"/>
          </p:nvPr>
        </p:nvSpPr>
        <p:spPr>
          <a:xfrm>
            <a:off x="612648" y="60616"/>
            <a:ext cx="7886700" cy="993774"/>
          </a:xfrm>
        </p:spPr>
        <p:txBody>
          <a:bodyPr>
            <a:normAutofit/>
          </a:bodyPr>
          <a:lstStyle/>
          <a:p>
            <a:r>
              <a:rPr lang="ga-IE" dirty="0"/>
              <a:t>Support Vector Machines</a:t>
            </a:r>
            <a:endParaRPr lang="en-IE" dirty="0"/>
          </a:p>
        </p:txBody>
      </p:sp>
      <p:sp>
        <p:nvSpPr>
          <p:cNvPr id="3" name="Content Placeholder 2"/>
          <p:cNvSpPr>
            <a:spLocks noGrp="1"/>
          </p:cNvSpPr>
          <p:nvPr>
            <p:ph idx="1"/>
          </p:nvPr>
        </p:nvSpPr>
        <p:spPr>
          <a:xfrm>
            <a:off x="457200" y="1219200"/>
            <a:ext cx="8291264" cy="5090120"/>
          </a:xfrm>
        </p:spPr>
        <p:txBody>
          <a:bodyPr>
            <a:normAutofit fontScale="85000" lnSpcReduction="20000"/>
          </a:bodyPr>
          <a:lstStyle/>
          <a:p>
            <a:pPr>
              <a:lnSpc>
                <a:spcPct val="120000"/>
              </a:lnSpc>
              <a:spcBef>
                <a:spcPts val="2400"/>
              </a:spcBef>
            </a:pPr>
            <a:r>
              <a:rPr lang="ga-IE" dirty="0"/>
              <a:t>Given (x, y), find a linear function on the form: </a:t>
            </a:r>
          </a:p>
          <a:p>
            <a:pPr lvl="1">
              <a:lnSpc>
                <a:spcPct val="120000"/>
              </a:lnSpc>
            </a:pPr>
            <a:r>
              <a:rPr lang="ga-IE" dirty="0"/>
              <a:t>f(x) = w.x + b = 0</a:t>
            </a:r>
          </a:p>
          <a:p>
            <a:pPr lvl="1">
              <a:lnSpc>
                <a:spcPct val="120000"/>
              </a:lnSpc>
            </a:pPr>
            <a:r>
              <a:rPr lang="ga-IE" dirty="0"/>
              <a:t>that maximises γ</a:t>
            </a:r>
          </a:p>
          <a:p>
            <a:pPr>
              <a:lnSpc>
                <a:spcPct val="120000"/>
              </a:lnSpc>
              <a:spcBef>
                <a:spcPts val="2400"/>
              </a:spcBef>
            </a:pPr>
            <a:r>
              <a:rPr lang="ga-IE" dirty="0"/>
              <a:t>An input vector xi is assigned to the positive class if f(x) &gt; 0 and to the negative class otherwise.</a:t>
            </a:r>
          </a:p>
          <a:p>
            <a:pPr>
              <a:lnSpc>
                <a:spcPct val="120000"/>
              </a:lnSpc>
              <a:spcBef>
                <a:spcPts val="2400"/>
              </a:spcBef>
            </a:pPr>
            <a:r>
              <a:rPr lang="ga-IE" dirty="0"/>
              <a:t>Typically d + 1 support vectors</a:t>
            </a:r>
          </a:p>
          <a:p>
            <a:pPr marL="0" indent="0">
              <a:lnSpc>
                <a:spcPct val="120000"/>
              </a:lnSpc>
              <a:spcBef>
                <a:spcPts val="2400"/>
              </a:spcBef>
              <a:buNone/>
            </a:pPr>
            <a:r>
              <a:rPr lang="ga-IE" dirty="0" smtClean="0"/>
              <a:t>Maximising </a:t>
            </a:r>
            <a:r>
              <a:rPr lang="ga-IE" dirty="0"/>
              <a:t>the margin means</a:t>
            </a:r>
          </a:p>
          <a:p>
            <a:pPr marL="0" indent="0">
              <a:lnSpc>
                <a:spcPct val="120000"/>
              </a:lnSpc>
              <a:buNone/>
            </a:pPr>
            <a:r>
              <a:rPr lang="ga-IE" dirty="0"/>
              <a:t>that points close(r) to the</a:t>
            </a:r>
          </a:p>
          <a:p>
            <a:pPr marL="0" indent="0">
              <a:lnSpc>
                <a:spcPct val="120000"/>
              </a:lnSpc>
              <a:buNone/>
            </a:pPr>
            <a:r>
              <a:rPr lang="ga-IE" dirty="0"/>
              <a:t>hyperplane in the test dataset</a:t>
            </a:r>
          </a:p>
          <a:p>
            <a:pPr marL="0" indent="0">
              <a:lnSpc>
                <a:spcPct val="120000"/>
              </a:lnSpc>
              <a:buNone/>
            </a:pPr>
            <a:r>
              <a:rPr lang="ga-IE" dirty="0"/>
              <a:t>have a better chance of being</a:t>
            </a:r>
          </a:p>
          <a:p>
            <a:pPr marL="0" indent="0">
              <a:lnSpc>
                <a:spcPct val="120000"/>
              </a:lnSpc>
              <a:buNone/>
            </a:pPr>
            <a:r>
              <a:rPr lang="ga-IE" dirty="0"/>
              <a:t>correctly classified</a:t>
            </a:r>
          </a:p>
          <a:p>
            <a:pPr>
              <a:lnSpc>
                <a:spcPct val="120000"/>
              </a:lnSpc>
            </a:pPr>
            <a:endParaRPr lang="ga-IE" dirty="0"/>
          </a:p>
          <a:p>
            <a:pPr lvl="1">
              <a:lnSpc>
                <a:spcPct val="120000"/>
              </a:lnSpc>
            </a:pPr>
            <a:endParaRPr lang="ga-IE" dirty="0"/>
          </a:p>
          <a:p>
            <a:pPr lvl="2">
              <a:lnSpc>
                <a:spcPct val="120000"/>
              </a:lnSpc>
            </a:pPr>
            <a:endParaRPr lang="ga-IE" dirty="0"/>
          </a:p>
          <a:p>
            <a:pPr lvl="2">
              <a:lnSpc>
                <a:spcPct val="120000"/>
              </a:lnSpc>
            </a:pPr>
            <a:endParaRPr lang="ga-IE" dirty="0"/>
          </a:p>
          <a:p>
            <a:pPr marL="274638" lvl="1" indent="0">
              <a:lnSpc>
                <a:spcPct val="120000"/>
              </a:lnSpc>
              <a:buNone/>
            </a:pPr>
            <a:endParaRPr lang="ga-IE" i="1" dirty="0">
              <a:latin typeface="Cambria Math"/>
            </a:endParaRPr>
          </a:p>
          <a:p>
            <a:pPr marL="274638" lvl="1" indent="0">
              <a:lnSpc>
                <a:spcPct val="120000"/>
              </a:lnSpc>
              <a:buNone/>
            </a:pPr>
            <a:endParaRPr lang="ga-IE" i="1" dirty="0">
              <a:latin typeface="Cambria Math"/>
            </a:endParaRPr>
          </a:p>
          <a:p>
            <a:pPr marL="274638" lvl="1" indent="0">
              <a:lnSpc>
                <a:spcPct val="120000"/>
              </a:lnSpc>
              <a:buNone/>
            </a:pPr>
            <a:endParaRPr lang="ga-IE" i="1" dirty="0">
              <a:latin typeface="Cambria Math"/>
            </a:endParaRPr>
          </a:p>
          <a:p>
            <a:pPr marL="274638" lvl="1" indent="0">
              <a:lnSpc>
                <a:spcPct val="120000"/>
              </a:lnSpc>
              <a:buNone/>
            </a:pPr>
            <a:endParaRPr lang="ga-IE" dirty="0"/>
          </a:p>
          <a:p>
            <a:pPr lvl="2">
              <a:lnSpc>
                <a:spcPct val="120000"/>
              </a:lnSpc>
            </a:pPr>
            <a:endParaRPr lang="ga-IE" dirty="0"/>
          </a:p>
        </p:txBody>
      </p:sp>
      <p:sp>
        <p:nvSpPr>
          <p:cNvPr id="4" name="Date Placeholder 3"/>
          <p:cNvSpPr>
            <a:spLocks noGrp="1"/>
          </p:cNvSpPr>
          <p:nvPr>
            <p:ph type="dt" sz="half" idx="10"/>
          </p:nvPr>
        </p:nvSpPr>
        <p:spPr/>
        <p:txBody>
          <a:bodyPr/>
          <a:lstStyle/>
          <a:p>
            <a:fld id="{7F59F41B-4EB8-5C48-BFAE-635BC9F8D62C}"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34</a:t>
            </a:fld>
            <a:endParaRPr lang="en-IE"/>
          </a:p>
        </p:txBody>
      </p:sp>
      <p:sp>
        <p:nvSpPr>
          <p:cNvPr id="8" name="Footer Placeholder 4">
            <a:extLst>
              <a:ext uri="{FF2B5EF4-FFF2-40B4-BE49-F238E27FC236}">
                <a16:creationId xmlns:a16="http://schemas.microsoft.com/office/drawing/2014/main" id="{479A6567-2595-DC40-A86B-CD38B0C213EA}"/>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1387324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V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3068960"/>
            <a:ext cx="4613803" cy="2998488"/>
          </a:xfrm>
          <a:prstGeom prst="rect">
            <a:avLst/>
          </a:prstGeom>
        </p:spPr>
      </p:pic>
      <p:sp>
        <p:nvSpPr>
          <p:cNvPr id="2" name="Title 1"/>
          <p:cNvSpPr>
            <a:spLocks noGrp="1"/>
          </p:cNvSpPr>
          <p:nvPr>
            <p:ph type="title"/>
          </p:nvPr>
        </p:nvSpPr>
        <p:spPr/>
        <p:txBody>
          <a:bodyPr/>
          <a:lstStyle/>
          <a:p>
            <a:r>
              <a:rPr lang="en-GB" dirty="0"/>
              <a:t>Objective of a Support Vector Machine</a:t>
            </a:r>
          </a:p>
        </p:txBody>
      </p:sp>
      <p:sp>
        <p:nvSpPr>
          <p:cNvPr id="6" name="Content Placeholder 5"/>
          <p:cNvSpPr>
            <a:spLocks noGrp="1"/>
          </p:cNvSpPr>
          <p:nvPr>
            <p:ph idx="1"/>
          </p:nvPr>
        </p:nvSpPr>
        <p:spPr>
          <a:xfrm>
            <a:off x="457200" y="1219200"/>
            <a:ext cx="8229600" cy="2497832"/>
          </a:xfrm>
        </p:spPr>
        <p:txBody>
          <a:bodyPr>
            <a:normAutofit/>
          </a:bodyPr>
          <a:lstStyle/>
          <a:p>
            <a:pPr>
              <a:lnSpc>
                <a:spcPct val="110000"/>
              </a:lnSpc>
              <a:spcBef>
                <a:spcPts val="1800"/>
              </a:spcBef>
            </a:pPr>
            <a:r>
              <a:rPr lang="en-GB" sz="2000" dirty="0"/>
              <a:t>Maximise </a:t>
            </a:r>
            <a:r>
              <a:rPr lang="en-GB" sz="2000" dirty="0" err="1"/>
              <a:t>γ</a:t>
            </a:r>
            <a:r>
              <a:rPr lang="en-GB" sz="2000" dirty="0"/>
              <a:t> as the multiple of the unit vector w / ||w||</a:t>
            </a:r>
          </a:p>
          <a:p>
            <a:pPr lvl="1">
              <a:lnSpc>
                <a:spcPct val="110000"/>
              </a:lnSpc>
            </a:pPr>
            <a:r>
              <a:rPr lang="en-GB" sz="2000" dirty="0"/>
              <a:t>||w|| is the </a:t>
            </a:r>
            <a:r>
              <a:rPr lang="en-GB" sz="2000" dirty="0" err="1"/>
              <a:t>Frobenius</a:t>
            </a:r>
            <a:r>
              <a:rPr lang="en-GB" sz="2000" dirty="0"/>
              <a:t> norm (the square root of the sum of squares of the components in w)</a:t>
            </a:r>
          </a:p>
          <a:p>
            <a:pPr>
              <a:lnSpc>
                <a:spcPct val="110000"/>
              </a:lnSpc>
              <a:spcBef>
                <a:spcPts val="1800"/>
              </a:spcBef>
            </a:pPr>
            <a:r>
              <a:rPr lang="en-GB" sz="2000" dirty="0"/>
              <a:t>Given a training set (x1,y1), … (</a:t>
            </a:r>
            <a:r>
              <a:rPr lang="en-GB" sz="2000" dirty="0" err="1"/>
              <a:t>xn,yn</a:t>
            </a:r>
            <a:r>
              <a:rPr lang="en-GB" sz="2000" dirty="0"/>
              <a:t>) minimise ||w|| by varying w and b such that:</a:t>
            </a:r>
          </a:p>
          <a:p>
            <a:pPr lvl="1">
              <a:lnSpc>
                <a:spcPct val="110000"/>
              </a:lnSpc>
            </a:pPr>
            <a:r>
              <a:rPr lang="en-GB" sz="2000" dirty="0" err="1"/>
              <a:t>y</a:t>
            </a:r>
            <a:r>
              <a:rPr lang="en-GB" sz="2000" baseline="-25000" dirty="0" err="1"/>
              <a:t>i</a:t>
            </a:r>
            <a:r>
              <a:rPr lang="en-GB" sz="2000" dirty="0"/>
              <a:t>(</a:t>
            </a:r>
            <a:r>
              <a:rPr lang="en-GB" sz="2000" dirty="0" err="1"/>
              <a:t>w.x</a:t>
            </a:r>
            <a:r>
              <a:rPr lang="en-GB" sz="2000" baseline="-25000" dirty="0" err="1"/>
              <a:t>i</a:t>
            </a:r>
            <a:r>
              <a:rPr lang="en-GB" sz="2000" dirty="0"/>
              <a:t> + b) </a:t>
            </a:r>
            <a:r>
              <a:rPr lang="en-GB" sz="2000" u="sng" dirty="0"/>
              <a:t>&gt;</a:t>
            </a:r>
            <a:r>
              <a:rPr lang="en-GB" sz="2000" dirty="0"/>
              <a:t> 1</a:t>
            </a:r>
          </a:p>
        </p:txBody>
      </p:sp>
      <p:sp>
        <p:nvSpPr>
          <p:cNvPr id="3" name="Date Placeholder 2"/>
          <p:cNvSpPr>
            <a:spLocks noGrp="1"/>
          </p:cNvSpPr>
          <p:nvPr>
            <p:ph type="dt" sz="half" idx="10"/>
          </p:nvPr>
        </p:nvSpPr>
        <p:spPr/>
        <p:txBody>
          <a:bodyPr/>
          <a:lstStyle/>
          <a:p>
            <a:fld id="{3CB36634-EA81-9B48-A48C-BB15A63322BB}"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35</a:t>
            </a:fld>
            <a:endParaRPr lang="en-IE"/>
          </a:p>
        </p:txBody>
      </p:sp>
      <p:sp>
        <p:nvSpPr>
          <p:cNvPr id="8" name="Footer Placeholder 4">
            <a:extLst>
              <a:ext uri="{FF2B5EF4-FFF2-40B4-BE49-F238E27FC236}">
                <a16:creationId xmlns:a16="http://schemas.microsoft.com/office/drawing/2014/main" id="{CF2F0796-5518-814D-9549-9808DCA9F26D}"/>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402470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ga-IE" dirty="0"/>
              <a:t>Support Vector Machines – non seperable?</a:t>
            </a:r>
            <a:endParaRPr lang="en-IE" dirty="0"/>
          </a:p>
        </p:txBody>
      </p:sp>
      <p:pic>
        <p:nvPicPr>
          <p:cNvPr id="8" name="Content Placeholder 7" descr="SVM - non seperable.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3423" y="1825625"/>
            <a:ext cx="6957153" cy="4351338"/>
          </a:xfrm>
        </p:spPr>
      </p:pic>
      <p:sp>
        <p:nvSpPr>
          <p:cNvPr id="4" name="Date Placeholder 3"/>
          <p:cNvSpPr>
            <a:spLocks noGrp="1"/>
          </p:cNvSpPr>
          <p:nvPr>
            <p:ph type="dt" sz="half" idx="10"/>
          </p:nvPr>
        </p:nvSpPr>
        <p:spPr/>
        <p:txBody>
          <a:bodyPr/>
          <a:lstStyle/>
          <a:p>
            <a:fld id="{AA9ECB26-A9E4-A24A-B4F5-8614672AD6A2}"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36</a:t>
            </a:fld>
            <a:endParaRPr lang="en-IE"/>
          </a:p>
        </p:txBody>
      </p:sp>
      <p:sp>
        <p:nvSpPr>
          <p:cNvPr id="9" name="TextBox 8"/>
          <p:cNvSpPr txBox="1"/>
          <p:nvPr/>
        </p:nvSpPr>
        <p:spPr>
          <a:xfrm>
            <a:off x="6156176" y="4254182"/>
            <a:ext cx="1080120" cy="461665"/>
          </a:xfrm>
          <a:prstGeom prst="rect">
            <a:avLst/>
          </a:prstGeom>
          <a:noFill/>
          <a:ln>
            <a:solidFill>
              <a:schemeClr val="tx2"/>
            </a:solidFill>
          </a:ln>
        </p:spPr>
        <p:txBody>
          <a:bodyPr wrap="square" rtlCol="0">
            <a:spAutoFit/>
          </a:bodyPr>
          <a:lstStyle/>
          <a:p>
            <a:r>
              <a:rPr lang="ga-IE" sz="1200" dirty="0"/>
              <a:t>Liu, Web Data Mining</a:t>
            </a:r>
            <a:endParaRPr lang="en-IE" sz="1200" dirty="0"/>
          </a:p>
        </p:txBody>
      </p:sp>
      <p:sp>
        <p:nvSpPr>
          <p:cNvPr id="10" name="Footer Placeholder 4">
            <a:extLst>
              <a:ext uri="{FF2B5EF4-FFF2-40B4-BE49-F238E27FC236}">
                <a16:creationId xmlns:a16="http://schemas.microsoft.com/office/drawing/2014/main" id="{AE0A5EEF-5B3F-AA41-82D2-E2DF49017192}"/>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21180295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CCB-8DF8-1147-AB07-DC04E2A521AC}"/>
              </a:ext>
            </a:extLst>
          </p:cNvPr>
          <p:cNvSpPr>
            <a:spLocks noGrp="1"/>
          </p:cNvSpPr>
          <p:nvPr>
            <p:ph type="title"/>
          </p:nvPr>
        </p:nvSpPr>
        <p:spPr/>
        <p:txBody>
          <a:bodyPr/>
          <a:lstStyle/>
          <a:p>
            <a:r>
              <a:rPr lang="en-US" dirty="0"/>
              <a:t>Handling Non-separable data</a:t>
            </a:r>
          </a:p>
        </p:txBody>
      </p:sp>
      <p:sp>
        <p:nvSpPr>
          <p:cNvPr id="3" name="Content Placeholder 2">
            <a:extLst>
              <a:ext uri="{FF2B5EF4-FFF2-40B4-BE49-F238E27FC236}">
                <a16:creationId xmlns:a16="http://schemas.microsoft.com/office/drawing/2014/main" id="{AED9D9B0-3E67-8E4A-ADE7-F5CE936D2A4F}"/>
              </a:ext>
            </a:extLst>
          </p:cNvPr>
          <p:cNvSpPr>
            <a:spLocks noGrp="1"/>
          </p:cNvSpPr>
          <p:nvPr>
            <p:ph idx="1"/>
          </p:nvPr>
        </p:nvSpPr>
        <p:spPr/>
        <p:txBody>
          <a:bodyPr>
            <a:normAutofit/>
          </a:bodyPr>
          <a:lstStyle/>
          <a:p>
            <a:pPr marL="274320" indent="-274320">
              <a:lnSpc>
                <a:spcPct val="120000"/>
              </a:lnSpc>
              <a:spcBef>
                <a:spcPts val="1800"/>
              </a:spcBef>
              <a:buFont typeface="Wingdings 3"/>
              <a:buChar char=""/>
            </a:pPr>
            <a:r>
              <a:rPr lang="en-US" sz="2000" dirty="0"/>
              <a:t>We have a few options to handle our not separable issue:</a:t>
            </a:r>
          </a:p>
          <a:p>
            <a:pPr marL="0" indent="0">
              <a:lnSpc>
                <a:spcPct val="120000"/>
              </a:lnSpc>
              <a:spcBef>
                <a:spcPts val="1800"/>
              </a:spcBef>
              <a:buNone/>
            </a:pPr>
            <a:r>
              <a:rPr lang="en-US" sz="2000" dirty="0" smtClean="0"/>
              <a:t>1</a:t>
            </a:r>
            <a:r>
              <a:rPr lang="en-US" sz="2000" dirty="0"/>
              <a:t>. We make new features, for example if our feature vector X has 2 components X</a:t>
            </a:r>
            <a:r>
              <a:rPr lang="en-US" sz="2000" baseline="-25000" dirty="0"/>
              <a:t>1</a:t>
            </a:r>
            <a:r>
              <a:rPr lang="en-US" sz="2000" dirty="0"/>
              <a:t> and X</a:t>
            </a:r>
            <a:r>
              <a:rPr lang="en-US" sz="2000" baseline="-25000" dirty="0"/>
              <a:t>2 </a:t>
            </a:r>
            <a:r>
              <a:rPr lang="en-US" sz="2000" dirty="0"/>
              <a:t>we could add X</a:t>
            </a:r>
            <a:r>
              <a:rPr lang="en-US" sz="2000" baseline="-25000" dirty="0"/>
              <a:t>1</a:t>
            </a:r>
            <a:r>
              <a:rPr lang="en-US" sz="2000" baseline="30000" dirty="0"/>
              <a:t>2 </a:t>
            </a:r>
            <a:r>
              <a:rPr lang="en-US" sz="2000" dirty="0"/>
              <a:t>and X</a:t>
            </a:r>
            <a:r>
              <a:rPr lang="en-US" sz="2000" baseline="-25000" dirty="0"/>
              <a:t>2</a:t>
            </a:r>
            <a:r>
              <a:rPr lang="en-US" sz="2000" baseline="30000" dirty="0"/>
              <a:t>2</a:t>
            </a:r>
            <a:r>
              <a:rPr lang="en-US" sz="2000" dirty="0"/>
              <a:t> with more features, we can use higher order linear functions to try to find a linear hyperplane.</a:t>
            </a:r>
          </a:p>
          <a:p>
            <a:pPr marL="0" indent="0">
              <a:lnSpc>
                <a:spcPct val="120000"/>
              </a:lnSpc>
              <a:spcBef>
                <a:spcPts val="1800"/>
              </a:spcBef>
              <a:buNone/>
            </a:pPr>
            <a:r>
              <a:rPr lang="en-US" sz="2000" dirty="0" smtClean="0"/>
              <a:t>Typically </a:t>
            </a:r>
            <a:r>
              <a:rPr lang="en-US" sz="2000" dirty="0"/>
              <a:t>if our feature space is larger than the number of instances (or essentially big enough) we can usually find a linear hyperplane that will separate the data.</a:t>
            </a:r>
          </a:p>
          <a:p>
            <a:pPr marL="0" indent="0">
              <a:lnSpc>
                <a:spcPct val="120000"/>
              </a:lnSpc>
              <a:spcBef>
                <a:spcPts val="1800"/>
              </a:spcBef>
              <a:buNone/>
            </a:pPr>
            <a:r>
              <a:rPr lang="en-US" sz="2000" dirty="0" smtClean="0"/>
              <a:t>2</a:t>
            </a:r>
            <a:r>
              <a:rPr lang="en-US" sz="2000" dirty="0"/>
              <a:t>. We relax our notion of a maximal margin hyperplane slightly and allow a number of points to be inside the margin, but we constrain this!</a:t>
            </a:r>
          </a:p>
        </p:txBody>
      </p:sp>
      <p:sp>
        <p:nvSpPr>
          <p:cNvPr id="4" name="Date Placeholder 3">
            <a:extLst>
              <a:ext uri="{FF2B5EF4-FFF2-40B4-BE49-F238E27FC236}">
                <a16:creationId xmlns:a16="http://schemas.microsoft.com/office/drawing/2014/main" id="{6466ABAC-2ED0-894E-924B-98DDA4DD0E63}"/>
              </a:ext>
            </a:extLst>
          </p:cNvPr>
          <p:cNvSpPr>
            <a:spLocks noGrp="1"/>
          </p:cNvSpPr>
          <p:nvPr>
            <p:ph type="dt" sz="half" idx="10"/>
          </p:nvPr>
        </p:nvSpPr>
        <p:spPr/>
        <p:txBody>
          <a:bodyPr/>
          <a:lstStyle/>
          <a:p>
            <a:fld id="{4E3B5EC7-3910-FA4F-A5D9-909E208A1E2B}" type="datetime1">
              <a:rPr lang="en-GB" smtClean="0"/>
              <a:t>31/03/2020</a:t>
            </a:fld>
            <a:endParaRPr lang="en-US"/>
          </a:p>
        </p:txBody>
      </p:sp>
      <p:sp>
        <p:nvSpPr>
          <p:cNvPr id="6" name="Slide Number Placeholder 5">
            <a:extLst>
              <a:ext uri="{FF2B5EF4-FFF2-40B4-BE49-F238E27FC236}">
                <a16:creationId xmlns:a16="http://schemas.microsoft.com/office/drawing/2014/main" id="{351C2246-4CCD-5A49-B9C0-2D2A8C1253AD}"/>
              </a:ext>
            </a:extLst>
          </p:cNvPr>
          <p:cNvSpPr>
            <a:spLocks noGrp="1"/>
          </p:cNvSpPr>
          <p:nvPr>
            <p:ph type="sldNum" sz="quarter" idx="12"/>
          </p:nvPr>
        </p:nvSpPr>
        <p:spPr/>
        <p:txBody>
          <a:bodyPr/>
          <a:lstStyle/>
          <a:p>
            <a:fld id="{DD7D2821-7554-5B44-BF60-F8D166F48DA0}" type="slidenum">
              <a:rPr lang="en-US" smtClean="0"/>
              <a:pPr/>
              <a:t>37</a:t>
            </a:fld>
            <a:endParaRPr lang="en-US"/>
          </a:p>
        </p:txBody>
      </p:sp>
      <p:sp>
        <p:nvSpPr>
          <p:cNvPr id="7" name="Footer Placeholder 4">
            <a:extLst>
              <a:ext uri="{FF2B5EF4-FFF2-40B4-BE49-F238E27FC236}">
                <a16:creationId xmlns:a16="http://schemas.microsoft.com/office/drawing/2014/main" id="{203BB1EA-5848-B24A-881A-72A93D736229}"/>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33473887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96B4-1B89-C744-ADDD-E4C6AFF5B3C4}"/>
              </a:ext>
            </a:extLst>
          </p:cNvPr>
          <p:cNvSpPr>
            <a:spLocks noGrp="1"/>
          </p:cNvSpPr>
          <p:nvPr>
            <p:ph type="title"/>
          </p:nvPr>
        </p:nvSpPr>
        <p:spPr>
          <a:xfrm>
            <a:off x="628650" y="365126"/>
            <a:ext cx="7886700" cy="833437"/>
          </a:xfrm>
        </p:spPr>
        <p:txBody>
          <a:bodyPr/>
          <a:lstStyle/>
          <a:p>
            <a:r>
              <a:rPr lang="en-US" dirty="0"/>
              <a:t>Epsilon and Cost Parameters</a:t>
            </a:r>
          </a:p>
        </p:txBody>
      </p:sp>
      <p:sp>
        <p:nvSpPr>
          <p:cNvPr id="3" name="Content Placeholder 2">
            <a:extLst>
              <a:ext uri="{FF2B5EF4-FFF2-40B4-BE49-F238E27FC236}">
                <a16:creationId xmlns:a16="http://schemas.microsoft.com/office/drawing/2014/main" id="{28219F03-ECB1-D54A-8126-7AFDCF15DC3A}"/>
              </a:ext>
            </a:extLst>
          </p:cNvPr>
          <p:cNvSpPr>
            <a:spLocks noGrp="1"/>
          </p:cNvSpPr>
          <p:nvPr>
            <p:ph idx="1"/>
          </p:nvPr>
        </p:nvSpPr>
        <p:spPr>
          <a:xfrm>
            <a:off x="392113" y="1198563"/>
            <a:ext cx="3917813" cy="4894262"/>
          </a:xfrm>
        </p:spPr>
        <p:txBody>
          <a:bodyPr>
            <a:normAutofit fontScale="77500" lnSpcReduction="20000"/>
          </a:bodyPr>
          <a:lstStyle/>
          <a:p>
            <a:pPr>
              <a:lnSpc>
                <a:spcPct val="120000"/>
              </a:lnSpc>
              <a:spcBef>
                <a:spcPts val="1800"/>
              </a:spcBef>
            </a:pPr>
            <a:r>
              <a:rPr lang="en-US" dirty="0"/>
              <a:t>Epsilon permits training instances to stray inside the margin and be “too close” to the maximal margin. </a:t>
            </a:r>
          </a:p>
          <a:p>
            <a:pPr>
              <a:lnSpc>
                <a:spcPct val="120000"/>
              </a:lnSpc>
              <a:spcBef>
                <a:spcPts val="1800"/>
              </a:spcBef>
            </a:pPr>
            <a:r>
              <a:rPr lang="en-US" dirty="0" smtClean="0"/>
              <a:t>Cost </a:t>
            </a:r>
            <a:r>
              <a:rPr lang="en-US" dirty="0"/>
              <a:t>provides a budget of summed epsilons corresponding to a convex optimization problem within the training of the SVM.</a:t>
            </a:r>
          </a:p>
          <a:p>
            <a:pPr>
              <a:lnSpc>
                <a:spcPct val="120000"/>
              </a:lnSpc>
              <a:spcBef>
                <a:spcPts val="1800"/>
              </a:spcBef>
            </a:pPr>
            <a:r>
              <a:rPr lang="en-US" dirty="0" smtClean="0"/>
              <a:t>Together </a:t>
            </a:r>
            <a:r>
              <a:rPr lang="en-US" dirty="0"/>
              <a:t>they essentially regularize the margin, and allow more points to be considered as support vectors. </a:t>
            </a:r>
          </a:p>
        </p:txBody>
      </p:sp>
      <p:sp>
        <p:nvSpPr>
          <p:cNvPr id="4" name="Date Placeholder 3">
            <a:extLst>
              <a:ext uri="{FF2B5EF4-FFF2-40B4-BE49-F238E27FC236}">
                <a16:creationId xmlns:a16="http://schemas.microsoft.com/office/drawing/2014/main" id="{9D0BEB39-D934-834A-ADC5-9ECC1EAEA78C}"/>
              </a:ext>
            </a:extLst>
          </p:cNvPr>
          <p:cNvSpPr>
            <a:spLocks noGrp="1"/>
          </p:cNvSpPr>
          <p:nvPr>
            <p:ph type="dt" sz="half" idx="10"/>
          </p:nvPr>
        </p:nvSpPr>
        <p:spPr/>
        <p:txBody>
          <a:bodyPr/>
          <a:lstStyle/>
          <a:p>
            <a:fld id="{4E3B5EC7-3910-FA4F-A5D9-909E208A1E2B}" type="datetime1">
              <a:rPr lang="en-GB" smtClean="0"/>
              <a:t>31/03/2020</a:t>
            </a:fld>
            <a:endParaRPr lang="en-US"/>
          </a:p>
        </p:txBody>
      </p:sp>
      <p:sp>
        <p:nvSpPr>
          <p:cNvPr id="6" name="Slide Number Placeholder 5">
            <a:extLst>
              <a:ext uri="{FF2B5EF4-FFF2-40B4-BE49-F238E27FC236}">
                <a16:creationId xmlns:a16="http://schemas.microsoft.com/office/drawing/2014/main" id="{D017D0FB-59E3-FD4B-8EE2-1CCC577845F6}"/>
              </a:ext>
            </a:extLst>
          </p:cNvPr>
          <p:cNvSpPr>
            <a:spLocks noGrp="1"/>
          </p:cNvSpPr>
          <p:nvPr>
            <p:ph type="sldNum" sz="quarter" idx="12"/>
          </p:nvPr>
        </p:nvSpPr>
        <p:spPr/>
        <p:txBody>
          <a:bodyPr/>
          <a:lstStyle/>
          <a:p>
            <a:fld id="{DD7D2821-7554-5B44-BF60-F8D166F48DA0}" type="slidenum">
              <a:rPr lang="en-US" smtClean="0"/>
              <a:pPr/>
              <a:t>38</a:t>
            </a:fld>
            <a:endParaRPr lang="en-US"/>
          </a:p>
        </p:txBody>
      </p:sp>
      <p:pic>
        <p:nvPicPr>
          <p:cNvPr id="7" name="Content Placeholder 7" descr="SVM - non seperable.png">
            <a:extLst>
              <a:ext uri="{FF2B5EF4-FFF2-40B4-BE49-F238E27FC236}">
                <a16:creationId xmlns:a16="http://schemas.microsoft.com/office/drawing/2014/main" id="{063D3A9E-F75C-1843-A151-CF3E143AB7C7}"/>
              </a:ext>
            </a:extLst>
          </p:cNvPr>
          <p:cNvPicPr>
            <a:picLocks noChangeAspect="1"/>
          </p:cNvPicPr>
          <p:nvPr/>
        </p:nvPicPr>
        <p:blipFill>
          <a:blip r:embed="rId2">
            <a:extLst>
              <a:ext uri="{28A0092B-C50C-407E-A947-70E740481C1C}">
                <a14:useLocalDpi xmlns:a14="http://schemas.microsoft.com/office/drawing/2010/main" val="0"/>
              </a:ext>
            </a:extLst>
          </a:blip>
          <a:srcRect t="3179" b="3179"/>
          <a:stretch>
            <a:fillRect/>
          </a:stretch>
        </p:blipFill>
        <p:spPr bwMode="auto">
          <a:xfrm>
            <a:off x="4309926" y="2244508"/>
            <a:ext cx="4717083" cy="2762684"/>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id="{3C4FB700-830C-074F-A3EC-ED5A341421C4}"/>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35599788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03634"/>
          </a:xfrm>
        </p:spPr>
        <p:txBody>
          <a:bodyPr>
            <a:normAutofit/>
          </a:bodyPr>
          <a:lstStyle/>
          <a:p>
            <a:r>
              <a:rPr lang="ga-IE" dirty="0"/>
              <a:t>Support Vector Machines</a:t>
            </a:r>
            <a:endParaRPr lang="en-IE" dirty="0"/>
          </a:p>
        </p:txBody>
      </p:sp>
      <p:sp>
        <p:nvSpPr>
          <p:cNvPr id="3" name="Content Placeholder 2"/>
          <p:cNvSpPr>
            <a:spLocks noGrp="1"/>
          </p:cNvSpPr>
          <p:nvPr>
            <p:ph idx="1"/>
          </p:nvPr>
        </p:nvSpPr>
        <p:spPr>
          <a:xfrm>
            <a:off x="457200" y="1168760"/>
            <a:ext cx="8291264" cy="5090120"/>
          </a:xfrm>
        </p:spPr>
        <p:txBody>
          <a:bodyPr>
            <a:noAutofit/>
          </a:bodyPr>
          <a:lstStyle/>
          <a:p>
            <a:r>
              <a:rPr lang="ga-IE" sz="1800" dirty="0"/>
              <a:t>SVM – Kernel Methods</a:t>
            </a:r>
          </a:p>
          <a:p>
            <a:endParaRPr lang="ga-IE" sz="1800" dirty="0"/>
          </a:p>
          <a:p>
            <a:endParaRPr lang="ga-IE" sz="1800" dirty="0"/>
          </a:p>
          <a:p>
            <a:endParaRPr lang="ga-IE" sz="1800" dirty="0"/>
          </a:p>
          <a:p>
            <a:endParaRPr lang="ga-IE" sz="1800" dirty="0"/>
          </a:p>
          <a:p>
            <a:endParaRPr lang="ga-IE" sz="1800" dirty="0"/>
          </a:p>
          <a:p>
            <a:endParaRPr lang="ga-IE" sz="1800" dirty="0"/>
          </a:p>
          <a:p>
            <a:pPr>
              <a:spcBef>
                <a:spcPts val="2400"/>
              </a:spcBef>
            </a:pPr>
            <a:r>
              <a:rPr lang="ga-IE" sz="1800" dirty="0" smtClean="0"/>
              <a:t>In </a:t>
            </a:r>
            <a:r>
              <a:rPr lang="ga-IE" sz="1800" dirty="0"/>
              <a:t>the Input Space the decision boundary is non-linear.  </a:t>
            </a:r>
          </a:p>
          <a:p>
            <a:pPr>
              <a:spcBef>
                <a:spcPts val="1200"/>
              </a:spcBef>
            </a:pPr>
            <a:r>
              <a:rPr lang="ga-IE" sz="1800" dirty="0" smtClean="0"/>
              <a:t>To </a:t>
            </a:r>
            <a:r>
              <a:rPr lang="ga-IE" sz="1800" dirty="0"/>
              <a:t>create a classifier in this case we can use the same techniques as with the linear case – however, we must transform the input data from the original space into another space called a Feature Space F by using a non-linear mapping ϕ.</a:t>
            </a:r>
          </a:p>
          <a:p>
            <a:pPr lvl="1"/>
            <a:r>
              <a:rPr lang="ga-IE" sz="1600" dirty="0"/>
              <a:t>ϕ:X </a:t>
            </a:r>
            <a:r>
              <a:rPr lang="ga-IE" sz="1600" dirty="0">
                <a:sym typeface="Wingdings"/>
              </a:rPr>
              <a:t> F with x ⟼</a:t>
            </a:r>
            <a:r>
              <a:rPr lang="ga-IE" sz="1600" dirty="0"/>
              <a:t> ϕ(x)</a:t>
            </a:r>
          </a:p>
          <a:p>
            <a:pPr>
              <a:spcBef>
                <a:spcPts val="1200"/>
              </a:spcBef>
            </a:pPr>
            <a:r>
              <a:rPr lang="ga-IE" sz="1800" dirty="0"/>
              <a:t>The Feature Space will typically have many more dimensions. The same linear SVM method can then be applied.</a:t>
            </a:r>
          </a:p>
          <a:p>
            <a:endParaRPr lang="ga-IE" sz="1800" dirty="0"/>
          </a:p>
          <a:p>
            <a:pPr lvl="1"/>
            <a:endParaRPr lang="ga-IE" sz="1600" dirty="0"/>
          </a:p>
          <a:p>
            <a:pPr lvl="1"/>
            <a:endParaRPr lang="ga-IE" sz="1600" dirty="0"/>
          </a:p>
          <a:p>
            <a:pPr lvl="2"/>
            <a:endParaRPr lang="ga-IE" sz="1400" dirty="0"/>
          </a:p>
          <a:p>
            <a:pPr lvl="2"/>
            <a:endParaRPr lang="ga-IE" sz="1400" dirty="0"/>
          </a:p>
          <a:p>
            <a:pPr lvl="2"/>
            <a:endParaRPr lang="ga-IE" sz="1400" dirty="0"/>
          </a:p>
          <a:p>
            <a:pPr marL="274638" lvl="1" indent="0">
              <a:buNone/>
            </a:pPr>
            <a:endParaRPr lang="ga-IE" sz="1600" i="1" dirty="0">
              <a:latin typeface="Cambria Math"/>
            </a:endParaRPr>
          </a:p>
          <a:p>
            <a:pPr marL="274638" lvl="1" indent="0">
              <a:buNone/>
            </a:pPr>
            <a:endParaRPr lang="ga-IE" sz="1600" i="1" dirty="0">
              <a:latin typeface="Cambria Math"/>
            </a:endParaRPr>
          </a:p>
          <a:p>
            <a:pPr marL="274638" lvl="1" indent="0">
              <a:buNone/>
            </a:pPr>
            <a:endParaRPr lang="ga-IE" sz="1400" i="1" dirty="0">
              <a:latin typeface="Cambria Math"/>
            </a:endParaRPr>
          </a:p>
          <a:p>
            <a:pPr marL="274638" lvl="1" indent="0">
              <a:buNone/>
            </a:pPr>
            <a:endParaRPr lang="ga-IE" sz="1400" dirty="0"/>
          </a:p>
          <a:p>
            <a:pPr lvl="2"/>
            <a:endParaRPr lang="ga-IE" sz="1200" dirty="0"/>
          </a:p>
        </p:txBody>
      </p:sp>
      <p:sp>
        <p:nvSpPr>
          <p:cNvPr id="4" name="Date Placeholder 3"/>
          <p:cNvSpPr>
            <a:spLocks noGrp="1"/>
          </p:cNvSpPr>
          <p:nvPr>
            <p:ph type="dt" sz="half" idx="10"/>
          </p:nvPr>
        </p:nvSpPr>
        <p:spPr/>
        <p:txBody>
          <a:bodyPr/>
          <a:lstStyle/>
          <a:p>
            <a:fld id="{8C4792CC-F191-2042-B7AA-7C57E1375125}"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39</a:t>
            </a:fld>
            <a:endParaRPr lang="en-IE"/>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735" y="1496451"/>
            <a:ext cx="7158763" cy="2328457"/>
          </a:xfrm>
          <a:prstGeom prst="rect">
            <a:avLst/>
          </a:prstGeom>
        </p:spPr>
      </p:pic>
      <p:sp>
        <p:nvSpPr>
          <p:cNvPr id="8" name="Footer Placeholder 4">
            <a:extLst>
              <a:ext uri="{FF2B5EF4-FFF2-40B4-BE49-F238E27FC236}">
                <a16:creationId xmlns:a16="http://schemas.microsoft.com/office/drawing/2014/main" id="{43456B23-555C-B54F-97E8-959B260F206D}"/>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183117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Support Vector Machines 101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274320" indent="-274320">
                  <a:spcBef>
                    <a:spcPts val="1800"/>
                  </a:spcBef>
                  <a:buFont typeface="Wingdings 3"/>
                  <a:buChar char=""/>
                </a:pPr>
                <a:r>
                  <a:rPr lang="en-US" sz="2400" dirty="0"/>
                  <a:t>What is a Hyperplane?</a:t>
                </a:r>
              </a:p>
              <a:p>
                <a:pPr marL="693420" lvl="2" indent="-274320">
                  <a:spcBef>
                    <a:spcPts val="1200"/>
                  </a:spcBef>
                  <a:buClr>
                    <a:schemeClr val="accent1"/>
                  </a:buClr>
                  <a:buFont typeface="Wingdings 3"/>
                  <a:buChar char=""/>
                </a:pPr>
                <a:r>
                  <a:rPr lang="en-US" dirty="0">
                    <a:solidFill>
                      <a:schemeClr val="tx1"/>
                    </a:solidFill>
                  </a:rPr>
                  <a:t>A hyperplane in p dimensions is a flat affine subspace of dimension p – 1</a:t>
                </a:r>
              </a:p>
              <a:p>
                <a:pPr marL="693420" lvl="2" indent="-274320">
                  <a:spcBef>
                    <a:spcPts val="1200"/>
                  </a:spcBef>
                  <a:buClr>
                    <a:schemeClr val="accent1"/>
                  </a:buClr>
                  <a:buFont typeface="Wingdings 3"/>
                  <a:buChar char=""/>
                </a:pPr>
                <a:r>
                  <a:rPr lang="en-US" dirty="0"/>
                  <a:t>In general the equation for a hyperplane has the form</a:t>
                </a:r>
              </a:p>
              <a:p>
                <a:pPr lvl="1">
                  <a:spcBef>
                    <a:spcPts val="1200"/>
                  </a:spcBef>
                </a:pPr>
                <a:endParaRPr lang="en-US" sz="2400" dirty="0" smtClean="0"/>
              </a:p>
              <a:p>
                <a:pPr lvl="1">
                  <a:spcBef>
                    <a:spcPts val="1200"/>
                  </a:spcBef>
                </a:pPr>
                <a:endParaRPr lang="en-US" sz="2400" dirty="0" smtClean="0"/>
              </a:p>
              <a:p>
                <a:pPr marL="693420" lvl="2" indent="-274320">
                  <a:spcBef>
                    <a:spcPts val="1200"/>
                  </a:spcBef>
                  <a:buClr>
                    <a:schemeClr val="accent1"/>
                  </a:buClr>
                  <a:buFont typeface="Wingdings 3"/>
                  <a:buChar char=""/>
                </a:pPr>
                <a:r>
                  <a:rPr lang="en-US" dirty="0" smtClean="0"/>
                  <a:t>In </a:t>
                </a:r>
                <a:r>
                  <a:rPr lang="en-US" dirty="0"/>
                  <a:t>p = 2 dimensions, a hyperplane is a line</a:t>
                </a:r>
              </a:p>
              <a:p>
                <a:pPr marL="693420" lvl="2" indent="-274320">
                  <a:spcBef>
                    <a:spcPts val="1200"/>
                  </a:spcBef>
                  <a:buClr>
                    <a:schemeClr val="accent1"/>
                  </a:buClr>
                  <a:buFont typeface="Wingdings 3"/>
                  <a:buChar char=""/>
                </a:pPr>
                <a:r>
                  <a:rPr lang="en-US" dirty="0"/>
                  <a:t>If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0</m:t>
                        </m:r>
                      </m:sub>
                    </m:sSub>
                    <m:r>
                      <a:rPr lang="en-US">
                        <a:latin typeface="Cambria Math" panose="02040503050406030204" pitchFamily="18" charset="0"/>
                      </a:rPr>
                      <m:t>=0</m:t>
                    </m:r>
                  </m:oMath>
                </a14:m>
                <a:r>
                  <a:rPr lang="en-US" dirty="0"/>
                  <a:t>, the hyperplane goes through the origin, otherwise not</a:t>
                </a:r>
              </a:p>
              <a:p>
                <a:pPr marL="693420" lvl="2" indent="-274320">
                  <a:spcBef>
                    <a:spcPts val="1200"/>
                  </a:spcBef>
                  <a:buClr>
                    <a:schemeClr val="accent1"/>
                  </a:buClr>
                  <a:buFont typeface="Wingdings 3"/>
                  <a:buChar char=""/>
                </a:pPr>
                <a:r>
                  <a:rPr lang="en-US" dirty="0"/>
                  <a:t>The vector </a:t>
                </a:r>
                <a14:m>
                  <m:oMath xmlns:m="http://schemas.openxmlformats.org/officeDocument/2006/math">
                    <m:r>
                      <m:rPr>
                        <m:sty m:val="p"/>
                      </m:rPr>
                      <a:rPr lang="el-GR">
                        <a:latin typeface="Cambria Math" panose="02040503050406030204" pitchFamily="18" charset="0"/>
                      </a:rPr>
                      <m:t>β</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𝑝</m:t>
                            </m:r>
                          </m:sub>
                        </m:sSub>
                      </m:e>
                    </m:d>
                  </m:oMath>
                </a14:m>
                <a:r>
                  <a:rPr lang="en-US" dirty="0"/>
                  <a:t> is called the normal vector – is points in a direction orthogonal to the surface of a hyperplane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19" t="-9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272845" y="3068960"/>
                <a:ext cx="4598310"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𝑝</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𝑝</m:t>
                          </m:r>
                        </m:sub>
                      </m:sSub>
                      <m:r>
                        <a:rPr lang="en-US" sz="2400" i="1" smtClean="0">
                          <a:latin typeface="Cambria Math" panose="02040503050406030204" pitchFamily="18" charset="0"/>
                        </a:rPr>
                        <m:t>=</m:t>
                      </m:r>
                      <m:r>
                        <a:rPr lang="en-US" sz="2400" b="0" i="1" smtClean="0">
                          <a:latin typeface="Cambria Math" panose="02040503050406030204" pitchFamily="18" charset="0"/>
                        </a:rPr>
                        <m:t>0</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272845" y="3068960"/>
                <a:ext cx="4598310" cy="397866"/>
              </a:xfrm>
              <a:prstGeom prst="rect">
                <a:avLst/>
              </a:prstGeom>
              <a:blipFill>
                <a:blip r:embed="rId3"/>
                <a:stretch>
                  <a:fillRect l="-1857" r="-928" b="-25758"/>
                </a:stretch>
              </a:blipFill>
            </p:spPr>
            <p:txBody>
              <a:bodyPr/>
              <a:lstStyle/>
              <a:p>
                <a:r>
                  <a:rPr lang="en-US">
                    <a:noFill/>
                  </a:rPr>
                  <a:t> </a:t>
                </a:r>
              </a:p>
            </p:txBody>
          </p:sp>
        </mc:Fallback>
      </mc:AlternateContent>
      <p:sp>
        <p:nvSpPr>
          <p:cNvPr id="6" name="Date Placeholder 3"/>
          <p:cNvSpPr>
            <a:spLocks noGrp="1"/>
          </p:cNvSpPr>
          <p:nvPr>
            <p:ph type="dt" sz="half" idx="10"/>
          </p:nvPr>
        </p:nvSpPr>
        <p:spPr>
          <a:xfrm>
            <a:off x="6400800" y="6356350"/>
            <a:ext cx="2289048" cy="365760"/>
          </a:xfrm>
        </p:spPr>
        <p:txBody>
          <a:bodyPr/>
          <a:lstStyle/>
          <a:p>
            <a:fld id="{4E3B5EC7-3910-FA4F-A5D9-909E208A1E2B}" type="datetime1">
              <a:rPr lang="en-GB" smtClean="0"/>
              <a:t>31/03/2020</a:t>
            </a:fld>
            <a:endParaRPr lang="en-US"/>
          </a:p>
        </p:txBody>
      </p:sp>
      <p:sp>
        <p:nvSpPr>
          <p:cNvPr id="7" name="Slide Number Placeholder 5"/>
          <p:cNvSpPr>
            <a:spLocks noGrp="1"/>
          </p:cNvSpPr>
          <p:nvPr>
            <p:ph type="sldNum" sz="quarter" idx="12"/>
          </p:nvPr>
        </p:nvSpPr>
        <p:spPr>
          <a:xfrm>
            <a:off x="612648" y="6356350"/>
            <a:ext cx="1981200" cy="365760"/>
          </a:xfrm>
        </p:spPr>
        <p:txBody>
          <a:bodyPr/>
          <a:lstStyle/>
          <a:p>
            <a:fld id="{DD7D2821-7554-5B44-BF60-F8D166F48DA0}" type="slidenum">
              <a:rPr lang="en-US" smtClean="0"/>
              <a:pPr/>
              <a:t>4</a:t>
            </a:fld>
            <a:endParaRPr lang="en-US"/>
          </a:p>
        </p:txBody>
      </p:sp>
      <p:sp>
        <p:nvSpPr>
          <p:cNvPr id="8" name="Footer Placeholder 4">
            <a:extLst>
              <a:ext uri="{FF2B5EF4-FFF2-40B4-BE49-F238E27FC236}">
                <a16:creationId xmlns:a16="http://schemas.microsoft.com/office/drawing/2014/main" id="{9B306A78-1C60-9F41-9478-4AB789EF6522}"/>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611845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736" y="1496452"/>
            <a:ext cx="7134528" cy="2320574"/>
          </a:xfrm>
          <a:prstGeom prst="rect">
            <a:avLst/>
          </a:prstGeom>
        </p:spPr>
      </p:pic>
      <p:sp>
        <p:nvSpPr>
          <p:cNvPr id="2" name="Title 1"/>
          <p:cNvSpPr>
            <a:spLocks noGrp="1"/>
          </p:cNvSpPr>
          <p:nvPr>
            <p:ph type="title"/>
          </p:nvPr>
        </p:nvSpPr>
        <p:spPr>
          <a:xfrm>
            <a:off x="628650" y="365127"/>
            <a:ext cx="7886700" cy="782066"/>
          </a:xfrm>
        </p:spPr>
        <p:txBody>
          <a:bodyPr>
            <a:normAutofit/>
          </a:bodyPr>
          <a:lstStyle/>
          <a:p>
            <a:r>
              <a:rPr lang="ga-IE" dirty="0"/>
              <a:t>Support Vector Machines</a:t>
            </a:r>
            <a:endParaRPr lang="en-IE" dirty="0"/>
          </a:p>
        </p:txBody>
      </p:sp>
      <p:sp>
        <p:nvSpPr>
          <p:cNvPr id="3" name="Content Placeholder 2"/>
          <p:cNvSpPr>
            <a:spLocks noGrp="1"/>
          </p:cNvSpPr>
          <p:nvPr>
            <p:ph idx="1"/>
          </p:nvPr>
        </p:nvSpPr>
        <p:spPr>
          <a:xfrm>
            <a:off x="457200" y="1147192"/>
            <a:ext cx="8291264" cy="5090120"/>
          </a:xfrm>
        </p:spPr>
        <p:txBody>
          <a:bodyPr>
            <a:normAutofit fontScale="70000" lnSpcReduction="20000"/>
          </a:bodyPr>
          <a:lstStyle/>
          <a:p>
            <a:pPr>
              <a:lnSpc>
                <a:spcPct val="120000"/>
              </a:lnSpc>
            </a:pPr>
            <a:r>
              <a:rPr lang="ga-IE" dirty="0"/>
              <a:t>SVM – Kernel Methods</a:t>
            </a:r>
          </a:p>
          <a:p>
            <a:pPr>
              <a:lnSpc>
                <a:spcPct val="120000"/>
              </a:lnSpc>
            </a:pPr>
            <a:endParaRPr lang="ga-IE" dirty="0"/>
          </a:p>
          <a:p>
            <a:pPr>
              <a:lnSpc>
                <a:spcPct val="120000"/>
              </a:lnSpc>
            </a:pPr>
            <a:endParaRPr lang="ga-IE" dirty="0"/>
          </a:p>
          <a:p>
            <a:pPr>
              <a:lnSpc>
                <a:spcPct val="120000"/>
              </a:lnSpc>
            </a:pPr>
            <a:endParaRPr lang="ga-IE" dirty="0"/>
          </a:p>
          <a:p>
            <a:pPr>
              <a:lnSpc>
                <a:spcPct val="120000"/>
              </a:lnSpc>
            </a:pPr>
            <a:endParaRPr lang="ga-IE" dirty="0"/>
          </a:p>
          <a:p>
            <a:pPr>
              <a:lnSpc>
                <a:spcPct val="120000"/>
              </a:lnSpc>
            </a:pPr>
            <a:endParaRPr lang="ga-IE" dirty="0"/>
          </a:p>
          <a:p>
            <a:pPr>
              <a:lnSpc>
                <a:spcPct val="120000"/>
              </a:lnSpc>
            </a:pPr>
            <a:endParaRPr lang="ga-IE" dirty="0"/>
          </a:p>
          <a:p>
            <a:pPr>
              <a:lnSpc>
                <a:spcPct val="120000"/>
              </a:lnSpc>
            </a:pPr>
            <a:endParaRPr lang="ga-IE" dirty="0"/>
          </a:p>
          <a:p>
            <a:pPr>
              <a:lnSpc>
                <a:spcPct val="120000"/>
              </a:lnSpc>
            </a:pPr>
            <a:r>
              <a:rPr lang="ga-IE" dirty="0" smtClean="0"/>
              <a:t>Suppose </a:t>
            </a:r>
            <a:r>
              <a:rPr lang="ga-IE" dirty="0"/>
              <a:t>the input space is 2-dimensional and we choose the following mapping</a:t>
            </a:r>
          </a:p>
          <a:p>
            <a:pPr marL="0" indent="0" algn="ctr">
              <a:lnSpc>
                <a:spcPct val="120000"/>
              </a:lnSpc>
              <a:spcBef>
                <a:spcPts val="1800"/>
              </a:spcBef>
              <a:spcAft>
                <a:spcPts val="1800"/>
              </a:spcAft>
              <a:buNone/>
            </a:pPr>
            <a:r>
              <a:rPr lang="ga-IE" dirty="0" smtClean="0"/>
              <a:t>(</a:t>
            </a:r>
            <a:r>
              <a:rPr lang="ga-IE" dirty="0"/>
              <a:t>x</a:t>
            </a:r>
            <a:r>
              <a:rPr lang="ga-IE" baseline="-25000" dirty="0"/>
              <a:t>1</a:t>
            </a:r>
            <a:r>
              <a:rPr lang="ga-IE" dirty="0"/>
              <a:t>,x</a:t>
            </a:r>
            <a:r>
              <a:rPr lang="ga-IE" baseline="-25000" dirty="0"/>
              <a:t>2</a:t>
            </a:r>
            <a:r>
              <a:rPr lang="ga-IE" dirty="0"/>
              <a:t>) </a:t>
            </a:r>
            <a:r>
              <a:rPr lang="ga-IE" dirty="0">
                <a:sym typeface="Wingdings"/>
              </a:rPr>
              <a:t>⟼ (x</a:t>
            </a:r>
            <a:r>
              <a:rPr lang="ga-IE" baseline="-25000" dirty="0">
                <a:sym typeface="Wingdings"/>
              </a:rPr>
              <a:t>1</a:t>
            </a:r>
            <a:r>
              <a:rPr lang="ga-IE" baseline="30000" dirty="0">
                <a:sym typeface="Wingdings"/>
              </a:rPr>
              <a:t>2</a:t>
            </a:r>
            <a:r>
              <a:rPr lang="ga-IE" dirty="0">
                <a:sym typeface="Wingdings"/>
              </a:rPr>
              <a:t>,x</a:t>
            </a:r>
            <a:r>
              <a:rPr lang="ga-IE" baseline="-25000" dirty="0">
                <a:sym typeface="Wingdings"/>
              </a:rPr>
              <a:t>2</a:t>
            </a:r>
            <a:r>
              <a:rPr lang="ga-IE" baseline="30000" dirty="0">
                <a:sym typeface="Wingdings"/>
              </a:rPr>
              <a:t>2</a:t>
            </a:r>
            <a:r>
              <a:rPr lang="ga-IE" dirty="0">
                <a:sym typeface="Wingdings"/>
              </a:rPr>
              <a:t>, √2x</a:t>
            </a:r>
            <a:r>
              <a:rPr lang="ga-IE" baseline="-25000" dirty="0">
                <a:sym typeface="Wingdings"/>
              </a:rPr>
              <a:t>1</a:t>
            </a:r>
            <a:r>
              <a:rPr lang="ga-IE" dirty="0">
                <a:sym typeface="Wingdings"/>
              </a:rPr>
              <a:t>x</a:t>
            </a:r>
            <a:r>
              <a:rPr lang="ga-IE" baseline="-25000" dirty="0">
                <a:sym typeface="Wingdings"/>
              </a:rPr>
              <a:t>2</a:t>
            </a:r>
            <a:r>
              <a:rPr lang="ga-IE" dirty="0">
                <a:sym typeface="Wingdings"/>
              </a:rPr>
              <a:t>)</a:t>
            </a:r>
            <a:endParaRPr lang="ga-IE" dirty="0"/>
          </a:p>
          <a:p>
            <a:pPr>
              <a:lnSpc>
                <a:spcPct val="120000"/>
              </a:lnSpc>
            </a:pPr>
            <a:r>
              <a:rPr lang="ga-IE" dirty="0" smtClean="0"/>
              <a:t>Then </a:t>
            </a:r>
            <a:r>
              <a:rPr lang="ga-IE" dirty="0"/>
              <a:t>the training example ((2, 3), -1) would map to ((4, 9, 8.5), -1)</a:t>
            </a:r>
          </a:p>
          <a:p>
            <a:pPr>
              <a:lnSpc>
                <a:spcPct val="120000"/>
              </a:lnSpc>
            </a:pPr>
            <a:r>
              <a:rPr lang="ga-IE" dirty="0" smtClean="0"/>
              <a:t>Problem </a:t>
            </a:r>
            <a:r>
              <a:rPr lang="ga-IE" dirty="0"/>
              <a:t>is that we may encounter the </a:t>
            </a:r>
            <a:r>
              <a:rPr lang="ga-IE" b="1" dirty="0"/>
              <a:t>curse of dimensionality</a:t>
            </a:r>
            <a:r>
              <a:rPr lang="ga-IE" dirty="0"/>
              <a:t>.</a:t>
            </a:r>
          </a:p>
          <a:p>
            <a:pPr>
              <a:lnSpc>
                <a:spcPct val="120000"/>
              </a:lnSpc>
            </a:pPr>
            <a:r>
              <a:rPr lang="ga-IE" dirty="0"/>
              <a:t>Explicit calculations can be avoided though by using </a:t>
            </a:r>
            <a:r>
              <a:rPr lang="ga-IE" b="1" dirty="0"/>
              <a:t>the kernal trick</a:t>
            </a:r>
            <a:r>
              <a:rPr lang="ga-IE" dirty="0"/>
              <a:t>.</a:t>
            </a:r>
          </a:p>
          <a:p>
            <a:pPr>
              <a:lnSpc>
                <a:spcPct val="120000"/>
              </a:lnSpc>
            </a:pPr>
            <a:endParaRPr lang="ga-IE" dirty="0"/>
          </a:p>
          <a:p>
            <a:pPr lvl="1">
              <a:lnSpc>
                <a:spcPct val="120000"/>
              </a:lnSpc>
            </a:pPr>
            <a:endParaRPr lang="ga-IE" dirty="0"/>
          </a:p>
          <a:p>
            <a:pPr lvl="1">
              <a:lnSpc>
                <a:spcPct val="120000"/>
              </a:lnSpc>
            </a:pPr>
            <a:endParaRPr lang="ga-IE" dirty="0"/>
          </a:p>
          <a:p>
            <a:pPr lvl="2">
              <a:lnSpc>
                <a:spcPct val="120000"/>
              </a:lnSpc>
            </a:pPr>
            <a:endParaRPr lang="ga-IE" dirty="0"/>
          </a:p>
          <a:p>
            <a:pPr lvl="2">
              <a:lnSpc>
                <a:spcPct val="120000"/>
              </a:lnSpc>
            </a:pPr>
            <a:endParaRPr lang="ga-IE" dirty="0"/>
          </a:p>
          <a:p>
            <a:pPr lvl="2">
              <a:lnSpc>
                <a:spcPct val="120000"/>
              </a:lnSpc>
            </a:pPr>
            <a:endParaRPr lang="ga-IE" dirty="0"/>
          </a:p>
          <a:p>
            <a:pPr marL="274638" lvl="1" indent="0">
              <a:lnSpc>
                <a:spcPct val="120000"/>
              </a:lnSpc>
              <a:buNone/>
            </a:pPr>
            <a:endParaRPr lang="ga-IE" i="1" dirty="0">
              <a:latin typeface="Cambria Math"/>
            </a:endParaRPr>
          </a:p>
          <a:p>
            <a:pPr marL="274638" lvl="1" indent="0">
              <a:lnSpc>
                <a:spcPct val="120000"/>
              </a:lnSpc>
              <a:buNone/>
            </a:pPr>
            <a:endParaRPr lang="ga-IE" i="1" dirty="0">
              <a:latin typeface="Cambria Math"/>
            </a:endParaRPr>
          </a:p>
          <a:p>
            <a:pPr marL="274638" lvl="1" indent="0">
              <a:lnSpc>
                <a:spcPct val="120000"/>
              </a:lnSpc>
              <a:buNone/>
            </a:pPr>
            <a:endParaRPr lang="ga-IE" sz="1900" i="1" dirty="0">
              <a:latin typeface="Cambria Math"/>
            </a:endParaRPr>
          </a:p>
          <a:p>
            <a:pPr marL="274638" lvl="1" indent="0">
              <a:lnSpc>
                <a:spcPct val="120000"/>
              </a:lnSpc>
              <a:buNone/>
            </a:pPr>
            <a:endParaRPr lang="ga-IE" sz="1900" dirty="0"/>
          </a:p>
          <a:p>
            <a:pPr lvl="2">
              <a:lnSpc>
                <a:spcPct val="120000"/>
              </a:lnSpc>
            </a:pPr>
            <a:endParaRPr lang="ga-IE" sz="1700" dirty="0"/>
          </a:p>
        </p:txBody>
      </p:sp>
      <p:sp>
        <p:nvSpPr>
          <p:cNvPr id="4" name="Date Placeholder 3"/>
          <p:cNvSpPr>
            <a:spLocks noGrp="1"/>
          </p:cNvSpPr>
          <p:nvPr>
            <p:ph type="dt" sz="half" idx="10"/>
          </p:nvPr>
        </p:nvSpPr>
        <p:spPr/>
        <p:txBody>
          <a:bodyPr/>
          <a:lstStyle/>
          <a:p>
            <a:fld id="{C2D5F772-9238-6648-9D19-12A3FE0A33A1}"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40</a:t>
            </a:fld>
            <a:endParaRPr lang="en-IE"/>
          </a:p>
        </p:txBody>
      </p:sp>
      <p:sp>
        <p:nvSpPr>
          <p:cNvPr id="9" name="Footer Placeholder 4">
            <a:extLst>
              <a:ext uri="{FF2B5EF4-FFF2-40B4-BE49-F238E27FC236}">
                <a16:creationId xmlns:a16="http://schemas.microsoft.com/office/drawing/2014/main" id="{2AD2733D-1140-8A42-BD30-870212B8EDD1}"/>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18852503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Kernel Trick</a:t>
            </a:r>
          </a:p>
        </p:txBody>
      </p:sp>
      <p:sp>
        <p:nvSpPr>
          <p:cNvPr id="6" name="Content Placeholder 5"/>
          <p:cNvSpPr>
            <a:spLocks noGrp="1"/>
          </p:cNvSpPr>
          <p:nvPr>
            <p:ph idx="1"/>
          </p:nvPr>
        </p:nvSpPr>
        <p:spPr/>
        <p:txBody>
          <a:bodyPr>
            <a:normAutofit fontScale="77500" lnSpcReduction="20000"/>
          </a:bodyPr>
          <a:lstStyle/>
          <a:p>
            <a:pPr>
              <a:lnSpc>
                <a:spcPct val="120000"/>
              </a:lnSpc>
              <a:spcBef>
                <a:spcPts val="1800"/>
              </a:spcBef>
            </a:pPr>
            <a:r>
              <a:rPr lang="en-GB" dirty="0"/>
              <a:t>The kernel basically transforms our linear classifier into a non-linear classifier</a:t>
            </a:r>
          </a:p>
          <a:p>
            <a:pPr lvl="1">
              <a:lnSpc>
                <a:spcPct val="120000"/>
              </a:lnSpc>
            </a:pPr>
            <a:r>
              <a:rPr lang="en-GB" dirty="0"/>
              <a:t>It applies a non-linear function to our data</a:t>
            </a:r>
          </a:p>
          <a:p>
            <a:pPr lvl="1">
              <a:lnSpc>
                <a:spcPct val="120000"/>
              </a:lnSpc>
            </a:pPr>
            <a:r>
              <a:rPr lang="en-GB" dirty="0"/>
              <a:t>This increases its dimensionality to make it linearly separable, and thus separable with a linear function</a:t>
            </a:r>
          </a:p>
          <a:p>
            <a:pPr>
              <a:lnSpc>
                <a:spcPct val="120000"/>
              </a:lnSpc>
              <a:spcBef>
                <a:spcPts val="1800"/>
              </a:spcBef>
            </a:pPr>
            <a:r>
              <a:rPr lang="en-GB" dirty="0"/>
              <a:t>It does this using Mercer’s theorem, so:</a:t>
            </a:r>
          </a:p>
          <a:p>
            <a:pPr lvl="1">
              <a:lnSpc>
                <a:spcPct val="120000"/>
              </a:lnSpc>
            </a:pPr>
            <a:r>
              <a:rPr lang="en-GB" dirty="0"/>
              <a:t>if the kernel arguments are in a finite measurable space</a:t>
            </a:r>
          </a:p>
          <a:p>
            <a:pPr lvl="1">
              <a:lnSpc>
                <a:spcPct val="120000"/>
              </a:lnSpc>
            </a:pPr>
            <a:r>
              <a:rPr lang="en-GB" dirty="0"/>
              <a:t>and the kernel is positive, semi-definite (returns a positive number; and uses real numbers) </a:t>
            </a:r>
          </a:p>
          <a:p>
            <a:pPr lvl="1">
              <a:lnSpc>
                <a:spcPct val="120000"/>
              </a:lnSpc>
            </a:pPr>
            <a:r>
              <a:rPr lang="en-GB" dirty="0"/>
              <a:t>Then: there exists some function </a:t>
            </a:r>
            <a:r>
              <a:rPr lang="en-GB" dirty="0" err="1"/>
              <a:t>φ</a:t>
            </a:r>
            <a:r>
              <a:rPr lang="en-GB" dirty="0"/>
              <a:t>(x) whose range is in an inner product space of potentially high dimension</a:t>
            </a:r>
          </a:p>
          <a:p>
            <a:pPr>
              <a:lnSpc>
                <a:spcPct val="120000"/>
              </a:lnSpc>
              <a:spcBef>
                <a:spcPts val="1800"/>
              </a:spcBef>
            </a:pPr>
            <a:r>
              <a:rPr lang="en-GB" dirty="0"/>
              <a:t>In short, the kernel trick transforms any algorithm that relies on the dot product of 2 vectors. So instead of computing a dot product, we apply the kernel function.</a:t>
            </a:r>
          </a:p>
        </p:txBody>
      </p:sp>
      <p:sp>
        <p:nvSpPr>
          <p:cNvPr id="3" name="Date Placeholder 2"/>
          <p:cNvSpPr>
            <a:spLocks noGrp="1"/>
          </p:cNvSpPr>
          <p:nvPr>
            <p:ph type="dt" sz="half" idx="10"/>
          </p:nvPr>
        </p:nvSpPr>
        <p:spPr/>
        <p:txBody>
          <a:bodyPr/>
          <a:lstStyle/>
          <a:p>
            <a:fld id="{22E8288D-D506-0F47-BB59-E9EAF0EA99EF}"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41</a:t>
            </a:fld>
            <a:endParaRPr lang="en-IE"/>
          </a:p>
        </p:txBody>
      </p:sp>
      <p:sp>
        <p:nvSpPr>
          <p:cNvPr id="7" name="Footer Placeholder 4">
            <a:extLst>
              <a:ext uri="{FF2B5EF4-FFF2-40B4-BE49-F238E27FC236}">
                <a16:creationId xmlns:a16="http://schemas.microsoft.com/office/drawing/2014/main" id="{A0194B5F-391B-7A4A-92FF-0327087E572E}"/>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22014708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 Example of a kernel</a:t>
            </a:r>
          </a:p>
        </p:txBody>
      </p:sp>
      <p:pic>
        <p:nvPicPr>
          <p:cNvPr id="7" name="Content Placeholder 6" descr="svm - kernel ex 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108" y="1825625"/>
            <a:ext cx="5801784" cy="4351338"/>
          </a:xfrm>
          <a:ln>
            <a:solidFill>
              <a:schemeClr val="tx1"/>
            </a:solidFill>
          </a:ln>
          <a:effectLst>
            <a:softEdge rad="584200"/>
          </a:effectLst>
        </p:spPr>
      </p:pic>
      <p:sp>
        <p:nvSpPr>
          <p:cNvPr id="4" name="Date Placeholder 3"/>
          <p:cNvSpPr>
            <a:spLocks noGrp="1"/>
          </p:cNvSpPr>
          <p:nvPr>
            <p:ph type="dt" sz="half" idx="10"/>
          </p:nvPr>
        </p:nvSpPr>
        <p:spPr/>
        <p:txBody>
          <a:bodyPr/>
          <a:lstStyle/>
          <a:p>
            <a:fld id="{C074E951-5323-4344-931B-06F2DDFC61FB}" type="datetime1">
              <a:rPr lang="en-GB" smtClean="0"/>
              <a:t>31/03/2020</a:t>
            </a:fld>
            <a:endParaRPr lang="en-US"/>
          </a:p>
        </p:txBody>
      </p:sp>
      <p:sp>
        <p:nvSpPr>
          <p:cNvPr id="6" name="Slide Number Placeholder 5"/>
          <p:cNvSpPr>
            <a:spLocks noGrp="1"/>
          </p:cNvSpPr>
          <p:nvPr>
            <p:ph type="sldNum" sz="quarter" idx="12"/>
          </p:nvPr>
        </p:nvSpPr>
        <p:spPr/>
        <p:txBody>
          <a:bodyPr/>
          <a:lstStyle/>
          <a:p>
            <a:fld id="{DD7D2821-7554-5B44-BF60-F8D166F48DA0}" type="slidenum">
              <a:rPr lang="en-US" smtClean="0"/>
              <a:pPr/>
              <a:t>42</a:t>
            </a:fld>
            <a:endParaRPr lang="en-US"/>
          </a:p>
        </p:txBody>
      </p:sp>
      <p:sp>
        <p:nvSpPr>
          <p:cNvPr id="8" name="Footer Placeholder 4">
            <a:extLst>
              <a:ext uri="{FF2B5EF4-FFF2-40B4-BE49-F238E27FC236}">
                <a16:creationId xmlns:a16="http://schemas.microsoft.com/office/drawing/2014/main" id="{4F72EB80-4A47-D54B-AA23-C61A77EE2ECE}"/>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31230515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 Example of a kernel</a:t>
            </a:r>
          </a:p>
        </p:txBody>
      </p:sp>
      <p:pic>
        <p:nvPicPr>
          <p:cNvPr id="7" name="Content Placeholder 6" descr="svm - kernel ex 2.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108" y="1825625"/>
            <a:ext cx="5801784" cy="4351338"/>
          </a:xfrm>
        </p:spPr>
      </p:pic>
      <p:sp>
        <p:nvSpPr>
          <p:cNvPr id="4" name="Date Placeholder 3"/>
          <p:cNvSpPr>
            <a:spLocks noGrp="1"/>
          </p:cNvSpPr>
          <p:nvPr>
            <p:ph type="dt" sz="half" idx="10"/>
          </p:nvPr>
        </p:nvSpPr>
        <p:spPr/>
        <p:txBody>
          <a:bodyPr/>
          <a:lstStyle/>
          <a:p>
            <a:fld id="{5F0E6044-CB77-C94E-8B1C-B3FBA8A0D29E}" type="datetime1">
              <a:rPr lang="en-GB" smtClean="0"/>
              <a:t>31/03/2020</a:t>
            </a:fld>
            <a:endParaRPr lang="en-US"/>
          </a:p>
        </p:txBody>
      </p:sp>
      <p:sp>
        <p:nvSpPr>
          <p:cNvPr id="6" name="Slide Number Placeholder 5"/>
          <p:cNvSpPr>
            <a:spLocks noGrp="1"/>
          </p:cNvSpPr>
          <p:nvPr>
            <p:ph type="sldNum" sz="quarter" idx="12"/>
          </p:nvPr>
        </p:nvSpPr>
        <p:spPr/>
        <p:txBody>
          <a:bodyPr/>
          <a:lstStyle/>
          <a:p>
            <a:fld id="{DD7D2821-7554-5B44-BF60-F8D166F48DA0}" type="slidenum">
              <a:rPr lang="en-US" smtClean="0"/>
              <a:pPr/>
              <a:t>43</a:t>
            </a:fld>
            <a:endParaRPr lang="en-US"/>
          </a:p>
        </p:txBody>
      </p:sp>
      <p:sp>
        <p:nvSpPr>
          <p:cNvPr id="8" name="Footer Placeholder 4">
            <a:extLst>
              <a:ext uri="{FF2B5EF4-FFF2-40B4-BE49-F238E27FC236}">
                <a16:creationId xmlns:a16="http://schemas.microsoft.com/office/drawing/2014/main" id="{1B4813CC-F8CB-8343-B98D-5D9DD3D5B11B}"/>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26795280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Kernel Trick</a:t>
            </a:r>
          </a:p>
        </p:txBody>
      </p:sp>
      <p:sp>
        <p:nvSpPr>
          <p:cNvPr id="6" name="Content Placeholder 5"/>
          <p:cNvSpPr>
            <a:spLocks noGrp="1"/>
          </p:cNvSpPr>
          <p:nvPr>
            <p:ph idx="1"/>
          </p:nvPr>
        </p:nvSpPr>
        <p:spPr/>
        <p:txBody>
          <a:bodyPr>
            <a:normAutofit/>
          </a:bodyPr>
          <a:lstStyle/>
          <a:p>
            <a:pPr>
              <a:spcBef>
                <a:spcPts val="2400"/>
              </a:spcBef>
            </a:pPr>
            <a:r>
              <a:rPr lang="en-GB" sz="2000" dirty="0"/>
              <a:t>The new non-linear algorithm is equivalent to the original linear algorithm, but it operates in a different, higher dimensional space.</a:t>
            </a:r>
          </a:p>
          <a:p>
            <a:pPr>
              <a:spcBef>
                <a:spcPts val="2400"/>
              </a:spcBef>
            </a:pPr>
            <a:r>
              <a:rPr lang="en-GB" sz="2000" dirty="0" smtClean="0"/>
              <a:t>Because </a:t>
            </a:r>
            <a:r>
              <a:rPr lang="en-GB" sz="2000" dirty="0"/>
              <a:t>we use a kernel function, we never actually have to compute the φ function. </a:t>
            </a:r>
          </a:p>
          <a:p>
            <a:pPr>
              <a:spcBef>
                <a:spcPts val="2400"/>
              </a:spcBef>
            </a:pPr>
            <a:r>
              <a:rPr lang="en-GB" sz="2000" dirty="0" smtClean="0"/>
              <a:t>This </a:t>
            </a:r>
            <a:r>
              <a:rPr lang="en-GB" sz="2000" dirty="0"/>
              <a:t>is very important, as our mapping function may increase the dimensionality of our problem to a space of infinite dimensions. </a:t>
            </a:r>
          </a:p>
          <a:p>
            <a:pPr lvl="1"/>
            <a:r>
              <a:rPr lang="en-GB" sz="1800" dirty="0"/>
              <a:t>Out of interest, the Gaussian kernel does this.</a:t>
            </a:r>
          </a:p>
        </p:txBody>
      </p:sp>
      <p:sp>
        <p:nvSpPr>
          <p:cNvPr id="3" name="Date Placeholder 2"/>
          <p:cNvSpPr>
            <a:spLocks noGrp="1"/>
          </p:cNvSpPr>
          <p:nvPr>
            <p:ph type="dt" sz="half" idx="10"/>
          </p:nvPr>
        </p:nvSpPr>
        <p:spPr/>
        <p:txBody>
          <a:bodyPr/>
          <a:lstStyle/>
          <a:p>
            <a:fld id="{22E8288D-D506-0F47-BB59-E9EAF0EA99EF}"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44</a:t>
            </a:fld>
            <a:endParaRPr lang="en-IE"/>
          </a:p>
        </p:txBody>
      </p:sp>
      <p:sp>
        <p:nvSpPr>
          <p:cNvPr id="7" name="Footer Placeholder 4">
            <a:extLst>
              <a:ext uri="{FF2B5EF4-FFF2-40B4-BE49-F238E27FC236}">
                <a16:creationId xmlns:a16="http://schemas.microsoft.com/office/drawing/2014/main" id="{AA318FD7-894E-A24C-BC58-F5701F291B38}"/>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34259621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ga-IE" dirty="0"/>
              <a:t>Support Vector Machines – Kernel Methods</a:t>
            </a:r>
            <a:endParaRPr lang="en-IE" dirty="0"/>
          </a:p>
        </p:txBody>
      </p:sp>
      <p:sp>
        <p:nvSpPr>
          <p:cNvPr id="3" name="Content Placeholder 2"/>
          <p:cNvSpPr>
            <a:spLocks noGrp="1"/>
          </p:cNvSpPr>
          <p:nvPr>
            <p:ph idx="1"/>
          </p:nvPr>
        </p:nvSpPr>
        <p:spPr>
          <a:xfrm>
            <a:off x="457200" y="1219200"/>
            <a:ext cx="8291264" cy="5090120"/>
          </a:xfrm>
        </p:spPr>
        <p:txBody>
          <a:bodyPr>
            <a:normAutofit/>
          </a:bodyPr>
          <a:lstStyle/>
          <a:p>
            <a:pPr lvl="1"/>
            <a:endParaRPr lang="ga-IE" dirty="0"/>
          </a:p>
          <a:p>
            <a:pPr lvl="1"/>
            <a:endParaRPr lang="ga-IE" dirty="0"/>
          </a:p>
          <a:p>
            <a:pPr lvl="2"/>
            <a:endParaRPr lang="ga-IE" dirty="0"/>
          </a:p>
          <a:p>
            <a:pPr lvl="2"/>
            <a:endParaRPr lang="ga-IE" dirty="0"/>
          </a:p>
          <a:p>
            <a:pPr lvl="2"/>
            <a:endParaRPr lang="ga-IE" dirty="0"/>
          </a:p>
          <a:p>
            <a:pPr marL="274638" lvl="1" indent="0">
              <a:buNone/>
            </a:pPr>
            <a:endParaRPr lang="ga-IE" i="1" dirty="0">
              <a:latin typeface="Cambria Math"/>
            </a:endParaRPr>
          </a:p>
          <a:p>
            <a:pPr marL="274638" lvl="1" indent="0">
              <a:buNone/>
            </a:pPr>
            <a:endParaRPr lang="ga-IE" i="1" dirty="0">
              <a:latin typeface="Cambria Math"/>
            </a:endParaRPr>
          </a:p>
          <a:p>
            <a:pPr marL="274638" lvl="1" indent="0">
              <a:buNone/>
            </a:pPr>
            <a:endParaRPr lang="ga-IE" sz="1900" i="1" dirty="0">
              <a:latin typeface="Cambria Math"/>
            </a:endParaRPr>
          </a:p>
          <a:p>
            <a:pPr marL="274638" lvl="1" indent="0">
              <a:buNone/>
            </a:pPr>
            <a:endParaRPr lang="ga-IE" sz="1900" dirty="0"/>
          </a:p>
          <a:p>
            <a:pPr lvl="2"/>
            <a:endParaRPr lang="ga-IE" sz="1700" dirty="0"/>
          </a:p>
        </p:txBody>
      </p:sp>
      <p:sp>
        <p:nvSpPr>
          <p:cNvPr id="4" name="Date Placeholder 3"/>
          <p:cNvSpPr>
            <a:spLocks noGrp="1"/>
          </p:cNvSpPr>
          <p:nvPr>
            <p:ph type="dt" sz="half" idx="10"/>
          </p:nvPr>
        </p:nvSpPr>
        <p:spPr/>
        <p:txBody>
          <a:bodyPr/>
          <a:lstStyle/>
          <a:p>
            <a:fld id="{32C35841-7A31-0044-AED9-18551B3D33EA}"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45</a:t>
            </a:fld>
            <a:endParaRPr lang="en-IE"/>
          </a:p>
        </p:txBody>
      </p:sp>
      <p:sp>
        <p:nvSpPr>
          <p:cNvPr id="7" name="Rectangle 6"/>
          <p:cNvSpPr/>
          <p:nvPr/>
        </p:nvSpPr>
        <p:spPr>
          <a:xfrm>
            <a:off x="570384" y="1532012"/>
            <a:ext cx="8064896" cy="4464496"/>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ga-IE" sz="1600" dirty="0"/>
              <a:t>So if we had a way of computing  </a:t>
            </a:r>
            <a:r>
              <a:rPr lang="en-GB" sz="1600" dirty="0" err="1"/>
              <a:t>φ</a:t>
            </a:r>
            <a:r>
              <a:rPr lang="ga-IE" sz="1600" dirty="0"/>
              <a:t>(x) </a:t>
            </a:r>
            <a:r>
              <a:rPr lang="ga-IE" sz="1600" b="1" baseline="30000" dirty="0"/>
              <a:t>.</a:t>
            </a:r>
            <a:r>
              <a:rPr lang="ga-IE" sz="1600" dirty="0"/>
              <a:t> </a:t>
            </a:r>
            <a:r>
              <a:rPr lang="en-GB" sz="1600" dirty="0" err="1"/>
              <a:t>φ</a:t>
            </a:r>
            <a:r>
              <a:rPr lang="ga-IE" sz="1600" dirty="0"/>
              <a:t>(z) in the Feature Space F using the input vectors x and z directly then we would not explicitly need to calculate </a:t>
            </a:r>
            <a:r>
              <a:rPr lang="en-GB" sz="1600" dirty="0" err="1"/>
              <a:t>φ</a:t>
            </a:r>
            <a:r>
              <a:rPr lang="en-GB" sz="1600" dirty="0"/>
              <a:t> </a:t>
            </a:r>
            <a:r>
              <a:rPr lang="ga-IE" sz="1600" dirty="0"/>
              <a:t>(x) and </a:t>
            </a:r>
            <a:r>
              <a:rPr lang="en-GB" sz="1600" dirty="0" err="1"/>
              <a:t>φ</a:t>
            </a:r>
            <a:r>
              <a:rPr lang="en-GB" sz="1600" dirty="0"/>
              <a:t> </a:t>
            </a:r>
            <a:r>
              <a:rPr lang="ga-IE" sz="1600" dirty="0"/>
              <a:t>(z).</a:t>
            </a:r>
          </a:p>
          <a:p>
            <a:endParaRPr lang="ga-IE" sz="1600" dirty="0"/>
          </a:p>
          <a:p>
            <a:r>
              <a:rPr lang="ga-IE" sz="1600" dirty="0"/>
              <a:t>In SVM, this is done with </a:t>
            </a:r>
            <a:r>
              <a:rPr lang="ga-IE" sz="1600" b="1" dirty="0"/>
              <a:t>kernel functions</a:t>
            </a:r>
            <a:r>
              <a:rPr lang="ga-IE" sz="1600" dirty="0"/>
              <a:t>. </a:t>
            </a:r>
          </a:p>
          <a:p>
            <a:endParaRPr lang="ga-IE" sz="1600" dirty="0"/>
          </a:p>
          <a:p>
            <a:pPr algn="ctr"/>
            <a:r>
              <a:rPr lang="ga-IE" sz="1600" dirty="0"/>
              <a:t>K(x,z) = </a:t>
            </a:r>
            <a:r>
              <a:rPr lang="en-GB" sz="1600" dirty="0" err="1"/>
              <a:t>φ</a:t>
            </a:r>
            <a:r>
              <a:rPr lang="en-GB" sz="1600" dirty="0"/>
              <a:t> </a:t>
            </a:r>
            <a:r>
              <a:rPr lang="ga-IE" sz="1600" dirty="0"/>
              <a:t>(x) </a:t>
            </a:r>
            <a:r>
              <a:rPr lang="ga-IE" sz="1600" b="1" baseline="30000" dirty="0"/>
              <a:t>. </a:t>
            </a:r>
            <a:r>
              <a:rPr lang="en-GB" sz="1600" dirty="0" err="1"/>
              <a:t>φ</a:t>
            </a:r>
            <a:r>
              <a:rPr lang="ga-IE" sz="1600" dirty="0"/>
              <a:t>(z)</a:t>
            </a:r>
          </a:p>
          <a:p>
            <a:endParaRPr lang="ga-IE" sz="1600" dirty="0"/>
          </a:p>
          <a:p>
            <a:r>
              <a:rPr lang="ga-IE" sz="1600" dirty="0"/>
              <a:t>E.g., the polynomial kernel</a:t>
            </a:r>
          </a:p>
          <a:p>
            <a:endParaRPr lang="ga-IE" sz="1600" dirty="0"/>
          </a:p>
          <a:p>
            <a:pPr algn="ctr"/>
            <a:r>
              <a:rPr lang="ga-IE" sz="1600" dirty="0"/>
              <a:t>K(x, z) = (x </a:t>
            </a:r>
            <a:r>
              <a:rPr lang="ga-IE" sz="1600" b="1" baseline="30000" dirty="0"/>
              <a:t>.</a:t>
            </a:r>
            <a:r>
              <a:rPr lang="ga-IE" sz="1600" b="1" dirty="0"/>
              <a:t> </a:t>
            </a:r>
            <a:r>
              <a:rPr lang="ga-IE" sz="1600" dirty="0"/>
              <a:t>z)</a:t>
            </a:r>
            <a:r>
              <a:rPr lang="ga-IE" sz="1600" baseline="30000" dirty="0"/>
              <a:t>d</a:t>
            </a:r>
            <a:endParaRPr lang="ga-IE" sz="1600" dirty="0"/>
          </a:p>
          <a:p>
            <a:endParaRPr lang="ga-IE" sz="1600" dirty="0"/>
          </a:p>
          <a:p>
            <a:endParaRPr lang="ga-IE" sz="1600" dirty="0"/>
          </a:p>
          <a:p>
            <a:r>
              <a:rPr lang="ga-IE" sz="1600" dirty="0"/>
              <a:t>Let’s compute this kernel in a 2-dimensional space with the polynomial degree d = 2.</a:t>
            </a:r>
          </a:p>
        </p:txBody>
      </p:sp>
      <p:sp>
        <p:nvSpPr>
          <p:cNvPr id="8" name="Footer Placeholder 4">
            <a:extLst>
              <a:ext uri="{FF2B5EF4-FFF2-40B4-BE49-F238E27FC236}">
                <a16:creationId xmlns:a16="http://schemas.microsoft.com/office/drawing/2014/main" id="{54FAA5EE-87E4-ED45-8A6D-7AAAF521439D}"/>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28189088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Support Vector Machines – Kernel Method</a:t>
            </a:r>
          </a:p>
        </p:txBody>
      </p:sp>
      <p:sp>
        <p:nvSpPr>
          <p:cNvPr id="6" name="Content Placeholder 5"/>
          <p:cNvSpPr>
            <a:spLocks noGrp="1"/>
          </p:cNvSpPr>
          <p:nvPr>
            <p:ph idx="1"/>
          </p:nvPr>
        </p:nvSpPr>
        <p:spPr/>
        <p:txBody>
          <a:bodyPr>
            <a:normAutofit fontScale="62500" lnSpcReduction="20000"/>
          </a:bodyPr>
          <a:lstStyle/>
          <a:p>
            <a:pPr>
              <a:lnSpc>
                <a:spcPct val="120000"/>
              </a:lnSpc>
            </a:pPr>
            <a:r>
              <a:rPr lang="en-IE" dirty="0"/>
              <a:t>Let us consider a vector </a:t>
            </a:r>
            <a:r>
              <a:rPr lang="en-IE" b="1" dirty="0"/>
              <a:t>x (</a:t>
            </a:r>
            <a:r>
              <a:rPr lang="en-IE" dirty="0"/>
              <a:t>with two attributes) in the input space that is mapped into a vector </a:t>
            </a:r>
            <a:r>
              <a:rPr lang="en-GB" dirty="0" err="1"/>
              <a:t>φ</a:t>
            </a:r>
            <a:r>
              <a:rPr lang="en-IE" b="1" dirty="0"/>
              <a:t>x</a:t>
            </a:r>
            <a:r>
              <a:rPr lang="en-IE" dirty="0"/>
              <a:t> (with three attributes) in the feature space given by</a:t>
            </a:r>
            <a:r>
              <a:rPr lang="en-GB" dirty="0"/>
              <a:t>: </a:t>
            </a:r>
          </a:p>
          <a:p>
            <a:pPr lvl="1">
              <a:lnSpc>
                <a:spcPct val="120000"/>
              </a:lnSpc>
            </a:pPr>
            <a:r>
              <a:rPr lang="en-GB" dirty="0" err="1"/>
              <a:t>φ</a:t>
            </a:r>
            <a:r>
              <a:rPr lang="en-IE" dirty="0"/>
              <a:t>x=</a:t>
            </a:r>
            <a:r>
              <a:rPr lang="en-GB" dirty="0" err="1"/>
              <a:t>φ</a:t>
            </a:r>
            <a:r>
              <a:rPr lang="en-IE" dirty="0"/>
              <a:t>((x</a:t>
            </a:r>
            <a:r>
              <a:rPr lang="en-IE" baseline="-25000" dirty="0"/>
              <a:t>1</a:t>
            </a:r>
            <a:r>
              <a:rPr lang="en-IE" dirty="0"/>
              <a:t>, x</a:t>
            </a:r>
            <a:r>
              <a:rPr lang="en-IE" baseline="-25000" dirty="0"/>
              <a:t>2</a:t>
            </a:r>
            <a:r>
              <a:rPr lang="en-IE" dirty="0"/>
              <a:t>)) = </a:t>
            </a:r>
            <a:r>
              <a:rPr lang="ga-IE" dirty="0"/>
              <a:t>(x</a:t>
            </a:r>
            <a:r>
              <a:rPr lang="ga-IE" baseline="-25000" dirty="0"/>
              <a:t>1</a:t>
            </a:r>
            <a:r>
              <a:rPr lang="ga-IE" baseline="30000" dirty="0"/>
              <a:t>2</a:t>
            </a:r>
            <a:r>
              <a:rPr lang="ga-IE" dirty="0"/>
              <a:t> ,x</a:t>
            </a:r>
            <a:r>
              <a:rPr lang="ga-IE" baseline="-25000" dirty="0"/>
              <a:t>2</a:t>
            </a:r>
            <a:r>
              <a:rPr lang="ga-IE" baseline="30000" dirty="0"/>
              <a:t>2</a:t>
            </a:r>
            <a:r>
              <a:rPr lang="ga-IE" dirty="0"/>
              <a:t>, √2 x</a:t>
            </a:r>
            <a:r>
              <a:rPr lang="ga-IE" baseline="-25000" dirty="0"/>
              <a:t>1</a:t>
            </a:r>
            <a:r>
              <a:rPr lang="ga-IE" dirty="0"/>
              <a:t>x</a:t>
            </a:r>
            <a:r>
              <a:rPr lang="ga-IE" baseline="-25000" dirty="0"/>
              <a:t>2</a:t>
            </a:r>
            <a:r>
              <a:rPr lang="ga-IE" dirty="0"/>
              <a:t>)</a:t>
            </a:r>
            <a:endParaRPr lang="en-GB" dirty="0"/>
          </a:p>
          <a:p>
            <a:pPr>
              <a:lnSpc>
                <a:spcPct val="120000"/>
              </a:lnSpc>
            </a:pPr>
            <a:r>
              <a:rPr lang="en-IE" dirty="0" smtClean="0"/>
              <a:t>Consider </a:t>
            </a:r>
            <a:r>
              <a:rPr lang="en-IE" dirty="0"/>
              <a:t>a function K that takes two input vectors as parameters and computes the squa𝑟e of the dot product of the two vectors, i.e.,</a:t>
            </a:r>
            <a:r>
              <a:rPr lang="en-GB" dirty="0"/>
              <a:t> </a:t>
            </a:r>
            <a:r>
              <a:rPr lang="en-IE" dirty="0"/>
              <a:t>K(x,y)= &lt;x</a:t>
            </a:r>
            <a:r>
              <a:rPr lang="en-IE" b="1" baseline="30000" dirty="0"/>
              <a:t>.</a:t>
            </a:r>
            <a:r>
              <a:rPr lang="en-IE" dirty="0"/>
              <a:t>y&gt;</a:t>
            </a:r>
            <a:r>
              <a:rPr lang="en-IE" baseline="30000" dirty="0"/>
              <a:t>2 </a:t>
            </a:r>
            <a:r>
              <a:rPr lang="en-IE" dirty="0"/>
              <a:t> </a:t>
            </a:r>
          </a:p>
          <a:p>
            <a:pPr>
              <a:lnSpc>
                <a:spcPct val="120000"/>
              </a:lnSpc>
            </a:pPr>
            <a:r>
              <a:rPr lang="en-IE" dirty="0" smtClean="0"/>
              <a:t>Then </a:t>
            </a:r>
            <a:r>
              <a:rPr lang="en-IE" dirty="0"/>
              <a:t>for</a:t>
            </a:r>
            <a:endParaRPr lang="en-GB" dirty="0"/>
          </a:p>
          <a:p>
            <a:pPr lvl="1">
              <a:lnSpc>
                <a:spcPct val="120000"/>
              </a:lnSpc>
            </a:pPr>
            <a:r>
              <a:rPr lang="en-IE" dirty="0"/>
              <a:t>x=(x</a:t>
            </a:r>
            <a:r>
              <a:rPr lang="en-IE" baseline="-25000" dirty="0"/>
              <a:t>1</a:t>
            </a:r>
            <a:r>
              <a:rPr lang="en-IE" dirty="0"/>
              <a:t>, x</a:t>
            </a:r>
            <a:r>
              <a:rPr lang="en-IE" baseline="-25000" dirty="0"/>
              <a:t>2</a:t>
            </a:r>
            <a:r>
              <a:rPr lang="en-IE" dirty="0"/>
              <a:t>)  </a:t>
            </a:r>
            <a:endParaRPr lang="en-GB" dirty="0"/>
          </a:p>
          <a:p>
            <a:pPr lvl="1">
              <a:lnSpc>
                <a:spcPct val="120000"/>
              </a:lnSpc>
            </a:pPr>
            <a:r>
              <a:rPr lang="en-IE" dirty="0"/>
              <a:t>y=(y</a:t>
            </a:r>
            <a:r>
              <a:rPr lang="en-IE" baseline="-25000" dirty="0"/>
              <a:t>1</a:t>
            </a:r>
            <a:r>
              <a:rPr lang="en-IE" dirty="0"/>
              <a:t>, y</a:t>
            </a:r>
            <a:r>
              <a:rPr lang="en-IE" baseline="-25000" dirty="0"/>
              <a:t>2</a:t>
            </a:r>
            <a:r>
              <a:rPr lang="en-IE" dirty="0"/>
              <a:t>)</a:t>
            </a:r>
          </a:p>
          <a:p>
            <a:pPr>
              <a:lnSpc>
                <a:spcPct val="120000"/>
              </a:lnSpc>
            </a:pPr>
            <a:r>
              <a:rPr lang="en-IE" dirty="0" smtClean="0"/>
              <a:t>K </a:t>
            </a:r>
            <a:r>
              <a:rPr lang="en-IE" dirty="0"/>
              <a:t>= &lt;x</a:t>
            </a:r>
            <a:r>
              <a:rPr lang="en-IE" b="1" baseline="30000" dirty="0"/>
              <a:t>.</a:t>
            </a:r>
            <a:r>
              <a:rPr lang="en-IE" dirty="0"/>
              <a:t>y&gt;</a:t>
            </a:r>
            <a:r>
              <a:rPr lang="en-IE" baseline="30000" dirty="0"/>
              <a:t>2</a:t>
            </a:r>
            <a:r>
              <a:rPr lang="en-IE" dirty="0"/>
              <a:t> </a:t>
            </a:r>
          </a:p>
          <a:p>
            <a:pPr lvl="1">
              <a:lnSpc>
                <a:spcPct val="120000"/>
              </a:lnSpc>
            </a:pPr>
            <a:r>
              <a:rPr lang="en-IE" dirty="0"/>
              <a:t>=(x</a:t>
            </a:r>
            <a:r>
              <a:rPr lang="en-IE" baseline="-25000" dirty="0"/>
              <a:t>1</a:t>
            </a:r>
            <a:r>
              <a:rPr lang="en-IE" dirty="0"/>
              <a:t>y</a:t>
            </a:r>
            <a:r>
              <a:rPr lang="en-IE" baseline="-25000" dirty="0"/>
              <a:t>1</a:t>
            </a:r>
            <a:r>
              <a:rPr lang="en-IE" dirty="0"/>
              <a:t>+ x</a:t>
            </a:r>
            <a:r>
              <a:rPr lang="en-IE" baseline="-25000" dirty="0"/>
              <a:t>2</a:t>
            </a:r>
            <a:r>
              <a:rPr lang="en-IE" dirty="0"/>
              <a:t>y</a:t>
            </a:r>
            <a:r>
              <a:rPr lang="en-IE" baseline="-25000" dirty="0"/>
              <a:t>2</a:t>
            </a:r>
            <a:r>
              <a:rPr lang="en-IE" dirty="0"/>
              <a:t>)</a:t>
            </a:r>
            <a:r>
              <a:rPr lang="en-IE" baseline="30000" dirty="0"/>
              <a:t>2 </a:t>
            </a:r>
          </a:p>
          <a:p>
            <a:pPr lvl="1">
              <a:lnSpc>
                <a:spcPct val="120000"/>
              </a:lnSpc>
            </a:pPr>
            <a:r>
              <a:rPr lang="en-IE" dirty="0"/>
              <a:t>= (x</a:t>
            </a:r>
            <a:r>
              <a:rPr lang="en-IE" baseline="-25000" dirty="0"/>
              <a:t>1</a:t>
            </a:r>
            <a:r>
              <a:rPr lang="en-IE" dirty="0"/>
              <a:t>y</a:t>
            </a:r>
            <a:r>
              <a:rPr lang="en-IE" baseline="-25000" dirty="0"/>
              <a:t>1</a:t>
            </a:r>
            <a:r>
              <a:rPr lang="en-IE" dirty="0"/>
              <a:t>)</a:t>
            </a:r>
            <a:r>
              <a:rPr lang="en-IE" baseline="30000" dirty="0"/>
              <a:t>2</a:t>
            </a:r>
            <a:r>
              <a:rPr lang="en-IE" dirty="0"/>
              <a:t>+2(x</a:t>
            </a:r>
            <a:r>
              <a:rPr lang="en-IE" baseline="-25000" dirty="0"/>
              <a:t>1</a:t>
            </a:r>
            <a:r>
              <a:rPr lang="en-IE" dirty="0"/>
              <a:t>y</a:t>
            </a:r>
            <a:r>
              <a:rPr lang="en-IE" baseline="-25000" dirty="0"/>
              <a:t>1</a:t>
            </a:r>
            <a:r>
              <a:rPr lang="en-IE" dirty="0"/>
              <a:t>x</a:t>
            </a:r>
            <a:r>
              <a:rPr lang="en-IE" baseline="-25000" dirty="0"/>
              <a:t>2</a:t>
            </a:r>
            <a:r>
              <a:rPr lang="en-IE" dirty="0"/>
              <a:t>y</a:t>
            </a:r>
            <a:r>
              <a:rPr lang="en-IE" baseline="-25000" dirty="0"/>
              <a:t>2</a:t>
            </a:r>
            <a:r>
              <a:rPr lang="en-IE" dirty="0"/>
              <a:t>)+(x</a:t>
            </a:r>
            <a:r>
              <a:rPr lang="en-IE" baseline="-25000" dirty="0"/>
              <a:t>2</a:t>
            </a:r>
            <a:r>
              <a:rPr lang="en-IE" dirty="0"/>
              <a:t>y</a:t>
            </a:r>
            <a:r>
              <a:rPr lang="en-IE" baseline="-25000" dirty="0"/>
              <a:t>2</a:t>
            </a:r>
            <a:r>
              <a:rPr lang="en-IE" dirty="0"/>
              <a:t>)</a:t>
            </a:r>
            <a:r>
              <a:rPr lang="en-IE" baseline="30000" dirty="0"/>
              <a:t>2</a:t>
            </a:r>
            <a:r>
              <a:rPr lang="en-IE" dirty="0"/>
              <a:t> </a:t>
            </a:r>
          </a:p>
          <a:p>
            <a:pPr lvl="1">
              <a:lnSpc>
                <a:spcPct val="120000"/>
              </a:lnSpc>
            </a:pPr>
            <a:r>
              <a:rPr lang="en-IE" dirty="0"/>
              <a:t>= x</a:t>
            </a:r>
            <a:r>
              <a:rPr lang="en-IE" baseline="-25000" dirty="0"/>
              <a:t>1</a:t>
            </a:r>
            <a:r>
              <a:rPr lang="en-IE" baseline="30000" dirty="0"/>
              <a:t>2</a:t>
            </a:r>
            <a:r>
              <a:rPr lang="en-IE" dirty="0"/>
              <a:t>y</a:t>
            </a:r>
            <a:r>
              <a:rPr lang="en-IE" baseline="-25000" dirty="0"/>
              <a:t>1</a:t>
            </a:r>
            <a:r>
              <a:rPr lang="en-IE" baseline="30000" dirty="0"/>
              <a:t>2</a:t>
            </a:r>
            <a:r>
              <a:rPr lang="en-IE" dirty="0"/>
              <a:t>+2(x</a:t>
            </a:r>
            <a:r>
              <a:rPr lang="en-IE" baseline="-25000" dirty="0"/>
              <a:t>1</a:t>
            </a:r>
            <a:r>
              <a:rPr lang="en-IE" dirty="0"/>
              <a:t>y</a:t>
            </a:r>
            <a:r>
              <a:rPr lang="en-IE" baseline="-25000" dirty="0"/>
              <a:t>1</a:t>
            </a:r>
            <a:r>
              <a:rPr lang="en-IE" dirty="0"/>
              <a:t>x</a:t>
            </a:r>
            <a:r>
              <a:rPr lang="en-IE" baseline="-25000" dirty="0"/>
              <a:t>2</a:t>
            </a:r>
            <a:r>
              <a:rPr lang="en-IE" dirty="0"/>
              <a:t>y</a:t>
            </a:r>
            <a:r>
              <a:rPr lang="en-IE" baseline="-25000" dirty="0"/>
              <a:t>2</a:t>
            </a:r>
            <a:r>
              <a:rPr lang="en-IE" dirty="0"/>
              <a:t>)+x</a:t>
            </a:r>
            <a:r>
              <a:rPr lang="en-IE" baseline="-25000" dirty="0"/>
              <a:t>2</a:t>
            </a:r>
            <a:r>
              <a:rPr lang="en-IE" baseline="30000" dirty="0"/>
              <a:t>2</a:t>
            </a:r>
            <a:r>
              <a:rPr lang="en-IE" dirty="0"/>
              <a:t>y</a:t>
            </a:r>
            <a:r>
              <a:rPr lang="en-IE" baseline="-25000" dirty="0"/>
              <a:t>2</a:t>
            </a:r>
            <a:r>
              <a:rPr lang="en-IE" baseline="30000" dirty="0"/>
              <a:t>2 </a:t>
            </a:r>
          </a:p>
          <a:p>
            <a:pPr>
              <a:lnSpc>
                <a:spcPct val="120000"/>
              </a:lnSpc>
            </a:pPr>
            <a:r>
              <a:rPr lang="en-IE" dirty="0" smtClean="0"/>
              <a:t>Let </a:t>
            </a:r>
            <a:r>
              <a:rPr lang="en-IE" dirty="0"/>
              <a:t>us also compute: </a:t>
            </a:r>
            <a:r>
              <a:rPr lang="en-GB" dirty="0" err="1"/>
              <a:t>φ</a:t>
            </a:r>
            <a:r>
              <a:rPr lang="en-IE" dirty="0"/>
              <a:t>x </a:t>
            </a:r>
            <a:r>
              <a:rPr lang="en-IE" b="1" baseline="30000" dirty="0"/>
              <a:t>. </a:t>
            </a:r>
            <a:r>
              <a:rPr lang="en-GB" dirty="0" err="1"/>
              <a:t>φ</a:t>
            </a:r>
            <a:r>
              <a:rPr lang="en-IE" dirty="0"/>
              <a:t>y</a:t>
            </a:r>
            <a:endParaRPr lang="en-IE" baseline="30000" dirty="0"/>
          </a:p>
          <a:p>
            <a:pPr lvl="1">
              <a:lnSpc>
                <a:spcPct val="120000"/>
              </a:lnSpc>
            </a:pPr>
            <a:r>
              <a:rPr lang="en-GB" dirty="0" err="1"/>
              <a:t>φ</a:t>
            </a:r>
            <a:r>
              <a:rPr lang="en-IE" dirty="0"/>
              <a:t>x </a:t>
            </a:r>
            <a:r>
              <a:rPr lang="en-IE" b="1" baseline="30000" dirty="0"/>
              <a:t>. </a:t>
            </a:r>
            <a:r>
              <a:rPr lang="en-GB" dirty="0" err="1"/>
              <a:t>φ</a:t>
            </a:r>
            <a:r>
              <a:rPr lang="en-IE" dirty="0"/>
              <a:t>y = (x</a:t>
            </a:r>
            <a:r>
              <a:rPr lang="en-IE" baseline="-25000" dirty="0"/>
              <a:t>1</a:t>
            </a:r>
            <a:r>
              <a:rPr lang="en-IE" baseline="30000" dirty="0"/>
              <a:t>2</a:t>
            </a:r>
            <a:r>
              <a:rPr lang="en-IE" dirty="0"/>
              <a:t>,x</a:t>
            </a:r>
            <a:r>
              <a:rPr lang="en-IE" baseline="-25000" dirty="0"/>
              <a:t>2</a:t>
            </a:r>
            <a:r>
              <a:rPr lang="en-IE" baseline="30000" dirty="0"/>
              <a:t>2</a:t>
            </a:r>
            <a:r>
              <a:rPr lang="en-IE" dirty="0"/>
              <a:t>, √2 x</a:t>
            </a:r>
            <a:r>
              <a:rPr lang="en-IE" baseline="-25000" dirty="0"/>
              <a:t>1</a:t>
            </a:r>
            <a:r>
              <a:rPr lang="en-IE" dirty="0"/>
              <a:t>x</a:t>
            </a:r>
            <a:r>
              <a:rPr lang="en-IE" baseline="-25000" dirty="0"/>
              <a:t>2</a:t>
            </a:r>
            <a:r>
              <a:rPr lang="en-IE" dirty="0"/>
              <a:t>) </a:t>
            </a:r>
            <a:r>
              <a:rPr lang="en-IE" b="1" baseline="30000" dirty="0"/>
              <a:t>. </a:t>
            </a:r>
            <a:r>
              <a:rPr lang="en-IE" dirty="0"/>
              <a:t>(y</a:t>
            </a:r>
            <a:r>
              <a:rPr lang="en-IE" baseline="-25000" dirty="0"/>
              <a:t>1</a:t>
            </a:r>
            <a:r>
              <a:rPr lang="en-IE" baseline="30000" dirty="0"/>
              <a:t>2</a:t>
            </a:r>
            <a:r>
              <a:rPr lang="en-IE" dirty="0"/>
              <a:t>,y</a:t>
            </a:r>
            <a:r>
              <a:rPr lang="en-IE" baseline="-25000" dirty="0"/>
              <a:t>2</a:t>
            </a:r>
            <a:r>
              <a:rPr lang="en-IE" baseline="30000" dirty="0"/>
              <a:t>2</a:t>
            </a:r>
            <a:r>
              <a:rPr lang="en-IE" dirty="0"/>
              <a:t>, √2 y</a:t>
            </a:r>
            <a:r>
              <a:rPr lang="en-IE" baseline="-25000" dirty="0"/>
              <a:t>1</a:t>
            </a:r>
            <a:r>
              <a:rPr lang="en-IE" dirty="0"/>
              <a:t>y</a:t>
            </a:r>
            <a:r>
              <a:rPr lang="en-IE" baseline="-25000" dirty="0"/>
              <a:t>2</a:t>
            </a:r>
            <a:r>
              <a:rPr lang="en-IE" dirty="0"/>
              <a:t>)</a:t>
            </a:r>
          </a:p>
          <a:p>
            <a:pPr lvl="1">
              <a:lnSpc>
                <a:spcPct val="120000"/>
              </a:lnSpc>
            </a:pPr>
            <a:r>
              <a:rPr lang="en-IE" dirty="0"/>
              <a:t>= x</a:t>
            </a:r>
            <a:r>
              <a:rPr lang="en-IE" baseline="-25000" dirty="0"/>
              <a:t>1</a:t>
            </a:r>
            <a:r>
              <a:rPr lang="en-IE" baseline="30000" dirty="0"/>
              <a:t>2</a:t>
            </a:r>
            <a:r>
              <a:rPr lang="en-IE" dirty="0"/>
              <a:t>y</a:t>
            </a:r>
            <a:r>
              <a:rPr lang="en-IE" baseline="-25000" dirty="0"/>
              <a:t>1</a:t>
            </a:r>
            <a:r>
              <a:rPr lang="en-IE" baseline="30000" dirty="0"/>
              <a:t>2</a:t>
            </a:r>
            <a:r>
              <a:rPr lang="en-IE" dirty="0"/>
              <a:t>+2(x</a:t>
            </a:r>
            <a:r>
              <a:rPr lang="en-IE" baseline="-25000" dirty="0"/>
              <a:t>1</a:t>
            </a:r>
            <a:r>
              <a:rPr lang="en-IE" dirty="0"/>
              <a:t>y</a:t>
            </a:r>
            <a:r>
              <a:rPr lang="en-IE" baseline="-25000" dirty="0"/>
              <a:t>1</a:t>
            </a:r>
            <a:r>
              <a:rPr lang="en-IE" dirty="0"/>
              <a:t>x</a:t>
            </a:r>
            <a:r>
              <a:rPr lang="en-IE" baseline="-25000" dirty="0"/>
              <a:t>2</a:t>
            </a:r>
            <a:r>
              <a:rPr lang="en-IE" dirty="0"/>
              <a:t>y</a:t>
            </a:r>
            <a:r>
              <a:rPr lang="en-IE" baseline="-25000" dirty="0"/>
              <a:t>2</a:t>
            </a:r>
            <a:r>
              <a:rPr lang="en-IE" dirty="0"/>
              <a:t>)+x</a:t>
            </a:r>
            <a:r>
              <a:rPr lang="en-IE" baseline="-25000" dirty="0"/>
              <a:t>2</a:t>
            </a:r>
            <a:r>
              <a:rPr lang="en-IE" baseline="30000" dirty="0"/>
              <a:t>2</a:t>
            </a:r>
            <a:r>
              <a:rPr lang="en-IE" dirty="0"/>
              <a:t>y</a:t>
            </a:r>
            <a:r>
              <a:rPr lang="en-IE" baseline="-25000" dirty="0"/>
              <a:t>2</a:t>
            </a:r>
            <a:r>
              <a:rPr lang="en-IE" baseline="30000" dirty="0"/>
              <a:t>2 </a:t>
            </a:r>
          </a:p>
          <a:p>
            <a:pPr>
              <a:lnSpc>
                <a:spcPct val="120000"/>
              </a:lnSpc>
            </a:pPr>
            <a:r>
              <a:rPr lang="en-GB" dirty="0" smtClean="0"/>
              <a:t>So </a:t>
            </a:r>
            <a:r>
              <a:rPr lang="en-IE" dirty="0"/>
              <a:t>&lt;x.y&gt;</a:t>
            </a:r>
            <a:r>
              <a:rPr lang="en-IE" baseline="30000" dirty="0"/>
              <a:t>2 </a:t>
            </a:r>
            <a:r>
              <a:rPr lang="en-IE" dirty="0"/>
              <a:t>= </a:t>
            </a:r>
            <a:r>
              <a:rPr lang="en-GB" dirty="0" err="1"/>
              <a:t>φ</a:t>
            </a:r>
            <a:r>
              <a:rPr lang="en-IE" dirty="0"/>
              <a:t>x </a:t>
            </a:r>
            <a:r>
              <a:rPr lang="en-IE" b="1" baseline="30000" dirty="0"/>
              <a:t>. </a:t>
            </a:r>
            <a:r>
              <a:rPr lang="en-GB" dirty="0" err="1"/>
              <a:t>φ</a:t>
            </a:r>
            <a:r>
              <a:rPr lang="en-IE" dirty="0"/>
              <a:t>y </a:t>
            </a:r>
            <a:endParaRPr lang="en-GB" dirty="0"/>
          </a:p>
        </p:txBody>
      </p:sp>
      <p:sp>
        <p:nvSpPr>
          <p:cNvPr id="3" name="Date Placeholder 2"/>
          <p:cNvSpPr>
            <a:spLocks noGrp="1"/>
          </p:cNvSpPr>
          <p:nvPr>
            <p:ph type="dt" sz="half" idx="10"/>
          </p:nvPr>
        </p:nvSpPr>
        <p:spPr/>
        <p:txBody>
          <a:bodyPr/>
          <a:lstStyle/>
          <a:p>
            <a:fld id="{F9BC1A7C-CB9D-2F43-BAD0-3EBA006119AA}"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46</a:t>
            </a:fld>
            <a:endParaRPr lang="en-IE"/>
          </a:p>
        </p:txBody>
      </p:sp>
      <p:sp>
        <p:nvSpPr>
          <p:cNvPr id="7" name="Footer Placeholder 4">
            <a:extLst>
              <a:ext uri="{FF2B5EF4-FFF2-40B4-BE49-F238E27FC236}">
                <a16:creationId xmlns:a16="http://schemas.microsoft.com/office/drawing/2014/main" id="{B4B63C74-B96A-1248-80EB-784CE5188F69}"/>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15654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fade">
                                      <p:cBhvr>
                                        <p:cTn id="40" dur="500"/>
                                        <p:tgtEl>
                                          <p:spTgt spid="6">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animEffect transition="in" filter="fade">
                                      <p:cBhvr>
                                        <p:cTn id="45" dur="500"/>
                                        <p:tgtEl>
                                          <p:spTgt spid="6">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11" end="11"/>
                                            </p:txEl>
                                          </p:spTgt>
                                        </p:tgtEl>
                                        <p:attrNameLst>
                                          <p:attrName>style.visibility</p:attrName>
                                        </p:attrNameLst>
                                      </p:cBhvr>
                                      <p:to>
                                        <p:strVal val="visible"/>
                                      </p:to>
                                    </p:set>
                                    <p:animEffect transition="in" filter="fade">
                                      <p:cBhvr>
                                        <p:cTn id="48" dur="500"/>
                                        <p:tgtEl>
                                          <p:spTgt spid="6">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12" end="12"/>
                                            </p:txEl>
                                          </p:spTgt>
                                        </p:tgtEl>
                                        <p:attrNameLst>
                                          <p:attrName>style.visibility</p:attrName>
                                        </p:attrNameLst>
                                      </p:cBhvr>
                                      <p:to>
                                        <p:strVal val="visible"/>
                                      </p:to>
                                    </p:set>
                                    <p:animEffect transition="in" filter="fade">
                                      <p:cBhvr>
                                        <p:cTn id="51" dur="500"/>
                                        <p:tgtEl>
                                          <p:spTgt spid="6">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3" end="13"/>
                                            </p:txEl>
                                          </p:spTgt>
                                        </p:tgtEl>
                                        <p:attrNameLst>
                                          <p:attrName>style.visibility</p:attrName>
                                        </p:attrNameLst>
                                      </p:cBhvr>
                                      <p:to>
                                        <p:strVal val="visible"/>
                                      </p:to>
                                    </p:set>
                                    <p:animEffect transition="in" filter="fade">
                                      <p:cBhvr>
                                        <p:cTn id="56"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Support Vector Machines</a:t>
            </a:r>
            <a:endParaRPr lang="en-IE" dirty="0"/>
          </a:p>
        </p:txBody>
      </p:sp>
      <p:pic>
        <p:nvPicPr>
          <p:cNvPr id="7" name="Content Placeholder 6" descr="svm solution space.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0100" y="1690689"/>
            <a:ext cx="6477000" cy="3771900"/>
          </a:xfrm>
        </p:spPr>
      </p:pic>
      <p:sp>
        <p:nvSpPr>
          <p:cNvPr id="4" name="Date Placeholder 3"/>
          <p:cNvSpPr>
            <a:spLocks noGrp="1"/>
          </p:cNvSpPr>
          <p:nvPr>
            <p:ph type="dt" sz="half" idx="10"/>
          </p:nvPr>
        </p:nvSpPr>
        <p:spPr/>
        <p:txBody>
          <a:bodyPr/>
          <a:lstStyle/>
          <a:p>
            <a:fld id="{F694AE65-C967-F845-8E8B-716D2222DD96}"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47</a:t>
            </a:fld>
            <a:endParaRPr lang="en-IE"/>
          </a:p>
        </p:txBody>
      </p:sp>
      <p:sp>
        <p:nvSpPr>
          <p:cNvPr id="8" name="Footer Placeholder 4">
            <a:extLst>
              <a:ext uri="{FF2B5EF4-FFF2-40B4-BE49-F238E27FC236}">
                <a16:creationId xmlns:a16="http://schemas.microsoft.com/office/drawing/2014/main" id="{250A0A06-E8D5-BF46-85A6-761804E0928E}"/>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
        <p:nvSpPr>
          <p:cNvPr id="3" name="TextBox 2"/>
          <p:cNvSpPr txBox="1"/>
          <p:nvPr/>
        </p:nvSpPr>
        <p:spPr>
          <a:xfrm>
            <a:off x="6893809" y="5770335"/>
            <a:ext cx="1792991" cy="369332"/>
          </a:xfrm>
          <a:prstGeom prst="rect">
            <a:avLst/>
          </a:prstGeom>
          <a:noFill/>
        </p:spPr>
        <p:txBody>
          <a:bodyPr wrap="none" rtlCol="0">
            <a:spAutoFit/>
          </a:bodyPr>
          <a:lstStyle/>
          <a:p>
            <a:r>
              <a:rPr lang="en-US" dirty="0" smtClean="0"/>
              <a:t>(</a:t>
            </a:r>
            <a:r>
              <a:rPr lang="en-US" dirty="0" err="1" smtClean="0"/>
              <a:t>Scholkopf</a:t>
            </a:r>
            <a:r>
              <a:rPr lang="en-US" dirty="0" smtClean="0"/>
              <a:t>, 2001)</a:t>
            </a:r>
            <a:endParaRPr lang="en-US" dirty="0"/>
          </a:p>
        </p:txBody>
      </p:sp>
    </p:spTree>
    <p:extLst>
      <p:ext uri="{BB962C8B-B14F-4D97-AF65-F5344CB8AC3E}">
        <p14:creationId xmlns:p14="http://schemas.microsoft.com/office/powerpoint/2010/main" val="42508012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numCol="2">
            <a:normAutofit fontScale="62500" lnSpcReduction="20000"/>
          </a:bodyPr>
          <a:lstStyle/>
          <a:p>
            <a:pPr>
              <a:lnSpc>
                <a:spcPct val="120000"/>
              </a:lnSpc>
            </a:pPr>
            <a:r>
              <a:rPr lang="en-GB" dirty="0"/>
              <a:t>Linear kernel (the simplest one):</a:t>
            </a:r>
          </a:p>
          <a:p>
            <a:pPr lvl="1">
              <a:lnSpc>
                <a:spcPct val="120000"/>
              </a:lnSpc>
            </a:pPr>
            <a:r>
              <a:rPr lang="en-GB" dirty="0"/>
              <a:t>k(x, x′) = ⟨x, x′⟩ </a:t>
            </a:r>
          </a:p>
          <a:p>
            <a:pPr>
              <a:lnSpc>
                <a:spcPct val="120000"/>
              </a:lnSpc>
            </a:pPr>
            <a:r>
              <a:rPr lang="en-GB" dirty="0" smtClean="0"/>
              <a:t>Gaussian </a:t>
            </a:r>
            <a:r>
              <a:rPr lang="en-GB" dirty="0"/>
              <a:t>radial function kernel:</a:t>
            </a:r>
          </a:p>
          <a:p>
            <a:pPr lvl="1">
              <a:lnSpc>
                <a:spcPct val="120000"/>
              </a:lnSpc>
            </a:pPr>
            <a:r>
              <a:rPr lang="el-GR" dirty="0"/>
              <a:t>k(x, x′) = exp(−σ</a:t>
            </a:r>
            <a:r>
              <a:rPr lang="en-GB" dirty="0"/>
              <a:t>||</a:t>
            </a:r>
            <a:r>
              <a:rPr lang="el-GR" dirty="0"/>
              <a:t>x − x′</a:t>
            </a:r>
            <a:r>
              <a:rPr lang="en-GB" dirty="0"/>
              <a:t>||</a:t>
            </a:r>
            <a:r>
              <a:rPr lang="el-GR" baseline="30000" dirty="0"/>
              <a:t>2</a:t>
            </a:r>
            <a:r>
              <a:rPr lang="el-GR" dirty="0"/>
              <a:t>) </a:t>
            </a:r>
          </a:p>
          <a:p>
            <a:pPr>
              <a:lnSpc>
                <a:spcPct val="120000"/>
              </a:lnSpc>
            </a:pPr>
            <a:r>
              <a:rPr lang="en-GB" dirty="0" smtClean="0"/>
              <a:t>Polynomial </a:t>
            </a:r>
            <a:r>
              <a:rPr lang="en-GB" dirty="0"/>
              <a:t>kernel:</a:t>
            </a:r>
          </a:p>
          <a:p>
            <a:pPr lvl="1">
              <a:lnSpc>
                <a:spcPct val="120000"/>
              </a:lnSpc>
            </a:pPr>
            <a:r>
              <a:rPr lang="en-US" dirty="0"/>
              <a:t>k(x, x′) = (scale · ⟨x, x′⟩ + offset)</a:t>
            </a:r>
            <a:r>
              <a:rPr lang="en-US" baseline="30000" dirty="0"/>
              <a:t>degree </a:t>
            </a:r>
          </a:p>
          <a:p>
            <a:pPr>
              <a:lnSpc>
                <a:spcPct val="120000"/>
              </a:lnSpc>
            </a:pPr>
            <a:r>
              <a:rPr lang="en-GB" dirty="0" smtClean="0"/>
              <a:t>Hyperbolic </a:t>
            </a:r>
            <a:r>
              <a:rPr lang="en-GB" dirty="0"/>
              <a:t>tangent kernel:</a:t>
            </a:r>
          </a:p>
          <a:p>
            <a:pPr lvl="1">
              <a:lnSpc>
                <a:spcPct val="120000"/>
              </a:lnSpc>
            </a:pPr>
            <a:r>
              <a:rPr lang="en-US" dirty="0"/>
              <a:t>k(x, x′) = tanh (scale · ⟨x, x′⟩ + offset) </a:t>
            </a:r>
          </a:p>
          <a:p>
            <a:pPr lvl="1">
              <a:lnSpc>
                <a:spcPct val="120000"/>
              </a:lnSpc>
            </a:pPr>
            <a:endParaRPr lang="en-GB" dirty="0"/>
          </a:p>
          <a:p>
            <a:pPr>
              <a:lnSpc>
                <a:spcPct val="120000"/>
              </a:lnSpc>
            </a:pPr>
            <a:r>
              <a:rPr lang="en-GB" dirty="0"/>
              <a:t>Laplace radial basis kernel:</a:t>
            </a:r>
          </a:p>
          <a:p>
            <a:pPr lvl="1">
              <a:lnSpc>
                <a:spcPct val="120000"/>
              </a:lnSpc>
            </a:pPr>
            <a:r>
              <a:rPr lang="el-GR" dirty="0"/>
              <a:t>k(x, x′) = exp(−σ</a:t>
            </a:r>
            <a:r>
              <a:rPr lang="en-GB" dirty="0"/>
              <a:t>||</a:t>
            </a:r>
            <a:r>
              <a:rPr lang="el-GR" dirty="0"/>
              <a:t>x − x′</a:t>
            </a:r>
            <a:r>
              <a:rPr lang="en-GB" dirty="0"/>
              <a:t>||</a:t>
            </a:r>
            <a:r>
              <a:rPr lang="el-GR" dirty="0"/>
              <a:t>) </a:t>
            </a:r>
            <a:endParaRPr lang="en-GB" dirty="0"/>
          </a:p>
          <a:p>
            <a:pPr lvl="1">
              <a:lnSpc>
                <a:spcPct val="120000"/>
              </a:lnSpc>
            </a:pPr>
            <a:endParaRPr lang="en-GB" dirty="0"/>
          </a:p>
          <a:p>
            <a:pPr>
              <a:lnSpc>
                <a:spcPct val="120000"/>
              </a:lnSpc>
            </a:pPr>
            <a:endParaRPr lang="en-GB" dirty="0" smtClean="0"/>
          </a:p>
          <a:p>
            <a:pPr>
              <a:lnSpc>
                <a:spcPct val="120000"/>
              </a:lnSpc>
            </a:pPr>
            <a:endParaRPr lang="en-GB" dirty="0"/>
          </a:p>
          <a:p>
            <a:pPr>
              <a:lnSpc>
                <a:spcPct val="120000"/>
              </a:lnSpc>
            </a:pPr>
            <a:endParaRPr lang="en-GB" dirty="0"/>
          </a:p>
          <a:p>
            <a:pPr>
              <a:lnSpc>
                <a:spcPct val="120000"/>
              </a:lnSpc>
            </a:pPr>
            <a:endParaRPr lang="en-GB" dirty="0"/>
          </a:p>
          <a:p>
            <a:pPr>
              <a:lnSpc>
                <a:spcPct val="120000"/>
              </a:lnSpc>
            </a:pPr>
            <a:r>
              <a:rPr lang="en-GB" dirty="0"/>
              <a:t>Bessel kernel:</a:t>
            </a:r>
          </a:p>
          <a:p>
            <a:pPr>
              <a:lnSpc>
                <a:spcPct val="120000"/>
              </a:lnSpc>
            </a:pPr>
            <a:endParaRPr lang="en-GB" dirty="0"/>
          </a:p>
          <a:p>
            <a:pPr>
              <a:lnSpc>
                <a:spcPct val="120000"/>
              </a:lnSpc>
            </a:pPr>
            <a:endParaRPr lang="en-GB" dirty="0"/>
          </a:p>
          <a:p>
            <a:pPr>
              <a:lnSpc>
                <a:spcPct val="120000"/>
              </a:lnSpc>
            </a:pPr>
            <a:endParaRPr lang="en-GB" dirty="0"/>
          </a:p>
          <a:p>
            <a:pPr>
              <a:lnSpc>
                <a:spcPct val="120000"/>
              </a:lnSpc>
            </a:pPr>
            <a:r>
              <a:rPr lang="en-GB" dirty="0" smtClean="0"/>
              <a:t>General </a:t>
            </a:r>
            <a:r>
              <a:rPr lang="en-GB" dirty="0"/>
              <a:t>purpose (we go in blind):</a:t>
            </a:r>
          </a:p>
          <a:p>
            <a:pPr lvl="1">
              <a:lnSpc>
                <a:spcPct val="120000"/>
              </a:lnSpc>
            </a:pPr>
            <a:r>
              <a:rPr lang="en-GB" dirty="0"/>
              <a:t>Gaussian, Laplace and Bessel</a:t>
            </a:r>
          </a:p>
          <a:p>
            <a:pPr>
              <a:lnSpc>
                <a:spcPct val="120000"/>
              </a:lnSpc>
            </a:pPr>
            <a:r>
              <a:rPr lang="en-GB" dirty="0"/>
              <a:t>Sparse data (e.g. text analytics)</a:t>
            </a:r>
          </a:p>
          <a:p>
            <a:pPr lvl="1">
              <a:lnSpc>
                <a:spcPct val="120000"/>
              </a:lnSpc>
            </a:pPr>
            <a:r>
              <a:rPr lang="en-GB" dirty="0"/>
              <a:t>Linear</a:t>
            </a:r>
          </a:p>
          <a:p>
            <a:pPr>
              <a:lnSpc>
                <a:spcPct val="120000"/>
              </a:lnSpc>
            </a:pPr>
            <a:r>
              <a:rPr lang="en-GB" dirty="0"/>
              <a:t>Polynomial </a:t>
            </a:r>
          </a:p>
          <a:p>
            <a:pPr lvl="1">
              <a:lnSpc>
                <a:spcPct val="120000"/>
              </a:lnSpc>
            </a:pPr>
            <a:r>
              <a:rPr lang="en-GB" dirty="0"/>
              <a:t>Image processing</a:t>
            </a:r>
          </a:p>
          <a:p>
            <a:pPr>
              <a:lnSpc>
                <a:spcPct val="120000"/>
              </a:lnSpc>
            </a:pPr>
            <a:r>
              <a:rPr lang="en-GB" dirty="0"/>
              <a:t>ANOVA </a:t>
            </a:r>
          </a:p>
          <a:p>
            <a:pPr lvl="1">
              <a:lnSpc>
                <a:spcPct val="120000"/>
              </a:lnSpc>
            </a:pPr>
            <a:r>
              <a:rPr lang="en-GB" dirty="0"/>
              <a:t>Regression problems</a:t>
            </a:r>
          </a:p>
          <a:p>
            <a:pPr>
              <a:lnSpc>
                <a:spcPct val="120000"/>
              </a:lnSpc>
            </a:pPr>
            <a:endParaRPr lang="en-GB" dirty="0"/>
          </a:p>
          <a:p>
            <a:pPr lvl="1">
              <a:lnSpc>
                <a:spcPct val="120000"/>
              </a:lnSpc>
            </a:pPr>
            <a:endParaRPr lang="el-GR" dirty="0"/>
          </a:p>
          <a:p>
            <a:pPr lvl="1">
              <a:lnSpc>
                <a:spcPct val="120000"/>
              </a:lnSpc>
            </a:pPr>
            <a:endParaRPr lang="en-GB" dirty="0"/>
          </a:p>
        </p:txBody>
      </p:sp>
      <p:pic>
        <p:nvPicPr>
          <p:cNvPr id="9" name="Picture 8" descr="SVM - bessel kerne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962" y="1556792"/>
            <a:ext cx="3780282" cy="937387"/>
          </a:xfrm>
          <a:prstGeom prst="rect">
            <a:avLst/>
          </a:prstGeom>
        </p:spPr>
      </p:pic>
      <p:sp>
        <p:nvSpPr>
          <p:cNvPr id="2" name="Title 1"/>
          <p:cNvSpPr>
            <a:spLocks noGrp="1"/>
          </p:cNvSpPr>
          <p:nvPr>
            <p:ph type="title"/>
          </p:nvPr>
        </p:nvSpPr>
        <p:spPr/>
        <p:txBody>
          <a:bodyPr/>
          <a:lstStyle/>
          <a:p>
            <a:r>
              <a:rPr lang="en-GB" dirty="0"/>
              <a:t>Some kernel methods</a:t>
            </a:r>
          </a:p>
        </p:txBody>
      </p:sp>
      <p:sp>
        <p:nvSpPr>
          <p:cNvPr id="3" name="Date Placeholder 2"/>
          <p:cNvSpPr>
            <a:spLocks noGrp="1"/>
          </p:cNvSpPr>
          <p:nvPr>
            <p:ph type="dt" sz="half" idx="10"/>
          </p:nvPr>
        </p:nvSpPr>
        <p:spPr/>
        <p:txBody>
          <a:bodyPr/>
          <a:lstStyle/>
          <a:p>
            <a:fld id="{2DE3EFE5-8E78-6D42-9511-DDEF2D574E9E}"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48</a:t>
            </a:fld>
            <a:endParaRPr lang="en-IE"/>
          </a:p>
        </p:txBody>
      </p:sp>
      <p:sp>
        <p:nvSpPr>
          <p:cNvPr id="10" name="Footer Placeholder 4">
            <a:extLst>
              <a:ext uri="{FF2B5EF4-FFF2-40B4-BE49-F238E27FC236}">
                <a16:creationId xmlns:a16="http://schemas.microsoft.com/office/drawing/2014/main" id="{471DEF63-3E03-CE42-86E9-2329934ED877}"/>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6372725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so far </a:t>
            </a:r>
          </a:p>
        </p:txBody>
      </p:sp>
      <p:sp>
        <p:nvSpPr>
          <p:cNvPr id="6" name="Content Placeholder 5"/>
          <p:cNvSpPr>
            <a:spLocks noGrp="1"/>
          </p:cNvSpPr>
          <p:nvPr>
            <p:ph idx="1"/>
          </p:nvPr>
        </p:nvSpPr>
        <p:spPr/>
        <p:txBody>
          <a:bodyPr>
            <a:normAutofit fontScale="70000" lnSpcReduction="20000"/>
          </a:bodyPr>
          <a:lstStyle/>
          <a:p>
            <a:pPr>
              <a:lnSpc>
                <a:spcPct val="120000"/>
              </a:lnSpc>
              <a:spcBef>
                <a:spcPts val="1800"/>
              </a:spcBef>
            </a:pPr>
            <a:r>
              <a:rPr lang="en-GB" dirty="0"/>
              <a:t>SVMs: supervised linear learning method to 2-class problems with numeric data </a:t>
            </a:r>
          </a:p>
          <a:p>
            <a:pPr>
              <a:lnSpc>
                <a:spcPct val="120000"/>
              </a:lnSpc>
              <a:spcBef>
                <a:spcPts val="1800"/>
              </a:spcBef>
            </a:pPr>
            <a:r>
              <a:rPr lang="en-GB" dirty="0"/>
              <a:t>Objective: maximise margin between 2 classes</a:t>
            </a:r>
          </a:p>
          <a:p>
            <a:pPr>
              <a:lnSpc>
                <a:spcPct val="120000"/>
              </a:lnSpc>
              <a:spcBef>
                <a:spcPts val="1800"/>
              </a:spcBef>
            </a:pPr>
            <a:r>
              <a:rPr lang="en-GB" dirty="0" smtClean="0"/>
              <a:t>Non-separable </a:t>
            </a:r>
            <a:r>
              <a:rPr lang="en-GB" dirty="0"/>
              <a:t>problems are handled by mapping the vector into a higher dimensional non-linear feature space</a:t>
            </a:r>
          </a:p>
          <a:p>
            <a:pPr>
              <a:lnSpc>
                <a:spcPct val="120000"/>
              </a:lnSpc>
              <a:spcBef>
                <a:spcPts val="1800"/>
              </a:spcBef>
            </a:pPr>
            <a:r>
              <a:rPr lang="en-GB" dirty="0" smtClean="0"/>
              <a:t>Kernel </a:t>
            </a:r>
            <a:r>
              <a:rPr lang="en-GB" dirty="0"/>
              <a:t>functions are used to simplify calculations in the feature space</a:t>
            </a:r>
          </a:p>
          <a:p>
            <a:pPr>
              <a:lnSpc>
                <a:spcPct val="120000"/>
              </a:lnSpc>
              <a:spcBef>
                <a:spcPts val="1800"/>
              </a:spcBef>
            </a:pPr>
            <a:r>
              <a:rPr lang="en-GB" dirty="0" smtClean="0"/>
              <a:t>Data </a:t>
            </a:r>
            <a:r>
              <a:rPr lang="en-GB" dirty="0"/>
              <a:t>must be normalised for a SVM!</a:t>
            </a:r>
          </a:p>
          <a:p>
            <a:pPr>
              <a:lnSpc>
                <a:spcPct val="120000"/>
              </a:lnSpc>
              <a:spcBef>
                <a:spcPts val="1800"/>
              </a:spcBef>
            </a:pPr>
            <a:r>
              <a:rPr lang="en-GB" dirty="0" smtClean="0"/>
              <a:t>Limitations</a:t>
            </a:r>
            <a:r>
              <a:rPr lang="en-GB" dirty="0"/>
              <a:t>:</a:t>
            </a:r>
          </a:p>
          <a:p>
            <a:pPr marL="819150" lvl="1" indent="-342900">
              <a:lnSpc>
                <a:spcPct val="120000"/>
              </a:lnSpc>
              <a:spcBef>
                <a:spcPts val="600"/>
              </a:spcBef>
              <a:buFont typeface="+mj-lt"/>
              <a:buAutoNum type="arabicPeriod"/>
            </a:pPr>
            <a:r>
              <a:rPr lang="en-GB" dirty="0"/>
              <a:t>Only work in real-valued spaces. We need to convert values to numeric values if this is not the case</a:t>
            </a:r>
          </a:p>
          <a:p>
            <a:pPr marL="819150" lvl="1" indent="-342900">
              <a:lnSpc>
                <a:spcPct val="120000"/>
              </a:lnSpc>
              <a:spcBef>
                <a:spcPts val="600"/>
              </a:spcBef>
              <a:buFont typeface="+mj-lt"/>
              <a:buAutoNum type="arabicPeriod"/>
            </a:pPr>
            <a:r>
              <a:rPr lang="en-GB" dirty="0"/>
              <a:t>Only 2 classes are permissible </a:t>
            </a:r>
          </a:p>
          <a:p>
            <a:pPr marL="819150" lvl="1" indent="-342900">
              <a:lnSpc>
                <a:spcPct val="120000"/>
              </a:lnSpc>
              <a:spcBef>
                <a:spcPts val="600"/>
              </a:spcBef>
              <a:buFont typeface="+mj-lt"/>
              <a:buAutoNum type="arabicPeriod"/>
            </a:pPr>
            <a:r>
              <a:rPr lang="en-GB" dirty="0" err="1"/>
              <a:t>Hyperplanes</a:t>
            </a:r>
            <a:r>
              <a:rPr lang="en-GB" dirty="0"/>
              <a:t> are hard for users to understand – hence we tend to use SVMs in cases where human understanding is not required</a:t>
            </a:r>
          </a:p>
        </p:txBody>
      </p:sp>
      <p:sp>
        <p:nvSpPr>
          <p:cNvPr id="3" name="Date Placeholder 2"/>
          <p:cNvSpPr>
            <a:spLocks noGrp="1"/>
          </p:cNvSpPr>
          <p:nvPr>
            <p:ph type="dt" sz="half" idx="10"/>
          </p:nvPr>
        </p:nvSpPr>
        <p:spPr/>
        <p:txBody>
          <a:bodyPr/>
          <a:lstStyle/>
          <a:p>
            <a:fld id="{8DAA1A52-8D14-A149-8C64-A0329FE22769}"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49</a:t>
            </a:fld>
            <a:endParaRPr lang="en-IE"/>
          </a:p>
        </p:txBody>
      </p:sp>
      <p:sp>
        <p:nvSpPr>
          <p:cNvPr id="7" name="Footer Placeholder 4">
            <a:extLst>
              <a:ext uri="{FF2B5EF4-FFF2-40B4-BE49-F238E27FC236}">
                <a16:creationId xmlns:a16="http://schemas.microsoft.com/office/drawing/2014/main" id="{734B8A5C-CE09-5E49-AE8D-3387E9B51206}"/>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4157796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Support Vector Machines 101</a:t>
            </a:r>
            <a:endParaRPr lang="en-US" dirty="0"/>
          </a:p>
        </p:txBody>
      </p:sp>
      <mc:AlternateContent xmlns:mc="http://schemas.openxmlformats.org/markup-compatibility/2006" xmlns:a14="http://schemas.microsoft.com/office/drawing/2010/main">
        <mc:Choice Requires="a14">
          <p:sp>
            <p:nvSpPr>
              <p:cNvPr id="8" name="Content Placeholder 7"/>
              <p:cNvSpPr>
                <a:spLocks noGrp="1"/>
              </p:cNvSpPr>
              <p:nvPr>
                <p:ph sz="quarter" idx="1"/>
              </p:nvPr>
            </p:nvSpPr>
            <p:spPr/>
            <p:txBody>
              <a:bodyPr anchor="t">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nSpc>
                    <a:spcPct val="110000"/>
                  </a:lnSpc>
                  <a:spcBef>
                    <a:spcPts val="1200"/>
                  </a:spcBef>
                </a:pPr>
                <a:r>
                  <a:rPr lang="en-US" sz="2000" dirty="0"/>
                  <a:t>If </a:t>
                </a:r>
                <a14:m>
                  <m:oMath xmlns:m="http://schemas.openxmlformats.org/officeDocument/2006/math">
                    <m:r>
                      <a:rPr lang="en-US" sz="2000">
                        <a:latin typeface="Cambria Math" panose="02040503050406030204" pitchFamily="18" charset="0"/>
                      </a:rPr>
                      <m:t>𝑓</m:t>
                    </m:r>
                    <m:d>
                      <m:dPr>
                        <m:ctrlPr>
                          <a:rPr lang="en-US" sz="2000" i="1">
                            <a:latin typeface="Cambria Math" panose="02040503050406030204" pitchFamily="18" charset="0"/>
                          </a:rPr>
                        </m:ctrlPr>
                      </m:dPr>
                      <m:e>
                        <m:r>
                          <a:rPr lang="en-US" sz="2000">
                            <a:latin typeface="Cambria Math" panose="02040503050406030204" pitchFamily="18" charset="0"/>
                          </a:rPr>
                          <m:t>𝑋</m:t>
                        </m:r>
                      </m:e>
                    </m:d>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𝛽</m:t>
                        </m:r>
                      </m:e>
                      <m:sub>
                        <m:r>
                          <a:rPr lang="en-US" sz="2000">
                            <a:latin typeface="Cambria Math" panose="02040503050406030204" pitchFamily="18" charset="0"/>
                          </a:rPr>
                          <m:t>0</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𝛽</m:t>
                        </m:r>
                      </m:e>
                      <m:sub>
                        <m:r>
                          <a:rPr lang="en-US" sz="2000">
                            <a:latin typeface="Cambria Math" panose="02040503050406030204" pitchFamily="18" charset="0"/>
                          </a:rPr>
                          <m:t>1</m:t>
                        </m:r>
                      </m:sub>
                    </m:sSub>
                    <m:sSub>
                      <m:sSubPr>
                        <m:ctrlPr>
                          <a:rPr lang="en-US" sz="2000" i="1">
                            <a:latin typeface="Cambria Math" panose="02040503050406030204" pitchFamily="18" charset="0"/>
                          </a:rPr>
                        </m:ctrlPr>
                      </m:sSubPr>
                      <m:e>
                        <m:r>
                          <a:rPr lang="en-US" sz="2000">
                            <a:latin typeface="Cambria Math" panose="02040503050406030204" pitchFamily="18" charset="0"/>
                          </a:rPr>
                          <m:t>𝑋</m:t>
                        </m:r>
                      </m:e>
                      <m:sub>
                        <m:r>
                          <a:rPr lang="en-US" sz="200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𝛽</m:t>
                        </m:r>
                      </m:e>
                      <m:sub>
                        <m:r>
                          <a:rPr lang="en-US" sz="2000">
                            <a:latin typeface="Cambria Math" panose="02040503050406030204" pitchFamily="18" charset="0"/>
                          </a:rPr>
                          <m:t>2</m:t>
                        </m:r>
                      </m:sub>
                    </m:sSub>
                    <m:sSub>
                      <m:sSubPr>
                        <m:ctrlPr>
                          <a:rPr lang="en-US" sz="2000" i="1">
                            <a:latin typeface="Cambria Math" panose="02040503050406030204" pitchFamily="18" charset="0"/>
                          </a:rPr>
                        </m:ctrlPr>
                      </m:sSubPr>
                      <m:e>
                        <m:r>
                          <a:rPr lang="en-US" sz="2000">
                            <a:latin typeface="Cambria Math" panose="02040503050406030204" pitchFamily="18" charset="0"/>
                          </a:rPr>
                          <m:t>𝑋</m:t>
                        </m:r>
                      </m:e>
                      <m:sub>
                        <m:r>
                          <a:rPr lang="en-US" sz="2000">
                            <a:latin typeface="Cambria Math" panose="02040503050406030204" pitchFamily="18" charset="0"/>
                          </a:rPr>
                          <m:t>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𝛽</m:t>
                        </m:r>
                      </m:e>
                      <m:sub>
                        <m:r>
                          <a:rPr lang="en-US" sz="2000">
                            <a:latin typeface="Cambria Math" panose="02040503050406030204" pitchFamily="18" charset="0"/>
                          </a:rPr>
                          <m:t>𝑝</m:t>
                        </m:r>
                      </m:sub>
                    </m:sSub>
                    <m:sSub>
                      <m:sSubPr>
                        <m:ctrlPr>
                          <a:rPr lang="en-US" sz="2000" i="1">
                            <a:latin typeface="Cambria Math" panose="02040503050406030204" pitchFamily="18" charset="0"/>
                          </a:rPr>
                        </m:ctrlPr>
                      </m:sSubPr>
                      <m:e>
                        <m:r>
                          <a:rPr lang="en-US" sz="2000">
                            <a:latin typeface="Cambria Math" panose="02040503050406030204" pitchFamily="18" charset="0"/>
                          </a:rPr>
                          <m:t>𝑋</m:t>
                        </m:r>
                      </m:e>
                      <m:sub>
                        <m:r>
                          <a:rPr lang="en-US" sz="2000">
                            <a:latin typeface="Cambria Math" panose="02040503050406030204" pitchFamily="18" charset="0"/>
                          </a:rPr>
                          <m:t>𝑝</m:t>
                        </m:r>
                      </m:sub>
                    </m:sSub>
                  </m:oMath>
                </a14:m>
                <a:r>
                  <a:rPr lang="en-US" sz="2000" dirty="0"/>
                  <a:t> then </a:t>
                </a:r>
                <a14:m>
                  <m:oMath xmlns:m="http://schemas.openxmlformats.org/officeDocument/2006/math">
                    <m:r>
                      <a:rPr lang="en-US" sz="2000">
                        <a:latin typeface="Cambria Math" panose="02040503050406030204" pitchFamily="18" charset="0"/>
                      </a:rPr>
                      <m:t>𝑓</m:t>
                    </m:r>
                    <m:d>
                      <m:dPr>
                        <m:ctrlPr>
                          <a:rPr lang="en-US" sz="2000" i="1">
                            <a:latin typeface="Cambria Math" panose="02040503050406030204" pitchFamily="18" charset="0"/>
                          </a:rPr>
                        </m:ctrlPr>
                      </m:dPr>
                      <m:e>
                        <m:r>
                          <a:rPr lang="en-US" sz="2000">
                            <a:latin typeface="Cambria Math" panose="02040503050406030204" pitchFamily="18" charset="0"/>
                          </a:rPr>
                          <m:t>𝑋</m:t>
                        </m:r>
                      </m:e>
                    </m:d>
                    <m:r>
                      <a:rPr lang="en-US" sz="2000">
                        <a:latin typeface="Cambria Math" panose="02040503050406030204" pitchFamily="18" charset="0"/>
                      </a:rPr>
                      <m:t>&gt;0</m:t>
                    </m:r>
                  </m:oMath>
                </a14:m>
                <a:r>
                  <a:rPr lang="en-US" sz="2000" dirty="0"/>
                  <a:t> for points on one side of the hyperplane, and </a:t>
                </a:r>
                <a14:m>
                  <m:oMath xmlns:m="http://schemas.openxmlformats.org/officeDocument/2006/math">
                    <m:r>
                      <a:rPr lang="en-US" sz="2000">
                        <a:latin typeface="Cambria Math" panose="02040503050406030204" pitchFamily="18" charset="0"/>
                      </a:rPr>
                      <m:t>𝑓</m:t>
                    </m:r>
                    <m:d>
                      <m:dPr>
                        <m:ctrlPr>
                          <a:rPr lang="en-US" sz="2000" i="1">
                            <a:latin typeface="Cambria Math" panose="02040503050406030204" pitchFamily="18" charset="0"/>
                          </a:rPr>
                        </m:ctrlPr>
                      </m:dPr>
                      <m:e>
                        <m:r>
                          <a:rPr lang="en-US" sz="2000">
                            <a:latin typeface="Cambria Math" panose="02040503050406030204" pitchFamily="18" charset="0"/>
                          </a:rPr>
                          <m:t>𝑋</m:t>
                        </m:r>
                      </m:e>
                    </m:d>
                    <m:r>
                      <a:rPr lang="en-US" sz="2000">
                        <a:latin typeface="Cambria Math" panose="02040503050406030204" pitchFamily="18" charset="0"/>
                      </a:rPr>
                      <m:t>&lt;0</m:t>
                    </m:r>
                  </m:oMath>
                </a14:m>
                <a:r>
                  <a:rPr lang="en-US" sz="2000" dirty="0"/>
                  <a:t> for points on the other.</a:t>
                </a:r>
              </a:p>
              <a:p>
                <a:pPr>
                  <a:lnSpc>
                    <a:spcPct val="110000"/>
                  </a:lnSpc>
                  <a:spcBef>
                    <a:spcPts val="1200"/>
                  </a:spcBef>
                </a:pPr>
                <a:r>
                  <a:rPr lang="en-US" sz="2000" dirty="0"/>
                  <a:t>If we code the colored points as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𝑌</m:t>
                        </m:r>
                      </m:e>
                      <m:sub>
                        <m:r>
                          <a:rPr lang="en-US" sz="2000">
                            <a:latin typeface="Cambria Math" panose="02040503050406030204" pitchFamily="18" charset="0"/>
                          </a:rPr>
                          <m:t>𝑖</m:t>
                        </m:r>
                      </m:sub>
                    </m:sSub>
                    <m:r>
                      <a:rPr lang="en-US" sz="2000">
                        <a:latin typeface="Cambria Math" panose="02040503050406030204" pitchFamily="18" charset="0"/>
                      </a:rPr>
                      <m:t>=+1</m:t>
                    </m:r>
                  </m:oMath>
                </a14:m>
                <a:r>
                  <a:rPr lang="en-US" sz="2000" dirty="0"/>
                  <a:t> for blue, say, and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𝑌</m:t>
                        </m:r>
                      </m:e>
                      <m:sub>
                        <m:r>
                          <a:rPr lang="en-US" sz="2000">
                            <a:latin typeface="Cambria Math" panose="02040503050406030204" pitchFamily="18" charset="0"/>
                          </a:rPr>
                          <m:t>𝑖</m:t>
                        </m:r>
                      </m:sub>
                    </m:sSub>
                    <m:r>
                      <a:rPr lang="en-US" sz="2000">
                        <a:latin typeface="Cambria Math" panose="02040503050406030204" pitchFamily="18" charset="0"/>
                      </a:rPr>
                      <m:t>=−1</m:t>
                    </m:r>
                  </m:oMath>
                </a14:m>
                <a:r>
                  <a:rPr lang="en-US" sz="2000" dirty="0"/>
                  <a:t> for mauve, the if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𝑌</m:t>
                        </m:r>
                      </m:e>
                      <m:sub>
                        <m:r>
                          <a:rPr lang="en-US" sz="2000">
                            <a:latin typeface="Cambria Math" panose="02040503050406030204" pitchFamily="18" charset="0"/>
                          </a:rPr>
                          <m:t>𝑖</m:t>
                        </m:r>
                      </m:sub>
                    </m:sSub>
                    <m:r>
                      <a:rPr lang="en-US" sz="2000">
                        <a:latin typeface="Cambria Math" panose="02040503050406030204" pitchFamily="18" charset="0"/>
                      </a:rPr>
                      <m:t> </m:t>
                    </m:r>
                    <m:r>
                      <a:rPr lang="en-US" sz="2000" b="0" i="0" smtClean="0">
                        <a:latin typeface="Cambria Math" panose="02040503050406030204" pitchFamily="18" charset="0"/>
                      </a:rPr>
                      <m:t>. </m:t>
                    </m:r>
                    <m:r>
                      <a:rPr lang="en-US" sz="2000">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𝑋</m:t>
                            </m:r>
                          </m:e>
                          <m:sub>
                            <m:r>
                              <a:rPr lang="en-US" sz="2000">
                                <a:latin typeface="Cambria Math" panose="02040503050406030204" pitchFamily="18" charset="0"/>
                              </a:rPr>
                              <m:t>𝑖</m:t>
                            </m:r>
                          </m:sub>
                        </m:sSub>
                      </m:e>
                    </m:d>
                    <m:r>
                      <a:rPr lang="en-US" sz="2000">
                        <a:latin typeface="Cambria Math" panose="02040503050406030204" pitchFamily="18" charset="0"/>
                      </a:rPr>
                      <m:t>&gt;0</m:t>
                    </m:r>
                  </m:oMath>
                </a14:m>
                <a:r>
                  <a:rPr lang="en-US" sz="2000" dirty="0"/>
                  <a:t> for all </a:t>
                </a:r>
                <a:r>
                  <a:rPr lang="en-US" sz="2000" dirty="0" err="1"/>
                  <a:t>i</a:t>
                </a:r>
                <a:r>
                  <a:rPr lang="en-US" sz="2000" dirty="0"/>
                  <a:t>, </a:t>
                </a:r>
                <a14:m>
                  <m:oMath xmlns:m="http://schemas.openxmlformats.org/officeDocument/2006/math">
                    <m:r>
                      <a:rPr lang="en-US" sz="2000">
                        <a:latin typeface="Cambria Math" panose="02040503050406030204" pitchFamily="18" charset="0"/>
                      </a:rPr>
                      <m:t>𝑓</m:t>
                    </m:r>
                    <m:d>
                      <m:dPr>
                        <m:ctrlPr>
                          <a:rPr lang="en-US" sz="2000" i="1">
                            <a:latin typeface="Cambria Math" panose="02040503050406030204" pitchFamily="18" charset="0"/>
                          </a:rPr>
                        </m:ctrlPr>
                      </m:dPr>
                      <m:e>
                        <m:r>
                          <a:rPr lang="en-US" sz="2000">
                            <a:latin typeface="Cambria Math" panose="02040503050406030204" pitchFamily="18" charset="0"/>
                          </a:rPr>
                          <m:t>𝑋</m:t>
                        </m:r>
                      </m:e>
                    </m:d>
                    <m:r>
                      <a:rPr lang="en-US" sz="2000">
                        <a:latin typeface="Cambria Math" panose="02040503050406030204" pitchFamily="18" charset="0"/>
                      </a:rPr>
                      <m:t>=0</m:t>
                    </m:r>
                  </m:oMath>
                </a14:m>
                <a:r>
                  <a:rPr lang="en-US" sz="2000" dirty="0"/>
                  <a:t> defines a </a:t>
                </a:r>
                <a:r>
                  <a:rPr lang="en-US" sz="2000" b="1" dirty="0"/>
                  <a:t>separating hyperplane</a:t>
                </a:r>
                <a:r>
                  <a:rPr lang="en-US" sz="2000" dirty="0"/>
                  <a:t>.</a:t>
                </a:r>
              </a:p>
            </p:txBody>
          </p:sp>
        </mc:Choice>
        <mc:Fallback xmlns="">
          <p:sp>
            <p:nvSpPr>
              <p:cNvPr id="8" name="Content Placeholder 7"/>
              <p:cNvSpPr>
                <a:spLocks noGrp="1" noRot="1" noChangeAspect="1" noMove="1" noResize="1" noEditPoints="1" noAdjustHandles="1" noChangeArrowheads="1" noChangeShapeType="1" noTextEdit="1"/>
              </p:cNvSpPr>
              <p:nvPr>
                <p:ph sz="quarter" idx="1"/>
              </p:nvPr>
            </p:nvSpPr>
            <p:spPr>
              <a:blipFill>
                <a:blip r:embed="rId2"/>
                <a:stretch>
                  <a:fillRect l="-296" r="-1333" b="-1481"/>
                </a:stretch>
              </a:blipFill>
            </p:spPr>
            <p:txBody>
              <a:bodyPr/>
              <a:lstStyle/>
              <a:p>
                <a:r>
                  <a:rPr lang="en-US">
                    <a:noFill/>
                  </a:rPr>
                  <a:t> </a:t>
                </a:r>
              </a:p>
            </p:txBody>
          </p:sp>
        </mc:Fallback>
      </mc:AlternateContent>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143000"/>
            <a:ext cx="6048672" cy="3093596"/>
          </a:xfrm>
          <a:prstGeom prst="rect">
            <a:avLst/>
          </a:prstGeom>
        </p:spPr>
      </p:pic>
      <p:sp>
        <p:nvSpPr>
          <p:cNvPr id="10" name="Date Placeholder 3"/>
          <p:cNvSpPr>
            <a:spLocks noGrp="1"/>
          </p:cNvSpPr>
          <p:nvPr>
            <p:ph type="dt" sz="half" idx="10"/>
          </p:nvPr>
        </p:nvSpPr>
        <p:spPr>
          <a:xfrm>
            <a:off x="6400800" y="6356350"/>
            <a:ext cx="2289048" cy="365760"/>
          </a:xfrm>
        </p:spPr>
        <p:txBody>
          <a:bodyPr/>
          <a:lstStyle/>
          <a:p>
            <a:fld id="{4E3B5EC7-3910-FA4F-A5D9-909E208A1E2B}" type="datetime1">
              <a:rPr lang="en-GB" smtClean="0"/>
              <a:t>31/03/2020</a:t>
            </a:fld>
            <a:endParaRPr lang="en-US"/>
          </a:p>
        </p:txBody>
      </p:sp>
      <p:sp>
        <p:nvSpPr>
          <p:cNvPr id="11" name="Slide Number Placeholder 5"/>
          <p:cNvSpPr>
            <a:spLocks noGrp="1"/>
          </p:cNvSpPr>
          <p:nvPr>
            <p:ph type="sldNum" sz="quarter" idx="12"/>
          </p:nvPr>
        </p:nvSpPr>
        <p:spPr>
          <a:xfrm>
            <a:off x="612648" y="6356350"/>
            <a:ext cx="1981200" cy="365760"/>
          </a:xfrm>
        </p:spPr>
        <p:txBody>
          <a:bodyPr/>
          <a:lstStyle/>
          <a:p>
            <a:fld id="{DD7D2821-7554-5B44-BF60-F8D166F48DA0}" type="slidenum">
              <a:rPr lang="en-US" smtClean="0"/>
              <a:pPr/>
              <a:t>5</a:t>
            </a:fld>
            <a:endParaRPr lang="en-US"/>
          </a:p>
        </p:txBody>
      </p:sp>
      <p:sp>
        <p:nvSpPr>
          <p:cNvPr id="12" name="Footer Placeholder 4">
            <a:extLst>
              <a:ext uri="{FF2B5EF4-FFF2-40B4-BE49-F238E27FC236}">
                <a16:creationId xmlns:a16="http://schemas.microsoft.com/office/drawing/2014/main" id="{9B306A78-1C60-9F41-9478-4AB789EF6522}"/>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2253890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problems are great, but…</a:t>
            </a:r>
          </a:p>
        </p:txBody>
      </p:sp>
      <p:sp>
        <p:nvSpPr>
          <p:cNvPr id="6" name="Content Placeholder 5"/>
          <p:cNvSpPr>
            <a:spLocks noGrp="1"/>
          </p:cNvSpPr>
          <p:nvPr>
            <p:ph idx="1"/>
          </p:nvPr>
        </p:nvSpPr>
        <p:spPr/>
        <p:txBody>
          <a:bodyPr>
            <a:normAutofit fontScale="77500" lnSpcReduction="20000"/>
          </a:bodyPr>
          <a:lstStyle/>
          <a:p>
            <a:pPr>
              <a:lnSpc>
                <a:spcPct val="120000"/>
              </a:lnSpc>
              <a:spcBef>
                <a:spcPts val="1800"/>
              </a:spcBef>
            </a:pPr>
            <a:r>
              <a:rPr lang="en-GB" dirty="0"/>
              <a:t>How often do we only have a binary classification problem!?!</a:t>
            </a:r>
          </a:p>
          <a:p>
            <a:pPr>
              <a:lnSpc>
                <a:spcPct val="120000"/>
              </a:lnSpc>
              <a:spcBef>
                <a:spcPts val="1800"/>
              </a:spcBef>
            </a:pPr>
            <a:r>
              <a:rPr lang="en-GB" dirty="0" smtClean="0"/>
              <a:t>In </a:t>
            </a:r>
            <a:r>
              <a:rPr lang="en-GB" dirty="0"/>
              <a:t>reality, each training point belongs to one of N different classes. </a:t>
            </a:r>
          </a:p>
          <a:p>
            <a:pPr>
              <a:lnSpc>
                <a:spcPct val="120000"/>
              </a:lnSpc>
              <a:spcBef>
                <a:spcPts val="1800"/>
              </a:spcBef>
            </a:pPr>
            <a:r>
              <a:rPr lang="en-GB" dirty="0" smtClean="0"/>
              <a:t>The </a:t>
            </a:r>
            <a:r>
              <a:rPr lang="en-GB" dirty="0"/>
              <a:t>goal is to construct a function which, given a new data point, will correctly predict the class to which the new point belongs. </a:t>
            </a:r>
          </a:p>
          <a:p>
            <a:pPr>
              <a:lnSpc>
                <a:spcPct val="120000"/>
              </a:lnSpc>
              <a:spcBef>
                <a:spcPts val="1800"/>
              </a:spcBef>
            </a:pPr>
            <a:r>
              <a:rPr lang="en-GB" dirty="0" smtClean="0"/>
              <a:t>At </a:t>
            </a:r>
            <a:r>
              <a:rPr lang="en-GB" dirty="0"/>
              <a:t>a high level, we:</a:t>
            </a:r>
          </a:p>
          <a:p>
            <a:pPr lvl="1">
              <a:lnSpc>
                <a:spcPct val="120000"/>
              </a:lnSpc>
              <a:spcBef>
                <a:spcPts val="600"/>
              </a:spcBef>
            </a:pPr>
            <a:r>
              <a:rPr lang="en-GB" dirty="0"/>
              <a:t>Decompose the multiclass classification problem into multiple binary classification problems. </a:t>
            </a:r>
          </a:p>
          <a:p>
            <a:pPr lvl="1">
              <a:lnSpc>
                <a:spcPct val="120000"/>
              </a:lnSpc>
              <a:spcBef>
                <a:spcPts val="600"/>
              </a:spcBef>
            </a:pPr>
            <a:r>
              <a:rPr lang="en-GB" dirty="0"/>
              <a:t>Use a majority voting principle (a combined decision from the committee of SVMs) to predict the label </a:t>
            </a:r>
          </a:p>
          <a:p>
            <a:pPr>
              <a:lnSpc>
                <a:spcPct val="120000"/>
              </a:lnSpc>
              <a:spcBef>
                <a:spcPts val="1800"/>
              </a:spcBef>
            </a:pPr>
            <a:r>
              <a:rPr lang="en-GB" dirty="0" smtClean="0"/>
              <a:t>Common </a:t>
            </a:r>
            <a:r>
              <a:rPr lang="en-GB" dirty="0"/>
              <a:t>approaches: simple but effective </a:t>
            </a:r>
          </a:p>
          <a:p>
            <a:pPr lvl="1">
              <a:lnSpc>
                <a:spcPct val="120000"/>
              </a:lnSpc>
              <a:spcBef>
                <a:spcPts val="600"/>
              </a:spcBef>
            </a:pPr>
            <a:r>
              <a:rPr lang="en-GB" dirty="0"/>
              <a:t>One-</a:t>
            </a:r>
            <a:r>
              <a:rPr lang="en-GB" dirty="0" err="1"/>
              <a:t>vs</a:t>
            </a:r>
            <a:r>
              <a:rPr lang="en-GB" dirty="0"/>
              <a:t>-rest (one-</a:t>
            </a:r>
            <a:r>
              <a:rPr lang="en-GB" dirty="0" err="1"/>
              <a:t>vs</a:t>
            </a:r>
            <a:r>
              <a:rPr lang="en-GB" dirty="0"/>
              <a:t>-all) approaches </a:t>
            </a:r>
          </a:p>
          <a:p>
            <a:pPr lvl="1">
              <a:lnSpc>
                <a:spcPct val="120000"/>
              </a:lnSpc>
              <a:spcBef>
                <a:spcPts val="600"/>
              </a:spcBef>
            </a:pPr>
            <a:r>
              <a:rPr lang="en-GB" dirty="0"/>
              <a:t>Pairwise (one-</a:t>
            </a:r>
            <a:r>
              <a:rPr lang="en-GB" dirty="0" err="1"/>
              <a:t>vs</a:t>
            </a:r>
            <a:r>
              <a:rPr lang="en-GB" dirty="0"/>
              <a:t>-one, all-</a:t>
            </a:r>
            <a:r>
              <a:rPr lang="en-GB" dirty="0" err="1"/>
              <a:t>vs</a:t>
            </a:r>
            <a:r>
              <a:rPr lang="en-GB" dirty="0"/>
              <a:t>-all) approaches </a:t>
            </a:r>
          </a:p>
          <a:p>
            <a:pPr>
              <a:lnSpc>
                <a:spcPct val="120000"/>
              </a:lnSpc>
            </a:pPr>
            <a:endParaRPr lang="en-GB" dirty="0"/>
          </a:p>
        </p:txBody>
      </p:sp>
      <p:sp>
        <p:nvSpPr>
          <p:cNvPr id="3" name="Date Placeholder 2"/>
          <p:cNvSpPr>
            <a:spLocks noGrp="1"/>
          </p:cNvSpPr>
          <p:nvPr>
            <p:ph type="dt" sz="half" idx="10"/>
          </p:nvPr>
        </p:nvSpPr>
        <p:spPr/>
        <p:txBody>
          <a:bodyPr/>
          <a:lstStyle/>
          <a:p>
            <a:fld id="{22E8288D-D506-0F47-BB59-E9EAF0EA99EF}"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50</a:t>
            </a:fld>
            <a:endParaRPr lang="en-IE"/>
          </a:p>
        </p:txBody>
      </p:sp>
      <p:sp>
        <p:nvSpPr>
          <p:cNvPr id="7" name="Footer Placeholder 4">
            <a:extLst>
              <a:ext uri="{FF2B5EF4-FFF2-40B4-BE49-F238E27FC236}">
                <a16:creationId xmlns:a16="http://schemas.microsoft.com/office/drawing/2014/main" id="{706F3897-47CF-3D44-9951-E774F5AA961B}"/>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14588483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One-</a:t>
            </a:r>
            <a:r>
              <a:rPr lang="en-GB" dirty="0" err="1"/>
              <a:t>vs</a:t>
            </a:r>
            <a:r>
              <a:rPr lang="en-GB" dirty="0"/>
              <a:t>-rest / One-</a:t>
            </a:r>
            <a:r>
              <a:rPr lang="en-GB" dirty="0" err="1"/>
              <a:t>vs</a:t>
            </a:r>
            <a:r>
              <a:rPr lang="en-GB" dirty="0"/>
              <a:t>-all (OVA)</a:t>
            </a:r>
          </a:p>
        </p:txBody>
      </p:sp>
      <p:sp>
        <p:nvSpPr>
          <p:cNvPr id="6" name="Content Placeholder 5"/>
          <p:cNvSpPr>
            <a:spLocks noGrp="1"/>
          </p:cNvSpPr>
          <p:nvPr>
            <p:ph idx="1"/>
          </p:nvPr>
        </p:nvSpPr>
        <p:spPr/>
        <p:txBody>
          <a:bodyPr>
            <a:normAutofit fontScale="85000" lnSpcReduction="10000"/>
          </a:bodyPr>
          <a:lstStyle/>
          <a:p>
            <a:pPr>
              <a:spcBef>
                <a:spcPts val="1800"/>
              </a:spcBef>
            </a:pPr>
            <a:r>
              <a:rPr lang="en-US" dirty="0"/>
              <a:t>Solve K different binary problems: classify “class k” versus “the rest classes” for k = 1,··· ,K. </a:t>
            </a:r>
          </a:p>
          <a:p>
            <a:pPr>
              <a:spcBef>
                <a:spcPts val="1800"/>
              </a:spcBef>
            </a:pPr>
            <a:r>
              <a:rPr lang="en-US" dirty="0"/>
              <a:t>Assign a test sample to the class giving the largest </a:t>
            </a:r>
            <a:r>
              <a:rPr lang="en-US" dirty="0" err="1"/>
              <a:t>fk</a:t>
            </a:r>
            <a:r>
              <a:rPr lang="en-US" dirty="0"/>
              <a:t>(x) (most positive) value, where </a:t>
            </a:r>
            <a:r>
              <a:rPr lang="en-US" dirty="0" err="1"/>
              <a:t>fk</a:t>
            </a:r>
            <a:r>
              <a:rPr lang="en-US" dirty="0"/>
              <a:t>(x) is the solution from the </a:t>
            </a:r>
            <a:r>
              <a:rPr lang="en-US" dirty="0" err="1"/>
              <a:t>kth</a:t>
            </a:r>
            <a:r>
              <a:rPr lang="en-US" dirty="0"/>
              <a:t> problem </a:t>
            </a:r>
          </a:p>
          <a:p>
            <a:pPr>
              <a:spcBef>
                <a:spcPts val="1800"/>
              </a:spcBef>
            </a:pPr>
            <a:r>
              <a:rPr lang="en-GB" dirty="0" smtClean="0"/>
              <a:t>Very </a:t>
            </a:r>
            <a:r>
              <a:rPr lang="en-GB" dirty="0"/>
              <a:t>simple to implement and also performs well in practice </a:t>
            </a:r>
          </a:p>
          <a:p>
            <a:pPr>
              <a:spcBef>
                <a:spcPts val="1800"/>
              </a:spcBef>
            </a:pPr>
            <a:r>
              <a:rPr lang="en-GB" dirty="0"/>
              <a:t>Not optimal if there is no dominating class!</a:t>
            </a:r>
          </a:p>
          <a:p>
            <a:pPr>
              <a:spcBef>
                <a:spcPts val="1800"/>
              </a:spcBef>
            </a:pPr>
            <a:r>
              <a:rPr lang="en-GB" dirty="0" smtClean="0"/>
              <a:t>Essentially</a:t>
            </a:r>
            <a:r>
              <a:rPr lang="en-GB" dirty="0"/>
              <a:t>, we have k binary SVMs.</a:t>
            </a:r>
          </a:p>
          <a:p>
            <a:pPr>
              <a:spcBef>
                <a:spcPts val="1800"/>
              </a:spcBef>
            </a:pPr>
            <a:r>
              <a:rPr lang="en-GB" dirty="0"/>
              <a:t>We train the </a:t>
            </a:r>
            <a:r>
              <a:rPr lang="en-GB" dirty="0" err="1"/>
              <a:t>ith</a:t>
            </a:r>
            <a:r>
              <a:rPr lang="en-GB" dirty="0"/>
              <a:t> SVM with all examples in the </a:t>
            </a:r>
            <a:r>
              <a:rPr lang="en-GB" dirty="0" err="1"/>
              <a:t>ith</a:t>
            </a:r>
            <a:r>
              <a:rPr lang="en-GB" dirty="0"/>
              <a:t> class with +</a:t>
            </a:r>
            <a:r>
              <a:rPr lang="en-GB" dirty="0" err="1"/>
              <a:t>ve</a:t>
            </a:r>
            <a:r>
              <a:rPr lang="en-GB" dirty="0"/>
              <a:t> labels, all other instances are assigned a –</a:t>
            </a:r>
            <a:r>
              <a:rPr lang="en-GB" dirty="0" err="1"/>
              <a:t>ve</a:t>
            </a:r>
            <a:r>
              <a:rPr lang="en-GB" dirty="0"/>
              <a:t> label.</a:t>
            </a:r>
          </a:p>
          <a:p>
            <a:pPr>
              <a:spcBef>
                <a:spcPts val="1800"/>
              </a:spcBef>
            </a:pPr>
            <a:r>
              <a:rPr lang="en-GB" dirty="0" smtClean="0"/>
              <a:t>More </a:t>
            </a:r>
            <a:r>
              <a:rPr lang="en-GB" dirty="0"/>
              <a:t>info: Rifkin and </a:t>
            </a:r>
            <a:r>
              <a:rPr lang="en-GB" dirty="0" err="1"/>
              <a:t>Klautau</a:t>
            </a:r>
            <a:r>
              <a:rPr lang="en-GB" dirty="0"/>
              <a:t> (2004) “In </a:t>
            </a:r>
            <a:r>
              <a:rPr lang="en-GB" dirty="0" err="1"/>
              <a:t>Defense</a:t>
            </a:r>
            <a:r>
              <a:rPr lang="en-GB" dirty="0"/>
              <a:t> of One-vs-all Classification” </a:t>
            </a:r>
          </a:p>
          <a:p>
            <a:pPr>
              <a:spcBef>
                <a:spcPts val="1800"/>
              </a:spcBef>
            </a:pPr>
            <a:endParaRPr lang="en-GB" dirty="0"/>
          </a:p>
        </p:txBody>
      </p:sp>
      <p:sp>
        <p:nvSpPr>
          <p:cNvPr id="3" name="Date Placeholder 2"/>
          <p:cNvSpPr>
            <a:spLocks noGrp="1"/>
          </p:cNvSpPr>
          <p:nvPr>
            <p:ph type="dt" sz="half" idx="10"/>
          </p:nvPr>
        </p:nvSpPr>
        <p:spPr/>
        <p:txBody>
          <a:bodyPr/>
          <a:lstStyle/>
          <a:p>
            <a:fld id="{22E8288D-D506-0F47-BB59-E9EAF0EA99EF}"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51</a:t>
            </a:fld>
            <a:endParaRPr lang="en-IE"/>
          </a:p>
        </p:txBody>
      </p:sp>
      <p:sp>
        <p:nvSpPr>
          <p:cNvPr id="8" name="Footer Placeholder 4">
            <a:extLst>
              <a:ext uri="{FF2B5EF4-FFF2-40B4-BE49-F238E27FC236}">
                <a16:creationId xmlns:a16="http://schemas.microsoft.com/office/drawing/2014/main" id="{B1C6CD11-CAF5-D041-8FA0-FBD5D65AF61F}"/>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15010037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Pairwise approach: all-</a:t>
            </a:r>
            <a:r>
              <a:rPr lang="en-GB" dirty="0" err="1"/>
              <a:t>vs</a:t>
            </a:r>
            <a:r>
              <a:rPr lang="en-GB" dirty="0"/>
              <a:t>-all (AVA)</a:t>
            </a:r>
          </a:p>
        </p:txBody>
      </p:sp>
      <p:sp>
        <p:nvSpPr>
          <p:cNvPr id="6" name="Content Placeholder 5"/>
          <p:cNvSpPr>
            <a:spLocks noGrp="1"/>
          </p:cNvSpPr>
          <p:nvPr>
            <p:ph idx="1"/>
          </p:nvPr>
        </p:nvSpPr>
        <p:spPr/>
        <p:txBody>
          <a:bodyPr>
            <a:normAutofit fontScale="85000" lnSpcReduction="20000"/>
          </a:bodyPr>
          <a:lstStyle/>
          <a:p>
            <a:pPr>
              <a:lnSpc>
                <a:spcPct val="110000"/>
              </a:lnSpc>
              <a:spcBef>
                <a:spcPts val="2400"/>
              </a:spcBef>
            </a:pPr>
            <a:r>
              <a:rPr lang="en-GB" dirty="0"/>
              <a:t>Solve all combinations of “class k” versus “class j” for all j != k. </a:t>
            </a:r>
          </a:p>
          <a:p>
            <a:pPr>
              <a:lnSpc>
                <a:spcPct val="110000"/>
              </a:lnSpc>
              <a:spcBef>
                <a:spcPts val="2400"/>
              </a:spcBef>
            </a:pPr>
            <a:r>
              <a:rPr lang="en-GB" dirty="0"/>
              <a:t>For prediction at a point, each classifier is queried once and issues a vote. The class with the maximum number of (weighted) votes is the winner. </a:t>
            </a:r>
          </a:p>
          <a:p>
            <a:pPr>
              <a:lnSpc>
                <a:spcPct val="110000"/>
              </a:lnSpc>
              <a:spcBef>
                <a:spcPts val="2400"/>
              </a:spcBef>
            </a:pPr>
            <a:r>
              <a:rPr lang="en-GB" dirty="0" smtClean="0"/>
              <a:t>Training </a:t>
            </a:r>
            <a:r>
              <a:rPr lang="en-GB" dirty="0"/>
              <a:t>process is efficient, by dealing with small binary problems. </a:t>
            </a:r>
          </a:p>
          <a:p>
            <a:pPr>
              <a:lnSpc>
                <a:spcPct val="110000"/>
              </a:lnSpc>
              <a:spcBef>
                <a:spcPts val="2400"/>
              </a:spcBef>
            </a:pPr>
            <a:r>
              <a:rPr lang="en-GB" dirty="0"/>
              <a:t>If K is big, there are too many problems to solve. If K = 10, we need to train 45 binary classifiers. </a:t>
            </a:r>
          </a:p>
          <a:p>
            <a:pPr>
              <a:lnSpc>
                <a:spcPct val="110000"/>
              </a:lnSpc>
              <a:spcBef>
                <a:spcPts val="2400"/>
              </a:spcBef>
            </a:pPr>
            <a:r>
              <a:rPr lang="en-GB" dirty="0"/>
              <a:t>Simple to implement; performs competitively in practice. </a:t>
            </a:r>
          </a:p>
          <a:p>
            <a:pPr>
              <a:lnSpc>
                <a:spcPct val="110000"/>
              </a:lnSpc>
              <a:spcBef>
                <a:spcPts val="2400"/>
              </a:spcBef>
            </a:pPr>
            <a:r>
              <a:rPr lang="en-GB" dirty="0" smtClean="0"/>
              <a:t>More </a:t>
            </a:r>
            <a:r>
              <a:rPr lang="en-GB" dirty="0"/>
              <a:t>info: Park and </a:t>
            </a:r>
            <a:r>
              <a:rPr lang="en-GB" dirty="0" err="1"/>
              <a:t>Furnkranz</a:t>
            </a:r>
            <a:r>
              <a:rPr lang="en-GB" dirty="0"/>
              <a:t> (2007) “Efficient Pairwise Classification” </a:t>
            </a:r>
          </a:p>
          <a:p>
            <a:pPr>
              <a:lnSpc>
                <a:spcPct val="110000"/>
              </a:lnSpc>
              <a:spcBef>
                <a:spcPts val="2400"/>
              </a:spcBef>
            </a:pPr>
            <a:endParaRPr lang="en-GB" dirty="0"/>
          </a:p>
          <a:p>
            <a:pPr>
              <a:lnSpc>
                <a:spcPct val="110000"/>
              </a:lnSpc>
              <a:spcBef>
                <a:spcPts val="2400"/>
              </a:spcBef>
            </a:pPr>
            <a:endParaRPr lang="en-GB" dirty="0"/>
          </a:p>
        </p:txBody>
      </p:sp>
      <p:sp>
        <p:nvSpPr>
          <p:cNvPr id="3" name="Date Placeholder 2"/>
          <p:cNvSpPr>
            <a:spLocks noGrp="1"/>
          </p:cNvSpPr>
          <p:nvPr>
            <p:ph type="dt" sz="half" idx="10"/>
          </p:nvPr>
        </p:nvSpPr>
        <p:spPr/>
        <p:txBody>
          <a:bodyPr/>
          <a:lstStyle/>
          <a:p>
            <a:fld id="{22E8288D-D506-0F47-BB59-E9EAF0EA99EF}"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52</a:t>
            </a:fld>
            <a:endParaRPr lang="en-IE"/>
          </a:p>
        </p:txBody>
      </p:sp>
      <p:sp>
        <p:nvSpPr>
          <p:cNvPr id="7" name="Footer Placeholder 4">
            <a:extLst>
              <a:ext uri="{FF2B5EF4-FFF2-40B4-BE49-F238E27FC236}">
                <a16:creationId xmlns:a16="http://schemas.microsoft.com/office/drawing/2014/main" id="{51179A25-7FA5-2B4C-BD87-8B05AB0E2BA0}"/>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
        <p:nvSpPr>
          <p:cNvPr id="8" name="Rectangle 7">
            <a:extLst>
              <a:ext uri="{FF2B5EF4-FFF2-40B4-BE49-F238E27FC236}">
                <a16:creationId xmlns:a16="http://schemas.microsoft.com/office/drawing/2014/main" id="{FE0355A1-D296-2F4D-873D-82CF8FF310BA}"/>
              </a:ext>
            </a:extLst>
          </p:cNvPr>
          <p:cNvSpPr/>
          <p:nvPr/>
        </p:nvSpPr>
        <p:spPr>
          <a:xfrm>
            <a:off x="5712566" y="2492896"/>
            <a:ext cx="2974234" cy="50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Also One-vs-One</a:t>
            </a:r>
          </a:p>
        </p:txBody>
      </p:sp>
    </p:spTree>
    <p:extLst>
      <p:ext uri="{BB962C8B-B14F-4D97-AF65-F5344CB8AC3E}">
        <p14:creationId xmlns:p14="http://schemas.microsoft.com/office/powerpoint/2010/main" val="229206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Multi-class SVMs</a:t>
            </a:r>
          </a:p>
        </p:txBody>
      </p:sp>
      <p:sp>
        <p:nvSpPr>
          <p:cNvPr id="6" name="Content Placeholder 5"/>
          <p:cNvSpPr>
            <a:spLocks noGrp="1"/>
          </p:cNvSpPr>
          <p:nvPr>
            <p:ph idx="1"/>
          </p:nvPr>
        </p:nvSpPr>
        <p:spPr>
          <a:xfrm>
            <a:off x="628650" y="1406525"/>
            <a:ext cx="7886700" cy="4351338"/>
          </a:xfrm>
        </p:spPr>
        <p:txBody>
          <a:bodyPr>
            <a:normAutofit/>
          </a:bodyPr>
          <a:lstStyle/>
          <a:p>
            <a:r>
              <a:rPr lang="en-GB" sz="2400" dirty="0"/>
              <a:t>We are essentially forming inter locking </a:t>
            </a:r>
            <a:r>
              <a:rPr lang="en-GB" sz="2400" dirty="0" err="1"/>
              <a:t>hyperplanes</a:t>
            </a:r>
            <a:endParaRPr lang="en-GB" sz="2400" dirty="0"/>
          </a:p>
        </p:txBody>
      </p:sp>
      <p:sp>
        <p:nvSpPr>
          <p:cNvPr id="3" name="Date Placeholder 2"/>
          <p:cNvSpPr>
            <a:spLocks noGrp="1"/>
          </p:cNvSpPr>
          <p:nvPr>
            <p:ph type="dt" sz="half" idx="10"/>
          </p:nvPr>
        </p:nvSpPr>
        <p:spPr/>
        <p:txBody>
          <a:bodyPr/>
          <a:lstStyle/>
          <a:p>
            <a:fld id="{22E8288D-D506-0F47-BB59-E9EAF0EA99EF}" type="datetime1">
              <a:rPr lang="en-GB" smtClean="0"/>
              <a:t>31/03/2020</a:t>
            </a:fld>
            <a:endParaRPr lang="en-IE"/>
          </a:p>
        </p:txBody>
      </p:sp>
      <p:sp>
        <p:nvSpPr>
          <p:cNvPr id="5" name="Slide Number Placeholder 4"/>
          <p:cNvSpPr>
            <a:spLocks noGrp="1"/>
          </p:cNvSpPr>
          <p:nvPr>
            <p:ph type="sldNum" sz="quarter" idx="12"/>
          </p:nvPr>
        </p:nvSpPr>
        <p:spPr/>
        <p:txBody>
          <a:bodyPr/>
          <a:lstStyle/>
          <a:p>
            <a:fld id="{A795FE1D-C3C2-4288-B202-270E58405F08}" type="slidenum">
              <a:rPr lang="en-IE" smtClean="0"/>
              <a:t>53</a:t>
            </a:fld>
            <a:endParaRPr lang="en-IE"/>
          </a:p>
        </p:txBody>
      </p:sp>
      <p:pic>
        <p:nvPicPr>
          <p:cNvPr id="7" name="Picture 6" descr="multi-class SV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366" y="2211113"/>
            <a:ext cx="4264470" cy="3928155"/>
          </a:xfrm>
          <a:prstGeom prst="rect">
            <a:avLst/>
          </a:prstGeom>
        </p:spPr>
      </p:pic>
      <p:sp>
        <p:nvSpPr>
          <p:cNvPr id="8" name="Footer Placeholder 4">
            <a:extLst>
              <a:ext uri="{FF2B5EF4-FFF2-40B4-BE49-F238E27FC236}">
                <a16:creationId xmlns:a16="http://schemas.microsoft.com/office/drawing/2014/main" id="{AF06C9A3-610B-F847-827C-0A77DDCACA9D}"/>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12598964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 Summary</a:t>
            </a:r>
          </a:p>
        </p:txBody>
      </p:sp>
      <p:sp>
        <p:nvSpPr>
          <p:cNvPr id="3" name="Content Placeholder 2"/>
          <p:cNvSpPr>
            <a:spLocks noGrp="1"/>
          </p:cNvSpPr>
          <p:nvPr>
            <p:ph sz="quarter" idx="1"/>
          </p:nvPr>
        </p:nvSpPr>
        <p:spPr>
          <a:xfrm>
            <a:off x="457200" y="1219200"/>
            <a:ext cx="8229600" cy="5137150"/>
          </a:xfrm>
        </p:spPr>
        <p:txBody>
          <a:bodyPr>
            <a:normAutofit fontScale="62500" lnSpcReduction="20000"/>
          </a:bodyPr>
          <a:lstStyle/>
          <a:p>
            <a:pPr>
              <a:lnSpc>
                <a:spcPct val="120000"/>
              </a:lnSpc>
            </a:pPr>
            <a:r>
              <a:rPr lang="en-IE" dirty="0" smtClean="0"/>
              <a:t>References </a:t>
            </a:r>
            <a:r>
              <a:rPr lang="en-IE" dirty="0"/>
              <a:t>/ Bibliography</a:t>
            </a:r>
          </a:p>
          <a:p>
            <a:pPr lvl="1">
              <a:lnSpc>
                <a:spcPct val="120000"/>
              </a:lnSpc>
              <a:defRPr/>
            </a:pPr>
            <a:r>
              <a:rPr lang="en-IE" dirty="0" smtClean="0"/>
              <a:t>Burges</a:t>
            </a:r>
            <a:r>
              <a:rPr lang="en-IE" dirty="0"/>
              <a:t>, C. </a:t>
            </a:r>
            <a:r>
              <a:rPr lang="ga-IE" dirty="0"/>
              <a:t>(1998). </a:t>
            </a:r>
            <a:r>
              <a:rPr lang="en-IE" dirty="0"/>
              <a:t>A </a:t>
            </a:r>
            <a:r>
              <a:rPr lang="en-IE" dirty="0" smtClean="0"/>
              <a:t>tutorial </a:t>
            </a:r>
            <a:r>
              <a:rPr lang="en-IE" dirty="0"/>
              <a:t>on </a:t>
            </a:r>
            <a:r>
              <a:rPr lang="en-IE" dirty="0" smtClean="0"/>
              <a:t>support vector machines </a:t>
            </a:r>
            <a:r>
              <a:rPr lang="en-IE" dirty="0"/>
              <a:t>for </a:t>
            </a:r>
            <a:r>
              <a:rPr lang="en-IE" dirty="0" smtClean="0"/>
              <a:t>pattern recognition</a:t>
            </a:r>
            <a:r>
              <a:rPr lang="en-IE" dirty="0"/>
              <a:t>. </a:t>
            </a:r>
            <a:r>
              <a:rPr lang="en-IE" i="1" dirty="0"/>
              <a:t>Data Mining and Knowledge</a:t>
            </a:r>
            <a:r>
              <a:rPr lang="ga-IE" i="1" dirty="0"/>
              <a:t> </a:t>
            </a:r>
            <a:r>
              <a:rPr lang="en-IE" i="1" dirty="0"/>
              <a:t>Discovery</a:t>
            </a:r>
            <a:r>
              <a:rPr lang="en-IE" dirty="0"/>
              <a:t>, 2:121-167</a:t>
            </a:r>
            <a:r>
              <a:rPr lang="ga-IE" dirty="0"/>
              <a:t>.</a:t>
            </a:r>
          </a:p>
          <a:p>
            <a:pPr lvl="1">
              <a:lnSpc>
                <a:spcPct val="120000"/>
              </a:lnSpc>
              <a:defRPr/>
            </a:pPr>
            <a:r>
              <a:rPr lang="en-IE" dirty="0" err="1"/>
              <a:t>Cristianini</a:t>
            </a:r>
            <a:r>
              <a:rPr lang="en-IE" dirty="0"/>
              <a:t>, N. </a:t>
            </a:r>
            <a:r>
              <a:rPr lang="en-IE" dirty="0" smtClean="0"/>
              <a:t>&amp; </a:t>
            </a:r>
            <a:r>
              <a:rPr lang="en-IE" dirty="0" err="1"/>
              <a:t>Shawe</a:t>
            </a:r>
            <a:r>
              <a:rPr lang="en-IE" dirty="0"/>
              <a:t>-Taylor, J. </a:t>
            </a:r>
            <a:r>
              <a:rPr lang="ga-IE" dirty="0"/>
              <a:t>(</a:t>
            </a:r>
            <a:r>
              <a:rPr lang="ga-IE" dirty="0" smtClean="0"/>
              <a:t>2000</a:t>
            </a:r>
            <a:r>
              <a:rPr lang="en-US" dirty="0" smtClean="0"/>
              <a:t>).</a:t>
            </a:r>
            <a:r>
              <a:rPr lang="ga-IE" dirty="0" smtClean="0"/>
              <a:t> </a:t>
            </a:r>
            <a:r>
              <a:rPr lang="en-IE" i="1" dirty="0"/>
              <a:t>An </a:t>
            </a:r>
            <a:r>
              <a:rPr lang="en-IE" i="1" dirty="0" smtClean="0"/>
              <a:t>introduction </a:t>
            </a:r>
            <a:r>
              <a:rPr lang="en-IE" i="1" dirty="0"/>
              <a:t>to </a:t>
            </a:r>
            <a:r>
              <a:rPr lang="en-IE" i="1" dirty="0" smtClean="0"/>
              <a:t>support vector machines</a:t>
            </a:r>
            <a:r>
              <a:rPr lang="en-IE" dirty="0"/>
              <a:t>. Cambridge University</a:t>
            </a:r>
            <a:r>
              <a:rPr lang="ga-IE" dirty="0"/>
              <a:t> </a:t>
            </a:r>
            <a:r>
              <a:rPr lang="en-IE" dirty="0"/>
              <a:t>Press, Cambridge, UK</a:t>
            </a:r>
            <a:r>
              <a:rPr lang="en-IE" dirty="0" smtClean="0"/>
              <a:t>.</a:t>
            </a:r>
          </a:p>
          <a:p>
            <a:pPr lvl="1">
              <a:lnSpc>
                <a:spcPct val="120000"/>
              </a:lnSpc>
              <a:defRPr/>
            </a:pPr>
            <a:r>
              <a:rPr lang="en-IE" dirty="0" smtClean="0"/>
              <a:t>James, </a:t>
            </a:r>
            <a:r>
              <a:rPr lang="en-IE" dirty="0"/>
              <a:t>G., </a:t>
            </a:r>
            <a:r>
              <a:rPr lang="en-IE" dirty="0" smtClean="0"/>
              <a:t>Witten, </a:t>
            </a:r>
            <a:r>
              <a:rPr lang="en-IE" dirty="0"/>
              <a:t>D., </a:t>
            </a:r>
            <a:r>
              <a:rPr lang="en-IE" dirty="0" smtClean="0"/>
              <a:t>Hastie, </a:t>
            </a:r>
            <a:r>
              <a:rPr lang="en-IE" dirty="0"/>
              <a:t>T., </a:t>
            </a:r>
            <a:r>
              <a:rPr lang="en-IE" dirty="0" smtClean="0"/>
              <a:t> &amp; </a:t>
            </a:r>
            <a:r>
              <a:rPr lang="en-IE" dirty="0" err="1" smtClean="0"/>
              <a:t>Tibshirani</a:t>
            </a:r>
            <a:r>
              <a:rPr lang="en-IE" dirty="0" smtClean="0"/>
              <a:t>, </a:t>
            </a:r>
            <a:r>
              <a:rPr lang="en-IE" dirty="0"/>
              <a:t>R. (2013). </a:t>
            </a:r>
            <a:r>
              <a:rPr lang="en-IE" i="1" dirty="0"/>
              <a:t>An Introduction to Statistical Learning</a:t>
            </a:r>
            <a:r>
              <a:rPr lang="en-IE" dirty="0"/>
              <a:t>. Springer.</a:t>
            </a:r>
          </a:p>
          <a:p>
            <a:pPr lvl="1">
              <a:lnSpc>
                <a:spcPct val="120000"/>
              </a:lnSpc>
              <a:defRPr/>
            </a:pPr>
            <a:r>
              <a:rPr lang="en-IE" dirty="0" err="1"/>
              <a:t>Leskovec</a:t>
            </a:r>
            <a:r>
              <a:rPr lang="en-IE" dirty="0"/>
              <a:t>, J., </a:t>
            </a:r>
            <a:r>
              <a:rPr lang="en-IE" dirty="0" err="1"/>
              <a:t>Rajaraman</a:t>
            </a:r>
            <a:r>
              <a:rPr lang="en-IE" dirty="0"/>
              <a:t>, A., &amp; Ullman, J. D. (2014). </a:t>
            </a:r>
            <a:r>
              <a:rPr lang="en-IE" i="1" dirty="0"/>
              <a:t>Mining of massive datasets</a:t>
            </a:r>
            <a:r>
              <a:rPr lang="en-IE" dirty="0"/>
              <a:t>. Cambridge University Press.</a:t>
            </a:r>
            <a:endParaRPr lang="en-GB" dirty="0"/>
          </a:p>
          <a:p>
            <a:pPr lvl="1">
              <a:lnSpc>
                <a:spcPct val="120000"/>
              </a:lnSpc>
            </a:pPr>
            <a:r>
              <a:rPr lang="en-GB" dirty="0"/>
              <a:t>Liu, B. (2007). </a:t>
            </a:r>
            <a:r>
              <a:rPr lang="en-GB" i="1" dirty="0"/>
              <a:t>Web data mining: exploring hyperlinks, contents, and usage data</a:t>
            </a:r>
            <a:r>
              <a:rPr lang="en-GB" dirty="0"/>
              <a:t>. (Section 3.8) Springer Science &amp; Business Media. </a:t>
            </a:r>
          </a:p>
          <a:p>
            <a:pPr lvl="1">
              <a:lnSpc>
                <a:spcPct val="120000"/>
              </a:lnSpc>
            </a:pPr>
            <a:r>
              <a:rPr lang="en-GB" dirty="0"/>
              <a:t>Hsu, C. W</a:t>
            </a:r>
            <a:r>
              <a:rPr lang="en-GB" dirty="0" smtClean="0"/>
              <a:t>. &amp; </a:t>
            </a:r>
            <a:r>
              <a:rPr lang="en-GB" dirty="0"/>
              <a:t>Lin, C. J. (2002). A comparison of methods for multiclass support vector machines. </a:t>
            </a:r>
            <a:r>
              <a:rPr lang="en-GB" i="1" dirty="0"/>
              <a:t>Neural Networks, IEEE Transactions on</a:t>
            </a:r>
            <a:r>
              <a:rPr lang="en-GB" dirty="0"/>
              <a:t>, </a:t>
            </a:r>
            <a:r>
              <a:rPr lang="en-GB" i="1" dirty="0"/>
              <a:t>13</a:t>
            </a:r>
            <a:r>
              <a:rPr lang="en-GB" dirty="0"/>
              <a:t>(2), 415-425.</a:t>
            </a:r>
          </a:p>
          <a:p>
            <a:pPr lvl="1">
              <a:lnSpc>
                <a:spcPct val="120000"/>
              </a:lnSpc>
            </a:pPr>
            <a:r>
              <a:rPr lang="en-GB" dirty="0"/>
              <a:t>Olson, D. L</a:t>
            </a:r>
            <a:r>
              <a:rPr lang="en-GB" dirty="0" smtClean="0"/>
              <a:t>. </a:t>
            </a:r>
            <a:r>
              <a:rPr lang="en-GB" dirty="0"/>
              <a:t>&amp; </a:t>
            </a:r>
            <a:r>
              <a:rPr lang="en-GB" dirty="0" err="1"/>
              <a:t>Delen</a:t>
            </a:r>
            <a:r>
              <a:rPr lang="en-GB" dirty="0"/>
              <a:t>, D. (2008). </a:t>
            </a:r>
            <a:r>
              <a:rPr lang="en-GB" i="1" dirty="0"/>
              <a:t>Advanced data mining techniques</a:t>
            </a:r>
            <a:r>
              <a:rPr lang="en-GB" dirty="0"/>
              <a:t>. (Chap. 7) Springer Science &amp; Business Media.</a:t>
            </a:r>
          </a:p>
          <a:p>
            <a:pPr lvl="1">
              <a:lnSpc>
                <a:spcPct val="120000"/>
              </a:lnSpc>
            </a:pPr>
            <a:r>
              <a:rPr lang="en-IE" dirty="0" err="1"/>
              <a:t>Schölkopf</a:t>
            </a:r>
            <a:r>
              <a:rPr lang="en-IE" dirty="0"/>
              <a:t>, B.</a:t>
            </a:r>
            <a:r>
              <a:rPr lang="ga-IE" dirty="0"/>
              <a:t> (</a:t>
            </a:r>
            <a:r>
              <a:rPr lang="en-IE" dirty="0"/>
              <a:t>2001</a:t>
            </a:r>
            <a:r>
              <a:rPr lang="ga-IE" dirty="0"/>
              <a:t>).</a:t>
            </a:r>
            <a:r>
              <a:rPr lang="en-IE" dirty="0"/>
              <a:t> </a:t>
            </a:r>
            <a:r>
              <a:rPr lang="en-IE" i="1" dirty="0"/>
              <a:t>SVM and Kernel Methods</a:t>
            </a:r>
            <a:r>
              <a:rPr lang="en-IE" dirty="0"/>
              <a:t>, Neural Information Processing Systems conference</a:t>
            </a:r>
            <a:r>
              <a:rPr lang="ga-IE" dirty="0"/>
              <a:t>.</a:t>
            </a:r>
            <a:endParaRPr lang="en-GB" dirty="0"/>
          </a:p>
          <a:p>
            <a:pPr lvl="1">
              <a:lnSpc>
                <a:spcPct val="120000"/>
              </a:lnSpc>
            </a:pPr>
            <a:endParaRPr lang="en-GB" dirty="0"/>
          </a:p>
          <a:p>
            <a:pPr lvl="1">
              <a:lnSpc>
                <a:spcPct val="120000"/>
              </a:lnSpc>
            </a:pPr>
            <a:r>
              <a:rPr lang="en-GB" dirty="0"/>
              <a:t>Online Sources:</a:t>
            </a:r>
          </a:p>
          <a:p>
            <a:pPr lvl="2">
              <a:lnSpc>
                <a:spcPct val="120000"/>
              </a:lnSpc>
            </a:pPr>
            <a:r>
              <a:rPr lang="en-GB" dirty="0">
                <a:hlinkClick r:id="rId2"/>
              </a:rPr>
              <a:t>http://www.jstatsoft.org/v15/i09/</a:t>
            </a:r>
            <a:endParaRPr lang="en-GB" dirty="0"/>
          </a:p>
          <a:p>
            <a:pPr lvl="2">
              <a:lnSpc>
                <a:spcPct val="120000"/>
              </a:lnSpc>
            </a:pPr>
            <a:r>
              <a:rPr lang="en-GB" dirty="0">
                <a:hlinkClick r:id="rId3"/>
              </a:rPr>
              <a:t>http://math.arizona.edu/~hzhang/math574m/2014Lect16_msvm.pdf</a:t>
            </a:r>
            <a:endParaRPr lang="en-GB" dirty="0"/>
          </a:p>
          <a:p>
            <a:pPr lvl="2">
              <a:lnSpc>
                <a:spcPct val="120000"/>
              </a:lnSpc>
            </a:pPr>
            <a:r>
              <a:rPr lang="en-GB" dirty="0">
                <a:hlinkClick r:id="rId4"/>
              </a:rPr>
              <a:t>http://www.csie.ntu.edu.tw/~</a:t>
            </a:r>
            <a:r>
              <a:rPr lang="en-GB" dirty="0" smtClean="0">
                <a:hlinkClick r:id="rId4"/>
              </a:rPr>
              <a:t>cjlin/papers/multisvm.pdf</a:t>
            </a:r>
            <a:endParaRPr lang="en-IE" dirty="0"/>
          </a:p>
          <a:p>
            <a:pPr lvl="1">
              <a:lnSpc>
                <a:spcPct val="120000"/>
              </a:lnSpc>
            </a:pPr>
            <a:endParaRPr lang="en-IE" dirty="0"/>
          </a:p>
          <a:p>
            <a:pPr lvl="1">
              <a:lnSpc>
                <a:spcPct val="120000"/>
              </a:lnSpc>
            </a:pPr>
            <a:endParaRPr lang="en-IE" dirty="0"/>
          </a:p>
          <a:p>
            <a:pPr lvl="2">
              <a:lnSpc>
                <a:spcPct val="120000"/>
              </a:lnSpc>
            </a:pPr>
            <a:endParaRPr lang="en-GB" dirty="0"/>
          </a:p>
          <a:p>
            <a:pPr lvl="1">
              <a:lnSpc>
                <a:spcPct val="120000"/>
              </a:lnSpc>
            </a:pPr>
            <a:endParaRPr lang="en-IE" dirty="0"/>
          </a:p>
          <a:p>
            <a:pPr lvl="1">
              <a:lnSpc>
                <a:spcPct val="120000"/>
              </a:lnSpc>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pic>
        <p:nvPicPr>
          <p:cNvPr id="6" name="Picture 5" descr="Iconscollection - Question | Question. The Iconscollection ...">
            <a:extLst>
              <a:ext uri="{FF2B5EF4-FFF2-40B4-BE49-F238E27FC236}">
                <a16:creationId xmlns:a16="http://schemas.microsoft.com/office/drawing/2014/main" id="{D88F73CF-16ED-D14E-8ADC-FBA48D273EF5}"/>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tretch>
            <a:fillRect/>
          </a:stretch>
        </p:blipFill>
        <p:spPr>
          <a:xfrm>
            <a:off x="7380312" y="4946650"/>
            <a:ext cx="1057672" cy="1057672"/>
          </a:xfrm>
          <a:prstGeom prst="rect">
            <a:avLst/>
          </a:prstGeom>
        </p:spPr>
      </p:pic>
    </p:spTree>
    <p:extLst>
      <p:ext uri="{BB962C8B-B14F-4D97-AF65-F5344CB8AC3E}">
        <p14:creationId xmlns:p14="http://schemas.microsoft.com/office/powerpoint/2010/main" val="1833644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Support Vector Machines 101</a:t>
            </a:r>
          </a:p>
        </p:txBody>
      </p:sp>
      <p:sp>
        <p:nvSpPr>
          <p:cNvPr id="3" name="Content Placeholder 2"/>
          <p:cNvSpPr>
            <a:spLocks noGrp="1"/>
          </p:cNvSpPr>
          <p:nvPr>
            <p:ph idx="1"/>
          </p:nvPr>
        </p:nvSpPr>
        <p:spPr/>
        <p:txBody>
          <a:bodyPr>
            <a:normAutofit fontScale="85000" lnSpcReduction="20000"/>
          </a:bodyPr>
          <a:lstStyle/>
          <a:p>
            <a:pPr>
              <a:lnSpc>
                <a:spcPct val="110000"/>
              </a:lnSpc>
              <a:spcBef>
                <a:spcPts val="1800"/>
              </a:spcBef>
            </a:pPr>
            <a:r>
              <a:rPr lang="en-GB" dirty="0"/>
              <a:t>Given an arbitrary data set there are many hyperplanes that we can learn for classification purposes</a:t>
            </a:r>
          </a:p>
          <a:p>
            <a:pPr>
              <a:lnSpc>
                <a:spcPct val="110000"/>
              </a:lnSpc>
              <a:spcBef>
                <a:spcPts val="1800"/>
              </a:spcBef>
            </a:pPr>
            <a:r>
              <a:rPr lang="en-GB" dirty="0"/>
              <a:t>A SVM attempts to achieve maximum separation (margin) between classes.</a:t>
            </a:r>
          </a:p>
          <a:p>
            <a:pPr lvl="1">
              <a:lnSpc>
                <a:spcPct val="120000"/>
              </a:lnSpc>
              <a:spcBef>
                <a:spcPts val="600"/>
              </a:spcBef>
            </a:pPr>
            <a:r>
              <a:rPr lang="en-GB" dirty="0" smtClean="0"/>
              <a:t>i.e</a:t>
            </a:r>
            <a:r>
              <a:rPr lang="en-GB" dirty="0"/>
              <a:t>. we maximise the distance from the hyperplane to a set of nearest points</a:t>
            </a:r>
          </a:p>
          <a:p>
            <a:pPr lvl="1">
              <a:lnSpc>
                <a:spcPct val="120000"/>
              </a:lnSpc>
              <a:spcBef>
                <a:spcPts val="600"/>
              </a:spcBef>
            </a:pPr>
            <a:r>
              <a:rPr lang="en-GB" dirty="0"/>
              <a:t>The hyperplane that achieves this goal is called the </a:t>
            </a:r>
            <a:r>
              <a:rPr lang="en-GB" b="1" dirty="0"/>
              <a:t>maximum margin hyperplane.</a:t>
            </a:r>
          </a:p>
          <a:p>
            <a:pPr>
              <a:lnSpc>
                <a:spcPct val="110000"/>
              </a:lnSpc>
              <a:spcBef>
                <a:spcPts val="1800"/>
              </a:spcBef>
            </a:pPr>
            <a:r>
              <a:rPr lang="en-GB" dirty="0"/>
              <a:t>The problem is that there may be </a:t>
            </a:r>
            <a:r>
              <a:rPr lang="en-GB" b="1" dirty="0"/>
              <a:t>an infinite number of hyperplanes </a:t>
            </a:r>
            <a:r>
              <a:rPr lang="en-GB" dirty="0"/>
              <a:t>that could achieve separation, and at the same time, many will over fit the data</a:t>
            </a:r>
          </a:p>
          <a:p>
            <a:pPr>
              <a:lnSpc>
                <a:spcPct val="110000"/>
              </a:lnSpc>
              <a:spcBef>
                <a:spcPts val="1800"/>
              </a:spcBef>
            </a:pPr>
            <a:r>
              <a:rPr lang="en-GB" dirty="0"/>
              <a:t>The other issue is that we need to assume that a class is linearly separable, or do we?</a:t>
            </a:r>
          </a:p>
        </p:txBody>
      </p:sp>
      <p:sp>
        <p:nvSpPr>
          <p:cNvPr id="4" name="Date Placeholder 3"/>
          <p:cNvSpPr>
            <a:spLocks noGrp="1"/>
          </p:cNvSpPr>
          <p:nvPr>
            <p:ph type="dt" sz="half" idx="10"/>
          </p:nvPr>
        </p:nvSpPr>
        <p:spPr/>
        <p:txBody>
          <a:bodyPr/>
          <a:lstStyle/>
          <a:p>
            <a:fld id="{4E3B5EC7-3910-FA4F-A5D9-909E208A1E2B}" type="datetime1">
              <a:rPr lang="en-GB" smtClean="0"/>
              <a:t>31/03/2020</a:t>
            </a:fld>
            <a:endParaRPr lang="en-US"/>
          </a:p>
        </p:txBody>
      </p:sp>
      <p:sp>
        <p:nvSpPr>
          <p:cNvPr id="6" name="Slide Number Placeholder 5"/>
          <p:cNvSpPr>
            <a:spLocks noGrp="1"/>
          </p:cNvSpPr>
          <p:nvPr>
            <p:ph type="sldNum" sz="quarter" idx="12"/>
          </p:nvPr>
        </p:nvSpPr>
        <p:spPr/>
        <p:txBody>
          <a:bodyPr/>
          <a:lstStyle/>
          <a:p>
            <a:fld id="{DD7D2821-7554-5B44-BF60-F8D166F48DA0}" type="slidenum">
              <a:rPr lang="en-US" smtClean="0"/>
              <a:pPr/>
              <a:t>6</a:t>
            </a:fld>
            <a:endParaRPr lang="en-US"/>
          </a:p>
        </p:txBody>
      </p:sp>
      <p:sp>
        <p:nvSpPr>
          <p:cNvPr id="7" name="Footer Placeholder 4">
            <a:extLst>
              <a:ext uri="{FF2B5EF4-FFF2-40B4-BE49-F238E27FC236}">
                <a16:creationId xmlns:a16="http://schemas.microsoft.com/office/drawing/2014/main" id="{9B306A78-1C60-9F41-9478-4AB789EF6522}"/>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4242921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Generaliza</a:t>
            </a:r>
            <a:r>
              <a:rPr lang="en-IE" dirty="0"/>
              <a:t>tion – </a:t>
            </a:r>
            <a:r>
              <a:rPr lang="ga-IE" dirty="0"/>
              <a:t>VC Dimension</a:t>
            </a:r>
            <a:endParaRPr lang="en-IE" dirty="0"/>
          </a:p>
        </p:txBody>
      </p:sp>
      <p:sp>
        <p:nvSpPr>
          <p:cNvPr id="3" name="Content Placeholder 2"/>
          <p:cNvSpPr>
            <a:spLocks noGrp="1"/>
          </p:cNvSpPr>
          <p:nvPr>
            <p:ph idx="1"/>
          </p:nvPr>
        </p:nvSpPr>
        <p:spPr/>
        <p:txBody>
          <a:bodyPr>
            <a:normAutofit fontScale="77500" lnSpcReduction="20000"/>
          </a:bodyPr>
          <a:lstStyle/>
          <a:p>
            <a:pPr>
              <a:lnSpc>
                <a:spcPct val="120000"/>
              </a:lnSpc>
              <a:spcBef>
                <a:spcPts val="1800"/>
              </a:spcBef>
            </a:pPr>
            <a:r>
              <a:rPr lang="ga-IE" dirty="0"/>
              <a:t>To calculate the upper-bound of a model’s error (called the </a:t>
            </a:r>
            <a:r>
              <a:rPr lang="ga-IE" b="1" i="1" dirty="0"/>
              <a:t>generalization bound</a:t>
            </a:r>
            <a:r>
              <a:rPr lang="ga-IE" dirty="0"/>
              <a:t>) we need to take account of the model’s complexity</a:t>
            </a:r>
          </a:p>
          <a:p>
            <a:pPr>
              <a:lnSpc>
                <a:spcPct val="120000"/>
              </a:lnSpc>
              <a:spcBef>
                <a:spcPts val="1800"/>
              </a:spcBef>
            </a:pPr>
            <a:r>
              <a:rPr lang="ga-IE" dirty="0" smtClean="0"/>
              <a:t>Vapnik </a:t>
            </a:r>
            <a:r>
              <a:rPr lang="ga-IE" dirty="0"/>
              <a:t>introduced a measure of complexity called the </a:t>
            </a:r>
          </a:p>
          <a:p>
            <a:pPr>
              <a:lnSpc>
                <a:spcPct val="120000"/>
              </a:lnSpc>
            </a:pPr>
            <a:endParaRPr lang="ga-IE" dirty="0"/>
          </a:p>
          <a:p>
            <a:pPr>
              <a:lnSpc>
                <a:spcPct val="120000"/>
              </a:lnSpc>
            </a:pPr>
            <a:endParaRPr lang="ga-IE" dirty="0"/>
          </a:p>
          <a:p>
            <a:pPr>
              <a:lnSpc>
                <a:spcPct val="120000"/>
              </a:lnSpc>
            </a:pPr>
            <a:endParaRPr lang="ga-IE" dirty="0"/>
          </a:p>
          <a:p>
            <a:pPr>
              <a:lnSpc>
                <a:spcPct val="120000"/>
              </a:lnSpc>
              <a:spcBef>
                <a:spcPts val="1800"/>
              </a:spcBef>
            </a:pPr>
            <a:r>
              <a:rPr lang="ga-IE" dirty="0" smtClean="0"/>
              <a:t>The </a:t>
            </a:r>
            <a:r>
              <a:rPr lang="ga-IE" dirty="0"/>
              <a:t>VC dimension is used in computing the </a:t>
            </a:r>
            <a:r>
              <a:rPr lang="ga-IE" b="1" dirty="0"/>
              <a:t>capacity </a:t>
            </a:r>
            <a:r>
              <a:rPr lang="ga-IE" dirty="0"/>
              <a:t>of learning algorithms – this capacity determines the generalization reachable during learning</a:t>
            </a:r>
          </a:p>
          <a:p>
            <a:pPr lvl="1">
              <a:lnSpc>
                <a:spcPct val="120000"/>
              </a:lnSpc>
            </a:pPr>
            <a:r>
              <a:rPr lang="en-US" dirty="0" err="1" smtClean="0"/>
              <a:t>i</a:t>
            </a:r>
            <a:r>
              <a:rPr lang="ga-IE" dirty="0" smtClean="0"/>
              <a:t>.e</a:t>
            </a:r>
            <a:r>
              <a:rPr lang="ga-IE" dirty="0"/>
              <a:t>. The model’s </a:t>
            </a:r>
            <a:r>
              <a:rPr lang="en-GB" dirty="0"/>
              <a:t>complexity, expressive power, flexibility, or richness</a:t>
            </a:r>
          </a:p>
          <a:p>
            <a:pPr>
              <a:lnSpc>
                <a:spcPct val="120000"/>
              </a:lnSpc>
              <a:spcBef>
                <a:spcPts val="1800"/>
              </a:spcBef>
            </a:pPr>
            <a:r>
              <a:rPr lang="en-GB" dirty="0" smtClean="0"/>
              <a:t>The </a:t>
            </a:r>
            <a:r>
              <a:rPr lang="en-GB" dirty="0"/>
              <a:t>VC dimension is useful because it can be used to predict the upper bound of a model’s error.</a:t>
            </a:r>
            <a:endParaRPr lang="en-IE" dirty="0"/>
          </a:p>
        </p:txBody>
      </p:sp>
      <p:sp>
        <p:nvSpPr>
          <p:cNvPr id="4" name="Date Placeholder 3"/>
          <p:cNvSpPr>
            <a:spLocks noGrp="1"/>
          </p:cNvSpPr>
          <p:nvPr>
            <p:ph type="dt" sz="half" idx="10"/>
          </p:nvPr>
        </p:nvSpPr>
        <p:spPr/>
        <p:txBody>
          <a:bodyPr/>
          <a:lstStyle/>
          <a:p>
            <a:fld id="{64036DB8-496F-9C45-8255-1B1E05B398A7}"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7</a:t>
            </a:fld>
            <a:endParaRPr lang="en-IE"/>
          </a:p>
        </p:txBody>
      </p:sp>
      <p:sp>
        <p:nvSpPr>
          <p:cNvPr id="7" name="Rectangle 6"/>
          <p:cNvSpPr/>
          <p:nvPr/>
        </p:nvSpPr>
        <p:spPr>
          <a:xfrm>
            <a:off x="2312888" y="2564904"/>
            <a:ext cx="4518223" cy="936104"/>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 Vapnik-Chervonenkis Dimension</a:t>
            </a:r>
          </a:p>
          <a:p>
            <a:pPr algn="ctr"/>
            <a:r>
              <a:rPr lang="ga-IE" dirty="0"/>
              <a:t>or</a:t>
            </a:r>
          </a:p>
          <a:p>
            <a:pPr algn="ctr"/>
            <a:r>
              <a:rPr lang="ga-IE" dirty="0"/>
              <a:t>VC Dimension</a:t>
            </a:r>
            <a:endParaRPr lang="en-IE" dirty="0"/>
          </a:p>
        </p:txBody>
      </p:sp>
      <p:sp>
        <p:nvSpPr>
          <p:cNvPr id="8" name="Footer Placeholder 4">
            <a:extLst>
              <a:ext uri="{FF2B5EF4-FFF2-40B4-BE49-F238E27FC236}">
                <a16:creationId xmlns:a16="http://schemas.microsoft.com/office/drawing/2014/main" id="{EE877BF5-C25F-2A42-86EE-1C0DE9728652}"/>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3437795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ga-IE" sz="3200" kern="1200" dirty="0">
                <a:solidFill>
                  <a:schemeClr val="tx2"/>
                </a:solidFill>
                <a:latin typeface="+mj-lt"/>
                <a:ea typeface="+mj-ea"/>
                <a:cs typeface="+mj-cs"/>
              </a:rPr>
              <a:t>Generaliza</a:t>
            </a:r>
            <a:r>
              <a:rPr lang="en-IE" sz="3200" kern="1200" dirty="0">
                <a:solidFill>
                  <a:schemeClr val="tx2"/>
                </a:solidFill>
                <a:latin typeface="+mj-lt"/>
                <a:ea typeface="+mj-ea"/>
                <a:cs typeface="+mj-cs"/>
              </a:rPr>
              <a:t>tion – </a:t>
            </a:r>
            <a:r>
              <a:rPr lang="ga-IE" sz="3200" kern="1200" dirty="0">
                <a:solidFill>
                  <a:schemeClr val="tx2"/>
                </a:solidFill>
                <a:latin typeface="+mj-lt"/>
                <a:ea typeface="+mj-ea"/>
                <a:cs typeface="+mj-cs"/>
              </a:rPr>
              <a:t>Understanding VC Dimension</a:t>
            </a:r>
            <a:endParaRPr lang="en-IE" sz="3200" kern="1200" dirty="0">
              <a:solidFill>
                <a:schemeClr val="tx2"/>
              </a:solidFill>
              <a:latin typeface="+mj-lt"/>
              <a:ea typeface="+mj-ea"/>
              <a:cs typeface="+mj-cs"/>
            </a:endParaRPr>
          </a:p>
        </p:txBody>
      </p:sp>
      <p:sp>
        <p:nvSpPr>
          <p:cNvPr id="3" name="Content Placeholder 2"/>
          <p:cNvSpPr>
            <a:spLocks noGrp="1"/>
          </p:cNvSpPr>
          <p:nvPr>
            <p:ph idx="1"/>
          </p:nvPr>
        </p:nvSpPr>
        <p:spPr/>
        <p:txBody>
          <a:bodyPr>
            <a:normAutofit/>
          </a:bodyPr>
          <a:lstStyle/>
          <a:p>
            <a:pPr>
              <a:spcBef>
                <a:spcPts val="1800"/>
              </a:spcBef>
            </a:pPr>
            <a:r>
              <a:rPr lang="ga-IE" sz="2400" dirty="0"/>
              <a:t>The idea behind supervised Machine Learning is to learn some functions from a set of training examples.</a:t>
            </a:r>
          </a:p>
          <a:p>
            <a:pPr>
              <a:spcBef>
                <a:spcPts val="1800"/>
              </a:spcBef>
            </a:pPr>
            <a:r>
              <a:rPr lang="ga-IE" sz="2400" dirty="0" smtClean="0"/>
              <a:t>Let’s </a:t>
            </a:r>
            <a:r>
              <a:rPr lang="ga-IE" sz="2400" dirty="0"/>
              <a:t>say that 	</a:t>
            </a:r>
          </a:p>
          <a:p>
            <a:pPr lvl="1">
              <a:spcBef>
                <a:spcPts val="1800"/>
              </a:spcBef>
            </a:pPr>
            <a:r>
              <a:rPr lang="ga-IE" sz="2000" dirty="0"/>
              <a:t>t = the set of training instances = {x</a:t>
            </a:r>
            <a:r>
              <a:rPr lang="ga-IE" sz="2000" baseline="-25000" dirty="0"/>
              <a:t>1</a:t>
            </a:r>
            <a:r>
              <a:rPr lang="ga-IE" sz="2000" dirty="0"/>
              <a:t>, x</a:t>
            </a:r>
            <a:r>
              <a:rPr lang="ga-IE" sz="2000" baseline="-25000" dirty="0"/>
              <a:t>2</a:t>
            </a:r>
            <a:r>
              <a:rPr lang="ga-IE" sz="2000" dirty="0"/>
              <a:t>, ..., x</a:t>
            </a:r>
            <a:r>
              <a:rPr lang="ga-IE" sz="2000" baseline="-25000" dirty="0"/>
              <a:t>n</a:t>
            </a:r>
            <a:r>
              <a:rPr lang="ga-IE" sz="2000" dirty="0"/>
              <a:t>}</a:t>
            </a:r>
          </a:p>
          <a:p>
            <a:pPr lvl="1">
              <a:spcBef>
                <a:spcPts val="1800"/>
              </a:spcBef>
            </a:pPr>
            <a:r>
              <a:rPr lang="ga-IE" sz="2000" dirty="0" smtClean="0"/>
              <a:t>We </a:t>
            </a:r>
            <a:r>
              <a:rPr lang="ga-IE" sz="2000" dirty="0"/>
              <a:t>can view these instances as data points that are associated with some discrete values from a set C = {c</a:t>
            </a:r>
            <a:r>
              <a:rPr lang="ga-IE" sz="2000" baseline="-25000" dirty="0"/>
              <a:t>1</a:t>
            </a:r>
            <a:r>
              <a:rPr lang="ga-IE" sz="2000" dirty="0"/>
              <a:t>, c</a:t>
            </a:r>
            <a:r>
              <a:rPr lang="ga-IE" sz="2000" baseline="-25000" dirty="0"/>
              <a:t>2</a:t>
            </a:r>
            <a:r>
              <a:rPr lang="ga-IE" sz="2000" dirty="0"/>
              <a:t>, ..., c</a:t>
            </a:r>
            <a:r>
              <a:rPr lang="ga-IE" sz="2000" baseline="-25000" dirty="0"/>
              <a:t>m</a:t>
            </a:r>
            <a:r>
              <a:rPr lang="ga-IE" sz="2000" dirty="0"/>
              <a:t>}</a:t>
            </a:r>
          </a:p>
          <a:p>
            <a:pPr lvl="1">
              <a:spcBef>
                <a:spcPts val="1800"/>
              </a:spcBef>
            </a:pPr>
            <a:r>
              <a:rPr lang="ga-IE" sz="2000" dirty="0" smtClean="0"/>
              <a:t>We </a:t>
            </a:r>
            <a:r>
              <a:rPr lang="ga-IE" sz="2000" dirty="0"/>
              <a:t>are attempting to find a function f: X </a:t>
            </a:r>
            <a:r>
              <a:rPr lang="ga-IE" sz="2000" dirty="0">
                <a:sym typeface="Wingdings" panose="05000000000000000000" pitchFamily="2" charset="2"/>
              </a:rPr>
              <a:t> C where t is a subset of X.</a:t>
            </a:r>
          </a:p>
          <a:p>
            <a:pPr lvl="1">
              <a:spcBef>
                <a:spcPts val="1800"/>
              </a:spcBef>
            </a:pPr>
            <a:r>
              <a:rPr lang="ga-IE" sz="2000" dirty="0" smtClean="0">
                <a:sym typeface="Wingdings" panose="05000000000000000000" pitchFamily="2" charset="2"/>
              </a:rPr>
              <a:t>The </a:t>
            </a:r>
            <a:r>
              <a:rPr lang="ga-IE" sz="2000" dirty="0">
                <a:sym typeface="Wingdings" panose="05000000000000000000" pitchFamily="2" charset="2"/>
              </a:rPr>
              <a:t>function f can be learned by using an algorithm which can generate only a small subset of all possible </a:t>
            </a:r>
            <a:r>
              <a:rPr lang="ga-IE" sz="2000" dirty="0" smtClean="0">
                <a:sym typeface="Wingdings" panose="05000000000000000000" pitchFamily="2" charset="2"/>
              </a:rPr>
              <a:t>functions</a:t>
            </a:r>
            <a:r>
              <a:rPr lang="en-US" sz="2000" dirty="0">
                <a:sym typeface="Wingdings" panose="05000000000000000000" pitchFamily="2" charset="2"/>
              </a:rPr>
              <a:t>.</a:t>
            </a:r>
            <a:endParaRPr lang="ga-IE" sz="2000" dirty="0"/>
          </a:p>
        </p:txBody>
      </p:sp>
      <p:sp>
        <p:nvSpPr>
          <p:cNvPr id="4" name="Date Placeholder 3"/>
          <p:cNvSpPr>
            <a:spLocks noGrp="1"/>
          </p:cNvSpPr>
          <p:nvPr>
            <p:ph type="dt" sz="half" idx="10"/>
          </p:nvPr>
        </p:nvSpPr>
        <p:spPr/>
        <p:txBody>
          <a:bodyPr/>
          <a:lstStyle/>
          <a:p>
            <a:fld id="{AF74AF95-382F-2F4E-B1FC-6E0CB7C32E53}"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8</a:t>
            </a:fld>
            <a:endParaRPr lang="en-IE"/>
          </a:p>
        </p:txBody>
      </p:sp>
      <p:sp>
        <p:nvSpPr>
          <p:cNvPr id="7" name="Footer Placeholder 4">
            <a:extLst>
              <a:ext uri="{FF2B5EF4-FFF2-40B4-BE49-F238E27FC236}">
                <a16:creationId xmlns:a16="http://schemas.microsoft.com/office/drawing/2014/main" id="{159F2AFD-9F1A-8546-A057-73B94340D2BB}"/>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460284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ga-IE" sz="3200" kern="1200" dirty="0">
                <a:solidFill>
                  <a:schemeClr val="tx2"/>
                </a:solidFill>
                <a:latin typeface="+mj-lt"/>
                <a:ea typeface="+mj-ea"/>
                <a:cs typeface="+mj-cs"/>
              </a:rPr>
              <a:t>Generaliza</a:t>
            </a:r>
            <a:r>
              <a:rPr lang="en-IE" sz="3200" kern="1200" dirty="0">
                <a:solidFill>
                  <a:schemeClr val="tx2"/>
                </a:solidFill>
                <a:latin typeface="+mj-lt"/>
                <a:ea typeface="+mj-ea"/>
                <a:cs typeface="+mj-cs"/>
              </a:rPr>
              <a:t>tion – </a:t>
            </a:r>
            <a:r>
              <a:rPr lang="ga-IE" sz="3200" kern="1200" dirty="0">
                <a:solidFill>
                  <a:schemeClr val="tx2"/>
                </a:solidFill>
                <a:latin typeface="+mj-lt"/>
                <a:ea typeface="+mj-ea"/>
                <a:cs typeface="+mj-cs"/>
              </a:rPr>
              <a:t>Understanding VC Dimension</a:t>
            </a:r>
            <a:endParaRPr lang="en-IE" sz="3200" kern="1200" dirty="0">
              <a:solidFill>
                <a:schemeClr val="tx2"/>
              </a:solidFill>
              <a:latin typeface="+mj-lt"/>
              <a:ea typeface="+mj-ea"/>
              <a:cs typeface="+mj-cs"/>
            </a:endParaRPr>
          </a:p>
        </p:txBody>
      </p:sp>
      <p:sp>
        <p:nvSpPr>
          <p:cNvPr id="3" name="Content Placeholder 2"/>
          <p:cNvSpPr>
            <a:spLocks noGrp="1"/>
          </p:cNvSpPr>
          <p:nvPr>
            <p:ph idx="1"/>
          </p:nvPr>
        </p:nvSpPr>
        <p:spPr/>
        <p:txBody>
          <a:bodyPr>
            <a:normAutofit fontScale="85000" lnSpcReduction="10000"/>
          </a:bodyPr>
          <a:lstStyle/>
          <a:p>
            <a:pPr>
              <a:lnSpc>
                <a:spcPct val="120000"/>
              </a:lnSpc>
              <a:spcBef>
                <a:spcPts val="1800"/>
              </a:spcBef>
            </a:pPr>
            <a:r>
              <a:rPr lang="ga-IE" dirty="0"/>
              <a:t>f is the target function</a:t>
            </a:r>
          </a:p>
          <a:p>
            <a:pPr>
              <a:lnSpc>
                <a:spcPct val="120000"/>
              </a:lnSpc>
              <a:spcBef>
                <a:spcPts val="1800"/>
              </a:spcBef>
            </a:pPr>
            <a:r>
              <a:rPr lang="ga-IE" dirty="0"/>
              <a:t>The algorithm derives a function h ∈ H (the set of all possible hypotheses (functions) derivable by the algorithm)</a:t>
            </a:r>
          </a:p>
          <a:p>
            <a:pPr>
              <a:lnSpc>
                <a:spcPct val="120000"/>
              </a:lnSpc>
              <a:spcBef>
                <a:spcPts val="1800"/>
              </a:spcBef>
            </a:pPr>
            <a:r>
              <a:rPr lang="ga-IE" dirty="0"/>
              <a:t>It is unlikely that f = h </a:t>
            </a:r>
          </a:p>
          <a:p>
            <a:pPr lvl="1">
              <a:lnSpc>
                <a:spcPct val="120000"/>
              </a:lnSpc>
              <a:spcBef>
                <a:spcPts val="600"/>
              </a:spcBef>
            </a:pPr>
            <a:r>
              <a:rPr lang="ga-IE" dirty="0"/>
              <a:t>A measure of the degree of dissimilarity is provided for by the error rate</a:t>
            </a:r>
          </a:p>
          <a:p>
            <a:pPr>
              <a:lnSpc>
                <a:spcPct val="120000"/>
              </a:lnSpc>
              <a:spcBef>
                <a:spcPts val="1800"/>
              </a:spcBef>
            </a:pPr>
            <a:r>
              <a:rPr lang="ga-IE" dirty="0"/>
              <a:t>Let’s keep this simple. Introducing: </a:t>
            </a:r>
            <a:r>
              <a:rPr lang="ga-IE" b="1" dirty="0"/>
              <a:t>shattering</a:t>
            </a:r>
          </a:p>
          <a:p>
            <a:pPr lvl="1">
              <a:lnSpc>
                <a:spcPct val="120000"/>
              </a:lnSpc>
              <a:spcBef>
                <a:spcPts val="600"/>
              </a:spcBef>
            </a:pPr>
            <a:r>
              <a:rPr lang="ga-IE" dirty="0"/>
              <a:t>Consider that we want to learn a straight line to split a number of points in a 2 dimensional space.</a:t>
            </a:r>
          </a:p>
          <a:p>
            <a:pPr lvl="1">
              <a:lnSpc>
                <a:spcPct val="120000"/>
              </a:lnSpc>
              <a:spcBef>
                <a:spcPts val="600"/>
              </a:spcBef>
            </a:pPr>
            <a:r>
              <a:rPr lang="ga-IE" dirty="0"/>
              <a:t>How many points can we have before a </a:t>
            </a:r>
            <a:r>
              <a:rPr lang="ga-IE" dirty="0" smtClean="0"/>
              <a:t>str</a:t>
            </a:r>
            <a:r>
              <a:rPr lang="en-US" dirty="0" err="1" smtClean="0"/>
              <a:t>ai</a:t>
            </a:r>
            <a:r>
              <a:rPr lang="ga-IE" dirty="0" smtClean="0"/>
              <a:t>ght </a:t>
            </a:r>
            <a:r>
              <a:rPr lang="ga-IE" dirty="0"/>
              <a:t>line cannot always split these points into 2 classes?</a:t>
            </a:r>
          </a:p>
          <a:p>
            <a:pPr lvl="1">
              <a:lnSpc>
                <a:spcPct val="120000"/>
              </a:lnSpc>
              <a:spcBef>
                <a:spcPts val="600"/>
              </a:spcBef>
            </a:pPr>
            <a:r>
              <a:rPr lang="ga-IE" dirty="0"/>
              <a:t>The ability to do this is called </a:t>
            </a:r>
            <a:r>
              <a:rPr lang="ga-IE" b="1" dirty="0"/>
              <a:t>shattering</a:t>
            </a:r>
          </a:p>
          <a:p>
            <a:pPr lvl="3">
              <a:lnSpc>
                <a:spcPct val="120000"/>
              </a:lnSpc>
            </a:pPr>
            <a:endParaRPr lang="ga-IE" dirty="0"/>
          </a:p>
          <a:p>
            <a:pPr lvl="2">
              <a:lnSpc>
                <a:spcPct val="120000"/>
              </a:lnSpc>
            </a:pPr>
            <a:endParaRPr lang="ga-IE" dirty="0"/>
          </a:p>
          <a:p>
            <a:pPr marL="593725" lvl="2" indent="0">
              <a:lnSpc>
                <a:spcPct val="120000"/>
              </a:lnSpc>
              <a:buNone/>
            </a:pPr>
            <a:endParaRPr lang="ga-IE" dirty="0"/>
          </a:p>
        </p:txBody>
      </p:sp>
      <p:sp>
        <p:nvSpPr>
          <p:cNvPr id="4" name="Date Placeholder 3"/>
          <p:cNvSpPr>
            <a:spLocks noGrp="1"/>
          </p:cNvSpPr>
          <p:nvPr>
            <p:ph type="dt" sz="half" idx="10"/>
          </p:nvPr>
        </p:nvSpPr>
        <p:spPr/>
        <p:txBody>
          <a:bodyPr/>
          <a:lstStyle/>
          <a:p>
            <a:fld id="{74A17099-727E-6A4E-B92C-99F6D3AE3ACB}" type="datetime1">
              <a:rPr lang="en-GB" smtClean="0"/>
              <a:t>31/03/2020</a:t>
            </a:fld>
            <a:endParaRPr lang="en-IE"/>
          </a:p>
        </p:txBody>
      </p:sp>
      <p:sp>
        <p:nvSpPr>
          <p:cNvPr id="6" name="Slide Number Placeholder 5"/>
          <p:cNvSpPr>
            <a:spLocks noGrp="1"/>
          </p:cNvSpPr>
          <p:nvPr>
            <p:ph type="sldNum" sz="quarter" idx="12"/>
          </p:nvPr>
        </p:nvSpPr>
        <p:spPr/>
        <p:txBody>
          <a:bodyPr/>
          <a:lstStyle/>
          <a:p>
            <a:fld id="{A795FE1D-C3C2-4288-B202-270E58405F08}" type="slidenum">
              <a:rPr lang="en-IE" smtClean="0"/>
              <a:t>9</a:t>
            </a:fld>
            <a:endParaRPr lang="en-IE"/>
          </a:p>
        </p:txBody>
      </p:sp>
      <p:sp>
        <p:nvSpPr>
          <p:cNvPr id="7" name="Footer Placeholder 4">
            <a:extLst>
              <a:ext uri="{FF2B5EF4-FFF2-40B4-BE49-F238E27FC236}">
                <a16:creationId xmlns:a16="http://schemas.microsoft.com/office/drawing/2014/main" id="{58812F8D-7239-DB4C-92F0-7E0D35A8E216}"/>
              </a:ext>
            </a:extLst>
          </p:cNvPr>
          <p:cNvSpPr>
            <a:spLocks noGrp="1"/>
          </p:cNvSpPr>
          <p:nvPr>
            <p:ph type="ftr" sz="quarter" idx="11"/>
          </p:nvPr>
        </p:nvSpPr>
        <p:spPr>
          <a:xfrm>
            <a:off x="2898648" y="6355080"/>
            <a:ext cx="3474720" cy="365760"/>
          </a:xfrm>
        </p:spPr>
        <p:txBody>
          <a:bodyPr/>
          <a:lstStyle/>
          <a:p>
            <a:pPr algn="ctr"/>
            <a:r>
              <a:rPr lang="en-IE" dirty="0"/>
              <a:t>Data Mining &amp; Machine Learning I</a:t>
            </a:r>
          </a:p>
        </p:txBody>
      </p:sp>
    </p:spTree>
    <p:extLst>
      <p:ext uri="{BB962C8B-B14F-4D97-AF65-F5344CB8AC3E}">
        <p14:creationId xmlns:p14="http://schemas.microsoft.com/office/powerpoint/2010/main" val="37872842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23242</TotalTime>
  <Words>5263</Words>
  <Application>Microsoft Office PowerPoint</Application>
  <PresentationFormat>On-screen Show (4:3)</PresentationFormat>
  <Paragraphs>782</Paragraphs>
  <Slides>54</Slides>
  <Notes>21</Notes>
  <HiddenSlides>1</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Bookman Old Style</vt:lpstr>
      <vt:lpstr>Calibri</vt:lpstr>
      <vt:lpstr>Cambria Math</vt:lpstr>
      <vt:lpstr>Gill Sans MT</vt:lpstr>
      <vt:lpstr>Wingdings</vt:lpstr>
      <vt:lpstr>Wingdings 3</vt:lpstr>
      <vt:lpstr>Origin</vt:lpstr>
      <vt:lpstr>Data Mining  &amp; Machine Learning I</vt:lpstr>
      <vt:lpstr>10. Support Vector Machines</vt:lpstr>
      <vt:lpstr>Support Vector Machines 101</vt:lpstr>
      <vt:lpstr>Support Vector Machines 101</vt:lpstr>
      <vt:lpstr>Support Vector Machines 101</vt:lpstr>
      <vt:lpstr>Support Vector Machines 101</vt:lpstr>
      <vt:lpstr>Generalization – VC Dimension</vt:lpstr>
      <vt:lpstr>Generalization – Understanding VC Dimension</vt:lpstr>
      <vt:lpstr>Generalization – Understanding VC Dimension</vt:lpstr>
      <vt:lpstr>Generalization – Shattering </vt:lpstr>
      <vt:lpstr>Generalization – Shattering </vt:lpstr>
      <vt:lpstr>Generalization – Shattering </vt:lpstr>
      <vt:lpstr>Generalization – Understanding VC Dimension </vt:lpstr>
      <vt:lpstr>Generalization – Understanding VC Dimension</vt:lpstr>
      <vt:lpstr>Generalization – Understanding VC Dimension</vt:lpstr>
      <vt:lpstr>Generalization</vt:lpstr>
      <vt:lpstr>Perceptrons</vt:lpstr>
      <vt:lpstr>Perceptrons</vt:lpstr>
      <vt:lpstr>Perceptrons</vt:lpstr>
      <vt:lpstr>Perceptrons </vt:lpstr>
      <vt:lpstr>Training a perceptron</vt:lpstr>
      <vt:lpstr>Training a perceptron</vt:lpstr>
      <vt:lpstr>Perceptrons</vt:lpstr>
      <vt:lpstr>Perceptrons – limitations </vt:lpstr>
      <vt:lpstr>Perceptrons – limitations </vt:lpstr>
      <vt:lpstr>Perceptron – example: spam detection </vt:lpstr>
      <vt:lpstr>Perceptron – example: spam detection</vt:lpstr>
      <vt:lpstr>Perceptron – example: spam detection</vt:lpstr>
      <vt:lpstr>Perceptron – example: spam detection</vt:lpstr>
      <vt:lpstr>Perceptrons – Winnow algorithm</vt:lpstr>
      <vt:lpstr>Perceptrons – Winnow algorithm</vt:lpstr>
      <vt:lpstr>Perceptrons – setting θ</vt:lpstr>
      <vt:lpstr>Support Vector Machines</vt:lpstr>
      <vt:lpstr>Support Vector Machines</vt:lpstr>
      <vt:lpstr>Objective of a Support Vector Machine</vt:lpstr>
      <vt:lpstr>Support Vector Machines – non seperable?</vt:lpstr>
      <vt:lpstr>Handling Non-separable data</vt:lpstr>
      <vt:lpstr>Epsilon and Cost Parameters</vt:lpstr>
      <vt:lpstr>Support Vector Machines</vt:lpstr>
      <vt:lpstr>Support Vector Machines</vt:lpstr>
      <vt:lpstr>Kernel Trick</vt:lpstr>
      <vt:lpstr>Visual Example of a kernel</vt:lpstr>
      <vt:lpstr>Visual Example of a kernel</vt:lpstr>
      <vt:lpstr>Kernel Trick</vt:lpstr>
      <vt:lpstr>Support Vector Machines – Kernel Methods</vt:lpstr>
      <vt:lpstr>Support Vector Machines – Kernel Method</vt:lpstr>
      <vt:lpstr>Support Vector Machines</vt:lpstr>
      <vt:lpstr>Some kernel methods</vt:lpstr>
      <vt:lpstr>Summary so far </vt:lpstr>
      <vt:lpstr>Binary problems are great, but…</vt:lpstr>
      <vt:lpstr>One-vs-rest / One-vs-all (OVA)</vt:lpstr>
      <vt:lpstr>Pairwise approach: all-vs-all (AVA)</vt:lpstr>
      <vt:lpstr>Multi-class SVMs</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Storage &amp; Management</dc:title>
  <dc:creator>eidolon</dc:creator>
  <cp:lastModifiedBy>Luis Gustavo Nardin</cp:lastModifiedBy>
  <cp:revision>615</cp:revision>
  <dcterms:created xsi:type="dcterms:W3CDTF">2010-07-16T14:42:15Z</dcterms:created>
  <dcterms:modified xsi:type="dcterms:W3CDTF">2020-03-31T15:00:47Z</dcterms:modified>
</cp:coreProperties>
</file>