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4"/>
  </p:notesMasterIdLst>
  <p:sldIdLst>
    <p:sldId id="256" r:id="rId2"/>
    <p:sldId id="257" r:id="rId3"/>
    <p:sldId id="320" r:id="rId4"/>
    <p:sldId id="396" r:id="rId5"/>
    <p:sldId id="37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38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4" autoAdjust="0"/>
    <p:restoredTop sz="87308" autoAdjust="0"/>
  </p:normalViewPr>
  <p:slideViewPr>
    <p:cSldViewPr>
      <p:cViewPr varScale="1">
        <p:scale>
          <a:sx n="106" d="100"/>
          <a:sy n="106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26B-CF70-49F0-A0F1-3CAEFD1524F9}" type="datetimeFigureOut">
              <a:rPr lang="en-IE" smtClean="0"/>
              <a:t>25/09/2019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6DFD-454E-4BDE-BECD-D90B03D43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30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5AA7EC-5803-494B-9E33-31E7747B1585}" type="datetime1">
              <a:rPr lang="en-IE" smtClean="0"/>
              <a:t>25/09/2019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146-8546-4BCC-ADE6-690F652BFB7E}" type="datetime1">
              <a:rPr lang="en-IE" smtClean="0"/>
              <a:t>25/09/2019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8CD-650E-454E-830E-825835665F2B}" type="datetime1">
              <a:rPr lang="en-IE" smtClean="0"/>
              <a:t>25/09/2019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7575-2568-44CB-A811-B2BCEBA0300C}" type="datetime1">
              <a:rPr lang="en-IE" smtClean="0"/>
              <a:t>25/09/2019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13ABEA-6F50-414B-A6C0-79CB1ACD5B81}" type="datetime1">
              <a:rPr lang="en-IE" smtClean="0"/>
              <a:t>25/09/2019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3D7-AD15-4851-B345-BAC93E4A0FD1}" type="datetime1">
              <a:rPr lang="en-IE" smtClean="0"/>
              <a:t>25/09/2019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21A8-3AD6-4491-AFAB-18BB1750D36F}" type="datetime1">
              <a:rPr lang="en-IE" smtClean="0"/>
              <a:t>25/09/2019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C68C-761E-4C55-BC2F-32A4DE5A78EB}" type="datetime1">
              <a:rPr lang="en-IE" smtClean="0"/>
              <a:t>25/09/2019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42F-05A7-425F-ACD5-3CD26FCA4A15}" type="datetime1">
              <a:rPr lang="en-IE" smtClean="0"/>
              <a:t>25/09/2019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F5B4-6F8E-44AF-9144-B7D131601CFF}" type="datetime1">
              <a:rPr lang="en-IE" smtClean="0"/>
              <a:t>25/09/2019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4FD-8725-4DCD-ADEB-77154A9039B0}" type="datetime1">
              <a:rPr lang="en-IE" smtClean="0"/>
              <a:t>25/09/2019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69B8B-49D3-4C1B-AE57-672B255F8C62}" type="datetime1">
              <a:rPr lang="en-IE" smtClean="0"/>
              <a:t>25/09/2019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E"/>
              <a:t>Data Storage &amp; Management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onybates.ca/2016/01/04/book-review-the-future-of-the-professions-including-teach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rkingside21.blogspot.com/2008_06_01_archive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rkingside21.blogspot.com/2008_06_01_archive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rkingside21.blogspot.com/2008_06_01_archive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rkingside21.blogspot.com/2008_06_01_archive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dershipwatch-aadboot.com/2011/06/26/post-merger-integration-cultural-alignment-is-a-prerequisite-for-value-creatio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watch-aadboot.com/2011/06/26/post-merger-integration-cultural-alignment-is-a-prerequisite-for-value-cre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signal_(signal_processing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signal_(signal_processing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signal_(signal_processing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gital_signal_(signal_processing)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gital_signal_(signal_processing)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gital_signal_(signal_processing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iewfromserenityacres.blogspot.com/2011/04/crucible-of-pain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signal_(signal_processing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signal_(signal_processing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imiezzz/647478939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19126/why-do-light-switch-buttons-have-up-down-direction-when-its-really-a-toggle-fu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ategorisation-hierarchy-top2down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ga-IE" dirty="0"/>
              <a:t>Data Mining </a:t>
            </a:r>
            <a:br>
              <a:rPr lang="ga-IE" dirty="0"/>
            </a:br>
            <a:r>
              <a:rPr lang="ga-IE" dirty="0"/>
              <a:t>&amp; Machine Learning 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2.</a:t>
            </a:r>
            <a:r>
              <a:rPr lang="en-GB" dirty="0"/>
              <a:t> Data </a:t>
            </a:r>
            <a:r>
              <a:rPr lang="en-IE" dirty="0" err="1"/>
              <a:t>Preprocessing</a:t>
            </a:r>
            <a:r>
              <a:rPr lang="en-IE" dirty="0"/>
              <a:t> &amp; Transformation</a:t>
            </a:r>
          </a:p>
          <a:p>
            <a:endParaRPr lang="en-IE" dirty="0"/>
          </a:p>
        </p:txBody>
      </p:sp>
      <p:pic>
        <p:nvPicPr>
          <p:cNvPr id="9" name="Picture 8" descr="Book Review: The Future of the Professions (including ...">
            <a:extLst>
              <a:ext uri="{FF2B5EF4-FFF2-40B4-BE49-F238E27FC236}">
                <a16:creationId xmlns:a16="http://schemas.microsoft.com/office/drawing/2014/main" id="{77FB42F5-8B40-BD4A-87F1-E95120AA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31640" y="3861651"/>
            <a:ext cx="12522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Numeric Attributes</a:t>
            </a:r>
          </a:p>
          <a:p>
            <a:pPr marL="594360" lvl="2" indent="0">
              <a:buNone/>
            </a:pPr>
            <a:endParaRPr lang="en-IE" dirty="0"/>
          </a:p>
          <a:p>
            <a:pPr lvl="2"/>
            <a:r>
              <a:rPr lang="en-IE" dirty="0"/>
              <a:t>Quantitative</a:t>
            </a:r>
          </a:p>
          <a:p>
            <a:pPr lvl="2"/>
            <a:r>
              <a:rPr lang="en-IE" dirty="0"/>
              <a:t>Measurable quantity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Interval-Scaled Values</a:t>
            </a:r>
          </a:p>
          <a:p>
            <a:pPr lvl="3"/>
            <a:r>
              <a:rPr lang="en-IE" dirty="0"/>
              <a:t>Ordered</a:t>
            </a:r>
          </a:p>
          <a:p>
            <a:pPr lvl="3"/>
            <a:r>
              <a:rPr lang="en-IE" dirty="0"/>
              <a:t>Positive, Zero, Negative</a:t>
            </a:r>
          </a:p>
          <a:p>
            <a:pPr lvl="3"/>
            <a:r>
              <a:rPr lang="en-IE" dirty="0"/>
              <a:t>Can compare and quantify differences between values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Examples</a:t>
            </a:r>
          </a:p>
          <a:p>
            <a:pPr lvl="3"/>
            <a:r>
              <a:rPr lang="en-IE" dirty="0"/>
              <a:t>Temperature</a:t>
            </a:r>
          </a:p>
          <a:p>
            <a:pPr lvl="3"/>
            <a:r>
              <a:rPr lang="en-IE" dirty="0"/>
              <a:t>Years</a:t>
            </a:r>
          </a:p>
          <a:p>
            <a:pPr lvl="3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CB598-67B1-0945-BAAF-C596B132F45A}"/>
                  </a:ext>
                </a:extLst>
              </p:cNvPr>
              <p:cNvSpPr txBox="1"/>
              <p:nvPr/>
            </p:nvSpPr>
            <p:spPr>
              <a:xfrm>
                <a:off x="6876256" y="1219200"/>
                <a:ext cx="541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CB598-67B1-0945-BAAF-C596B132F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219200"/>
                <a:ext cx="541815" cy="738664"/>
              </a:xfrm>
              <a:prstGeom prst="rect">
                <a:avLst/>
              </a:prstGeom>
              <a:blipFill>
                <a:blip r:embed="rId2"/>
                <a:stretch>
                  <a:fillRect l="-20455" r="-2045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31BBD0-D744-2D49-A156-9D1F77560818}"/>
                  </a:ext>
                </a:extLst>
              </p:cNvPr>
              <p:cNvSpPr txBox="1"/>
              <p:nvPr/>
            </p:nvSpPr>
            <p:spPr>
              <a:xfrm>
                <a:off x="7740020" y="1048954"/>
                <a:ext cx="6299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31BBD0-D744-2D49-A156-9D1F775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020" y="1048954"/>
                <a:ext cx="629980" cy="738664"/>
              </a:xfrm>
              <a:prstGeom prst="rect">
                <a:avLst/>
              </a:prstGeom>
              <a:blipFill>
                <a:blip r:embed="rId3"/>
                <a:stretch>
                  <a:fillRect l="-15686" r="-176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3A1E2-DB56-764A-9CD4-84A005A2945B}"/>
                  </a:ext>
                </a:extLst>
              </p:cNvPr>
              <p:cNvSpPr txBox="1"/>
              <p:nvPr/>
            </p:nvSpPr>
            <p:spPr>
              <a:xfrm>
                <a:off x="7394819" y="1688227"/>
                <a:ext cx="6299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3A1E2-DB56-764A-9CD4-84A005A2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19" y="1688227"/>
                <a:ext cx="629980" cy="738664"/>
              </a:xfrm>
              <a:prstGeom prst="rect">
                <a:avLst/>
              </a:prstGeom>
              <a:blipFill>
                <a:blip r:embed="rId4"/>
                <a:stretch>
                  <a:fillRect l="-15686" r="-15686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196DF-DC6D-9B44-B385-FF28A439FA1F}"/>
                  </a:ext>
                </a:extLst>
              </p:cNvPr>
              <p:cNvSpPr txBox="1"/>
              <p:nvPr/>
            </p:nvSpPr>
            <p:spPr>
              <a:xfrm>
                <a:off x="8076083" y="1822636"/>
                <a:ext cx="6412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196DF-DC6D-9B44-B385-FF28A439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083" y="1822636"/>
                <a:ext cx="641201" cy="738664"/>
              </a:xfrm>
              <a:prstGeom prst="rect">
                <a:avLst/>
              </a:prstGeom>
              <a:blipFill>
                <a:blip r:embed="rId5"/>
                <a:stretch>
                  <a:fillRect l="-28000" r="-28000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989A87D-F6E3-1249-B709-7BC6AF2870D7}"/>
              </a:ext>
            </a:extLst>
          </p:cNvPr>
          <p:cNvSpPr/>
          <p:nvPr/>
        </p:nvSpPr>
        <p:spPr>
          <a:xfrm>
            <a:off x="3203848" y="4653136"/>
            <a:ext cx="5482952" cy="152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doesn’t make sense though to say that a certain temperature is twice as warm as another temperature.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cannot speak of the values in terms of ratios.</a:t>
            </a:r>
          </a:p>
        </p:txBody>
      </p:sp>
    </p:spTree>
    <p:extLst>
      <p:ext uri="{BB962C8B-B14F-4D97-AF65-F5344CB8AC3E}">
        <p14:creationId xmlns:p14="http://schemas.microsoft.com/office/powerpoint/2010/main" val="19685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Numeric Attributes</a:t>
            </a:r>
          </a:p>
          <a:p>
            <a:pPr marL="594360" lvl="2" indent="0">
              <a:buNone/>
            </a:pPr>
            <a:endParaRPr lang="en-IE" dirty="0"/>
          </a:p>
          <a:p>
            <a:pPr lvl="2"/>
            <a:r>
              <a:rPr lang="en-IE" dirty="0"/>
              <a:t>Quantitative</a:t>
            </a:r>
          </a:p>
          <a:p>
            <a:pPr lvl="2"/>
            <a:r>
              <a:rPr lang="en-IE" dirty="0"/>
              <a:t>Measurable quantity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Ratio-Scaled Values</a:t>
            </a:r>
          </a:p>
          <a:p>
            <a:pPr lvl="3"/>
            <a:r>
              <a:rPr lang="en-IE" dirty="0"/>
              <a:t>Inherent Zero point</a:t>
            </a:r>
          </a:p>
          <a:p>
            <a:pPr lvl="3"/>
            <a:r>
              <a:rPr lang="en-IE" dirty="0"/>
              <a:t>Can speak of one value being a multiple of another value in terms of ratios</a:t>
            </a:r>
          </a:p>
          <a:p>
            <a:pPr lvl="3"/>
            <a:r>
              <a:rPr lang="en-IE" dirty="0"/>
              <a:t>Can compare and quantify differences between values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Examples</a:t>
            </a:r>
          </a:p>
          <a:p>
            <a:pPr lvl="3"/>
            <a:r>
              <a:rPr lang="en-IE" dirty="0"/>
              <a:t>Number of people in a room</a:t>
            </a:r>
          </a:p>
          <a:p>
            <a:pPr lvl="3"/>
            <a:r>
              <a:rPr lang="en-IE" dirty="0"/>
              <a:t>Height</a:t>
            </a:r>
          </a:p>
          <a:p>
            <a:pPr lvl="3"/>
            <a:r>
              <a:rPr lang="en-IE" dirty="0"/>
              <a:t>Weight</a:t>
            </a:r>
          </a:p>
          <a:p>
            <a:pPr lvl="3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CB598-67B1-0945-BAAF-C596B132F45A}"/>
                  </a:ext>
                </a:extLst>
              </p:cNvPr>
              <p:cNvSpPr txBox="1"/>
              <p:nvPr/>
            </p:nvSpPr>
            <p:spPr>
              <a:xfrm>
                <a:off x="6876256" y="1219200"/>
                <a:ext cx="541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CB598-67B1-0945-BAAF-C596B132F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219200"/>
                <a:ext cx="541815" cy="738664"/>
              </a:xfrm>
              <a:prstGeom prst="rect">
                <a:avLst/>
              </a:prstGeom>
              <a:blipFill>
                <a:blip r:embed="rId2"/>
                <a:stretch>
                  <a:fillRect l="-20455" r="-2045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31BBD0-D744-2D49-A156-9D1F77560818}"/>
                  </a:ext>
                </a:extLst>
              </p:cNvPr>
              <p:cNvSpPr txBox="1"/>
              <p:nvPr/>
            </p:nvSpPr>
            <p:spPr>
              <a:xfrm>
                <a:off x="7740020" y="1048954"/>
                <a:ext cx="6299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31BBD0-D744-2D49-A156-9D1F775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020" y="1048954"/>
                <a:ext cx="629980" cy="738664"/>
              </a:xfrm>
              <a:prstGeom prst="rect">
                <a:avLst/>
              </a:prstGeom>
              <a:blipFill>
                <a:blip r:embed="rId3"/>
                <a:stretch>
                  <a:fillRect l="-15686" r="-176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3A1E2-DB56-764A-9CD4-84A005A2945B}"/>
                  </a:ext>
                </a:extLst>
              </p:cNvPr>
              <p:cNvSpPr txBox="1"/>
              <p:nvPr/>
            </p:nvSpPr>
            <p:spPr>
              <a:xfrm>
                <a:off x="7394819" y="1688227"/>
                <a:ext cx="6299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3A1E2-DB56-764A-9CD4-84A005A2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19" y="1688227"/>
                <a:ext cx="629980" cy="738664"/>
              </a:xfrm>
              <a:prstGeom prst="rect">
                <a:avLst/>
              </a:prstGeom>
              <a:blipFill>
                <a:blip r:embed="rId4"/>
                <a:stretch>
                  <a:fillRect l="-15686" r="-15686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196DF-DC6D-9B44-B385-FF28A439FA1F}"/>
                  </a:ext>
                </a:extLst>
              </p:cNvPr>
              <p:cNvSpPr txBox="1"/>
              <p:nvPr/>
            </p:nvSpPr>
            <p:spPr>
              <a:xfrm>
                <a:off x="8076083" y="1822636"/>
                <a:ext cx="6412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196DF-DC6D-9B44-B385-FF28A439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083" y="1822636"/>
                <a:ext cx="641201" cy="738664"/>
              </a:xfrm>
              <a:prstGeom prst="rect">
                <a:avLst/>
              </a:prstGeom>
              <a:blipFill>
                <a:blip r:embed="rId5"/>
                <a:stretch>
                  <a:fillRect l="-28000" r="-28000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83D4CB1-3E14-7041-9F43-CE95E585A765}"/>
              </a:ext>
            </a:extLst>
          </p:cNvPr>
          <p:cNvSpPr/>
          <p:nvPr/>
        </p:nvSpPr>
        <p:spPr>
          <a:xfrm>
            <a:off x="4932040" y="4869160"/>
            <a:ext cx="37547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possibly useful descriptive statistics?</a:t>
            </a:r>
          </a:p>
        </p:txBody>
      </p:sp>
    </p:spTree>
    <p:extLst>
      <p:ext uri="{BB962C8B-B14F-4D97-AF65-F5344CB8AC3E}">
        <p14:creationId xmlns:p14="http://schemas.microsoft.com/office/powerpoint/2010/main" val="34132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Descriptive Statistics</a:t>
            </a:r>
          </a:p>
          <a:p>
            <a:pPr lvl="3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F786BE-149A-6E4F-80EC-10A072C22548}"/>
              </a:ext>
            </a:extLst>
          </p:cNvPr>
          <p:cNvSpPr/>
          <p:nvPr/>
        </p:nvSpPr>
        <p:spPr>
          <a:xfrm>
            <a:off x="1187624" y="2204864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B23FD7-C483-D44F-BCFD-C69559EB98C8}"/>
              </a:ext>
            </a:extLst>
          </p:cNvPr>
          <p:cNvSpPr/>
          <p:nvPr/>
        </p:nvSpPr>
        <p:spPr>
          <a:xfrm>
            <a:off x="683568" y="3547594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379596-A406-8D4C-9A97-F7BBE1543370}"/>
              </a:ext>
            </a:extLst>
          </p:cNvPr>
          <p:cNvSpPr/>
          <p:nvPr/>
        </p:nvSpPr>
        <p:spPr>
          <a:xfrm>
            <a:off x="3419874" y="3016715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45960A-DC06-4046-841C-D8DEBDD65B75}"/>
              </a:ext>
            </a:extLst>
          </p:cNvPr>
          <p:cNvSpPr/>
          <p:nvPr/>
        </p:nvSpPr>
        <p:spPr>
          <a:xfrm>
            <a:off x="4672427" y="3896601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Mean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CFEAB0-50FF-1D4B-A5B0-F15ABDF7994D}"/>
              </a:ext>
            </a:extLst>
          </p:cNvPr>
          <p:cNvSpPr/>
          <p:nvPr/>
        </p:nvSpPr>
        <p:spPr>
          <a:xfrm>
            <a:off x="2699792" y="5464838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0EC0E34-0182-D942-8041-D7EF19CE8982}"/>
              </a:ext>
            </a:extLst>
          </p:cNvPr>
          <p:cNvSpPr/>
          <p:nvPr/>
        </p:nvSpPr>
        <p:spPr>
          <a:xfrm>
            <a:off x="4976755" y="1680292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8E607C8-4B89-8F4C-8A12-64F88A015878}"/>
              </a:ext>
            </a:extLst>
          </p:cNvPr>
          <p:cNvSpPr/>
          <p:nvPr/>
        </p:nvSpPr>
        <p:spPr>
          <a:xfrm>
            <a:off x="5508104" y="5069245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Deviation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8554BF3-03F0-9A43-A732-12CF544966E0}"/>
              </a:ext>
            </a:extLst>
          </p:cNvPr>
          <p:cNvSpPr/>
          <p:nvPr/>
        </p:nvSpPr>
        <p:spPr>
          <a:xfrm>
            <a:off x="1132548" y="4533258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Quartiles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D2F825-EA1D-2B46-B1C5-BF47D60FDC8C}"/>
              </a:ext>
            </a:extLst>
          </p:cNvPr>
          <p:cNvSpPr/>
          <p:nvPr/>
        </p:nvSpPr>
        <p:spPr>
          <a:xfrm>
            <a:off x="6194031" y="2637363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90977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Descriptive Statistics</a:t>
            </a:r>
          </a:p>
          <a:p>
            <a:pPr lvl="3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45960A-DC06-4046-841C-D8DEBDD65B75}"/>
              </a:ext>
            </a:extLst>
          </p:cNvPr>
          <p:cNvSpPr/>
          <p:nvPr/>
        </p:nvSpPr>
        <p:spPr>
          <a:xfrm>
            <a:off x="1638508" y="3555202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Plots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CFEAB0-50FF-1D4B-A5B0-F15ABDF7994D}"/>
              </a:ext>
            </a:extLst>
          </p:cNvPr>
          <p:cNvSpPr/>
          <p:nvPr/>
        </p:nvSpPr>
        <p:spPr>
          <a:xfrm>
            <a:off x="2199456" y="5077159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Visualizations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0EC0E34-0182-D942-8041-D7EF19CE8982}"/>
              </a:ext>
            </a:extLst>
          </p:cNvPr>
          <p:cNvSpPr/>
          <p:nvPr/>
        </p:nvSpPr>
        <p:spPr>
          <a:xfrm>
            <a:off x="971600" y="2063165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Boxplots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8E607C8-4B89-8F4C-8A12-64F88A015878}"/>
              </a:ext>
            </a:extLst>
          </p:cNvPr>
          <p:cNvSpPr/>
          <p:nvPr/>
        </p:nvSpPr>
        <p:spPr>
          <a:xfrm>
            <a:off x="5384139" y="4207224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Histograms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D2F825-EA1D-2B46-B1C5-BF47D60FDC8C}"/>
              </a:ext>
            </a:extLst>
          </p:cNvPr>
          <p:cNvSpPr/>
          <p:nvPr/>
        </p:nvSpPr>
        <p:spPr>
          <a:xfrm>
            <a:off x="4932040" y="2496151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Q-Q Plots</a:t>
            </a:r>
          </a:p>
        </p:txBody>
      </p:sp>
    </p:spTree>
    <p:extLst>
      <p:ext uri="{BB962C8B-B14F-4D97-AF65-F5344CB8AC3E}">
        <p14:creationId xmlns:p14="http://schemas.microsoft.com/office/powerpoint/2010/main" val="221316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Overview</a:t>
            </a:r>
          </a:p>
          <a:p>
            <a:pPr lvl="3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4986E4-D272-7244-B6BC-FE33F6DECA33}"/>
              </a:ext>
            </a:extLst>
          </p:cNvPr>
          <p:cNvSpPr/>
          <p:nvPr/>
        </p:nvSpPr>
        <p:spPr>
          <a:xfrm>
            <a:off x="1040214" y="2420888"/>
            <a:ext cx="33123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Cleaning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6D12A2-A959-4342-90B6-758099C928C3}"/>
              </a:ext>
            </a:extLst>
          </p:cNvPr>
          <p:cNvSpPr/>
          <p:nvPr/>
        </p:nvSpPr>
        <p:spPr>
          <a:xfrm>
            <a:off x="4932040" y="2420888"/>
            <a:ext cx="33123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Integration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C3A634-5C3A-9D48-B31C-F98B89774894}"/>
              </a:ext>
            </a:extLst>
          </p:cNvPr>
          <p:cNvSpPr/>
          <p:nvPr/>
        </p:nvSpPr>
        <p:spPr>
          <a:xfrm>
            <a:off x="1036766" y="4438259"/>
            <a:ext cx="33123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Transformation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844ABF4-F398-3F49-969C-FBD139A65BC5}"/>
              </a:ext>
            </a:extLst>
          </p:cNvPr>
          <p:cNvSpPr/>
          <p:nvPr/>
        </p:nvSpPr>
        <p:spPr>
          <a:xfrm>
            <a:off x="4932040" y="4438259"/>
            <a:ext cx="33123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390235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Overview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Data Quality</a:t>
            </a:r>
          </a:p>
          <a:p>
            <a:pPr lvl="3"/>
            <a:r>
              <a:rPr lang="en-IE" dirty="0"/>
              <a:t>To what extent is the data fit to satisfy its intended use?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We can consider a number of factors</a:t>
            </a:r>
          </a:p>
          <a:p>
            <a:pPr lvl="4"/>
            <a:r>
              <a:rPr lang="en-IE" dirty="0"/>
              <a:t>Accuracy</a:t>
            </a:r>
          </a:p>
          <a:p>
            <a:pPr lvl="4"/>
            <a:r>
              <a:rPr lang="en-IE" dirty="0"/>
              <a:t>Completeness</a:t>
            </a:r>
          </a:p>
          <a:p>
            <a:pPr lvl="4"/>
            <a:r>
              <a:rPr lang="en-IE" dirty="0"/>
              <a:t>Consistency</a:t>
            </a:r>
          </a:p>
          <a:p>
            <a:pPr lvl="4"/>
            <a:r>
              <a:rPr lang="en-IE" dirty="0"/>
              <a:t>Veracity</a:t>
            </a:r>
          </a:p>
          <a:p>
            <a:pPr lvl="4"/>
            <a:r>
              <a:rPr lang="en-IE" dirty="0"/>
              <a:t>Provenance</a:t>
            </a:r>
          </a:p>
          <a:p>
            <a:pPr lvl="4"/>
            <a:r>
              <a:rPr lang="en-IE" dirty="0"/>
              <a:t>Timeliness</a:t>
            </a:r>
          </a:p>
          <a:p>
            <a:pPr lvl="4"/>
            <a:r>
              <a:rPr lang="en-IE" dirty="0"/>
              <a:t>Interpretability</a:t>
            </a:r>
          </a:p>
          <a:p>
            <a:pPr lvl="4"/>
            <a:r>
              <a:rPr lang="en-IE" dirty="0"/>
              <a:t>…</a:t>
            </a:r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5AFDD-C9D2-BF41-9BC8-7A0381F056D3}"/>
              </a:ext>
            </a:extLst>
          </p:cNvPr>
          <p:cNvSpPr/>
          <p:nvPr/>
        </p:nvSpPr>
        <p:spPr>
          <a:xfrm>
            <a:off x="4067944" y="3789040"/>
            <a:ext cx="461885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Unfortunately, and typically, datasets will not exhibit these desired qualities!!</a:t>
            </a:r>
          </a:p>
        </p:txBody>
      </p:sp>
    </p:spTree>
    <p:extLst>
      <p:ext uri="{BB962C8B-B14F-4D97-AF65-F5344CB8AC3E}">
        <p14:creationId xmlns:p14="http://schemas.microsoft.com/office/powerpoint/2010/main" val="12352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Cleaning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Handle missing values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Remove noise / smooth noisy data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Identify / remove outliers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Resolve inconsistencies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7" name="Picture 6" descr="Barkingside 21 : June 2008">
            <a:extLst>
              <a:ext uri="{FF2B5EF4-FFF2-40B4-BE49-F238E27FC236}">
                <a16:creationId xmlns:a16="http://schemas.microsoft.com/office/drawing/2014/main" id="{88C6B9F6-45E6-8945-8122-97E67C48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5454" y="4797152"/>
            <a:ext cx="1449474" cy="14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4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Cleaning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Missing Values</a:t>
            </a:r>
          </a:p>
          <a:p>
            <a:pPr lvl="3"/>
            <a:r>
              <a:rPr lang="en-IE" dirty="0"/>
              <a:t>Ignore the data tuple</a:t>
            </a:r>
          </a:p>
          <a:p>
            <a:pPr lvl="3"/>
            <a:r>
              <a:rPr lang="en-IE" dirty="0"/>
              <a:t>Manually fill in data values</a:t>
            </a:r>
          </a:p>
          <a:p>
            <a:pPr lvl="3"/>
            <a:r>
              <a:rPr lang="en-IE" dirty="0"/>
              <a:t>Use global constants (e.g., ’UNKNOWN’)</a:t>
            </a:r>
          </a:p>
          <a:p>
            <a:pPr lvl="3"/>
            <a:r>
              <a:rPr lang="en-IE" dirty="0"/>
              <a:t>Use a measure of central tendency</a:t>
            </a:r>
          </a:p>
          <a:p>
            <a:pPr lvl="4"/>
            <a:r>
              <a:rPr lang="en-IE" dirty="0"/>
              <a:t>Need to check data distribution</a:t>
            </a:r>
          </a:p>
          <a:p>
            <a:pPr lvl="3"/>
            <a:r>
              <a:rPr lang="en-IE" dirty="0"/>
              <a:t>Use mean/median values based for samples of the same class</a:t>
            </a:r>
          </a:p>
          <a:p>
            <a:pPr lvl="3"/>
            <a:r>
              <a:rPr lang="en-IE" dirty="0"/>
              <a:t>Use probabilistic / regression / ML methods 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Barkingside 21 : June 2008">
            <a:extLst>
              <a:ext uri="{FF2B5EF4-FFF2-40B4-BE49-F238E27FC236}">
                <a16:creationId xmlns:a16="http://schemas.microsoft.com/office/drawing/2014/main" id="{B66C4CC1-5222-BC45-AD40-1839284A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5454" y="4797152"/>
            <a:ext cx="1449474" cy="14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dirty="0"/>
              <a:t>Data Cleaning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Noisy Data</a:t>
            </a:r>
          </a:p>
          <a:p>
            <a:pPr lvl="3"/>
            <a:r>
              <a:rPr lang="en-IE" dirty="0"/>
              <a:t>Random errors, fluctuations, variance can be introduced into data</a:t>
            </a:r>
          </a:p>
          <a:p>
            <a:pPr marL="868680" lvl="3" indent="0">
              <a:buNone/>
            </a:pPr>
            <a:endParaRPr lang="en-IE" dirty="0"/>
          </a:p>
          <a:p>
            <a:pPr lvl="3"/>
            <a:r>
              <a:rPr lang="en-IE" dirty="0"/>
              <a:t>Descriptive statistical methods can be used to aid in the identification of outliers that may be the result of noise impacting on data values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Binning induces a local smoothing of data </a:t>
            </a:r>
          </a:p>
          <a:p>
            <a:pPr lvl="4"/>
            <a:r>
              <a:rPr lang="en-IE" dirty="0"/>
              <a:t>Smoothing by bin means</a:t>
            </a:r>
          </a:p>
          <a:p>
            <a:pPr lvl="4"/>
            <a:r>
              <a:rPr lang="en-IE" dirty="0"/>
              <a:t>Smoothing by bin medians</a:t>
            </a:r>
          </a:p>
          <a:p>
            <a:pPr lvl="4"/>
            <a:r>
              <a:rPr lang="en-IE" dirty="0"/>
              <a:t>Smoothing by bin boundaries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Regression</a:t>
            </a:r>
          </a:p>
          <a:p>
            <a:pPr lvl="4"/>
            <a:r>
              <a:rPr lang="en-IE" dirty="0"/>
              <a:t>Linear regression</a:t>
            </a:r>
          </a:p>
          <a:p>
            <a:pPr lvl="4"/>
            <a:r>
              <a:rPr lang="en-IE" dirty="0"/>
              <a:t>Multiple linear regression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Outlier Analysis</a:t>
            </a:r>
          </a:p>
          <a:p>
            <a:pPr lvl="4"/>
            <a:r>
              <a:rPr lang="en-IE" dirty="0"/>
              <a:t>Clustering techniques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Concept Hierarchies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Some ML methods may inherently smooth data (e.g., ANN)</a:t>
            </a:r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Barkingside 21 : June 2008">
            <a:extLst>
              <a:ext uri="{FF2B5EF4-FFF2-40B4-BE49-F238E27FC236}">
                <a16:creationId xmlns:a16="http://schemas.microsoft.com/office/drawing/2014/main" id="{B66C4CC1-5222-BC45-AD40-1839284A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5454" y="4797152"/>
            <a:ext cx="1449474" cy="14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pPr lvl="1"/>
            <a:r>
              <a:rPr lang="en-IE" dirty="0"/>
              <a:t>Data Cleaning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Practicalities / Supporting Processes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Take into account metadata considerations</a:t>
            </a:r>
          </a:p>
          <a:p>
            <a:pPr lvl="4"/>
            <a:r>
              <a:rPr lang="en-IE" dirty="0"/>
              <a:t>Datatypes</a:t>
            </a:r>
          </a:p>
          <a:p>
            <a:pPr lvl="4"/>
            <a:r>
              <a:rPr lang="en-IE" dirty="0"/>
              <a:t>Constraints</a:t>
            </a:r>
          </a:p>
          <a:p>
            <a:pPr lvl="4"/>
            <a:r>
              <a:rPr lang="en-IE" dirty="0"/>
              <a:t>Uniqueness</a:t>
            </a:r>
          </a:p>
          <a:p>
            <a:pPr lvl="4"/>
            <a:r>
              <a:rPr lang="en-IE" dirty="0"/>
              <a:t>Incremental data values</a:t>
            </a:r>
          </a:p>
          <a:p>
            <a:pPr lvl="4"/>
            <a:r>
              <a:rPr lang="en-IE" dirty="0"/>
              <a:t>Nullable fields</a:t>
            </a:r>
          </a:p>
          <a:p>
            <a:pPr lvl="3"/>
            <a:r>
              <a:rPr lang="en-IE" dirty="0"/>
              <a:t>Known interdependencies between attribute values</a:t>
            </a:r>
          </a:p>
          <a:p>
            <a:pPr lvl="3"/>
            <a:r>
              <a:rPr lang="en-IE" dirty="0"/>
              <a:t>Identify inconsistent data value representations</a:t>
            </a:r>
          </a:p>
          <a:p>
            <a:pPr lvl="3"/>
            <a:r>
              <a:rPr lang="en-IE" dirty="0"/>
              <a:t>Is Field Overloading evident?</a:t>
            </a:r>
          </a:p>
          <a:p>
            <a:pPr lvl="3"/>
            <a:r>
              <a:rPr lang="en-IE" dirty="0"/>
              <a:t>Data validation tools</a:t>
            </a:r>
          </a:p>
          <a:p>
            <a:pPr lvl="3"/>
            <a:r>
              <a:rPr lang="en-IE" dirty="0"/>
              <a:t>Data Migration / ETL / ELT processes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Barkingside 21 : June 2008">
            <a:extLst>
              <a:ext uri="{FF2B5EF4-FFF2-40B4-BE49-F238E27FC236}">
                <a16:creationId xmlns:a16="http://schemas.microsoft.com/office/drawing/2014/main" id="{B66C4CC1-5222-BC45-AD40-1839284A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5454" y="4797152"/>
            <a:ext cx="1449474" cy="14123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555338-4F92-3248-8E05-DC4E23B8554F}"/>
              </a:ext>
            </a:extLst>
          </p:cNvPr>
          <p:cNvSpPr/>
          <p:nvPr/>
        </p:nvSpPr>
        <p:spPr>
          <a:xfrm>
            <a:off x="6012160" y="2600908"/>
            <a:ext cx="235875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discrepancies have been identified – how do we handle data issues?</a:t>
            </a:r>
          </a:p>
        </p:txBody>
      </p:sp>
    </p:spTree>
    <p:extLst>
      <p:ext uri="{BB962C8B-B14F-4D97-AF65-F5344CB8AC3E}">
        <p14:creationId xmlns:p14="http://schemas.microsoft.com/office/powerpoint/2010/main" val="337346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2. Data </a:t>
            </a:r>
            <a:r>
              <a:rPr lang="en-IE" dirty="0" err="1"/>
              <a:t>Preprocessing</a:t>
            </a:r>
            <a:r>
              <a:rPr lang="en-IE" dirty="0"/>
              <a:t> &amp;</a:t>
            </a:r>
            <a:br>
              <a:rPr lang="en-IE" dirty="0"/>
            </a:br>
            <a:r>
              <a:rPr lang="en-IE" dirty="0"/>
              <a:t>    Transformation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 numCol="1">
            <a:normAutofit/>
          </a:bodyPr>
          <a:lstStyle/>
          <a:p>
            <a:pPr algn="l"/>
            <a:r>
              <a:rPr lang="en-IE" dirty="0"/>
              <a:t>2.1  Prediction</a:t>
            </a:r>
          </a:p>
          <a:p>
            <a:pPr algn="l"/>
            <a:r>
              <a:rPr lang="en-IE" dirty="0"/>
              <a:t>2.2  Data Characteristics</a:t>
            </a:r>
          </a:p>
          <a:p>
            <a:pPr algn="l"/>
            <a:r>
              <a:rPr lang="en-IE" dirty="0"/>
              <a:t>2.3  Data </a:t>
            </a:r>
            <a:r>
              <a:rPr lang="en-IE" dirty="0" err="1"/>
              <a:t>Preprocessing</a:t>
            </a:r>
            <a:endParaRPr lang="en-IE" dirty="0"/>
          </a:p>
          <a:p>
            <a:pPr algn="l"/>
            <a:r>
              <a:rPr lang="en-IE" dirty="0"/>
              <a:t>2.4 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5293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Integration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Merging and combining data from multiple </a:t>
            </a:r>
            <a:r>
              <a:rPr lang="en-IE" dirty="0" err="1"/>
              <a:t>datasources</a:t>
            </a:r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Aid with discrepancy detection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Many challenges</a:t>
            </a:r>
          </a:p>
          <a:p>
            <a:pPr lvl="3"/>
            <a:r>
              <a:rPr lang="en-IE" dirty="0"/>
              <a:t>Entity Identification Problem </a:t>
            </a:r>
          </a:p>
          <a:p>
            <a:pPr lvl="3"/>
            <a:r>
              <a:rPr lang="en-IE" dirty="0"/>
              <a:t>Schema matching</a:t>
            </a:r>
          </a:p>
          <a:p>
            <a:pPr lvl="3"/>
            <a:r>
              <a:rPr lang="en-IE" dirty="0"/>
              <a:t>Resolution of conflicting data values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Check for correlations</a:t>
            </a:r>
          </a:p>
          <a:p>
            <a:pPr lvl="2"/>
            <a:r>
              <a:rPr lang="en-IE" dirty="0"/>
              <a:t>Tuple similarity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Integration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Entity Identification Problem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Reliance on metadata and/or domain/instance data</a:t>
            </a:r>
          </a:p>
          <a:p>
            <a:pPr lvl="3"/>
            <a:r>
              <a:rPr lang="en-IE" dirty="0"/>
              <a:t>Take two (or more) database schemas to produce a mapping between attributes that correspond </a:t>
            </a:r>
            <a:r>
              <a:rPr lang="en-IE" dirty="0" err="1"/>
              <a:t>sematically</a:t>
            </a:r>
            <a:r>
              <a:rPr lang="en-IE" dirty="0"/>
              <a:t> to each other</a:t>
            </a:r>
          </a:p>
          <a:p>
            <a:pPr lvl="3"/>
            <a:r>
              <a:rPr lang="en-IE" dirty="0"/>
              <a:t>Merge into a global schema</a:t>
            </a:r>
          </a:p>
          <a:p>
            <a:pPr lvl="3"/>
            <a:r>
              <a:rPr lang="en-IE" dirty="0"/>
              <a:t>Semi-automatic / heuristics can identify candidates</a:t>
            </a:r>
          </a:p>
          <a:p>
            <a:pPr lvl="3"/>
            <a:r>
              <a:rPr lang="en-IE" dirty="0"/>
              <a:t>Challenges</a:t>
            </a:r>
          </a:p>
          <a:p>
            <a:pPr lvl="4"/>
            <a:r>
              <a:rPr lang="en-IE" dirty="0"/>
              <a:t>Different datatypes</a:t>
            </a:r>
          </a:p>
          <a:p>
            <a:pPr lvl="4"/>
            <a:r>
              <a:rPr lang="en-IE" dirty="0"/>
              <a:t>Different attribute names</a:t>
            </a:r>
          </a:p>
          <a:p>
            <a:pPr lvl="4"/>
            <a:r>
              <a:rPr lang="en-IE" dirty="0"/>
              <a:t>Similar values used for different reasons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dirty="0"/>
              <a:t>Data Integration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Entity Identification Problem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Schema-Level Matching</a:t>
            </a:r>
          </a:p>
          <a:p>
            <a:pPr lvl="4"/>
            <a:r>
              <a:rPr lang="en-IE" dirty="0"/>
              <a:t>Consider the </a:t>
            </a:r>
            <a:r>
              <a:rPr lang="en-IE" i="1" dirty="0"/>
              <a:t>match cardinality</a:t>
            </a:r>
          </a:p>
          <a:p>
            <a:pPr lvl="4"/>
            <a:r>
              <a:rPr lang="en-IE" dirty="0"/>
              <a:t>Linguistic Approaches</a:t>
            </a:r>
          </a:p>
          <a:p>
            <a:pPr lvl="5"/>
            <a:r>
              <a:rPr lang="en-IE" dirty="0"/>
              <a:t>Name matches</a:t>
            </a:r>
          </a:p>
          <a:p>
            <a:pPr lvl="6"/>
            <a:r>
              <a:rPr lang="en-IE" dirty="0"/>
              <a:t>Synonyms/Hypernyms</a:t>
            </a:r>
          </a:p>
          <a:p>
            <a:pPr lvl="6"/>
            <a:r>
              <a:rPr lang="en-IE" dirty="0"/>
              <a:t>Commonly used substrings</a:t>
            </a:r>
          </a:p>
          <a:p>
            <a:pPr lvl="6"/>
            <a:r>
              <a:rPr lang="en-IE" dirty="0"/>
              <a:t>Cosine similarity</a:t>
            </a:r>
          </a:p>
          <a:p>
            <a:pPr lvl="5"/>
            <a:r>
              <a:rPr lang="en-IE" dirty="0"/>
              <a:t>Description matches</a:t>
            </a:r>
          </a:p>
          <a:p>
            <a:pPr lvl="6"/>
            <a:r>
              <a:rPr lang="en-IE" dirty="0"/>
              <a:t>Based on comments in schema definitions</a:t>
            </a:r>
          </a:p>
          <a:p>
            <a:pPr lvl="4"/>
            <a:r>
              <a:rPr lang="en-IE" dirty="0"/>
              <a:t>Constraint Based Approaches</a:t>
            </a:r>
          </a:p>
          <a:p>
            <a:pPr lvl="5"/>
            <a:r>
              <a:rPr lang="en-IE" dirty="0"/>
              <a:t>Data types</a:t>
            </a:r>
          </a:p>
          <a:p>
            <a:pPr lvl="5"/>
            <a:r>
              <a:rPr lang="en-IE" dirty="0"/>
              <a:t>Value ranges</a:t>
            </a:r>
          </a:p>
          <a:p>
            <a:pPr lvl="5"/>
            <a:r>
              <a:rPr lang="en-IE" dirty="0"/>
              <a:t>Uniqueness</a:t>
            </a:r>
          </a:p>
          <a:p>
            <a:pPr lvl="5"/>
            <a:r>
              <a:rPr lang="en-IE" dirty="0"/>
              <a:t>Etc.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Integration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Entity Identification Problem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Domain and Instance-Level Matching</a:t>
            </a:r>
          </a:p>
          <a:p>
            <a:pPr lvl="4"/>
            <a:r>
              <a:rPr lang="en-IE" dirty="0"/>
              <a:t>Value characteristics exploited to match schema elements</a:t>
            </a:r>
          </a:p>
          <a:p>
            <a:pPr lvl="4"/>
            <a:r>
              <a:rPr lang="en-IE" dirty="0"/>
              <a:t>Domain of values</a:t>
            </a:r>
          </a:p>
          <a:p>
            <a:pPr lvl="5"/>
            <a:r>
              <a:rPr lang="en-IE" dirty="0"/>
              <a:t>Simple domain of values</a:t>
            </a:r>
          </a:p>
          <a:p>
            <a:pPr lvl="6"/>
            <a:r>
              <a:rPr lang="en-IE" dirty="0"/>
              <a:t>ISBN</a:t>
            </a:r>
          </a:p>
          <a:p>
            <a:pPr lvl="6"/>
            <a:r>
              <a:rPr lang="en-IE" dirty="0"/>
              <a:t>Currency amounts</a:t>
            </a:r>
          </a:p>
          <a:p>
            <a:pPr lvl="5"/>
            <a:r>
              <a:rPr lang="en-IE" dirty="0"/>
              <a:t>Composite domain of values</a:t>
            </a:r>
          </a:p>
          <a:p>
            <a:pPr lvl="6"/>
            <a:r>
              <a:rPr lang="en-IE" dirty="0"/>
              <a:t>DD/MM/YYYY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E7D310-CC64-B04D-AF90-5A741D25A7F1}"/>
              </a:ext>
            </a:extLst>
          </p:cNvPr>
          <p:cNvSpPr/>
          <p:nvPr/>
        </p:nvSpPr>
        <p:spPr>
          <a:xfrm>
            <a:off x="1259632" y="5157192"/>
            <a:ext cx="54006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Invoke a </a:t>
            </a:r>
            <a:r>
              <a:rPr lang="en-US" i="1" dirty="0"/>
              <a:t>matcher </a:t>
            </a:r>
            <a:r>
              <a:rPr lang="en-US" dirty="0"/>
              <a:t>program to compute similarities. May use ML / Clustering approaches.</a:t>
            </a:r>
          </a:p>
        </p:txBody>
      </p:sp>
    </p:spTree>
    <p:extLst>
      <p:ext uri="{BB962C8B-B14F-4D97-AF65-F5344CB8AC3E}">
        <p14:creationId xmlns:p14="http://schemas.microsoft.com/office/powerpoint/2010/main" val="113660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IE" dirty="0"/>
                  <a:t>Data Integration</a:t>
                </a:r>
              </a:p>
              <a:p>
                <a:pPr lvl="1"/>
                <a:endParaRPr lang="en-IE" dirty="0"/>
              </a:p>
              <a:p>
                <a:pPr lvl="2"/>
                <a:r>
                  <a:rPr lang="en-IE" dirty="0"/>
                  <a:t>Redundancy &amp; Correlation Analysis</a:t>
                </a:r>
              </a:p>
              <a:p>
                <a:pPr lvl="3"/>
                <a:endParaRPr lang="en-IE" dirty="0"/>
              </a:p>
              <a:p>
                <a:pPr lvl="3"/>
                <a:r>
                  <a:rPr lang="en-IE" dirty="0"/>
                  <a:t>Some values may be derived from others</a:t>
                </a:r>
              </a:p>
              <a:p>
                <a:pPr lvl="3"/>
                <a:r>
                  <a:rPr lang="en-IE" dirty="0"/>
                  <a:t>May be detected by correlation analysis</a:t>
                </a:r>
              </a:p>
              <a:p>
                <a:pPr lvl="3"/>
                <a:endParaRPr lang="en-IE" dirty="0"/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dirty="0"/>
                  <a:t> test</a:t>
                </a:r>
              </a:p>
              <a:p>
                <a:pPr lvl="5"/>
                <a:r>
                  <a:rPr lang="en-IE" dirty="0"/>
                  <a:t>Used with nominal data</a:t>
                </a:r>
              </a:p>
              <a:p>
                <a:pPr lvl="5"/>
                <a:endParaRPr lang="en-IE" dirty="0"/>
              </a:p>
              <a:p>
                <a:pPr lvl="4"/>
                <a:r>
                  <a:rPr lang="en-IE" dirty="0"/>
                  <a:t>Correlation coefficients / covariance</a:t>
                </a:r>
              </a:p>
              <a:p>
                <a:pPr lvl="5"/>
                <a:r>
                  <a:rPr lang="en-IE" dirty="0"/>
                  <a:t>Used with numeric data</a:t>
                </a:r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2"/>
                <a:endParaRPr lang="en-IE" dirty="0"/>
              </a:p>
              <a:p>
                <a:pPr lvl="3"/>
                <a:endParaRPr lang="en-IE" dirty="0"/>
              </a:p>
              <a:p>
                <a:pPr lvl="4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marL="868680" lvl="3" indent="0">
                  <a:buNone/>
                </a:pPr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lvl="1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Integration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Tuple Duplication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Denormalized data tables may introduce redundancies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Deduplication processes </a:t>
            </a:r>
          </a:p>
          <a:p>
            <a:pPr lvl="4"/>
            <a:r>
              <a:rPr lang="en-IE" dirty="0"/>
              <a:t>Semi-automated approaches</a:t>
            </a:r>
          </a:p>
          <a:p>
            <a:pPr lvl="4"/>
            <a:r>
              <a:rPr lang="en-IE" dirty="0"/>
              <a:t>System design / update can support these processes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Data Value Conflict / Resolution</a:t>
            </a:r>
          </a:p>
          <a:p>
            <a:pPr lvl="4"/>
            <a:r>
              <a:rPr lang="en-IE" dirty="0"/>
              <a:t>Different recorded values associated </a:t>
            </a:r>
          </a:p>
          <a:p>
            <a:pPr marL="1143000" lvl="4" indent="0">
              <a:buNone/>
            </a:pPr>
            <a:r>
              <a:rPr lang="en-IE" dirty="0"/>
              <a:t>    with the same base entity</a:t>
            </a:r>
          </a:p>
          <a:p>
            <a:pPr lvl="4"/>
            <a:r>
              <a:rPr lang="en-IE" dirty="0"/>
              <a:t>Granularity concerns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5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Why?</a:t>
            </a:r>
          </a:p>
          <a:p>
            <a:pPr lvl="3"/>
            <a:r>
              <a:rPr lang="en-IE" dirty="0"/>
              <a:t>Time</a:t>
            </a:r>
          </a:p>
          <a:p>
            <a:pPr lvl="3"/>
            <a:r>
              <a:rPr lang="en-IE" dirty="0"/>
              <a:t>Energy</a:t>
            </a:r>
          </a:p>
          <a:p>
            <a:pPr lvl="3"/>
            <a:r>
              <a:rPr lang="en-IE" dirty="0"/>
              <a:t>Efficiency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The purpose of data reduction is to obtain a reduced representation of the data that is smaller in volume, yet closely maintains the integrity of the original data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r>
              <a:rPr lang="en-IE" dirty="0"/>
              <a:t>Numerosity Reduction</a:t>
            </a:r>
          </a:p>
          <a:p>
            <a:pPr lvl="2"/>
            <a:r>
              <a:rPr lang="en-IE" dirty="0"/>
              <a:t>Compression Techniques</a:t>
            </a:r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6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Reduce the number of attributes under consideration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PCA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Signal Processing Techniques (e.g., Fourier/Wavelet Transforms)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Removal of redundant data</a:t>
            </a:r>
          </a:p>
          <a:p>
            <a:pPr marL="1143000" lvl="4" indent="0">
              <a:buNone/>
            </a:pPr>
            <a:endParaRPr lang="en-IE" dirty="0"/>
          </a:p>
          <a:p>
            <a:pPr lvl="4"/>
            <a:r>
              <a:rPr lang="en-IE" dirty="0"/>
              <a:t>Clustering Approaches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Sampling</a:t>
            </a:r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5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Principal Components Analysis</a:t>
            </a:r>
          </a:p>
          <a:p>
            <a:pPr lvl="3"/>
            <a:endParaRPr lang="en-IE" dirty="0"/>
          </a:p>
          <a:p>
            <a:pPr lvl="4"/>
            <a:r>
              <a:rPr lang="en-IE" dirty="0"/>
              <a:t>Assume data described by n attributes</a:t>
            </a:r>
          </a:p>
          <a:p>
            <a:pPr lvl="4"/>
            <a:r>
              <a:rPr lang="en-IE" dirty="0"/>
              <a:t>Search for k n-dimensional orthogonal vectors that can be best used to represent the data (k &lt;= n)</a:t>
            </a:r>
          </a:p>
          <a:p>
            <a:pPr lvl="4"/>
            <a:r>
              <a:rPr lang="en-IE" dirty="0"/>
              <a:t>Original data is projected onto a smaller space</a:t>
            </a:r>
          </a:p>
          <a:p>
            <a:pPr lvl="4"/>
            <a:r>
              <a:rPr lang="en-IE" dirty="0"/>
              <a:t>PCA combines attributes to create a new basis and then expresses the original vectors in terms of this new basis</a:t>
            </a:r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Principal Components Analysis</a:t>
            </a:r>
          </a:p>
          <a:p>
            <a:pPr lvl="3"/>
            <a:endParaRPr lang="en-IE" dirty="0"/>
          </a:p>
          <a:p>
            <a:pPr marL="1325880" lvl="3" indent="-457200">
              <a:buFont typeface="+mj-lt"/>
              <a:buAutoNum type="arabicPeriod"/>
            </a:pPr>
            <a:r>
              <a:rPr lang="en-IE" dirty="0"/>
              <a:t>Normalize input data</a:t>
            </a:r>
          </a:p>
          <a:p>
            <a:pPr marL="1325880" lvl="3" indent="-457200">
              <a:buFont typeface="+mj-lt"/>
              <a:buAutoNum type="arabicPeriod"/>
            </a:pPr>
            <a:r>
              <a:rPr lang="en-IE" dirty="0"/>
              <a:t>Compute k orthonormal vectors to provide a new basis for the normalized input data. These basis vectors are the </a:t>
            </a:r>
            <a:r>
              <a:rPr lang="en-IE" i="1" dirty="0"/>
              <a:t>principal components. </a:t>
            </a:r>
            <a:r>
              <a:rPr lang="en-IE" dirty="0"/>
              <a:t>The input data is expressed as a linear combination of the principal components</a:t>
            </a:r>
          </a:p>
          <a:p>
            <a:pPr marL="1325880" lvl="3" indent="-457200">
              <a:buFont typeface="+mj-lt"/>
              <a:buAutoNum type="arabicPeriod"/>
            </a:pPr>
            <a:r>
              <a:rPr lang="en-IE" dirty="0"/>
              <a:t>The principal components are sorted in order of </a:t>
            </a:r>
          </a:p>
          <a:p>
            <a:pPr marL="868680" lvl="3" indent="0">
              <a:buNone/>
            </a:pPr>
            <a:r>
              <a:rPr lang="en-IE" dirty="0"/>
              <a:t>       decreasing significance. The first axis will account for</a:t>
            </a:r>
          </a:p>
          <a:p>
            <a:pPr marL="868680" lvl="3" indent="0">
              <a:buNone/>
            </a:pPr>
            <a:r>
              <a:rPr lang="en-IE" dirty="0"/>
              <a:t>       the most variance among the data and so on.</a:t>
            </a:r>
          </a:p>
          <a:p>
            <a:pPr marL="1211580" lvl="3" indent="-342900">
              <a:buFont typeface="+mj-lt"/>
              <a:buAutoNum type="arabicPeriod" startAt="4"/>
            </a:pPr>
            <a:r>
              <a:rPr lang="en-IE" dirty="0"/>
              <a:t>  The weaker / less significant axes can be eliminated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2.1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dirty="0"/>
              <a:t>Introduction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Predictive Analysis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Classification</a:t>
            </a:r>
          </a:p>
          <a:p>
            <a:pPr lvl="3"/>
            <a:r>
              <a:rPr lang="en-IE" dirty="0"/>
              <a:t>Process of finding a model (function) that describes and distinguishes data classes or concepts</a:t>
            </a:r>
          </a:p>
          <a:p>
            <a:pPr lvl="3"/>
            <a:r>
              <a:rPr lang="en-IE" dirty="0"/>
              <a:t>Many different approaches and methods</a:t>
            </a:r>
          </a:p>
          <a:p>
            <a:pPr lvl="3"/>
            <a:r>
              <a:rPr lang="en-IE" dirty="0"/>
              <a:t>Predict categorical (discrete/unordered) labels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Regression</a:t>
            </a:r>
          </a:p>
          <a:p>
            <a:pPr lvl="3"/>
            <a:r>
              <a:rPr lang="en-IE" dirty="0"/>
              <a:t>Models continuous-valued functions</a:t>
            </a:r>
          </a:p>
          <a:p>
            <a:pPr lvl="3"/>
            <a:r>
              <a:rPr lang="en-IE" dirty="0"/>
              <a:t>Predict missing/unavailable numerical data values</a:t>
            </a:r>
          </a:p>
          <a:p>
            <a:pPr lvl="3"/>
            <a:r>
              <a:rPr lang="en-IE" dirty="0"/>
              <a:t>Different approaches here also </a:t>
            </a:r>
          </a:p>
          <a:p>
            <a:pPr lvl="4"/>
            <a:r>
              <a:rPr lang="en-IE" dirty="0"/>
              <a:t>Regression analysis</a:t>
            </a:r>
          </a:p>
          <a:p>
            <a:pPr lvl="4"/>
            <a:r>
              <a:rPr lang="en-IE" dirty="0"/>
              <a:t>Trend analysis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A416395-783B-EA4D-8F7C-46537F21CCF8}"/>
              </a:ext>
            </a:extLst>
          </p:cNvPr>
          <p:cNvSpPr/>
          <p:nvPr/>
        </p:nvSpPr>
        <p:spPr>
          <a:xfrm>
            <a:off x="3635896" y="1772816"/>
            <a:ext cx="360040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7F353-B656-964F-92EA-E0FB4724C32D}"/>
              </a:ext>
            </a:extLst>
          </p:cNvPr>
          <p:cNvSpPr/>
          <p:nvPr/>
        </p:nvSpPr>
        <p:spPr>
          <a:xfrm>
            <a:off x="4211960" y="1772816"/>
            <a:ext cx="32403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F4E86-C8BC-3F44-95AF-C26D3402348B}"/>
              </a:ext>
            </a:extLst>
          </p:cNvPr>
          <p:cNvSpPr/>
          <p:nvPr/>
        </p:nvSpPr>
        <p:spPr>
          <a:xfrm>
            <a:off x="4211960" y="2348880"/>
            <a:ext cx="32403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56230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Principal Components Analysis</a:t>
            </a:r>
          </a:p>
          <a:p>
            <a:pPr lvl="3"/>
            <a:endParaRPr lang="en-IE" dirty="0"/>
          </a:p>
          <a:p>
            <a:pPr lvl="4"/>
            <a:r>
              <a:rPr lang="en-IE" dirty="0"/>
              <a:t>Can handle ordered / unordered data</a:t>
            </a:r>
          </a:p>
          <a:p>
            <a:pPr lvl="4"/>
            <a:r>
              <a:rPr lang="en-IE" dirty="0"/>
              <a:t>Can handle sparse data</a:t>
            </a:r>
          </a:p>
          <a:p>
            <a:pPr lvl="4"/>
            <a:r>
              <a:rPr lang="en-IE" dirty="0"/>
              <a:t>Can handle skewed data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Can be used as an input into regression models / cluster analysis</a:t>
            </a:r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6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Attribute Subset Selection / Feature Selection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Domain expertise?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Reduce the data by removing irrelevant/redundant attributes by finding a minimum set of attributes such that the resulting probability distribution of data classes is as close as possible to the original distribution using all the attributes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Heuristic methods explore a reduced search space</a:t>
            </a:r>
          </a:p>
          <a:p>
            <a:pPr lvl="5"/>
            <a:r>
              <a:rPr lang="en-IE" dirty="0"/>
              <a:t>Greedy – make the best choice at a given time in the </a:t>
            </a:r>
          </a:p>
          <a:p>
            <a:pPr marL="1463040" lvl="5" indent="0">
              <a:buNone/>
            </a:pPr>
            <a:r>
              <a:rPr lang="en-IE" dirty="0"/>
              <a:t>   processing</a:t>
            </a:r>
          </a:p>
          <a:p>
            <a:pPr lvl="5"/>
            <a:r>
              <a:rPr lang="en-IE" dirty="0"/>
              <a:t>Make a locally optimal choice that (hopefully) results in </a:t>
            </a:r>
          </a:p>
          <a:p>
            <a:pPr marL="1463040" lvl="5" indent="0">
              <a:buNone/>
            </a:pPr>
            <a:r>
              <a:rPr lang="en-IE" dirty="0"/>
              <a:t>   a globally optimal solution</a:t>
            </a:r>
          </a:p>
          <a:p>
            <a:pPr lvl="5"/>
            <a:r>
              <a:rPr lang="en-IE" dirty="0"/>
              <a:t>Attribute selection based on statistical tests of significance</a:t>
            </a:r>
          </a:p>
          <a:p>
            <a:pPr marL="1463040" lvl="5" indent="0">
              <a:buNone/>
            </a:pPr>
            <a:r>
              <a:rPr lang="en-IE" dirty="0"/>
              <a:t>   under assumptions of attribute independence and/or measures</a:t>
            </a:r>
          </a:p>
          <a:p>
            <a:pPr marL="1463040" lvl="5" indent="0">
              <a:buNone/>
            </a:pPr>
            <a:r>
              <a:rPr lang="en-IE" dirty="0"/>
              <a:t>   of information gain etc.</a:t>
            </a:r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94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Attribute Subset Selection / Feature Selection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Greedy / Heuristic Methods</a:t>
            </a:r>
          </a:p>
          <a:p>
            <a:pPr lvl="5"/>
            <a:r>
              <a:rPr lang="en-IE" dirty="0"/>
              <a:t>Stepwise Forward Selection</a:t>
            </a:r>
          </a:p>
          <a:p>
            <a:pPr lvl="6"/>
            <a:r>
              <a:rPr lang="en-IE" dirty="0"/>
              <a:t>Start with empty set of attributes</a:t>
            </a:r>
          </a:p>
          <a:p>
            <a:pPr lvl="6"/>
            <a:r>
              <a:rPr lang="en-IE" dirty="0"/>
              <a:t>Add ‘best’ attribute</a:t>
            </a:r>
          </a:p>
          <a:p>
            <a:pPr lvl="6"/>
            <a:r>
              <a:rPr lang="en-IE" dirty="0"/>
              <a:t>Iterate</a:t>
            </a:r>
          </a:p>
          <a:p>
            <a:pPr lvl="5"/>
            <a:r>
              <a:rPr lang="en-IE" dirty="0"/>
              <a:t>Stepwise Backward Selection</a:t>
            </a:r>
          </a:p>
          <a:p>
            <a:pPr lvl="6"/>
            <a:r>
              <a:rPr lang="en-IE" dirty="0"/>
              <a:t>Start with full set of attributes</a:t>
            </a:r>
          </a:p>
          <a:p>
            <a:pPr lvl="6"/>
            <a:r>
              <a:rPr lang="en-IE" dirty="0"/>
              <a:t>Remove ‘worst’ attribute</a:t>
            </a:r>
          </a:p>
          <a:p>
            <a:pPr lvl="6"/>
            <a:r>
              <a:rPr lang="en-IE" dirty="0"/>
              <a:t>Iterate</a:t>
            </a:r>
          </a:p>
          <a:p>
            <a:pPr lvl="5"/>
            <a:r>
              <a:rPr lang="en-IE" dirty="0"/>
              <a:t>Decision Tree Induction</a:t>
            </a:r>
          </a:p>
          <a:p>
            <a:pPr lvl="6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6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pPr lvl="1"/>
            <a:r>
              <a:rPr lang="en-IE" dirty="0"/>
              <a:t>Data Reduction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Dimensionality Reduction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Clustering Approaches</a:t>
            </a:r>
          </a:p>
          <a:p>
            <a:pPr lvl="3"/>
            <a:endParaRPr lang="en-IE" dirty="0"/>
          </a:p>
          <a:p>
            <a:pPr lvl="4"/>
            <a:r>
              <a:rPr lang="en-IE" dirty="0"/>
              <a:t>Data instances are grouped into clusters so that ‘similar’ instances are in the same cluster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Cluster representations of data can be used to replace the original instances thus resulting in data reduction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Sampling</a:t>
            </a:r>
          </a:p>
          <a:p>
            <a:pPr lvl="4"/>
            <a:r>
              <a:rPr lang="en-IE" dirty="0"/>
              <a:t>With replacement</a:t>
            </a:r>
          </a:p>
          <a:p>
            <a:pPr lvl="4"/>
            <a:r>
              <a:rPr lang="en-IE" dirty="0"/>
              <a:t>Without replacement</a:t>
            </a:r>
          </a:p>
          <a:p>
            <a:pPr lvl="4"/>
            <a:r>
              <a:rPr lang="en-IE" dirty="0"/>
              <a:t>Stratified sampling</a:t>
            </a:r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6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9" name="Picture 8" descr="Post Merger Integration: Cultural Alignment is a ...">
            <a:extLst>
              <a:ext uri="{FF2B5EF4-FFF2-40B4-BE49-F238E27FC236}">
                <a16:creationId xmlns:a16="http://schemas.microsoft.com/office/drawing/2014/main" id="{7D72226F-BBE7-6843-80C4-19AAF9B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2087" y="4861492"/>
            <a:ext cx="1664713" cy="13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0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Transformation &amp; Discretization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Transform data to </a:t>
            </a:r>
          </a:p>
          <a:p>
            <a:pPr lvl="3"/>
            <a:r>
              <a:rPr lang="en-IE" dirty="0"/>
              <a:t>Facilitate mining processes</a:t>
            </a:r>
          </a:p>
          <a:p>
            <a:pPr lvl="3"/>
            <a:r>
              <a:rPr lang="en-IE" dirty="0"/>
              <a:t>Increase interpretability of data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Various Strategies</a:t>
            </a:r>
          </a:p>
          <a:p>
            <a:pPr lvl="3"/>
            <a:r>
              <a:rPr lang="en-IE" dirty="0"/>
              <a:t>Smoothing</a:t>
            </a:r>
          </a:p>
          <a:p>
            <a:pPr lvl="3"/>
            <a:r>
              <a:rPr lang="en-IE" dirty="0"/>
              <a:t>Attribute construction</a:t>
            </a:r>
          </a:p>
          <a:p>
            <a:pPr lvl="3"/>
            <a:r>
              <a:rPr lang="en-IE" dirty="0"/>
              <a:t>Aggregation</a:t>
            </a:r>
          </a:p>
          <a:p>
            <a:pPr lvl="3"/>
            <a:r>
              <a:rPr lang="en-IE" dirty="0"/>
              <a:t>Normalization</a:t>
            </a:r>
          </a:p>
          <a:p>
            <a:pPr lvl="3"/>
            <a:r>
              <a:rPr lang="en-IE" dirty="0"/>
              <a:t>Discretization</a:t>
            </a:r>
          </a:p>
          <a:p>
            <a:pPr lvl="3"/>
            <a:r>
              <a:rPr lang="en-IE" dirty="0"/>
              <a:t>Concept Hierarchies</a:t>
            </a:r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6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Digital signal (signal processing) - Wikipedia">
            <a:extLst>
              <a:ext uri="{FF2B5EF4-FFF2-40B4-BE49-F238E27FC236}">
                <a16:creationId xmlns:a16="http://schemas.microsoft.com/office/drawing/2014/main" id="{548DF206-3A37-8A4F-B5C6-35AEFC70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5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Transformation &amp; Discretization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Transform data to </a:t>
            </a:r>
          </a:p>
          <a:p>
            <a:pPr lvl="3"/>
            <a:r>
              <a:rPr lang="en-IE" dirty="0"/>
              <a:t>Facilitate mining processes</a:t>
            </a:r>
          </a:p>
          <a:p>
            <a:pPr lvl="3"/>
            <a:r>
              <a:rPr lang="en-IE" dirty="0"/>
              <a:t>Increase interpretability of data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Various Strategies</a:t>
            </a:r>
          </a:p>
          <a:p>
            <a:pPr lvl="3"/>
            <a:r>
              <a:rPr lang="en-IE" dirty="0"/>
              <a:t>Smoothing</a:t>
            </a:r>
          </a:p>
          <a:p>
            <a:pPr lvl="3"/>
            <a:r>
              <a:rPr lang="en-IE" dirty="0"/>
              <a:t>Attribute construction</a:t>
            </a:r>
          </a:p>
          <a:p>
            <a:pPr lvl="3"/>
            <a:r>
              <a:rPr lang="en-IE" dirty="0"/>
              <a:t>Aggregation</a:t>
            </a:r>
          </a:p>
          <a:p>
            <a:pPr lvl="3"/>
            <a:r>
              <a:rPr lang="en-IE" dirty="0"/>
              <a:t>Normalization</a:t>
            </a:r>
          </a:p>
          <a:p>
            <a:pPr lvl="3"/>
            <a:r>
              <a:rPr lang="en-IE" dirty="0"/>
              <a:t>Discretization</a:t>
            </a:r>
          </a:p>
          <a:p>
            <a:pPr lvl="3"/>
            <a:r>
              <a:rPr lang="en-IE" dirty="0"/>
              <a:t>Concept Hierarchies</a:t>
            </a:r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6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040716-F8AB-9642-954C-F78C3A5695C0}"/>
              </a:ext>
            </a:extLst>
          </p:cNvPr>
          <p:cNvSpPr/>
          <p:nvPr/>
        </p:nvSpPr>
        <p:spPr>
          <a:xfrm>
            <a:off x="4171600" y="3501008"/>
            <a:ext cx="44644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Overlap between preprocessing tasks.</a:t>
            </a:r>
          </a:p>
        </p:txBody>
      </p:sp>
      <p:pic>
        <p:nvPicPr>
          <p:cNvPr id="7" name="Picture 6" descr="Digital signal (signal processing) - Wikipedia">
            <a:extLst>
              <a:ext uri="{FF2B5EF4-FFF2-40B4-BE49-F238E27FC236}">
                <a16:creationId xmlns:a16="http://schemas.microsoft.com/office/drawing/2014/main" id="{B033F4A1-3231-8E4E-A716-5C5273CF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0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Transformation &amp; Discretization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Normalization</a:t>
            </a:r>
          </a:p>
          <a:p>
            <a:pPr lvl="3"/>
            <a:r>
              <a:rPr lang="en-IE" dirty="0"/>
              <a:t>Consideration must be given to units of measurement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Expression of values in smaller units of measurement will generally lead to larger ranges for the attribute in question which may result in a greater weight being assigned to such an attribute 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To counter this effect we can </a:t>
            </a:r>
            <a:r>
              <a:rPr lang="en-IE" i="1" dirty="0"/>
              <a:t>normalize </a:t>
            </a:r>
            <a:r>
              <a:rPr lang="en-IE" dirty="0"/>
              <a:t> or </a:t>
            </a:r>
            <a:r>
              <a:rPr lang="en-IE" i="1" dirty="0"/>
              <a:t>standardize </a:t>
            </a:r>
            <a:r>
              <a:rPr lang="en-IE" dirty="0"/>
              <a:t> the attribute values</a:t>
            </a:r>
          </a:p>
          <a:p>
            <a:pPr lvl="3"/>
            <a:endParaRPr lang="en-IE" dirty="0"/>
          </a:p>
          <a:p>
            <a:pPr lvl="4"/>
            <a:r>
              <a:rPr lang="en-IE" dirty="0"/>
              <a:t>Data transformed so that it falls within defined ranges</a:t>
            </a:r>
          </a:p>
          <a:p>
            <a:pPr lvl="5"/>
            <a:r>
              <a:rPr lang="en-IE" dirty="0"/>
              <a:t>E.g.,</a:t>
            </a:r>
          </a:p>
          <a:p>
            <a:pPr lvl="6"/>
            <a:r>
              <a:rPr lang="en-IE" dirty="0"/>
              <a:t>[-1,1]</a:t>
            </a:r>
          </a:p>
          <a:p>
            <a:pPr lvl="6"/>
            <a:r>
              <a:rPr lang="en-IE" dirty="0"/>
              <a:t>[0.0, 1.0]</a:t>
            </a:r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6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4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7" name="Picture 6" descr="Digital signal (signal processing) - Wikipedia">
            <a:extLst>
              <a:ext uri="{FF2B5EF4-FFF2-40B4-BE49-F238E27FC236}">
                <a16:creationId xmlns:a16="http://schemas.microsoft.com/office/drawing/2014/main" id="{B033F4A1-3231-8E4E-A716-5C5273CF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56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IE" dirty="0"/>
                  <a:t>Data Transformation &amp; Discretization</a:t>
                </a:r>
              </a:p>
              <a:p>
                <a:pPr lvl="1"/>
                <a:endParaRPr lang="en-IE" dirty="0"/>
              </a:p>
              <a:p>
                <a:pPr lvl="2"/>
                <a:r>
                  <a:rPr lang="en-IE" dirty="0"/>
                  <a:t>Normalization</a:t>
                </a:r>
              </a:p>
              <a:p>
                <a:pPr lvl="3"/>
                <a:endParaRPr lang="en-IE" dirty="0"/>
              </a:p>
              <a:p>
                <a:pPr lvl="3"/>
                <a:r>
                  <a:rPr lang="en-IE" dirty="0"/>
                  <a:t>Min-Max Normalization</a:t>
                </a:r>
              </a:p>
              <a:p>
                <a:pPr lvl="3"/>
                <a:endParaRPr lang="en-IE" dirty="0"/>
              </a:p>
              <a:p>
                <a:pPr lvl="4"/>
                <a:r>
                  <a:rPr lang="en-IE" dirty="0"/>
                  <a:t>Linear transformation of original data</a:t>
                </a:r>
              </a:p>
              <a:p>
                <a:pPr lvl="4"/>
                <a:r>
                  <a:rPr lang="en-IE" dirty="0"/>
                  <a:t>Consider a set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E" dirty="0"/>
                  <a:t> with minimum and maximum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E" dirty="0"/>
                  <a:t> respectively</a:t>
                </a:r>
              </a:p>
              <a:p>
                <a:pPr lvl="4"/>
                <a:r>
                  <a:rPr lang="en-IE" dirty="0"/>
                  <a:t>Min-Max normalization maps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E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/>
                  <a:t> in the range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E" dirty="0"/>
                  <a:t> according to </a:t>
                </a:r>
              </a:p>
              <a:p>
                <a:pPr lvl="4"/>
                <a:endParaRPr lang="en-IE" dirty="0"/>
              </a:p>
              <a:p>
                <a:pPr marL="11430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  <a:p>
                <a:pPr lvl="4"/>
                <a:endParaRPr lang="en-IE" dirty="0"/>
              </a:p>
              <a:p>
                <a:pPr lvl="4"/>
                <a:r>
                  <a:rPr lang="en-IE" dirty="0"/>
                  <a:t>Preserves relationship among the original data</a:t>
                </a:r>
              </a:p>
              <a:p>
                <a:pPr lvl="3"/>
                <a:endParaRPr lang="en-IE" dirty="0"/>
              </a:p>
              <a:p>
                <a:pPr lvl="2"/>
                <a:endParaRPr lang="en-IE" dirty="0"/>
              </a:p>
              <a:p>
                <a:pPr lvl="3"/>
                <a:endParaRPr lang="en-IE" dirty="0"/>
              </a:p>
              <a:p>
                <a:pPr lvl="4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marL="868680" lvl="3" indent="0">
                  <a:buNone/>
                </a:pPr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lvl="1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028" b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7" name="Picture 6" descr="Digital signal (signal processing) - Wikipedia">
            <a:extLst>
              <a:ext uri="{FF2B5EF4-FFF2-40B4-BE49-F238E27FC236}">
                <a16:creationId xmlns:a16="http://schemas.microsoft.com/office/drawing/2014/main" id="{B033F4A1-3231-8E4E-A716-5C5273CF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84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IE" dirty="0"/>
                  <a:t>Data Transformation &amp; Discretization</a:t>
                </a:r>
              </a:p>
              <a:p>
                <a:pPr lvl="1"/>
                <a:endParaRPr lang="en-IE" dirty="0"/>
              </a:p>
              <a:p>
                <a:pPr lvl="2"/>
                <a:r>
                  <a:rPr lang="en-IE" dirty="0"/>
                  <a:t>Normalization</a:t>
                </a:r>
              </a:p>
              <a:p>
                <a:pPr lvl="3"/>
                <a:endParaRPr lang="en-IE" dirty="0"/>
              </a:p>
              <a:p>
                <a:pPr lvl="3"/>
                <a:r>
                  <a:rPr lang="en-IE" dirty="0"/>
                  <a:t>Z-Score Normalization</a:t>
                </a:r>
              </a:p>
              <a:p>
                <a:pPr lvl="3"/>
                <a:endParaRPr lang="en-IE" dirty="0"/>
              </a:p>
              <a:p>
                <a:pPr lvl="4"/>
                <a:r>
                  <a:rPr lang="en-IE" dirty="0"/>
                  <a:t>Uses mean and standard deviation</a:t>
                </a:r>
              </a:p>
              <a:p>
                <a:pPr lvl="4"/>
                <a:endParaRPr lang="en-IE" dirty="0"/>
              </a:p>
              <a:p>
                <a:pPr marL="11430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dirty="0"/>
              </a:p>
              <a:p>
                <a:pPr lvl="2"/>
                <a:endParaRPr lang="en-IE" dirty="0"/>
              </a:p>
              <a:p>
                <a:pPr lvl="3"/>
                <a:endParaRPr lang="en-IE" dirty="0"/>
              </a:p>
              <a:p>
                <a:pPr lvl="4"/>
                <a:r>
                  <a:rPr lang="en-IE" dirty="0"/>
                  <a:t>Useful when actual min and max values are unknown or</a:t>
                </a:r>
              </a:p>
              <a:p>
                <a:pPr marL="1143000" lvl="4" indent="0">
                  <a:buNone/>
                </a:pPr>
                <a:r>
                  <a:rPr lang="en-IE" dirty="0"/>
                  <a:t>    when outliers dominate min-max normalization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marL="868680" lvl="3" indent="0">
                  <a:buNone/>
                </a:pPr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lvl="1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7" name="Picture 6" descr="Digital signal (signal processing) - Wikipedia">
            <a:extLst>
              <a:ext uri="{FF2B5EF4-FFF2-40B4-BE49-F238E27FC236}">
                <a16:creationId xmlns:a16="http://schemas.microsoft.com/office/drawing/2014/main" id="{B033F4A1-3231-8E4E-A716-5C5273CF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IE" dirty="0"/>
                  <a:t>Data Transformation &amp; Discretization</a:t>
                </a:r>
              </a:p>
              <a:p>
                <a:pPr lvl="1"/>
                <a:endParaRPr lang="en-IE" dirty="0"/>
              </a:p>
              <a:p>
                <a:pPr lvl="2"/>
                <a:r>
                  <a:rPr lang="en-IE" dirty="0"/>
                  <a:t>Normalization</a:t>
                </a:r>
              </a:p>
              <a:p>
                <a:pPr lvl="3"/>
                <a:endParaRPr lang="en-IE" dirty="0"/>
              </a:p>
              <a:p>
                <a:pPr lvl="3"/>
                <a:r>
                  <a:rPr lang="en-IE" dirty="0"/>
                  <a:t>Decimal Normalization</a:t>
                </a:r>
              </a:p>
              <a:p>
                <a:pPr lvl="3"/>
                <a:endParaRPr lang="en-IE" dirty="0"/>
              </a:p>
              <a:p>
                <a:pPr lvl="4"/>
                <a:r>
                  <a:rPr lang="en-IE" dirty="0"/>
                  <a:t>Normalize by dividing by a scale factor</a:t>
                </a:r>
              </a:p>
              <a:p>
                <a:pPr lvl="4"/>
                <a:endParaRPr lang="en-IE" dirty="0"/>
              </a:p>
              <a:p>
                <a:pPr marL="11430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E" dirty="0"/>
              </a:p>
              <a:p>
                <a:pPr marL="1143000" lvl="4" indent="0">
                  <a:buNone/>
                </a:pPr>
                <a:r>
                  <a:rPr lang="en-IE" dirty="0"/>
                  <a:t>    </a:t>
                </a:r>
              </a:p>
              <a:p>
                <a:pPr marL="1143000" lvl="4" indent="0">
                  <a:buNone/>
                </a:pPr>
                <a:r>
                  <a:rPr lang="en-IE" dirty="0"/>
                  <a:t>     where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E" dirty="0"/>
                  <a:t> is the smallest integer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  <m:r>
                      <a:rPr lang="en-IE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E" dirty="0"/>
                  <a:t> .</a:t>
                </a:r>
              </a:p>
              <a:p>
                <a:pPr lvl="3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marL="868680" lvl="3" indent="0">
                  <a:buNone/>
                </a:pPr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lvl="3"/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marL="594360" lvl="2" indent="0">
                  <a:buNone/>
                </a:pPr>
                <a:endParaRPr lang="en-IE" dirty="0"/>
              </a:p>
              <a:p>
                <a:pPr lvl="1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7" name="Picture 6" descr="Digital signal (signal processing) - Wikipedia">
            <a:extLst>
              <a:ext uri="{FF2B5EF4-FFF2-40B4-BE49-F238E27FC236}">
                <a16:creationId xmlns:a16="http://schemas.microsoft.com/office/drawing/2014/main" id="{B033F4A1-3231-8E4E-A716-5C5273CF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2.1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dirty="0"/>
              <a:t>Introduction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Approaches / Techniques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Combination of techniques from a variety of domains</a:t>
            </a:r>
          </a:p>
          <a:p>
            <a:pPr lvl="3"/>
            <a:r>
              <a:rPr lang="en-IE" dirty="0"/>
              <a:t>Statistics</a:t>
            </a:r>
          </a:p>
          <a:p>
            <a:pPr lvl="4"/>
            <a:r>
              <a:rPr lang="en-IE" dirty="0"/>
              <a:t>Statistical models</a:t>
            </a:r>
          </a:p>
          <a:p>
            <a:pPr lvl="4"/>
            <a:r>
              <a:rPr lang="en-IE" dirty="0"/>
              <a:t>Descriptive / Inferential Statistics / Hypothesis Tests etc.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Machine Learning</a:t>
            </a:r>
          </a:p>
          <a:p>
            <a:pPr lvl="4"/>
            <a:r>
              <a:rPr lang="en-IE" dirty="0"/>
              <a:t>Supervised / Unsupervised / Semi-supervised / Active Learning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Database Systems</a:t>
            </a:r>
          </a:p>
          <a:p>
            <a:pPr lvl="4"/>
            <a:r>
              <a:rPr lang="en-IE" dirty="0"/>
              <a:t>Query language extensions</a:t>
            </a:r>
          </a:p>
          <a:p>
            <a:pPr lvl="4"/>
            <a:r>
              <a:rPr lang="en-IE" dirty="0"/>
              <a:t>OLAP</a:t>
            </a:r>
          </a:p>
          <a:p>
            <a:pPr lvl="3"/>
            <a:endParaRPr lang="en-IE" dirty="0"/>
          </a:p>
          <a:p>
            <a:pPr lvl="3"/>
            <a:r>
              <a:rPr lang="en-IE" dirty="0"/>
              <a:t>Information Retrieval</a:t>
            </a:r>
          </a:p>
          <a:p>
            <a:pPr lvl="4"/>
            <a:r>
              <a:rPr lang="en-IE" dirty="0"/>
              <a:t>Language models</a:t>
            </a:r>
          </a:p>
          <a:p>
            <a:pPr lvl="4"/>
            <a:r>
              <a:rPr lang="en-IE" dirty="0"/>
              <a:t>Topic models</a:t>
            </a:r>
          </a:p>
          <a:p>
            <a:pPr lvl="4"/>
            <a:r>
              <a:rPr lang="en-IE" dirty="0"/>
              <a:t>Search engines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A View From Serenity Acres: THE CRUCIBLE OF PAIN">
            <a:extLst>
              <a:ext uri="{FF2B5EF4-FFF2-40B4-BE49-F238E27FC236}">
                <a16:creationId xmlns:a16="http://schemas.microsoft.com/office/drawing/2014/main" id="{9F528BD4-4C64-374D-A658-BA5B089D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4248" y="4668099"/>
            <a:ext cx="1587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8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Transformation &amp; Discretization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Discretization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Binning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A top-down splitting technique based on a specified number of bins</a:t>
            </a:r>
          </a:p>
          <a:p>
            <a:pPr lvl="4"/>
            <a:r>
              <a:rPr lang="en-IE" dirty="0"/>
              <a:t>Can be applied using equal-width or equal-frequency binning with bin values being replaced with mean or median values</a:t>
            </a:r>
          </a:p>
          <a:p>
            <a:pPr lvl="4"/>
            <a:r>
              <a:rPr lang="en-IE" dirty="0"/>
              <a:t>Can be applied recursively</a:t>
            </a:r>
          </a:p>
          <a:p>
            <a:pPr lvl="4"/>
            <a:r>
              <a:rPr lang="en-IE" dirty="0"/>
              <a:t>Sensitive to outliers</a:t>
            </a:r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7" name="Picture 6" descr="Digital signal (signal processing) - Wikipedia">
            <a:extLst>
              <a:ext uri="{FF2B5EF4-FFF2-40B4-BE49-F238E27FC236}">
                <a16:creationId xmlns:a16="http://schemas.microsoft.com/office/drawing/2014/main" id="{B033F4A1-3231-8E4E-A716-5C5273CF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2.3 Data </a:t>
            </a:r>
            <a:r>
              <a:rPr lang="en-IE" dirty="0" err="1"/>
              <a:t>Preprocessing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Data Transformation &amp; Discretization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Discretization</a:t>
            </a:r>
          </a:p>
          <a:p>
            <a:pPr lvl="2"/>
            <a:endParaRPr lang="en-IE" dirty="0"/>
          </a:p>
          <a:p>
            <a:pPr lvl="3"/>
            <a:r>
              <a:rPr lang="en-IE" dirty="0"/>
              <a:t>Histogram Analysis</a:t>
            </a:r>
          </a:p>
          <a:p>
            <a:pPr lvl="4"/>
            <a:endParaRPr lang="en-IE" dirty="0"/>
          </a:p>
          <a:p>
            <a:pPr lvl="4"/>
            <a:r>
              <a:rPr lang="en-IE" dirty="0"/>
              <a:t>Histograms partition values of an attribute into disjoint ranges called buckets (or bins)</a:t>
            </a:r>
          </a:p>
          <a:p>
            <a:pPr lvl="4"/>
            <a:r>
              <a:rPr lang="en-IE" dirty="0"/>
              <a:t>Also can utilise equal-width or equal-frequency parameterisations</a:t>
            </a:r>
          </a:p>
          <a:p>
            <a:pPr lvl="4"/>
            <a:endParaRPr lang="en-IE" dirty="0"/>
          </a:p>
          <a:p>
            <a:pPr lvl="3"/>
            <a:r>
              <a:rPr lang="en-IE" dirty="0"/>
              <a:t>Cluster / Decision Tree / Correlation Analyses</a:t>
            </a:r>
          </a:p>
          <a:p>
            <a:pPr lvl="4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7" name="Picture 6" descr="Digital signal (signal processing) - Wikipedia">
            <a:extLst>
              <a:ext uri="{FF2B5EF4-FFF2-40B4-BE49-F238E27FC236}">
                <a16:creationId xmlns:a16="http://schemas.microsoft.com/office/drawing/2014/main" id="{B033F4A1-3231-8E4E-A716-5C5273CF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964" y="5010388"/>
            <a:ext cx="1900396" cy="114657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D3BA0F-F6C8-B846-867B-4865832FE908}"/>
              </a:ext>
            </a:extLst>
          </p:cNvPr>
          <p:cNvSpPr/>
          <p:nvPr/>
        </p:nvSpPr>
        <p:spPr>
          <a:xfrm>
            <a:off x="1475656" y="5127248"/>
            <a:ext cx="4928192" cy="101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about nominal data?</a:t>
            </a:r>
          </a:p>
        </p:txBody>
      </p:sp>
    </p:spTree>
    <p:extLst>
      <p:ext uri="{BB962C8B-B14F-4D97-AF65-F5344CB8AC3E}">
        <p14:creationId xmlns:p14="http://schemas.microsoft.com/office/powerpoint/2010/main" val="124187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2.4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Prediction</a:t>
            </a:r>
          </a:p>
          <a:p>
            <a:pPr lvl="1"/>
            <a:r>
              <a:rPr lang="en-IE" dirty="0"/>
              <a:t>Data Characteristics</a:t>
            </a:r>
          </a:p>
          <a:p>
            <a:pPr lvl="1"/>
            <a:r>
              <a:rPr lang="en-IE" dirty="0"/>
              <a:t>Data </a:t>
            </a:r>
            <a:r>
              <a:rPr lang="en-IE" dirty="0" err="1"/>
              <a:t>Preprocessing</a:t>
            </a:r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Bibliography/References</a:t>
            </a:r>
          </a:p>
          <a:p>
            <a:pPr lvl="1"/>
            <a:endParaRPr lang="en-IE" dirty="0"/>
          </a:p>
          <a:p>
            <a:pPr lvl="2"/>
            <a:r>
              <a:rPr lang="en-GB" dirty="0"/>
              <a:t>Han J., </a:t>
            </a:r>
            <a:r>
              <a:rPr lang="en-GB" dirty="0" err="1"/>
              <a:t>Kamber</a:t>
            </a:r>
            <a:r>
              <a:rPr lang="en-GB" dirty="0"/>
              <a:t> M., Pei J. (2012). Data Mining Concepts and Techniques. Morgan Kaufmann.</a:t>
            </a:r>
          </a:p>
          <a:p>
            <a:pPr lvl="2"/>
            <a:r>
              <a:rPr lang="en-GB" dirty="0"/>
              <a:t>Bing L. (2011). Web Data Mining. Springer.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Iconscollection - Question | Question. The Iconscollection ...">
            <a:extLst>
              <a:ext uri="{FF2B5EF4-FFF2-40B4-BE49-F238E27FC236}">
                <a16:creationId xmlns:a16="http://schemas.microsoft.com/office/drawing/2014/main" id="{D88F73CF-16ED-D14E-8ADC-FBA48D273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8304" y="1340768"/>
            <a:ext cx="1057672" cy="10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Getting to Know Your Data</a:t>
            </a:r>
          </a:p>
          <a:p>
            <a:pPr marL="594360" lvl="2" indent="0">
              <a:buNone/>
            </a:pPr>
            <a:endParaRPr lang="en-IE" dirty="0"/>
          </a:p>
          <a:p>
            <a:pPr lvl="2"/>
            <a:r>
              <a:rPr lang="en-IE" dirty="0"/>
              <a:t>Data Attributes &amp; Data Values</a:t>
            </a:r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088F-8D49-194C-9243-9DA408F37EB3}"/>
              </a:ext>
            </a:extLst>
          </p:cNvPr>
          <p:cNvSpPr txBox="1"/>
          <p:nvPr/>
        </p:nvSpPr>
        <p:spPr>
          <a:xfrm>
            <a:off x="6156176" y="134239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roadway" panose="020F0502020204030204" pitchFamily="34" charset="0"/>
                <a:cs typeface="Broadway" panose="020F0502020204030204" pitchFamily="34" charset="0"/>
              </a:rPr>
              <a:t>D</a:t>
            </a:r>
            <a:r>
              <a:rPr lang="en-US" sz="5400" i="1" dirty="0">
                <a:solidFill>
                  <a:srgbClr val="002060"/>
                </a:solidFill>
                <a:latin typeface="Forte" panose="020F0502020204030204" pitchFamily="34" charset="0"/>
                <a:cs typeface="Forte" panose="020F0502020204030204" pitchFamily="34" charset="0"/>
              </a:rPr>
              <a:t>a</a:t>
            </a:r>
            <a:r>
              <a:rPr lang="en-US" sz="5400" dirty="0">
                <a:latin typeface="Herculanum" panose="02000505000000020004" pitchFamily="2" charset="77"/>
                <a:cs typeface="Chiller" panose="020F0502020204030204" pitchFamily="34" charset="0"/>
              </a:rPr>
              <a:t>t</a:t>
            </a:r>
            <a:r>
              <a:rPr lang="en-US" sz="5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3DD8C1-325C-C14D-9970-382108D7D254}"/>
              </a:ext>
            </a:extLst>
          </p:cNvPr>
          <p:cNvSpPr/>
          <p:nvPr/>
        </p:nvSpPr>
        <p:spPr>
          <a:xfrm>
            <a:off x="971600" y="2564904"/>
            <a:ext cx="48965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type of attributes make up the data?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B4C30B-CFD7-E74E-9F82-C3859B0AEC75}"/>
              </a:ext>
            </a:extLst>
          </p:cNvPr>
          <p:cNvSpPr/>
          <p:nvPr/>
        </p:nvSpPr>
        <p:spPr>
          <a:xfrm>
            <a:off x="997659" y="3124334"/>
            <a:ext cx="48965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values do these attributes have?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48A239-B574-324B-82F8-2B78287D8BB7}"/>
              </a:ext>
            </a:extLst>
          </p:cNvPr>
          <p:cNvSpPr/>
          <p:nvPr/>
        </p:nvSpPr>
        <p:spPr>
          <a:xfrm>
            <a:off x="971600" y="3687183"/>
            <a:ext cx="48965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attribute values discrete or continuous?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75F97B9-07E2-CF47-B99E-5B4C05ACB8E3}"/>
              </a:ext>
            </a:extLst>
          </p:cNvPr>
          <p:cNvSpPr/>
          <p:nvPr/>
        </p:nvSpPr>
        <p:spPr>
          <a:xfrm>
            <a:off x="997659" y="4246050"/>
            <a:ext cx="48965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are values distributed?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ABD8DB-AFE1-1B42-AFCE-348E718D1CB6}"/>
              </a:ext>
            </a:extLst>
          </p:cNvPr>
          <p:cNvSpPr/>
          <p:nvPr/>
        </p:nvSpPr>
        <p:spPr>
          <a:xfrm>
            <a:off x="997659" y="4804917"/>
            <a:ext cx="48965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we missing any data values?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B7DD08-5B98-AB41-9982-F384F5BCC3CE}"/>
              </a:ext>
            </a:extLst>
          </p:cNvPr>
          <p:cNvSpPr/>
          <p:nvPr/>
        </p:nvSpPr>
        <p:spPr>
          <a:xfrm>
            <a:off x="1004011" y="5363784"/>
            <a:ext cx="48965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identify any outliers?</a:t>
            </a:r>
          </a:p>
        </p:txBody>
      </p:sp>
    </p:spTree>
    <p:extLst>
      <p:ext uri="{BB962C8B-B14F-4D97-AF65-F5344CB8AC3E}">
        <p14:creationId xmlns:p14="http://schemas.microsoft.com/office/powerpoint/2010/main" val="333479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Getting to Know Your Data</a:t>
            </a:r>
          </a:p>
          <a:p>
            <a:pPr marL="594360" lvl="2" indent="0">
              <a:buNone/>
            </a:pPr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Attribute Types</a:t>
            </a:r>
          </a:p>
          <a:p>
            <a:pPr lvl="3"/>
            <a:r>
              <a:rPr lang="en-IE" dirty="0"/>
              <a:t>The type of an attribute is determined by the set of possible values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088F-8D49-194C-9243-9DA408F37EB3}"/>
              </a:ext>
            </a:extLst>
          </p:cNvPr>
          <p:cNvSpPr txBox="1"/>
          <p:nvPr/>
        </p:nvSpPr>
        <p:spPr>
          <a:xfrm>
            <a:off x="6156176" y="134239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roadway" panose="020F0502020204030204" pitchFamily="34" charset="0"/>
                <a:cs typeface="Broadway" panose="020F0502020204030204" pitchFamily="34" charset="0"/>
              </a:rPr>
              <a:t>D</a:t>
            </a:r>
            <a:r>
              <a:rPr lang="en-US" sz="5400" i="1" dirty="0">
                <a:solidFill>
                  <a:srgbClr val="002060"/>
                </a:solidFill>
                <a:latin typeface="Forte" panose="020F0502020204030204" pitchFamily="34" charset="0"/>
                <a:cs typeface="Forte" panose="020F0502020204030204" pitchFamily="34" charset="0"/>
              </a:rPr>
              <a:t>a</a:t>
            </a:r>
            <a:r>
              <a:rPr lang="en-US" sz="5400" dirty="0">
                <a:latin typeface="Herculanum" panose="02000505000000020004" pitchFamily="2" charset="77"/>
                <a:cs typeface="Chiller" panose="020F0502020204030204" pitchFamily="34" charset="0"/>
              </a:rPr>
              <a:t>t</a:t>
            </a:r>
            <a:r>
              <a:rPr lang="en-US" sz="5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F3FC618-05FA-EF45-A336-6C9ED075365C}"/>
              </a:ext>
            </a:extLst>
          </p:cNvPr>
          <p:cNvSpPr/>
          <p:nvPr/>
        </p:nvSpPr>
        <p:spPr>
          <a:xfrm>
            <a:off x="1115616" y="1794746"/>
            <a:ext cx="40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</a:t>
            </a:r>
            <a:r>
              <a:rPr lang="en-US" i="1" dirty="0"/>
              <a:t>attribute </a:t>
            </a:r>
            <a:r>
              <a:rPr lang="en-US" dirty="0"/>
              <a:t>is a data field representing a characteristic or feature of a data object.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A1128-65E4-6842-916E-276B536371A9}"/>
              </a:ext>
            </a:extLst>
          </p:cNvPr>
          <p:cNvSpPr/>
          <p:nvPr/>
        </p:nvSpPr>
        <p:spPr>
          <a:xfrm>
            <a:off x="1547664" y="3717032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4CEE42-D05A-204F-9C71-A862F1A7B195}"/>
              </a:ext>
            </a:extLst>
          </p:cNvPr>
          <p:cNvSpPr/>
          <p:nvPr/>
        </p:nvSpPr>
        <p:spPr>
          <a:xfrm>
            <a:off x="1547664" y="4296199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30E96-7970-A24E-8FED-C2CF14BAE718}"/>
              </a:ext>
            </a:extLst>
          </p:cNvPr>
          <p:cNvSpPr/>
          <p:nvPr/>
        </p:nvSpPr>
        <p:spPr>
          <a:xfrm>
            <a:off x="1547664" y="4899810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5A184-8146-904D-9090-3B87D1BB86C7}"/>
              </a:ext>
            </a:extLst>
          </p:cNvPr>
          <p:cNvSpPr/>
          <p:nvPr/>
        </p:nvSpPr>
        <p:spPr>
          <a:xfrm>
            <a:off x="1547664" y="5497896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5EB8E-2857-6C46-940B-26DC5F23D749}"/>
              </a:ext>
            </a:extLst>
          </p:cNvPr>
          <p:cNvSpPr txBox="1"/>
          <p:nvPr/>
        </p:nvSpPr>
        <p:spPr>
          <a:xfrm>
            <a:off x="5395736" y="4285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consider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E00E1-CA41-3A47-84A2-83B08877D544}"/>
              </a:ext>
            </a:extLst>
          </p:cNvPr>
          <p:cNvSpPr/>
          <p:nvPr/>
        </p:nvSpPr>
        <p:spPr>
          <a:xfrm>
            <a:off x="5467744" y="4903659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5A2630-7B4F-E14B-A971-B59059BDE19D}"/>
              </a:ext>
            </a:extLst>
          </p:cNvPr>
          <p:cNvSpPr/>
          <p:nvPr/>
        </p:nvSpPr>
        <p:spPr>
          <a:xfrm>
            <a:off x="5467744" y="5497896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4525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dirty="0"/>
              <a:t>Nominal Attributes</a:t>
            </a:r>
          </a:p>
          <a:p>
            <a:pPr marL="594360" lvl="2" indent="0">
              <a:buNone/>
            </a:pPr>
            <a:endParaRPr lang="en-IE" dirty="0"/>
          </a:p>
          <a:p>
            <a:pPr lvl="2"/>
            <a:r>
              <a:rPr lang="en-IE" dirty="0"/>
              <a:t>Represent the </a:t>
            </a:r>
            <a:r>
              <a:rPr lang="en-IE" i="1" dirty="0"/>
              <a:t>names of things</a:t>
            </a:r>
          </a:p>
          <a:p>
            <a:pPr lvl="2"/>
            <a:endParaRPr lang="en-IE" i="1" dirty="0"/>
          </a:p>
          <a:p>
            <a:pPr lvl="2"/>
            <a:r>
              <a:rPr lang="en-IE" dirty="0"/>
              <a:t>Also known as </a:t>
            </a:r>
            <a:r>
              <a:rPr lang="en-IE" i="1" dirty="0"/>
              <a:t>categorical </a:t>
            </a:r>
            <a:r>
              <a:rPr lang="en-IE" dirty="0"/>
              <a:t>attributes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No meaningful order associated with the possible values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Can be encoded numerically (if necessary)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Examples</a:t>
            </a:r>
          </a:p>
          <a:p>
            <a:pPr lvl="3"/>
            <a:r>
              <a:rPr lang="en-IE" dirty="0"/>
              <a:t>Eye colour</a:t>
            </a:r>
          </a:p>
          <a:p>
            <a:pPr lvl="3"/>
            <a:r>
              <a:rPr lang="en-IE" dirty="0"/>
              <a:t>Climate type</a:t>
            </a:r>
          </a:p>
          <a:p>
            <a:pPr lvl="3"/>
            <a:r>
              <a:rPr lang="en-IE" dirty="0"/>
              <a:t>Gender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088F-8D49-194C-9243-9DA408F37EB3}"/>
              </a:ext>
            </a:extLst>
          </p:cNvPr>
          <p:cNvSpPr txBox="1"/>
          <p:nvPr/>
        </p:nvSpPr>
        <p:spPr>
          <a:xfrm>
            <a:off x="6156176" y="134239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roadway" panose="020F0502020204030204" pitchFamily="34" charset="0"/>
                <a:cs typeface="Broadway" panose="020F0502020204030204" pitchFamily="34" charset="0"/>
              </a:rPr>
              <a:t>D</a:t>
            </a:r>
            <a:r>
              <a:rPr lang="en-US" sz="5400" i="1" dirty="0">
                <a:solidFill>
                  <a:srgbClr val="002060"/>
                </a:solidFill>
                <a:latin typeface="Forte" panose="020F0502020204030204" pitchFamily="34" charset="0"/>
                <a:cs typeface="Forte" panose="020F0502020204030204" pitchFamily="34" charset="0"/>
              </a:rPr>
              <a:t>a</a:t>
            </a:r>
            <a:r>
              <a:rPr lang="en-US" sz="5400" dirty="0">
                <a:latin typeface="Herculanum" panose="02000505000000020004" pitchFamily="2" charset="77"/>
                <a:cs typeface="Chiller" panose="020F0502020204030204" pitchFamily="34" charset="0"/>
              </a:rPr>
              <a:t>t</a:t>
            </a:r>
            <a:r>
              <a:rPr lang="en-US" sz="5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C2255-D54C-1849-BC84-8E7103498111}"/>
              </a:ext>
            </a:extLst>
          </p:cNvPr>
          <p:cNvSpPr/>
          <p:nvPr/>
        </p:nvSpPr>
        <p:spPr>
          <a:xfrm>
            <a:off x="3923928" y="4869160"/>
            <a:ext cx="47628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possibly useful descriptive statistics?</a:t>
            </a:r>
          </a:p>
        </p:txBody>
      </p:sp>
    </p:spTree>
    <p:extLst>
      <p:ext uri="{BB962C8B-B14F-4D97-AF65-F5344CB8AC3E}">
        <p14:creationId xmlns:p14="http://schemas.microsoft.com/office/powerpoint/2010/main" val="18138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Binary Attributes</a:t>
            </a:r>
          </a:p>
          <a:p>
            <a:pPr marL="594360" lvl="2" indent="0">
              <a:buNone/>
            </a:pPr>
            <a:endParaRPr lang="en-IE" dirty="0"/>
          </a:p>
          <a:p>
            <a:pPr lvl="2"/>
            <a:r>
              <a:rPr lang="en-IE" dirty="0"/>
              <a:t>A nominal attribute with only two states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Typically</a:t>
            </a:r>
          </a:p>
          <a:p>
            <a:pPr lvl="3"/>
            <a:r>
              <a:rPr lang="en-IE" dirty="0"/>
              <a:t>0 represents absence of a particular quality or falsehood of a state</a:t>
            </a:r>
          </a:p>
          <a:p>
            <a:pPr lvl="3"/>
            <a:r>
              <a:rPr lang="en-IE" dirty="0"/>
              <a:t>1 represents presence of a particular quality or truth of a state</a:t>
            </a:r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10" name="Picture 9" descr="usability - Why do light switch buttons have up/down ...">
            <a:extLst>
              <a:ext uri="{FF2B5EF4-FFF2-40B4-BE49-F238E27FC236}">
                <a16:creationId xmlns:a16="http://schemas.microsoft.com/office/drawing/2014/main" id="{C522D128-6DAF-A346-978E-06BB7D24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0312" y="1251847"/>
            <a:ext cx="1422400" cy="1422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04A25D-379C-F440-910D-35407AF14991}"/>
              </a:ext>
            </a:extLst>
          </p:cNvPr>
          <p:cNvSpPr/>
          <p:nvPr/>
        </p:nvSpPr>
        <p:spPr>
          <a:xfrm>
            <a:off x="1187624" y="4149080"/>
            <a:ext cx="7499176" cy="202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binary attribute is said to be </a:t>
            </a:r>
            <a:r>
              <a:rPr lang="en-US" i="1" dirty="0"/>
              <a:t>symmetric</a:t>
            </a:r>
            <a:r>
              <a:rPr lang="en-US" dirty="0"/>
              <a:t> if both states are considered equally valuable and carry the same weight.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binary attribute is </a:t>
            </a:r>
            <a:r>
              <a:rPr lang="en-US" i="1" dirty="0"/>
              <a:t>asymmetric</a:t>
            </a:r>
            <a:r>
              <a:rPr lang="en-US" dirty="0"/>
              <a:t> if the states are not considered of equal weight. For example, indicator for the presence of a disease. In such cases, by convention, the rarest state is usually assigned the value 1.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2.2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Ordinal Attributes</a:t>
            </a:r>
          </a:p>
          <a:p>
            <a:pPr marL="594360" lvl="2" indent="0">
              <a:buNone/>
            </a:pPr>
            <a:endParaRPr lang="en-IE" dirty="0"/>
          </a:p>
          <a:p>
            <a:pPr lvl="2"/>
            <a:r>
              <a:rPr lang="en-IE" dirty="0"/>
              <a:t>Possible values have a meaningful order or ranking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Magnitude between successive values not known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Examples</a:t>
            </a:r>
          </a:p>
          <a:p>
            <a:pPr lvl="3"/>
            <a:r>
              <a:rPr lang="en-IE" dirty="0"/>
              <a:t>Small, Medium, Large</a:t>
            </a:r>
          </a:p>
          <a:p>
            <a:pPr lvl="3"/>
            <a:r>
              <a:rPr lang="en-IE" dirty="0"/>
              <a:t>Military Rank</a:t>
            </a:r>
          </a:p>
          <a:p>
            <a:pPr lvl="3"/>
            <a:r>
              <a:rPr lang="en-IE" dirty="0"/>
              <a:t>Survey rankings</a:t>
            </a:r>
          </a:p>
          <a:p>
            <a:pPr marL="868680" lvl="3" indent="0">
              <a:buNone/>
            </a:pPr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lvl="3"/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marL="594360" lvl="2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File:Categorisation-hierarchy-top2down.svg - Wikimedia Commons">
            <a:extLst>
              <a:ext uri="{FF2B5EF4-FFF2-40B4-BE49-F238E27FC236}">
                <a16:creationId xmlns:a16="http://schemas.microsoft.com/office/drawing/2014/main" id="{A7134362-BE59-4746-8D1A-7F2000EB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3888" y="1340768"/>
            <a:ext cx="1112912" cy="11129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C0485D-54AD-FF46-BDFD-3C9AE47D3ADF}"/>
              </a:ext>
            </a:extLst>
          </p:cNvPr>
          <p:cNvSpPr/>
          <p:nvPr/>
        </p:nvSpPr>
        <p:spPr>
          <a:xfrm>
            <a:off x="1187624" y="4941168"/>
            <a:ext cx="7499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also arise as a result of data reduction/discretization processes.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44AF1-D528-044B-B8C2-E7060F509E90}"/>
              </a:ext>
            </a:extLst>
          </p:cNvPr>
          <p:cNvSpPr/>
          <p:nvPr/>
        </p:nvSpPr>
        <p:spPr>
          <a:xfrm>
            <a:off x="1187624" y="5616900"/>
            <a:ext cx="7499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possibly useful descriptive statistics?</a:t>
            </a:r>
          </a:p>
        </p:txBody>
      </p:sp>
    </p:spTree>
    <p:extLst>
      <p:ext uri="{BB962C8B-B14F-4D97-AF65-F5344CB8AC3E}">
        <p14:creationId xmlns:p14="http://schemas.microsoft.com/office/powerpoint/2010/main" val="42252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20204</TotalTime>
  <Words>2256</Words>
  <Application>Microsoft Macintosh PowerPoint</Application>
  <PresentationFormat>On-screen Show (4:3)</PresentationFormat>
  <Paragraphs>1112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Bookman Old Style</vt:lpstr>
      <vt:lpstr>Broadway</vt:lpstr>
      <vt:lpstr>Calibri</vt:lpstr>
      <vt:lpstr>Cambria Math</vt:lpstr>
      <vt:lpstr>Courier New</vt:lpstr>
      <vt:lpstr>Forte</vt:lpstr>
      <vt:lpstr>Gill Sans MT</vt:lpstr>
      <vt:lpstr>Herculanum</vt:lpstr>
      <vt:lpstr>Wingdings</vt:lpstr>
      <vt:lpstr>Wingdings 3</vt:lpstr>
      <vt:lpstr>Origin</vt:lpstr>
      <vt:lpstr>Data Mining  &amp; Machine Learning I</vt:lpstr>
      <vt:lpstr>2. Data Preprocessing &amp;     Transformation</vt:lpstr>
      <vt:lpstr>2.1 Prediction</vt:lpstr>
      <vt:lpstr>2.1 Prediction</vt:lpstr>
      <vt:lpstr>2.2 Data Characteristics</vt:lpstr>
      <vt:lpstr>2.2 Data Characteristics</vt:lpstr>
      <vt:lpstr>2.2 Data Characteristics</vt:lpstr>
      <vt:lpstr>2.2 Data Characteristics</vt:lpstr>
      <vt:lpstr>2.2 Data Characteristics</vt:lpstr>
      <vt:lpstr>2.2 Data Characteristics</vt:lpstr>
      <vt:lpstr>2.2 Data Characteristics</vt:lpstr>
      <vt:lpstr>2.2 Data Characteristics</vt:lpstr>
      <vt:lpstr>2.2 Data Characteristics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2.3 Data Preprocessing</vt:lpstr>
      <vt:lpstr>2.4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&amp; Management</dc:title>
  <dc:creator>eidolon</dc:creator>
  <cp:lastModifiedBy>Michael Bradford</cp:lastModifiedBy>
  <cp:revision>483</cp:revision>
  <dcterms:created xsi:type="dcterms:W3CDTF">2010-07-16T14:42:15Z</dcterms:created>
  <dcterms:modified xsi:type="dcterms:W3CDTF">2019-09-25T04:47:30Z</dcterms:modified>
</cp:coreProperties>
</file>