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tmp" ContentType="image/png"/>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2" r:id="rId1"/>
  </p:sldMasterIdLst>
  <p:notesMasterIdLst>
    <p:notesMasterId r:id="rId35"/>
  </p:notesMasterIdLst>
  <p:sldIdLst>
    <p:sldId id="256" r:id="rId2"/>
    <p:sldId id="257" r:id="rId3"/>
    <p:sldId id="386" r:id="rId4"/>
    <p:sldId id="320" r:id="rId5"/>
    <p:sldId id="385" r:id="rId6"/>
    <p:sldId id="387" r:id="rId7"/>
    <p:sldId id="388" r:id="rId8"/>
    <p:sldId id="389" r:id="rId9"/>
    <p:sldId id="390" r:id="rId10"/>
    <p:sldId id="391" r:id="rId11"/>
    <p:sldId id="392" r:id="rId12"/>
    <p:sldId id="393" r:id="rId13"/>
    <p:sldId id="394" r:id="rId14"/>
    <p:sldId id="395" r:id="rId15"/>
    <p:sldId id="405" r:id="rId16"/>
    <p:sldId id="406" r:id="rId17"/>
    <p:sldId id="396" r:id="rId18"/>
    <p:sldId id="397" r:id="rId19"/>
    <p:sldId id="398" r:id="rId20"/>
    <p:sldId id="399" r:id="rId21"/>
    <p:sldId id="400" r:id="rId22"/>
    <p:sldId id="401" r:id="rId23"/>
    <p:sldId id="407" r:id="rId24"/>
    <p:sldId id="402" r:id="rId25"/>
    <p:sldId id="403" r:id="rId26"/>
    <p:sldId id="404" r:id="rId27"/>
    <p:sldId id="408" r:id="rId28"/>
    <p:sldId id="409" r:id="rId29"/>
    <p:sldId id="410" r:id="rId30"/>
    <p:sldId id="411" r:id="rId31"/>
    <p:sldId id="412" r:id="rId32"/>
    <p:sldId id="413" r:id="rId33"/>
    <p:sldId id="384"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0F392B-4FDF-4586-919E-BDE60443B584}" v="73" dt="2020-02-04T16:24:09.1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46" autoAdjust="0"/>
    <p:restoredTop sz="87256" autoAdjust="0"/>
  </p:normalViewPr>
  <p:slideViewPr>
    <p:cSldViewPr>
      <p:cViewPr varScale="1">
        <p:scale>
          <a:sx n="93" d="100"/>
          <a:sy n="93" d="100"/>
        </p:scale>
        <p:origin x="248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s Gustavo Nardin" userId="cf698c43-6a11-443f-afbf-c18da312249d" providerId="ADAL" clId="{DD0F392B-4FDF-4586-919E-BDE60443B584}"/>
    <pc:docChg chg="undo modSld">
      <pc:chgData name="Luis Gustavo Nardin" userId="cf698c43-6a11-443f-afbf-c18da312249d" providerId="ADAL" clId="{DD0F392B-4FDF-4586-919E-BDE60443B584}" dt="2020-02-04T16:24:09.123" v="101"/>
      <pc:docMkLst>
        <pc:docMk/>
      </pc:docMkLst>
      <pc:sldChg chg="modSp">
        <pc:chgData name="Luis Gustavo Nardin" userId="cf698c43-6a11-443f-afbf-c18da312249d" providerId="ADAL" clId="{DD0F392B-4FDF-4586-919E-BDE60443B584}" dt="2020-02-04T16:24:09.123" v="101"/>
        <pc:sldMkLst>
          <pc:docMk/>
          <pc:sldMk cId="1561282973" sldId="390"/>
        </pc:sldMkLst>
        <pc:spChg chg="mod">
          <ac:chgData name="Luis Gustavo Nardin" userId="cf698c43-6a11-443f-afbf-c18da312249d" providerId="ADAL" clId="{DD0F392B-4FDF-4586-919E-BDE60443B584}" dt="2020-02-04T16:24:09.123" v="101"/>
          <ac:spMkLst>
            <pc:docMk/>
            <pc:sldMk cId="1561282973" sldId="390"/>
            <ac:spMk id="3" creationId="{00000000-0000-0000-0000-000000000000}"/>
          </ac:spMkLst>
        </pc:spChg>
      </pc:sldChg>
      <pc:sldChg chg="modSp">
        <pc:chgData name="Luis Gustavo Nardin" userId="cf698c43-6a11-443f-afbf-c18da312249d" providerId="ADAL" clId="{DD0F392B-4FDF-4586-919E-BDE60443B584}" dt="2020-02-04T10:21:14.223" v="27" actId="20577"/>
        <pc:sldMkLst>
          <pc:docMk/>
          <pc:sldMk cId="273234173" sldId="396"/>
        </pc:sldMkLst>
        <pc:spChg chg="mod">
          <ac:chgData name="Luis Gustavo Nardin" userId="cf698c43-6a11-443f-afbf-c18da312249d" providerId="ADAL" clId="{DD0F392B-4FDF-4586-919E-BDE60443B584}" dt="2020-02-04T10:21:14.223" v="27" actId="20577"/>
          <ac:spMkLst>
            <pc:docMk/>
            <pc:sldMk cId="273234173" sldId="396"/>
            <ac:spMk id="3" creationId="{00000000-0000-0000-0000-000000000000}"/>
          </ac:spMkLst>
        </pc:spChg>
      </pc:sldChg>
      <pc:sldChg chg="modSp">
        <pc:chgData name="Luis Gustavo Nardin" userId="cf698c43-6a11-443f-afbf-c18da312249d" providerId="ADAL" clId="{DD0F392B-4FDF-4586-919E-BDE60443B584}" dt="2020-02-04T10:38:13.417" v="28" actId="6549"/>
        <pc:sldMkLst>
          <pc:docMk/>
          <pc:sldMk cId="4018509317" sldId="399"/>
        </pc:sldMkLst>
        <pc:spChg chg="mod">
          <ac:chgData name="Luis Gustavo Nardin" userId="cf698c43-6a11-443f-afbf-c18da312249d" providerId="ADAL" clId="{DD0F392B-4FDF-4586-919E-BDE60443B584}" dt="2020-02-04T10:38:13.417" v="28" actId="6549"/>
          <ac:spMkLst>
            <pc:docMk/>
            <pc:sldMk cId="4018509317" sldId="399"/>
            <ac:spMk id="3" creationId="{00000000-0000-0000-0000-000000000000}"/>
          </ac:spMkLst>
        </pc:spChg>
      </pc:sldChg>
      <pc:sldChg chg="modTransition">
        <pc:chgData name="Luis Gustavo Nardin" userId="cf698c43-6a11-443f-afbf-c18da312249d" providerId="ADAL" clId="{DD0F392B-4FDF-4586-919E-BDE60443B584}" dt="2020-02-04T10:38:42.659" v="30"/>
        <pc:sldMkLst>
          <pc:docMk/>
          <pc:sldMk cId="651982325" sldId="400"/>
        </pc:sldMkLst>
      </pc:sldChg>
      <pc:sldChg chg="modSp">
        <pc:chgData name="Luis Gustavo Nardin" userId="cf698c43-6a11-443f-afbf-c18da312249d" providerId="ADAL" clId="{DD0F392B-4FDF-4586-919E-BDE60443B584}" dt="2020-02-04T10:18:14.441" v="24" actId="20577"/>
        <pc:sldMkLst>
          <pc:docMk/>
          <pc:sldMk cId="1591029700" sldId="406"/>
        </pc:sldMkLst>
        <pc:graphicFrameChg chg="modGraphic">
          <ac:chgData name="Luis Gustavo Nardin" userId="cf698c43-6a11-443f-afbf-c18da312249d" providerId="ADAL" clId="{DD0F392B-4FDF-4586-919E-BDE60443B584}" dt="2020-02-04T10:18:14.441" v="24" actId="20577"/>
          <ac:graphicFrameMkLst>
            <pc:docMk/>
            <pc:sldMk cId="1591029700" sldId="406"/>
            <ac:graphicFrameMk id="11" creationId="{AD0C18AE-6562-3140-88E8-1E52A25A3F81}"/>
          </ac:graphicFrameMkLst>
        </pc:graphicFrame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62E26B-CF70-49F0-A0F1-3CAEFD1524F9}" type="datetimeFigureOut">
              <a:rPr lang="en-IE" smtClean="0"/>
              <a:t>04/02/2020</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9C6DFD-454E-4BDE-BECD-D90B03D43808}" type="slidenum">
              <a:rPr lang="en-IE" smtClean="0"/>
              <a:t>‹#›</a:t>
            </a:fld>
            <a:endParaRPr lang="en-IE"/>
          </a:p>
        </p:txBody>
      </p:sp>
    </p:spTree>
    <p:extLst>
      <p:ext uri="{BB962C8B-B14F-4D97-AF65-F5344CB8AC3E}">
        <p14:creationId xmlns:p14="http://schemas.microsoft.com/office/powerpoint/2010/main" val="3345210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A89C6DFD-454E-4BDE-BECD-D90B03D43808}" type="slidenum">
              <a:rPr lang="en-IE" smtClean="0"/>
              <a:t>1</a:t>
            </a:fld>
            <a:endParaRPr lang="en-IE"/>
          </a:p>
        </p:txBody>
      </p:sp>
    </p:spTree>
    <p:extLst>
      <p:ext uri="{BB962C8B-B14F-4D97-AF65-F5344CB8AC3E}">
        <p14:creationId xmlns:p14="http://schemas.microsoft.com/office/powerpoint/2010/main" val="1099304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A89C6DFD-454E-4BDE-BECD-D90B03D43808}" type="slidenum">
              <a:rPr lang="en-IE" smtClean="0"/>
              <a:t>2</a:t>
            </a:fld>
            <a:endParaRPr lang="en-IE"/>
          </a:p>
        </p:txBody>
      </p:sp>
    </p:spTree>
    <p:extLst>
      <p:ext uri="{BB962C8B-B14F-4D97-AF65-F5344CB8AC3E}">
        <p14:creationId xmlns:p14="http://schemas.microsoft.com/office/powerpoint/2010/main" val="3427685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D05AA7EC-5803-494B-9E33-31E7747B1585}" type="datetime1">
              <a:rPr lang="en-IE" smtClean="0"/>
              <a:t>04/02/2020</a:t>
            </a:fld>
            <a:endParaRPr lang="en-IE"/>
          </a:p>
        </p:txBody>
      </p:sp>
      <p:sp>
        <p:nvSpPr>
          <p:cNvPr id="17" name="Footer Placeholder 16"/>
          <p:cNvSpPr>
            <a:spLocks noGrp="1"/>
          </p:cNvSpPr>
          <p:nvPr>
            <p:ph type="ftr" sz="quarter" idx="11"/>
          </p:nvPr>
        </p:nvSpPr>
        <p:spPr>
          <a:xfrm>
            <a:off x="2898648" y="6355080"/>
            <a:ext cx="3474720" cy="365760"/>
          </a:xfrm>
        </p:spPr>
        <p:txBody>
          <a:bodyPr/>
          <a:lstStyle/>
          <a:p>
            <a:r>
              <a:rPr lang="en-IE"/>
              <a:t>Data Storage &amp; Management</a:t>
            </a:r>
          </a:p>
        </p:txBody>
      </p:sp>
      <p:sp>
        <p:nvSpPr>
          <p:cNvPr id="29" name="Slide Number Placeholder 28"/>
          <p:cNvSpPr>
            <a:spLocks noGrp="1"/>
          </p:cNvSpPr>
          <p:nvPr>
            <p:ph type="sldNum" sz="quarter" idx="12"/>
          </p:nvPr>
        </p:nvSpPr>
        <p:spPr>
          <a:xfrm>
            <a:off x="1216152" y="6355080"/>
            <a:ext cx="1219200" cy="365760"/>
          </a:xfrm>
        </p:spPr>
        <p:txBody>
          <a:bodyPr/>
          <a:lstStyle/>
          <a:p>
            <a:fld id="{A795FE1D-C3C2-4288-B202-270E58405F08}" type="slidenum">
              <a:rPr lang="en-IE" smtClean="0"/>
              <a:t>‹#›</a:t>
            </a:fld>
            <a:endParaRPr lang="en-IE"/>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23CA146-8546-4BCC-ADE6-690F652BFB7E}" type="datetime1">
              <a:rPr lang="en-IE" smtClean="0"/>
              <a:t>04/02/2020</a:t>
            </a:fld>
            <a:endParaRPr lang="en-IE"/>
          </a:p>
        </p:txBody>
      </p:sp>
      <p:sp>
        <p:nvSpPr>
          <p:cNvPr id="5" name="Footer Placeholder 4"/>
          <p:cNvSpPr>
            <a:spLocks noGrp="1"/>
          </p:cNvSpPr>
          <p:nvPr>
            <p:ph type="ftr" sz="quarter" idx="11"/>
          </p:nvPr>
        </p:nvSpPr>
        <p:spPr/>
        <p:txBody>
          <a:bodyPr/>
          <a:lstStyle/>
          <a:p>
            <a:r>
              <a:rPr lang="en-IE"/>
              <a:t>Data Storage &amp; Management</a:t>
            </a:r>
          </a:p>
        </p:txBody>
      </p:sp>
      <p:sp>
        <p:nvSpPr>
          <p:cNvPr id="6" name="Slide Number Placeholder 5"/>
          <p:cNvSpPr>
            <a:spLocks noGrp="1"/>
          </p:cNvSpPr>
          <p:nvPr>
            <p:ph type="sldNum" sz="quarter" idx="12"/>
          </p:nvPr>
        </p:nvSpPr>
        <p:spPr/>
        <p:txBody>
          <a:bodyPr/>
          <a:lstStyle/>
          <a:p>
            <a:fld id="{A795FE1D-C3C2-4288-B202-270E58405F08}" type="slidenum">
              <a:rPr lang="en-IE" smtClean="0"/>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510C8CD-650E-454E-830E-825835665F2B}" type="datetime1">
              <a:rPr lang="en-IE" smtClean="0"/>
              <a:t>04/02/2020</a:t>
            </a:fld>
            <a:endParaRPr lang="en-IE"/>
          </a:p>
        </p:txBody>
      </p:sp>
      <p:sp>
        <p:nvSpPr>
          <p:cNvPr id="5" name="Footer Placeholder 4"/>
          <p:cNvSpPr>
            <a:spLocks noGrp="1"/>
          </p:cNvSpPr>
          <p:nvPr>
            <p:ph type="ftr" sz="quarter" idx="11"/>
          </p:nvPr>
        </p:nvSpPr>
        <p:spPr/>
        <p:txBody>
          <a:bodyPr/>
          <a:lstStyle/>
          <a:p>
            <a:r>
              <a:rPr lang="en-IE"/>
              <a:t>Data Storage &amp; Management</a:t>
            </a:r>
          </a:p>
        </p:txBody>
      </p:sp>
      <p:sp>
        <p:nvSpPr>
          <p:cNvPr id="6" name="Slide Number Placeholder 5"/>
          <p:cNvSpPr>
            <a:spLocks noGrp="1"/>
          </p:cNvSpPr>
          <p:nvPr>
            <p:ph type="sldNum" sz="quarter" idx="12"/>
          </p:nvPr>
        </p:nvSpPr>
        <p:spPr/>
        <p:txBody>
          <a:bodyPr/>
          <a:lstStyle/>
          <a:p>
            <a:fld id="{A795FE1D-C3C2-4288-B202-270E58405F08}" type="slidenum">
              <a:rPr lang="en-IE" smtClean="0"/>
              <a:t>‹#›</a:t>
            </a:fld>
            <a:endParaRPr lang="en-IE"/>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C90A7575-2568-44CB-A811-B2BCEBA0300C}" type="datetime1">
              <a:rPr lang="en-IE" smtClean="0"/>
              <a:t>04/02/2020</a:t>
            </a:fld>
            <a:endParaRPr lang="en-IE"/>
          </a:p>
        </p:txBody>
      </p:sp>
      <p:sp>
        <p:nvSpPr>
          <p:cNvPr id="5" name="Footer Placeholder 4"/>
          <p:cNvSpPr>
            <a:spLocks noGrp="1"/>
          </p:cNvSpPr>
          <p:nvPr>
            <p:ph type="ftr" sz="quarter" idx="11"/>
          </p:nvPr>
        </p:nvSpPr>
        <p:spPr/>
        <p:txBody>
          <a:bodyPr/>
          <a:lstStyle/>
          <a:p>
            <a:r>
              <a:rPr lang="en-IE"/>
              <a:t>Data Storage &amp; Management</a:t>
            </a:r>
          </a:p>
        </p:txBody>
      </p:sp>
      <p:sp>
        <p:nvSpPr>
          <p:cNvPr id="6" name="Slide Number Placeholder 5"/>
          <p:cNvSpPr>
            <a:spLocks noGrp="1"/>
          </p:cNvSpPr>
          <p:nvPr>
            <p:ph type="sldNum" sz="quarter" idx="12"/>
          </p:nvPr>
        </p:nvSpPr>
        <p:spPr/>
        <p:txBody>
          <a:bodyPr/>
          <a:lstStyle/>
          <a:p>
            <a:fld id="{A795FE1D-C3C2-4288-B202-270E58405F08}" type="slidenum">
              <a:rPr lang="en-IE" smtClean="0"/>
              <a:t>‹#›</a:t>
            </a:fld>
            <a:endParaRPr lang="en-IE"/>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5413ABEA-6F50-414B-A6C0-79CB1ACD5B81}" type="datetime1">
              <a:rPr lang="en-IE" smtClean="0"/>
              <a:t>04/02/2020</a:t>
            </a:fld>
            <a:endParaRPr lang="en-IE"/>
          </a:p>
        </p:txBody>
      </p:sp>
      <p:sp>
        <p:nvSpPr>
          <p:cNvPr id="5" name="Footer Placeholder 4"/>
          <p:cNvSpPr>
            <a:spLocks noGrp="1"/>
          </p:cNvSpPr>
          <p:nvPr>
            <p:ph type="ftr" sz="quarter" idx="11"/>
          </p:nvPr>
        </p:nvSpPr>
        <p:spPr>
          <a:xfrm>
            <a:off x="2898648" y="6355080"/>
            <a:ext cx="3474720" cy="365760"/>
          </a:xfrm>
        </p:spPr>
        <p:txBody>
          <a:bodyPr/>
          <a:lstStyle/>
          <a:p>
            <a:r>
              <a:rPr lang="en-IE"/>
              <a:t>Data Storage &amp; Management</a:t>
            </a:r>
          </a:p>
        </p:txBody>
      </p:sp>
      <p:sp>
        <p:nvSpPr>
          <p:cNvPr id="6" name="Slide Number Placeholder 5"/>
          <p:cNvSpPr>
            <a:spLocks noGrp="1"/>
          </p:cNvSpPr>
          <p:nvPr>
            <p:ph type="sldNum" sz="quarter" idx="12"/>
          </p:nvPr>
        </p:nvSpPr>
        <p:spPr>
          <a:xfrm>
            <a:off x="1069848" y="6355080"/>
            <a:ext cx="1520952" cy="365760"/>
          </a:xfrm>
        </p:spPr>
        <p:txBody>
          <a:bodyPr/>
          <a:lstStyle/>
          <a:p>
            <a:fld id="{A795FE1D-C3C2-4288-B202-270E58405F08}" type="slidenum">
              <a:rPr lang="en-IE" smtClean="0"/>
              <a:t>‹#›</a:t>
            </a:fld>
            <a:endParaRPr lang="en-IE"/>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606C63D7-AD15-4851-B345-BAC93E4A0FD1}" type="datetime1">
              <a:rPr lang="en-IE" smtClean="0"/>
              <a:t>04/02/2020</a:t>
            </a:fld>
            <a:endParaRPr lang="en-IE"/>
          </a:p>
        </p:txBody>
      </p:sp>
      <p:sp>
        <p:nvSpPr>
          <p:cNvPr id="6" name="Footer Placeholder 5"/>
          <p:cNvSpPr>
            <a:spLocks noGrp="1"/>
          </p:cNvSpPr>
          <p:nvPr>
            <p:ph type="ftr" sz="quarter" idx="11"/>
          </p:nvPr>
        </p:nvSpPr>
        <p:spPr/>
        <p:txBody>
          <a:bodyPr/>
          <a:lstStyle/>
          <a:p>
            <a:r>
              <a:rPr lang="en-IE"/>
              <a:t>Data Storage &amp; Management</a:t>
            </a:r>
          </a:p>
        </p:txBody>
      </p:sp>
      <p:sp>
        <p:nvSpPr>
          <p:cNvPr id="7" name="Slide Number Placeholder 6"/>
          <p:cNvSpPr>
            <a:spLocks noGrp="1"/>
          </p:cNvSpPr>
          <p:nvPr>
            <p:ph type="sldNum" sz="quarter" idx="12"/>
          </p:nvPr>
        </p:nvSpPr>
        <p:spPr/>
        <p:txBody>
          <a:bodyPr/>
          <a:lstStyle/>
          <a:p>
            <a:fld id="{A795FE1D-C3C2-4288-B202-270E58405F08}" type="slidenum">
              <a:rPr lang="en-IE" smtClean="0"/>
              <a:t>‹#›</a:t>
            </a:fld>
            <a:endParaRPr lang="en-IE"/>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79A021A8-3AD6-4491-AFAB-18BB1750D36F}" type="datetime1">
              <a:rPr lang="en-IE" smtClean="0"/>
              <a:t>04/02/2020</a:t>
            </a:fld>
            <a:endParaRPr lang="en-IE"/>
          </a:p>
        </p:txBody>
      </p:sp>
      <p:sp>
        <p:nvSpPr>
          <p:cNvPr id="8" name="Footer Placeholder 7"/>
          <p:cNvSpPr>
            <a:spLocks noGrp="1"/>
          </p:cNvSpPr>
          <p:nvPr>
            <p:ph type="ftr" sz="quarter" idx="11"/>
          </p:nvPr>
        </p:nvSpPr>
        <p:spPr/>
        <p:txBody>
          <a:bodyPr/>
          <a:lstStyle/>
          <a:p>
            <a:r>
              <a:rPr lang="en-IE"/>
              <a:t>Data Storage &amp; Management</a:t>
            </a:r>
          </a:p>
        </p:txBody>
      </p:sp>
      <p:sp>
        <p:nvSpPr>
          <p:cNvPr id="9" name="Slide Number Placeholder 8"/>
          <p:cNvSpPr>
            <a:spLocks noGrp="1"/>
          </p:cNvSpPr>
          <p:nvPr>
            <p:ph type="sldNum" sz="quarter" idx="12"/>
          </p:nvPr>
        </p:nvSpPr>
        <p:spPr/>
        <p:txBody>
          <a:bodyPr/>
          <a:lstStyle/>
          <a:p>
            <a:fld id="{A795FE1D-C3C2-4288-B202-270E58405F08}" type="slidenum">
              <a:rPr lang="en-IE" smtClean="0"/>
              <a:t>‹#›</a:t>
            </a:fld>
            <a:endParaRPr lang="en-IE"/>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6A5C68C-761E-4C55-BC2F-32A4DE5A78EB}" type="datetime1">
              <a:rPr lang="en-IE" smtClean="0"/>
              <a:t>04/02/2020</a:t>
            </a:fld>
            <a:endParaRPr lang="en-IE"/>
          </a:p>
        </p:txBody>
      </p:sp>
      <p:sp>
        <p:nvSpPr>
          <p:cNvPr id="4" name="Footer Placeholder 3"/>
          <p:cNvSpPr>
            <a:spLocks noGrp="1"/>
          </p:cNvSpPr>
          <p:nvPr>
            <p:ph type="ftr" sz="quarter" idx="11"/>
          </p:nvPr>
        </p:nvSpPr>
        <p:spPr/>
        <p:txBody>
          <a:bodyPr/>
          <a:lstStyle/>
          <a:p>
            <a:r>
              <a:rPr lang="en-IE"/>
              <a:t>Data Storage &amp; Management</a:t>
            </a:r>
          </a:p>
        </p:txBody>
      </p:sp>
      <p:sp>
        <p:nvSpPr>
          <p:cNvPr id="5" name="Slide Number Placeholder 4"/>
          <p:cNvSpPr>
            <a:spLocks noGrp="1"/>
          </p:cNvSpPr>
          <p:nvPr>
            <p:ph type="sldNum" sz="quarter" idx="12"/>
          </p:nvPr>
        </p:nvSpPr>
        <p:spPr/>
        <p:txBody>
          <a:bodyPr/>
          <a:lstStyle/>
          <a:p>
            <a:fld id="{A795FE1D-C3C2-4288-B202-270E58405F08}" type="slidenum">
              <a:rPr lang="en-IE" smtClean="0"/>
              <a:t>‹#›</a:t>
            </a:fld>
            <a:endParaRPr lang="en-IE"/>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1FA42F-05A7-425F-ACD5-3CD26FCA4A15}" type="datetime1">
              <a:rPr lang="en-IE" smtClean="0"/>
              <a:t>04/02/2020</a:t>
            </a:fld>
            <a:endParaRPr lang="en-IE"/>
          </a:p>
        </p:txBody>
      </p:sp>
      <p:sp>
        <p:nvSpPr>
          <p:cNvPr id="3" name="Footer Placeholder 2"/>
          <p:cNvSpPr>
            <a:spLocks noGrp="1"/>
          </p:cNvSpPr>
          <p:nvPr>
            <p:ph type="ftr" sz="quarter" idx="11"/>
          </p:nvPr>
        </p:nvSpPr>
        <p:spPr/>
        <p:txBody>
          <a:bodyPr/>
          <a:lstStyle/>
          <a:p>
            <a:r>
              <a:rPr lang="en-IE"/>
              <a:t>Data Storage &amp; Management</a:t>
            </a:r>
          </a:p>
        </p:txBody>
      </p:sp>
      <p:sp>
        <p:nvSpPr>
          <p:cNvPr id="4" name="Slide Number Placeholder 3"/>
          <p:cNvSpPr>
            <a:spLocks noGrp="1"/>
          </p:cNvSpPr>
          <p:nvPr>
            <p:ph type="sldNum" sz="quarter" idx="12"/>
          </p:nvPr>
        </p:nvSpPr>
        <p:spPr/>
        <p:txBody>
          <a:bodyPr/>
          <a:lstStyle/>
          <a:p>
            <a:fld id="{A795FE1D-C3C2-4288-B202-270E58405F08}" type="slidenum">
              <a:rPr lang="en-IE" smtClean="0"/>
              <a:t>‹#›</a:t>
            </a:fld>
            <a:endParaRPr lang="en-IE"/>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3C8F5B4-6F8E-44AF-9144-B7D131601CFF}" type="datetime1">
              <a:rPr lang="en-IE" smtClean="0"/>
              <a:t>04/02/2020</a:t>
            </a:fld>
            <a:endParaRPr lang="en-IE"/>
          </a:p>
        </p:txBody>
      </p:sp>
      <p:sp>
        <p:nvSpPr>
          <p:cNvPr id="6" name="Footer Placeholder 5"/>
          <p:cNvSpPr>
            <a:spLocks noGrp="1"/>
          </p:cNvSpPr>
          <p:nvPr>
            <p:ph type="ftr" sz="quarter" idx="11"/>
          </p:nvPr>
        </p:nvSpPr>
        <p:spPr/>
        <p:txBody>
          <a:bodyPr/>
          <a:lstStyle/>
          <a:p>
            <a:r>
              <a:rPr lang="en-IE"/>
              <a:t>Data Storage &amp; Management</a:t>
            </a:r>
          </a:p>
        </p:txBody>
      </p:sp>
      <p:sp>
        <p:nvSpPr>
          <p:cNvPr id="7" name="Slide Number Placeholder 6"/>
          <p:cNvSpPr>
            <a:spLocks noGrp="1"/>
          </p:cNvSpPr>
          <p:nvPr>
            <p:ph type="sldNum" sz="quarter" idx="12"/>
          </p:nvPr>
        </p:nvSpPr>
        <p:spPr/>
        <p:txBody>
          <a:bodyPr/>
          <a:lstStyle/>
          <a:p>
            <a:fld id="{A795FE1D-C3C2-4288-B202-270E58405F08}" type="slidenum">
              <a:rPr lang="en-IE" smtClean="0"/>
              <a:t>‹#›</a:t>
            </a:fld>
            <a:endParaRPr lang="en-IE"/>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04894FD-8725-4DCD-ADEB-77154A9039B0}" type="datetime1">
              <a:rPr lang="en-IE" smtClean="0"/>
              <a:t>04/02/2020</a:t>
            </a:fld>
            <a:endParaRPr lang="en-IE"/>
          </a:p>
        </p:txBody>
      </p:sp>
      <p:sp>
        <p:nvSpPr>
          <p:cNvPr id="6" name="Footer Placeholder 5"/>
          <p:cNvSpPr>
            <a:spLocks noGrp="1"/>
          </p:cNvSpPr>
          <p:nvPr>
            <p:ph type="ftr" sz="quarter" idx="11"/>
          </p:nvPr>
        </p:nvSpPr>
        <p:spPr/>
        <p:txBody>
          <a:bodyPr/>
          <a:lstStyle/>
          <a:p>
            <a:r>
              <a:rPr lang="en-IE"/>
              <a:t>Data Storage &amp; Management</a:t>
            </a:r>
          </a:p>
        </p:txBody>
      </p:sp>
      <p:sp>
        <p:nvSpPr>
          <p:cNvPr id="7" name="Slide Number Placeholder 6"/>
          <p:cNvSpPr>
            <a:spLocks noGrp="1"/>
          </p:cNvSpPr>
          <p:nvPr>
            <p:ph type="sldNum" sz="quarter" idx="12"/>
          </p:nvPr>
        </p:nvSpPr>
        <p:spPr/>
        <p:txBody>
          <a:bodyPr/>
          <a:lstStyle/>
          <a:p>
            <a:fld id="{A795FE1D-C3C2-4288-B202-270E58405F08}" type="slidenum">
              <a:rPr lang="en-IE" smtClean="0"/>
              <a:t>‹#›</a:t>
            </a:fld>
            <a:endParaRPr lang="en-IE"/>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F2069B8B-49D3-4C1B-AE57-672B255F8C62}" type="datetime1">
              <a:rPr lang="en-IE" smtClean="0"/>
              <a:t>04/02/2020</a:t>
            </a:fld>
            <a:endParaRPr lang="en-IE"/>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IE"/>
              <a:t>Data Storage &amp; Management</a:t>
            </a: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A795FE1D-C3C2-4288-B202-270E58405F08}" type="slidenum">
              <a:rPr lang="en-IE" smtClean="0"/>
              <a:t>‹#›</a:t>
            </a:fld>
            <a:endParaRPr lang="en-IE"/>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tonybates.ca/2016/01/04/book-review-the-future-of-the-professions-including-teachin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ran.r-project.org/web/packages/caret/caret.pdf" TargetMode="External"/><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www.codeproject.com/Articles/20067/Drawing-a-Radar-Display-Using-C" TargetMode="External"/><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image" Target="../media/image18.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9.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flickr.com/photos/simiezzz/647478939/" TargetMode="External"/><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ga-IE" dirty="0"/>
              <a:t>Data Mining </a:t>
            </a:r>
            <a:br>
              <a:rPr lang="ga-IE" dirty="0"/>
            </a:br>
            <a:r>
              <a:rPr lang="ga-IE" dirty="0"/>
              <a:t>&amp; Machine Learning I</a:t>
            </a:r>
            <a:endParaRPr lang="en-IE" dirty="0"/>
          </a:p>
        </p:txBody>
      </p:sp>
      <p:sp>
        <p:nvSpPr>
          <p:cNvPr id="3" name="Subtitle 2"/>
          <p:cNvSpPr>
            <a:spLocks noGrp="1"/>
          </p:cNvSpPr>
          <p:nvPr>
            <p:ph type="subTitle" idx="1"/>
          </p:nvPr>
        </p:nvSpPr>
        <p:spPr/>
        <p:txBody>
          <a:bodyPr/>
          <a:lstStyle/>
          <a:p>
            <a:r>
              <a:rPr lang="en-IE" dirty="0"/>
              <a:t>3.</a:t>
            </a:r>
            <a:r>
              <a:rPr lang="en-GB" dirty="0"/>
              <a:t> </a:t>
            </a:r>
            <a:r>
              <a:rPr lang="en-IE" dirty="0"/>
              <a:t>Prediction Models Evaluation</a:t>
            </a:r>
          </a:p>
          <a:p>
            <a:endParaRPr lang="en-IE" dirty="0"/>
          </a:p>
        </p:txBody>
      </p:sp>
      <p:pic>
        <p:nvPicPr>
          <p:cNvPr id="9" name="Picture 8" descr="Book Review: The Future of the Professions (including ...">
            <a:extLst>
              <a:ext uri="{FF2B5EF4-FFF2-40B4-BE49-F238E27FC236}">
                <a16:creationId xmlns:a16="http://schemas.microsoft.com/office/drawing/2014/main" id="{77FB42F5-8B40-BD4A-87F1-E95120AA9EF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331640" y="3861651"/>
            <a:ext cx="1252234" cy="990600"/>
          </a:xfrm>
          <a:prstGeom prst="rect">
            <a:avLst/>
          </a:prstGeom>
        </p:spPr>
      </p:pic>
    </p:spTree>
    <p:extLst>
      <p:ext uri="{BB962C8B-B14F-4D97-AF65-F5344CB8AC3E}">
        <p14:creationId xmlns:p14="http://schemas.microsoft.com/office/powerpoint/2010/main" val="3281816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3.1 Model Evaluation</a:t>
            </a:r>
          </a:p>
        </p:txBody>
      </p:sp>
      <p:sp>
        <p:nvSpPr>
          <p:cNvPr id="3" name="Content Placeholder 2"/>
          <p:cNvSpPr>
            <a:spLocks noGrp="1"/>
          </p:cNvSpPr>
          <p:nvPr>
            <p:ph sz="quarter" idx="1"/>
          </p:nvPr>
        </p:nvSpPr>
        <p:spPr/>
        <p:txBody>
          <a:bodyPr>
            <a:normAutofit/>
          </a:bodyPr>
          <a:lstStyle/>
          <a:p>
            <a:pPr lvl="1"/>
            <a:r>
              <a:rPr lang="en-GB" dirty="0"/>
              <a:t>Classification / Co-incidence Matrix [Multi-Class]</a:t>
            </a:r>
          </a:p>
          <a:p>
            <a:pPr lvl="1"/>
            <a:endParaRPr lang="en-GB" dirty="0"/>
          </a:p>
          <a:p>
            <a:pPr lvl="1"/>
            <a:endParaRPr lang="en-GB" dirty="0"/>
          </a:p>
          <a:p>
            <a:pPr marL="274320" lvl="1" indent="0">
              <a:buNone/>
            </a:pPr>
            <a:endParaRPr lang="en-IE" dirty="0"/>
          </a:p>
        </p:txBody>
      </p:sp>
      <p:sp>
        <p:nvSpPr>
          <p:cNvPr id="5" name="Footer Placeholder 4"/>
          <p:cNvSpPr>
            <a:spLocks noGrp="1"/>
          </p:cNvSpPr>
          <p:nvPr>
            <p:ph type="ftr" sz="quarter" idx="11"/>
          </p:nvPr>
        </p:nvSpPr>
        <p:spPr/>
        <p:txBody>
          <a:bodyPr/>
          <a:lstStyle/>
          <a:p>
            <a:pPr algn="ctr"/>
            <a:r>
              <a:rPr lang="en-IE" dirty="0"/>
              <a:t>Data Mining &amp; Machine Learning I</a:t>
            </a:r>
          </a:p>
        </p:txBody>
      </p:sp>
      <p:graphicFrame>
        <p:nvGraphicFramePr>
          <p:cNvPr id="6" name="Content Placeholder 6">
            <a:extLst>
              <a:ext uri="{FF2B5EF4-FFF2-40B4-BE49-F238E27FC236}">
                <a16:creationId xmlns:a16="http://schemas.microsoft.com/office/drawing/2014/main" id="{8C3A024B-078A-E84C-8963-93098D93444D}"/>
              </a:ext>
            </a:extLst>
          </p:cNvPr>
          <p:cNvGraphicFramePr>
            <a:graphicFrameLocks/>
          </p:cNvGraphicFramePr>
          <p:nvPr>
            <p:extLst>
              <p:ext uri="{D42A27DB-BD31-4B8C-83A1-F6EECF244321}">
                <p14:modId xmlns:p14="http://schemas.microsoft.com/office/powerpoint/2010/main" val="915296532"/>
              </p:ext>
            </p:extLst>
          </p:nvPr>
        </p:nvGraphicFramePr>
        <p:xfrm>
          <a:off x="329663" y="2286000"/>
          <a:ext cx="8484673" cy="2804160"/>
        </p:xfrm>
        <a:graphic>
          <a:graphicData uri="http://schemas.openxmlformats.org/drawingml/2006/table">
            <a:tbl>
              <a:tblPr>
                <a:tableStyleId>{E929F9F4-4A8F-4326-A1B4-22849713DDAB}</a:tableStyleId>
              </a:tblPr>
              <a:tblGrid>
                <a:gridCol w="1542324">
                  <a:extLst>
                    <a:ext uri="{9D8B030D-6E8A-4147-A177-3AD203B41FA5}">
                      <a16:colId xmlns:a16="http://schemas.microsoft.com/office/drawing/2014/main" val="20000"/>
                    </a:ext>
                  </a:extLst>
                </a:gridCol>
                <a:gridCol w="1285901">
                  <a:extLst>
                    <a:ext uri="{9D8B030D-6E8A-4147-A177-3AD203B41FA5}">
                      <a16:colId xmlns:a16="http://schemas.microsoft.com/office/drawing/2014/main" val="20001"/>
                    </a:ext>
                  </a:extLst>
                </a:gridCol>
                <a:gridCol w="1414112">
                  <a:extLst>
                    <a:ext uri="{9D8B030D-6E8A-4147-A177-3AD203B41FA5}">
                      <a16:colId xmlns:a16="http://schemas.microsoft.com/office/drawing/2014/main" val="20002"/>
                    </a:ext>
                  </a:extLst>
                </a:gridCol>
                <a:gridCol w="1414112">
                  <a:extLst>
                    <a:ext uri="{9D8B030D-6E8A-4147-A177-3AD203B41FA5}">
                      <a16:colId xmlns:a16="http://schemas.microsoft.com/office/drawing/2014/main" val="20003"/>
                    </a:ext>
                  </a:extLst>
                </a:gridCol>
                <a:gridCol w="1414112">
                  <a:extLst>
                    <a:ext uri="{9D8B030D-6E8A-4147-A177-3AD203B41FA5}">
                      <a16:colId xmlns:a16="http://schemas.microsoft.com/office/drawing/2014/main" val="20004"/>
                    </a:ext>
                  </a:extLst>
                </a:gridCol>
                <a:gridCol w="1414112">
                  <a:extLst>
                    <a:ext uri="{9D8B030D-6E8A-4147-A177-3AD203B41FA5}">
                      <a16:colId xmlns:a16="http://schemas.microsoft.com/office/drawing/2014/main" val="20005"/>
                    </a:ext>
                  </a:extLst>
                </a:gridCol>
              </a:tblGrid>
              <a:tr h="370840">
                <a:tc rowSpan="2" gridSpan="2">
                  <a:txBody>
                    <a:bodyPr/>
                    <a:lstStyle/>
                    <a:p>
                      <a:endParaRPr lang="en-GB"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rowSpan="2" hMerge="1">
                  <a:txBody>
                    <a:bodyPr/>
                    <a:lstStyle/>
                    <a:p>
                      <a:endParaRPr lang="en-GB"/>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gridSpan="3">
                  <a:txBody>
                    <a:bodyPr/>
                    <a:lstStyle/>
                    <a:p>
                      <a:pPr algn="ctr"/>
                      <a:r>
                        <a:rPr lang="en-GB" sz="1600" b="1" dirty="0"/>
                        <a:t>Actual Classification of Classes in the dataset</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solidFill>
                  </a:tcPr>
                </a:tc>
                <a:tc hMerge="1">
                  <a:txBody>
                    <a:bodyPr/>
                    <a:lstStyle/>
                    <a:p>
                      <a:endParaRPr lang="en-GB"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hMerge="1">
                  <a:txBody>
                    <a:bodyPr/>
                    <a:lstStyle/>
                    <a:p>
                      <a:pPr algn="ctr"/>
                      <a:endParaRPr lang="en-GB"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rowSpan="6">
                  <a:txBody>
                    <a:bodyPr/>
                    <a:lstStyle/>
                    <a:p>
                      <a:endParaRPr lang="en-GB"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0000"/>
                  </a:ext>
                </a:extLst>
              </a:tr>
              <a:tr h="370840">
                <a:tc gridSpan="2" vMerge="1">
                  <a:txBody>
                    <a:bodyPr/>
                    <a:lstStyle/>
                    <a:p>
                      <a:endParaRPr lang="en-GB"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hMerge="1" vMerge="1">
                  <a:txBody>
                    <a:bodyPr/>
                    <a:lstStyle/>
                    <a:p>
                      <a:endParaRPr lang="en-GB"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a:r>
                        <a:rPr lang="en-GB" i="1" dirty="0"/>
                        <a:t>Class 1</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solidFill>
                  </a:tcPr>
                </a:tc>
                <a:tc>
                  <a:txBody>
                    <a:bodyPr/>
                    <a:lstStyle/>
                    <a:p>
                      <a:pPr algn="ctr"/>
                      <a:r>
                        <a:rPr lang="en-GB" i="1" dirty="0"/>
                        <a:t>Class 2</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solidFill>
                  </a:tcPr>
                </a:tc>
                <a:tc>
                  <a:txBody>
                    <a:bodyPr/>
                    <a:lstStyle/>
                    <a:p>
                      <a:pPr algn="ctr"/>
                      <a:r>
                        <a:rPr lang="en-GB" i="1" dirty="0"/>
                        <a:t>Class 3</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solidFill>
                  </a:tcPr>
                </a:tc>
                <a:tc vMerge="1">
                  <a:txBody>
                    <a:bodyPr/>
                    <a:lstStyle/>
                    <a:p>
                      <a:endParaRPr lang="en-GB"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370840">
                <a:tc rowSpan="3">
                  <a:txBody>
                    <a:bodyPr/>
                    <a:lstStyle/>
                    <a:p>
                      <a:pPr algn="ctr"/>
                      <a:endParaRPr lang="en-GB" sz="1600" b="1" dirty="0"/>
                    </a:p>
                    <a:p>
                      <a:pPr algn="ctr"/>
                      <a:r>
                        <a:rPr lang="en-GB" sz="1600" b="1" dirty="0"/>
                        <a:t>Model Classification</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solidFill>
                  </a:tcPr>
                </a:tc>
                <a:tc>
                  <a:txBody>
                    <a:bodyPr/>
                    <a:lstStyle/>
                    <a:p>
                      <a:pPr algn="r"/>
                      <a:r>
                        <a:rPr lang="en-GB" i="1" dirty="0"/>
                        <a:t>Class 1</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solidFill>
                  </a:tcPr>
                </a:tc>
                <a:tc>
                  <a:txBody>
                    <a:bodyPr/>
                    <a:lstStyle/>
                    <a:p>
                      <a:pPr algn="ctr"/>
                      <a:r>
                        <a:rPr lang="en-GB" dirty="0"/>
                        <a:t>22</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2">
                        <a:lumMod val="50000"/>
                      </a:schemeClr>
                    </a:solidFill>
                  </a:tcPr>
                </a:tc>
                <a:tc>
                  <a:txBody>
                    <a:bodyPr/>
                    <a:lstStyle/>
                    <a:p>
                      <a:pPr algn="ctr"/>
                      <a:r>
                        <a:rPr lang="en-GB" dirty="0"/>
                        <a:t>7</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2">
                        <a:lumMod val="25000"/>
                      </a:schemeClr>
                    </a:solidFill>
                  </a:tcPr>
                </a:tc>
                <a:tc>
                  <a:txBody>
                    <a:bodyPr/>
                    <a:lstStyle/>
                    <a:p>
                      <a:pPr algn="ctr"/>
                      <a:r>
                        <a:rPr lang="en-GB" dirty="0"/>
                        <a:t>2</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2">
                        <a:lumMod val="25000"/>
                      </a:schemeClr>
                    </a:solidFill>
                  </a:tcPr>
                </a:tc>
                <a:tc vMerge="1">
                  <a:txBody>
                    <a:bodyPr/>
                    <a:lstStyle/>
                    <a:p>
                      <a:endParaRPr lang="en-GB"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370840">
                <a:tc vMerge="1">
                  <a:txBody>
                    <a:bodyPr/>
                    <a:lstStyle/>
                    <a:p>
                      <a:endParaRPr lang="en-GB"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r"/>
                      <a:r>
                        <a:rPr lang="en-GB" i="1" dirty="0"/>
                        <a:t>Class 2</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solidFill>
                  </a:tcPr>
                </a:tc>
                <a:tc>
                  <a:txBody>
                    <a:bodyPr/>
                    <a:lstStyle/>
                    <a:p>
                      <a:pPr algn="ctr"/>
                      <a:r>
                        <a:rPr lang="en-GB" dirty="0"/>
                        <a:t>5</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2">
                        <a:lumMod val="25000"/>
                      </a:schemeClr>
                    </a:solidFill>
                  </a:tcPr>
                </a:tc>
                <a:tc>
                  <a:txBody>
                    <a:bodyPr/>
                    <a:lstStyle/>
                    <a:p>
                      <a:pPr algn="ctr"/>
                      <a:r>
                        <a:rPr lang="en-GB" dirty="0"/>
                        <a:t>18</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2">
                        <a:lumMod val="50000"/>
                      </a:schemeClr>
                    </a:solidFill>
                  </a:tcPr>
                </a:tc>
                <a:tc>
                  <a:txBody>
                    <a:bodyPr/>
                    <a:lstStyle/>
                    <a:p>
                      <a:pPr algn="ctr"/>
                      <a:r>
                        <a:rPr lang="en-GB" dirty="0"/>
                        <a:t>7</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2">
                        <a:lumMod val="25000"/>
                      </a:schemeClr>
                    </a:solidFill>
                  </a:tcPr>
                </a:tc>
                <a:tc vMerge="1">
                  <a:txBody>
                    <a:bodyPr/>
                    <a:lstStyle/>
                    <a:p>
                      <a:endParaRPr lang="en-GB"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370840">
                <a:tc vMerge="1">
                  <a:txBody>
                    <a:bodyPr/>
                    <a:lstStyle/>
                    <a:p>
                      <a:pPr algn="ctr"/>
                      <a:endParaRPr lang="en-GB"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r"/>
                      <a:r>
                        <a:rPr lang="en-GB" i="1" dirty="0"/>
                        <a:t>Class 3</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solidFill>
                  </a:tcPr>
                </a:tc>
                <a:tc>
                  <a:txBody>
                    <a:bodyPr/>
                    <a:lstStyle/>
                    <a:p>
                      <a:pPr algn="ctr"/>
                      <a:r>
                        <a:rPr lang="en-GB" dirty="0"/>
                        <a:t>3</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2">
                        <a:lumMod val="25000"/>
                      </a:schemeClr>
                    </a:solidFill>
                  </a:tcPr>
                </a:tc>
                <a:tc>
                  <a:txBody>
                    <a:bodyPr/>
                    <a:lstStyle/>
                    <a:p>
                      <a:pPr algn="ctr"/>
                      <a:r>
                        <a:rPr lang="en-GB" dirty="0"/>
                        <a:t>5</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2">
                        <a:lumMod val="25000"/>
                      </a:schemeClr>
                    </a:solidFill>
                  </a:tcPr>
                </a:tc>
                <a:tc>
                  <a:txBody>
                    <a:bodyPr/>
                    <a:lstStyle/>
                    <a:p>
                      <a:pPr algn="ctr"/>
                      <a:r>
                        <a:rPr lang="en-GB" dirty="0"/>
                        <a:t>21</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2">
                        <a:lumMod val="50000"/>
                      </a:schemeClr>
                    </a:solidFill>
                  </a:tcPr>
                </a:tc>
                <a:tc vMerge="1">
                  <a:txBody>
                    <a:bodyPr/>
                    <a:lstStyle/>
                    <a:p>
                      <a:endParaRPr lang="en-GB"/>
                    </a:p>
                  </a:txBody>
                  <a:tcPr/>
                </a:tc>
                <a:extLst>
                  <a:ext uri="{0D108BD9-81ED-4DB2-BD59-A6C34878D82A}">
                    <a16:rowId xmlns:a16="http://schemas.microsoft.com/office/drawing/2014/main" val="10004"/>
                  </a:ext>
                </a:extLst>
              </a:tr>
              <a:tr h="370840">
                <a:tc rowSpan="2">
                  <a:txBody>
                    <a:bodyPr/>
                    <a:lstStyle/>
                    <a:p>
                      <a:endParaRPr lang="en-GB"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r"/>
                      <a:r>
                        <a:rPr lang="en-GB" dirty="0"/>
                        <a:t>Probability</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solidFill>
                  </a:tcPr>
                </a:tc>
                <a:tc>
                  <a:txBody>
                    <a:bodyPr/>
                    <a:lstStyle/>
                    <a:p>
                      <a:pPr algn="ctr"/>
                      <a:r>
                        <a:rPr lang="en-GB" dirty="0"/>
                        <a:t>0.33</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solidFill>
                  </a:tcPr>
                </a:tc>
                <a:tc>
                  <a:txBody>
                    <a:bodyPr/>
                    <a:lstStyle/>
                    <a:p>
                      <a:pPr algn="ctr"/>
                      <a:r>
                        <a:rPr lang="en-GB" dirty="0"/>
                        <a:t>0.33</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solidFill>
                  </a:tcPr>
                </a:tc>
                <a:tc>
                  <a:txBody>
                    <a:bodyPr/>
                    <a:lstStyle/>
                    <a:p>
                      <a:pPr algn="ctr"/>
                      <a:r>
                        <a:rPr lang="en-GB" dirty="0"/>
                        <a:t>0.33</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solidFill>
                  </a:tcPr>
                </a:tc>
                <a:tc vMerge="1">
                  <a:txBody>
                    <a:bodyPr/>
                    <a:lstStyle/>
                    <a:p>
                      <a:endParaRPr lang="en-GB"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5"/>
                  </a:ext>
                </a:extLst>
              </a:tr>
              <a:tr h="370840">
                <a:tc vMerge="1">
                  <a:txBody>
                    <a:bodyPr/>
                    <a:lstStyle/>
                    <a:p>
                      <a:endParaRPr lang="en-GB"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r"/>
                      <a:r>
                        <a:rPr lang="en-GB" dirty="0"/>
                        <a:t>Accuracy</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solidFill>
                  </a:tcPr>
                </a:tc>
                <a:tc>
                  <a:txBody>
                    <a:bodyPr/>
                    <a:lstStyle/>
                    <a:p>
                      <a:pPr algn="ctr"/>
                      <a:r>
                        <a:rPr lang="en-GB" dirty="0"/>
                        <a:t>0.73</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solidFill>
                  </a:tcPr>
                </a:tc>
                <a:tc>
                  <a:txBody>
                    <a:bodyPr/>
                    <a:lstStyle/>
                    <a:p>
                      <a:pPr algn="ctr"/>
                      <a:r>
                        <a:rPr lang="en-GB" dirty="0"/>
                        <a:t>0.60</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solidFill>
                  </a:tcPr>
                </a:tc>
                <a:tc>
                  <a:txBody>
                    <a:bodyPr/>
                    <a:lstStyle/>
                    <a:p>
                      <a:pPr algn="ctr"/>
                      <a:r>
                        <a:rPr lang="en-GB" dirty="0"/>
                        <a:t>0.70</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solidFill>
                  </a:tcPr>
                </a:tc>
                <a:tc>
                  <a:txBody>
                    <a:bodyPr/>
                    <a:lstStyle/>
                    <a:p>
                      <a:pPr algn="ctr"/>
                      <a:r>
                        <a:rPr lang="en-GB" dirty="0"/>
                        <a:t>0.68</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83671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3.1 Model Evaluation</a:t>
            </a:r>
          </a:p>
        </p:txBody>
      </p:sp>
      <p:sp>
        <p:nvSpPr>
          <p:cNvPr id="3" name="Content Placeholder 2"/>
          <p:cNvSpPr>
            <a:spLocks noGrp="1"/>
          </p:cNvSpPr>
          <p:nvPr>
            <p:ph sz="quarter" idx="1"/>
          </p:nvPr>
        </p:nvSpPr>
        <p:spPr/>
        <p:txBody>
          <a:bodyPr>
            <a:normAutofit/>
          </a:bodyPr>
          <a:lstStyle/>
          <a:p>
            <a:pPr lvl="1"/>
            <a:r>
              <a:rPr lang="en-GB" dirty="0"/>
              <a:t>Beyond the Co-incidence Matrix</a:t>
            </a:r>
          </a:p>
          <a:p>
            <a:pPr lvl="1"/>
            <a:endParaRPr lang="en-GB" dirty="0"/>
          </a:p>
          <a:p>
            <a:pPr lvl="1"/>
            <a:endParaRPr lang="en-GB" dirty="0"/>
          </a:p>
          <a:p>
            <a:pPr marL="274320" lvl="1" indent="0">
              <a:buNone/>
            </a:pPr>
            <a:endParaRPr lang="en-IE" dirty="0"/>
          </a:p>
        </p:txBody>
      </p:sp>
      <p:sp>
        <p:nvSpPr>
          <p:cNvPr id="5" name="Footer Placeholder 4"/>
          <p:cNvSpPr>
            <a:spLocks noGrp="1"/>
          </p:cNvSpPr>
          <p:nvPr>
            <p:ph type="ftr" sz="quarter" idx="11"/>
          </p:nvPr>
        </p:nvSpPr>
        <p:spPr/>
        <p:txBody>
          <a:bodyPr/>
          <a:lstStyle/>
          <a:p>
            <a:pPr algn="ctr"/>
            <a:r>
              <a:rPr lang="en-IE" dirty="0"/>
              <a:t>Data Mining &amp; Machine Learning I</a:t>
            </a:r>
          </a:p>
        </p:txBody>
      </p:sp>
      <p:pic>
        <p:nvPicPr>
          <p:cNvPr id="7" name="Content Placeholder 124">
            <a:extLst>
              <a:ext uri="{FF2B5EF4-FFF2-40B4-BE49-F238E27FC236}">
                <a16:creationId xmlns:a16="http://schemas.microsoft.com/office/drawing/2014/main" id="{305317F8-4CB1-9B49-B6CC-2B51CF1AE919}"/>
              </a:ext>
            </a:extLst>
          </p:cNvPr>
          <p:cNvPicPr>
            <a:picLocks noChangeAspect="1"/>
          </p:cNvPicPr>
          <p:nvPr/>
        </p:nvPicPr>
        <p:blipFill>
          <a:blip r:embed="rId2"/>
          <a:stretch>
            <a:fillRect/>
          </a:stretch>
        </p:blipFill>
        <p:spPr>
          <a:xfrm>
            <a:off x="624715" y="1716331"/>
            <a:ext cx="5755084" cy="4538646"/>
          </a:xfrm>
          <a:prstGeom prst="rect">
            <a:avLst/>
          </a:prstGeom>
        </p:spPr>
      </p:pic>
      <p:sp>
        <p:nvSpPr>
          <p:cNvPr id="8" name="Rounded Rectangular Callout 7">
            <a:extLst>
              <a:ext uri="{FF2B5EF4-FFF2-40B4-BE49-F238E27FC236}">
                <a16:creationId xmlns:a16="http://schemas.microsoft.com/office/drawing/2014/main" id="{EDFDDB91-EFCB-7244-A49A-CC5DC48CFF83}"/>
              </a:ext>
            </a:extLst>
          </p:cNvPr>
          <p:cNvSpPr/>
          <p:nvPr/>
        </p:nvSpPr>
        <p:spPr>
          <a:xfrm>
            <a:off x="7099827" y="1607484"/>
            <a:ext cx="1864077" cy="935348"/>
          </a:xfrm>
          <a:prstGeom prst="wedgeRoundRectCallout">
            <a:avLst>
              <a:gd name="adj1" fmla="val -267350"/>
              <a:gd name="adj2" fmla="val 205775"/>
              <a:gd name="adj3" fmla="val 16667"/>
            </a:avLst>
          </a:prstGeom>
          <a:solidFill>
            <a:schemeClr val="tx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t>Adjusts accuracy by accounting for the possibility of correct prediction by chance alone</a:t>
            </a:r>
          </a:p>
        </p:txBody>
      </p:sp>
      <p:sp>
        <p:nvSpPr>
          <p:cNvPr id="9" name="Rounded Rectangular Callout 8">
            <a:extLst>
              <a:ext uri="{FF2B5EF4-FFF2-40B4-BE49-F238E27FC236}">
                <a16:creationId xmlns:a16="http://schemas.microsoft.com/office/drawing/2014/main" id="{50ED2291-4A82-D545-AA7A-3C71172D5126}"/>
              </a:ext>
            </a:extLst>
          </p:cNvPr>
          <p:cNvSpPr/>
          <p:nvPr/>
        </p:nvSpPr>
        <p:spPr>
          <a:xfrm>
            <a:off x="7099827" y="2632002"/>
            <a:ext cx="1864077" cy="935348"/>
          </a:xfrm>
          <a:prstGeom prst="wedgeRoundRectCallout">
            <a:avLst>
              <a:gd name="adj1" fmla="val -267526"/>
              <a:gd name="adj2" fmla="val 149932"/>
              <a:gd name="adj3" fmla="val 16667"/>
            </a:avLst>
          </a:prstGeom>
          <a:solidFill>
            <a:schemeClr val="tx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t>Sensitivity: the proportion of positive examples correctly classified</a:t>
            </a:r>
          </a:p>
        </p:txBody>
      </p:sp>
      <p:sp>
        <p:nvSpPr>
          <p:cNvPr id="10" name="Rounded Rectangular Callout 9">
            <a:extLst>
              <a:ext uri="{FF2B5EF4-FFF2-40B4-BE49-F238E27FC236}">
                <a16:creationId xmlns:a16="http://schemas.microsoft.com/office/drawing/2014/main" id="{FB4166E1-2B59-2943-816F-8B2AE5C0CB1C}"/>
              </a:ext>
            </a:extLst>
          </p:cNvPr>
          <p:cNvSpPr/>
          <p:nvPr/>
        </p:nvSpPr>
        <p:spPr>
          <a:xfrm>
            <a:off x="7099827" y="3664146"/>
            <a:ext cx="1864077" cy="935348"/>
          </a:xfrm>
          <a:prstGeom prst="wedgeRoundRectCallout">
            <a:avLst>
              <a:gd name="adj1" fmla="val -266612"/>
              <a:gd name="adj2" fmla="val 60438"/>
              <a:gd name="adj3" fmla="val 16667"/>
            </a:avLst>
          </a:prstGeom>
          <a:solidFill>
            <a:schemeClr val="tx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t>Specificity: the proportion of negative examples correctly classified</a:t>
            </a:r>
          </a:p>
        </p:txBody>
      </p:sp>
      <p:sp>
        <p:nvSpPr>
          <p:cNvPr id="11" name="Rounded Rectangular Callout 10">
            <a:extLst>
              <a:ext uri="{FF2B5EF4-FFF2-40B4-BE49-F238E27FC236}">
                <a16:creationId xmlns:a16="http://schemas.microsoft.com/office/drawing/2014/main" id="{BDBBEE05-929A-7841-8FD1-63D21ECA736E}"/>
              </a:ext>
            </a:extLst>
          </p:cNvPr>
          <p:cNvSpPr/>
          <p:nvPr/>
        </p:nvSpPr>
        <p:spPr>
          <a:xfrm>
            <a:off x="7099827" y="4701711"/>
            <a:ext cx="1864077" cy="527979"/>
          </a:xfrm>
          <a:prstGeom prst="wedgeRoundRectCallout">
            <a:avLst>
              <a:gd name="adj1" fmla="val -267240"/>
              <a:gd name="adj2" fmla="val 87023"/>
              <a:gd name="adj3" fmla="val 16667"/>
            </a:avLst>
          </a:prstGeom>
          <a:solidFill>
            <a:schemeClr val="tx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t>The rate of true positives also predicted to be positive</a:t>
            </a:r>
          </a:p>
        </p:txBody>
      </p:sp>
      <p:sp>
        <p:nvSpPr>
          <p:cNvPr id="12" name="Rounded Rectangular Callout 11">
            <a:extLst>
              <a:ext uri="{FF2B5EF4-FFF2-40B4-BE49-F238E27FC236}">
                <a16:creationId xmlns:a16="http://schemas.microsoft.com/office/drawing/2014/main" id="{54199C79-9306-D547-B828-1A9FEFDCB011}"/>
              </a:ext>
            </a:extLst>
          </p:cNvPr>
          <p:cNvSpPr/>
          <p:nvPr/>
        </p:nvSpPr>
        <p:spPr>
          <a:xfrm>
            <a:off x="4210361" y="2106486"/>
            <a:ext cx="2237924" cy="436346"/>
          </a:xfrm>
          <a:prstGeom prst="wedgeRoundRectCallout">
            <a:avLst>
              <a:gd name="adj1" fmla="val -92295"/>
              <a:gd name="adj2" fmla="val 208585"/>
              <a:gd name="adj3" fmla="val 16667"/>
            </a:avLst>
          </a:prstGeom>
          <a:solidFill>
            <a:schemeClr val="tx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t>95% confidence interval </a:t>
            </a:r>
          </a:p>
        </p:txBody>
      </p:sp>
      <p:sp>
        <p:nvSpPr>
          <p:cNvPr id="13" name="Rounded Rectangular Callout 12">
            <a:extLst>
              <a:ext uri="{FF2B5EF4-FFF2-40B4-BE49-F238E27FC236}">
                <a16:creationId xmlns:a16="http://schemas.microsoft.com/office/drawing/2014/main" id="{7013134D-BDC0-434B-9B62-56EAEAFCA7F4}"/>
              </a:ext>
            </a:extLst>
          </p:cNvPr>
          <p:cNvSpPr/>
          <p:nvPr/>
        </p:nvSpPr>
        <p:spPr>
          <a:xfrm>
            <a:off x="4192751" y="2632463"/>
            <a:ext cx="2237924" cy="479981"/>
          </a:xfrm>
          <a:prstGeom prst="wedgeRoundRectCallout">
            <a:avLst>
              <a:gd name="adj1" fmla="val -102009"/>
              <a:gd name="adj2" fmla="val 125896"/>
              <a:gd name="adj3" fmla="val 16667"/>
            </a:avLst>
          </a:prstGeom>
          <a:solidFill>
            <a:schemeClr val="tx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largest proportion of the observed classes </a:t>
            </a:r>
          </a:p>
        </p:txBody>
      </p:sp>
      <p:sp>
        <p:nvSpPr>
          <p:cNvPr id="14" name="Rounded Rectangular Callout 13">
            <a:extLst>
              <a:ext uri="{FF2B5EF4-FFF2-40B4-BE49-F238E27FC236}">
                <a16:creationId xmlns:a16="http://schemas.microsoft.com/office/drawing/2014/main" id="{4EE35BEE-2356-3D44-8C30-08EF51C808D0}"/>
              </a:ext>
            </a:extLst>
          </p:cNvPr>
          <p:cNvSpPr/>
          <p:nvPr/>
        </p:nvSpPr>
        <p:spPr>
          <a:xfrm>
            <a:off x="4192751" y="3177757"/>
            <a:ext cx="2255534" cy="1131772"/>
          </a:xfrm>
          <a:prstGeom prst="wedgeRoundRectCallout">
            <a:avLst>
              <a:gd name="adj1" fmla="val -92105"/>
              <a:gd name="adj2" fmla="val -5116"/>
              <a:gd name="adj3" fmla="val 16667"/>
            </a:avLst>
          </a:prstGeom>
          <a:solidFill>
            <a:schemeClr val="tx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1-sided hypothesis test if accuracy is greater than the rate of the largest class – helpful when there are large class imbalances in the dataset</a:t>
            </a:r>
          </a:p>
        </p:txBody>
      </p:sp>
      <p:sp>
        <p:nvSpPr>
          <p:cNvPr id="15" name="Rounded Rectangular Callout 14">
            <a:extLst>
              <a:ext uri="{FF2B5EF4-FFF2-40B4-BE49-F238E27FC236}">
                <a16:creationId xmlns:a16="http://schemas.microsoft.com/office/drawing/2014/main" id="{D596673E-5B9B-9348-A34C-83BD9A9D2DB9}"/>
              </a:ext>
            </a:extLst>
          </p:cNvPr>
          <p:cNvSpPr/>
          <p:nvPr/>
        </p:nvSpPr>
        <p:spPr>
          <a:xfrm>
            <a:off x="4210361" y="4381321"/>
            <a:ext cx="2237924" cy="436346"/>
          </a:xfrm>
          <a:prstGeom prst="wedgeRoundRectCallout">
            <a:avLst>
              <a:gd name="adj1" fmla="val -102807"/>
              <a:gd name="adj2" fmla="val 65399"/>
              <a:gd name="adj3" fmla="val 16667"/>
            </a:avLst>
          </a:prstGeom>
          <a:solidFill>
            <a:schemeClr val="tx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t>% of predicted +</a:t>
            </a:r>
            <a:r>
              <a:rPr lang="en-GB" sz="1200" dirty="0" err="1"/>
              <a:t>ves</a:t>
            </a:r>
            <a:r>
              <a:rPr lang="en-GB" sz="1200" dirty="0"/>
              <a:t> that are actually +</a:t>
            </a:r>
            <a:r>
              <a:rPr lang="en-GB" sz="1200" dirty="0" err="1"/>
              <a:t>ve</a:t>
            </a:r>
            <a:r>
              <a:rPr lang="en-GB" sz="1200" dirty="0"/>
              <a:t> (precision)</a:t>
            </a:r>
          </a:p>
        </p:txBody>
      </p:sp>
      <p:sp>
        <p:nvSpPr>
          <p:cNvPr id="16" name="Rounded Rectangular Callout 15">
            <a:extLst>
              <a:ext uri="{FF2B5EF4-FFF2-40B4-BE49-F238E27FC236}">
                <a16:creationId xmlns:a16="http://schemas.microsoft.com/office/drawing/2014/main" id="{54D7E235-A657-3641-88DE-CDE0E572C0D3}"/>
              </a:ext>
            </a:extLst>
          </p:cNvPr>
          <p:cNvSpPr/>
          <p:nvPr/>
        </p:nvSpPr>
        <p:spPr>
          <a:xfrm>
            <a:off x="4210361" y="4892670"/>
            <a:ext cx="2237924" cy="436346"/>
          </a:xfrm>
          <a:prstGeom prst="wedgeRoundRectCallout">
            <a:avLst>
              <a:gd name="adj1" fmla="val -103557"/>
              <a:gd name="adj2" fmla="val -16638"/>
              <a:gd name="adj3" fmla="val 16667"/>
            </a:avLst>
          </a:prstGeom>
          <a:solidFill>
            <a:schemeClr val="tx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t>% of predicted –</a:t>
            </a:r>
            <a:r>
              <a:rPr lang="en-GB" sz="1200" dirty="0" err="1"/>
              <a:t>ves</a:t>
            </a:r>
            <a:r>
              <a:rPr lang="en-GB" sz="1200" dirty="0"/>
              <a:t> that are actually -</a:t>
            </a:r>
            <a:r>
              <a:rPr lang="en-GB" sz="1200" dirty="0" err="1"/>
              <a:t>ve</a:t>
            </a:r>
            <a:endParaRPr lang="en-GB" sz="1200" dirty="0"/>
          </a:p>
        </p:txBody>
      </p:sp>
      <p:sp>
        <p:nvSpPr>
          <p:cNvPr id="17" name="Rounded Rectangular Callout 16">
            <a:extLst>
              <a:ext uri="{FF2B5EF4-FFF2-40B4-BE49-F238E27FC236}">
                <a16:creationId xmlns:a16="http://schemas.microsoft.com/office/drawing/2014/main" id="{6F97EBA7-FFFD-E74A-A36F-D42C4845A9C2}"/>
              </a:ext>
            </a:extLst>
          </p:cNvPr>
          <p:cNvSpPr/>
          <p:nvPr/>
        </p:nvSpPr>
        <p:spPr>
          <a:xfrm>
            <a:off x="4210361" y="5386156"/>
            <a:ext cx="2237924" cy="436346"/>
          </a:xfrm>
          <a:prstGeom prst="wedgeRoundRectCallout">
            <a:avLst>
              <a:gd name="adj1" fmla="val -102726"/>
              <a:gd name="adj2" fmla="val -82391"/>
              <a:gd name="adj3" fmla="val 16667"/>
            </a:avLst>
          </a:prstGeom>
          <a:solidFill>
            <a:schemeClr val="tx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t>The rate of the positive class</a:t>
            </a:r>
          </a:p>
        </p:txBody>
      </p:sp>
    </p:spTree>
    <p:extLst>
      <p:ext uri="{BB962C8B-B14F-4D97-AF65-F5344CB8AC3E}">
        <p14:creationId xmlns:p14="http://schemas.microsoft.com/office/powerpoint/2010/main" val="777217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3.1 Model Evaluation</a:t>
            </a:r>
          </a:p>
        </p:txBody>
      </p:sp>
      <p:sp>
        <p:nvSpPr>
          <p:cNvPr id="3" name="Content Placeholder 2"/>
          <p:cNvSpPr>
            <a:spLocks noGrp="1"/>
          </p:cNvSpPr>
          <p:nvPr>
            <p:ph sz="quarter" idx="1"/>
          </p:nvPr>
        </p:nvSpPr>
        <p:spPr/>
        <p:txBody>
          <a:bodyPr>
            <a:normAutofit/>
          </a:bodyPr>
          <a:lstStyle/>
          <a:p>
            <a:pPr lvl="1"/>
            <a:r>
              <a:rPr lang="en-GB" dirty="0"/>
              <a:t>Beyond the Co-incidence Matrix</a:t>
            </a:r>
          </a:p>
          <a:p>
            <a:pPr lvl="1"/>
            <a:endParaRPr lang="en-GB" dirty="0"/>
          </a:p>
          <a:p>
            <a:pPr lvl="1"/>
            <a:endParaRPr lang="en-GB" dirty="0"/>
          </a:p>
          <a:p>
            <a:pPr marL="274320" lvl="1" indent="0">
              <a:buNone/>
            </a:pPr>
            <a:endParaRPr lang="en-IE" dirty="0"/>
          </a:p>
        </p:txBody>
      </p:sp>
      <p:sp>
        <p:nvSpPr>
          <p:cNvPr id="5" name="Footer Placeholder 4"/>
          <p:cNvSpPr>
            <a:spLocks noGrp="1"/>
          </p:cNvSpPr>
          <p:nvPr>
            <p:ph type="ftr" sz="quarter" idx="11"/>
          </p:nvPr>
        </p:nvSpPr>
        <p:spPr/>
        <p:txBody>
          <a:bodyPr/>
          <a:lstStyle/>
          <a:p>
            <a:pPr algn="ctr"/>
            <a:r>
              <a:rPr lang="en-IE" dirty="0"/>
              <a:t>Data Mining &amp; Machine Learning I</a:t>
            </a:r>
          </a:p>
        </p:txBody>
      </p:sp>
      <p:pic>
        <p:nvPicPr>
          <p:cNvPr id="18" name="Content Placeholder 18">
            <a:extLst>
              <a:ext uri="{FF2B5EF4-FFF2-40B4-BE49-F238E27FC236}">
                <a16:creationId xmlns:a16="http://schemas.microsoft.com/office/drawing/2014/main" id="{A57FDE42-0AF6-4940-A952-EC10818EA55C}"/>
              </a:ext>
            </a:extLst>
          </p:cNvPr>
          <p:cNvPicPr>
            <a:picLocks noChangeAspect="1"/>
          </p:cNvPicPr>
          <p:nvPr/>
        </p:nvPicPr>
        <p:blipFill>
          <a:blip r:embed="rId2"/>
          <a:stretch>
            <a:fillRect/>
          </a:stretch>
        </p:blipFill>
        <p:spPr>
          <a:xfrm>
            <a:off x="731520" y="1644317"/>
            <a:ext cx="6193536" cy="4635032"/>
          </a:xfrm>
          <a:prstGeom prst="rect">
            <a:avLst/>
          </a:prstGeom>
          <a:ln>
            <a:solidFill>
              <a:schemeClr val="tx1"/>
            </a:solidFill>
          </a:ln>
        </p:spPr>
      </p:pic>
      <p:sp>
        <p:nvSpPr>
          <p:cNvPr id="19" name="TextBox 18">
            <a:extLst>
              <a:ext uri="{FF2B5EF4-FFF2-40B4-BE49-F238E27FC236}">
                <a16:creationId xmlns:a16="http://schemas.microsoft.com/office/drawing/2014/main" id="{841D0E0E-D160-5440-A173-518DC7FE609C}"/>
              </a:ext>
            </a:extLst>
          </p:cNvPr>
          <p:cNvSpPr txBox="1"/>
          <p:nvPr/>
        </p:nvSpPr>
        <p:spPr>
          <a:xfrm>
            <a:off x="6975384" y="5638800"/>
            <a:ext cx="1728192" cy="646331"/>
          </a:xfrm>
          <a:prstGeom prst="rect">
            <a:avLst/>
          </a:prstGeom>
          <a:noFill/>
        </p:spPr>
        <p:txBody>
          <a:bodyPr wrap="square" rtlCol="0">
            <a:spAutoFit/>
          </a:bodyPr>
          <a:lstStyle/>
          <a:p>
            <a:r>
              <a:rPr lang="en-GB" sz="1200" dirty="0">
                <a:hlinkClick r:id="rId3"/>
              </a:rPr>
              <a:t>https://cran.r-project.org/web/packages/caret/caret.pdf</a:t>
            </a:r>
            <a:endParaRPr lang="en-GB" sz="1200" dirty="0"/>
          </a:p>
        </p:txBody>
      </p:sp>
    </p:spTree>
    <p:extLst>
      <p:ext uri="{BB962C8B-B14F-4D97-AF65-F5344CB8AC3E}">
        <p14:creationId xmlns:p14="http://schemas.microsoft.com/office/powerpoint/2010/main" val="1676714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3.1 Model Evaluation</a:t>
            </a:r>
          </a:p>
        </p:txBody>
      </p:sp>
      <p:sp>
        <p:nvSpPr>
          <p:cNvPr id="3" name="Content Placeholder 2"/>
          <p:cNvSpPr>
            <a:spLocks noGrp="1"/>
          </p:cNvSpPr>
          <p:nvPr>
            <p:ph sz="quarter" idx="1"/>
          </p:nvPr>
        </p:nvSpPr>
        <p:spPr/>
        <p:txBody>
          <a:bodyPr>
            <a:normAutofit fontScale="92500" lnSpcReduction="10000"/>
          </a:bodyPr>
          <a:lstStyle/>
          <a:p>
            <a:pPr lvl="1"/>
            <a:r>
              <a:rPr lang="en-GB" dirty="0"/>
              <a:t>Kappa</a:t>
            </a:r>
          </a:p>
          <a:p>
            <a:pPr lvl="1"/>
            <a:endParaRPr lang="en-GB" dirty="0"/>
          </a:p>
          <a:p>
            <a:pPr lvl="2"/>
            <a:r>
              <a:rPr lang="en-GB" dirty="0"/>
              <a:t>The kappa statistic adjusts the notion of accuracy by also accounting for the possibility that a correction prediction is chance</a:t>
            </a:r>
          </a:p>
          <a:p>
            <a:pPr lvl="2"/>
            <a:endParaRPr lang="en-GB" dirty="0"/>
          </a:p>
          <a:p>
            <a:pPr lvl="2"/>
            <a:r>
              <a:rPr lang="en-GB" dirty="0"/>
              <a:t>Kappa values are in the range [0,1] </a:t>
            </a:r>
          </a:p>
          <a:p>
            <a:pPr lvl="3"/>
            <a:r>
              <a:rPr lang="en-GB" dirty="0"/>
              <a:t>where 1 is a “perfect” agreement between predictions and true values</a:t>
            </a:r>
          </a:p>
          <a:p>
            <a:pPr lvl="3"/>
            <a:r>
              <a:rPr lang="en-GB" dirty="0"/>
              <a:t>1 is very rare!</a:t>
            </a:r>
          </a:p>
          <a:p>
            <a:pPr lvl="3"/>
            <a:endParaRPr lang="en-GB" dirty="0"/>
          </a:p>
          <a:p>
            <a:pPr lvl="2"/>
            <a:r>
              <a:rPr lang="en-GB" dirty="0"/>
              <a:t>A somewhat arbitrary, but common basis for evaluating Kappa values is:</a:t>
            </a:r>
          </a:p>
          <a:p>
            <a:pPr lvl="3"/>
            <a:r>
              <a:rPr lang="en-GB" dirty="0"/>
              <a:t>Poor agreement: &lt; 0.20</a:t>
            </a:r>
          </a:p>
          <a:p>
            <a:pPr lvl="3"/>
            <a:r>
              <a:rPr lang="en-GB" dirty="0"/>
              <a:t>Fair agreement: 0.20 – 0.40</a:t>
            </a:r>
          </a:p>
          <a:p>
            <a:pPr lvl="3"/>
            <a:r>
              <a:rPr lang="en-GB" dirty="0"/>
              <a:t>Moderate agreement: 0.40 – 0.60</a:t>
            </a:r>
          </a:p>
          <a:p>
            <a:pPr lvl="3"/>
            <a:r>
              <a:rPr lang="en-GB" dirty="0"/>
              <a:t>Good agreement: 0.60 – 0.80</a:t>
            </a:r>
          </a:p>
          <a:p>
            <a:pPr lvl="3"/>
            <a:r>
              <a:rPr lang="en-GB" dirty="0"/>
              <a:t>Very good agreement: 0.80 – 1.00 </a:t>
            </a:r>
          </a:p>
          <a:p>
            <a:pPr lvl="1"/>
            <a:endParaRPr lang="en-GB" dirty="0"/>
          </a:p>
          <a:p>
            <a:pPr marL="274320" lvl="1" indent="0">
              <a:buNone/>
            </a:pPr>
            <a:endParaRPr lang="en-IE" dirty="0"/>
          </a:p>
        </p:txBody>
      </p:sp>
      <p:sp>
        <p:nvSpPr>
          <p:cNvPr id="5" name="Footer Placeholder 4"/>
          <p:cNvSpPr>
            <a:spLocks noGrp="1"/>
          </p:cNvSpPr>
          <p:nvPr>
            <p:ph type="ftr" sz="quarter" idx="11"/>
          </p:nvPr>
        </p:nvSpPr>
        <p:spPr/>
        <p:txBody>
          <a:bodyPr/>
          <a:lstStyle/>
          <a:p>
            <a:pPr algn="ctr"/>
            <a:r>
              <a:rPr lang="en-IE" dirty="0"/>
              <a:t>Data Mining &amp; Machine Learning I</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E9F4923-B0EF-F945-9FFC-BB295DBB2185}"/>
                  </a:ext>
                </a:extLst>
              </p:cNvPr>
              <p:cNvSpPr txBox="1"/>
              <p:nvPr/>
            </p:nvSpPr>
            <p:spPr>
              <a:xfrm>
                <a:off x="1835696" y="836712"/>
                <a:ext cx="737616" cy="1015663"/>
              </a:xfrm>
              <a:prstGeom prst="rect">
                <a:avLst/>
              </a:prstGeom>
              <a:noFill/>
              <a:ln>
                <a:noFill/>
              </a:ln>
            </p:spPr>
            <p:txBody>
              <a:bodyPr wrap="square" lIns="0" tIns="0" rIns="0" bIns="0" rtlCol="0" anchor="ctr">
                <a:spAutoFit/>
              </a:bodyPr>
              <a:lstStyle/>
              <a:p>
                <a:pPr/>
                <a14:m>
                  <m:oMathPara xmlns:m="http://schemas.openxmlformats.org/officeDocument/2006/math">
                    <m:oMathParaPr>
                      <m:jc m:val="centerGroup"/>
                    </m:oMathParaPr>
                    <m:oMath xmlns:m="http://schemas.openxmlformats.org/officeDocument/2006/math">
                      <m:r>
                        <a:rPr lang="en-GB" sz="6600" i="1" smtClean="0">
                          <a:latin typeface="Cambria Math" panose="02040503050406030204" pitchFamily="18" charset="0"/>
                          <a:ea typeface="Cambria Math" panose="02040503050406030204" pitchFamily="18" charset="0"/>
                        </a:rPr>
                        <m:t>𝜅</m:t>
                      </m:r>
                    </m:oMath>
                  </m:oMathPara>
                </a14:m>
                <a:endParaRPr lang="en-GB" sz="6600" dirty="0"/>
              </a:p>
            </p:txBody>
          </p:sp>
        </mc:Choice>
        <mc:Fallback xmlns="">
          <p:sp>
            <p:nvSpPr>
              <p:cNvPr id="7" name="TextBox 6">
                <a:extLst>
                  <a:ext uri="{FF2B5EF4-FFF2-40B4-BE49-F238E27FC236}">
                    <a16:creationId xmlns:a16="http://schemas.microsoft.com/office/drawing/2014/main" id="{9E9F4923-B0EF-F945-9FFC-BB295DBB2185}"/>
                  </a:ext>
                </a:extLst>
              </p:cNvPr>
              <p:cNvSpPr txBox="1">
                <a:spLocks noRot="1" noChangeAspect="1" noMove="1" noResize="1" noEditPoints="1" noAdjustHandles="1" noChangeArrowheads="1" noChangeShapeType="1" noTextEdit="1"/>
              </p:cNvSpPr>
              <p:nvPr/>
            </p:nvSpPr>
            <p:spPr>
              <a:xfrm>
                <a:off x="1835696" y="836712"/>
                <a:ext cx="737616" cy="1015663"/>
              </a:xfrm>
              <a:prstGeom prst="rect">
                <a:avLst/>
              </a:prstGeom>
              <a:blipFill>
                <a:blip r:embed="rId2"/>
                <a:stretch>
                  <a:fillRect l="-10169" r="-5085"/>
                </a:stretch>
              </a:blipFill>
              <a:ln>
                <a:noFill/>
              </a:ln>
            </p:spPr>
            <p:txBody>
              <a:bodyPr/>
              <a:lstStyle/>
              <a:p>
                <a:r>
                  <a:rPr lang="en-US">
                    <a:noFill/>
                  </a:rPr>
                  <a:t> </a:t>
                </a:r>
              </a:p>
            </p:txBody>
          </p:sp>
        </mc:Fallback>
      </mc:AlternateContent>
      <p:pic>
        <p:nvPicPr>
          <p:cNvPr id="8" name="Picture 2" descr="https://chart.googleapis.com/chart?cht=tx&amp;chl=kappa=\frac%7btotalAccuracy-randomAccuracy%7d%7b1-randomAccuracy%7d">
            <a:extLst>
              <a:ext uri="{FF2B5EF4-FFF2-40B4-BE49-F238E27FC236}">
                <a16:creationId xmlns:a16="http://schemas.microsoft.com/office/drawing/2014/main" id="{7D5D7300-9FAE-244A-A322-1965033453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9379" y="1252803"/>
            <a:ext cx="3988102" cy="5291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ular Callout 8">
            <a:extLst>
              <a:ext uri="{FF2B5EF4-FFF2-40B4-BE49-F238E27FC236}">
                <a16:creationId xmlns:a16="http://schemas.microsoft.com/office/drawing/2014/main" id="{5DF20917-B799-E645-AA10-29DF8A75AE1B}"/>
              </a:ext>
            </a:extLst>
          </p:cNvPr>
          <p:cNvSpPr/>
          <p:nvPr/>
        </p:nvSpPr>
        <p:spPr>
          <a:xfrm>
            <a:off x="5508104" y="4424469"/>
            <a:ext cx="3069772" cy="1303123"/>
          </a:xfrm>
          <a:prstGeom prst="wedgeRectCallout">
            <a:avLst>
              <a:gd name="adj1" fmla="val -86082"/>
              <a:gd name="adj2" fmla="val 18590"/>
            </a:avLst>
          </a:prstGeom>
          <a:solidFill>
            <a:schemeClr val="bg2">
              <a:lumMod val="2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dirty="0"/>
              <a:t>The notion of “good” agreement is also very context specific!</a:t>
            </a:r>
          </a:p>
          <a:p>
            <a:pPr algn="ctr"/>
            <a:r>
              <a:rPr lang="en-GB" sz="1600" dirty="0"/>
              <a:t>E.g. predicting a sports result vs. landing a shuttle safely</a:t>
            </a:r>
          </a:p>
        </p:txBody>
      </p:sp>
    </p:spTree>
    <p:extLst>
      <p:ext uri="{BB962C8B-B14F-4D97-AF65-F5344CB8AC3E}">
        <p14:creationId xmlns:p14="http://schemas.microsoft.com/office/powerpoint/2010/main" val="288683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3.1 Model Evaluation</a:t>
            </a:r>
          </a:p>
        </p:txBody>
      </p:sp>
      <p:sp>
        <p:nvSpPr>
          <p:cNvPr id="3" name="Content Placeholder 2"/>
          <p:cNvSpPr>
            <a:spLocks noGrp="1"/>
          </p:cNvSpPr>
          <p:nvPr>
            <p:ph sz="quarter" idx="1"/>
          </p:nvPr>
        </p:nvSpPr>
        <p:spPr/>
        <p:txBody>
          <a:bodyPr>
            <a:normAutofit fontScale="85000" lnSpcReduction="20000"/>
          </a:bodyPr>
          <a:lstStyle/>
          <a:p>
            <a:pPr lvl="1"/>
            <a:r>
              <a:rPr lang="en-GB" dirty="0"/>
              <a:t>Sensitivity &amp; Specificity</a:t>
            </a:r>
          </a:p>
          <a:p>
            <a:pPr lvl="1"/>
            <a:endParaRPr lang="en-GB" dirty="0"/>
          </a:p>
          <a:p>
            <a:pPr lvl="2"/>
            <a:r>
              <a:rPr lang="en-GB" dirty="0"/>
              <a:t>Classification is often a balance between conservative and aggressive decision making</a:t>
            </a:r>
          </a:p>
          <a:p>
            <a:pPr lvl="3"/>
            <a:r>
              <a:rPr lang="en-GB" dirty="0"/>
              <a:t>E.g. we could eliminate all spam by also eliminating all ham</a:t>
            </a:r>
          </a:p>
          <a:p>
            <a:pPr lvl="3"/>
            <a:r>
              <a:rPr lang="en-GB" dirty="0"/>
              <a:t>Or we could allow all ham through by not filtering spam</a:t>
            </a:r>
          </a:p>
          <a:p>
            <a:pPr lvl="3"/>
            <a:endParaRPr lang="en-GB" dirty="0"/>
          </a:p>
          <a:p>
            <a:pPr lvl="2"/>
            <a:r>
              <a:rPr lang="en-GB" dirty="0"/>
              <a:t>Sensitivity and specificity capture this trade off</a:t>
            </a:r>
          </a:p>
          <a:p>
            <a:pPr lvl="3"/>
            <a:r>
              <a:rPr lang="en-GB" dirty="0"/>
              <a:t>Sensitivity: proportion of +</a:t>
            </a:r>
            <a:r>
              <a:rPr lang="en-GB" dirty="0" err="1"/>
              <a:t>ve</a:t>
            </a:r>
            <a:r>
              <a:rPr lang="en-GB" dirty="0"/>
              <a:t> examples correctly classified: TP / (TP + FN)</a:t>
            </a:r>
          </a:p>
          <a:p>
            <a:pPr lvl="3"/>
            <a:r>
              <a:rPr lang="en-GB" dirty="0"/>
              <a:t>Specificity: proportion of –</a:t>
            </a:r>
            <a:r>
              <a:rPr lang="en-GB" dirty="0" err="1"/>
              <a:t>ve</a:t>
            </a:r>
            <a:r>
              <a:rPr lang="en-GB" dirty="0"/>
              <a:t> examples correctly classified: TN / (TN + FP)</a:t>
            </a:r>
          </a:p>
          <a:p>
            <a:pPr lvl="3"/>
            <a:endParaRPr lang="en-GB" dirty="0"/>
          </a:p>
          <a:p>
            <a:pPr lvl="2"/>
            <a:r>
              <a:rPr lang="en-GB" dirty="0"/>
              <a:t>Both are in the range [0,1] with 1 being desirable. </a:t>
            </a:r>
          </a:p>
          <a:p>
            <a:pPr marL="548640" lvl="2" indent="0">
              <a:buNone/>
            </a:pPr>
            <a:r>
              <a:rPr lang="en-US" sz="1400" dirty="0">
                <a:latin typeface="Courier New"/>
                <a:cs typeface="Courier New"/>
              </a:rPr>
              <a:t>Sensitivity : 0.6667 </a:t>
            </a:r>
            <a:r>
              <a:rPr lang="en-US" sz="1400" dirty="0">
                <a:latin typeface="Courier New"/>
                <a:cs typeface="Courier New"/>
                <a:sym typeface="Wingdings"/>
              </a:rPr>
              <a:t> 66.7% of survivors correctly classified</a:t>
            </a:r>
            <a:endParaRPr lang="en-US" sz="1400" dirty="0">
              <a:latin typeface="Courier New"/>
              <a:cs typeface="Courier New"/>
            </a:endParaRPr>
          </a:p>
          <a:p>
            <a:pPr marL="548640" lvl="2" indent="0">
              <a:buNone/>
            </a:pPr>
            <a:r>
              <a:rPr lang="en-US" sz="1400" dirty="0">
                <a:latin typeface="Courier New"/>
                <a:cs typeface="Courier New"/>
              </a:rPr>
              <a:t>Specificity : 0.8345 </a:t>
            </a:r>
            <a:r>
              <a:rPr lang="en-US" sz="1400" dirty="0">
                <a:latin typeface="Courier New"/>
                <a:cs typeface="Courier New"/>
                <a:sym typeface="Wingdings"/>
              </a:rPr>
              <a:t> 83.5% of those who did not survive correctly classified</a:t>
            </a:r>
          </a:p>
          <a:p>
            <a:pPr lvl="2"/>
            <a:endParaRPr lang="en-GB" dirty="0"/>
          </a:p>
          <a:p>
            <a:pPr lvl="2"/>
            <a:r>
              <a:rPr lang="en-GB" dirty="0"/>
              <a:t>The question is always going to be, do you prefer to be better at identifying those who survived or those that didn’t?</a:t>
            </a:r>
          </a:p>
          <a:p>
            <a:pPr lvl="2"/>
            <a:endParaRPr lang="en-GB" dirty="0">
              <a:cs typeface="Courier New"/>
              <a:sym typeface="Wingdings"/>
            </a:endParaRPr>
          </a:p>
          <a:p>
            <a:pPr lvl="2"/>
            <a:r>
              <a:rPr lang="en-GB" dirty="0"/>
              <a:t>Finding a balance of the 2 though is very application dependent!!</a:t>
            </a:r>
            <a:endParaRPr lang="en-US" dirty="0">
              <a:cs typeface="Courier New"/>
              <a:sym typeface="Wingdings"/>
            </a:endParaRPr>
          </a:p>
          <a:p>
            <a:pPr lvl="1"/>
            <a:endParaRPr lang="en-GB" dirty="0"/>
          </a:p>
          <a:p>
            <a:pPr marL="274320" lvl="1" indent="0">
              <a:buNone/>
            </a:pPr>
            <a:endParaRPr lang="en-IE" dirty="0"/>
          </a:p>
        </p:txBody>
      </p:sp>
      <p:sp>
        <p:nvSpPr>
          <p:cNvPr id="5" name="Footer Placeholder 4"/>
          <p:cNvSpPr>
            <a:spLocks noGrp="1"/>
          </p:cNvSpPr>
          <p:nvPr>
            <p:ph type="ftr" sz="quarter" idx="11"/>
          </p:nvPr>
        </p:nvSpPr>
        <p:spPr/>
        <p:txBody>
          <a:bodyPr/>
          <a:lstStyle/>
          <a:p>
            <a:pPr algn="ctr"/>
            <a:r>
              <a:rPr lang="en-IE" dirty="0"/>
              <a:t>Data Mining &amp; Machine Learning I</a:t>
            </a:r>
          </a:p>
        </p:txBody>
      </p:sp>
      <p:sp>
        <p:nvSpPr>
          <p:cNvPr id="4" name="Rounded Rectangle 3">
            <a:extLst>
              <a:ext uri="{FF2B5EF4-FFF2-40B4-BE49-F238E27FC236}">
                <a16:creationId xmlns:a16="http://schemas.microsoft.com/office/drawing/2014/main" id="{521DA036-BC09-B140-9EC9-68DD1E487A0D}"/>
              </a:ext>
            </a:extLst>
          </p:cNvPr>
          <p:cNvSpPr/>
          <p:nvPr/>
        </p:nvSpPr>
        <p:spPr>
          <a:xfrm>
            <a:off x="7164288" y="2900062"/>
            <a:ext cx="1810544" cy="3129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True Positive Rate</a:t>
            </a:r>
          </a:p>
        </p:txBody>
      </p:sp>
      <p:sp>
        <p:nvSpPr>
          <p:cNvPr id="8" name="Rounded Rectangle 7">
            <a:extLst>
              <a:ext uri="{FF2B5EF4-FFF2-40B4-BE49-F238E27FC236}">
                <a16:creationId xmlns:a16="http://schemas.microsoft.com/office/drawing/2014/main" id="{A397B046-E4CF-0141-B224-2DA4828AB15F}"/>
              </a:ext>
            </a:extLst>
          </p:cNvPr>
          <p:cNvSpPr/>
          <p:nvPr/>
        </p:nvSpPr>
        <p:spPr>
          <a:xfrm>
            <a:off x="7164288" y="3789127"/>
            <a:ext cx="1810544" cy="3129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True Negative Rate</a:t>
            </a:r>
          </a:p>
        </p:txBody>
      </p:sp>
      <p:cxnSp>
        <p:nvCxnSpPr>
          <p:cNvPr id="9" name="Straight Arrow Connector 8">
            <a:extLst>
              <a:ext uri="{FF2B5EF4-FFF2-40B4-BE49-F238E27FC236}">
                <a16:creationId xmlns:a16="http://schemas.microsoft.com/office/drawing/2014/main" id="{E9F991DE-45B3-194A-891B-818F58D84149}"/>
              </a:ext>
            </a:extLst>
          </p:cNvPr>
          <p:cNvCxnSpPr>
            <a:cxnSpLocks/>
          </p:cNvCxnSpPr>
          <p:nvPr/>
        </p:nvCxnSpPr>
        <p:spPr>
          <a:xfrm flipH="1">
            <a:off x="7380312" y="3208580"/>
            <a:ext cx="517021" cy="148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54DC82D-8E18-6A41-ACAE-415F2CAFDC61}"/>
              </a:ext>
            </a:extLst>
          </p:cNvPr>
          <p:cNvCxnSpPr>
            <a:cxnSpLocks/>
          </p:cNvCxnSpPr>
          <p:nvPr/>
        </p:nvCxnSpPr>
        <p:spPr>
          <a:xfrm flipH="1" flipV="1">
            <a:off x="7380312" y="3645025"/>
            <a:ext cx="674002" cy="169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9653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3.1 Model Evaluation</a:t>
            </a:r>
          </a:p>
        </p:txBody>
      </p:sp>
      <p:sp>
        <p:nvSpPr>
          <p:cNvPr id="3" name="Content Placeholder 2"/>
          <p:cNvSpPr>
            <a:spLocks noGrp="1"/>
          </p:cNvSpPr>
          <p:nvPr>
            <p:ph sz="quarter" idx="1"/>
          </p:nvPr>
        </p:nvSpPr>
        <p:spPr/>
        <p:txBody>
          <a:bodyPr>
            <a:normAutofit/>
          </a:bodyPr>
          <a:lstStyle/>
          <a:p>
            <a:pPr lvl="1"/>
            <a:r>
              <a:rPr lang="en-GB" dirty="0"/>
              <a:t>Sensitivity &amp; Specificity</a:t>
            </a:r>
          </a:p>
          <a:p>
            <a:pPr lvl="2"/>
            <a:r>
              <a:rPr lang="en-US" sz="1800" dirty="0"/>
              <a:t>Suppose we have a dataset of 100 emails that are labeled as spam or ham (not spam) and we build two classifiers that distinguishes future spam emails from ham emails</a:t>
            </a:r>
            <a:endParaRPr lang="en-US" sz="2800" b="1" dirty="0"/>
          </a:p>
          <a:p>
            <a:pPr lvl="3"/>
            <a:r>
              <a:rPr lang="en-US" sz="1400" b="1" dirty="0"/>
              <a:t>True Positive</a:t>
            </a:r>
            <a:r>
              <a:rPr lang="en-US" sz="1400" dirty="0"/>
              <a:t> : the model correctly labels it with the positive class (spam).</a:t>
            </a:r>
          </a:p>
          <a:p>
            <a:pPr lvl="3"/>
            <a:r>
              <a:rPr lang="en-US" sz="1400" b="1" dirty="0"/>
              <a:t>False Negative</a:t>
            </a:r>
            <a:r>
              <a:rPr lang="en-US" sz="1400" dirty="0"/>
              <a:t>: the model mislabels it with the negative class (ham), but it truly belongs in the positive class (spam). </a:t>
            </a:r>
          </a:p>
          <a:p>
            <a:pPr lvl="3"/>
            <a:r>
              <a:rPr lang="en-US" sz="1400" b="1" dirty="0"/>
              <a:t>False Positive</a:t>
            </a:r>
            <a:r>
              <a:rPr lang="en-US" sz="1400" dirty="0"/>
              <a:t>: the model mislabels it with the positive class (spam), but it truly belongs in the negative class (ham).</a:t>
            </a:r>
          </a:p>
          <a:p>
            <a:pPr lvl="3"/>
            <a:r>
              <a:rPr lang="en-US" sz="1400" b="1" dirty="0"/>
              <a:t>True Negative</a:t>
            </a:r>
            <a:r>
              <a:rPr lang="en-US" sz="1400" dirty="0"/>
              <a:t> (bottom right entry): the model correctly labels it with the negative class (ham).</a:t>
            </a:r>
            <a:endParaRPr lang="en-US" sz="1600" dirty="0"/>
          </a:p>
          <a:p>
            <a:pPr lvl="2"/>
            <a:endParaRPr lang="en-US" sz="1600" dirty="0"/>
          </a:p>
          <a:p>
            <a:pPr lvl="2"/>
            <a:r>
              <a:rPr lang="en-US" sz="1600" dirty="0"/>
              <a:t>Compute sensitivity and specificity </a:t>
            </a:r>
          </a:p>
          <a:p>
            <a:pPr marL="594360" lvl="2" indent="0">
              <a:buNone/>
            </a:pPr>
            <a:r>
              <a:rPr lang="en-US" sz="1600" dirty="0"/>
              <a:t>     for each classifier?</a:t>
            </a:r>
          </a:p>
          <a:p>
            <a:pPr marL="0" indent="0">
              <a:buNone/>
            </a:pPr>
            <a:endParaRPr lang="en-GB" dirty="0"/>
          </a:p>
          <a:p>
            <a:pPr lvl="1"/>
            <a:endParaRPr lang="en-GB" dirty="0"/>
          </a:p>
          <a:p>
            <a:pPr marL="274320" lvl="1" indent="0">
              <a:buNone/>
            </a:pPr>
            <a:endParaRPr lang="en-IE" dirty="0"/>
          </a:p>
        </p:txBody>
      </p:sp>
      <p:sp>
        <p:nvSpPr>
          <p:cNvPr id="5" name="Footer Placeholder 4"/>
          <p:cNvSpPr>
            <a:spLocks noGrp="1"/>
          </p:cNvSpPr>
          <p:nvPr>
            <p:ph type="ftr" sz="quarter" idx="11"/>
          </p:nvPr>
        </p:nvSpPr>
        <p:spPr/>
        <p:txBody>
          <a:bodyPr/>
          <a:lstStyle/>
          <a:p>
            <a:pPr algn="ctr"/>
            <a:r>
              <a:rPr lang="en-IE" dirty="0"/>
              <a:t>Data Mining &amp; Machine Learning I</a:t>
            </a:r>
          </a:p>
        </p:txBody>
      </p:sp>
      <p:graphicFrame>
        <p:nvGraphicFramePr>
          <p:cNvPr id="11" name="Content Placeholder 6">
            <a:extLst>
              <a:ext uri="{FF2B5EF4-FFF2-40B4-BE49-F238E27FC236}">
                <a16:creationId xmlns:a16="http://schemas.microsoft.com/office/drawing/2014/main" id="{AD0C18AE-6562-3140-88E8-1E52A25A3F81}"/>
              </a:ext>
            </a:extLst>
          </p:cNvPr>
          <p:cNvGraphicFramePr>
            <a:graphicFrameLocks/>
          </p:cNvGraphicFramePr>
          <p:nvPr>
            <p:extLst>
              <p:ext uri="{D42A27DB-BD31-4B8C-83A1-F6EECF244321}">
                <p14:modId xmlns:p14="http://schemas.microsoft.com/office/powerpoint/2010/main" val="558017103"/>
              </p:ext>
            </p:extLst>
          </p:nvPr>
        </p:nvGraphicFramePr>
        <p:xfrm>
          <a:off x="4651248" y="4120990"/>
          <a:ext cx="3967236" cy="2057674"/>
        </p:xfrm>
        <a:graphic>
          <a:graphicData uri="http://schemas.openxmlformats.org/drawingml/2006/table">
            <a:tbl>
              <a:tblPr>
                <a:tableStyleId>{E929F9F4-4A8F-4326-A1B4-22849713DDAB}</a:tableStyleId>
              </a:tblPr>
              <a:tblGrid>
                <a:gridCol w="362799">
                  <a:extLst>
                    <a:ext uri="{9D8B030D-6E8A-4147-A177-3AD203B41FA5}">
                      <a16:colId xmlns:a16="http://schemas.microsoft.com/office/drawing/2014/main" val="20000"/>
                    </a:ext>
                  </a:extLst>
                </a:gridCol>
                <a:gridCol w="414669">
                  <a:extLst>
                    <a:ext uri="{9D8B030D-6E8A-4147-A177-3AD203B41FA5}">
                      <a16:colId xmlns:a16="http://schemas.microsoft.com/office/drawing/2014/main" val="20001"/>
                    </a:ext>
                  </a:extLst>
                </a:gridCol>
                <a:gridCol w="1477926">
                  <a:extLst>
                    <a:ext uri="{9D8B030D-6E8A-4147-A177-3AD203B41FA5}">
                      <a16:colId xmlns:a16="http://schemas.microsoft.com/office/drawing/2014/main" val="20002"/>
                    </a:ext>
                  </a:extLst>
                </a:gridCol>
                <a:gridCol w="1711842">
                  <a:extLst>
                    <a:ext uri="{9D8B030D-6E8A-4147-A177-3AD203B41FA5}">
                      <a16:colId xmlns:a16="http://schemas.microsoft.com/office/drawing/2014/main" val="20003"/>
                    </a:ext>
                  </a:extLst>
                </a:gridCol>
              </a:tblGrid>
              <a:tr h="0">
                <a:tc rowSpan="2" gridSpan="2">
                  <a:txBody>
                    <a:bodyPr/>
                    <a:lstStyle/>
                    <a:p>
                      <a:pPr algn="ctr"/>
                      <a:endParaRPr lang="en-GB" dirty="0"/>
                    </a:p>
                  </a:txBody>
                  <a:tcPr>
                    <a:lnL w="12700" cap="flat" cmpd="sng" algn="ctr">
                      <a:no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rowSpan="2" hMerge="1">
                  <a:txBody>
                    <a:bodyPr/>
                    <a:lstStyle/>
                    <a:p>
                      <a:pPr algn="ctr"/>
                      <a:endParaRPr lang="en-GB"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gridSpan="2">
                  <a:txBody>
                    <a:bodyPr/>
                    <a:lstStyle/>
                    <a:p>
                      <a:pPr algn="ctr"/>
                      <a:r>
                        <a:rPr lang="en-GB" sz="1400" b="1" dirty="0"/>
                        <a:t>True Class</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2">
                        <a:lumMod val="75000"/>
                      </a:schemeClr>
                    </a:solidFill>
                  </a:tcPr>
                </a:tc>
                <a:tc hMerge="1">
                  <a:txBody>
                    <a:bodyPr/>
                    <a:lstStyle/>
                    <a:p>
                      <a:endParaRPr lang="en-GB" dirty="0"/>
                    </a:p>
                  </a:txBody>
                  <a:tcPr/>
                </a:tc>
                <a:extLst>
                  <a:ext uri="{0D108BD9-81ED-4DB2-BD59-A6C34878D82A}">
                    <a16:rowId xmlns:a16="http://schemas.microsoft.com/office/drawing/2014/main" val="10000"/>
                  </a:ext>
                </a:extLst>
              </a:tr>
              <a:tr h="329515">
                <a:tc gridSpan="2" vMerge="1">
                  <a:txBody>
                    <a:bodyPr/>
                    <a:lstStyle/>
                    <a:p>
                      <a:pPr algn="ctr"/>
                      <a:endParaRPr lang="en-GB"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hMerge="1" vMerge="1">
                  <a:txBody>
                    <a:bodyPr/>
                    <a:lstStyle/>
                    <a:p>
                      <a:pPr algn="ctr"/>
                      <a:endParaRPr lang="en-GB"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a:r>
                        <a:rPr lang="en-GB" i="1" dirty="0"/>
                        <a:t>Spam</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GB" i="1" dirty="0"/>
                        <a:t>Ham</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10001"/>
                  </a:ext>
                </a:extLst>
              </a:tr>
              <a:tr h="693557">
                <a:tc rowSpan="2">
                  <a:txBody>
                    <a:bodyPr/>
                    <a:lstStyle/>
                    <a:p>
                      <a:pPr algn="ctr"/>
                      <a:r>
                        <a:rPr lang="en-GB" sz="1400" b="1" dirty="0"/>
                        <a:t>Predicted Class</a:t>
                      </a:r>
                    </a:p>
                  </a:txBody>
                  <a:tcPr vert="vert27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GB" i="1" dirty="0"/>
                        <a:t>Spam</a:t>
                      </a:r>
                    </a:p>
                  </a:txBody>
                  <a:tcPr vert="vert27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GB" baseline="0" dirty="0"/>
                        <a:t>TP (40)</a:t>
                      </a:r>
                      <a:endParaRPr lang="en-GB" dirty="0"/>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2">
                        <a:lumMod val="25000"/>
                      </a:schemeClr>
                    </a:solidFill>
                  </a:tcPr>
                </a:tc>
                <a:tc>
                  <a:txBody>
                    <a:bodyPr/>
                    <a:lstStyle/>
                    <a:p>
                      <a:pPr algn="ctr"/>
                      <a:r>
                        <a:rPr lang="en-GB" baseline="0" dirty="0"/>
                        <a:t>FP (20)</a:t>
                      </a:r>
                      <a:endParaRPr lang="en-GB" dirty="0"/>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2"/>
                  </a:ext>
                </a:extLst>
              </a:tr>
              <a:tr h="693557">
                <a:tc vMerge="1">
                  <a:txBody>
                    <a:bodyPr/>
                    <a:lstStyle/>
                    <a:p>
                      <a:endParaRPr lang="en-GB" dirty="0"/>
                    </a:p>
                  </a:txBody>
                  <a:tcPr/>
                </a:tc>
                <a:tc>
                  <a:txBody>
                    <a:bodyPr/>
                    <a:lstStyle/>
                    <a:p>
                      <a:pPr algn="ctr"/>
                      <a:r>
                        <a:rPr lang="en-GB" i="1" dirty="0"/>
                        <a:t>Ham</a:t>
                      </a:r>
                    </a:p>
                  </a:txBody>
                  <a:tcPr vert="vert27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GB" dirty="0"/>
                        <a:t>FN (10)</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2">
                        <a:lumMod val="25000"/>
                      </a:schemeClr>
                    </a:solidFill>
                  </a:tcPr>
                </a:tc>
                <a:tc>
                  <a:txBody>
                    <a:bodyPr/>
                    <a:lstStyle/>
                    <a:p>
                      <a:pPr algn="ctr"/>
                      <a:r>
                        <a:rPr lang="en-GB" dirty="0"/>
                        <a:t>TN (30)</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40411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3.1 Model Evaluation</a:t>
            </a:r>
          </a:p>
        </p:txBody>
      </p:sp>
      <p:sp>
        <p:nvSpPr>
          <p:cNvPr id="3" name="Content Placeholder 2"/>
          <p:cNvSpPr>
            <a:spLocks noGrp="1"/>
          </p:cNvSpPr>
          <p:nvPr>
            <p:ph sz="quarter" idx="1"/>
          </p:nvPr>
        </p:nvSpPr>
        <p:spPr/>
        <p:txBody>
          <a:bodyPr>
            <a:normAutofit/>
          </a:bodyPr>
          <a:lstStyle/>
          <a:p>
            <a:pPr lvl="1"/>
            <a:r>
              <a:rPr lang="en-GB" dirty="0"/>
              <a:t>Sensitivity &amp; Specificity</a:t>
            </a:r>
          </a:p>
          <a:p>
            <a:pPr lvl="2"/>
            <a:endParaRPr lang="en-US" dirty="0"/>
          </a:p>
          <a:p>
            <a:pPr lvl="2"/>
            <a:r>
              <a:rPr lang="en-US" dirty="0"/>
              <a:t>Suppose we have a dataset of 100 patients that are labeled as cancer or not cancer and we build two classifiers that distinguishes future patients as having or not having cancer. </a:t>
            </a:r>
          </a:p>
          <a:p>
            <a:pPr lvl="2"/>
            <a:endParaRPr lang="en-US" sz="1600" dirty="0"/>
          </a:p>
          <a:p>
            <a:pPr lvl="2"/>
            <a:r>
              <a:rPr lang="en-US" dirty="0"/>
              <a:t>Compute sensitivity and specificity </a:t>
            </a:r>
          </a:p>
          <a:p>
            <a:pPr marL="594360" lvl="2" indent="0">
              <a:buNone/>
            </a:pPr>
            <a:r>
              <a:rPr lang="en-US" dirty="0"/>
              <a:t>     for each classifier?</a:t>
            </a:r>
          </a:p>
          <a:p>
            <a:pPr marL="0" indent="0">
              <a:buNone/>
            </a:pPr>
            <a:endParaRPr lang="en-GB" dirty="0"/>
          </a:p>
          <a:p>
            <a:pPr lvl="1"/>
            <a:endParaRPr lang="en-GB" dirty="0"/>
          </a:p>
          <a:p>
            <a:pPr marL="274320" lvl="1" indent="0">
              <a:buNone/>
            </a:pPr>
            <a:endParaRPr lang="en-IE" dirty="0"/>
          </a:p>
        </p:txBody>
      </p:sp>
      <p:sp>
        <p:nvSpPr>
          <p:cNvPr id="5" name="Footer Placeholder 4"/>
          <p:cNvSpPr>
            <a:spLocks noGrp="1"/>
          </p:cNvSpPr>
          <p:nvPr>
            <p:ph type="ftr" sz="quarter" idx="11"/>
          </p:nvPr>
        </p:nvSpPr>
        <p:spPr/>
        <p:txBody>
          <a:bodyPr/>
          <a:lstStyle/>
          <a:p>
            <a:pPr algn="ctr"/>
            <a:r>
              <a:rPr lang="en-IE" dirty="0"/>
              <a:t>Data Mining &amp; Machine Learning I</a:t>
            </a:r>
          </a:p>
        </p:txBody>
      </p:sp>
      <p:graphicFrame>
        <p:nvGraphicFramePr>
          <p:cNvPr id="11" name="Content Placeholder 6">
            <a:extLst>
              <a:ext uri="{FF2B5EF4-FFF2-40B4-BE49-F238E27FC236}">
                <a16:creationId xmlns:a16="http://schemas.microsoft.com/office/drawing/2014/main" id="{AD0C18AE-6562-3140-88E8-1E52A25A3F81}"/>
              </a:ext>
            </a:extLst>
          </p:cNvPr>
          <p:cNvGraphicFramePr>
            <a:graphicFrameLocks/>
          </p:cNvGraphicFramePr>
          <p:nvPr>
            <p:extLst>
              <p:ext uri="{D42A27DB-BD31-4B8C-83A1-F6EECF244321}">
                <p14:modId xmlns:p14="http://schemas.microsoft.com/office/powerpoint/2010/main" val="1752498820"/>
              </p:ext>
            </p:extLst>
          </p:nvPr>
        </p:nvGraphicFramePr>
        <p:xfrm>
          <a:off x="4651248" y="4120990"/>
          <a:ext cx="3967236" cy="2057674"/>
        </p:xfrm>
        <a:graphic>
          <a:graphicData uri="http://schemas.openxmlformats.org/drawingml/2006/table">
            <a:tbl>
              <a:tblPr>
                <a:tableStyleId>{E929F9F4-4A8F-4326-A1B4-22849713DDAB}</a:tableStyleId>
              </a:tblPr>
              <a:tblGrid>
                <a:gridCol w="362799">
                  <a:extLst>
                    <a:ext uri="{9D8B030D-6E8A-4147-A177-3AD203B41FA5}">
                      <a16:colId xmlns:a16="http://schemas.microsoft.com/office/drawing/2014/main" val="20000"/>
                    </a:ext>
                  </a:extLst>
                </a:gridCol>
                <a:gridCol w="414669">
                  <a:extLst>
                    <a:ext uri="{9D8B030D-6E8A-4147-A177-3AD203B41FA5}">
                      <a16:colId xmlns:a16="http://schemas.microsoft.com/office/drawing/2014/main" val="20001"/>
                    </a:ext>
                  </a:extLst>
                </a:gridCol>
                <a:gridCol w="1477926">
                  <a:extLst>
                    <a:ext uri="{9D8B030D-6E8A-4147-A177-3AD203B41FA5}">
                      <a16:colId xmlns:a16="http://schemas.microsoft.com/office/drawing/2014/main" val="20002"/>
                    </a:ext>
                  </a:extLst>
                </a:gridCol>
                <a:gridCol w="1711842">
                  <a:extLst>
                    <a:ext uri="{9D8B030D-6E8A-4147-A177-3AD203B41FA5}">
                      <a16:colId xmlns:a16="http://schemas.microsoft.com/office/drawing/2014/main" val="20003"/>
                    </a:ext>
                  </a:extLst>
                </a:gridCol>
              </a:tblGrid>
              <a:tr h="0">
                <a:tc rowSpan="2" gridSpan="2">
                  <a:txBody>
                    <a:bodyPr/>
                    <a:lstStyle/>
                    <a:p>
                      <a:pPr algn="ctr"/>
                      <a:endParaRPr lang="en-GB" dirty="0"/>
                    </a:p>
                  </a:txBody>
                  <a:tcPr>
                    <a:lnL w="12700" cap="flat" cmpd="sng" algn="ctr">
                      <a:no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rowSpan="2" hMerge="1">
                  <a:txBody>
                    <a:bodyPr/>
                    <a:lstStyle/>
                    <a:p>
                      <a:pPr algn="ctr"/>
                      <a:endParaRPr lang="en-GB"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gridSpan="2">
                  <a:txBody>
                    <a:bodyPr/>
                    <a:lstStyle/>
                    <a:p>
                      <a:pPr algn="ctr"/>
                      <a:r>
                        <a:rPr lang="en-GB" sz="1400" b="1" dirty="0"/>
                        <a:t>True Class</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2">
                        <a:lumMod val="75000"/>
                      </a:schemeClr>
                    </a:solidFill>
                  </a:tcPr>
                </a:tc>
                <a:tc hMerge="1">
                  <a:txBody>
                    <a:bodyPr/>
                    <a:lstStyle/>
                    <a:p>
                      <a:endParaRPr lang="en-GB" dirty="0"/>
                    </a:p>
                  </a:txBody>
                  <a:tcPr/>
                </a:tc>
                <a:extLst>
                  <a:ext uri="{0D108BD9-81ED-4DB2-BD59-A6C34878D82A}">
                    <a16:rowId xmlns:a16="http://schemas.microsoft.com/office/drawing/2014/main" val="10000"/>
                  </a:ext>
                </a:extLst>
              </a:tr>
              <a:tr h="329515">
                <a:tc gridSpan="2" vMerge="1">
                  <a:txBody>
                    <a:bodyPr/>
                    <a:lstStyle/>
                    <a:p>
                      <a:pPr algn="ctr"/>
                      <a:endParaRPr lang="en-GB"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hMerge="1" vMerge="1">
                  <a:txBody>
                    <a:bodyPr/>
                    <a:lstStyle/>
                    <a:p>
                      <a:pPr algn="ctr"/>
                      <a:endParaRPr lang="en-GB"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a:r>
                        <a:rPr lang="en-GB" i="1" dirty="0"/>
                        <a:t>Cancer</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GB" i="1" dirty="0"/>
                        <a:t>Not Cancer</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10001"/>
                  </a:ext>
                </a:extLst>
              </a:tr>
              <a:tr h="693557">
                <a:tc rowSpan="2">
                  <a:txBody>
                    <a:bodyPr/>
                    <a:lstStyle/>
                    <a:p>
                      <a:pPr algn="ctr"/>
                      <a:r>
                        <a:rPr lang="en-GB" sz="1400" b="1" dirty="0"/>
                        <a:t>Predicted Class</a:t>
                      </a:r>
                    </a:p>
                  </a:txBody>
                  <a:tcPr vert="vert27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GB" sz="1050" i="1" dirty="0"/>
                        <a:t>Cancer</a:t>
                      </a:r>
                    </a:p>
                  </a:txBody>
                  <a:tcPr vert="vert27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GB" baseline="0" dirty="0"/>
                        <a:t>TP (40)</a:t>
                      </a:r>
                      <a:endParaRPr lang="en-GB" dirty="0"/>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2">
                        <a:lumMod val="25000"/>
                      </a:schemeClr>
                    </a:solidFill>
                  </a:tcPr>
                </a:tc>
                <a:tc>
                  <a:txBody>
                    <a:bodyPr/>
                    <a:lstStyle/>
                    <a:p>
                      <a:pPr algn="ctr"/>
                      <a:r>
                        <a:rPr lang="en-GB" baseline="0" dirty="0"/>
                        <a:t>FP (20)</a:t>
                      </a:r>
                      <a:endParaRPr lang="en-GB" dirty="0"/>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2"/>
                  </a:ext>
                </a:extLst>
              </a:tr>
              <a:tr h="693557">
                <a:tc vMerge="1">
                  <a:txBody>
                    <a:bodyPr/>
                    <a:lstStyle/>
                    <a:p>
                      <a:endParaRPr lang="en-GB" dirty="0"/>
                    </a:p>
                  </a:txBody>
                  <a:tcPr/>
                </a:tc>
                <a:tc>
                  <a:txBody>
                    <a:bodyPr/>
                    <a:lstStyle/>
                    <a:p>
                      <a:pPr algn="ctr"/>
                      <a:r>
                        <a:rPr lang="en-GB" sz="1050" i="1" dirty="0"/>
                        <a:t>Not Cancer</a:t>
                      </a:r>
                    </a:p>
                  </a:txBody>
                  <a:tcPr vert="vert27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GB" dirty="0"/>
                        <a:t>FN (10)</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2">
                        <a:lumMod val="25000"/>
                      </a:schemeClr>
                    </a:solidFill>
                  </a:tcPr>
                </a:tc>
                <a:tc>
                  <a:txBody>
                    <a:bodyPr/>
                    <a:lstStyle/>
                    <a:p>
                      <a:pPr algn="ctr"/>
                      <a:r>
                        <a:rPr lang="en-GB" dirty="0"/>
                        <a:t>TN (30)</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91029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3.1 Model Evaluation</a:t>
            </a:r>
          </a:p>
        </p:txBody>
      </p:sp>
      <p:sp>
        <p:nvSpPr>
          <p:cNvPr id="3" name="Content Placeholder 2"/>
          <p:cNvSpPr>
            <a:spLocks noGrp="1"/>
          </p:cNvSpPr>
          <p:nvPr>
            <p:ph sz="quarter" idx="1"/>
          </p:nvPr>
        </p:nvSpPr>
        <p:spPr/>
        <p:txBody>
          <a:bodyPr>
            <a:normAutofit fontScale="77500" lnSpcReduction="20000"/>
          </a:bodyPr>
          <a:lstStyle/>
          <a:p>
            <a:pPr lvl="1"/>
            <a:r>
              <a:rPr lang="en-GB" dirty="0"/>
              <a:t>Precision &amp; Recall</a:t>
            </a:r>
          </a:p>
          <a:p>
            <a:pPr lvl="1"/>
            <a:endParaRPr lang="en-GB" dirty="0"/>
          </a:p>
          <a:p>
            <a:pPr lvl="2"/>
            <a:r>
              <a:rPr lang="en-GB" dirty="0"/>
              <a:t>These are very closely related to sensitivity and specificity; but come from the domain of information retrieval </a:t>
            </a:r>
          </a:p>
          <a:p>
            <a:pPr lvl="3"/>
            <a:endParaRPr lang="en-GB" dirty="0"/>
          </a:p>
          <a:p>
            <a:pPr lvl="2"/>
            <a:r>
              <a:rPr lang="en-GB" dirty="0"/>
              <a:t>Precision: (the positive predicted value): proportion of positive examples that are truly positive. </a:t>
            </a:r>
          </a:p>
          <a:p>
            <a:pPr lvl="3"/>
            <a:r>
              <a:rPr lang="en-GB" dirty="0"/>
              <a:t>I.e., when you predict positive, how often you are right.</a:t>
            </a:r>
          </a:p>
          <a:p>
            <a:pPr lvl="3"/>
            <a:r>
              <a:rPr lang="en-GB" dirty="0"/>
              <a:t>High precision means that only very likely positives are predicted as positive</a:t>
            </a:r>
          </a:p>
          <a:p>
            <a:pPr lvl="3"/>
            <a:r>
              <a:rPr lang="en-GB" dirty="0"/>
              <a:t>Precise models are trustworthy</a:t>
            </a:r>
          </a:p>
          <a:p>
            <a:pPr lvl="3"/>
            <a:r>
              <a:rPr lang="en-GB" dirty="0"/>
              <a:t>TP / (TP + FP)</a:t>
            </a:r>
          </a:p>
          <a:p>
            <a:pPr lvl="3"/>
            <a:r>
              <a:rPr lang="en-GB" dirty="0"/>
              <a:t>For titanic: high precision means identifying survivors, but simultaneously ignoring the rest</a:t>
            </a:r>
          </a:p>
          <a:p>
            <a:pPr lvl="3"/>
            <a:endParaRPr lang="en-GB" dirty="0"/>
          </a:p>
          <a:p>
            <a:pPr lvl="2"/>
            <a:r>
              <a:rPr lang="en-GB" dirty="0"/>
              <a:t>Recall: how complete the results are </a:t>
            </a:r>
          </a:p>
          <a:p>
            <a:pPr lvl="3"/>
            <a:r>
              <a:rPr lang="en-GB" dirty="0"/>
              <a:t>Basically the same as sensitivity, but with a subtle difference in interpretation</a:t>
            </a:r>
          </a:p>
          <a:p>
            <a:pPr lvl="3"/>
            <a:r>
              <a:rPr lang="en-GB" dirty="0"/>
              <a:t>High recall means capturing a large portion of the positive examples</a:t>
            </a:r>
          </a:p>
          <a:p>
            <a:pPr lvl="3"/>
            <a:r>
              <a:rPr lang="en-GB" dirty="0"/>
              <a:t>TP / (TP + FN)</a:t>
            </a:r>
          </a:p>
          <a:p>
            <a:pPr lvl="3"/>
            <a:r>
              <a:rPr lang="en-GB" dirty="0"/>
              <a:t>For titanic: high recall means the majority of survivors are identified </a:t>
            </a:r>
          </a:p>
          <a:p>
            <a:pPr lvl="3"/>
            <a:endParaRPr lang="en-GB" dirty="0"/>
          </a:p>
          <a:p>
            <a:pPr lvl="2"/>
            <a:r>
              <a:rPr lang="en-GB" dirty="0"/>
              <a:t>Similar to sensitivity and specificity, most real-world problems struggle to be highly precise and have a high recall</a:t>
            </a:r>
          </a:p>
          <a:p>
            <a:pPr lvl="1"/>
            <a:endParaRPr lang="en-GB" dirty="0"/>
          </a:p>
          <a:p>
            <a:pPr marL="274320" lvl="1" indent="0">
              <a:buNone/>
            </a:pPr>
            <a:endParaRPr lang="en-IE" dirty="0"/>
          </a:p>
        </p:txBody>
      </p:sp>
      <p:sp>
        <p:nvSpPr>
          <p:cNvPr id="5" name="Footer Placeholder 4"/>
          <p:cNvSpPr>
            <a:spLocks noGrp="1"/>
          </p:cNvSpPr>
          <p:nvPr>
            <p:ph type="ftr" sz="quarter" idx="11"/>
          </p:nvPr>
        </p:nvSpPr>
        <p:spPr/>
        <p:txBody>
          <a:bodyPr/>
          <a:lstStyle/>
          <a:p>
            <a:pPr algn="ctr"/>
            <a:r>
              <a:rPr lang="en-IE" dirty="0"/>
              <a:t>Data Mining &amp; Machine Learning I</a:t>
            </a:r>
          </a:p>
        </p:txBody>
      </p:sp>
    </p:spTree>
    <p:extLst>
      <p:ext uri="{BB962C8B-B14F-4D97-AF65-F5344CB8AC3E}">
        <p14:creationId xmlns:p14="http://schemas.microsoft.com/office/powerpoint/2010/main" val="273234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3.1 Model Evaluation</a:t>
            </a:r>
          </a:p>
        </p:txBody>
      </p:sp>
      <p:sp>
        <p:nvSpPr>
          <p:cNvPr id="3" name="Content Placeholder 2"/>
          <p:cNvSpPr>
            <a:spLocks noGrp="1"/>
          </p:cNvSpPr>
          <p:nvPr>
            <p:ph sz="quarter" idx="1"/>
          </p:nvPr>
        </p:nvSpPr>
        <p:spPr/>
        <p:txBody>
          <a:bodyPr>
            <a:normAutofit lnSpcReduction="10000"/>
          </a:bodyPr>
          <a:lstStyle/>
          <a:p>
            <a:pPr lvl="1"/>
            <a:r>
              <a:rPr lang="en-GB" dirty="0"/>
              <a:t>R</a:t>
            </a:r>
          </a:p>
          <a:p>
            <a:pPr marL="274320" lvl="1" indent="0">
              <a:buNone/>
            </a:pPr>
            <a:endParaRPr lang="en-GB" dirty="0"/>
          </a:p>
          <a:p>
            <a:pPr marL="548640" lvl="2" indent="0">
              <a:buNone/>
            </a:pPr>
            <a:r>
              <a:rPr lang="en-GB" sz="1600" dirty="0">
                <a:latin typeface="Courier New"/>
                <a:cs typeface="Courier New"/>
              </a:rPr>
              <a:t>library(caret)</a:t>
            </a:r>
          </a:p>
          <a:p>
            <a:pPr marL="548640" lvl="2" indent="0">
              <a:buNone/>
            </a:pPr>
            <a:endParaRPr lang="en-GB" dirty="0">
              <a:latin typeface="Courier New"/>
              <a:cs typeface="Courier New"/>
            </a:endParaRPr>
          </a:p>
          <a:p>
            <a:pPr lvl="2"/>
            <a:r>
              <a:rPr lang="en-GB" dirty="0"/>
              <a:t>Precision:</a:t>
            </a:r>
          </a:p>
          <a:p>
            <a:pPr marL="548640" lvl="2" indent="0">
              <a:buNone/>
            </a:pPr>
            <a:r>
              <a:rPr lang="en-GB" sz="1600" dirty="0">
                <a:latin typeface="Courier New"/>
                <a:cs typeface="Courier New"/>
              </a:rPr>
              <a:t>&gt; </a:t>
            </a:r>
            <a:r>
              <a:rPr lang="en-GB" sz="1600" dirty="0" err="1">
                <a:latin typeface="Courier New"/>
                <a:cs typeface="Courier New"/>
              </a:rPr>
              <a:t>posPredValue</a:t>
            </a:r>
            <a:r>
              <a:rPr lang="en-GB" sz="1600" dirty="0">
                <a:latin typeface="Courier New"/>
                <a:cs typeface="Courier New"/>
              </a:rPr>
              <a:t>(</a:t>
            </a:r>
            <a:r>
              <a:rPr lang="en-GB" sz="1600" dirty="0" err="1">
                <a:latin typeface="Courier New"/>
                <a:cs typeface="Courier New"/>
              </a:rPr>
              <a:t>womenModel</a:t>
            </a:r>
            <a:r>
              <a:rPr lang="en-GB" sz="1600" dirty="0">
                <a:latin typeface="Courier New"/>
                <a:cs typeface="Courier New"/>
              </a:rPr>
              <a:t>, </a:t>
            </a:r>
            <a:r>
              <a:rPr lang="en-GB" sz="1600" dirty="0" err="1">
                <a:latin typeface="Courier New"/>
                <a:cs typeface="Courier New"/>
              </a:rPr>
              <a:t>testing$Survived</a:t>
            </a:r>
            <a:r>
              <a:rPr lang="en-GB" sz="1600" dirty="0">
                <a:latin typeface="Courier New"/>
                <a:cs typeface="Courier New"/>
              </a:rPr>
              <a:t>, positive="Yes")</a:t>
            </a:r>
          </a:p>
          <a:p>
            <a:pPr marL="548640" lvl="2" indent="0">
              <a:buNone/>
            </a:pPr>
            <a:r>
              <a:rPr lang="en-GB" sz="1600" dirty="0">
                <a:latin typeface="Courier New"/>
                <a:cs typeface="Courier New"/>
              </a:rPr>
              <a:t>[1] 0.6842105</a:t>
            </a:r>
          </a:p>
          <a:p>
            <a:pPr marL="548640" lvl="2" indent="0">
              <a:buNone/>
            </a:pPr>
            <a:endParaRPr lang="en-GB" dirty="0"/>
          </a:p>
          <a:p>
            <a:pPr lvl="2"/>
            <a:r>
              <a:rPr lang="en-GB" dirty="0"/>
              <a:t>Recall / Sensitivity:</a:t>
            </a:r>
          </a:p>
          <a:p>
            <a:pPr marL="548640" lvl="2" indent="0">
              <a:buNone/>
            </a:pPr>
            <a:r>
              <a:rPr lang="en-GB" sz="1600" dirty="0">
                <a:latin typeface="Courier New"/>
                <a:cs typeface="Courier New"/>
              </a:rPr>
              <a:t>&gt; sensitivity(</a:t>
            </a:r>
            <a:r>
              <a:rPr lang="en-GB" sz="1600" dirty="0" err="1">
                <a:latin typeface="Courier New"/>
                <a:cs typeface="Courier New"/>
              </a:rPr>
              <a:t>womenModel</a:t>
            </a:r>
            <a:r>
              <a:rPr lang="en-GB" sz="1600" dirty="0">
                <a:latin typeface="Courier New"/>
                <a:cs typeface="Courier New"/>
              </a:rPr>
              <a:t>, </a:t>
            </a:r>
            <a:r>
              <a:rPr lang="en-GB" sz="1600" dirty="0" err="1">
                <a:latin typeface="Courier New"/>
                <a:cs typeface="Courier New"/>
              </a:rPr>
              <a:t>testing$Survived</a:t>
            </a:r>
            <a:r>
              <a:rPr lang="en-GB" sz="1600" dirty="0">
                <a:latin typeface="Courier New"/>
                <a:cs typeface="Courier New"/>
              </a:rPr>
              <a:t>, positive="Yes")</a:t>
            </a:r>
          </a:p>
          <a:p>
            <a:pPr marL="548640" lvl="2" indent="0">
              <a:buNone/>
            </a:pPr>
            <a:r>
              <a:rPr lang="en-GB" sz="1600" dirty="0">
                <a:latin typeface="Courier New"/>
                <a:cs typeface="Courier New"/>
              </a:rPr>
              <a:t>[1] 0.6666667</a:t>
            </a:r>
          </a:p>
          <a:p>
            <a:pPr marL="548640" lvl="2" indent="0">
              <a:buNone/>
            </a:pPr>
            <a:endParaRPr lang="en-GB" dirty="0"/>
          </a:p>
          <a:p>
            <a:pPr lvl="2"/>
            <a:r>
              <a:rPr lang="en-GB" dirty="0"/>
              <a:t>Specificity:</a:t>
            </a:r>
          </a:p>
          <a:p>
            <a:pPr marL="548640" lvl="2" indent="0">
              <a:buNone/>
            </a:pPr>
            <a:r>
              <a:rPr lang="en-GB" sz="1600" dirty="0">
                <a:latin typeface="Courier New"/>
                <a:cs typeface="Courier New"/>
              </a:rPr>
              <a:t>&gt; specificity(</a:t>
            </a:r>
            <a:r>
              <a:rPr lang="en-GB" sz="1600" dirty="0" err="1">
                <a:latin typeface="Courier New"/>
                <a:cs typeface="Courier New"/>
              </a:rPr>
              <a:t>womenModel</a:t>
            </a:r>
            <a:r>
              <a:rPr lang="en-GB" sz="1600" dirty="0">
                <a:latin typeface="Courier New"/>
                <a:cs typeface="Courier New"/>
              </a:rPr>
              <a:t>, </a:t>
            </a:r>
            <a:r>
              <a:rPr lang="en-GB" sz="1600" dirty="0" err="1">
                <a:latin typeface="Courier New"/>
                <a:cs typeface="Courier New"/>
              </a:rPr>
              <a:t>testing$Survived</a:t>
            </a:r>
            <a:r>
              <a:rPr lang="en-GB" sz="1600" dirty="0">
                <a:latin typeface="Courier New"/>
                <a:cs typeface="Courier New"/>
              </a:rPr>
              <a:t>, negative = "No")</a:t>
            </a:r>
          </a:p>
          <a:p>
            <a:pPr marL="548640" lvl="2" indent="0">
              <a:buNone/>
            </a:pPr>
            <a:r>
              <a:rPr lang="en-GB" sz="1600" dirty="0">
                <a:latin typeface="Courier New"/>
                <a:cs typeface="Courier New"/>
              </a:rPr>
              <a:t>[1] 0.8344828</a:t>
            </a:r>
          </a:p>
          <a:p>
            <a:pPr lvl="1"/>
            <a:endParaRPr lang="en-GB" dirty="0"/>
          </a:p>
          <a:p>
            <a:pPr marL="274320" lvl="1" indent="0">
              <a:buNone/>
            </a:pPr>
            <a:endParaRPr lang="en-IE" dirty="0"/>
          </a:p>
        </p:txBody>
      </p:sp>
      <p:sp>
        <p:nvSpPr>
          <p:cNvPr id="5" name="Footer Placeholder 4"/>
          <p:cNvSpPr>
            <a:spLocks noGrp="1"/>
          </p:cNvSpPr>
          <p:nvPr>
            <p:ph type="ftr" sz="quarter" idx="11"/>
          </p:nvPr>
        </p:nvSpPr>
        <p:spPr/>
        <p:txBody>
          <a:bodyPr/>
          <a:lstStyle/>
          <a:p>
            <a:pPr algn="ctr"/>
            <a:r>
              <a:rPr lang="en-IE" dirty="0"/>
              <a:t>Data Mining &amp; Machine Learning I</a:t>
            </a:r>
          </a:p>
        </p:txBody>
      </p:sp>
      <p:pic>
        <p:nvPicPr>
          <p:cNvPr id="4" name="Picture 3">
            <a:extLst>
              <a:ext uri="{FF2B5EF4-FFF2-40B4-BE49-F238E27FC236}">
                <a16:creationId xmlns:a16="http://schemas.microsoft.com/office/drawing/2014/main" id="{9D79F459-A676-3847-ACB3-5E398585C9FB}"/>
              </a:ext>
            </a:extLst>
          </p:cNvPr>
          <p:cNvPicPr>
            <a:picLocks noChangeAspect="1"/>
          </p:cNvPicPr>
          <p:nvPr/>
        </p:nvPicPr>
        <p:blipFill>
          <a:blip r:embed="rId2"/>
          <a:stretch>
            <a:fillRect/>
          </a:stretch>
        </p:blipFill>
        <p:spPr>
          <a:xfrm>
            <a:off x="7236296" y="1222648"/>
            <a:ext cx="1270000" cy="977900"/>
          </a:xfrm>
          <a:prstGeom prst="rect">
            <a:avLst/>
          </a:prstGeom>
        </p:spPr>
      </p:pic>
    </p:spTree>
    <p:extLst>
      <p:ext uri="{BB962C8B-B14F-4D97-AF65-F5344CB8AC3E}">
        <p14:creationId xmlns:p14="http://schemas.microsoft.com/office/powerpoint/2010/main" val="3886483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3.1 Model Evaluation</a:t>
            </a:r>
          </a:p>
        </p:txBody>
      </p:sp>
      <p:sp>
        <p:nvSpPr>
          <p:cNvPr id="3" name="Content Placeholder 2"/>
          <p:cNvSpPr>
            <a:spLocks noGrp="1"/>
          </p:cNvSpPr>
          <p:nvPr>
            <p:ph sz="quarter" idx="1"/>
          </p:nvPr>
        </p:nvSpPr>
        <p:spPr/>
        <p:txBody>
          <a:bodyPr>
            <a:normAutofit fontScale="85000" lnSpcReduction="20000"/>
          </a:bodyPr>
          <a:lstStyle/>
          <a:p>
            <a:pPr lvl="1"/>
            <a:r>
              <a:rPr lang="en-GB" dirty="0"/>
              <a:t>F-Measure / F-Score</a:t>
            </a:r>
          </a:p>
          <a:p>
            <a:pPr lvl="1"/>
            <a:endParaRPr lang="en-GB" dirty="0"/>
          </a:p>
          <a:p>
            <a:pPr lvl="2"/>
            <a:r>
              <a:rPr lang="en-GB" dirty="0"/>
              <a:t>One way to combine both precision and recall into a single measure </a:t>
            </a:r>
            <a:r>
              <a:rPr lang="en-GB" dirty="0">
                <a:sym typeface="Wingdings"/>
              </a:rPr>
              <a:t></a:t>
            </a:r>
          </a:p>
          <a:p>
            <a:pPr lvl="3"/>
            <a:r>
              <a:rPr lang="en-GB" dirty="0">
                <a:sym typeface="Wingdings"/>
              </a:rPr>
              <a:t>Thus making it easier to compare models</a:t>
            </a:r>
          </a:p>
          <a:p>
            <a:pPr lvl="3"/>
            <a:r>
              <a:rPr lang="en-GB" dirty="0">
                <a:sym typeface="Wingdings"/>
              </a:rPr>
              <a:t>but not necessarily address the trade off of precision vs. recall – here they are assumed to be equally important…!</a:t>
            </a:r>
          </a:p>
          <a:p>
            <a:pPr lvl="3"/>
            <a:endParaRPr lang="en-GB" dirty="0">
              <a:sym typeface="Wingdings"/>
            </a:endParaRPr>
          </a:p>
          <a:p>
            <a:pPr lvl="2"/>
            <a:r>
              <a:rPr lang="en-GB" dirty="0">
                <a:sym typeface="Wingdings"/>
              </a:rPr>
              <a:t>We can assign weights to the F-Measure, but it is hard for these to be non-arbitrary</a:t>
            </a:r>
          </a:p>
          <a:p>
            <a:pPr lvl="2"/>
            <a:endParaRPr lang="en-GB" dirty="0">
              <a:sym typeface="Wingdings"/>
            </a:endParaRPr>
          </a:p>
          <a:p>
            <a:pPr lvl="2"/>
            <a:r>
              <a:rPr lang="en-GB" dirty="0">
                <a:sym typeface="Wingdings"/>
              </a:rPr>
              <a:t>Leverages the harmonic mean instead of the arithmetic mean in order to place higher emphasis on the positive count</a:t>
            </a:r>
          </a:p>
          <a:p>
            <a:pPr lvl="2"/>
            <a:endParaRPr lang="en-GB" dirty="0">
              <a:sym typeface="Wingdings"/>
            </a:endParaRPr>
          </a:p>
          <a:p>
            <a:pPr lvl="2"/>
            <a:r>
              <a:rPr lang="en-GB" dirty="0"/>
              <a:t>F-measure 	= 	(2 * Precision * Recall) / (Recall + Precision)</a:t>
            </a:r>
          </a:p>
          <a:p>
            <a:pPr marL="548640" lvl="2" indent="0">
              <a:buNone/>
            </a:pPr>
            <a:r>
              <a:rPr lang="en-GB" dirty="0"/>
              <a:t>		=	(2 * TP)  / (2 * TP + FP + FN)</a:t>
            </a:r>
          </a:p>
          <a:p>
            <a:pPr lvl="2"/>
            <a:endParaRPr lang="en-GB" dirty="0"/>
          </a:p>
          <a:p>
            <a:pPr lvl="2"/>
            <a:r>
              <a:rPr lang="en-GB" dirty="0"/>
              <a:t>Instead of weighting the F-Measure can use it in combination with other more globally encapsulating measures of a model’s strengths and weaknesses</a:t>
            </a:r>
          </a:p>
          <a:p>
            <a:pPr lvl="1"/>
            <a:endParaRPr lang="en-GB" dirty="0"/>
          </a:p>
          <a:p>
            <a:pPr marL="274320" lvl="1" indent="0">
              <a:buNone/>
            </a:pPr>
            <a:endParaRPr lang="en-GB" dirty="0"/>
          </a:p>
          <a:p>
            <a:pPr lvl="1"/>
            <a:endParaRPr lang="en-GB" dirty="0"/>
          </a:p>
          <a:p>
            <a:pPr marL="274320" lvl="1" indent="0">
              <a:buNone/>
            </a:pPr>
            <a:endParaRPr lang="en-IE" dirty="0"/>
          </a:p>
        </p:txBody>
      </p:sp>
      <p:sp>
        <p:nvSpPr>
          <p:cNvPr id="5" name="Footer Placeholder 4"/>
          <p:cNvSpPr>
            <a:spLocks noGrp="1"/>
          </p:cNvSpPr>
          <p:nvPr>
            <p:ph type="ftr" sz="quarter" idx="11"/>
          </p:nvPr>
        </p:nvSpPr>
        <p:spPr/>
        <p:txBody>
          <a:bodyPr/>
          <a:lstStyle/>
          <a:p>
            <a:pPr algn="ctr"/>
            <a:r>
              <a:rPr lang="en-IE" dirty="0"/>
              <a:t>Data Mining &amp; Machine Learning I</a:t>
            </a:r>
          </a:p>
        </p:txBody>
      </p:sp>
    </p:spTree>
    <p:extLst>
      <p:ext uri="{BB962C8B-B14F-4D97-AF65-F5344CB8AC3E}">
        <p14:creationId xmlns:p14="http://schemas.microsoft.com/office/powerpoint/2010/main" val="2942217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E" dirty="0"/>
              <a:t>3. Prediction Models Evaluation</a:t>
            </a:r>
          </a:p>
        </p:txBody>
      </p:sp>
      <p:sp>
        <p:nvSpPr>
          <p:cNvPr id="3" name="Text Placeholder 2"/>
          <p:cNvSpPr>
            <a:spLocks noGrp="1"/>
          </p:cNvSpPr>
          <p:nvPr>
            <p:ph type="body" idx="1"/>
          </p:nvPr>
        </p:nvSpPr>
        <p:spPr>
          <a:xfrm>
            <a:off x="1295400" y="4267200"/>
            <a:ext cx="6781800" cy="1898104"/>
          </a:xfrm>
        </p:spPr>
        <p:txBody>
          <a:bodyPr numCol="1">
            <a:normAutofit/>
          </a:bodyPr>
          <a:lstStyle/>
          <a:p>
            <a:pPr algn="l"/>
            <a:r>
              <a:rPr lang="en-IE" dirty="0"/>
              <a:t>3.1  Model Evaluation</a:t>
            </a:r>
          </a:p>
          <a:p>
            <a:pPr algn="l"/>
            <a:r>
              <a:rPr lang="en-IE" dirty="0"/>
              <a:t>3.2  Data Splitting &amp; Sampling Methods</a:t>
            </a:r>
          </a:p>
          <a:p>
            <a:pPr algn="l"/>
            <a:r>
              <a:rPr lang="en-IE" dirty="0"/>
              <a:t>3.3  Summary</a:t>
            </a:r>
          </a:p>
        </p:txBody>
      </p:sp>
      <p:sp>
        <p:nvSpPr>
          <p:cNvPr id="5" name="Footer Placeholder 4"/>
          <p:cNvSpPr>
            <a:spLocks noGrp="1"/>
          </p:cNvSpPr>
          <p:nvPr>
            <p:ph type="ftr" sz="quarter" idx="11"/>
          </p:nvPr>
        </p:nvSpPr>
        <p:spPr/>
        <p:txBody>
          <a:bodyPr/>
          <a:lstStyle/>
          <a:p>
            <a:pPr algn="ctr"/>
            <a:r>
              <a:rPr lang="en-IE" dirty="0"/>
              <a:t>Data Mining &amp; Machine Learning I</a:t>
            </a:r>
          </a:p>
        </p:txBody>
      </p:sp>
    </p:spTree>
    <p:extLst>
      <p:ext uri="{BB962C8B-B14F-4D97-AF65-F5344CB8AC3E}">
        <p14:creationId xmlns:p14="http://schemas.microsoft.com/office/powerpoint/2010/main" val="52932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3.1 Model Evaluation</a:t>
            </a:r>
          </a:p>
        </p:txBody>
      </p:sp>
      <p:sp>
        <p:nvSpPr>
          <p:cNvPr id="3" name="Content Placeholder 2"/>
          <p:cNvSpPr>
            <a:spLocks noGrp="1"/>
          </p:cNvSpPr>
          <p:nvPr>
            <p:ph sz="quarter" idx="1"/>
          </p:nvPr>
        </p:nvSpPr>
        <p:spPr/>
        <p:txBody>
          <a:bodyPr>
            <a:normAutofit fontScale="85000" lnSpcReduction="20000"/>
          </a:bodyPr>
          <a:lstStyle/>
          <a:p>
            <a:pPr lvl="1"/>
            <a:r>
              <a:rPr lang="en-GB" dirty="0"/>
              <a:t>ROC Curve</a:t>
            </a:r>
          </a:p>
          <a:p>
            <a:pPr lvl="1"/>
            <a:endParaRPr lang="en-GB" dirty="0"/>
          </a:p>
          <a:p>
            <a:pPr lvl="2"/>
            <a:r>
              <a:rPr lang="en-GB" dirty="0"/>
              <a:t>ROC: Receiver Operating Characteristics </a:t>
            </a:r>
          </a:p>
          <a:p>
            <a:pPr lvl="3"/>
            <a:r>
              <a:rPr lang="en-GB" dirty="0"/>
              <a:t>From the days of radio transmission </a:t>
            </a:r>
          </a:p>
          <a:p>
            <a:pPr lvl="3"/>
            <a:endParaRPr lang="en-GB" dirty="0"/>
          </a:p>
          <a:p>
            <a:pPr lvl="2"/>
            <a:r>
              <a:rPr lang="en-GB" dirty="0"/>
              <a:t>A method to visually evaluate the performance of a classifier:</a:t>
            </a:r>
          </a:p>
          <a:p>
            <a:pPr lvl="3"/>
            <a:r>
              <a:rPr lang="en-GB" dirty="0"/>
              <a:t>A 2D graph with the true positive rate on the x-axis and the false positive rate on the y-axis</a:t>
            </a:r>
          </a:p>
          <a:p>
            <a:pPr lvl="3"/>
            <a:endParaRPr lang="en-GB" dirty="0"/>
          </a:p>
          <a:p>
            <a:pPr lvl="2"/>
            <a:r>
              <a:rPr lang="en-GB" dirty="0"/>
              <a:t>4 keys points on a ROC curve:</a:t>
            </a:r>
          </a:p>
          <a:p>
            <a:pPr lvl="3"/>
            <a:r>
              <a:rPr lang="en-GB" dirty="0"/>
              <a:t>(0, 0): classifier doesn’t do anything</a:t>
            </a:r>
          </a:p>
          <a:p>
            <a:pPr lvl="3"/>
            <a:r>
              <a:rPr lang="en-GB" dirty="0"/>
              <a:t>(1, 1): classifier always predicts true</a:t>
            </a:r>
          </a:p>
          <a:p>
            <a:pPr lvl="3"/>
            <a:r>
              <a:rPr lang="en-GB" dirty="0"/>
              <a:t>(0, 1): perfect classifier that never issues a false positive</a:t>
            </a:r>
          </a:p>
          <a:p>
            <a:pPr lvl="3"/>
            <a:r>
              <a:rPr lang="en-GB" dirty="0"/>
              <a:t>Line y = x: random classification (coin toss); the standard base line</a:t>
            </a:r>
          </a:p>
          <a:p>
            <a:pPr lvl="3"/>
            <a:endParaRPr lang="en-GB" dirty="0"/>
          </a:p>
          <a:p>
            <a:pPr lvl="2"/>
            <a:r>
              <a:rPr lang="en-GB" dirty="0"/>
              <a:t>A classifier is:</a:t>
            </a:r>
          </a:p>
          <a:p>
            <a:pPr lvl="3"/>
            <a:r>
              <a:rPr lang="en-GB" dirty="0"/>
              <a:t>better the closer it is to the point (0,1)</a:t>
            </a:r>
          </a:p>
          <a:p>
            <a:pPr lvl="3"/>
            <a:r>
              <a:rPr lang="en-GB" dirty="0"/>
              <a:t>conservative if it is on the left hand side of the graph</a:t>
            </a:r>
          </a:p>
          <a:p>
            <a:pPr lvl="3"/>
            <a:r>
              <a:rPr lang="en-GB" dirty="0"/>
              <a:t>liberal if they are on the upper right of the graph</a:t>
            </a:r>
          </a:p>
          <a:p>
            <a:pPr lvl="1"/>
            <a:endParaRPr lang="en-GB" dirty="0"/>
          </a:p>
          <a:p>
            <a:pPr lvl="1"/>
            <a:endParaRPr lang="en-GB" dirty="0"/>
          </a:p>
          <a:p>
            <a:pPr marL="274320" lvl="1" indent="0">
              <a:buNone/>
            </a:pPr>
            <a:endParaRPr lang="en-GB" dirty="0"/>
          </a:p>
          <a:p>
            <a:pPr lvl="1"/>
            <a:endParaRPr lang="en-GB" dirty="0"/>
          </a:p>
          <a:p>
            <a:pPr marL="274320" lvl="1" indent="0">
              <a:buNone/>
            </a:pPr>
            <a:endParaRPr lang="en-IE" dirty="0"/>
          </a:p>
        </p:txBody>
      </p:sp>
      <p:sp>
        <p:nvSpPr>
          <p:cNvPr id="5" name="Footer Placeholder 4"/>
          <p:cNvSpPr>
            <a:spLocks noGrp="1"/>
          </p:cNvSpPr>
          <p:nvPr>
            <p:ph type="ftr" sz="quarter" idx="11"/>
          </p:nvPr>
        </p:nvSpPr>
        <p:spPr/>
        <p:txBody>
          <a:bodyPr/>
          <a:lstStyle/>
          <a:p>
            <a:pPr algn="ctr"/>
            <a:r>
              <a:rPr lang="en-IE" dirty="0"/>
              <a:t>Data Mining &amp; Machine Learning I</a:t>
            </a:r>
          </a:p>
        </p:txBody>
      </p:sp>
      <p:pic>
        <p:nvPicPr>
          <p:cNvPr id="9" name="Picture 8" descr="Drawing a Radar Display Using C# - CodeProject">
            <a:extLst>
              <a:ext uri="{FF2B5EF4-FFF2-40B4-BE49-F238E27FC236}">
                <a16:creationId xmlns:a16="http://schemas.microsoft.com/office/drawing/2014/main" id="{C429F76C-1785-B74D-A6ED-0F344584ABE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236296" y="4523022"/>
            <a:ext cx="1633938" cy="1633938"/>
          </a:xfrm>
          <a:prstGeom prst="rect">
            <a:avLst/>
          </a:prstGeom>
        </p:spPr>
      </p:pic>
      <p:sp>
        <p:nvSpPr>
          <p:cNvPr id="11" name="Rectangle 10">
            <a:extLst>
              <a:ext uri="{FF2B5EF4-FFF2-40B4-BE49-F238E27FC236}">
                <a16:creationId xmlns:a16="http://schemas.microsoft.com/office/drawing/2014/main" id="{73A5D63F-93FD-1140-A9FE-BEEE4645248B}"/>
              </a:ext>
            </a:extLst>
          </p:cNvPr>
          <p:cNvSpPr/>
          <p:nvPr/>
        </p:nvSpPr>
        <p:spPr>
          <a:xfrm>
            <a:off x="5436096" y="1219200"/>
            <a:ext cx="3312368" cy="1129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The classifier needs to rank the test cases according to their likelihoods of belonging to the positive class with the most likely positive class ranked at the top.</a:t>
            </a:r>
          </a:p>
        </p:txBody>
      </p:sp>
    </p:spTree>
    <p:extLst>
      <p:ext uri="{BB962C8B-B14F-4D97-AF65-F5344CB8AC3E}">
        <p14:creationId xmlns:p14="http://schemas.microsoft.com/office/powerpoint/2010/main" val="4018509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3.1 Model Evaluation</a:t>
            </a:r>
          </a:p>
        </p:txBody>
      </p:sp>
      <p:sp>
        <p:nvSpPr>
          <p:cNvPr id="3" name="Content Placeholder 2"/>
          <p:cNvSpPr>
            <a:spLocks noGrp="1"/>
          </p:cNvSpPr>
          <p:nvPr>
            <p:ph sz="quarter" idx="1"/>
          </p:nvPr>
        </p:nvSpPr>
        <p:spPr/>
        <p:txBody>
          <a:bodyPr>
            <a:normAutofit fontScale="92500" lnSpcReduction="20000"/>
          </a:bodyPr>
          <a:lstStyle/>
          <a:p>
            <a:pPr lvl="1"/>
            <a:r>
              <a:rPr lang="en-GB" dirty="0"/>
              <a:t>ROC Curve</a:t>
            </a:r>
          </a:p>
          <a:p>
            <a:pPr lvl="1"/>
            <a:endParaRPr lang="en-GB" dirty="0"/>
          </a:p>
          <a:p>
            <a:pPr lvl="2"/>
            <a:r>
              <a:rPr lang="en-GB" dirty="0"/>
              <a:t>Conservative: they make positive classifications in the presence of strong evidence, so they make fewer false positive errors;</a:t>
            </a:r>
          </a:p>
          <a:p>
            <a:pPr lvl="3"/>
            <a:r>
              <a:rPr lang="en-GB" dirty="0"/>
              <a:t>typically at the cost of low true positive rates</a:t>
            </a:r>
          </a:p>
          <a:p>
            <a:pPr lvl="3"/>
            <a:endParaRPr lang="en-GB" dirty="0"/>
          </a:p>
          <a:p>
            <a:pPr lvl="2"/>
            <a:r>
              <a:rPr lang="en-GB" dirty="0"/>
              <a:t>Liberal: they make positive classifications with weak evidence so they classify nearly all positives correctly</a:t>
            </a:r>
          </a:p>
          <a:p>
            <a:pPr lvl="3"/>
            <a:r>
              <a:rPr lang="en-GB" dirty="0"/>
              <a:t>typically at the cost of high false positive rates</a:t>
            </a:r>
          </a:p>
          <a:p>
            <a:pPr lvl="3"/>
            <a:endParaRPr lang="en-GB" dirty="0"/>
          </a:p>
          <a:p>
            <a:pPr lvl="2"/>
            <a:r>
              <a:rPr lang="en-GB" dirty="0"/>
              <a:t>Many real world data sets are dominated by negative instances. </a:t>
            </a:r>
          </a:p>
          <a:p>
            <a:pPr lvl="3"/>
            <a:r>
              <a:rPr lang="en-GB" dirty="0"/>
              <a:t>Left hand side of the ROC curve is therefore more interesting </a:t>
            </a:r>
          </a:p>
          <a:p>
            <a:pPr lvl="3"/>
            <a:endParaRPr lang="en-GB" dirty="0"/>
          </a:p>
          <a:p>
            <a:pPr lvl="2"/>
            <a:r>
              <a:rPr lang="en-GB" dirty="0"/>
              <a:t>To reduce the curve to a meaningful number or scalar, we compute the area under the curve.</a:t>
            </a:r>
          </a:p>
          <a:p>
            <a:pPr lvl="3"/>
            <a:r>
              <a:rPr lang="en-GB" dirty="0"/>
              <a:t>It is always between 0 and 1</a:t>
            </a:r>
          </a:p>
          <a:p>
            <a:pPr lvl="3"/>
            <a:r>
              <a:rPr lang="en-GB" dirty="0"/>
              <a:t>1 is perfect, 0.5 random, and 0 should never happen</a:t>
            </a:r>
          </a:p>
          <a:p>
            <a:pPr lvl="1"/>
            <a:endParaRPr lang="en-GB" dirty="0"/>
          </a:p>
          <a:p>
            <a:pPr lvl="1"/>
            <a:endParaRPr lang="en-GB" dirty="0"/>
          </a:p>
          <a:p>
            <a:pPr marL="274320" lvl="1" indent="0">
              <a:buNone/>
            </a:pPr>
            <a:endParaRPr lang="en-GB" dirty="0"/>
          </a:p>
          <a:p>
            <a:pPr lvl="1"/>
            <a:endParaRPr lang="en-GB" dirty="0"/>
          </a:p>
          <a:p>
            <a:pPr marL="274320" lvl="1" indent="0">
              <a:buNone/>
            </a:pPr>
            <a:endParaRPr lang="en-IE" dirty="0"/>
          </a:p>
        </p:txBody>
      </p:sp>
      <p:sp>
        <p:nvSpPr>
          <p:cNvPr id="5" name="Footer Placeholder 4"/>
          <p:cNvSpPr>
            <a:spLocks noGrp="1"/>
          </p:cNvSpPr>
          <p:nvPr>
            <p:ph type="ftr" sz="quarter" idx="11"/>
          </p:nvPr>
        </p:nvSpPr>
        <p:spPr/>
        <p:txBody>
          <a:bodyPr/>
          <a:lstStyle/>
          <a:p>
            <a:pPr algn="ctr"/>
            <a:r>
              <a:rPr lang="en-IE" dirty="0"/>
              <a:t>Data Mining &amp; Machine Learning I</a:t>
            </a:r>
          </a:p>
        </p:txBody>
      </p:sp>
    </p:spTree>
    <p:extLst>
      <p:ext uri="{BB962C8B-B14F-4D97-AF65-F5344CB8AC3E}">
        <p14:creationId xmlns:p14="http://schemas.microsoft.com/office/powerpoint/2010/main" val="651982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3.1 Model Evaluation</a:t>
            </a:r>
          </a:p>
        </p:txBody>
      </p:sp>
      <p:sp>
        <p:nvSpPr>
          <p:cNvPr id="3" name="Content Placeholder 2"/>
          <p:cNvSpPr>
            <a:spLocks noGrp="1"/>
          </p:cNvSpPr>
          <p:nvPr>
            <p:ph sz="quarter" idx="1"/>
          </p:nvPr>
        </p:nvSpPr>
        <p:spPr/>
        <p:txBody>
          <a:bodyPr>
            <a:normAutofit/>
          </a:bodyPr>
          <a:lstStyle/>
          <a:p>
            <a:pPr lvl="1"/>
            <a:r>
              <a:rPr lang="en-GB" dirty="0"/>
              <a:t>ROC Curve</a:t>
            </a:r>
          </a:p>
          <a:p>
            <a:pPr lvl="1"/>
            <a:endParaRPr lang="en-GB" dirty="0"/>
          </a:p>
          <a:p>
            <a:pPr lvl="1"/>
            <a:endParaRPr lang="en-GB" dirty="0"/>
          </a:p>
          <a:p>
            <a:pPr lvl="1"/>
            <a:endParaRPr lang="en-GB" dirty="0"/>
          </a:p>
          <a:p>
            <a:pPr marL="274320" lvl="1" indent="0">
              <a:buNone/>
            </a:pPr>
            <a:endParaRPr lang="en-GB" dirty="0"/>
          </a:p>
          <a:p>
            <a:pPr lvl="1"/>
            <a:endParaRPr lang="en-GB" dirty="0"/>
          </a:p>
          <a:p>
            <a:pPr marL="274320" lvl="1" indent="0">
              <a:buNone/>
            </a:pPr>
            <a:endParaRPr lang="en-IE" dirty="0"/>
          </a:p>
        </p:txBody>
      </p:sp>
      <p:sp>
        <p:nvSpPr>
          <p:cNvPr id="5" name="Footer Placeholder 4"/>
          <p:cNvSpPr>
            <a:spLocks noGrp="1"/>
          </p:cNvSpPr>
          <p:nvPr>
            <p:ph type="ftr" sz="quarter" idx="11"/>
          </p:nvPr>
        </p:nvSpPr>
        <p:spPr/>
        <p:txBody>
          <a:bodyPr/>
          <a:lstStyle/>
          <a:p>
            <a:pPr algn="ctr"/>
            <a:r>
              <a:rPr lang="en-IE" dirty="0"/>
              <a:t>Data Mining &amp; Machine Learning I</a:t>
            </a:r>
          </a:p>
        </p:txBody>
      </p:sp>
      <p:pic>
        <p:nvPicPr>
          <p:cNvPr id="6" name="Content Placeholder 6" descr="roc.gif">
            <a:extLst>
              <a:ext uri="{FF2B5EF4-FFF2-40B4-BE49-F238E27FC236}">
                <a16:creationId xmlns:a16="http://schemas.microsoft.com/office/drawing/2014/main" id="{526ABCC5-0CC2-5540-B644-4B18377A60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 y="1965081"/>
            <a:ext cx="3886200" cy="3521320"/>
          </a:xfrm>
          <a:prstGeom prst="rect">
            <a:avLst/>
          </a:prstGeom>
        </p:spPr>
      </p:pic>
      <p:pic>
        <p:nvPicPr>
          <p:cNvPr id="7" name="Content Placeholder 7" descr="ROC Curve 2.png">
            <a:extLst>
              <a:ext uri="{FF2B5EF4-FFF2-40B4-BE49-F238E27FC236}">
                <a16:creationId xmlns:a16="http://schemas.microsoft.com/office/drawing/2014/main" id="{6CC0A1E6-2646-8E48-82D7-0896E0617578}"/>
              </a:ext>
            </a:extLst>
          </p:cNvPr>
          <p:cNvPicPr>
            <a:picLocks noChangeAspect="1"/>
          </p:cNvPicPr>
          <p:nvPr/>
        </p:nvPicPr>
        <p:blipFill>
          <a:blip r:embed="rId3">
            <a:extLst>
              <a:ext uri="{28A0092B-C50C-407E-A947-70E740481C1C}">
                <a14:useLocalDpi xmlns:a14="http://schemas.microsoft.com/office/drawing/2010/main" val="0"/>
              </a:ext>
            </a:extLst>
          </a:blip>
          <a:srcRect t="-23450" b="-23450"/>
          <a:stretch>
            <a:fillRect/>
          </a:stretch>
        </p:blipFill>
        <p:spPr>
          <a:xfrm>
            <a:off x="4314485" y="1119355"/>
            <a:ext cx="4286929" cy="5236996"/>
          </a:xfrm>
          <a:prstGeom prst="rect">
            <a:avLst/>
          </a:prstGeom>
        </p:spPr>
      </p:pic>
    </p:spTree>
    <p:extLst>
      <p:ext uri="{BB962C8B-B14F-4D97-AF65-F5344CB8AC3E}">
        <p14:creationId xmlns:p14="http://schemas.microsoft.com/office/powerpoint/2010/main" val="3935173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3.1 Model Evaluation</a:t>
            </a:r>
          </a:p>
        </p:txBody>
      </p:sp>
      <p:sp>
        <p:nvSpPr>
          <p:cNvPr id="3" name="Content Placeholder 2"/>
          <p:cNvSpPr>
            <a:spLocks noGrp="1"/>
          </p:cNvSpPr>
          <p:nvPr>
            <p:ph sz="quarter" idx="1"/>
          </p:nvPr>
        </p:nvSpPr>
        <p:spPr/>
        <p:txBody>
          <a:bodyPr>
            <a:normAutofit/>
          </a:bodyPr>
          <a:lstStyle/>
          <a:p>
            <a:pPr lvl="1"/>
            <a:r>
              <a:rPr lang="en-GB" dirty="0"/>
              <a:t>ROC Curve</a:t>
            </a:r>
          </a:p>
          <a:p>
            <a:pPr lvl="1"/>
            <a:endParaRPr lang="en-GB" dirty="0"/>
          </a:p>
          <a:p>
            <a:pPr lvl="1"/>
            <a:endParaRPr lang="en-GB" dirty="0"/>
          </a:p>
          <a:p>
            <a:pPr lvl="1"/>
            <a:endParaRPr lang="en-GB" dirty="0"/>
          </a:p>
          <a:p>
            <a:pPr marL="274320" lvl="1" indent="0">
              <a:buNone/>
            </a:pPr>
            <a:endParaRPr lang="en-GB" dirty="0"/>
          </a:p>
          <a:p>
            <a:pPr lvl="1"/>
            <a:endParaRPr lang="en-GB" dirty="0"/>
          </a:p>
          <a:p>
            <a:pPr marL="274320" lvl="1" indent="0">
              <a:buNone/>
            </a:pPr>
            <a:endParaRPr lang="en-IE" dirty="0"/>
          </a:p>
        </p:txBody>
      </p:sp>
      <p:sp>
        <p:nvSpPr>
          <p:cNvPr id="5" name="Footer Placeholder 4"/>
          <p:cNvSpPr>
            <a:spLocks noGrp="1"/>
          </p:cNvSpPr>
          <p:nvPr>
            <p:ph type="ftr" sz="quarter" idx="11"/>
          </p:nvPr>
        </p:nvSpPr>
        <p:spPr/>
        <p:txBody>
          <a:bodyPr/>
          <a:lstStyle/>
          <a:p>
            <a:pPr algn="ctr"/>
            <a:r>
              <a:rPr lang="en-IE" dirty="0"/>
              <a:t>Data Mining &amp; Machine Learning I</a:t>
            </a:r>
          </a:p>
        </p:txBody>
      </p:sp>
      <p:pic>
        <p:nvPicPr>
          <p:cNvPr id="8" name="Picture 3">
            <a:extLst>
              <a:ext uri="{FF2B5EF4-FFF2-40B4-BE49-F238E27FC236}">
                <a16:creationId xmlns:a16="http://schemas.microsoft.com/office/drawing/2014/main" id="{C1EFCAD5-E054-244C-9C78-ADAAE58B24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883412"/>
            <a:ext cx="5013200" cy="42735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a:extLst>
              <a:ext uri="{FF2B5EF4-FFF2-40B4-BE49-F238E27FC236}">
                <a16:creationId xmlns:a16="http://schemas.microsoft.com/office/drawing/2014/main" id="{D879774E-AC79-1A46-B61E-38353BDB04EA}"/>
              </a:ext>
            </a:extLst>
          </p:cNvPr>
          <p:cNvSpPr txBox="1"/>
          <p:nvPr/>
        </p:nvSpPr>
        <p:spPr>
          <a:xfrm>
            <a:off x="5771413" y="2132856"/>
            <a:ext cx="2304256" cy="646331"/>
          </a:xfrm>
          <a:prstGeom prst="rect">
            <a:avLst/>
          </a:prstGeom>
          <a:noFill/>
        </p:spPr>
        <p:txBody>
          <a:bodyPr wrap="square" rtlCol="0">
            <a:spAutoFit/>
          </a:bodyPr>
          <a:lstStyle/>
          <a:p>
            <a:r>
              <a:rPr lang="en-GB" dirty="0"/>
              <a:t>Compare these two ROC curves?</a:t>
            </a:r>
            <a:endParaRPr lang="en-US" dirty="0"/>
          </a:p>
        </p:txBody>
      </p:sp>
      <p:sp>
        <p:nvSpPr>
          <p:cNvPr id="9" name="TextBox 8">
            <a:extLst>
              <a:ext uri="{FF2B5EF4-FFF2-40B4-BE49-F238E27FC236}">
                <a16:creationId xmlns:a16="http://schemas.microsoft.com/office/drawing/2014/main" id="{80D4EB22-32AA-3B4D-8023-3F6643083CB5}"/>
              </a:ext>
            </a:extLst>
          </p:cNvPr>
          <p:cNvSpPr txBox="1"/>
          <p:nvPr/>
        </p:nvSpPr>
        <p:spPr>
          <a:xfrm>
            <a:off x="5779120" y="2855387"/>
            <a:ext cx="2753320" cy="1754326"/>
          </a:xfrm>
          <a:prstGeom prst="rect">
            <a:avLst/>
          </a:prstGeom>
          <a:noFill/>
        </p:spPr>
        <p:txBody>
          <a:bodyPr wrap="square" rtlCol="0">
            <a:spAutoFit/>
          </a:bodyPr>
          <a:lstStyle/>
          <a:p>
            <a:r>
              <a:rPr lang="en-GB" dirty="0"/>
              <a:t>The ROC curves suggest that </a:t>
            </a:r>
          </a:p>
          <a:p>
            <a:pPr marL="285750" indent="-285750">
              <a:buFont typeface="Arial" panose="020B0604020202020204" pitchFamily="34" charset="0"/>
              <a:buChar char="•"/>
            </a:pPr>
            <a:r>
              <a:rPr lang="en-GB" dirty="0"/>
              <a:t>M</a:t>
            </a:r>
            <a:r>
              <a:rPr lang="en-GB" sz="200" dirty="0"/>
              <a:t>1</a:t>
            </a:r>
            <a:r>
              <a:rPr lang="en-GB" sz="1000" dirty="0"/>
              <a:t>1 </a:t>
            </a:r>
            <a:r>
              <a:rPr lang="en-GB" dirty="0"/>
              <a:t>is better than M</a:t>
            </a:r>
            <a:r>
              <a:rPr lang="en-GB" sz="200" dirty="0"/>
              <a:t>1</a:t>
            </a:r>
            <a:r>
              <a:rPr lang="en-GB" sz="1000" dirty="0"/>
              <a:t>2 </a:t>
            </a:r>
            <a:r>
              <a:rPr lang="en-GB" dirty="0"/>
              <a:t>when the FPR &lt; 0.35</a:t>
            </a:r>
          </a:p>
          <a:p>
            <a:pPr marL="285750" indent="-285750">
              <a:buFont typeface="Arial" panose="020B0604020202020204" pitchFamily="34" charset="0"/>
              <a:buChar char="•"/>
            </a:pPr>
            <a:r>
              <a:rPr lang="en-GB" dirty="0"/>
              <a:t>M</a:t>
            </a:r>
            <a:r>
              <a:rPr lang="en-GB" sz="200" dirty="0"/>
              <a:t>1</a:t>
            </a:r>
            <a:r>
              <a:rPr lang="en-GB" sz="1000" dirty="0"/>
              <a:t>2 </a:t>
            </a:r>
            <a:r>
              <a:rPr lang="en-GB" dirty="0"/>
              <a:t>is better than M</a:t>
            </a:r>
            <a:r>
              <a:rPr lang="en-GB" sz="200" dirty="0"/>
              <a:t>1</a:t>
            </a:r>
            <a:r>
              <a:rPr lang="en-GB" sz="1000" dirty="0"/>
              <a:t>1 </a:t>
            </a:r>
            <a:r>
              <a:rPr lang="en-GB" dirty="0"/>
              <a:t>when the FPR &gt;= 0.35  </a:t>
            </a:r>
            <a:endParaRPr lang="en-US" dirty="0"/>
          </a:p>
        </p:txBody>
      </p:sp>
      <p:sp>
        <p:nvSpPr>
          <p:cNvPr id="10" name="TextBox 9">
            <a:extLst>
              <a:ext uri="{FF2B5EF4-FFF2-40B4-BE49-F238E27FC236}">
                <a16:creationId xmlns:a16="http://schemas.microsoft.com/office/drawing/2014/main" id="{9826038E-6A89-964B-898F-7782C64BAD38}"/>
              </a:ext>
            </a:extLst>
          </p:cNvPr>
          <p:cNvSpPr txBox="1"/>
          <p:nvPr/>
        </p:nvSpPr>
        <p:spPr>
          <a:xfrm>
            <a:off x="5771413" y="4685913"/>
            <a:ext cx="2753320" cy="1477328"/>
          </a:xfrm>
          <a:prstGeom prst="rect">
            <a:avLst/>
          </a:prstGeom>
          <a:noFill/>
        </p:spPr>
        <p:txBody>
          <a:bodyPr wrap="square" rtlCol="0">
            <a:spAutoFit/>
          </a:bodyPr>
          <a:lstStyle/>
          <a:p>
            <a:r>
              <a:rPr lang="en-GB" dirty="0"/>
              <a:t>However, this may not be satisfactory as we cannot say any one of the classifiers is strictly better than the other.</a:t>
            </a:r>
          </a:p>
        </p:txBody>
      </p:sp>
    </p:spTree>
    <p:extLst>
      <p:ext uri="{BB962C8B-B14F-4D97-AF65-F5344CB8AC3E}">
        <p14:creationId xmlns:p14="http://schemas.microsoft.com/office/powerpoint/2010/main" val="2418341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3.1 Model Evaluation</a:t>
            </a:r>
          </a:p>
        </p:txBody>
      </p:sp>
      <p:sp>
        <p:nvSpPr>
          <p:cNvPr id="3" name="Content Placeholder 2"/>
          <p:cNvSpPr>
            <a:spLocks noGrp="1"/>
          </p:cNvSpPr>
          <p:nvPr>
            <p:ph sz="quarter" idx="1"/>
          </p:nvPr>
        </p:nvSpPr>
        <p:spPr/>
        <p:txBody>
          <a:bodyPr>
            <a:normAutofit fontScale="85000" lnSpcReduction="20000"/>
          </a:bodyPr>
          <a:lstStyle/>
          <a:p>
            <a:pPr lvl="1"/>
            <a:r>
              <a:rPr lang="en-GB" dirty="0"/>
              <a:t>ROC Curve</a:t>
            </a:r>
          </a:p>
          <a:p>
            <a:pPr lvl="1"/>
            <a:endParaRPr lang="en-GB" dirty="0"/>
          </a:p>
          <a:p>
            <a:pPr lvl="2"/>
            <a:r>
              <a:rPr lang="en-GB" dirty="0"/>
              <a:t>To create a ROC curve we do the following:</a:t>
            </a:r>
          </a:p>
          <a:p>
            <a:pPr lvl="3"/>
            <a:r>
              <a:rPr lang="en-GB" dirty="0"/>
              <a:t>Rank the predictions of a classifier by confidence (or probability) in (of) correct classification</a:t>
            </a:r>
          </a:p>
          <a:p>
            <a:pPr lvl="3"/>
            <a:r>
              <a:rPr lang="en-GB" dirty="0"/>
              <a:t>Order them (highest first)</a:t>
            </a:r>
          </a:p>
          <a:p>
            <a:pPr lvl="3"/>
            <a:r>
              <a:rPr lang="en-GB" dirty="0"/>
              <a:t>Plot each prediction’s impact on the true positive rate and false positive rate</a:t>
            </a:r>
          </a:p>
          <a:p>
            <a:pPr lvl="3"/>
            <a:endParaRPr lang="en-GB" dirty="0"/>
          </a:p>
          <a:p>
            <a:pPr lvl="2"/>
            <a:r>
              <a:rPr lang="en-GB" dirty="0"/>
              <a:t>Curves are nice, but not always easy to interpret e.g.:</a:t>
            </a:r>
          </a:p>
          <a:p>
            <a:pPr lvl="2"/>
            <a:endParaRPr lang="en-GB" dirty="0"/>
          </a:p>
          <a:p>
            <a:pPr lvl="2"/>
            <a:endParaRPr lang="en-GB" dirty="0"/>
          </a:p>
          <a:p>
            <a:pPr lvl="2"/>
            <a:endParaRPr lang="en-GB" dirty="0"/>
          </a:p>
          <a:p>
            <a:pPr lvl="2"/>
            <a:endParaRPr lang="en-GB" dirty="0"/>
          </a:p>
          <a:p>
            <a:pPr lvl="2"/>
            <a:endParaRPr lang="en-GB" dirty="0"/>
          </a:p>
          <a:p>
            <a:pPr lvl="2"/>
            <a:endParaRPr lang="en-GB" dirty="0"/>
          </a:p>
          <a:p>
            <a:pPr lvl="2"/>
            <a:endParaRPr lang="en-GB" dirty="0"/>
          </a:p>
          <a:p>
            <a:pPr lvl="2"/>
            <a:endParaRPr lang="en-GB" dirty="0"/>
          </a:p>
          <a:p>
            <a:pPr lvl="2"/>
            <a:r>
              <a:rPr lang="en-GB" dirty="0"/>
              <a:t>So we tend to compute the area under the ROC curve instead (AUC)</a:t>
            </a:r>
            <a:endParaRPr lang="en-IE" dirty="0"/>
          </a:p>
        </p:txBody>
      </p:sp>
      <p:sp>
        <p:nvSpPr>
          <p:cNvPr id="5" name="Footer Placeholder 4"/>
          <p:cNvSpPr>
            <a:spLocks noGrp="1"/>
          </p:cNvSpPr>
          <p:nvPr>
            <p:ph type="ftr" sz="quarter" idx="11"/>
          </p:nvPr>
        </p:nvSpPr>
        <p:spPr/>
        <p:txBody>
          <a:bodyPr/>
          <a:lstStyle/>
          <a:p>
            <a:pPr algn="ctr"/>
            <a:r>
              <a:rPr lang="en-IE" dirty="0"/>
              <a:t>Data Mining &amp; Machine Learning I</a:t>
            </a:r>
          </a:p>
        </p:txBody>
      </p:sp>
      <p:pic>
        <p:nvPicPr>
          <p:cNvPr id="9" name="Picture 8" descr="ROC example 2.jpg">
            <a:extLst>
              <a:ext uri="{FF2B5EF4-FFF2-40B4-BE49-F238E27FC236}">
                <a16:creationId xmlns:a16="http://schemas.microsoft.com/office/drawing/2014/main" id="{9F6D656E-4535-674C-B5DB-F230C7C40B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3573016"/>
            <a:ext cx="1792347" cy="1979049"/>
          </a:xfrm>
          <a:prstGeom prst="rect">
            <a:avLst/>
          </a:prstGeom>
        </p:spPr>
      </p:pic>
      <p:pic>
        <p:nvPicPr>
          <p:cNvPr id="10" name="Picture 9" descr="ROC example 3.jpg">
            <a:extLst>
              <a:ext uri="{FF2B5EF4-FFF2-40B4-BE49-F238E27FC236}">
                <a16:creationId xmlns:a16="http://schemas.microsoft.com/office/drawing/2014/main" id="{60A8C69C-B21E-7E4C-9AFA-A1C0B35E95B5}"/>
              </a:ext>
            </a:extLst>
          </p:cNvPr>
          <p:cNvPicPr>
            <a:picLocks noChangeAspect="1"/>
          </p:cNvPicPr>
          <p:nvPr/>
        </p:nvPicPr>
        <p:blipFill rotWithShape="1">
          <a:blip r:embed="rId3">
            <a:extLst>
              <a:ext uri="{28A0092B-C50C-407E-A947-70E740481C1C}">
                <a14:useLocalDpi xmlns:a14="http://schemas.microsoft.com/office/drawing/2010/main" val="0"/>
              </a:ext>
            </a:extLst>
          </a:blip>
          <a:srcRect r="23017"/>
          <a:stretch/>
        </p:blipFill>
        <p:spPr>
          <a:xfrm>
            <a:off x="3795041" y="3573016"/>
            <a:ext cx="1796898" cy="1979049"/>
          </a:xfrm>
          <a:prstGeom prst="rect">
            <a:avLst/>
          </a:prstGeom>
        </p:spPr>
      </p:pic>
      <p:pic>
        <p:nvPicPr>
          <p:cNvPr id="11" name="Picture 10" descr="ROC example 1.gif">
            <a:extLst>
              <a:ext uri="{FF2B5EF4-FFF2-40B4-BE49-F238E27FC236}">
                <a16:creationId xmlns:a16="http://schemas.microsoft.com/office/drawing/2014/main" id="{17205770-BA30-464E-91A9-DB59799AB2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3028" y="3571955"/>
            <a:ext cx="1867727" cy="1969944"/>
          </a:xfrm>
          <a:prstGeom prst="rect">
            <a:avLst/>
          </a:prstGeom>
        </p:spPr>
      </p:pic>
    </p:spTree>
    <p:extLst>
      <p:ext uri="{BB962C8B-B14F-4D97-AF65-F5344CB8AC3E}">
        <p14:creationId xmlns:p14="http://schemas.microsoft.com/office/powerpoint/2010/main" val="2563640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3.1 Model Evaluation</a:t>
            </a:r>
          </a:p>
        </p:txBody>
      </p:sp>
      <p:sp>
        <p:nvSpPr>
          <p:cNvPr id="3" name="Content Placeholder 2"/>
          <p:cNvSpPr>
            <a:spLocks noGrp="1"/>
          </p:cNvSpPr>
          <p:nvPr>
            <p:ph sz="quarter" idx="1"/>
          </p:nvPr>
        </p:nvSpPr>
        <p:spPr/>
        <p:txBody>
          <a:bodyPr>
            <a:normAutofit/>
          </a:bodyPr>
          <a:lstStyle/>
          <a:p>
            <a:pPr lvl="1"/>
            <a:r>
              <a:rPr lang="en-GB" dirty="0"/>
              <a:t>AUC</a:t>
            </a:r>
          </a:p>
          <a:p>
            <a:pPr lvl="1"/>
            <a:endParaRPr lang="en-GB" dirty="0"/>
          </a:p>
          <a:p>
            <a:pPr lvl="2"/>
            <a:r>
              <a:rPr lang="en-GB" dirty="0"/>
              <a:t>A convention for AUC:</a:t>
            </a:r>
          </a:p>
          <a:p>
            <a:pPr lvl="3"/>
            <a:r>
              <a:rPr lang="en-GB" dirty="0"/>
              <a:t>0.9 – 1.0 = A (outstanding)</a:t>
            </a:r>
          </a:p>
          <a:p>
            <a:pPr lvl="3"/>
            <a:r>
              <a:rPr lang="en-GB" dirty="0"/>
              <a:t>0.8 – 0.9 = B (excellent / good)</a:t>
            </a:r>
          </a:p>
          <a:p>
            <a:pPr lvl="3"/>
            <a:r>
              <a:rPr lang="en-GB" dirty="0"/>
              <a:t>0.7 – 0.8 = C (acceptable / fair)</a:t>
            </a:r>
          </a:p>
          <a:p>
            <a:pPr lvl="3"/>
            <a:r>
              <a:rPr lang="en-GB" dirty="0"/>
              <a:t>0.6 – 0.7 = D (poor)</a:t>
            </a:r>
          </a:p>
          <a:p>
            <a:pPr lvl="3"/>
            <a:r>
              <a:rPr lang="en-GB" dirty="0"/>
              <a:t>0.5 – 0.6 = F (no discrimination)</a:t>
            </a:r>
          </a:p>
          <a:p>
            <a:pPr lvl="3"/>
            <a:endParaRPr lang="en-GB" dirty="0"/>
          </a:p>
          <a:p>
            <a:pPr lvl="2"/>
            <a:r>
              <a:rPr lang="en-GB" dirty="0"/>
              <a:t>Note that ROC curves with similar AUCs may be shaped very differently so AUC can still be misleading and shouldn’t be computed without some qualitative examination of the ROC curve itself.</a:t>
            </a:r>
          </a:p>
          <a:p>
            <a:pPr lvl="1"/>
            <a:endParaRPr lang="en-GB" dirty="0"/>
          </a:p>
        </p:txBody>
      </p:sp>
      <p:sp>
        <p:nvSpPr>
          <p:cNvPr id="5" name="Footer Placeholder 4"/>
          <p:cNvSpPr>
            <a:spLocks noGrp="1"/>
          </p:cNvSpPr>
          <p:nvPr>
            <p:ph type="ftr" sz="quarter" idx="11"/>
          </p:nvPr>
        </p:nvSpPr>
        <p:spPr/>
        <p:txBody>
          <a:bodyPr/>
          <a:lstStyle/>
          <a:p>
            <a:pPr algn="ctr"/>
            <a:r>
              <a:rPr lang="en-IE" dirty="0"/>
              <a:t>Data Mining &amp; Machine Learning I</a:t>
            </a:r>
          </a:p>
        </p:txBody>
      </p:sp>
    </p:spTree>
    <p:extLst>
      <p:ext uri="{BB962C8B-B14F-4D97-AF65-F5344CB8AC3E}">
        <p14:creationId xmlns:p14="http://schemas.microsoft.com/office/powerpoint/2010/main" val="2851252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3.2 Data Splitting &amp; Sampling Methods</a:t>
            </a:r>
          </a:p>
        </p:txBody>
      </p:sp>
      <p:sp>
        <p:nvSpPr>
          <p:cNvPr id="3" name="Content Placeholder 2"/>
          <p:cNvSpPr>
            <a:spLocks noGrp="1"/>
          </p:cNvSpPr>
          <p:nvPr>
            <p:ph sz="quarter" idx="1"/>
          </p:nvPr>
        </p:nvSpPr>
        <p:spPr/>
        <p:txBody>
          <a:bodyPr>
            <a:normAutofit fontScale="85000" lnSpcReduction="20000"/>
          </a:bodyPr>
          <a:lstStyle/>
          <a:p>
            <a:pPr lvl="1"/>
            <a:r>
              <a:rPr lang="en-GB" dirty="0"/>
              <a:t>Performance Estimation</a:t>
            </a:r>
          </a:p>
          <a:p>
            <a:pPr lvl="1"/>
            <a:endParaRPr lang="en-GB" dirty="0"/>
          </a:p>
          <a:p>
            <a:pPr lvl="2"/>
            <a:r>
              <a:rPr lang="en-GB" dirty="0"/>
              <a:t>Why estimate?</a:t>
            </a:r>
          </a:p>
          <a:p>
            <a:pPr lvl="3"/>
            <a:r>
              <a:rPr lang="en-GB" dirty="0"/>
              <a:t>We can look to predict the learner’s future performance on unseen data – thus building a confidence measure</a:t>
            </a:r>
          </a:p>
          <a:p>
            <a:pPr lvl="3"/>
            <a:r>
              <a:rPr lang="en-GB" dirty="0"/>
              <a:t>We can determine which of potentially many options we have is best</a:t>
            </a:r>
          </a:p>
          <a:p>
            <a:pPr lvl="3"/>
            <a:endParaRPr lang="en-GB" dirty="0"/>
          </a:p>
          <a:p>
            <a:pPr lvl="2"/>
            <a:r>
              <a:rPr lang="en-GB" dirty="0"/>
              <a:t>What do we want?</a:t>
            </a:r>
          </a:p>
          <a:p>
            <a:pPr lvl="3"/>
            <a:r>
              <a:rPr lang="en-GB" dirty="0"/>
              <a:t>Low bias</a:t>
            </a:r>
          </a:p>
          <a:p>
            <a:pPr lvl="4"/>
            <a:r>
              <a:rPr lang="en-US" dirty="0"/>
              <a:t>Bias is an error from erroneous assumptions in the learning algorithm</a:t>
            </a:r>
            <a:endParaRPr lang="en-GB" dirty="0"/>
          </a:p>
          <a:p>
            <a:pPr lvl="3"/>
            <a:r>
              <a:rPr lang="en-GB" dirty="0"/>
              <a:t>Low variance </a:t>
            </a:r>
          </a:p>
          <a:p>
            <a:pPr lvl="4"/>
            <a:r>
              <a:rPr lang="en-US" dirty="0"/>
              <a:t>Variance is an error from sensitivity to small fluctuations in the training set</a:t>
            </a:r>
            <a:endParaRPr lang="en-GB" dirty="0"/>
          </a:p>
          <a:p>
            <a:pPr marL="868680" lvl="3" indent="0">
              <a:buNone/>
            </a:pPr>
            <a:endParaRPr lang="en-GB" dirty="0"/>
          </a:p>
          <a:p>
            <a:pPr lvl="2"/>
            <a:endParaRPr lang="en-GB" dirty="0"/>
          </a:p>
          <a:p>
            <a:pPr lvl="2"/>
            <a:r>
              <a:rPr lang="en-GB" dirty="0"/>
              <a:t>Popular/standard approaches:</a:t>
            </a:r>
          </a:p>
          <a:p>
            <a:pPr lvl="3"/>
            <a:r>
              <a:rPr lang="en-GB" dirty="0"/>
              <a:t>Simple Split: Hold-out</a:t>
            </a:r>
          </a:p>
          <a:p>
            <a:pPr lvl="3"/>
            <a:r>
              <a:rPr lang="en-GB" dirty="0"/>
              <a:t>k-Fold Cross Validation</a:t>
            </a:r>
          </a:p>
          <a:p>
            <a:pPr lvl="3"/>
            <a:r>
              <a:rPr lang="en-GB" dirty="0"/>
              <a:t>Bootstrapping</a:t>
            </a:r>
          </a:p>
          <a:p>
            <a:pPr lvl="3"/>
            <a:r>
              <a:rPr lang="en-GB" dirty="0"/>
              <a:t>Jack-Knifing</a:t>
            </a:r>
          </a:p>
          <a:p>
            <a:pPr lvl="2"/>
            <a:endParaRPr lang="en-GB" dirty="0"/>
          </a:p>
          <a:p>
            <a:pPr lvl="1"/>
            <a:endParaRPr lang="en-GB" dirty="0"/>
          </a:p>
          <a:p>
            <a:pPr lvl="2"/>
            <a:endParaRPr lang="en-GB" dirty="0"/>
          </a:p>
          <a:p>
            <a:pPr lvl="1"/>
            <a:endParaRPr lang="en-GB" dirty="0"/>
          </a:p>
        </p:txBody>
      </p:sp>
      <p:sp>
        <p:nvSpPr>
          <p:cNvPr id="5" name="Footer Placeholder 4"/>
          <p:cNvSpPr>
            <a:spLocks noGrp="1"/>
          </p:cNvSpPr>
          <p:nvPr>
            <p:ph type="ftr" sz="quarter" idx="11"/>
          </p:nvPr>
        </p:nvSpPr>
        <p:spPr/>
        <p:txBody>
          <a:bodyPr/>
          <a:lstStyle/>
          <a:p>
            <a:pPr algn="ctr"/>
            <a:r>
              <a:rPr lang="en-IE" dirty="0"/>
              <a:t>Data Mining &amp; Machine Learning I</a:t>
            </a:r>
          </a:p>
        </p:txBody>
      </p:sp>
    </p:spTree>
    <p:extLst>
      <p:ext uri="{BB962C8B-B14F-4D97-AF65-F5344CB8AC3E}">
        <p14:creationId xmlns:p14="http://schemas.microsoft.com/office/powerpoint/2010/main" val="2855908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3.2 Data Splitting &amp; Sampling Methods</a:t>
            </a:r>
          </a:p>
        </p:txBody>
      </p:sp>
      <p:sp>
        <p:nvSpPr>
          <p:cNvPr id="3" name="Content Placeholder 2"/>
          <p:cNvSpPr>
            <a:spLocks noGrp="1"/>
          </p:cNvSpPr>
          <p:nvPr>
            <p:ph sz="quarter" idx="1"/>
          </p:nvPr>
        </p:nvSpPr>
        <p:spPr/>
        <p:txBody>
          <a:bodyPr>
            <a:normAutofit/>
          </a:bodyPr>
          <a:lstStyle/>
          <a:p>
            <a:pPr lvl="1"/>
            <a:r>
              <a:rPr lang="en-IE" dirty="0"/>
              <a:t>Simple Split / Hold-out</a:t>
            </a:r>
          </a:p>
          <a:p>
            <a:pPr lvl="1"/>
            <a:endParaRPr lang="en-IE" dirty="0"/>
          </a:p>
          <a:p>
            <a:pPr lvl="2"/>
            <a:r>
              <a:rPr lang="en-GB" sz="1800" dirty="0"/>
              <a:t>Portion the data set into 2 slices</a:t>
            </a:r>
          </a:p>
          <a:p>
            <a:pPr marL="1367790" lvl="3" indent="-342900">
              <a:buFont typeface="+mj-lt"/>
              <a:buAutoNum type="arabicPeriod"/>
            </a:pPr>
            <a:r>
              <a:rPr lang="en-GB" sz="1600" dirty="0"/>
              <a:t>Training</a:t>
            </a:r>
          </a:p>
          <a:p>
            <a:pPr marL="1367790" lvl="3" indent="-342900">
              <a:buFont typeface="+mj-lt"/>
              <a:buAutoNum type="arabicPeriod"/>
            </a:pPr>
            <a:r>
              <a:rPr lang="en-GB" sz="1600" dirty="0"/>
              <a:t>Testing</a:t>
            </a:r>
          </a:p>
          <a:p>
            <a:pPr lvl="2"/>
            <a:r>
              <a:rPr lang="en-GB" sz="1800" dirty="0"/>
              <a:t>Build the model with the training data (commonly 75% or 80% of the data)</a:t>
            </a:r>
          </a:p>
          <a:p>
            <a:pPr lvl="2"/>
            <a:r>
              <a:rPr lang="en-GB" sz="1800" dirty="0"/>
              <a:t>Test model predictions with the test data (commonly 25% or 20% of the data)</a:t>
            </a:r>
          </a:p>
          <a:p>
            <a:pPr lvl="2"/>
            <a:r>
              <a:rPr lang="en-GB" sz="1800" dirty="0"/>
              <a:t>An 80/20 holdout means 80% training, 20% testing.</a:t>
            </a:r>
          </a:p>
          <a:p>
            <a:pPr lvl="3"/>
            <a:endParaRPr lang="en-GB" dirty="0"/>
          </a:p>
          <a:p>
            <a:pPr lvl="2"/>
            <a:endParaRPr lang="en-GB" dirty="0"/>
          </a:p>
          <a:p>
            <a:pPr lvl="1"/>
            <a:endParaRPr lang="en-GB" dirty="0"/>
          </a:p>
          <a:p>
            <a:pPr lvl="2"/>
            <a:endParaRPr lang="en-GB" dirty="0"/>
          </a:p>
          <a:p>
            <a:pPr lvl="1"/>
            <a:endParaRPr lang="en-GB" dirty="0"/>
          </a:p>
        </p:txBody>
      </p:sp>
      <p:sp>
        <p:nvSpPr>
          <p:cNvPr id="5" name="Footer Placeholder 4"/>
          <p:cNvSpPr>
            <a:spLocks noGrp="1"/>
          </p:cNvSpPr>
          <p:nvPr>
            <p:ph type="ftr" sz="quarter" idx="11"/>
          </p:nvPr>
        </p:nvSpPr>
        <p:spPr/>
        <p:txBody>
          <a:bodyPr/>
          <a:lstStyle/>
          <a:p>
            <a:pPr algn="ctr"/>
            <a:r>
              <a:rPr lang="en-IE" dirty="0"/>
              <a:t>Data Mining &amp; Machine Learning I</a:t>
            </a:r>
          </a:p>
        </p:txBody>
      </p:sp>
      <p:sp>
        <p:nvSpPr>
          <p:cNvPr id="6" name="Rectangular Callout 5">
            <a:extLst>
              <a:ext uri="{FF2B5EF4-FFF2-40B4-BE49-F238E27FC236}">
                <a16:creationId xmlns:a16="http://schemas.microsoft.com/office/drawing/2014/main" id="{2EF125EE-AF04-524C-9EAE-8E436DE4C787}"/>
              </a:ext>
            </a:extLst>
          </p:cNvPr>
          <p:cNvSpPr/>
          <p:nvPr/>
        </p:nvSpPr>
        <p:spPr>
          <a:xfrm>
            <a:off x="5198166" y="1271261"/>
            <a:ext cx="3488634" cy="890485"/>
          </a:xfrm>
          <a:prstGeom prst="wedgeRectCallout">
            <a:avLst>
              <a:gd name="adj1" fmla="val -70705"/>
              <a:gd name="adj2" fmla="val 86560"/>
            </a:avLst>
          </a:prstGeom>
          <a:solidFill>
            <a:schemeClr val="bg2">
              <a:lumMod val="2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a:t>Although this method is nice (and simple) it assumes that the split is fair and equally representative!</a:t>
            </a:r>
          </a:p>
        </p:txBody>
      </p:sp>
      <p:sp>
        <p:nvSpPr>
          <p:cNvPr id="7" name="Can 6">
            <a:extLst>
              <a:ext uri="{FF2B5EF4-FFF2-40B4-BE49-F238E27FC236}">
                <a16:creationId xmlns:a16="http://schemas.microsoft.com/office/drawing/2014/main" id="{1D7015D2-07C6-4F42-A2A5-8E9A42DFF906}"/>
              </a:ext>
            </a:extLst>
          </p:cNvPr>
          <p:cNvSpPr/>
          <p:nvPr/>
        </p:nvSpPr>
        <p:spPr>
          <a:xfrm>
            <a:off x="457200" y="4802104"/>
            <a:ext cx="1472650" cy="746945"/>
          </a:xfrm>
          <a:prstGeom prst="can">
            <a:avLst/>
          </a:prstGeom>
          <a:solidFill>
            <a:schemeClr val="bg2">
              <a:lumMod val="2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err="1"/>
              <a:t>Preprocessed</a:t>
            </a:r>
            <a:r>
              <a:rPr lang="en-GB" sz="1400" dirty="0"/>
              <a:t> Data</a:t>
            </a:r>
          </a:p>
        </p:txBody>
      </p:sp>
      <p:grpSp>
        <p:nvGrpSpPr>
          <p:cNvPr id="8" name="Group 7">
            <a:extLst>
              <a:ext uri="{FF2B5EF4-FFF2-40B4-BE49-F238E27FC236}">
                <a16:creationId xmlns:a16="http://schemas.microsoft.com/office/drawing/2014/main" id="{F523A17A-5391-3143-AE38-D5ED9AE72456}"/>
              </a:ext>
            </a:extLst>
          </p:cNvPr>
          <p:cNvGrpSpPr/>
          <p:nvPr/>
        </p:nvGrpSpPr>
        <p:grpSpPr>
          <a:xfrm>
            <a:off x="2973398" y="4247687"/>
            <a:ext cx="1472650" cy="1855778"/>
            <a:chOff x="3062359" y="4359515"/>
            <a:chExt cx="1472650" cy="1855778"/>
          </a:xfrm>
        </p:grpSpPr>
        <p:sp>
          <p:nvSpPr>
            <p:cNvPr id="9" name="Can 8">
              <a:extLst>
                <a:ext uri="{FF2B5EF4-FFF2-40B4-BE49-F238E27FC236}">
                  <a16:creationId xmlns:a16="http://schemas.microsoft.com/office/drawing/2014/main" id="{C504D511-DE6C-8247-9B47-FA0DB07F9393}"/>
                </a:ext>
              </a:extLst>
            </p:cNvPr>
            <p:cNvSpPr/>
            <p:nvPr/>
          </p:nvSpPr>
          <p:spPr>
            <a:xfrm>
              <a:off x="3062359" y="4359515"/>
              <a:ext cx="1472650" cy="746945"/>
            </a:xfrm>
            <a:prstGeom prst="can">
              <a:avLst/>
            </a:prstGeom>
            <a:solidFill>
              <a:schemeClr val="bg2">
                <a:lumMod val="2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a:t>Training Data</a:t>
              </a:r>
            </a:p>
          </p:txBody>
        </p:sp>
        <p:sp>
          <p:nvSpPr>
            <p:cNvPr id="10" name="Can 9">
              <a:extLst>
                <a:ext uri="{FF2B5EF4-FFF2-40B4-BE49-F238E27FC236}">
                  <a16:creationId xmlns:a16="http://schemas.microsoft.com/office/drawing/2014/main" id="{776008DA-9E06-C447-BDAA-129380B65E16}"/>
                </a:ext>
              </a:extLst>
            </p:cNvPr>
            <p:cNvSpPr/>
            <p:nvPr/>
          </p:nvSpPr>
          <p:spPr>
            <a:xfrm>
              <a:off x="3062359" y="5468348"/>
              <a:ext cx="1472650" cy="746945"/>
            </a:xfrm>
            <a:prstGeom prst="can">
              <a:avLst/>
            </a:prstGeom>
            <a:solidFill>
              <a:schemeClr val="bg2">
                <a:lumMod val="2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a:t>Testing Data</a:t>
              </a:r>
            </a:p>
          </p:txBody>
        </p:sp>
      </p:grpSp>
      <p:grpSp>
        <p:nvGrpSpPr>
          <p:cNvPr id="11" name="Group 10">
            <a:extLst>
              <a:ext uri="{FF2B5EF4-FFF2-40B4-BE49-F238E27FC236}">
                <a16:creationId xmlns:a16="http://schemas.microsoft.com/office/drawing/2014/main" id="{55999870-E8F4-F34D-A2C2-3756AB45106D}"/>
              </a:ext>
            </a:extLst>
          </p:cNvPr>
          <p:cNvGrpSpPr/>
          <p:nvPr/>
        </p:nvGrpSpPr>
        <p:grpSpPr>
          <a:xfrm>
            <a:off x="5620689" y="4224416"/>
            <a:ext cx="3257980" cy="1902321"/>
            <a:chOff x="5709650" y="4355136"/>
            <a:chExt cx="3257980" cy="1902321"/>
          </a:xfrm>
        </p:grpSpPr>
        <p:sp>
          <p:nvSpPr>
            <p:cNvPr id="12" name="Rounded Rectangle 11">
              <a:extLst>
                <a:ext uri="{FF2B5EF4-FFF2-40B4-BE49-F238E27FC236}">
                  <a16:creationId xmlns:a16="http://schemas.microsoft.com/office/drawing/2014/main" id="{DCF8ABEB-817B-1547-9585-F12DDD8C4199}"/>
                </a:ext>
              </a:extLst>
            </p:cNvPr>
            <p:cNvSpPr/>
            <p:nvPr/>
          </p:nvSpPr>
          <p:spPr>
            <a:xfrm>
              <a:off x="5709650" y="4355136"/>
              <a:ext cx="1338773" cy="755703"/>
            </a:xfrm>
            <a:prstGeom prst="roundRect">
              <a:avLst/>
            </a:prstGeom>
            <a:solidFill>
              <a:schemeClr val="bg2">
                <a:lumMod val="2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a:t>Classification Model</a:t>
              </a:r>
            </a:p>
          </p:txBody>
        </p:sp>
        <p:sp>
          <p:nvSpPr>
            <p:cNvPr id="13" name="Oval 12">
              <a:extLst>
                <a:ext uri="{FF2B5EF4-FFF2-40B4-BE49-F238E27FC236}">
                  <a16:creationId xmlns:a16="http://schemas.microsoft.com/office/drawing/2014/main" id="{E0965AF6-DBA6-0E42-89EB-FEA2D41AF011}"/>
                </a:ext>
              </a:extLst>
            </p:cNvPr>
            <p:cNvSpPr/>
            <p:nvPr/>
          </p:nvSpPr>
          <p:spPr>
            <a:xfrm>
              <a:off x="7185723" y="5426184"/>
              <a:ext cx="1781907" cy="831273"/>
            </a:xfrm>
            <a:prstGeom prst="ellipse">
              <a:avLst/>
            </a:prstGeom>
            <a:solidFill>
              <a:schemeClr val="bg2">
                <a:lumMod val="2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a:t>Classification Accuracy</a:t>
              </a:r>
            </a:p>
          </p:txBody>
        </p:sp>
      </p:grpSp>
      <p:cxnSp>
        <p:nvCxnSpPr>
          <p:cNvPr id="14" name="Straight Arrow Connector 13">
            <a:extLst>
              <a:ext uri="{FF2B5EF4-FFF2-40B4-BE49-F238E27FC236}">
                <a16:creationId xmlns:a16="http://schemas.microsoft.com/office/drawing/2014/main" id="{447C702B-4161-534B-B1AF-A15BE2696576}"/>
              </a:ext>
            </a:extLst>
          </p:cNvPr>
          <p:cNvCxnSpPr>
            <a:stCxn id="7" idx="4"/>
            <a:endCxn id="9" idx="2"/>
          </p:cNvCxnSpPr>
          <p:nvPr/>
        </p:nvCxnSpPr>
        <p:spPr>
          <a:xfrm flipV="1">
            <a:off x="1929850" y="4621160"/>
            <a:ext cx="1043548" cy="55441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338ACACE-FA6F-CA42-9EB3-03AB55BD557E}"/>
              </a:ext>
            </a:extLst>
          </p:cNvPr>
          <p:cNvCxnSpPr>
            <a:stCxn id="7" idx="4"/>
            <a:endCxn id="10" idx="2"/>
          </p:cNvCxnSpPr>
          <p:nvPr/>
        </p:nvCxnSpPr>
        <p:spPr>
          <a:xfrm>
            <a:off x="1929850" y="5175577"/>
            <a:ext cx="1043548" cy="55441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BE5F94C9-0FD6-E34A-831F-F7F2B8D61BAA}"/>
              </a:ext>
            </a:extLst>
          </p:cNvPr>
          <p:cNvCxnSpPr>
            <a:stCxn id="9" idx="4"/>
            <a:endCxn id="12" idx="1"/>
          </p:cNvCxnSpPr>
          <p:nvPr/>
        </p:nvCxnSpPr>
        <p:spPr>
          <a:xfrm flipV="1">
            <a:off x="4446048" y="4602268"/>
            <a:ext cx="1174641" cy="1889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7284A3AA-5CFF-7045-94A6-E88600F7B25D}"/>
              </a:ext>
            </a:extLst>
          </p:cNvPr>
          <p:cNvCxnSpPr>
            <a:stCxn id="10" idx="4"/>
            <a:endCxn id="13" idx="2"/>
          </p:cNvCxnSpPr>
          <p:nvPr/>
        </p:nvCxnSpPr>
        <p:spPr>
          <a:xfrm flipV="1">
            <a:off x="4446048" y="5711101"/>
            <a:ext cx="2650714" cy="1889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BFC48EF-1D47-A945-AF62-5E73832D7736}"/>
              </a:ext>
            </a:extLst>
          </p:cNvPr>
          <p:cNvCxnSpPr>
            <a:stCxn id="12" idx="2"/>
          </p:cNvCxnSpPr>
          <p:nvPr/>
        </p:nvCxnSpPr>
        <p:spPr>
          <a:xfrm flipH="1">
            <a:off x="6290075" y="4980119"/>
            <a:ext cx="1" cy="730982"/>
          </a:xfrm>
          <a:prstGeom prst="line">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4492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3.1 Model Evaluation</a:t>
            </a:r>
          </a:p>
        </p:txBody>
      </p:sp>
      <p:sp>
        <p:nvSpPr>
          <p:cNvPr id="3" name="Content Placeholder 2"/>
          <p:cNvSpPr>
            <a:spLocks noGrp="1"/>
          </p:cNvSpPr>
          <p:nvPr>
            <p:ph sz="quarter" idx="1"/>
          </p:nvPr>
        </p:nvSpPr>
        <p:spPr/>
        <p:txBody>
          <a:bodyPr>
            <a:normAutofit lnSpcReduction="10000"/>
          </a:bodyPr>
          <a:lstStyle/>
          <a:p>
            <a:pPr lvl="1"/>
            <a:r>
              <a:rPr lang="en-GB" dirty="0"/>
              <a:t>R</a:t>
            </a:r>
          </a:p>
          <a:p>
            <a:pPr marL="274320" lvl="1" indent="0">
              <a:buNone/>
            </a:pPr>
            <a:endParaRPr lang="en-GB" dirty="0"/>
          </a:p>
          <a:p>
            <a:pPr marL="548640" lvl="2" indent="0">
              <a:buNone/>
            </a:pPr>
            <a:r>
              <a:rPr lang="en-GB" dirty="0"/>
              <a:t>Random sample:</a:t>
            </a:r>
          </a:p>
          <a:p>
            <a:pPr marL="548640" lvl="2" indent="0">
              <a:buNone/>
            </a:pPr>
            <a:r>
              <a:rPr lang="en-GB" sz="1600" dirty="0">
                <a:latin typeface="Courier New"/>
                <a:cs typeface="Courier New"/>
              </a:rPr>
              <a:t>index &lt;- sample(1:dim(</a:t>
            </a:r>
            <a:r>
              <a:rPr lang="en-GB" sz="1600" dirty="0" err="1">
                <a:latin typeface="Courier New"/>
                <a:cs typeface="Courier New"/>
              </a:rPr>
              <a:t>mydata</a:t>
            </a:r>
            <a:r>
              <a:rPr lang="en-GB" sz="1600" dirty="0">
                <a:latin typeface="Courier New"/>
                <a:cs typeface="Courier New"/>
              </a:rPr>
              <a:t>)[1], dim(</a:t>
            </a:r>
            <a:r>
              <a:rPr lang="en-GB" sz="1600" dirty="0" err="1">
                <a:latin typeface="Courier New"/>
                <a:cs typeface="Courier New"/>
              </a:rPr>
              <a:t>mydata</a:t>
            </a:r>
            <a:r>
              <a:rPr lang="en-GB" sz="1600" dirty="0">
                <a:latin typeface="Courier New"/>
                <a:cs typeface="Courier New"/>
              </a:rPr>
              <a:t>)[1] * .75, replace=FALSE)</a:t>
            </a:r>
          </a:p>
          <a:p>
            <a:pPr marL="548640" lvl="2" indent="0">
              <a:buNone/>
            </a:pPr>
            <a:endParaRPr lang="en-GB" dirty="0"/>
          </a:p>
          <a:p>
            <a:pPr marL="548640" lvl="2" indent="0">
              <a:buNone/>
            </a:pPr>
            <a:r>
              <a:rPr lang="en-GB" dirty="0"/>
              <a:t>Stratified sample: (stratified retains the distribution of the dependent variable)</a:t>
            </a:r>
          </a:p>
          <a:p>
            <a:pPr marL="548640" lvl="2" indent="0">
              <a:buNone/>
            </a:pPr>
            <a:r>
              <a:rPr lang="en-GB" sz="1600" dirty="0">
                <a:latin typeface="Courier New"/>
                <a:cs typeface="Courier New"/>
              </a:rPr>
              <a:t>library(caret)</a:t>
            </a:r>
          </a:p>
          <a:p>
            <a:pPr marL="548640" lvl="2" indent="0">
              <a:buNone/>
            </a:pPr>
            <a:r>
              <a:rPr lang="en-GB" sz="1600" dirty="0">
                <a:latin typeface="Courier New"/>
                <a:cs typeface="Courier New"/>
              </a:rPr>
              <a:t>index &lt;- </a:t>
            </a:r>
            <a:r>
              <a:rPr lang="en-GB" sz="1600" dirty="0" err="1">
                <a:latin typeface="Courier New"/>
                <a:cs typeface="Courier New"/>
              </a:rPr>
              <a:t>createDataPartition</a:t>
            </a:r>
            <a:r>
              <a:rPr lang="en-GB" sz="1600" dirty="0">
                <a:latin typeface="Courier New"/>
                <a:cs typeface="Courier New"/>
              </a:rPr>
              <a:t>(</a:t>
            </a:r>
            <a:r>
              <a:rPr lang="en-GB" sz="1600" dirty="0" err="1">
                <a:latin typeface="Courier New"/>
                <a:cs typeface="Courier New"/>
              </a:rPr>
              <a:t>mydata$classLabel</a:t>
            </a:r>
            <a:r>
              <a:rPr lang="en-GB" sz="1600" dirty="0">
                <a:latin typeface="Courier New"/>
                <a:cs typeface="Courier New"/>
              </a:rPr>
              <a:t>, p = 0.75, list = FALSE)</a:t>
            </a:r>
          </a:p>
          <a:p>
            <a:pPr marL="548640" lvl="2" indent="0">
              <a:buNone/>
            </a:pPr>
            <a:endParaRPr lang="en-GB" dirty="0">
              <a:latin typeface="Courier New"/>
              <a:cs typeface="Courier New"/>
            </a:endParaRPr>
          </a:p>
          <a:p>
            <a:pPr marL="548640" lvl="2" indent="0">
              <a:buNone/>
            </a:pPr>
            <a:r>
              <a:rPr lang="en-GB" dirty="0"/>
              <a:t>Then:</a:t>
            </a:r>
          </a:p>
          <a:p>
            <a:pPr marL="548640" lvl="2" indent="0">
              <a:buNone/>
            </a:pPr>
            <a:r>
              <a:rPr lang="en-GB" sz="1600" dirty="0" err="1">
                <a:latin typeface="Courier New"/>
                <a:cs typeface="Courier New"/>
              </a:rPr>
              <a:t>mydata_train</a:t>
            </a:r>
            <a:r>
              <a:rPr lang="en-GB" sz="1600" dirty="0">
                <a:latin typeface="Courier New"/>
                <a:cs typeface="Courier New"/>
              </a:rPr>
              <a:t>  &lt;- </a:t>
            </a:r>
            <a:r>
              <a:rPr lang="en-GB" sz="1600" dirty="0" err="1">
                <a:latin typeface="Courier New"/>
                <a:cs typeface="Courier New"/>
              </a:rPr>
              <a:t>mydata</a:t>
            </a:r>
            <a:r>
              <a:rPr lang="en-GB" sz="1600" dirty="0">
                <a:latin typeface="Courier New"/>
                <a:cs typeface="Courier New"/>
              </a:rPr>
              <a:t>[index]</a:t>
            </a:r>
          </a:p>
          <a:p>
            <a:pPr marL="548640" lvl="2" indent="0">
              <a:buNone/>
            </a:pPr>
            <a:r>
              <a:rPr lang="en-GB" sz="1600" dirty="0" err="1">
                <a:latin typeface="Courier New"/>
                <a:cs typeface="Courier New"/>
              </a:rPr>
              <a:t>mydata_test</a:t>
            </a:r>
            <a:r>
              <a:rPr lang="en-GB" sz="1600" dirty="0">
                <a:latin typeface="Courier New"/>
                <a:cs typeface="Courier New"/>
              </a:rPr>
              <a:t> &lt;- </a:t>
            </a:r>
            <a:r>
              <a:rPr lang="en-GB" sz="1600" dirty="0" err="1">
                <a:latin typeface="Courier New"/>
                <a:cs typeface="Courier New"/>
              </a:rPr>
              <a:t>mydata</a:t>
            </a:r>
            <a:r>
              <a:rPr lang="en-GB" sz="1600" dirty="0">
                <a:latin typeface="Courier New"/>
                <a:cs typeface="Courier New"/>
              </a:rPr>
              <a:t>[-index]</a:t>
            </a:r>
          </a:p>
          <a:p>
            <a:pPr lvl="1"/>
            <a:endParaRPr lang="en-GB" dirty="0"/>
          </a:p>
          <a:p>
            <a:pPr marL="274320" lvl="1" indent="0">
              <a:buNone/>
            </a:pPr>
            <a:endParaRPr lang="en-IE" dirty="0"/>
          </a:p>
        </p:txBody>
      </p:sp>
      <p:sp>
        <p:nvSpPr>
          <p:cNvPr id="5" name="Footer Placeholder 4"/>
          <p:cNvSpPr>
            <a:spLocks noGrp="1"/>
          </p:cNvSpPr>
          <p:nvPr>
            <p:ph type="ftr" sz="quarter" idx="11"/>
          </p:nvPr>
        </p:nvSpPr>
        <p:spPr/>
        <p:txBody>
          <a:bodyPr/>
          <a:lstStyle/>
          <a:p>
            <a:pPr algn="ctr"/>
            <a:r>
              <a:rPr lang="en-IE" dirty="0"/>
              <a:t>Data Mining &amp; Machine Learning I</a:t>
            </a:r>
          </a:p>
        </p:txBody>
      </p:sp>
      <p:pic>
        <p:nvPicPr>
          <p:cNvPr id="4" name="Picture 3">
            <a:extLst>
              <a:ext uri="{FF2B5EF4-FFF2-40B4-BE49-F238E27FC236}">
                <a16:creationId xmlns:a16="http://schemas.microsoft.com/office/drawing/2014/main" id="{9D79F459-A676-3847-ACB3-5E398585C9FB}"/>
              </a:ext>
            </a:extLst>
          </p:cNvPr>
          <p:cNvPicPr>
            <a:picLocks noChangeAspect="1"/>
          </p:cNvPicPr>
          <p:nvPr/>
        </p:nvPicPr>
        <p:blipFill>
          <a:blip r:embed="rId2"/>
          <a:stretch>
            <a:fillRect/>
          </a:stretch>
        </p:blipFill>
        <p:spPr>
          <a:xfrm>
            <a:off x="7308304" y="1240227"/>
            <a:ext cx="1270000" cy="977900"/>
          </a:xfrm>
          <a:prstGeom prst="rect">
            <a:avLst/>
          </a:prstGeom>
        </p:spPr>
      </p:pic>
    </p:spTree>
    <p:extLst>
      <p:ext uri="{BB962C8B-B14F-4D97-AF65-F5344CB8AC3E}">
        <p14:creationId xmlns:p14="http://schemas.microsoft.com/office/powerpoint/2010/main" val="5981175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3.2 Data Splitting &amp; Sampling Methods</a:t>
            </a:r>
          </a:p>
        </p:txBody>
      </p:sp>
      <p:sp>
        <p:nvSpPr>
          <p:cNvPr id="3" name="Content Placeholder 2"/>
          <p:cNvSpPr>
            <a:spLocks noGrp="1"/>
          </p:cNvSpPr>
          <p:nvPr>
            <p:ph sz="quarter" idx="1"/>
          </p:nvPr>
        </p:nvSpPr>
        <p:spPr/>
        <p:txBody>
          <a:bodyPr>
            <a:normAutofit fontScale="92500" lnSpcReduction="20000"/>
          </a:bodyPr>
          <a:lstStyle/>
          <a:p>
            <a:pPr lvl="1"/>
            <a:r>
              <a:rPr lang="en-GB" dirty="0"/>
              <a:t>K-Fold Cross Validation</a:t>
            </a:r>
          </a:p>
          <a:p>
            <a:pPr lvl="1"/>
            <a:endParaRPr lang="en-GB" dirty="0"/>
          </a:p>
          <a:p>
            <a:pPr lvl="2"/>
            <a:r>
              <a:rPr lang="en-GB" dirty="0"/>
              <a:t>a.k.a.: rotation estimation – the classifier is trained k times</a:t>
            </a:r>
          </a:p>
          <a:p>
            <a:pPr lvl="2"/>
            <a:endParaRPr lang="en-GB" dirty="0"/>
          </a:p>
          <a:p>
            <a:pPr lvl="2"/>
            <a:r>
              <a:rPr lang="en-GB" dirty="0"/>
              <a:t>Minimises the bias associated with one-shot random sampling by breaking the data into k mutually exclusive subsets of appropriately equal size</a:t>
            </a:r>
          </a:p>
          <a:p>
            <a:pPr lvl="2"/>
            <a:endParaRPr lang="en-GB" dirty="0"/>
          </a:p>
          <a:p>
            <a:pPr lvl="2"/>
            <a:r>
              <a:rPr lang="en-GB" dirty="0"/>
              <a:t>The model is evaluated according to the average accuracy across the k individual folds</a:t>
            </a:r>
          </a:p>
          <a:p>
            <a:pPr lvl="2"/>
            <a:endParaRPr lang="en-GB" dirty="0"/>
          </a:p>
          <a:p>
            <a:pPr lvl="2"/>
            <a:endParaRPr lang="en-GB" dirty="0"/>
          </a:p>
          <a:p>
            <a:pPr lvl="2"/>
            <a:endParaRPr lang="en-GB" dirty="0"/>
          </a:p>
          <a:p>
            <a:pPr lvl="2"/>
            <a:r>
              <a:rPr lang="en-GB" dirty="0"/>
              <a:t>It is important to ensure that the folds are stratified (i.e. representative of the data set as a whole) to ensure more reliable results</a:t>
            </a:r>
          </a:p>
          <a:p>
            <a:pPr lvl="3"/>
            <a:r>
              <a:rPr lang="en-GB" dirty="0"/>
              <a:t>See: </a:t>
            </a:r>
            <a:r>
              <a:rPr lang="en-GB" dirty="0" err="1"/>
              <a:t>Kohavi</a:t>
            </a:r>
            <a:r>
              <a:rPr lang="en-GB" dirty="0"/>
              <a:t>, R. (1995). A study of cross-validation and bootstrap for accuracy estimation and model selection. In </a:t>
            </a:r>
            <a:r>
              <a:rPr lang="en-GB" i="1" dirty="0" err="1"/>
              <a:t>Ijcai</a:t>
            </a:r>
            <a:r>
              <a:rPr lang="en-GB" dirty="0"/>
              <a:t> (Vol. 14, No. 2, pp. 1137-1145).</a:t>
            </a:r>
          </a:p>
          <a:p>
            <a:pPr lvl="1"/>
            <a:endParaRPr lang="en-GB" dirty="0"/>
          </a:p>
          <a:p>
            <a:pPr lvl="1"/>
            <a:endParaRPr lang="en-GB" dirty="0"/>
          </a:p>
          <a:p>
            <a:pPr lvl="2"/>
            <a:endParaRPr lang="en-GB" dirty="0"/>
          </a:p>
          <a:p>
            <a:pPr lvl="1"/>
            <a:endParaRPr lang="en-GB" dirty="0"/>
          </a:p>
          <a:p>
            <a:pPr lvl="2"/>
            <a:endParaRPr lang="en-GB" dirty="0"/>
          </a:p>
          <a:p>
            <a:pPr lvl="1"/>
            <a:endParaRPr lang="en-GB" dirty="0"/>
          </a:p>
        </p:txBody>
      </p:sp>
      <p:sp>
        <p:nvSpPr>
          <p:cNvPr id="5" name="Footer Placeholder 4"/>
          <p:cNvSpPr>
            <a:spLocks noGrp="1"/>
          </p:cNvSpPr>
          <p:nvPr>
            <p:ph type="ftr" sz="quarter" idx="11"/>
          </p:nvPr>
        </p:nvSpPr>
        <p:spPr/>
        <p:txBody>
          <a:bodyPr/>
          <a:lstStyle/>
          <a:p>
            <a:pPr algn="ctr"/>
            <a:r>
              <a:rPr lang="en-IE" dirty="0"/>
              <a:t>Data Mining &amp; Machine Learning I</a:t>
            </a:r>
          </a:p>
        </p:txBody>
      </p:sp>
      <p:graphicFrame>
        <p:nvGraphicFramePr>
          <p:cNvPr id="6" name="Object 5">
            <a:extLst>
              <a:ext uri="{FF2B5EF4-FFF2-40B4-BE49-F238E27FC236}">
                <a16:creationId xmlns:a16="http://schemas.microsoft.com/office/drawing/2014/main" id="{CC132660-71F7-D04F-93CF-0267C5F967BD}"/>
              </a:ext>
            </a:extLst>
          </p:cNvPr>
          <p:cNvGraphicFramePr>
            <a:graphicFrameLocks noChangeAspect="1"/>
          </p:cNvGraphicFramePr>
          <p:nvPr>
            <p:extLst>
              <p:ext uri="{D42A27DB-BD31-4B8C-83A1-F6EECF244321}">
                <p14:modId xmlns:p14="http://schemas.microsoft.com/office/powerpoint/2010/main" val="1704935046"/>
              </p:ext>
            </p:extLst>
          </p:nvPr>
        </p:nvGraphicFramePr>
        <p:xfrm>
          <a:off x="2834780" y="3606487"/>
          <a:ext cx="2940147" cy="980049"/>
        </p:xfrm>
        <a:graphic>
          <a:graphicData uri="http://schemas.openxmlformats.org/presentationml/2006/ole">
            <mc:AlternateContent xmlns:mc="http://schemas.openxmlformats.org/markup-compatibility/2006">
              <mc:Choice xmlns:v="urn:schemas-microsoft-com:vml" Requires="v">
                <p:oleObj spid="_x0000_s1026" name="Equation" r:id="rId3" imgW="1371600" imgH="457200" progId="Equation.3">
                  <p:embed/>
                </p:oleObj>
              </mc:Choice>
              <mc:Fallback>
                <p:oleObj name="Equation" r:id="rId3" imgW="1371600" imgH="457200" progId="Equation.3">
                  <p:embed/>
                  <p:pic>
                    <p:nvPicPr>
                      <p:cNvPr id="6" name="Object 5">
                        <a:extLst>
                          <a:ext uri="{FF2B5EF4-FFF2-40B4-BE49-F238E27FC236}">
                            <a16:creationId xmlns:a16="http://schemas.microsoft.com/office/drawing/2014/main" id="{CC132660-71F7-D04F-93CF-0267C5F967BD}"/>
                          </a:ext>
                        </a:extLst>
                      </p:cNvPr>
                      <p:cNvPicPr/>
                      <p:nvPr/>
                    </p:nvPicPr>
                    <p:blipFill>
                      <a:blip r:embed="rId4"/>
                      <a:stretch>
                        <a:fillRect/>
                      </a:stretch>
                    </p:blipFill>
                    <p:spPr>
                      <a:xfrm>
                        <a:off x="2834780" y="3606487"/>
                        <a:ext cx="2940147" cy="980049"/>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C5059C1E-1D96-0049-8B21-16192CB2F338}"/>
              </a:ext>
            </a:extLst>
          </p:cNvPr>
          <p:cNvSpPr txBox="1"/>
          <p:nvPr/>
        </p:nvSpPr>
        <p:spPr>
          <a:xfrm>
            <a:off x="5946377" y="3911845"/>
            <a:ext cx="2568973" cy="369332"/>
          </a:xfrm>
          <a:prstGeom prst="rect">
            <a:avLst/>
          </a:prstGeom>
          <a:noFill/>
        </p:spPr>
        <p:txBody>
          <a:bodyPr wrap="none" rtlCol="0">
            <a:spAutoFit/>
          </a:bodyPr>
          <a:lstStyle/>
          <a:p>
            <a:r>
              <a:rPr lang="en-GB" b="1" dirty="0"/>
              <a:t>C</a:t>
            </a:r>
            <a:r>
              <a:rPr lang="en-GB" dirty="0"/>
              <a:t>ross </a:t>
            </a:r>
            <a:r>
              <a:rPr lang="en-GB" b="1" dirty="0"/>
              <a:t>V</a:t>
            </a:r>
            <a:r>
              <a:rPr lang="en-GB" dirty="0"/>
              <a:t>alidation </a:t>
            </a:r>
            <a:r>
              <a:rPr lang="en-GB" b="1" dirty="0"/>
              <a:t>A</a:t>
            </a:r>
            <a:r>
              <a:rPr lang="en-GB" dirty="0"/>
              <a:t>ccuracy</a:t>
            </a:r>
          </a:p>
        </p:txBody>
      </p:sp>
    </p:spTree>
    <p:extLst>
      <p:ext uri="{BB962C8B-B14F-4D97-AF65-F5344CB8AC3E}">
        <p14:creationId xmlns:p14="http://schemas.microsoft.com/office/powerpoint/2010/main" val="390138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3.1 Model Evaluation</a:t>
            </a:r>
          </a:p>
        </p:txBody>
      </p:sp>
      <p:sp>
        <p:nvSpPr>
          <p:cNvPr id="3" name="Content Placeholder 2"/>
          <p:cNvSpPr>
            <a:spLocks noGrp="1"/>
          </p:cNvSpPr>
          <p:nvPr>
            <p:ph sz="quarter" idx="1"/>
          </p:nvPr>
        </p:nvSpPr>
        <p:spPr/>
        <p:txBody>
          <a:bodyPr>
            <a:normAutofit fontScale="92500" lnSpcReduction="20000"/>
          </a:bodyPr>
          <a:lstStyle/>
          <a:p>
            <a:pPr lvl="1"/>
            <a:r>
              <a:rPr lang="en-IE" dirty="0"/>
              <a:t>Introduction</a:t>
            </a:r>
          </a:p>
          <a:p>
            <a:pPr lvl="1"/>
            <a:endParaRPr lang="en-IE" dirty="0"/>
          </a:p>
          <a:p>
            <a:pPr lvl="2"/>
            <a:r>
              <a:rPr lang="en-GB" dirty="0"/>
              <a:t>Inherently Application specific </a:t>
            </a:r>
          </a:p>
          <a:p>
            <a:pPr lvl="3"/>
            <a:r>
              <a:rPr lang="en-GB" dirty="0"/>
              <a:t>if you are trying to identify/predict a nasty disease you potentially have a different notion of performance than for spam detection</a:t>
            </a:r>
          </a:p>
          <a:p>
            <a:pPr lvl="2"/>
            <a:endParaRPr lang="en-GB" dirty="0"/>
          </a:p>
          <a:p>
            <a:pPr lvl="2"/>
            <a:r>
              <a:rPr lang="en-GB" dirty="0"/>
              <a:t>Uses of model evaluation:</a:t>
            </a:r>
          </a:p>
          <a:p>
            <a:pPr lvl="3"/>
            <a:r>
              <a:rPr lang="en-GB" dirty="0"/>
              <a:t>Comparing and juxtaposing model performance</a:t>
            </a:r>
          </a:p>
          <a:p>
            <a:pPr lvl="3"/>
            <a:r>
              <a:rPr lang="en-GB" dirty="0"/>
              <a:t>Determining the quality of a classifier </a:t>
            </a:r>
          </a:p>
          <a:p>
            <a:pPr lvl="3"/>
            <a:endParaRPr lang="en-GB" dirty="0"/>
          </a:p>
          <a:p>
            <a:pPr lvl="2"/>
            <a:r>
              <a:rPr lang="en-GB" dirty="0"/>
              <a:t>Types of data used in evaluating a model:</a:t>
            </a:r>
          </a:p>
          <a:p>
            <a:pPr lvl="3"/>
            <a:r>
              <a:rPr lang="en-GB" dirty="0"/>
              <a:t>Actual class values</a:t>
            </a:r>
          </a:p>
          <a:p>
            <a:pPr lvl="3"/>
            <a:r>
              <a:rPr lang="en-GB" dirty="0"/>
              <a:t>Predicted class values</a:t>
            </a:r>
          </a:p>
          <a:p>
            <a:pPr lvl="3"/>
            <a:r>
              <a:rPr lang="en-GB" dirty="0"/>
              <a:t>Estimated probabilities of predictions</a:t>
            </a:r>
          </a:p>
          <a:p>
            <a:pPr lvl="3"/>
            <a:endParaRPr lang="en-GB" dirty="0"/>
          </a:p>
          <a:p>
            <a:pPr lvl="2"/>
            <a:r>
              <a:rPr lang="en-GB" dirty="0"/>
              <a:t>Main evaluation methods:</a:t>
            </a:r>
          </a:p>
          <a:p>
            <a:pPr lvl="3"/>
            <a:r>
              <a:rPr lang="en-GB" dirty="0"/>
              <a:t>Hold-out, k-fold cross validation, bootstrapping etc.</a:t>
            </a:r>
            <a:endParaRPr lang="en-IE" dirty="0"/>
          </a:p>
        </p:txBody>
      </p:sp>
      <p:sp>
        <p:nvSpPr>
          <p:cNvPr id="5" name="Footer Placeholder 4"/>
          <p:cNvSpPr>
            <a:spLocks noGrp="1"/>
          </p:cNvSpPr>
          <p:nvPr>
            <p:ph type="ftr" sz="quarter" idx="11"/>
          </p:nvPr>
        </p:nvSpPr>
        <p:spPr/>
        <p:txBody>
          <a:bodyPr/>
          <a:lstStyle/>
          <a:p>
            <a:pPr algn="ctr"/>
            <a:r>
              <a:rPr lang="en-IE" dirty="0"/>
              <a:t>Data Mining &amp; Machine Learning I</a:t>
            </a:r>
          </a:p>
        </p:txBody>
      </p:sp>
      <p:sp>
        <p:nvSpPr>
          <p:cNvPr id="6" name="Rectangular Callout 5">
            <a:extLst>
              <a:ext uri="{FF2B5EF4-FFF2-40B4-BE49-F238E27FC236}">
                <a16:creationId xmlns:a16="http://schemas.microsoft.com/office/drawing/2014/main" id="{28D796BA-65F2-FB4F-9D02-8D119169C779}"/>
              </a:ext>
            </a:extLst>
          </p:cNvPr>
          <p:cNvSpPr/>
          <p:nvPr/>
        </p:nvSpPr>
        <p:spPr>
          <a:xfrm>
            <a:off x="6300192" y="2741936"/>
            <a:ext cx="2704649" cy="3406272"/>
          </a:xfrm>
          <a:prstGeom prst="wedgeRectCallout">
            <a:avLst>
              <a:gd name="adj1" fmla="val -96220"/>
              <a:gd name="adj2" fmla="val 14793"/>
            </a:avLst>
          </a:prstGeom>
          <a:solidFill>
            <a:schemeClr val="bg2">
              <a:lumMod val="2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This can be useful if two models appear the same, but one is more confident than the other, i.e. it is more accurate at estimating uncertainty. </a:t>
            </a:r>
          </a:p>
        </p:txBody>
      </p:sp>
    </p:spTree>
    <p:extLst>
      <p:ext uri="{BB962C8B-B14F-4D97-AF65-F5344CB8AC3E}">
        <p14:creationId xmlns:p14="http://schemas.microsoft.com/office/powerpoint/2010/main" val="208910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3.2 Data Splitting &amp; Sampling Methods</a:t>
            </a:r>
          </a:p>
        </p:txBody>
      </p:sp>
      <p:sp>
        <p:nvSpPr>
          <p:cNvPr id="3" name="Content Placeholder 2"/>
          <p:cNvSpPr>
            <a:spLocks noGrp="1"/>
          </p:cNvSpPr>
          <p:nvPr>
            <p:ph sz="quarter" idx="1"/>
          </p:nvPr>
        </p:nvSpPr>
        <p:spPr/>
        <p:txBody>
          <a:bodyPr>
            <a:normAutofit fontScale="92500" lnSpcReduction="10000"/>
          </a:bodyPr>
          <a:lstStyle/>
          <a:p>
            <a:pPr lvl="1"/>
            <a:r>
              <a:rPr lang="en-GB" dirty="0"/>
              <a:t>K-Fold Cross Validation</a:t>
            </a:r>
          </a:p>
          <a:p>
            <a:pPr lvl="1"/>
            <a:endParaRPr lang="en-GB" dirty="0"/>
          </a:p>
          <a:p>
            <a:pPr lvl="2"/>
            <a:r>
              <a:rPr lang="en-GB" dirty="0"/>
              <a:t>It has become common practice to set k to 10 – it tends to produce optimised results without significant compute effort</a:t>
            </a:r>
          </a:p>
          <a:p>
            <a:pPr lvl="3"/>
            <a:r>
              <a:rPr lang="en-GB" dirty="0"/>
              <a:t>See: </a:t>
            </a:r>
            <a:r>
              <a:rPr lang="en-GB" dirty="0" err="1"/>
              <a:t>Breiman</a:t>
            </a:r>
            <a:r>
              <a:rPr lang="en-GB" dirty="0"/>
              <a:t>, L., Friedman, J., Stone, C. J., &amp; </a:t>
            </a:r>
            <a:r>
              <a:rPr lang="en-GB" dirty="0" err="1"/>
              <a:t>Olshen</a:t>
            </a:r>
            <a:r>
              <a:rPr lang="en-GB" dirty="0"/>
              <a:t>, R. A. (1984). </a:t>
            </a:r>
            <a:r>
              <a:rPr lang="en-GB" i="1" dirty="0"/>
              <a:t>Classification and regression trees</a:t>
            </a:r>
            <a:r>
              <a:rPr lang="en-GB" dirty="0"/>
              <a:t>. CRC press.</a:t>
            </a:r>
          </a:p>
          <a:p>
            <a:pPr lvl="3"/>
            <a:endParaRPr lang="en-GB" dirty="0"/>
          </a:p>
          <a:p>
            <a:pPr lvl="2"/>
            <a:r>
              <a:rPr lang="en-GB" dirty="0"/>
              <a:t>Process:</a:t>
            </a:r>
          </a:p>
          <a:p>
            <a:pPr marL="1367790" lvl="3" indent="-342900">
              <a:buFont typeface="+mj-lt"/>
              <a:buAutoNum type="arabicPeriod"/>
            </a:pPr>
            <a:r>
              <a:rPr lang="en-GB" dirty="0"/>
              <a:t>Divide data set into k disjoint datasets of roughly equal size and ensure it is stratified </a:t>
            </a:r>
          </a:p>
          <a:p>
            <a:pPr marL="1367790" lvl="3" indent="-342900">
              <a:buFont typeface="+mj-lt"/>
              <a:buAutoNum type="arabicPeriod"/>
            </a:pPr>
            <a:r>
              <a:rPr lang="en-GB" dirty="0"/>
              <a:t>For each fold construct a classifier using all data except that of the fold data. </a:t>
            </a:r>
          </a:p>
          <a:p>
            <a:pPr marL="1367790" lvl="3" indent="-342900">
              <a:buFont typeface="+mj-lt"/>
              <a:buAutoNum type="arabicPeriod"/>
            </a:pPr>
            <a:r>
              <a:rPr lang="en-GB" dirty="0"/>
              <a:t>Test the classifier using the fold data.</a:t>
            </a:r>
          </a:p>
          <a:p>
            <a:pPr marL="1367790" lvl="3" indent="-342900">
              <a:buFont typeface="+mj-lt"/>
              <a:buAutoNum type="arabicPeriod"/>
            </a:pPr>
            <a:r>
              <a:rPr lang="en-GB" dirty="0"/>
              <a:t>Repeat 2 and 3 for all folds and compute the CVA</a:t>
            </a:r>
          </a:p>
          <a:p>
            <a:pPr marL="1367790" lvl="3" indent="-342900">
              <a:buFont typeface="+mj-lt"/>
              <a:buAutoNum type="arabicPeriod"/>
            </a:pPr>
            <a:endParaRPr lang="en-GB" dirty="0"/>
          </a:p>
          <a:p>
            <a:pPr lvl="2"/>
            <a:r>
              <a:rPr lang="en-GB" dirty="0"/>
              <a:t>Interestingly, cross validation requires less data than the standard holdout approach, and tends to work well for small datasets.</a:t>
            </a:r>
          </a:p>
          <a:p>
            <a:pPr lvl="1"/>
            <a:endParaRPr lang="en-GB" dirty="0"/>
          </a:p>
          <a:p>
            <a:pPr lvl="1"/>
            <a:endParaRPr lang="en-GB" dirty="0"/>
          </a:p>
          <a:p>
            <a:pPr lvl="2"/>
            <a:endParaRPr lang="en-GB" dirty="0"/>
          </a:p>
          <a:p>
            <a:pPr lvl="1"/>
            <a:endParaRPr lang="en-GB" dirty="0"/>
          </a:p>
          <a:p>
            <a:pPr lvl="2"/>
            <a:endParaRPr lang="en-GB" dirty="0"/>
          </a:p>
          <a:p>
            <a:pPr lvl="1"/>
            <a:endParaRPr lang="en-GB" dirty="0"/>
          </a:p>
        </p:txBody>
      </p:sp>
      <p:sp>
        <p:nvSpPr>
          <p:cNvPr id="5" name="Footer Placeholder 4"/>
          <p:cNvSpPr>
            <a:spLocks noGrp="1"/>
          </p:cNvSpPr>
          <p:nvPr>
            <p:ph type="ftr" sz="quarter" idx="11"/>
          </p:nvPr>
        </p:nvSpPr>
        <p:spPr/>
        <p:txBody>
          <a:bodyPr/>
          <a:lstStyle/>
          <a:p>
            <a:pPr algn="ctr"/>
            <a:r>
              <a:rPr lang="en-IE" dirty="0"/>
              <a:t>Data Mining &amp; Machine Learning I</a:t>
            </a:r>
          </a:p>
        </p:txBody>
      </p:sp>
    </p:spTree>
    <p:extLst>
      <p:ext uri="{BB962C8B-B14F-4D97-AF65-F5344CB8AC3E}">
        <p14:creationId xmlns:p14="http://schemas.microsoft.com/office/powerpoint/2010/main" val="40427896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3.2 Data Splitting &amp; Sampling Methods</a:t>
            </a:r>
          </a:p>
        </p:txBody>
      </p:sp>
      <p:sp>
        <p:nvSpPr>
          <p:cNvPr id="3" name="Content Placeholder 2"/>
          <p:cNvSpPr>
            <a:spLocks noGrp="1"/>
          </p:cNvSpPr>
          <p:nvPr>
            <p:ph sz="quarter" idx="1"/>
          </p:nvPr>
        </p:nvSpPr>
        <p:spPr/>
        <p:txBody>
          <a:bodyPr>
            <a:normAutofit/>
          </a:bodyPr>
          <a:lstStyle/>
          <a:p>
            <a:pPr lvl="1"/>
            <a:r>
              <a:rPr lang="en-GB" dirty="0"/>
              <a:t>K-Fold Cross Validation</a:t>
            </a:r>
          </a:p>
          <a:p>
            <a:pPr lvl="1"/>
            <a:endParaRPr lang="en-GB" dirty="0"/>
          </a:p>
          <a:p>
            <a:pPr lvl="1"/>
            <a:endParaRPr lang="en-GB" dirty="0"/>
          </a:p>
          <a:p>
            <a:pPr lvl="1"/>
            <a:endParaRPr lang="en-GB" dirty="0"/>
          </a:p>
          <a:p>
            <a:pPr lvl="2"/>
            <a:endParaRPr lang="en-GB" dirty="0"/>
          </a:p>
          <a:p>
            <a:pPr lvl="1"/>
            <a:endParaRPr lang="en-GB" dirty="0"/>
          </a:p>
          <a:p>
            <a:pPr lvl="2"/>
            <a:endParaRPr lang="en-GB" dirty="0"/>
          </a:p>
          <a:p>
            <a:pPr lvl="1"/>
            <a:endParaRPr lang="en-GB" dirty="0"/>
          </a:p>
        </p:txBody>
      </p:sp>
      <p:sp>
        <p:nvSpPr>
          <p:cNvPr id="5" name="Footer Placeholder 4"/>
          <p:cNvSpPr>
            <a:spLocks noGrp="1"/>
          </p:cNvSpPr>
          <p:nvPr>
            <p:ph type="ftr" sz="quarter" idx="11"/>
          </p:nvPr>
        </p:nvSpPr>
        <p:spPr/>
        <p:txBody>
          <a:bodyPr/>
          <a:lstStyle/>
          <a:p>
            <a:pPr algn="ctr"/>
            <a:r>
              <a:rPr lang="en-IE" dirty="0"/>
              <a:t>Data Mining &amp; Machine Learning I</a:t>
            </a:r>
          </a:p>
        </p:txBody>
      </p:sp>
      <p:pic>
        <p:nvPicPr>
          <p:cNvPr id="6" name="Content Placeholder 6" descr="10_fold_cv.png">
            <a:extLst>
              <a:ext uri="{FF2B5EF4-FFF2-40B4-BE49-F238E27FC236}">
                <a16:creationId xmlns:a16="http://schemas.microsoft.com/office/drawing/2014/main" id="{56B3FEA5-7804-BF4C-9D5C-02B9BEB0D7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7150" y="2267744"/>
            <a:ext cx="6489700" cy="3467100"/>
          </a:xfrm>
          <a:prstGeom prst="rect">
            <a:avLst/>
          </a:prstGeom>
        </p:spPr>
      </p:pic>
    </p:spTree>
    <p:extLst>
      <p:ext uri="{BB962C8B-B14F-4D97-AF65-F5344CB8AC3E}">
        <p14:creationId xmlns:p14="http://schemas.microsoft.com/office/powerpoint/2010/main" val="35511592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3.1 Model Evaluation</a:t>
            </a:r>
          </a:p>
        </p:txBody>
      </p:sp>
      <p:sp>
        <p:nvSpPr>
          <p:cNvPr id="3" name="Content Placeholder 2"/>
          <p:cNvSpPr>
            <a:spLocks noGrp="1"/>
          </p:cNvSpPr>
          <p:nvPr>
            <p:ph sz="quarter" idx="1"/>
          </p:nvPr>
        </p:nvSpPr>
        <p:spPr/>
        <p:txBody>
          <a:bodyPr>
            <a:normAutofit/>
          </a:bodyPr>
          <a:lstStyle/>
          <a:p>
            <a:pPr lvl="1"/>
            <a:r>
              <a:rPr lang="en-GB" dirty="0"/>
              <a:t>R</a:t>
            </a:r>
          </a:p>
          <a:p>
            <a:pPr marL="274320" lvl="1" indent="0">
              <a:buNone/>
            </a:pPr>
            <a:endParaRPr lang="en-GB" dirty="0"/>
          </a:p>
          <a:p>
            <a:pPr marL="274320" lvl="1" indent="0">
              <a:buNone/>
            </a:pPr>
            <a:r>
              <a:rPr lang="en-GB" sz="1600" dirty="0">
                <a:latin typeface="Courier New"/>
                <a:cs typeface="Courier New"/>
              </a:rPr>
              <a:t>folds &lt;- </a:t>
            </a:r>
            <a:r>
              <a:rPr lang="en-GB" sz="1600" dirty="0" err="1">
                <a:latin typeface="Courier New"/>
                <a:cs typeface="Courier New"/>
              </a:rPr>
              <a:t>createFolds</a:t>
            </a:r>
            <a:r>
              <a:rPr lang="en-GB" sz="1600" dirty="0">
                <a:latin typeface="Courier New"/>
                <a:cs typeface="Courier New"/>
              </a:rPr>
              <a:t>(</a:t>
            </a:r>
            <a:r>
              <a:rPr lang="en-GB" sz="1600" dirty="0" err="1">
                <a:latin typeface="Courier New"/>
                <a:cs typeface="Courier New"/>
              </a:rPr>
              <a:t>mydata$classLabel</a:t>
            </a:r>
            <a:r>
              <a:rPr lang="en-GB" sz="1600" dirty="0">
                <a:latin typeface="Courier New"/>
                <a:cs typeface="Courier New"/>
              </a:rPr>
              <a:t>, k = 10)</a:t>
            </a:r>
          </a:p>
          <a:p>
            <a:pPr marL="274320" lvl="1" indent="0">
              <a:buNone/>
            </a:pPr>
            <a:endParaRPr lang="en-GB" sz="1600" dirty="0">
              <a:latin typeface="Courier New"/>
              <a:cs typeface="Courier New"/>
            </a:endParaRPr>
          </a:p>
          <a:p>
            <a:pPr marL="274320" lvl="1" indent="0">
              <a:buNone/>
            </a:pPr>
            <a:r>
              <a:rPr lang="en-GB" sz="1600" dirty="0">
                <a:latin typeface="Courier New"/>
                <a:cs typeface="Courier New"/>
              </a:rPr>
              <a:t>mydata_train_01 &lt;- </a:t>
            </a:r>
            <a:r>
              <a:rPr lang="en-GB" sz="1600" dirty="0" err="1">
                <a:latin typeface="Courier New"/>
                <a:cs typeface="Courier New"/>
              </a:rPr>
              <a:t>mydata</a:t>
            </a:r>
            <a:r>
              <a:rPr lang="en-GB" sz="1600" dirty="0">
                <a:latin typeface="Courier New"/>
                <a:cs typeface="Courier New"/>
              </a:rPr>
              <a:t>[folds$Fold01, ]</a:t>
            </a:r>
          </a:p>
          <a:p>
            <a:pPr marL="274320" lvl="1" indent="0">
              <a:buNone/>
            </a:pPr>
            <a:r>
              <a:rPr lang="en-GB" sz="1600" dirty="0">
                <a:latin typeface="Courier New"/>
                <a:cs typeface="Courier New"/>
              </a:rPr>
              <a:t>mydata_test_01 &lt;- </a:t>
            </a:r>
            <a:r>
              <a:rPr lang="en-GB" sz="1600" dirty="0" err="1">
                <a:latin typeface="Courier New"/>
                <a:cs typeface="Courier New"/>
              </a:rPr>
              <a:t>mydata</a:t>
            </a:r>
            <a:r>
              <a:rPr lang="en-GB" sz="1600" dirty="0">
                <a:latin typeface="Courier New"/>
                <a:cs typeface="Courier New"/>
              </a:rPr>
              <a:t>[-folds$Fold01, ]</a:t>
            </a:r>
          </a:p>
          <a:p>
            <a:pPr marL="274320" lvl="1" indent="0">
              <a:buNone/>
            </a:pPr>
            <a:r>
              <a:rPr lang="en-GB" sz="1600" dirty="0">
                <a:latin typeface="Courier New"/>
                <a:cs typeface="Courier New"/>
              </a:rPr>
              <a:t>…</a:t>
            </a:r>
          </a:p>
          <a:p>
            <a:pPr marL="274320" lvl="1" indent="0">
              <a:buNone/>
            </a:pPr>
            <a:r>
              <a:rPr lang="en-GB" sz="1600" dirty="0">
                <a:latin typeface="Courier New"/>
                <a:cs typeface="Courier New"/>
              </a:rPr>
              <a:t>mydata_train_10 &lt;- </a:t>
            </a:r>
            <a:r>
              <a:rPr lang="en-GB" sz="1600" dirty="0" err="1">
                <a:latin typeface="Courier New"/>
                <a:cs typeface="Courier New"/>
              </a:rPr>
              <a:t>mydata</a:t>
            </a:r>
            <a:r>
              <a:rPr lang="en-GB" sz="1600" dirty="0">
                <a:latin typeface="Courier New"/>
                <a:cs typeface="Courier New"/>
              </a:rPr>
              <a:t>[folds$Fold10, ]</a:t>
            </a:r>
          </a:p>
          <a:p>
            <a:pPr marL="274320" lvl="1" indent="0">
              <a:buNone/>
            </a:pPr>
            <a:r>
              <a:rPr lang="en-GB" sz="1600" dirty="0">
                <a:latin typeface="Courier New"/>
                <a:cs typeface="Courier New"/>
              </a:rPr>
              <a:t>mydata_test_10 &lt;- </a:t>
            </a:r>
            <a:r>
              <a:rPr lang="en-GB" sz="1600" dirty="0" err="1">
                <a:latin typeface="Courier New"/>
                <a:cs typeface="Courier New"/>
              </a:rPr>
              <a:t>mydata</a:t>
            </a:r>
            <a:r>
              <a:rPr lang="en-GB" sz="1600" dirty="0">
                <a:latin typeface="Courier New"/>
                <a:cs typeface="Courier New"/>
              </a:rPr>
              <a:t>[-folds$Fold10, ]</a:t>
            </a:r>
          </a:p>
          <a:p>
            <a:pPr lvl="1"/>
            <a:endParaRPr lang="en-GB" dirty="0"/>
          </a:p>
          <a:p>
            <a:pPr marL="274320" lvl="1" indent="0">
              <a:buNone/>
            </a:pPr>
            <a:endParaRPr lang="en-IE" dirty="0"/>
          </a:p>
        </p:txBody>
      </p:sp>
      <p:sp>
        <p:nvSpPr>
          <p:cNvPr id="5" name="Footer Placeholder 4"/>
          <p:cNvSpPr>
            <a:spLocks noGrp="1"/>
          </p:cNvSpPr>
          <p:nvPr>
            <p:ph type="ftr" sz="quarter" idx="11"/>
          </p:nvPr>
        </p:nvSpPr>
        <p:spPr/>
        <p:txBody>
          <a:bodyPr/>
          <a:lstStyle/>
          <a:p>
            <a:pPr algn="ctr"/>
            <a:r>
              <a:rPr lang="en-IE" dirty="0"/>
              <a:t>Data Mining &amp; Machine Learning I</a:t>
            </a:r>
          </a:p>
        </p:txBody>
      </p:sp>
      <p:pic>
        <p:nvPicPr>
          <p:cNvPr id="4" name="Picture 3">
            <a:extLst>
              <a:ext uri="{FF2B5EF4-FFF2-40B4-BE49-F238E27FC236}">
                <a16:creationId xmlns:a16="http://schemas.microsoft.com/office/drawing/2014/main" id="{9D79F459-A676-3847-ACB3-5E398585C9FB}"/>
              </a:ext>
            </a:extLst>
          </p:cNvPr>
          <p:cNvPicPr>
            <a:picLocks noChangeAspect="1"/>
          </p:cNvPicPr>
          <p:nvPr/>
        </p:nvPicPr>
        <p:blipFill>
          <a:blip r:embed="rId2"/>
          <a:stretch>
            <a:fillRect/>
          </a:stretch>
        </p:blipFill>
        <p:spPr>
          <a:xfrm>
            <a:off x="7308304" y="1240227"/>
            <a:ext cx="1270000" cy="977900"/>
          </a:xfrm>
          <a:prstGeom prst="rect">
            <a:avLst/>
          </a:prstGeom>
        </p:spPr>
      </p:pic>
    </p:spTree>
    <p:extLst>
      <p:ext uri="{BB962C8B-B14F-4D97-AF65-F5344CB8AC3E}">
        <p14:creationId xmlns:p14="http://schemas.microsoft.com/office/powerpoint/2010/main" val="1125286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3.3 Summary</a:t>
            </a:r>
          </a:p>
        </p:txBody>
      </p:sp>
      <p:sp>
        <p:nvSpPr>
          <p:cNvPr id="3" name="Content Placeholder 2"/>
          <p:cNvSpPr>
            <a:spLocks noGrp="1"/>
          </p:cNvSpPr>
          <p:nvPr>
            <p:ph sz="quarter" idx="1"/>
          </p:nvPr>
        </p:nvSpPr>
        <p:spPr>
          <a:xfrm>
            <a:off x="457200" y="1219200"/>
            <a:ext cx="8229600" cy="5137150"/>
          </a:xfrm>
        </p:spPr>
        <p:txBody>
          <a:bodyPr>
            <a:normAutofit/>
          </a:bodyPr>
          <a:lstStyle/>
          <a:p>
            <a:pPr lvl="1"/>
            <a:r>
              <a:rPr lang="en-IE" dirty="0"/>
              <a:t>Model Evaluation</a:t>
            </a:r>
          </a:p>
          <a:p>
            <a:pPr lvl="1"/>
            <a:r>
              <a:rPr lang="en-IE" dirty="0"/>
              <a:t>Data Splitting &amp; Sampling Methods</a:t>
            </a:r>
          </a:p>
          <a:p>
            <a:pPr lvl="1"/>
            <a:endParaRPr lang="en-IE" dirty="0"/>
          </a:p>
          <a:p>
            <a:pPr lvl="1"/>
            <a:r>
              <a:rPr lang="en-IE" dirty="0"/>
              <a:t>Bibliography/References</a:t>
            </a:r>
          </a:p>
          <a:p>
            <a:pPr lvl="1"/>
            <a:endParaRPr lang="en-IE" dirty="0"/>
          </a:p>
          <a:p>
            <a:pPr lvl="2"/>
            <a:r>
              <a:rPr lang="en-GB" dirty="0"/>
              <a:t>Lantz, B. (2013). </a:t>
            </a:r>
            <a:r>
              <a:rPr lang="en-GB" i="1" dirty="0"/>
              <a:t>Machine learning with R</a:t>
            </a:r>
            <a:r>
              <a:rPr lang="en-GB" dirty="0"/>
              <a:t>. Chaps. 10 and 11 </a:t>
            </a:r>
            <a:r>
              <a:rPr lang="en-GB" dirty="0" err="1"/>
              <a:t>Packt</a:t>
            </a:r>
            <a:r>
              <a:rPr lang="en-GB" dirty="0"/>
              <a:t> Publishing Ltd.</a:t>
            </a:r>
          </a:p>
          <a:p>
            <a:pPr lvl="2"/>
            <a:r>
              <a:rPr lang="en-GB" dirty="0"/>
              <a:t>Liu, B. (2007). </a:t>
            </a:r>
            <a:r>
              <a:rPr lang="en-GB" i="1" dirty="0"/>
              <a:t>Web data mining: exploring hyperlinks, contents, and usage data</a:t>
            </a:r>
            <a:r>
              <a:rPr lang="en-GB" dirty="0"/>
              <a:t>. Chap 3. Springer Science &amp; Business Media.</a:t>
            </a:r>
          </a:p>
          <a:p>
            <a:pPr lvl="2"/>
            <a:r>
              <a:rPr lang="en-GB" dirty="0"/>
              <a:t>Kuhn, M. (2008). Building predictive models in R using the caret package. </a:t>
            </a:r>
            <a:r>
              <a:rPr lang="en-GB" i="1" dirty="0"/>
              <a:t>Journal of Statistical Software</a:t>
            </a:r>
            <a:r>
              <a:rPr lang="en-GB" dirty="0"/>
              <a:t>, </a:t>
            </a:r>
            <a:r>
              <a:rPr lang="en-GB" i="1" dirty="0"/>
              <a:t>28</a:t>
            </a:r>
            <a:r>
              <a:rPr lang="en-GB" dirty="0"/>
              <a:t>(5), 1-26.</a:t>
            </a:r>
          </a:p>
          <a:p>
            <a:pPr lvl="2"/>
            <a:r>
              <a:rPr lang="en-GB" dirty="0"/>
              <a:t>Olson, D. L., &amp; </a:t>
            </a:r>
            <a:r>
              <a:rPr lang="en-GB" dirty="0" err="1"/>
              <a:t>Delen</a:t>
            </a:r>
            <a:r>
              <a:rPr lang="en-GB" dirty="0"/>
              <a:t>, D. (2008). </a:t>
            </a:r>
            <a:r>
              <a:rPr lang="en-GB" i="1" dirty="0"/>
              <a:t>Advanced data mining techniques</a:t>
            </a:r>
            <a:r>
              <a:rPr lang="en-GB" dirty="0"/>
              <a:t>. Chap 9. Springer Science &amp; Business Media.</a:t>
            </a:r>
          </a:p>
          <a:p>
            <a:pPr lvl="1"/>
            <a:endParaRPr lang="en-IE" dirty="0"/>
          </a:p>
          <a:p>
            <a:pPr lvl="1"/>
            <a:endParaRPr lang="en-IE" dirty="0"/>
          </a:p>
        </p:txBody>
      </p:sp>
      <p:sp>
        <p:nvSpPr>
          <p:cNvPr id="5" name="Footer Placeholder 4"/>
          <p:cNvSpPr>
            <a:spLocks noGrp="1"/>
          </p:cNvSpPr>
          <p:nvPr>
            <p:ph type="ftr" sz="quarter" idx="11"/>
          </p:nvPr>
        </p:nvSpPr>
        <p:spPr/>
        <p:txBody>
          <a:bodyPr/>
          <a:lstStyle/>
          <a:p>
            <a:pPr algn="ctr"/>
            <a:r>
              <a:rPr lang="en-IE" dirty="0"/>
              <a:t>Data Mining &amp; Machine Learning I</a:t>
            </a:r>
          </a:p>
        </p:txBody>
      </p:sp>
      <p:pic>
        <p:nvPicPr>
          <p:cNvPr id="6" name="Picture 5" descr="Iconscollection - Question | Question. The Iconscollection ...">
            <a:extLst>
              <a:ext uri="{FF2B5EF4-FFF2-40B4-BE49-F238E27FC236}">
                <a16:creationId xmlns:a16="http://schemas.microsoft.com/office/drawing/2014/main" id="{D88F73CF-16ED-D14E-8ADC-FBA48D273EF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308304" y="1340768"/>
            <a:ext cx="1057672" cy="1057672"/>
          </a:xfrm>
          <a:prstGeom prst="rect">
            <a:avLst/>
          </a:prstGeom>
        </p:spPr>
      </p:pic>
    </p:spTree>
    <p:extLst>
      <p:ext uri="{BB962C8B-B14F-4D97-AF65-F5344CB8AC3E}">
        <p14:creationId xmlns:p14="http://schemas.microsoft.com/office/powerpoint/2010/main" val="1833644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3.1 Model Evaluation</a:t>
            </a:r>
          </a:p>
        </p:txBody>
      </p:sp>
      <p:sp>
        <p:nvSpPr>
          <p:cNvPr id="3" name="Content Placeholder 2"/>
          <p:cNvSpPr>
            <a:spLocks noGrp="1"/>
          </p:cNvSpPr>
          <p:nvPr>
            <p:ph sz="quarter" idx="1"/>
          </p:nvPr>
        </p:nvSpPr>
        <p:spPr/>
        <p:txBody>
          <a:bodyPr>
            <a:normAutofit fontScale="92500" lnSpcReduction="20000"/>
          </a:bodyPr>
          <a:lstStyle/>
          <a:p>
            <a:pPr lvl="1"/>
            <a:r>
              <a:rPr lang="en-IE" dirty="0"/>
              <a:t>Isn’t Accuracy Enough?</a:t>
            </a:r>
          </a:p>
          <a:p>
            <a:pPr lvl="1"/>
            <a:endParaRPr lang="en-IE" dirty="0"/>
          </a:p>
          <a:p>
            <a:pPr lvl="2"/>
            <a:r>
              <a:rPr lang="en-GB" dirty="0"/>
              <a:t>Accuracy: no. of correctly labelled instances (for a classifier) </a:t>
            </a:r>
          </a:p>
          <a:p>
            <a:pPr lvl="2"/>
            <a:endParaRPr lang="en-GB" dirty="0"/>
          </a:p>
          <a:p>
            <a:pPr lvl="2"/>
            <a:r>
              <a:rPr lang="en-GB" dirty="0"/>
              <a:t>Example: predicting a nasty, but treatable, illness</a:t>
            </a:r>
          </a:p>
          <a:p>
            <a:pPr lvl="3"/>
            <a:r>
              <a:rPr lang="en-GB" dirty="0"/>
              <a:t>1 in every 10000 people have some disposition to the illness</a:t>
            </a:r>
          </a:p>
          <a:p>
            <a:pPr lvl="3"/>
            <a:r>
              <a:rPr lang="en-GB" dirty="0"/>
              <a:t>if we detect this, it is treatable, if not it’s fatal</a:t>
            </a:r>
          </a:p>
          <a:p>
            <a:pPr lvl="3"/>
            <a:endParaRPr lang="en-GB" dirty="0"/>
          </a:p>
          <a:p>
            <a:pPr lvl="2"/>
            <a:r>
              <a:rPr lang="en-GB" dirty="0"/>
              <a:t>Assume our classifier always predicts no (it’s lazy and doesn’t consider the data) – it will be correct 99.99% of the time</a:t>
            </a:r>
          </a:p>
          <a:p>
            <a:pPr lvl="2"/>
            <a:r>
              <a:rPr lang="en-GB" dirty="0"/>
              <a:t>But it’s clearly not doing what it was designed to do, and is therefore useless</a:t>
            </a:r>
          </a:p>
          <a:p>
            <a:pPr lvl="2"/>
            <a:r>
              <a:rPr lang="en-GB" dirty="0"/>
              <a:t>This is a problem of class imbalance: when one class is (massively) more prevalent</a:t>
            </a:r>
          </a:p>
          <a:p>
            <a:pPr lvl="2"/>
            <a:endParaRPr lang="en-GB" dirty="0"/>
          </a:p>
          <a:p>
            <a:pPr lvl="2"/>
            <a:r>
              <a:rPr lang="en-GB" dirty="0"/>
              <a:t>For reasons such as this, we need other notions of performance and quality for DM and ML methods!</a:t>
            </a:r>
          </a:p>
        </p:txBody>
      </p:sp>
      <p:sp>
        <p:nvSpPr>
          <p:cNvPr id="5" name="Footer Placeholder 4"/>
          <p:cNvSpPr>
            <a:spLocks noGrp="1"/>
          </p:cNvSpPr>
          <p:nvPr>
            <p:ph type="ftr" sz="quarter" idx="11"/>
          </p:nvPr>
        </p:nvSpPr>
        <p:spPr/>
        <p:txBody>
          <a:bodyPr/>
          <a:lstStyle/>
          <a:p>
            <a:pPr algn="ctr"/>
            <a:r>
              <a:rPr lang="en-IE" dirty="0"/>
              <a:t>Data Mining &amp; Machine Learning I</a:t>
            </a:r>
          </a:p>
        </p:txBody>
      </p:sp>
    </p:spTree>
    <p:extLst>
      <p:ext uri="{BB962C8B-B14F-4D97-AF65-F5344CB8AC3E}">
        <p14:creationId xmlns:p14="http://schemas.microsoft.com/office/powerpoint/2010/main" val="3562305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3.1 Model Evaluation</a:t>
            </a:r>
          </a:p>
        </p:txBody>
      </p:sp>
      <p:sp>
        <p:nvSpPr>
          <p:cNvPr id="3" name="Content Placeholder 2"/>
          <p:cNvSpPr>
            <a:spLocks noGrp="1"/>
          </p:cNvSpPr>
          <p:nvPr>
            <p:ph sz="quarter" idx="1"/>
          </p:nvPr>
        </p:nvSpPr>
        <p:spPr/>
        <p:txBody>
          <a:bodyPr>
            <a:normAutofit/>
          </a:bodyPr>
          <a:lstStyle/>
          <a:p>
            <a:pPr lvl="1"/>
            <a:r>
              <a:rPr lang="en-GB" dirty="0"/>
              <a:t>Classification / Co-incidence Matrix</a:t>
            </a:r>
          </a:p>
          <a:p>
            <a:pPr lvl="1"/>
            <a:endParaRPr lang="en-GB" dirty="0"/>
          </a:p>
          <a:p>
            <a:pPr marL="274320" lvl="1" indent="0">
              <a:buNone/>
            </a:pPr>
            <a:endParaRPr lang="en-IE" dirty="0"/>
          </a:p>
        </p:txBody>
      </p:sp>
      <p:sp>
        <p:nvSpPr>
          <p:cNvPr id="5" name="Footer Placeholder 4"/>
          <p:cNvSpPr>
            <a:spLocks noGrp="1"/>
          </p:cNvSpPr>
          <p:nvPr>
            <p:ph type="ftr" sz="quarter" idx="11"/>
          </p:nvPr>
        </p:nvSpPr>
        <p:spPr/>
        <p:txBody>
          <a:bodyPr/>
          <a:lstStyle/>
          <a:p>
            <a:pPr algn="ctr"/>
            <a:r>
              <a:rPr lang="en-IE" dirty="0"/>
              <a:t>Data Mining &amp; Machine Learning I</a:t>
            </a:r>
          </a:p>
        </p:txBody>
      </p:sp>
      <p:graphicFrame>
        <p:nvGraphicFramePr>
          <p:cNvPr id="6" name="Content Placeholder 6">
            <a:extLst>
              <a:ext uri="{FF2B5EF4-FFF2-40B4-BE49-F238E27FC236}">
                <a16:creationId xmlns:a16="http://schemas.microsoft.com/office/drawing/2014/main" id="{A51E6568-BD05-9047-BE19-F16AE2F4FEB8}"/>
              </a:ext>
            </a:extLst>
          </p:cNvPr>
          <p:cNvGraphicFramePr>
            <a:graphicFrameLocks/>
          </p:cNvGraphicFramePr>
          <p:nvPr>
            <p:extLst>
              <p:ext uri="{D42A27DB-BD31-4B8C-83A1-F6EECF244321}">
                <p14:modId xmlns:p14="http://schemas.microsoft.com/office/powerpoint/2010/main" val="1451784878"/>
              </p:ext>
            </p:extLst>
          </p:nvPr>
        </p:nvGraphicFramePr>
        <p:xfrm>
          <a:off x="628649" y="1766149"/>
          <a:ext cx="7886701" cy="3325701"/>
        </p:xfrm>
        <a:graphic>
          <a:graphicData uri="http://schemas.openxmlformats.org/drawingml/2006/table">
            <a:tbl>
              <a:tblPr>
                <a:effectLst/>
                <a:tableStyleId>{327F97BB-C833-4FB7-BDE5-3F7075034690}</a:tableStyleId>
              </a:tblPr>
              <a:tblGrid>
                <a:gridCol w="417578">
                  <a:extLst>
                    <a:ext uri="{9D8B030D-6E8A-4147-A177-3AD203B41FA5}">
                      <a16:colId xmlns:a16="http://schemas.microsoft.com/office/drawing/2014/main" val="20000"/>
                    </a:ext>
                  </a:extLst>
                </a:gridCol>
                <a:gridCol w="472586">
                  <a:extLst>
                    <a:ext uri="{9D8B030D-6E8A-4147-A177-3AD203B41FA5}">
                      <a16:colId xmlns:a16="http://schemas.microsoft.com/office/drawing/2014/main" val="20001"/>
                    </a:ext>
                  </a:extLst>
                </a:gridCol>
                <a:gridCol w="3438232">
                  <a:extLst>
                    <a:ext uri="{9D8B030D-6E8A-4147-A177-3AD203B41FA5}">
                      <a16:colId xmlns:a16="http://schemas.microsoft.com/office/drawing/2014/main" val="20002"/>
                    </a:ext>
                  </a:extLst>
                </a:gridCol>
                <a:gridCol w="3558305">
                  <a:extLst>
                    <a:ext uri="{9D8B030D-6E8A-4147-A177-3AD203B41FA5}">
                      <a16:colId xmlns:a16="http://schemas.microsoft.com/office/drawing/2014/main" val="20003"/>
                    </a:ext>
                  </a:extLst>
                </a:gridCol>
              </a:tblGrid>
              <a:tr h="405268">
                <a:tc rowSpan="2" gridSpan="2">
                  <a:txBody>
                    <a:bodyPr/>
                    <a:lstStyle/>
                    <a:p>
                      <a:pPr algn="ctr"/>
                      <a:endParaRPr lang="en-GB" dirty="0">
                        <a:ln>
                          <a:noFill/>
                        </a:ln>
                        <a:solidFill>
                          <a:schemeClr val="tx1"/>
                        </a:solidFill>
                      </a:endParaRPr>
                    </a:p>
                  </a:txBody>
                  <a:tcPr marL="86298" marR="86298">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hMerge="1">
                  <a:txBody>
                    <a:bodyPr/>
                    <a:lstStyle/>
                    <a:p>
                      <a:pPr algn="ctr"/>
                      <a:endParaRPr lang="en-GB"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gridSpan="2">
                  <a:txBody>
                    <a:bodyPr/>
                    <a:lstStyle/>
                    <a:p>
                      <a:pPr algn="ctr"/>
                      <a:r>
                        <a:rPr lang="en-GB" sz="2000" b="1" dirty="0">
                          <a:ln>
                            <a:noFill/>
                          </a:ln>
                        </a:rPr>
                        <a:t>True Class</a:t>
                      </a:r>
                      <a:endParaRPr lang="en-GB" sz="2000" b="1" dirty="0">
                        <a:ln>
                          <a:noFill/>
                        </a:ln>
                        <a:solidFill>
                          <a:schemeClr val="tx1"/>
                        </a:solidFill>
                      </a:endParaRPr>
                    </a:p>
                  </a:txBody>
                  <a:tcPr marL="86298" marR="86298">
                    <a:lnL w="12700" cap="flat" cmpd="sng" algn="ctr">
                      <a:solidFill>
                        <a:schemeClr val="bg1"/>
                      </a:solidFill>
                      <a:prstDash val="solid"/>
                      <a:round/>
                      <a:headEnd type="none" w="med" len="med"/>
                      <a:tailEnd type="none" w="med" len="med"/>
                    </a:lnL>
                    <a:lnR w="6350" cap="flat" cmpd="sng" algn="ctr">
                      <a:noFill/>
                      <a:prstDash val="solid"/>
                      <a:miter lim="800000"/>
                    </a:lnR>
                    <a:lnT w="6350" cap="flat" cmpd="sng" algn="ctr">
                      <a:noFill/>
                      <a:prstDash val="solid"/>
                      <a:miter lim="800000"/>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GB" dirty="0"/>
                    </a:p>
                  </a:txBody>
                  <a:tcPr/>
                </a:tc>
                <a:extLst>
                  <a:ext uri="{0D108BD9-81ED-4DB2-BD59-A6C34878D82A}">
                    <a16:rowId xmlns:a16="http://schemas.microsoft.com/office/drawing/2014/main" val="10000"/>
                  </a:ext>
                </a:extLst>
              </a:tr>
              <a:tr h="428171">
                <a:tc gridSpan="2" vMerge="1">
                  <a:txBody>
                    <a:bodyPr/>
                    <a:lstStyle/>
                    <a:p>
                      <a:pPr algn="ctr"/>
                      <a:endParaRPr lang="en-GB"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hMerge="1" vMerge="1">
                  <a:txBody>
                    <a:bodyPr/>
                    <a:lstStyle/>
                    <a:p>
                      <a:pPr algn="ctr"/>
                      <a:endParaRPr lang="en-GB"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a:r>
                        <a:rPr lang="en-GB" sz="2000" i="1" dirty="0">
                          <a:ln>
                            <a:noFill/>
                          </a:ln>
                        </a:rPr>
                        <a:t>Positive </a:t>
                      </a:r>
                      <a:endParaRPr lang="en-GB" sz="2000" i="1" dirty="0">
                        <a:ln>
                          <a:noFill/>
                        </a:ln>
                        <a:solidFill>
                          <a:schemeClr val="tx1"/>
                        </a:solidFill>
                      </a:endParaRPr>
                    </a:p>
                  </a:txBody>
                  <a:tcPr marL="86298" marR="8629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GB" sz="2000" i="1" dirty="0">
                          <a:ln>
                            <a:noFill/>
                          </a:ln>
                        </a:rPr>
                        <a:t>Negative</a:t>
                      </a:r>
                      <a:endParaRPr lang="en-GB" sz="2000" i="1" dirty="0">
                        <a:ln>
                          <a:noFill/>
                        </a:ln>
                        <a:solidFill>
                          <a:schemeClr val="tx1"/>
                        </a:solidFill>
                      </a:endParaRPr>
                    </a:p>
                  </a:txBody>
                  <a:tcPr marL="86298" marR="86298">
                    <a:lnL w="12700" cap="flat" cmpd="sng" algn="ctr">
                      <a:solidFill>
                        <a:schemeClr val="bg1"/>
                      </a:solidFill>
                      <a:prstDash val="solid"/>
                      <a:round/>
                      <a:headEnd type="none" w="med" len="med"/>
                      <a:tailEnd type="none" w="med" len="med"/>
                    </a:lnL>
                    <a:lnR w="6350" cap="flat" cmpd="sng" algn="ctr">
                      <a:noFill/>
                      <a:prstDash val="solid"/>
                      <a:miter lim="800000"/>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r h="1246131">
                <a:tc rowSpan="2">
                  <a:txBody>
                    <a:bodyPr/>
                    <a:lstStyle/>
                    <a:p>
                      <a:pPr algn="ctr"/>
                      <a:r>
                        <a:rPr lang="en-GB" sz="2000" b="1" dirty="0">
                          <a:ln>
                            <a:noFill/>
                          </a:ln>
                        </a:rPr>
                        <a:t>Predicted Class</a:t>
                      </a:r>
                      <a:endParaRPr lang="en-GB" sz="2000" b="1" dirty="0">
                        <a:ln>
                          <a:noFill/>
                        </a:ln>
                        <a:solidFill>
                          <a:schemeClr val="tx1"/>
                        </a:solidFill>
                      </a:endParaRPr>
                    </a:p>
                  </a:txBody>
                  <a:tcPr marL="86298" marR="86298" vert="vert270">
                    <a:lnL w="6350" cap="flat" cmpd="sng" algn="ctr">
                      <a:noFill/>
                      <a:prstDash val="solid"/>
                      <a:miter lim="800000"/>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solidFill>
                      <a:schemeClr val="accent1"/>
                    </a:solidFill>
                  </a:tcPr>
                </a:tc>
                <a:tc>
                  <a:txBody>
                    <a:bodyPr/>
                    <a:lstStyle/>
                    <a:p>
                      <a:pPr algn="ctr"/>
                      <a:r>
                        <a:rPr lang="en-GB" sz="2000" i="1" dirty="0">
                          <a:ln>
                            <a:noFill/>
                          </a:ln>
                        </a:rPr>
                        <a:t>Positive</a:t>
                      </a:r>
                      <a:endParaRPr lang="en-GB" sz="2000" i="1" dirty="0">
                        <a:ln>
                          <a:noFill/>
                        </a:ln>
                        <a:solidFill>
                          <a:schemeClr val="tx1"/>
                        </a:solidFill>
                      </a:endParaRPr>
                    </a:p>
                  </a:txBody>
                  <a:tcPr marL="86298" marR="86298" vert="vert27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GB" sz="2400" dirty="0">
                        <a:ln>
                          <a:noFill/>
                        </a:ln>
                      </a:endParaRPr>
                    </a:p>
                    <a:p>
                      <a:pPr algn="ctr"/>
                      <a:r>
                        <a:rPr lang="en-GB" sz="2000" dirty="0">
                          <a:ln>
                            <a:noFill/>
                          </a:ln>
                        </a:rPr>
                        <a:t>True Positive Count</a:t>
                      </a:r>
                      <a:r>
                        <a:rPr lang="en-GB" sz="2000" baseline="0" dirty="0">
                          <a:ln>
                            <a:noFill/>
                          </a:ln>
                        </a:rPr>
                        <a:t> (TP)</a:t>
                      </a:r>
                      <a:endParaRPr lang="en-GB" sz="2000" dirty="0">
                        <a:ln>
                          <a:noFill/>
                        </a:ln>
                        <a:solidFill>
                          <a:schemeClr val="tx1"/>
                        </a:solidFill>
                      </a:endParaRPr>
                    </a:p>
                  </a:txBody>
                  <a:tcPr marL="86298" marR="8629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tc>
                  <a:txBody>
                    <a:bodyPr/>
                    <a:lstStyle/>
                    <a:p>
                      <a:pPr algn="ctr"/>
                      <a:endParaRPr lang="en-GB" sz="2400" dirty="0">
                        <a:ln>
                          <a:noFill/>
                        </a:ln>
                      </a:endParaRPr>
                    </a:p>
                    <a:p>
                      <a:pPr algn="ctr"/>
                      <a:r>
                        <a:rPr lang="en-GB" sz="2000" dirty="0">
                          <a:ln>
                            <a:noFill/>
                          </a:ln>
                        </a:rPr>
                        <a:t>False Positive</a:t>
                      </a:r>
                      <a:r>
                        <a:rPr lang="en-GB" sz="2000" baseline="0" dirty="0">
                          <a:ln>
                            <a:noFill/>
                          </a:ln>
                        </a:rPr>
                        <a:t> Count (FP)</a:t>
                      </a:r>
                      <a:endParaRPr lang="en-GB" sz="2000" dirty="0">
                        <a:ln>
                          <a:noFill/>
                        </a:ln>
                        <a:solidFill>
                          <a:schemeClr val="tx1"/>
                        </a:solidFill>
                      </a:endParaRPr>
                    </a:p>
                  </a:txBody>
                  <a:tcPr marL="86298" marR="86298">
                    <a:lnL w="12700" cap="flat" cmpd="sng" algn="ctr">
                      <a:solidFill>
                        <a:schemeClr val="bg1"/>
                      </a:solidFill>
                      <a:prstDash val="solid"/>
                      <a:round/>
                      <a:headEnd type="none" w="med" len="med"/>
                      <a:tailEnd type="none" w="med" len="med"/>
                    </a:lnL>
                    <a:lnR w="6350" cap="flat" cmpd="sng" algn="ctr">
                      <a:noFill/>
                      <a:prstDash val="solid"/>
                      <a:miter lim="800000"/>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extLst>
                  <a:ext uri="{0D108BD9-81ED-4DB2-BD59-A6C34878D82A}">
                    <a16:rowId xmlns:a16="http://schemas.microsoft.com/office/drawing/2014/main" val="10002"/>
                  </a:ext>
                </a:extLst>
              </a:tr>
              <a:tr h="1246131">
                <a:tc vMerge="1">
                  <a:txBody>
                    <a:bodyPr/>
                    <a:lstStyle/>
                    <a:p>
                      <a:endParaRPr lang="en-GB" dirty="0"/>
                    </a:p>
                  </a:txBody>
                  <a:tcPr/>
                </a:tc>
                <a:tc>
                  <a:txBody>
                    <a:bodyPr/>
                    <a:lstStyle/>
                    <a:p>
                      <a:pPr algn="ctr"/>
                      <a:r>
                        <a:rPr lang="en-GB" sz="2000" i="1" dirty="0">
                          <a:ln>
                            <a:noFill/>
                          </a:ln>
                        </a:rPr>
                        <a:t>Negative</a:t>
                      </a:r>
                      <a:endParaRPr lang="en-GB" sz="2000" i="1" dirty="0">
                        <a:ln>
                          <a:noFill/>
                        </a:ln>
                        <a:solidFill>
                          <a:schemeClr val="tx1"/>
                        </a:solidFill>
                      </a:endParaRPr>
                    </a:p>
                  </a:txBody>
                  <a:tcPr marL="86298" marR="86298" vert="vert27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solidFill>
                      <a:schemeClr val="accent1"/>
                    </a:solidFill>
                  </a:tcPr>
                </a:tc>
                <a:tc>
                  <a:txBody>
                    <a:bodyPr/>
                    <a:lstStyle/>
                    <a:p>
                      <a:pPr algn="ctr"/>
                      <a:endParaRPr lang="en-GB" sz="2400" dirty="0">
                        <a:ln>
                          <a:noFill/>
                        </a:ln>
                      </a:endParaRPr>
                    </a:p>
                    <a:p>
                      <a:pPr algn="ctr"/>
                      <a:r>
                        <a:rPr lang="en-GB" sz="2000" dirty="0">
                          <a:ln>
                            <a:noFill/>
                          </a:ln>
                        </a:rPr>
                        <a:t>False Negative Count (FN)</a:t>
                      </a:r>
                      <a:endParaRPr lang="en-GB" sz="2000" dirty="0">
                        <a:ln>
                          <a:noFill/>
                        </a:ln>
                        <a:solidFill>
                          <a:schemeClr val="tx1"/>
                        </a:solidFill>
                      </a:endParaRPr>
                    </a:p>
                  </a:txBody>
                  <a:tcPr marL="86298" marR="8629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solidFill>
                      <a:schemeClr val="bg2">
                        <a:lumMod val="25000"/>
                      </a:schemeClr>
                    </a:solidFill>
                  </a:tcPr>
                </a:tc>
                <a:tc>
                  <a:txBody>
                    <a:bodyPr/>
                    <a:lstStyle/>
                    <a:p>
                      <a:pPr algn="ctr"/>
                      <a:endParaRPr lang="en-GB" sz="2400" dirty="0">
                        <a:ln>
                          <a:noFill/>
                        </a:ln>
                      </a:endParaRPr>
                    </a:p>
                    <a:p>
                      <a:pPr algn="ctr"/>
                      <a:r>
                        <a:rPr lang="en-GB" sz="2000" dirty="0">
                          <a:ln>
                            <a:noFill/>
                          </a:ln>
                        </a:rPr>
                        <a:t>True Negative Count (TN)</a:t>
                      </a:r>
                      <a:endParaRPr lang="en-GB" sz="2000" dirty="0">
                        <a:ln>
                          <a:noFill/>
                        </a:ln>
                        <a:solidFill>
                          <a:schemeClr val="tx1"/>
                        </a:solidFill>
                      </a:endParaRPr>
                    </a:p>
                  </a:txBody>
                  <a:tcPr marL="86298" marR="86298">
                    <a:lnL w="12700" cap="flat" cmpd="sng" algn="ctr">
                      <a:solidFill>
                        <a:schemeClr val="bg1"/>
                      </a:solidFill>
                      <a:prstDash val="solid"/>
                      <a:round/>
                      <a:headEnd type="none" w="med" len="med"/>
                      <a:tailEnd type="none" w="med" len="med"/>
                    </a:lnL>
                    <a:lnR w="6350" cap="flat" cmpd="sng" algn="ctr">
                      <a:noFill/>
                      <a:prstDash val="solid"/>
                      <a:miter lim="800000"/>
                    </a:lnR>
                    <a:lnT w="12700" cap="flat" cmpd="sng" algn="ctr">
                      <a:solidFill>
                        <a:schemeClr val="bg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solidFill>
                      <a:schemeClr val="bg2">
                        <a:lumMod val="25000"/>
                      </a:schemeClr>
                    </a:solidFill>
                  </a:tcPr>
                </a:tc>
                <a:extLst>
                  <a:ext uri="{0D108BD9-81ED-4DB2-BD59-A6C34878D82A}">
                    <a16:rowId xmlns:a16="http://schemas.microsoft.com/office/drawing/2014/main" val="10003"/>
                  </a:ext>
                </a:extLst>
              </a:tr>
            </a:tbl>
          </a:graphicData>
        </a:graphic>
      </p:graphicFrame>
      <p:sp>
        <p:nvSpPr>
          <p:cNvPr id="7" name="TextBox 6">
            <a:extLst>
              <a:ext uri="{FF2B5EF4-FFF2-40B4-BE49-F238E27FC236}">
                <a16:creationId xmlns:a16="http://schemas.microsoft.com/office/drawing/2014/main" id="{59160142-73F3-3A40-BCE5-DED2C69D4AAE}"/>
              </a:ext>
            </a:extLst>
          </p:cNvPr>
          <p:cNvSpPr txBox="1"/>
          <p:nvPr/>
        </p:nvSpPr>
        <p:spPr>
          <a:xfrm>
            <a:off x="392905" y="5241856"/>
            <a:ext cx="8358188" cy="923330"/>
          </a:xfrm>
          <a:prstGeom prst="rect">
            <a:avLst/>
          </a:prstGeom>
          <a:noFill/>
        </p:spPr>
        <p:txBody>
          <a:bodyPr wrap="square" rtlCol="0">
            <a:spAutoFit/>
          </a:bodyPr>
          <a:lstStyle/>
          <a:p>
            <a:r>
              <a:rPr lang="en-GB" dirty="0"/>
              <a:t>Using the values in this table we can compute most useful measures of performance</a:t>
            </a:r>
          </a:p>
          <a:p>
            <a:endParaRPr lang="en-GB" dirty="0"/>
          </a:p>
          <a:p>
            <a:r>
              <a:rPr lang="en-GB" dirty="0"/>
              <a:t>Note this is currently a two-class classification problem</a:t>
            </a:r>
          </a:p>
        </p:txBody>
      </p:sp>
    </p:spTree>
    <p:extLst>
      <p:ext uri="{BB962C8B-B14F-4D97-AF65-F5344CB8AC3E}">
        <p14:creationId xmlns:p14="http://schemas.microsoft.com/office/powerpoint/2010/main" val="1640082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3.1 Model Evaluation</a:t>
            </a:r>
          </a:p>
        </p:txBody>
      </p:sp>
      <p:sp>
        <p:nvSpPr>
          <p:cNvPr id="3" name="Content Placeholder 2"/>
          <p:cNvSpPr>
            <a:spLocks noGrp="1"/>
          </p:cNvSpPr>
          <p:nvPr>
            <p:ph sz="quarter" idx="1"/>
          </p:nvPr>
        </p:nvSpPr>
        <p:spPr/>
        <p:txBody>
          <a:bodyPr>
            <a:normAutofit/>
          </a:bodyPr>
          <a:lstStyle/>
          <a:p>
            <a:pPr lvl="1"/>
            <a:r>
              <a:rPr lang="en-GB" dirty="0"/>
              <a:t>Classification / Co-incidence Matrix</a:t>
            </a:r>
          </a:p>
          <a:p>
            <a:pPr lvl="1"/>
            <a:endParaRPr lang="en-GB" dirty="0"/>
          </a:p>
          <a:p>
            <a:pPr marL="274320" lvl="1" indent="0">
              <a:buNone/>
            </a:pPr>
            <a:endParaRPr lang="en-IE" dirty="0"/>
          </a:p>
        </p:txBody>
      </p:sp>
      <p:sp>
        <p:nvSpPr>
          <p:cNvPr id="5" name="Footer Placeholder 4"/>
          <p:cNvSpPr>
            <a:spLocks noGrp="1"/>
          </p:cNvSpPr>
          <p:nvPr>
            <p:ph type="ftr" sz="quarter" idx="11"/>
          </p:nvPr>
        </p:nvSpPr>
        <p:spPr/>
        <p:txBody>
          <a:bodyPr/>
          <a:lstStyle/>
          <a:p>
            <a:pPr algn="ctr"/>
            <a:r>
              <a:rPr lang="en-IE" dirty="0"/>
              <a:t>Data Mining &amp; Machine Learning I</a:t>
            </a:r>
          </a:p>
        </p:txBody>
      </p:sp>
      <p:graphicFrame>
        <p:nvGraphicFramePr>
          <p:cNvPr id="8" name="Content Placeholder 6">
            <a:extLst>
              <a:ext uri="{FF2B5EF4-FFF2-40B4-BE49-F238E27FC236}">
                <a16:creationId xmlns:a16="http://schemas.microsoft.com/office/drawing/2014/main" id="{BAA5C506-701B-A446-A53E-08D9A134E8DB}"/>
              </a:ext>
            </a:extLst>
          </p:cNvPr>
          <p:cNvGraphicFramePr>
            <a:graphicFrameLocks/>
          </p:cNvGraphicFramePr>
          <p:nvPr>
            <p:extLst>
              <p:ext uri="{D42A27DB-BD31-4B8C-83A1-F6EECF244321}">
                <p14:modId xmlns:p14="http://schemas.microsoft.com/office/powerpoint/2010/main" val="189630306"/>
              </p:ext>
            </p:extLst>
          </p:nvPr>
        </p:nvGraphicFramePr>
        <p:xfrm>
          <a:off x="620105" y="1746770"/>
          <a:ext cx="7903790" cy="2494280"/>
        </p:xfrm>
        <a:graphic>
          <a:graphicData uri="http://schemas.openxmlformats.org/drawingml/2006/table">
            <a:tbl>
              <a:tblPr>
                <a:tableStyleId>{8FD4443E-F989-4FC4-A0C8-D5A2AF1F390B}</a:tableStyleId>
              </a:tblPr>
              <a:tblGrid>
                <a:gridCol w="1594430">
                  <a:extLst>
                    <a:ext uri="{9D8B030D-6E8A-4147-A177-3AD203B41FA5}">
                      <a16:colId xmlns:a16="http://schemas.microsoft.com/office/drawing/2014/main" val="20000"/>
                    </a:ext>
                  </a:extLst>
                </a:gridCol>
                <a:gridCol w="1577340">
                  <a:extLst>
                    <a:ext uri="{9D8B030D-6E8A-4147-A177-3AD203B41FA5}">
                      <a16:colId xmlns:a16="http://schemas.microsoft.com/office/drawing/2014/main" val="20001"/>
                    </a:ext>
                  </a:extLst>
                </a:gridCol>
                <a:gridCol w="1577340">
                  <a:extLst>
                    <a:ext uri="{9D8B030D-6E8A-4147-A177-3AD203B41FA5}">
                      <a16:colId xmlns:a16="http://schemas.microsoft.com/office/drawing/2014/main" val="20002"/>
                    </a:ext>
                  </a:extLst>
                </a:gridCol>
                <a:gridCol w="1577340">
                  <a:extLst>
                    <a:ext uri="{9D8B030D-6E8A-4147-A177-3AD203B41FA5}">
                      <a16:colId xmlns:a16="http://schemas.microsoft.com/office/drawing/2014/main" val="20003"/>
                    </a:ext>
                  </a:extLst>
                </a:gridCol>
                <a:gridCol w="1577340">
                  <a:extLst>
                    <a:ext uri="{9D8B030D-6E8A-4147-A177-3AD203B41FA5}">
                      <a16:colId xmlns:a16="http://schemas.microsoft.com/office/drawing/2014/main" val="20004"/>
                    </a:ext>
                  </a:extLst>
                </a:gridCol>
              </a:tblGrid>
              <a:tr h="370840">
                <a:tc rowSpan="2" gridSpan="2">
                  <a:txBody>
                    <a:bodyPr/>
                    <a:lstStyle/>
                    <a:p>
                      <a:endParaRPr lang="en-GB" dirty="0"/>
                    </a:p>
                  </a:txBody>
                  <a:tcPr marL="86298" marR="86298">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endParaRPr lang="en-GB"/>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gridSpan="2">
                  <a:txBody>
                    <a:bodyPr/>
                    <a:lstStyle/>
                    <a:p>
                      <a:pPr algn="ctr"/>
                      <a:r>
                        <a:rPr lang="en-GB" b="1" dirty="0"/>
                        <a:t>Actual Classification of Classes in the dataset</a:t>
                      </a:r>
                    </a:p>
                  </a:txBody>
                  <a:tcPr marL="86298" marR="86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GB"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rowSpan="5">
                  <a:txBody>
                    <a:bodyPr/>
                    <a:lstStyle/>
                    <a:p>
                      <a:endParaRPr lang="en-GB" dirty="0"/>
                    </a:p>
                  </a:txBody>
                  <a:tcPr marL="86298" marR="86298">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gridSpan="2" vMerge="1">
                  <a:txBody>
                    <a:bodyPr/>
                    <a:lstStyle/>
                    <a:p>
                      <a:endParaRPr lang="en-GB"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hMerge="1" vMerge="1">
                  <a:txBody>
                    <a:bodyPr/>
                    <a:lstStyle/>
                    <a:p>
                      <a:endParaRPr lang="en-GB"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a:r>
                        <a:rPr lang="en-GB" i="1" dirty="0"/>
                        <a:t>Class 1</a:t>
                      </a:r>
                    </a:p>
                  </a:txBody>
                  <a:tcPr marL="86298" marR="86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GB" i="1" dirty="0"/>
                        <a:t>Class 2</a:t>
                      </a:r>
                    </a:p>
                  </a:txBody>
                  <a:tcPr marL="86298" marR="86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en-GB"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370840">
                <a:tc rowSpan="2">
                  <a:txBody>
                    <a:bodyPr/>
                    <a:lstStyle/>
                    <a:p>
                      <a:pPr algn="ctr"/>
                      <a:r>
                        <a:rPr lang="en-GB" b="1" dirty="0"/>
                        <a:t>Model Classification</a:t>
                      </a:r>
                    </a:p>
                  </a:txBody>
                  <a:tcPr marL="86298" marR="86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r"/>
                      <a:r>
                        <a:rPr lang="en-GB" i="1" dirty="0"/>
                        <a:t>Class 1</a:t>
                      </a:r>
                    </a:p>
                  </a:txBody>
                  <a:tcPr marL="86298" marR="86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GB" dirty="0"/>
                        <a:t>674</a:t>
                      </a:r>
                    </a:p>
                  </a:txBody>
                  <a:tcPr marL="86298" marR="86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tc>
                  <a:txBody>
                    <a:bodyPr/>
                    <a:lstStyle/>
                    <a:p>
                      <a:pPr algn="ctr"/>
                      <a:r>
                        <a:rPr lang="en-GB" dirty="0"/>
                        <a:t>91</a:t>
                      </a:r>
                    </a:p>
                  </a:txBody>
                  <a:tcPr marL="86298" marR="86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tc vMerge="1">
                  <a:txBody>
                    <a:bodyPr/>
                    <a:lstStyle/>
                    <a:p>
                      <a:endParaRPr lang="en-GB"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370840">
                <a:tc vMerge="1">
                  <a:txBody>
                    <a:bodyPr/>
                    <a:lstStyle/>
                    <a:p>
                      <a:endParaRPr lang="en-GB"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r"/>
                      <a:r>
                        <a:rPr lang="en-GB" i="1" dirty="0"/>
                        <a:t>Class 2</a:t>
                      </a:r>
                    </a:p>
                  </a:txBody>
                  <a:tcPr marL="86298" marR="86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GB" dirty="0"/>
                        <a:t>89</a:t>
                      </a:r>
                    </a:p>
                  </a:txBody>
                  <a:tcPr marL="86298" marR="86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tc>
                  <a:txBody>
                    <a:bodyPr/>
                    <a:lstStyle/>
                    <a:p>
                      <a:pPr algn="ctr"/>
                      <a:r>
                        <a:rPr lang="en-GB" dirty="0"/>
                        <a:t>146</a:t>
                      </a:r>
                    </a:p>
                  </a:txBody>
                  <a:tcPr marL="86298" marR="86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tc vMerge="1">
                  <a:txBody>
                    <a:bodyPr/>
                    <a:lstStyle/>
                    <a:p>
                      <a:endParaRPr lang="en-GB"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370840">
                <a:tc rowSpan="2">
                  <a:txBody>
                    <a:bodyPr/>
                    <a:lstStyle/>
                    <a:p>
                      <a:endParaRPr lang="en-GB" dirty="0"/>
                    </a:p>
                  </a:txBody>
                  <a:tcPr marL="86298" marR="86298">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r"/>
                      <a:r>
                        <a:rPr lang="en-GB" dirty="0"/>
                        <a:t>Probability</a:t>
                      </a:r>
                    </a:p>
                  </a:txBody>
                  <a:tcPr marL="86298" marR="86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GB" dirty="0"/>
                        <a:t>0.76</a:t>
                      </a:r>
                    </a:p>
                  </a:txBody>
                  <a:tcPr marL="86298" marR="86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tc>
                  <a:txBody>
                    <a:bodyPr/>
                    <a:lstStyle/>
                    <a:p>
                      <a:pPr algn="ctr"/>
                      <a:r>
                        <a:rPr lang="en-GB" dirty="0"/>
                        <a:t>0.24</a:t>
                      </a:r>
                    </a:p>
                  </a:txBody>
                  <a:tcPr marL="86298" marR="86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tc vMerge="1">
                  <a:txBody>
                    <a:bodyPr/>
                    <a:lstStyle/>
                    <a:p>
                      <a:endParaRPr lang="en-GB"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r h="370840">
                <a:tc vMerge="1">
                  <a:txBody>
                    <a:bodyPr/>
                    <a:lstStyle/>
                    <a:p>
                      <a:endParaRPr lang="en-GB"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r"/>
                      <a:r>
                        <a:rPr lang="en-GB" dirty="0"/>
                        <a:t>Accuracy</a:t>
                      </a:r>
                    </a:p>
                  </a:txBody>
                  <a:tcPr marL="86298" marR="86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GB" dirty="0"/>
                        <a:t>0.88</a:t>
                      </a:r>
                    </a:p>
                  </a:txBody>
                  <a:tcPr marL="86298" marR="86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tc>
                  <a:txBody>
                    <a:bodyPr/>
                    <a:lstStyle/>
                    <a:p>
                      <a:pPr algn="ctr"/>
                      <a:r>
                        <a:rPr lang="en-GB" dirty="0"/>
                        <a:t>0.62</a:t>
                      </a:r>
                    </a:p>
                  </a:txBody>
                  <a:tcPr marL="86298" marR="86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tc>
                  <a:txBody>
                    <a:bodyPr/>
                    <a:lstStyle/>
                    <a:p>
                      <a:pPr algn="ctr"/>
                      <a:r>
                        <a:rPr lang="en-GB" dirty="0"/>
                        <a:t>0.82</a:t>
                      </a:r>
                    </a:p>
                  </a:txBody>
                  <a:tcPr marL="86298" marR="862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extLst>
                  <a:ext uri="{0D108BD9-81ED-4DB2-BD59-A6C34878D82A}">
                    <a16:rowId xmlns:a16="http://schemas.microsoft.com/office/drawing/2014/main" val="10005"/>
                  </a:ext>
                </a:extLst>
              </a:tr>
            </a:tbl>
          </a:graphicData>
        </a:graphic>
      </p:graphicFrame>
      <p:sp>
        <p:nvSpPr>
          <p:cNvPr id="9" name="Content Placeholder 2">
            <a:extLst>
              <a:ext uri="{FF2B5EF4-FFF2-40B4-BE49-F238E27FC236}">
                <a16:creationId xmlns:a16="http://schemas.microsoft.com/office/drawing/2014/main" id="{1F1D9564-A7B0-154A-86DC-E7B1E9EA6E8F}"/>
              </a:ext>
            </a:extLst>
          </p:cNvPr>
          <p:cNvSpPr txBox="1">
            <a:spLocks/>
          </p:cNvSpPr>
          <p:nvPr/>
        </p:nvSpPr>
        <p:spPr bwMode="auto">
          <a:xfrm>
            <a:off x="393700" y="4440440"/>
            <a:ext cx="8356600" cy="202914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14325" indent="-314325" algn="l" rtl="0" eaLnBrk="1" fontAlgn="base" hangingPunct="1">
              <a:spcBef>
                <a:spcPct val="20000"/>
              </a:spcBef>
              <a:spcAft>
                <a:spcPct val="0"/>
              </a:spcAft>
              <a:buClrTx/>
              <a:buFont typeface="Wingdings" charset="2"/>
              <a:buChar char="§"/>
              <a:defRPr sz="2000" baseline="0">
                <a:solidFill>
                  <a:schemeClr val="bg1"/>
                </a:solidFill>
                <a:latin typeface="+mn-lt"/>
                <a:ea typeface="+mn-ea"/>
                <a:cs typeface="+mn-cs"/>
              </a:defRPr>
            </a:lvl1pPr>
            <a:lvl2pPr marL="790575" indent="-314325" algn="l" rtl="0" eaLnBrk="1" fontAlgn="base" hangingPunct="1">
              <a:spcBef>
                <a:spcPct val="20000"/>
              </a:spcBef>
              <a:spcAft>
                <a:spcPct val="0"/>
              </a:spcAft>
              <a:buClrTx/>
              <a:buFont typeface="Wingdings" charset="2"/>
              <a:buChar char="§"/>
              <a:defRPr>
                <a:solidFill>
                  <a:schemeClr val="bg1"/>
                </a:solidFill>
                <a:latin typeface="+mn-lt"/>
              </a:defRPr>
            </a:lvl2pPr>
            <a:lvl3pPr marL="1209675" indent="-276225" algn="l" rtl="0" eaLnBrk="1" fontAlgn="base" hangingPunct="1">
              <a:spcBef>
                <a:spcPct val="20000"/>
              </a:spcBef>
              <a:spcAft>
                <a:spcPct val="0"/>
              </a:spcAft>
              <a:buClrTx/>
              <a:buFont typeface="Wingdings" charset="2"/>
              <a:buChar char="§"/>
              <a:defRPr sz="1600">
                <a:solidFill>
                  <a:schemeClr val="bg1"/>
                </a:solidFill>
                <a:latin typeface="+mn-lt"/>
              </a:defRPr>
            </a:lvl3pPr>
            <a:lvl4pPr marL="1657350" indent="-276225" algn="l" rtl="0" eaLnBrk="1" fontAlgn="base" hangingPunct="1">
              <a:spcBef>
                <a:spcPct val="20000"/>
              </a:spcBef>
              <a:spcAft>
                <a:spcPct val="0"/>
              </a:spcAft>
              <a:buClrTx/>
              <a:buFont typeface="Wingdings" charset="2"/>
              <a:buChar char="§"/>
              <a:defRPr sz="1600" baseline="0">
                <a:solidFill>
                  <a:schemeClr val="bg1"/>
                </a:solidFill>
                <a:latin typeface="+mn-lt"/>
              </a:defRPr>
            </a:lvl4pPr>
            <a:lvl5pPr marL="2095500" indent="-276225" algn="l" rtl="0" eaLnBrk="1" fontAlgn="base" hangingPunct="1">
              <a:spcBef>
                <a:spcPct val="20000"/>
              </a:spcBef>
              <a:spcAft>
                <a:spcPct val="0"/>
              </a:spcAft>
              <a:buClrTx/>
              <a:buFont typeface="Wingdings" charset="2"/>
              <a:buChar char="§"/>
              <a:defRPr sz="1600" baseline="0">
                <a:solidFill>
                  <a:schemeClr val="bg1"/>
                </a:solidFill>
                <a:latin typeface="+mn-lt"/>
              </a:defRPr>
            </a:lvl5pPr>
            <a:lvl6pPr marL="2514600" indent="-228600" algn="l" rtl="0" eaLnBrk="1" fontAlgn="base" hangingPunct="1">
              <a:spcBef>
                <a:spcPct val="20000"/>
              </a:spcBef>
              <a:spcAft>
                <a:spcPct val="0"/>
              </a:spcAft>
              <a:buSzPct val="60000"/>
              <a:buBlip>
                <a:blip r:embed="rId2"/>
              </a:buBlip>
              <a:defRPr sz="1400">
                <a:solidFill>
                  <a:schemeClr val="tx1"/>
                </a:solidFill>
                <a:latin typeface="+mn-lt"/>
              </a:defRPr>
            </a:lvl6pPr>
            <a:lvl7pPr marL="2971800" indent="-228600" algn="l" rtl="0" eaLnBrk="1" fontAlgn="base" hangingPunct="1">
              <a:spcBef>
                <a:spcPct val="20000"/>
              </a:spcBef>
              <a:spcAft>
                <a:spcPct val="0"/>
              </a:spcAft>
              <a:buSzPct val="60000"/>
              <a:buBlip>
                <a:blip r:embed="rId2"/>
              </a:buBlip>
              <a:defRPr sz="1400">
                <a:solidFill>
                  <a:schemeClr val="tx1"/>
                </a:solidFill>
                <a:latin typeface="+mn-lt"/>
              </a:defRPr>
            </a:lvl7pPr>
            <a:lvl8pPr marL="3429000" indent="-228600" algn="l" rtl="0" eaLnBrk="1" fontAlgn="base" hangingPunct="1">
              <a:spcBef>
                <a:spcPct val="20000"/>
              </a:spcBef>
              <a:spcAft>
                <a:spcPct val="0"/>
              </a:spcAft>
              <a:buSzPct val="60000"/>
              <a:buBlip>
                <a:blip r:embed="rId2"/>
              </a:buBlip>
              <a:defRPr sz="1400">
                <a:solidFill>
                  <a:schemeClr val="tx1"/>
                </a:solidFill>
                <a:latin typeface="+mn-lt"/>
              </a:defRPr>
            </a:lvl8pPr>
            <a:lvl9pPr marL="3886200" indent="-228600" algn="l" rtl="0" eaLnBrk="1" fontAlgn="base" hangingPunct="1">
              <a:spcBef>
                <a:spcPct val="20000"/>
              </a:spcBef>
              <a:spcAft>
                <a:spcPct val="0"/>
              </a:spcAft>
              <a:buSzPct val="60000"/>
              <a:buBlip>
                <a:blip r:embed="rId2"/>
              </a:buBlip>
              <a:defRPr sz="1400">
                <a:solidFill>
                  <a:schemeClr val="tx1"/>
                </a:solidFill>
                <a:latin typeface="+mn-lt"/>
              </a:defRPr>
            </a:lvl9pPr>
          </a:lstStyle>
          <a:p>
            <a:r>
              <a:rPr lang="en-GB" sz="1800" dirty="0">
                <a:solidFill>
                  <a:schemeClr val="tx1"/>
                </a:solidFill>
              </a:rPr>
              <a:t>True Positive Rate: 88%; True Negative Rate: 62%</a:t>
            </a:r>
          </a:p>
          <a:p>
            <a:pPr lvl="1"/>
            <a:r>
              <a:rPr lang="en-GB" sz="1600" dirty="0">
                <a:solidFill>
                  <a:schemeClr val="tx1"/>
                </a:solidFill>
              </a:rPr>
              <a:t>So we are better at identifying positives than negatives</a:t>
            </a:r>
          </a:p>
          <a:p>
            <a:endParaRPr lang="en-GB" sz="1800" dirty="0">
              <a:solidFill>
                <a:schemeClr val="tx1"/>
              </a:solidFill>
            </a:endParaRPr>
          </a:p>
          <a:p>
            <a:r>
              <a:rPr lang="en-GB" sz="1800" dirty="0">
                <a:solidFill>
                  <a:schemeClr val="tx1"/>
                </a:solidFill>
              </a:rPr>
              <a:t>Overall accuracy: 82%</a:t>
            </a:r>
          </a:p>
          <a:p>
            <a:endParaRPr lang="en-GB" sz="1800" dirty="0">
              <a:solidFill>
                <a:schemeClr val="tx1"/>
              </a:solidFill>
            </a:endParaRPr>
          </a:p>
          <a:p>
            <a:r>
              <a:rPr lang="en-GB" sz="1800" dirty="0">
                <a:solidFill>
                  <a:schemeClr val="tx1"/>
                </a:solidFill>
              </a:rPr>
              <a:t>Notice a disparity in the number of TPs and TNs – we will capture this later</a:t>
            </a:r>
          </a:p>
          <a:p>
            <a:endParaRPr lang="en-GB" sz="1800" dirty="0"/>
          </a:p>
        </p:txBody>
      </p:sp>
    </p:spTree>
    <p:extLst>
      <p:ext uri="{BB962C8B-B14F-4D97-AF65-F5344CB8AC3E}">
        <p14:creationId xmlns:p14="http://schemas.microsoft.com/office/powerpoint/2010/main" val="1670661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3.1 Model Evaluation</a:t>
            </a:r>
          </a:p>
        </p:txBody>
      </p:sp>
      <p:sp>
        <p:nvSpPr>
          <p:cNvPr id="3" name="Content Placeholder 2"/>
          <p:cNvSpPr>
            <a:spLocks noGrp="1"/>
          </p:cNvSpPr>
          <p:nvPr>
            <p:ph sz="quarter" idx="1"/>
          </p:nvPr>
        </p:nvSpPr>
        <p:spPr/>
        <p:txBody>
          <a:bodyPr>
            <a:normAutofit lnSpcReduction="10000"/>
          </a:bodyPr>
          <a:lstStyle/>
          <a:p>
            <a:pPr lvl="1"/>
            <a:r>
              <a:rPr lang="en-GB" dirty="0"/>
              <a:t>Classification / Co-incidence Matrix</a:t>
            </a:r>
          </a:p>
          <a:p>
            <a:pPr lvl="1"/>
            <a:endParaRPr lang="en-GB" dirty="0"/>
          </a:p>
          <a:p>
            <a:pPr lvl="2"/>
            <a:r>
              <a:rPr lang="en-GB" dirty="0"/>
              <a:t>Simply put:</a:t>
            </a:r>
          </a:p>
          <a:p>
            <a:pPr lvl="3"/>
            <a:r>
              <a:rPr lang="en-GB" dirty="0"/>
              <a:t>Numbers on the diagonal from top left to bottom right are correct decisions</a:t>
            </a:r>
          </a:p>
          <a:p>
            <a:pPr lvl="3"/>
            <a:r>
              <a:rPr lang="en-GB" dirty="0"/>
              <a:t>Everything else is an error</a:t>
            </a:r>
          </a:p>
          <a:p>
            <a:pPr lvl="3"/>
            <a:endParaRPr lang="en-GB" dirty="0"/>
          </a:p>
          <a:p>
            <a:pPr lvl="2"/>
            <a:r>
              <a:rPr lang="en-GB" dirty="0"/>
              <a:t>Using these numbers we can compute the:</a:t>
            </a:r>
          </a:p>
          <a:p>
            <a:pPr lvl="3"/>
            <a:r>
              <a:rPr lang="en-GB" b="1" dirty="0"/>
              <a:t>True Positive Rate </a:t>
            </a:r>
            <a:r>
              <a:rPr lang="en-GB" dirty="0"/>
              <a:t>(also called </a:t>
            </a:r>
            <a:r>
              <a:rPr lang="en-GB" b="1" dirty="0"/>
              <a:t>Hit Rate</a:t>
            </a:r>
            <a:r>
              <a:rPr lang="en-GB" dirty="0"/>
              <a:t>, or </a:t>
            </a:r>
            <a:r>
              <a:rPr lang="en-GB" b="1" dirty="0"/>
              <a:t>Recall</a:t>
            </a:r>
            <a:r>
              <a:rPr lang="en-GB" dirty="0"/>
              <a:t>): TP / (TP + FN)</a:t>
            </a:r>
          </a:p>
          <a:p>
            <a:pPr lvl="3"/>
            <a:r>
              <a:rPr lang="en-GB" b="1" dirty="0"/>
              <a:t>False Positive Rate </a:t>
            </a:r>
            <a:r>
              <a:rPr lang="en-GB" dirty="0"/>
              <a:t>(also called </a:t>
            </a:r>
            <a:r>
              <a:rPr lang="en-GB" b="1" dirty="0"/>
              <a:t>False Alarm Rate</a:t>
            </a:r>
            <a:r>
              <a:rPr lang="en-GB" dirty="0"/>
              <a:t>): TN / (TN + FP)</a:t>
            </a:r>
          </a:p>
          <a:p>
            <a:pPr lvl="3"/>
            <a:r>
              <a:rPr lang="en-GB" b="1" dirty="0"/>
              <a:t>Accuracy</a:t>
            </a:r>
            <a:r>
              <a:rPr lang="en-GB" dirty="0"/>
              <a:t>: (TP + TN) / (TP + TN + FP + FN)</a:t>
            </a:r>
          </a:p>
          <a:p>
            <a:pPr lvl="3"/>
            <a:r>
              <a:rPr lang="en-GB" b="1" dirty="0"/>
              <a:t>Error Rate</a:t>
            </a:r>
            <a:r>
              <a:rPr lang="en-GB" dirty="0"/>
              <a:t>: 1 – Accuracy or (FP + FN) / (TP + TN + FP + FN)</a:t>
            </a:r>
          </a:p>
          <a:p>
            <a:pPr lvl="3"/>
            <a:r>
              <a:rPr lang="en-GB" b="1" dirty="0"/>
              <a:t>Precision</a:t>
            </a:r>
            <a:r>
              <a:rPr lang="en-GB" dirty="0"/>
              <a:t>: TP / (TP + FP)</a:t>
            </a:r>
          </a:p>
          <a:p>
            <a:pPr lvl="3"/>
            <a:r>
              <a:rPr lang="en-GB" b="1" dirty="0"/>
              <a:t>Recall</a:t>
            </a:r>
            <a:r>
              <a:rPr lang="en-GB" dirty="0"/>
              <a:t>: TP / (TP + FN)</a:t>
            </a:r>
          </a:p>
          <a:p>
            <a:pPr lvl="3"/>
            <a:r>
              <a:rPr lang="en-GB" b="1" dirty="0"/>
              <a:t>F-Measure</a:t>
            </a:r>
            <a:r>
              <a:rPr lang="en-GB" dirty="0"/>
              <a:t>:  2 / ( (1 / Precision) + (1 / Recall) )</a:t>
            </a:r>
          </a:p>
          <a:p>
            <a:pPr marL="274320" lvl="1" indent="0">
              <a:buNone/>
            </a:pPr>
            <a:endParaRPr lang="en-IE" dirty="0"/>
          </a:p>
        </p:txBody>
      </p:sp>
      <p:sp>
        <p:nvSpPr>
          <p:cNvPr id="5" name="Footer Placeholder 4"/>
          <p:cNvSpPr>
            <a:spLocks noGrp="1"/>
          </p:cNvSpPr>
          <p:nvPr>
            <p:ph type="ftr" sz="quarter" idx="11"/>
          </p:nvPr>
        </p:nvSpPr>
        <p:spPr/>
        <p:txBody>
          <a:bodyPr/>
          <a:lstStyle/>
          <a:p>
            <a:pPr algn="ctr"/>
            <a:r>
              <a:rPr lang="en-IE" dirty="0"/>
              <a:t>Data Mining &amp; Machine Learning I</a:t>
            </a:r>
          </a:p>
        </p:txBody>
      </p:sp>
    </p:spTree>
    <p:extLst>
      <p:ext uri="{BB962C8B-B14F-4D97-AF65-F5344CB8AC3E}">
        <p14:creationId xmlns:p14="http://schemas.microsoft.com/office/powerpoint/2010/main" val="3526576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3.1 Model Evaluation</a:t>
            </a:r>
          </a:p>
        </p:txBody>
      </p:sp>
      <p:sp>
        <p:nvSpPr>
          <p:cNvPr id="3" name="Content Placeholder 2"/>
          <p:cNvSpPr>
            <a:spLocks noGrp="1"/>
          </p:cNvSpPr>
          <p:nvPr>
            <p:ph sz="quarter" idx="1"/>
          </p:nvPr>
        </p:nvSpPr>
        <p:spPr/>
        <p:txBody>
          <a:bodyPr>
            <a:normAutofit/>
          </a:bodyPr>
          <a:lstStyle/>
          <a:p>
            <a:pPr lvl="1"/>
            <a:r>
              <a:rPr lang="en-GB" dirty="0"/>
              <a:t>Classification / Co-incidence Matrix [Multi-Class]</a:t>
            </a:r>
          </a:p>
          <a:p>
            <a:pPr lvl="1"/>
            <a:endParaRPr lang="en-GB" dirty="0"/>
          </a:p>
          <a:p>
            <a:pPr marL="274320" lvl="1" indent="0">
              <a:buNone/>
            </a:pPr>
            <a:endParaRPr lang="en-IE" dirty="0"/>
          </a:p>
        </p:txBody>
      </p:sp>
      <p:sp>
        <p:nvSpPr>
          <p:cNvPr id="5" name="Footer Placeholder 4"/>
          <p:cNvSpPr>
            <a:spLocks noGrp="1"/>
          </p:cNvSpPr>
          <p:nvPr>
            <p:ph type="ftr" sz="quarter" idx="11"/>
          </p:nvPr>
        </p:nvSpPr>
        <p:spPr/>
        <p:txBody>
          <a:bodyPr/>
          <a:lstStyle/>
          <a:p>
            <a:pPr algn="ctr"/>
            <a:r>
              <a:rPr lang="en-IE" dirty="0"/>
              <a:t>Data Mining &amp; Machine Learning I</a:t>
            </a:r>
          </a:p>
        </p:txBody>
      </p:sp>
      <p:graphicFrame>
        <p:nvGraphicFramePr>
          <p:cNvPr id="7" name="Content Placeholder 6">
            <a:extLst>
              <a:ext uri="{FF2B5EF4-FFF2-40B4-BE49-F238E27FC236}">
                <a16:creationId xmlns:a16="http://schemas.microsoft.com/office/drawing/2014/main" id="{E158B547-E456-9342-9B3A-FE991EF7994F}"/>
              </a:ext>
            </a:extLst>
          </p:cNvPr>
          <p:cNvGraphicFramePr>
            <a:graphicFrameLocks/>
          </p:cNvGraphicFramePr>
          <p:nvPr>
            <p:extLst>
              <p:ext uri="{D42A27DB-BD31-4B8C-83A1-F6EECF244321}">
                <p14:modId xmlns:p14="http://schemas.microsoft.com/office/powerpoint/2010/main" val="856169042"/>
              </p:ext>
            </p:extLst>
          </p:nvPr>
        </p:nvGraphicFramePr>
        <p:xfrm>
          <a:off x="628650" y="1650938"/>
          <a:ext cx="8052053" cy="4571832"/>
        </p:xfrm>
        <a:graphic>
          <a:graphicData uri="http://schemas.openxmlformats.org/drawingml/2006/table">
            <a:tbl>
              <a:tblPr>
                <a:tableStyleId>{E929F9F4-4A8F-4326-A1B4-22849713DDAB}</a:tableStyleId>
              </a:tblPr>
              <a:tblGrid>
                <a:gridCol w="426333">
                  <a:extLst>
                    <a:ext uri="{9D8B030D-6E8A-4147-A177-3AD203B41FA5}">
                      <a16:colId xmlns:a16="http://schemas.microsoft.com/office/drawing/2014/main" val="20000"/>
                    </a:ext>
                  </a:extLst>
                </a:gridCol>
                <a:gridCol w="419560">
                  <a:extLst>
                    <a:ext uri="{9D8B030D-6E8A-4147-A177-3AD203B41FA5}">
                      <a16:colId xmlns:a16="http://schemas.microsoft.com/office/drawing/2014/main" val="20001"/>
                    </a:ext>
                  </a:extLst>
                </a:gridCol>
                <a:gridCol w="2370513">
                  <a:extLst>
                    <a:ext uri="{9D8B030D-6E8A-4147-A177-3AD203B41FA5}">
                      <a16:colId xmlns:a16="http://schemas.microsoft.com/office/drawing/2014/main" val="20002"/>
                    </a:ext>
                  </a:extLst>
                </a:gridCol>
                <a:gridCol w="2615257">
                  <a:extLst>
                    <a:ext uri="{9D8B030D-6E8A-4147-A177-3AD203B41FA5}">
                      <a16:colId xmlns:a16="http://schemas.microsoft.com/office/drawing/2014/main" val="20003"/>
                    </a:ext>
                  </a:extLst>
                </a:gridCol>
                <a:gridCol w="2220390">
                  <a:extLst>
                    <a:ext uri="{9D8B030D-6E8A-4147-A177-3AD203B41FA5}">
                      <a16:colId xmlns:a16="http://schemas.microsoft.com/office/drawing/2014/main" val="20004"/>
                    </a:ext>
                  </a:extLst>
                </a:gridCol>
              </a:tblGrid>
              <a:tr h="405268">
                <a:tc rowSpan="2" gridSpan="2">
                  <a:txBody>
                    <a:bodyPr/>
                    <a:lstStyle/>
                    <a:p>
                      <a:pPr algn="ctr"/>
                      <a:endParaRPr lang="en-GB" dirty="0"/>
                    </a:p>
                  </a:txBody>
                  <a:tcPr marL="86298" marR="86298">
                    <a:lnL w="12700" cap="flat" cmpd="sng" algn="ctr">
                      <a:no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solidFill>
                  </a:tcPr>
                </a:tc>
                <a:tc rowSpan="2" hMerge="1">
                  <a:txBody>
                    <a:bodyPr/>
                    <a:lstStyle/>
                    <a:p>
                      <a:pPr algn="ctr"/>
                      <a:endParaRPr lang="en-GB"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gridSpan="3">
                  <a:txBody>
                    <a:bodyPr/>
                    <a:lstStyle/>
                    <a:p>
                      <a:pPr algn="ctr"/>
                      <a:r>
                        <a:rPr lang="en-GB" sz="1600" b="1" dirty="0"/>
                        <a:t>True Class</a:t>
                      </a:r>
                    </a:p>
                  </a:txBody>
                  <a:tcPr marL="86298" marR="86298">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solidFill>
                  </a:tcPr>
                </a:tc>
                <a:tc hMerge="1">
                  <a:txBody>
                    <a:bodyPr/>
                    <a:lstStyle/>
                    <a:p>
                      <a:endParaRPr lang="en-GB" dirty="0"/>
                    </a:p>
                  </a:txBody>
                  <a:tcPr/>
                </a:tc>
                <a:tc hMerge="1">
                  <a:txBody>
                    <a:bodyPr/>
                    <a:lstStyle/>
                    <a:p>
                      <a:pPr algn="ctr"/>
                      <a:endParaRPr lang="en-GB"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428171">
                <a:tc gridSpan="2" vMerge="1">
                  <a:txBody>
                    <a:bodyPr/>
                    <a:lstStyle/>
                    <a:p>
                      <a:pPr algn="ctr"/>
                      <a:endParaRPr lang="en-GB"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hMerge="1" vMerge="1">
                  <a:txBody>
                    <a:bodyPr/>
                    <a:lstStyle/>
                    <a:p>
                      <a:pPr algn="ctr"/>
                      <a:endParaRPr lang="en-GB"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lvl="1" algn="ctr"/>
                      <a:r>
                        <a:rPr lang="en-GB" i="1" dirty="0"/>
                        <a:t>A</a:t>
                      </a:r>
                    </a:p>
                  </a:txBody>
                  <a:tcPr marL="86298" marR="86298"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solidFill>
                  </a:tcPr>
                </a:tc>
                <a:tc>
                  <a:txBody>
                    <a:bodyPr/>
                    <a:lstStyle/>
                    <a:p>
                      <a:pPr lvl="1" algn="ctr"/>
                      <a:r>
                        <a:rPr lang="en-GB" i="1" dirty="0"/>
                        <a:t>B</a:t>
                      </a:r>
                    </a:p>
                  </a:txBody>
                  <a:tcPr marL="86298" marR="86298"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solidFill>
                  </a:tcPr>
                </a:tc>
                <a:tc>
                  <a:txBody>
                    <a:bodyPr/>
                    <a:lstStyle/>
                    <a:p>
                      <a:pPr lvl="1" algn="ctr"/>
                      <a:r>
                        <a:rPr lang="en-GB" i="1" dirty="0"/>
                        <a:t>C</a:t>
                      </a:r>
                    </a:p>
                  </a:txBody>
                  <a:tcPr marL="86298" marR="86298"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r h="1246131">
                <a:tc rowSpan="3">
                  <a:txBody>
                    <a:bodyPr/>
                    <a:lstStyle/>
                    <a:p>
                      <a:pPr algn="ctr"/>
                      <a:r>
                        <a:rPr lang="en-GB" sz="1600" b="1" dirty="0"/>
                        <a:t>Predicted Class</a:t>
                      </a:r>
                    </a:p>
                  </a:txBody>
                  <a:tcPr marL="86298" marR="86298" vert="vert27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solidFill>
                  </a:tcPr>
                </a:tc>
                <a:tc>
                  <a:txBody>
                    <a:bodyPr/>
                    <a:lstStyle/>
                    <a:p>
                      <a:pPr algn="ctr"/>
                      <a:r>
                        <a:rPr lang="en-GB" i="1" dirty="0"/>
                        <a:t>A</a:t>
                      </a:r>
                    </a:p>
                  </a:txBody>
                  <a:tcPr marL="86298" marR="86298" vert="vert27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solidFill>
                  </a:tcPr>
                </a:tc>
                <a:tc>
                  <a:txBody>
                    <a:bodyPr/>
                    <a:lstStyle/>
                    <a:p>
                      <a:pPr algn="ctr"/>
                      <a:endParaRPr lang="en-GB" dirty="0"/>
                    </a:p>
                    <a:p>
                      <a:pPr algn="ctr"/>
                      <a:endParaRPr lang="en-GB" dirty="0"/>
                    </a:p>
                  </a:txBody>
                  <a:tcPr marL="86298" marR="86298">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2">
                        <a:lumMod val="25000"/>
                      </a:schemeClr>
                    </a:solidFill>
                  </a:tcPr>
                </a:tc>
                <a:tc>
                  <a:txBody>
                    <a:bodyPr/>
                    <a:lstStyle/>
                    <a:p>
                      <a:pPr algn="ctr"/>
                      <a:endParaRPr lang="en-GB" dirty="0"/>
                    </a:p>
                  </a:txBody>
                  <a:tcPr marL="86298" marR="86298">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2">
                        <a:lumMod val="25000"/>
                      </a:schemeClr>
                    </a:solidFill>
                  </a:tcPr>
                </a:tc>
                <a:tc>
                  <a:txBody>
                    <a:bodyPr/>
                    <a:lstStyle/>
                    <a:p>
                      <a:pPr algn="ctr"/>
                      <a:endParaRPr lang="en-GB" dirty="0"/>
                    </a:p>
                  </a:txBody>
                  <a:tcPr marL="86298" marR="86298">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2"/>
                  </a:ext>
                </a:extLst>
              </a:tr>
              <a:tr h="1246131">
                <a:tc vMerge="1">
                  <a:txBody>
                    <a:bodyPr/>
                    <a:lstStyle/>
                    <a:p>
                      <a:endParaRPr lang="en-GB" dirty="0"/>
                    </a:p>
                  </a:txBody>
                  <a:tcPr/>
                </a:tc>
                <a:tc>
                  <a:txBody>
                    <a:bodyPr/>
                    <a:lstStyle/>
                    <a:p>
                      <a:pPr algn="ctr"/>
                      <a:r>
                        <a:rPr lang="en-GB" i="1" dirty="0"/>
                        <a:t>B</a:t>
                      </a:r>
                    </a:p>
                  </a:txBody>
                  <a:tcPr marL="86298" marR="86298" vert="vert27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solidFill>
                  </a:tcPr>
                </a:tc>
                <a:tc>
                  <a:txBody>
                    <a:bodyPr/>
                    <a:lstStyle/>
                    <a:p>
                      <a:pPr algn="ctr"/>
                      <a:endParaRPr lang="en-GB" dirty="0"/>
                    </a:p>
                  </a:txBody>
                  <a:tcPr marL="86298" marR="86298">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2">
                        <a:lumMod val="25000"/>
                      </a:schemeClr>
                    </a:solidFill>
                  </a:tcPr>
                </a:tc>
                <a:tc>
                  <a:txBody>
                    <a:bodyPr/>
                    <a:lstStyle/>
                    <a:p>
                      <a:pPr algn="ctr"/>
                      <a:endParaRPr lang="en-GB" dirty="0"/>
                    </a:p>
                  </a:txBody>
                  <a:tcPr marL="86298" marR="86298">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2">
                        <a:lumMod val="25000"/>
                      </a:schemeClr>
                    </a:solidFill>
                  </a:tcPr>
                </a:tc>
                <a:tc>
                  <a:txBody>
                    <a:bodyPr/>
                    <a:lstStyle/>
                    <a:p>
                      <a:pPr algn="ctr"/>
                      <a:endParaRPr lang="en-GB" dirty="0"/>
                    </a:p>
                  </a:txBody>
                  <a:tcPr marL="86298" marR="86298">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3"/>
                  </a:ext>
                </a:extLst>
              </a:tr>
              <a:tr h="1246131">
                <a:tc vMerge="1">
                  <a:txBody>
                    <a:bodyPr/>
                    <a:lstStyle/>
                    <a:p>
                      <a:pPr algn="ctr"/>
                      <a:endParaRPr lang="en-GB" dirty="0"/>
                    </a:p>
                  </a:txBody>
                  <a:tcPr vert="vert27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a:r>
                        <a:rPr lang="en-GB" i="1" dirty="0"/>
                        <a:t>C</a:t>
                      </a:r>
                    </a:p>
                  </a:txBody>
                  <a:tcPr marL="86298" marR="86298" vert="vert27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solidFill>
                  </a:tcPr>
                </a:tc>
                <a:tc>
                  <a:txBody>
                    <a:bodyPr/>
                    <a:lstStyle/>
                    <a:p>
                      <a:pPr algn="ctr"/>
                      <a:endParaRPr lang="en-GB" dirty="0"/>
                    </a:p>
                  </a:txBody>
                  <a:tcPr marL="86298" marR="86298">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2">
                        <a:lumMod val="25000"/>
                      </a:schemeClr>
                    </a:solidFill>
                  </a:tcPr>
                </a:tc>
                <a:tc>
                  <a:txBody>
                    <a:bodyPr/>
                    <a:lstStyle/>
                    <a:p>
                      <a:pPr algn="ctr"/>
                      <a:endParaRPr lang="en-GB" dirty="0"/>
                    </a:p>
                  </a:txBody>
                  <a:tcPr marL="86298" marR="86298">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2">
                        <a:lumMod val="25000"/>
                      </a:schemeClr>
                    </a:solidFill>
                  </a:tcPr>
                </a:tc>
                <a:tc>
                  <a:txBody>
                    <a:bodyPr/>
                    <a:lstStyle/>
                    <a:p>
                      <a:pPr algn="ctr"/>
                      <a:endParaRPr lang="en-GB" dirty="0"/>
                    </a:p>
                  </a:txBody>
                  <a:tcPr marL="86298" marR="86298">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4"/>
                  </a:ext>
                </a:extLst>
              </a:tr>
            </a:tbl>
          </a:graphicData>
        </a:graphic>
      </p:graphicFrame>
      <p:pic>
        <p:nvPicPr>
          <p:cNvPr id="8" name="Graphic 7" descr="Thumbs Up Sign">
            <a:extLst>
              <a:ext uri="{FF2B5EF4-FFF2-40B4-BE49-F238E27FC236}">
                <a16:creationId xmlns:a16="http://schemas.microsoft.com/office/drawing/2014/main" id="{E1EDFAC7-EADB-6642-9843-F251356540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82420" y="2646654"/>
            <a:ext cx="914400" cy="914400"/>
          </a:xfrm>
          <a:prstGeom prst="rect">
            <a:avLst/>
          </a:prstGeom>
        </p:spPr>
      </p:pic>
      <p:pic>
        <p:nvPicPr>
          <p:cNvPr id="9" name="Graphic 8" descr="Thumbs Up Sign">
            <a:extLst>
              <a:ext uri="{FF2B5EF4-FFF2-40B4-BE49-F238E27FC236}">
                <a16:creationId xmlns:a16="http://schemas.microsoft.com/office/drawing/2014/main" id="{F78E1AC4-6237-BC45-89BD-86B2394050C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80578" y="3936854"/>
            <a:ext cx="914400" cy="914400"/>
          </a:xfrm>
          <a:prstGeom prst="rect">
            <a:avLst/>
          </a:prstGeom>
          <a:scene3d>
            <a:camera prst="orthographicFront">
              <a:rot lat="0" lon="0" rev="10800000"/>
            </a:camera>
            <a:lightRig rig="threePt" dir="t"/>
          </a:scene3d>
        </p:spPr>
      </p:pic>
      <p:pic>
        <p:nvPicPr>
          <p:cNvPr id="10" name="Graphic 9" descr="Thumbs Up Sign">
            <a:extLst>
              <a:ext uri="{FF2B5EF4-FFF2-40B4-BE49-F238E27FC236}">
                <a16:creationId xmlns:a16="http://schemas.microsoft.com/office/drawing/2014/main" id="{8E8B9F98-56EA-E745-8BF0-440435C26F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80578" y="5199796"/>
            <a:ext cx="914400" cy="914400"/>
          </a:xfrm>
          <a:prstGeom prst="rect">
            <a:avLst/>
          </a:prstGeom>
          <a:scene3d>
            <a:camera prst="orthographicFront">
              <a:rot lat="0" lon="0" rev="10800000"/>
            </a:camera>
            <a:lightRig rig="threePt" dir="t"/>
          </a:scene3d>
        </p:spPr>
      </p:pic>
      <p:pic>
        <p:nvPicPr>
          <p:cNvPr id="11" name="Graphic 10" descr="Thumbs Up Sign">
            <a:extLst>
              <a:ext uri="{FF2B5EF4-FFF2-40B4-BE49-F238E27FC236}">
                <a16:creationId xmlns:a16="http://schemas.microsoft.com/office/drawing/2014/main" id="{E39812D9-8CB3-A644-98AE-F779EBB5CC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a:off x="4572000" y="2653076"/>
            <a:ext cx="914400" cy="914400"/>
          </a:xfrm>
          <a:prstGeom prst="rect">
            <a:avLst/>
          </a:prstGeom>
        </p:spPr>
      </p:pic>
      <p:pic>
        <p:nvPicPr>
          <p:cNvPr id="12" name="Graphic 11" descr="Thumbs Up Sign">
            <a:extLst>
              <a:ext uri="{FF2B5EF4-FFF2-40B4-BE49-F238E27FC236}">
                <a16:creationId xmlns:a16="http://schemas.microsoft.com/office/drawing/2014/main" id="{CC4F0808-CC94-244C-BF85-B434B7C7531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a:off x="4570158" y="3943276"/>
            <a:ext cx="914400" cy="914400"/>
          </a:xfrm>
          <a:prstGeom prst="rect">
            <a:avLst/>
          </a:prstGeom>
          <a:scene3d>
            <a:camera prst="orthographicFront">
              <a:rot lat="0" lon="0" rev="10800000"/>
            </a:camera>
            <a:lightRig rig="threePt" dir="t"/>
          </a:scene3d>
        </p:spPr>
      </p:pic>
      <p:pic>
        <p:nvPicPr>
          <p:cNvPr id="13" name="Graphic 12" descr="Thumbs Up Sign">
            <a:extLst>
              <a:ext uri="{FF2B5EF4-FFF2-40B4-BE49-F238E27FC236}">
                <a16:creationId xmlns:a16="http://schemas.microsoft.com/office/drawing/2014/main" id="{768BFAE4-F10E-D34B-B620-1B6EBF888A5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70158" y="5206218"/>
            <a:ext cx="914400" cy="914400"/>
          </a:xfrm>
          <a:prstGeom prst="rect">
            <a:avLst/>
          </a:prstGeom>
          <a:scene3d>
            <a:camera prst="orthographicFront">
              <a:rot lat="0" lon="0" rev="10800000"/>
            </a:camera>
            <a:lightRig rig="threePt" dir="t"/>
          </a:scene3d>
        </p:spPr>
      </p:pic>
      <p:pic>
        <p:nvPicPr>
          <p:cNvPr id="14" name="Graphic 13" descr="Thumbs Up Sign">
            <a:extLst>
              <a:ext uri="{FF2B5EF4-FFF2-40B4-BE49-F238E27FC236}">
                <a16:creationId xmlns:a16="http://schemas.microsoft.com/office/drawing/2014/main" id="{A4EA1633-101D-2F46-9F5B-379AFD745F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a:off x="6979696" y="2646654"/>
            <a:ext cx="914400" cy="914400"/>
          </a:xfrm>
          <a:prstGeom prst="rect">
            <a:avLst/>
          </a:prstGeom>
        </p:spPr>
      </p:pic>
      <p:pic>
        <p:nvPicPr>
          <p:cNvPr id="15" name="Graphic 14" descr="Thumbs Up Sign">
            <a:extLst>
              <a:ext uri="{FF2B5EF4-FFF2-40B4-BE49-F238E27FC236}">
                <a16:creationId xmlns:a16="http://schemas.microsoft.com/office/drawing/2014/main" id="{81BE9A84-90F6-6645-BB15-306CD1A4984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77854" y="3936854"/>
            <a:ext cx="914400" cy="914400"/>
          </a:xfrm>
          <a:prstGeom prst="rect">
            <a:avLst/>
          </a:prstGeom>
          <a:scene3d>
            <a:camera prst="orthographicFront">
              <a:rot lat="0" lon="0" rev="10800000"/>
            </a:camera>
            <a:lightRig rig="threePt" dir="t"/>
          </a:scene3d>
        </p:spPr>
      </p:pic>
      <p:pic>
        <p:nvPicPr>
          <p:cNvPr id="16" name="Graphic 15" descr="Thumbs Up Sign">
            <a:extLst>
              <a:ext uri="{FF2B5EF4-FFF2-40B4-BE49-F238E27FC236}">
                <a16:creationId xmlns:a16="http://schemas.microsoft.com/office/drawing/2014/main" id="{A2EC8129-B9B8-4745-8568-C0385576E1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a:off x="6977854" y="5199796"/>
            <a:ext cx="914400" cy="914400"/>
          </a:xfrm>
          <a:prstGeom prst="rect">
            <a:avLst/>
          </a:prstGeom>
          <a:scene3d>
            <a:camera prst="orthographicFront">
              <a:rot lat="0" lon="0" rev="10800000"/>
            </a:camera>
            <a:lightRig rig="threePt" dir="t"/>
          </a:scene3d>
        </p:spPr>
      </p:pic>
    </p:spTree>
    <p:extLst>
      <p:ext uri="{BB962C8B-B14F-4D97-AF65-F5344CB8AC3E}">
        <p14:creationId xmlns:p14="http://schemas.microsoft.com/office/powerpoint/2010/main" val="4281427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3.1 Model Evaluation</a:t>
            </a:r>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normAutofit fontScale="92500" lnSpcReduction="10000"/>
              </a:bodyPr>
              <a:lstStyle/>
              <a:p>
                <a:pPr lvl="1"/>
                <a:r>
                  <a:rPr lang="en-GB" dirty="0"/>
                  <a:t>Classification / Co-incidence Matrix [Multi-Class]</a:t>
                </a:r>
              </a:p>
              <a:p>
                <a:pPr lvl="1"/>
                <a:endParaRPr lang="en-GB" dirty="0"/>
              </a:p>
              <a:p>
                <a:pPr lvl="2"/>
                <a:r>
                  <a:rPr lang="en-GB" dirty="0"/>
                  <a:t>Things get more complex here: terminology becomes limited to:</a:t>
                </a:r>
              </a:p>
              <a:p>
                <a:pPr marL="548640" lvl="2" indent="0">
                  <a:buNone/>
                </a:pPr>
                <a:endParaRPr lang="en-GB" dirty="0"/>
              </a:p>
              <a:p>
                <a:pPr lvl="3"/>
                <a:r>
                  <a:rPr lang="en-GB" b="1" dirty="0"/>
                  <a:t>True Classification Rate </a:t>
                </a:r>
              </a:p>
              <a:p>
                <a:pPr lvl="3"/>
                <a:endParaRPr lang="en-GB" dirty="0"/>
              </a:p>
              <a:p>
                <a:pPr marL="1024890" lvl="3" indent="0">
                  <a:buNone/>
                </a:pPr>
                <a14:m>
                  <m:oMathPara xmlns:m="http://schemas.openxmlformats.org/officeDocument/2006/math">
                    <m:oMathParaPr>
                      <m:jc m:val="centerGroup"/>
                    </m:oMathParaPr>
                    <m:oMath xmlns:m="http://schemas.openxmlformats.org/officeDocument/2006/math">
                      <m:sSub>
                        <m:sSubPr>
                          <m:ctrlPr>
                            <a:rPr lang="en-GB" sz="1500" i="1">
                              <a:latin typeface="Cambria Math" panose="02040503050406030204" pitchFamily="18" charset="0"/>
                            </a:rPr>
                          </m:ctrlPr>
                        </m:sSubPr>
                        <m:e>
                          <m:r>
                            <a:rPr lang="en-GB" sz="1500" i="1">
                              <a:latin typeface="Cambria Math" panose="02040503050406030204" pitchFamily="18" charset="0"/>
                            </a:rPr>
                            <m:t>(</m:t>
                          </m:r>
                          <m:r>
                            <m:rPr>
                              <m:nor/>
                            </m:rPr>
                            <a:rPr lang="en-GB" sz="1500" i="0">
                              <a:latin typeface="Cambria Math" panose="02040503050406030204" pitchFamily="18" charset="0"/>
                            </a:rPr>
                            <m:t>True</m:t>
                          </m:r>
                          <m:r>
                            <m:rPr>
                              <m:nor/>
                            </m:rPr>
                            <a:rPr lang="en-GB" sz="1500" i="0">
                              <a:latin typeface="Cambria Math" panose="02040503050406030204" pitchFamily="18" charset="0"/>
                            </a:rPr>
                            <m:t> </m:t>
                          </m:r>
                          <m:r>
                            <m:rPr>
                              <m:nor/>
                            </m:rPr>
                            <a:rPr lang="en-GB" sz="1500" i="0">
                              <a:latin typeface="Cambria Math" panose="02040503050406030204" pitchFamily="18" charset="0"/>
                            </a:rPr>
                            <m:t>Classification</m:t>
                          </m:r>
                          <m:r>
                            <m:rPr>
                              <m:nor/>
                            </m:rPr>
                            <a:rPr lang="en-GB" sz="1500" i="0">
                              <a:latin typeface="Cambria Math" panose="02040503050406030204" pitchFamily="18" charset="0"/>
                            </a:rPr>
                            <m:t> </m:t>
                          </m:r>
                          <m:r>
                            <m:rPr>
                              <m:nor/>
                            </m:rPr>
                            <a:rPr lang="en-GB" sz="1500" i="0">
                              <a:latin typeface="Cambria Math" panose="02040503050406030204" pitchFamily="18" charset="0"/>
                            </a:rPr>
                            <m:t>Rate</m:t>
                          </m:r>
                          <m:r>
                            <a:rPr lang="en-GB" sz="1500" i="1">
                              <a:latin typeface="Cambria Math" panose="02040503050406030204" pitchFamily="18" charset="0"/>
                            </a:rPr>
                            <m:t>)</m:t>
                          </m:r>
                        </m:e>
                        <m:sub>
                          <m:r>
                            <a:rPr lang="en-GB" sz="1500" i="1">
                              <a:latin typeface="Cambria Math" panose="02040503050406030204" pitchFamily="18" charset="0"/>
                            </a:rPr>
                            <m:t>𝑖</m:t>
                          </m:r>
                        </m:sub>
                      </m:sSub>
                      <m:r>
                        <a:rPr lang="en-GB" sz="1500" i="1">
                          <a:latin typeface="Cambria Math" panose="02040503050406030204" pitchFamily="18" charset="0"/>
                        </a:rPr>
                        <m:t>=</m:t>
                      </m:r>
                      <m:f>
                        <m:fPr>
                          <m:ctrlPr>
                            <a:rPr lang="en-GB" sz="1500" i="1">
                              <a:latin typeface="Cambria Math" panose="02040503050406030204" pitchFamily="18" charset="0"/>
                            </a:rPr>
                          </m:ctrlPr>
                        </m:fPr>
                        <m:num>
                          <m:sSub>
                            <m:sSubPr>
                              <m:ctrlPr>
                                <a:rPr lang="en-GB" sz="1500" i="1">
                                  <a:latin typeface="Cambria Math" panose="02040503050406030204" pitchFamily="18" charset="0"/>
                                </a:rPr>
                              </m:ctrlPr>
                            </m:sSubPr>
                            <m:e>
                              <m:r>
                                <a:rPr lang="en-GB" sz="1500" i="1">
                                  <a:latin typeface="Cambria Math" panose="02040503050406030204" pitchFamily="18" charset="0"/>
                                </a:rPr>
                                <m:t>(</m:t>
                              </m:r>
                              <m:r>
                                <m:rPr>
                                  <m:nor/>
                                </m:rPr>
                                <a:rPr lang="en-GB" sz="1500" i="0">
                                  <a:latin typeface="Cambria Math" panose="02040503050406030204" pitchFamily="18" charset="0"/>
                                </a:rPr>
                                <m:t>True</m:t>
                              </m:r>
                              <m:r>
                                <m:rPr>
                                  <m:nor/>
                                </m:rPr>
                                <a:rPr lang="en-GB" sz="1500" i="0">
                                  <a:latin typeface="Cambria Math" panose="02040503050406030204" pitchFamily="18" charset="0"/>
                                </a:rPr>
                                <m:t> </m:t>
                              </m:r>
                              <m:r>
                                <m:rPr>
                                  <m:nor/>
                                </m:rPr>
                                <a:rPr lang="en-GB" sz="1500" i="0">
                                  <a:latin typeface="Cambria Math" panose="02040503050406030204" pitchFamily="18" charset="0"/>
                                </a:rPr>
                                <m:t>Classification</m:t>
                              </m:r>
                              <m:r>
                                <a:rPr lang="en-GB" sz="1500" i="1">
                                  <a:latin typeface="Cambria Math" panose="02040503050406030204" pitchFamily="18" charset="0"/>
                                </a:rPr>
                                <m:t>)</m:t>
                              </m:r>
                            </m:e>
                            <m:sub>
                              <m:r>
                                <a:rPr lang="en-GB" sz="1500" i="1">
                                  <a:latin typeface="Cambria Math" panose="02040503050406030204" pitchFamily="18" charset="0"/>
                                </a:rPr>
                                <m:t>𝑖</m:t>
                              </m:r>
                            </m:sub>
                          </m:sSub>
                        </m:num>
                        <m:den>
                          <m:nary>
                            <m:naryPr>
                              <m:chr m:val="∑"/>
                              <m:ctrlPr>
                                <a:rPr lang="en-GB" sz="1500" i="1">
                                  <a:latin typeface="Cambria Math" panose="02040503050406030204" pitchFamily="18" charset="0"/>
                                </a:rPr>
                              </m:ctrlPr>
                            </m:naryPr>
                            <m:sub>
                              <m:r>
                                <m:rPr>
                                  <m:brk m:alnAt="23"/>
                                </m:rPr>
                                <a:rPr lang="en-GB" sz="1500" i="1">
                                  <a:latin typeface="Cambria Math" panose="02040503050406030204" pitchFamily="18" charset="0"/>
                                </a:rPr>
                                <m:t>𝑖</m:t>
                              </m:r>
                              <m:r>
                                <a:rPr lang="en-GB" sz="1500" i="1">
                                  <a:latin typeface="Cambria Math" panose="02040503050406030204" pitchFamily="18" charset="0"/>
                                </a:rPr>
                                <m:t>=1</m:t>
                              </m:r>
                            </m:sub>
                            <m:sup>
                              <m:r>
                                <a:rPr lang="en-GB" sz="1500" i="1">
                                  <a:latin typeface="Cambria Math" panose="02040503050406030204" pitchFamily="18" charset="0"/>
                                </a:rPr>
                                <m:t>𝑛</m:t>
                              </m:r>
                            </m:sup>
                            <m:e>
                              <m:sSub>
                                <m:sSubPr>
                                  <m:ctrlPr>
                                    <a:rPr lang="en-GB" sz="1500" i="1">
                                      <a:latin typeface="Cambria Math" panose="02040503050406030204" pitchFamily="18" charset="0"/>
                                    </a:rPr>
                                  </m:ctrlPr>
                                </m:sSubPr>
                                <m:e>
                                  <m:d>
                                    <m:dPr>
                                      <m:ctrlPr>
                                        <a:rPr lang="en-GB" sz="1500" i="1" smtClean="0">
                                          <a:latin typeface="Cambria Math" panose="02040503050406030204" pitchFamily="18" charset="0"/>
                                        </a:rPr>
                                      </m:ctrlPr>
                                    </m:dPr>
                                    <m:e>
                                      <m:r>
                                        <m:rPr>
                                          <m:nor/>
                                        </m:rPr>
                                        <a:rPr lang="en-GB" sz="1500">
                                          <a:latin typeface="Cambria Math" panose="02040503050406030204" pitchFamily="18" charset="0"/>
                                        </a:rPr>
                                        <m:t>False</m:t>
                                      </m:r>
                                      <m:r>
                                        <m:rPr>
                                          <m:nor/>
                                        </m:rPr>
                                        <a:rPr lang="en-GB" sz="1500">
                                          <a:latin typeface="Cambria Math" panose="02040503050406030204" pitchFamily="18" charset="0"/>
                                        </a:rPr>
                                        <m:t> </m:t>
                                      </m:r>
                                      <m:r>
                                        <m:rPr>
                                          <m:nor/>
                                        </m:rPr>
                                        <a:rPr lang="en-GB" sz="1500">
                                          <a:latin typeface="Cambria Math" panose="02040503050406030204" pitchFamily="18" charset="0"/>
                                        </a:rPr>
                                        <m:t>Classification</m:t>
                                      </m:r>
                                    </m:e>
                                  </m:d>
                                </m:e>
                                <m:sub>
                                  <m:r>
                                    <a:rPr lang="en-GB" sz="1500" i="1">
                                      <a:latin typeface="Cambria Math" panose="02040503050406030204" pitchFamily="18" charset="0"/>
                                    </a:rPr>
                                    <m:t>𝑖</m:t>
                                  </m:r>
                                </m:sub>
                              </m:sSub>
                              <m:r>
                                <a:rPr lang="en-US" sz="1500" b="0" i="1" smtClean="0">
                                  <a:latin typeface="Cambria Math" panose="02040503050406030204" pitchFamily="18" charset="0"/>
                                </a:rPr>
                                <m:t>+</m:t>
                              </m:r>
                              <m:sSub>
                                <m:sSubPr>
                                  <m:ctrlPr>
                                    <a:rPr lang="en-US" sz="1500" b="0" i="1" smtClean="0">
                                      <a:latin typeface="Cambria Math" panose="02040503050406030204" pitchFamily="18" charset="0"/>
                                    </a:rPr>
                                  </m:ctrlPr>
                                </m:sSubPr>
                                <m:e>
                                  <m:d>
                                    <m:dPr>
                                      <m:ctrlPr>
                                        <a:rPr lang="en-US" sz="1500" i="1">
                                          <a:latin typeface="Cambria Math" panose="02040503050406030204" pitchFamily="18" charset="0"/>
                                        </a:rPr>
                                      </m:ctrlPr>
                                    </m:dPr>
                                    <m:e>
                                      <m:r>
                                        <m:rPr>
                                          <m:nor/>
                                        </m:rPr>
                                        <a:rPr lang="en-US" sz="1500">
                                          <a:latin typeface="Cambria Math" panose="02040503050406030204" pitchFamily="18" charset="0"/>
                                        </a:rPr>
                                        <m:t>True</m:t>
                                      </m:r>
                                      <m:r>
                                        <m:rPr>
                                          <m:nor/>
                                        </m:rPr>
                                        <a:rPr lang="en-US" sz="1500">
                                          <a:latin typeface="Cambria Math" panose="02040503050406030204" pitchFamily="18" charset="0"/>
                                        </a:rPr>
                                        <m:t> </m:t>
                                      </m:r>
                                      <m:r>
                                        <m:rPr>
                                          <m:nor/>
                                        </m:rPr>
                                        <a:rPr lang="en-US" sz="1500">
                                          <a:latin typeface="Cambria Math" panose="02040503050406030204" pitchFamily="18" charset="0"/>
                                        </a:rPr>
                                        <m:t>Classification</m:t>
                                      </m:r>
                                    </m:e>
                                  </m:d>
                                </m:e>
                                <m:sub>
                                  <m:r>
                                    <a:rPr lang="en-US" sz="1500" b="0" i="1" smtClean="0">
                                      <a:latin typeface="Cambria Math" panose="02040503050406030204" pitchFamily="18" charset="0"/>
                                    </a:rPr>
                                    <m:t>𝑖</m:t>
                                  </m:r>
                                </m:sub>
                              </m:sSub>
                            </m:e>
                          </m:nary>
                        </m:den>
                      </m:f>
                    </m:oMath>
                  </m:oMathPara>
                </a14:m>
                <a:endParaRPr lang="en-GB" dirty="0"/>
              </a:p>
              <a:p>
                <a:pPr lvl="3"/>
                <a:endParaRPr lang="en-GB" dirty="0"/>
              </a:p>
              <a:p>
                <a:pPr lvl="3"/>
                <a:endParaRPr lang="en-GB" dirty="0"/>
              </a:p>
              <a:p>
                <a:pPr lvl="3"/>
                <a:r>
                  <a:rPr lang="en-GB" b="1" dirty="0"/>
                  <a:t>Overall Classifier Accuracy </a:t>
                </a:r>
              </a:p>
              <a:p>
                <a:pPr lvl="3"/>
                <a:endParaRPr lang="en-GB" dirty="0"/>
              </a:p>
              <a:p>
                <a:pPr marL="1024890" lvl="3" indent="0">
                  <a:buNone/>
                </a:pPr>
                <a14:m>
                  <m:oMathPara xmlns:m="http://schemas.openxmlformats.org/officeDocument/2006/math">
                    <m:oMathParaPr>
                      <m:jc m:val="centerGroup"/>
                    </m:oMathParaPr>
                    <m:oMath xmlns:m="http://schemas.openxmlformats.org/officeDocument/2006/math">
                      <m:sSub>
                        <m:sSubPr>
                          <m:ctrlPr>
                            <a:rPr lang="en-GB" sz="1500" i="1">
                              <a:latin typeface="Cambria Math" panose="02040503050406030204" pitchFamily="18" charset="0"/>
                            </a:rPr>
                          </m:ctrlPr>
                        </m:sSubPr>
                        <m:e>
                          <m:r>
                            <a:rPr lang="en-GB" sz="1500" i="1">
                              <a:latin typeface="Cambria Math" panose="02040503050406030204" pitchFamily="18" charset="0"/>
                            </a:rPr>
                            <m:t>(</m:t>
                          </m:r>
                          <m:r>
                            <m:rPr>
                              <m:nor/>
                            </m:rPr>
                            <a:rPr lang="en-GB" sz="1500" i="0">
                              <a:latin typeface="Cambria Math" panose="02040503050406030204" pitchFamily="18" charset="0"/>
                            </a:rPr>
                            <m:t>Overall</m:t>
                          </m:r>
                          <m:r>
                            <m:rPr>
                              <m:nor/>
                            </m:rPr>
                            <a:rPr lang="en-GB" sz="1500" i="0">
                              <a:latin typeface="Cambria Math" panose="02040503050406030204" pitchFamily="18" charset="0"/>
                            </a:rPr>
                            <m:t> </m:t>
                          </m:r>
                          <m:r>
                            <m:rPr>
                              <m:nor/>
                            </m:rPr>
                            <a:rPr lang="en-GB" sz="1500" i="0">
                              <a:latin typeface="Cambria Math" panose="02040503050406030204" pitchFamily="18" charset="0"/>
                            </a:rPr>
                            <m:t>Classifier</m:t>
                          </m:r>
                          <m:r>
                            <m:rPr>
                              <m:nor/>
                            </m:rPr>
                            <a:rPr lang="en-GB" sz="1500" i="0">
                              <a:latin typeface="Cambria Math" panose="02040503050406030204" pitchFamily="18" charset="0"/>
                            </a:rPr>
                            <m:t> </m:t>
                          </m:r>
                          <m:r>
                            <m:rPr>
                              <m:nor/>
                            </m:rPr>
                            <a:rPr lang="en-GB" sz="1500" i="0">
                              <a:latin typeface="Cambria Math" panose="02040503050406030204" pitchFamily="18" charset="0"/>
                            </a:rPr>
                            <m:t>Accuracy</m:t>
                          </m:r>
                          <m:r>
                            <a:rPr lang="en-GB" sz="1500" i="1">
                              <a:latin typeface="Cambria Math" panose="02040503050406030204" pitchFamily="18" charset="0"/>
                            </a:rPr>
                            <m:t>)</m:t>
                          </m:r>
                        </m:e>
                        <m:sub>
                          <m:r>
                            <a:rPr lang="en-GB" sz="1500" i="1">
                              <a:latin typeface="Cambria Math" panose="02040503050406030204" pitchFamily="18" charset="0"/>
                            </a:rPr>
                            <m:t>𝑖</m:t>
                          </m:r>
                        </m:sub>
                      </m:sSub>
                      <m:r>
                        <a:rPr lang="en-GB" sz="1500" i="1">
                          <a:latin typeface="Cambria Math" panose="02040503050406030204" pitchFamily="18" charset="0"/>
                        </a:rPr>
                        <m:t>=</m:t>
                      </m:r>
                      <m:f>
                        <m:fPr>
                          <m:ctrlPr>
                            <a:rPr lang="en-GB" sz="1500" i="1">
                              <a:latin typeface="Cambria Math" panose="02040503050406030204" pitchFamily="18" charset="0"/>
                            </a:rPr>
                          </m:ctrlPr>
                        </m:fPr>
                        <m:num>
                          <m:nary>
                            <m:naryPr>
                              <m:chr m:val="∑"/>
                              <m:ctrlPr>
                                <a:rPr lang="en-GB" sz="1500" i="1">
                                  <a:latin typeface="Cambria Math" panose="02040503050406030204" pitchFamily="18" charset="0"/>
                                </a:rPr>
                              </m:ctrlPr>
                            </m:naryPr>
                            <m:sub>
                              <m:r>
                                <m:rPr>
                                  <m:brk m:alnAt="23"/>
                                </m:rPr>
                                <a:rPr lang="en-GB" sz="1500" i="1">
                                  <a:latin typeface="Cambria Math" panose="02040503050406030204" pitchFamily="18" charset="0"/>
                                </a:rPr>
                                <m:t>𝑖</m:t>
                              </m:r>
                              <m:r>
                                <a:rPr lang="en-GB" sz="1500" i="1">
                                  <a:latin typeface="Cambria Math" panose="02040503050406030204" pitchFamily="18" charset="0"/>
                                </a:rPr>
                                <m:t>=1</m:t>
                              </m:r>
                            </m:sub>
                            <m:sup>
                              <m:r>
                                <a:rPr lang="en-GB" sz="1500" i="1">
                                  <a:latin typeface="Cambria Math" panose="02040503050406030204" pitchFamily="18" charset="0"/>
                                </a:rPr>
                                <m:t>𝑛</m:t>
                              </m:r>
                            </m:sup>
                            <m:e>
                              <m:sSub>
                                <m:sSubPr>
                                  <m:ctrlPr>
                                    <a:rPr lang="en-GB" sz="1500" i="1">
                                      <a:latin typeface="Cambria Math" panose="02040503050406030204" pitchFamily="18" charset="0"/>
                                    </a:rPr>
                                  </m:ctrlPr>
                                </m:sSubPr>
                                <m:e>
                                  <m:r>
                                    <a:rPr lang="en-GB" sz="1500" i="1">
                                      <a:latin typeface="Cambria Math" panose="02040503050406030204" pitchFamily="18" charset="0"/>
                                    </a:rPr>
                                    <m:t>(</m:t>
                                  </m:r>
                                  <m:r>
                                    <m:rPr>
                                      <m:nor/>
                                    </m:rPr>
                                    <a:rPr lang="en-GB" sz="1500" i="0">
                                      <a:latin typeface="Cambria Math" panose="02040503050406030204" pitchFamily="18" charset="0"/>
                                    </a:rPr>
                                    <m:t>True</m:t>
                                  </m:r>
                                  <m:r>
                                    <m:rPr>
                                      <m:nor/>
                                    </m:rPr>
                                    <a:rPr lang="en-GB" sz="1500" i="0">
                                      <a:latin typeface="Cambria Math" panose="02040503050406030204" pitchFamily="18" charset="0"/>
                                    </a:rPr>
                                    <m:t> </m:t>
                                  </m:r>
                                  <m:r>
                                    <m:rPr>
                                      <m:nor/>
                                    </m:rPr>
                                    <a:rPr lang="en-GB" sz="1500" i="0">
                                      <a:latin typeface="Cambria Math" panose="02040503050406030204" pitchFamily="18" charset="0"/>
                                    </a:rPr>
                                    <m:t>Classification</m:t>
                                  </m:r>
                                  <m:r>
                                    <a:rPr lang="en-GB" sz="1500" i="1">
                                      <a:latin typeface="Cambria Math" panose="02040503050406030204" pitchFamily="18" charset="0"/>
                                    </a:rPr>
                                    <m:t>)</m:t>
                                  </m:r>
                                </m:e>
                                <m:sub>
                                  <m:r>
                                    <a:rPr lang="en-GB" sz="1500" i="1">
                                      <a:latin typeface="Cambria Math" panose="02040503050406030204" pitchFamily="18" charset="0"/>
                                    </a:rPr>
                                    <m:t>𝑖</m:t>
                                  </m:r>
                                </m:sub>
                              </m:sSub>
                            </m:e>
                          </m:nary>
                        </m:num>
                        <m:den>
                          <m:r>
                            <m:rPr>
                              <m:nor/>
                            </m:rPr>
                            <a:rPr lang="en-GB" sz="1500" i="0">
                              <a:latin typeface="Cambria Math" panose="02040503050406030204" pitchFamily="18" charset="0"/>
                            </a:rPr>
                            <m:t>Total</m:t>
                          </m:r>
                          <m:r>
                            <m:rPr>
                              <m:nor/>
                            </m:rPr>
                            <a:rPr lang="en-GB" sz="1500" i="0">
                              <a:latin typeface="Cambria Math" panose="02040503050406030204" pitchFamily="18" charset="0"/>
                            </a:rPr>
                            <m:t> </m:t>
                          </m:r>
                          <m:r>
                            <m:rPr>
                              <m:nor/>
                            </m:rPr>
                            <a:rPr lang="en-GB" sz="1500" i="0">
                              <a:latin typeface="Cambria Math" panose="02040503050406030204" pitchFamily="18" charset="0"/>
                            </a:rPr>
                            <m:t>Number</m:t>
                          </m:r>
                          <m:r>
                            <m:rPr>
                              <m:nor/>
                            </m:rPr>
                            <a:rPr lang="en-GB" sz="1500" i="0">
                              <a:latin typeface="Cambria Math" panose="02040503050406030204" pitchFamily="18" charset="0"/>
                            </a:rPr>
                            <m:t> </m:t>
                          </m:r>
                          <m:r>
                            <m:rPr>
                              <m:nor/>
                            </m:rPr>
                            <a:rPr lang="en-GB" sz="1500" i="0">
                              <a:latin typeface="Cambria Math" panose="02040503050406030204" pitchFamily="18" charset="0"/>
                            </a:rPr>
                            <m:t>of</m:t>
                          </m:r>
                          <m:r>
                            <m:rPr>
                              <m:nor/>
                            </m:rPr>
                            <a:rPr lang="en-GB" sz="1500" i="0">
                              <a:latin typeface="Cambria Math" panose="02040503050406030204" pitchFamily="18" charset="0"/>
                            </a:rPr>
                            <m:t> </m:t>
                          </m:r>
                          <m:r>
                            <m:rPr>
                              <m:nor/>
                            </m:rPr>
                            <a:rPr lang="en-GB" sz="1500" i="0">
                              <a:latin typeface="Cambria Math" panose="02040503050406030204" pitchFamily="18" charset="0"/>
                            </a:rPr>
                            <m:t>Cases</m:t>
                          </m:r>
                        </m:den>
                      </m:f>
                    </m:oMath>
                  </m:oMathPara>
                </a14:m>
                <a:endParaRPr lang="en-GB" sz="1500" i="1" dirty="0">
                  <a:latin typeface="Cambria Math" panose="02040503050406030204" pitchFamily="18" charset="0"/>
                </a:endParaRPr>
              </a:p>
              <a:p>
                <a:pPr lvl="3"/>
                <a:endParaRPr lang="en-GB" dirty="0"/>
              </a:p>
              <a:p>
                <a:pPr marL="1024890" lvl="3" indent="0">
                  <a:buNone/>
                </a:pPr>
                <a:endParaRPr lang="en-GB" dirty="0"/>
              </a:p>
              <a:p>
                <a:pPr marL="1024890" lvl="3" indent="0">
                  <a:buNone/>
                </a:pPr>
                <a:r>
                  <a:rPr lang="en-GB" dirty="0"/>
                  <a:t> where </a:t>
                </a:r>
                <a14:m>
                  <m:oMath xmlns:m="http://schemas.openxmlformats.org/officeDocument/2006/math">
                    <m:r>
                      <a:rPr lang="en-GB" i="1">
                        <a:latin typeface="Cambria Math" panose="02040503050406030204" pitchFamily="18" charset="0"/>
                      </a:rPr>
                      <m:t>𝑖</m:t>
                    </m:r>
                  </m:oMath>
                </a14:m>
                <a:r>
                  <a:rPr lang="en-GB" i="1" dirty="0"/>
                  <a:t> </a:t>
                </a:r>
                <a:r>
                  <a:rPr lang="en-GB" dirty="0"/>
                  <a:t>is the class number, and </a:t>
                </a:r>
                <a14:m>
                  <m:oMath xmlns:m="http://schemas.openxmlformats.org/officeDocument/2006/math">
                    <m:r>
                      <a:rPr lang="en-GB" i="1">
                        <a:latin typeface="Cambria Math" panose="02040503050406030204" pitchFamily="18" charset="0"/>
                      </a:rPr>
                      <m:t>𝑛</m:t>
                    </m:r>
                  </m:oMath>
                </a14:m>
                <a:r>
                  <a:rPr lang="en-GB" dirty="0"/>
                  <a:t> is the number of classes</a:t>
                </a:r>
              </a:p>
              <a:p>
                <a:pPr lvl="1"/>
                <a:endParaRPr lang="en-GB" dirty="0"/>
              </a:p>
              <a:p>
                <a:pPr marL="274320" lvl="1" indent="0">
                  <a:buNone/>
                </a:pPr>
                <a:endParaRPr lang="en-IE"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a:blip r:embed="rId2"/>
                <a:stretch>
                  <a:fillRect t="-1481"/>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pPr algn="ctr"/>
            <a:r>
              <a:rPr lang="en-IE" dirty="0"/>
              <a:t>Data Mining &amp; Machine Learning I</a:t>
            </a:r>
          </a:p>
        </p:txBody>
      </p:sp>
    </p:spTree>
    <p:extLst>
      <p:ext uri="{BB962C8B-B14F-4D97-AF65-F5344CB8AC3E}">
        <p14:creationId xmlns:p14="http://schemas.microsoft.com/office/powerpoint/2010/main" val="15612829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20746</TotalTime>
  <Words>2941</Words>
  <Application>Microsoft Office PowerPoint</Application>
  <PresentationFormat>On-screen Show (4:3)</PresentationFormat>
  <Paragraphs>534</Paragraphs>
  <Slides>33</Slides>
  <Notes>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3" baseType="lpstr">
      <vt:lpstr>Arial</vt:lpstr>
      <vt:lpstr>Bookman Old Style</vt:lpstr>
      <vt:lpstr>Calibri</vt:lpstr>
      <vt:lpstr>Cambria Math</vt:lpstr>
      <vt:lpstr>Courier New</vt:lpstr>
      <vt:lpstr>Gill Sans MT</vt:lpstr>
      <vt:lpstr>Wingdings</vt:lpstr>
      <vt:lpstr>Wingdings 3</vt:lpstr>
      <vt:lpstr>Origin</vt:lpstr>
      <vt:lpstr>Equation</vt:lpstr>
      <vt:lpstr>Data Mining  &amp; Machine Learning I</vt:lpstr>
      <vt:lpstr>3. Prediction Models Evaluation</vt:lpstr>
      <vt:lpstr>3.1 Model Evaluation</vt:lpstr>
      <vt:lpstr>3.1 Model Evaluation</vt:lpstr>
      <vt:lpstr>3.1 Model Evaluation</vt:lpstr>
      <vt:lpstr>3.1 Model Evaluation</vt:lpstr>
      <vt:lpstr>3.1 Model Evaluation</vt:lpstr>
      <vt:lpstr>3.1 Model Evaluation</vt:lpstr>
      <vt:lpstr>3.1 Model Evaluation</vt:lpstr>
      <vt:lpstr>3.1 Model Evaluation</vt:lpstr>
      <vt:lpstr>3.1 Model Evaluation</vt:lpstr>
      <vt:lpstr>3.1 Model Evaluation</vt:lpstr>
      <vt:lpstr>3.1 Model Evaluation</vt:lpstr>
      <vt:lpstr>3.1 Model Evaluation</vt:lpstr>
      <vt:lpstr>3.1 Model Evaluation</vt:lpstr>
      <vt:lpstr>3.1 Model Evaluation</vt:lpstr>
      <vt:lpstr>3.1 Model Evaluation</vt:lpstr>
      <vt:lpstr>3.1 Model Evaluation</vt:lpstr>
      <vt:lpstr>3.1 Model Evaluation</vt:lpstr>
      <vt:lpstr>3.1 Model Evaluation</vt:lpstr>
      <vt:lpstr>3.1 Model Evaluation</vt:lpstr>
      <vt:lpstr>3.1 Model Evaluation</vt:lpstr>
      <vt:lpstr>3.1 Model Evaluation</vt:lpstr>
      <vt:lpstr>3.1 Model Evaluation</vt:lpstr>
      <vt:lpstr>3.1 Model Evaluation</vt:lpstr>
      <vt:lpstr>3.2 Data Splitting &amp; Sampling Methods</vt:lpstr>
      <vt:lpstr>3.2 Data Splitting &amp; Sampling Methods</vt:lpstr>
      <vt:lpstr>3.1 Model Evaluation</vt:lpstr>
      <vt:lpstr>3.2 Data Splitting &amp; Sampling Methods</vt:lpstr>
      <vt:lpstr>3.2 Data Splitting &amp; Sampling Methods</vt:lpstr>
      <vt:lpstr>3.2 Data Splitting &amp; Sampling Methods</vt:lpstr>
      <vt:lpstr>3.1 Model Evaluation</vt:lpstr>
      <vt:lpstr>3.3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Storage &amp; Management</dc:title>
  <dc:creator>eidolon</dc:creator>
  <cp:lastModifiedBy>Luis Gustavo Nardin</cp:lastModifiedBy>
  <cp:revision>502</cp:revision>
  <dcterms:created xsi:type="dcterms:W3CDTF">2010-07-16T14:42:15Z</dcterms:created>
  <dcterms:modified xsi:type="dcterms:W3CDTF">2020-02-04T16:24:15Z</dcterms:modified>
</cp:coreProperties>
</file>