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6"/>
  </p:notesMasterIdLst>
  <p:sldIdLst>
    <p:sldId id="256" r:id="rId2"/>
    <p:sldId id="257" r:id="rId3"/>
    <p:sldId id="386" r:id="rId4"/>
    <p:sldId id="258" r:id="rId5"/>
    <p:sldId id="259" r:id="rId6"/>
    <p:sldId id="260" r:id="rId7"/>
    <p:sldId id="261" r:id="rId8"/>
    <p:sldId id="38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3B0796-F644-470C-870F-ACF76E0A652C}" v="7" dt="2020-02-11T10:39:17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6" autoAdjust="0"/>
    <p:restoredTop sz="87256" autoAdjust="0"/>
  </p:normalViewPr>
  <p:slideViewPr>
    <p:cSldViewPr>
      <p:cViewPr varScale="1">
        <p:scale>
          <a:sx n="55" d="100"/>
          <a:sy n="55" d="100"/>
        </p:scale>
        <p:origin x="1746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Gustavo Nardin" userId="cf698c43-6a11-443f-afbf-c18da312249d" providerId="ADAL" clId="{603B0796-F644-470C-870F-ACF76E0A652C}"/>
    <pc:docChg chg="modSld">
      <pc:chgData name="Luis Gustavo Nardin" userId="cf698c43-6a11-443f-afbf-c18da312249d" providerId="ADAL" clId="{603B0796-F644-470C-870F-ACF76E0A652C}" dt="2020-02-11T11:07:43.122" v="38" actId="14100"/>
      <pc:docMkLst>
        <pc:docMk/>
      </pc:docMkLst>
      <pc:sldChg chg="modSp">
        <pc:chgData name="Luis Gustavo Nardin" userId="cf698c43-6a11-443f-afbf-c18da312249d" providerId="ADAL" clId="{603B0796-F644-470C-870F-ACF76E0A652C}" dt="2020-02-11T07:20:52.904" v="3" actId="20577"/>
        <pc:sldMkLst>
          <pc:docMk/>
          <pc:sldMk cId="106356865" sldId="262"/>
        </pc:sldMkLst>
        <pc:spChg chg="mod">
          <ac:chgData name="Luis Gustavo Nardin" userId="cf698c43-6a11-443f-afbf-c18da312249d" providerId="ADAL" clId="{603B0796-F644-470C-870F-ACF76E0A652C}" dt="2020-02-11T07:20:52.904" v="3" actId="20577"/>
          <ac:spMkLst>
            <pc:docMk/>
            <pc:sldMk cId="106356865" sldId="262"/>
            <ac:spMk id="6" creationId="{00000000-0000-0000-0000-000000000000}"/>
          </ac:spMkLst>
        </pc:spChg>
      </pc:sldChg>
      <pc:sldChg chg="modSp">
        <pc:chgData name="Luis Gustavo Nardin" userId="cf698c43-6a11-443f-afbf-c18da312249d" providerId="ADAL" clId="{603B0796-F644-470C-870F-ACF76E0A652C}" dt="2020-02-11T08:19:38.425" v="5" actId="20577"/>
        <pc:sldMkLst>
          <pc:docMk/>
          <pc:sldMk cId="652427381" sldId="263"/>
        </pc:sldMkLst>
        <pc:spChg chg="mod">
          <ac:chgData name="Luis Gustavo Nardin" userId="cf698c43-6a11-443f-afbf-c18da312249d" providerId="ADAL" clId="{603B0796-F644-470C-870F-ACF76E0A652C}" dt="2020-02-11T08:19:38.425" v="5" actId="20577"/>
          <ac:spMkLst>
            <pc:docMk/>
            <pc:sldMk cId="652427381" sldId="263"/>
            <ac:spMk id="6" creationId="{00000000-0000-0000-0000-000000000000}"/>
          </ac:spMkLst>
        </pc:spChg>
      </pc:sldChg>
      <pc:sldChg chg="modSp">
        <pc:chgData name="Luis Gustavo Nardin" userId="cf698c43-6a11-443f-afbf-c18da312249d" providerId="ADAL" clId="{603B0796-F644-470C-870F-ACF76E0A652C}" dt="2020-02-11T07:19:37.523" v="1" actId="20577"/>
        <pc:sldMkLst>
          <pc:docMk/>
          <pc:sldMk cId="2918724579" sldId="388"/>
        </pc:sldMkLst>
        <pc:spChg chg="mod">
          <ac:chgData name="Luis Gustavo Nardin" userId="cf698c43-6a11-443f-afbf-c18da312249d" providerId="ADAL" clId="{603B0796-F644-470C-870F-ACF76E0A652C}" dt="2020-02-11T07:19:37.523" v="1" actId="20577"/>
          <ac:spMkLst>
            <pc:docMk/>
            <pc:sldMk cId="2918724579" sldId="388"/>
            <ac:spMk id="7" creationId="{00000000-0000-0000-0000-000000000000}"/>
          </ac:spMkLst>
        </pc:spChg>
      </pc:sldChg>
      <pc:sldChg chg="addSp delSp modSp">
        <pc:chgData name="Luis Gustavo Nardin" userId="cf698c43-6a11-443f-afbf-c18da312249d" providerId="ADAL" clId="{603B0796-F644-470C-870F-ACF76E0A652C}" dt="2020-02-11T10:39:17.196" v="36" actId="20577"/>
        <pc:sldMkLst>
          <pc:docMk/>
          <pc:sldMk cId="3725302620" sldId="392"/>
        </pc:sldMkLst>
        <pc:spChg chg="add mod">
          <ac:chgData name="Luis Gustavo Nardin" userId="cf698c43-6a11-443f-afbf-c18da312249d" providerId="ADAL" clId="{603B0796-F644-470C-870F-ACF76E0A652C}" dt="2020-02-11T10:39:17.196" v="36" actId="20577"/>
          <ac:spMkLst>
            <pc:docMk/>
            <pc:sldMk cId="3725302620" sldId="392"/>
            <ac:spMk id="4" creationId="{00000000-0000-0000-0000-000000000000}"/>
          </ac:spMkLst>
        </pc:spChg>
        <pc:graphicFrameChg chg="del mod replId">
          <ac:chgData name="Luis Gustavo Nardin" userId="cf698c43-6a11-443f-afbf-c18da312249d" providerId="ADAL" clId="{603B0796-F644-470C-870F-ACF76E0A652C}" dt="2020-02-11T10:38:47.752" v="29"/>
          <ac:graphicFrameMkLst>
            <pc:docMk/>
            <pc:sldMk cId="3725302620" sldId="392"/>
            <ac:graphicFrameMk id="6" creationId="{00000000-0000-0000-0000-000000000000}"/>
          </ac:graphicFrameMkLst>
        </pc:graphicFrameChg>
      </pc:sldChg>
      <pc:sldChg chg="modSp">
        <pc:chgData name="Luis Gustavo Nardin" userId="cf698c43-6a11-443f-afbf-c18da312249d" providerId="ADAL" clId="{603B0796-F644-470C-870F-ACF76E0A652C}" dt="2020-02-11T11:07:43.122" v="38" actId="14100"/>
        <pc:sldMkLst>
          <pc:docMk/>
          <pc:sldMk cId="3695765685" sldId="395"/>
        </pc:sldMkLst>
        <pc:spChg chg="mod">
          <ac:chgData name="Luis Gustavo Nardin" userId="cf698c43-6a11-443f-afbf-c18da312249d" providerId="ADAL" clId="{603B0796-F644-470C-870F-ACF76E0A652C}" dt="2020-02-11T11:07:43.122" v="38" actId="14100"/>
          <ac:spMkLst>
            <pc:docMk/>
            <pc:sldMk cId="3695765685" sldId="395"/>
            <ac:spMk id="5" creationId="{00000000-0000-0000-0000-000000000000}"/>
          </ac:spMkLst>
        </pc:spChg>
        <pc:spChg chg="mod">
          <ac:chgData name="Luis Gustavo Nardin" userId="cf698c43-6a11-443f-afbf-c18da312249d" providerId="ADAL" clId="{603B0796-F644-470C-870F-ACF76E0A652C}" dt="2020-02-11T08:22:35.551" v="25" actId="14100"/>
          <ac:spMkLst>
            <pc:docMk/>
            <pc:sldMk cId="3695765685" sldId="395"/>
            <ac:spMk id="9" creationId="{00000000-0000-0000-0000-000000000000}"/>
          </ac:spMkLst>
        </pc:spChg>
        <pc:spChg chg="mod">
          <ac:chgData name="Luis Gustavo Nardin" userId="cf698c43-6a11-443f-afbf-c18da312249d" providerId="ADAL" clId="{603B0796-F644-470C-870F-ACF76E0A652C}" dt="2020-02-11T08:22:42.526" v="26" actId="14100"/>
          <ac:spMkLst>
            <pc:docMk/>
            <pc:sldMk cId="3695765685" sldId="395"/>
            <ac:spMk id="10" creationId="{00000000-0000-0000-0000-000000000000}"/>
          </ac:spMkLst>
        </pc:spChg>
        <pc:spChg chg="mod">
          <ac:chgData name="Luis Gustavo Nardin" userId="cf698c43-6a11-443f-afbf-c18da312249d" providerId="ADAL" clId="{603B0796-F644-470C-870F-ACF76E0A652C}" dt="2020-02-11T08:22:48.697" v="27" actId="14100"/>
          <ac:spMkLst>
            <pc:docMk/>
            <pc:sldMk cId="3695765685" sldId="395"/>
            <ac:spMk id="12" creationId="{00000000-0000-0000-0000-000000000000}"/>
          </ac:spMkLst>
        </pc:spChg>
        <pc:picChg chg="mod">
          <ac:chgData name="Luis Gustavo Nardin" userId="cf698c43-6a11-443f-afbf-c18da312249d" providerId="ADAL" clId="{603B0796-F644-470C-870F-ACF76E0A652C}" dt="2020-02-11T08:22:25.032" v="24" actId="1036"/>
          <ac:picMkLst>
            <pc:docMk/>
            <pc:sldMk cId="3695765685" sldId="395"/>
            <ac:picMk id="7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DCD0F-105E-7747-8008-F532A31C5795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DFD9E8-9EAC-A04A-9D0D-0992B9F02B29}">
      <dgm:prSet phldrT="[Text]" custT="1"/>
      <dgm:spPr/>
      <dgm:t>
        <a:bodyPr/>
        <a:lstStyle/>
        <a:p>
          <a:r>
            <a:rPr lang="en-GB" sz="5100" dirty="0"/>
            <a:t>X</a:t>
          </a:r>
          <a:r>
            <a:rPr lang="en-GB" sz="2000" dirty="0"/>
            <a:t>2</a:t>
          </a:r>
          <a:endParaRPr lang="en-GB" sz="5100" dirty="0"/>
        </a:p>
      </dgm:t>
    </dgm:pt>
    <dgm:pt modelId="{23921A11-0262-FD48-A6DC-4D3E7E3D8353}" type="parTrans" cxnId="{614BB1C6-43EC-DB40-BDBF-5B23E0FF11D5}">
      <dgm:prSet/>
      <dgm:spPr/>
      <dgm:t>
        <a:bodyPr/>
        <a:lstStyle/>
        <a:p>
          <a:endParaRPr lang="en-GB"/>
        </a:p>
      </dgm:t>
    </dgm:pt>
    <dgm:pt modelId="{1BEEA374-061D-9242-A52C-75E1B0B7CE57}" type="sibTrans" cxnId="{614BB1C6-43EC-DB40-BDBF-5B23E0FF11D5}">
      <dgm:prSet/>
      <dgm:spPr/>
      <dgm:t>
        <a:bodyPr/>
        <a:lstStyle/>
        <a:p>
          <a:endParaRPr lang="en-GB"/>
        </a:p>
      </dgm:t>
    </dgm:pt>
    <dgm:pt modelId="{0807ABAA-4270-3B4C-819B-8489FA0EE8E0}">
      <dgm:prSet phldrT="[Text]" custT="1"/>
      <dgm:spPr/>
      <dgm:t>
        <a:bodyPr/>
        <a:lstStyle/>
        <a:p>
          <a:r>
            <a:rPr lang="en-GB" sz="5100" dirty="0"/>
            <a:t>X</a:t>
          </a:r>
          <a:r>
            <a:rPr lang="en-GB" sz="2000" dirty="0"/>
            <a:t>1</a:t>
          </a:r>
          <a:endParaRPr lang="en-GB" sz="5100" dirty="0"/>
        </a:p>
      </dgm:t>
    </dgm:pt>
    <dgm:pt modelId="{4120081B-13D5-3448-BE40-7418E45D1603}" type="parTrans" cxnId="{A7644171-7EFA-D540-AC06-BCB559AC9A19}">
      <dgm:prSet/>
      <dgm:spPr/>
      <dgm:t>
        <a:bodyPr/>
        <a:lstStyle/>
        <a:p>
          <a:endParaRPr lang="en-GB"/>
        </a:p>
      </dgm:t>
    </dgm:pt>
    <dgm:pt modelId="{F65C8D40-91CB-3646-8532-42D90433D177}" type="sibTrans" cxnId="{A7644171-7EFA-D540-AC06-BCB559AC9A19}">
      <dgm:prSet/>
      <dgm:spPr/>
      <dgm:t>
        <a:bodyPr/>
        <a:lstStyle/>
        <a:p>
          <a:endParaRPr lang="en-GB"/>
        </a:p>
      </dgm:t>
    </dgm:pt>
    <dgm:pt modelId="{8A33BB0C-DFCA-BA4A-B3D0-97F85A1F9F24}">
      <dgm:prSet phldrT="[Text]" custT="1"/>
      <dgm:spPr/>
      <dgm:t>
        <a:bodyPr/>
        <a:lstStyle/>
        <a:p>
          <a:r>
            <a:rPr lang="en-GB" sz="5100" dirty="0"/>
            <a:t>X</a:t>
          </a:r>
          <a:r>
            <a:rPr lang="en-GB" sz="2000" dirty="0"/>
            <a:t>3</a:t>
          </a:r>
          <a:endParaRPr lang="en-GB" sz="5100" dirty="0"/>
        </a:p>
      </dgm:t>
    </dgm:pt>
    <dgm:pt modelId="{14CE1BEB-CA04-C94F-A5D3-B5D4277A8D40}" type="parTrans" cxnId="{FF9D4825-1ADE-3045-A088-91B9390A8F48}">
      <dgm:prSet/>
      <dgm:spPr/>
      <dgm:t>
        <a:bodyPr/>
        <a:lstStyle/>
        <a:p>
          <a:endParaRPr lang="en-GB"/>
        </a:p>
      </dgm:t>
    </dgm:pt>
    <dgm:pt modelId="{76507933-6988-4045-ADE3-EF97BD1E82B0}" type="sibTrans" cxnId="{FF9D4825-1ADE-3045-A088-91B9390A8F48}">
      <dgm:prSet/>
      <dgm:spPr/>
      <dgm:t>
        <a:bodyPr/>
        <a:lstStyle/>
        <a:p>
          <a:endParaRPr lang="en-GB"/>
        </a:p>
      </dgm:t>
    </dgm:pt>
    <dgm:pt modelId="{66159F79-6291-9942-B05F-939304C1D47D}">
      <dgm:prSet phldrT="[Text]" custT="1"/>
      <dgm:spPr/>
      <dgm:t>
        <a:bodyPr/>
        <a:lstStyle/>
        <a:p>
          <a:r>
            <a:rPr lang="en-GB" sz="5400" dirty="0"/>
            <a:t>Y</a:t>
          </a:r>
        </a:p>
      </dgm:t>
    </dgm:pt>
    <dgm:pt modelId="{F5754D0D-DEB9-0744-808E-D4831C4D9D2D}" type="sibTrans" cxnId="{C7BD9BC8-3E75-A64B-8AFC-294C1BBF9AD2}">
      <dgm:prSet/>
      <dgm:spPr/>
      <dgm:t>
        <a:bodyPr/>
        <a:lstStyle/>
        <a:p>
          <a:endParaRPr lang="en-GB"/>
        </a:p>
      </dgm:t>
    </dgm:pt>
    <dgm:pt modelId="{62C760ED-E6CD-314E-ACBC-42B6940E3E01}" type="parTrans" cxnId="{C7BD9BC8-3E75-A64B-8AFC-294C1BBF9AD2}">
      <dgm:prSet/>
      <dgm:spPr/>
      <dgm:t>
        <a:bodyPr/>
        <a:lstStyle/>
        <a:p>
          <a:endParaRPr lang="en-GB"/>
        </a:p>
      </dgm:t>
    </dgm:pt>
    <dgm:pt modelId="{BD7795A5-7685-4348-9E75-32DA86395397}" type="pres">
      <dgm:prSet presAssocID="{D14DCD0F-105E-7747-8008-F532A31C5795}" presName="Name0" presStyleCnt="0">
        <dgm:presLayoutVars>
          <dgm:chMax val="4"/>
          <dgm:resizeHandles val="exact"/>
        </dgm:presLayoutVars>
      </dgm:prSet>
      <dgm:spPr/>
    </dgm:pt>
    <dgm:pt modelId="{87A162BA-5A03-EB45-8018-1B31C4BC02CD}" type="pres">
      <dgm:prSet presAssocID="{D14DCD0F-105E-7747-8008-F532A31C5795}" presName="ellipse" presStyleLbl="trBgShp" presStyleIdx="0" presStyleCnt="1"/>
      <dgm:spPr/>
    </dgm:pt>
    <dgm:pt modelId="{D71BEF1C-6BC6-8C4A-AE82-170562FAD980}" type="pres">
      <dgm:prSet presAssocID="{D14DCD0F-105E-7747-8008-F532A31C5795}" presName="arrow1" presStyleLbl="fgShp" presStyleIdx="0" presStyleCnt="1"/>
      <dgm:spPr/>
    </dgm:pt>
    <dgm:pt modelId="{24FF6E1C-07EB-AE42-8A80-D2798FFA8F8F}" type="pres">
      <dgm:prSet presAssocID="{D14DCD0F-105E-7747-8008-F532A31C5795}" presName="rectangle" presStyleLbl="revTx" presStyleIdx="0" presStyleCnt="1">
        <dgm:presLayoutVars>
          <dgm:bulletEnabled val="1"/>
        </dgm:presLayoutVars>
      </dgm:prSet>
      <dgm:spPr/>
    </dgm:pt>
    <dgm:pt modelId="{A03E774F-A069-9849-B432-9B128FC7CDAA}" type="pres">
      <dgm:prSet presAssocID="{0807ABAA-4270-3B4C-819B-8489FA0EE8E0}" presName="item1" presStyleLbl="node1" presStyleIdx="0" presStyleCnt="3">
        <dgm:presLayoutVars>
          <dgm:bulletEnabled val="1"/>
        </dgm:presLayoutVars>
      </dgm:prSet>
      <dgm:spPr/>
    </dgm:pt>
    <dgm:pt modelId="{8CF1A855-C6CD-4F4F-9ABA-0825DA2F5E90}" type="pres">
      <dgm:prSet presAssocID="{8A33BB0C-DFCA-BA4A-B3D0-97F85A1F9F24}" presName="item2" presStyleLbl="node1" presStyleIdx="1" presStyleCnt="3">
        <dgm:presLayoutVars>
          <dgm:bulletEnabled val="1"/>
        </dgm:presLayoutVars>
      </dgm:prSet>
      <dgm:spPr/>
    </dgm:pt>
    <dgm:pt modelId="{BEF51122-FD7B-524A-866D-35C3D8CD9571}" type="pres">
      <dgm:prSet presAssocID="{66159F79-6291-9942-B05F-939304C1D47D}" presName="item3" presStyleLbl="node1" presStyleIdx="2" presStyleCnt="3" custLinFactNeighborX="-47810" custLinFactNeighborY="-31846">
        <dgm:presLayoutVars>
          <dgm:bulletEnabled val="1"/>
        </dgm:presLayoutVars>
      </dgm:prSet>
      <dgm:spPr/>
    </dgm:pt>
    <dgm:pt modelId="{1BA32869-6C6C-6A41-AB68-3325A5F98C04}" type="pres">
      <dgm:prSet presAssocID="{D14DCD0F-105E-7747-8008-F532A31C5795}" presName="funnel" presStyleLbl="trAlignAcc1" presStyleIdx="0" presStyleCnt="1"/>
      <dgm:spPr/>
    </dgm:pt>
  </dgm:ptLst>
  <dgm:cxnLst>
    <dgm:cxn modelId="{4185FA10-51A3-F54B-A94B-AB8881162B4C}" type="presOf" srcId="{D14DCD0F-105E-7747-8008-F532A31C5795}" destId="{BD7795A5-7685-4348-9E75-32DA86395397}" srcOrd="0" destOrd="0" presId="urn:microsoft.com/office/officeart/2005/8/layout/funnel1"/>
    <dgm:cxn modelId="{FF9D4825-1ADE-3045-A088-91B9390A8F48}" srcId="{D14DCD0F-105E-7747-8008-F532A31C5795}" destId="{8A33BB0C-DFCA-BA4A-B3D0-97F85A1F9F24}" srcOrd="2" destOrd="0" parTransId="{14CE1BEB-CA04-C94F-A5D3-B5D4277A8D40}" sibTransId="{76507933-6988-4045-ADE3-EF97BD1E82B0}"/>
    <dgm:cxn modelId="{9D9CC96D-7859-1544-BD98-AD46EDA4D3D7}" type="presOf" srcId="{0807ABAA-4270-3B4C-819B-8489FA0EE8E0}" destId="{8CF1A855-C6CD-4F4F-9ABA-0825DA2F5E90}" srcOrd="0" destOrd="0" presId="urn:microsoft.com/office/officeart/2005/8/layout/funnel1"/>
    <dgm:cxn modelId="{A7644171-7EFA-D540-AC06-BCB559AC9A19}" srcId="{D14DCD0F-105E-7747-8008-F532A31C5795}" destId="{0807ABAA-4270-3B4C-819B-8489FA0EE8E0}" srcOrd="1" destOrd="0" parTransId="{4120081B-13D5-3448-BE40-7418E45D1603}" sibTransId="{F65C8D40-91CB-3646-8532-42D90433D177}"/>
    <dgm:cxn modelId="{8ABEBEA6-244A-F84E-81EF-883D07041151}" type="presOf" srcId="{66159F79-6291-9942-B05F-939304C1D47D}" destId="{24FF6E1C-07EB-AE42-8A80-D2798FFA8F8F}" srcOrd="0" destOrd="0" presId="urn:microsoft.com/office/officeart/2005/8/layout/funnel1"/>
    <dgm:cxn modelId="{EAB3F7B4-B71E-F347-933B-AA799C926B4E}" type="presOf" srcId="{EFDFD9E8-9EAC-A04A-9D0D-0992B9F02B29}" destId="{BEF51122-FD7B-524A-866D-35C3D8CD9571}" srcOrd="0" destOrd="0" presId="urn:microsoft.com/office/officeart/2005/8/layout/funnel1"/>
    <dgm:cxn modelId="{614BB1C6-43EC-DB40-BDBF-5B23E0FF11D5}" srcId="{D14DCD0F-105E-7747-8008-F532A31C5795}" destId="{EFDFD9E8-9EAC-A04A-9D0D-0992B9F02B29}" srcOrd="0" destOrd="0" parTransId="{23921A11-0262-FD48-A6DC-4D3E7E3D8353}" sibTransId="{1BEEA374-061D-9242-A52C-75E1B0B7CE57}"/>
    <dgm:cxn modelId="{C7BD9BC8-3E75-A64B-8AFC-294C1BBF9AD2}" srcId="{D14DCD0F-105E-7747-8008-F532A31C5795}" destId="{66159F79-6291-9942-B05F-939304C1D47D}" srcOrd="3" destOrd="0" parTransId="{62C760ED-E6CD-314E-ACBC-42B6940E3E01}" sibTransId="{F5754D0D-DEB9-0744-808E-D4831C4D9D2D}"/>
    <dgm:cxn modelId="{3ECD4BFA-736D-3F46-AD52-D48C9D9FB500}" type="presOf" srcId="{8A33BB0C-DFCA-BA4A-B3D0-97F85A1F9F24}" destId="{A03E774F-A069-9849-B432-9B128FC7CDAA}" srcOrd="0" destOrd="0" presId="urn:microsoft.com/office/officeart/2005/8/layout/funnel1"/>
    <dgm:cxn modelId="{34FC0B9B-4D4A-424D-B458-0C9549BEAA1F}" type="presParOf" srcId="{BD7795A5-7685-4348-9E75-32DA86395397}" destId="{87A162BA-5A03-EB45-8018-1B31C4BC02CD}" srcOrd="0" destOrd="0" presId="urn:microsoft.com/office/officeart/2005/8/layout/funnel1"/>
    <dgm:cxn modelId="{58FFFC8C-C3BB-854E-9F04-BA7FBC7A337C}" type="presParOf" srcId="{BD7795A5-7685-4348-9E75-32DA86395397}" destId="{D71BEF1C-6BC6-8C4A-AE82-170562FAD980}" srcOrd="1" destOrd="0" presId="urn:microsoft.com/office/officeart/2005/8/layout/funnel1"/>
    <dgm:cxn modelId="{DF5B0C08-3BE8-6C42-98C1-8E8F6395E9C2}" type="presParOf" srcId="{BD7795A5-7685-4348-9E75-32DA86395397}" destId="{24FF6E1C-07EB-AE42-8A80-D2798FFA8F8F}" srcOrd="2" destOrd="0" presId="urn:microsoft.com/office/officeart/2005/8/layout/funnel1"/>
    <dgm:cxn modelId="{D425C41D-E1AA-0D43-84BA-D936F81EB469}" type="presParOf" srcId="{BD7795A5-7685-4348-9E75-32DA86395397}" destId="{A03E774F-A069-9849-B432-9B128FC7CDAA}" srcOrd="3" destOrd="0" presId="urn:microsoft.com/office/officeart/2005/8/layout/funnel1"/>
    <dgm:cxn modelId="{17210A0C-A96B-7540-8CA5-C2FC3B7081A6}" type="presParOf" srcId="{BD7795A5-7685-4348-9E75-32DA86395397}" destId="{8CF1A855-C6CD-4F4F-9ABA-0825DA2F5E90}" srcOrd="4" destOrd="0" presId="urn:microsoft.com/office/officeart/2005/8/layout/funnel1"/>
    <dgm:cxn modelId="{751D38C2-A11D-8442-900E-3D4528EFACF0}" type="presParOf" srcId="{BD7795A5-7685-4348-9E75-32DA86395397}" destId="{BEF51122-FD7B-524A-866D-35C3D8CD9571}" srcOrd="5" destOrd="0" presId="urn:microsoft.com/office/officeart/2005/8/layout/funnel1"/>
    <dgm:cxn modelId="{2F5A7778-9404-234A-892F-0FD86AAEAF94}" type="presParOf" srcId="{BD7795A5-7685-4348-9E75-32DA86395397}" destId="{1BA32869-6C6C-6A41-AB68-3325A5F98C0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62BA-5A03-EB45-8018-1B31C4BC02CD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BEF1C-6BC6-8C4A-AE82-170562FAD980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F6E1C-07EB-AE42-8A80-D2798FFA8F8F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Y</a:t>
          </a:r>
        </a:p>
      </dsp:txBody>
      <dsp:txXfrm>
        <a:off x="1524000" y="3276600"/>
        <a:ext cx="3048000" cy="762000"/>
      </dsp:txXfrm>
    </dsp:sp>
    <dsp:sp modelId="{A03E774F-A069-9849-B432-9B128FC7CDAA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X</a:t>
          </a:r>
          <a:r>
            <a:rPr lang="en-GB" sz="2000" kern="1200" dirty="0"/>
            <a:t>3</a:t>
          </a:r>
          <a:endParaRPr lang="en-GB" sz="5100" kern="1200" dirty="0"/>
        </a:p>
      </dsp:txBody>
      <dsp:txXfrm>
        <a:off x="2763268" y="1558292"/>
        <a:ext cx="808224" cy="808224"/>
      </dsp:txXfrm>
    </dsp:sp>
    <dsp:sp modelId="{8CF1A855-C6CD-4F4F-9ABA-0825DA2F5E90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X</a:t>
          </a:r>
          <a:r>
            <a:rPr lang="en-GB" sz="2000" kern="1200" dirty="0"/>
            <a:t>1</a:t>
          </a:r>
          <a:endParaRPr lang="en-GB" sz="5100" kern="1200" dirty="0"/>
        </a:p>
      </dsp:txBody>
      <dsp:txXfrm>
        <a:off x="1945388" y="700787"/>
        <a:ext cx="808224" cy="808224"/>
      </dsp:txXfrm>
    </dsp:sp>
    <dsp:sp modelId="{BEF51122-FD7B-524A-866D-35C3D8CD9571}">
      <dsp:nvSpPr>
        <dsp:cNvPr id="0" name=""/>
        <dsp:cNvSpPr/>
      </dsp:nvSpPr>
      <dsp:spPr>
        <a:xfrm>
          <a:off x="2399931" y="0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X</a:t>
          </a:r>
          <a:r>
            <a:rPr lang="en-GB" sz="2000" kern="1200" dirty="0"/>
            <a:t>2</a:t>
          </a:r>
          <a:endParaRPr lang="en-GB" sz="5100" kern="1200" dirty="0"/>
        </a:p>
      </dsp:txBody>
      <dsp:txXfrm>
        <a:off x="2567319" y="167388"/>
        <a:ext cx="808224" cy="808224"/>
      </dsp:txXfrm>
    </dsp:sp>
    <dsp:sp modelId="{1BA32869-6C6C-6A41-AB68-3325A5F98C04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E26B-CF70-49F0-A0F1-3CAEFD1524F9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6DFD-454E-4BDE-BECD-D90B03D438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521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9304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90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7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768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0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0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5AA7EC-5803-494B-9E33-31E7747B1585}" type="datetime1">
              <a:rPr lang="en-IE" smtClean="0"/>
              <a:t>11/02/2020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146-8546-4BCC-ADE6-690F652BFB7E}" type="datetime1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8CD-650E-454E-830E-825835665F2B}" type="datetime1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7575-2568-44CB-A811-B2BCEBA0300C}" type="datetime1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13ABEA-6F50-414B-A6C0-79CB1ACD5B81}" type="datetime1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3D7-AD15-4851-B345-BAC93E4A0FD1}" type="datetime1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21A8-3AD6-4491-AFAB-18BB1750D36F}" type="datetime1">
              <a:rPr lang="en-IE" smtClean="0"/>
              <a:t>11/02/2020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C68C-761E-4C55-BC2F-32A4DE5A78EB}" type="datetime1">
              <a:rPr lang="en-IE" smtClean="0"/>
              <a:t>11/02/2020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42F-05A7-425F-ACD5-3CD26FCA4A15}" type="datetime1">
              <a:rPr lang="en-IE" smtClean="0"/>
              <a:t>11/02/2020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F5B4-6F8E-44AF-9144-B7D131601CFF}" type="datetime1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4FD-8725-4DCD-ADEB-77154A9039B0}" type="datetime1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069B8B-49D3-4C1B-AE57-672B255F8C62}" type="datetime1">
              <a:rPr lang="en-IE" smtClean="0"/>
              <a:t>11/02/2020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E"/>
              <a:t>Data Storage &amp; Management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onybates.ca/2016/01/04/book-review-the-future-of-the-professions-including-teach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3.wmf"/><Relationship Id="rId5" Type="http://schemas.openxmlformats.org/officeDocument/2006/relationships/image" Target="../media/image30.emf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38.wmf"/><Relationship Id="rId10" Type="http://schemas.openxmlformats.org/officeDocument/2006/relationships/image" Target="../media/image40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hyperlink" Target="https://www.alsharif.info/iom5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simiezzz/647478939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ga-IE" dirty="0"/>
              <a:t>Data Mining </a:t>
            </a:r>
            <a:br>
              <a:rPr lang="ga-IE" dirty="0"/>
            </a:br>
            <a:r>
              <a:rPr lang="ga-IE" dirty="0"/>
              <a:t>&amp; Machine Learning 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4.</a:t>
            </a:r>
            <a:r>
              <a:rPr lang="en-GB" dirty="0"/>
              <a:t> </a:t>
            </a:r>
            <a:r>
              <a:rPr lang="en-IE" dirty="0"/>
              <a:t>Regression Models I</a:t>
            </a:r>
          </a:p>
          <a:p>
            <a:endParaRPr lang="en-IE" dirty="0"/>
          </a:p>
        </p:txBody>
      </p:sp>
      <p:pic>
        <p:nvPicPr>
          <p:cNvPr id="9" name="Picture 8" descr="Book Review: The Future of the Professions (including ...">
            <a:extLst>
              <a:ext uri="{FF2B5EF4-FFF2-40B4-BE49-F238E27FC236}">
                <a16:creationId xmlns:a16="http://schemas.microsoft.com/office/drawing/2014/main" id="{77FB42F5-8B40-BD4A-87F1-E95120AA9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31640" y="3861651"/>
            <a:ext cx="125223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Measuring the Quality of Fit</a:t>
            </a:r>
          </a:p>
        </p:txBody>
      </p:sp>
      <p:pic>
        <p:nvPicPr>
          <p:cNvPr id="4" name="Picture 3" descr="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43" y="1876814"/>
            <a:ext cx="6447050" cy="256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868" y="4653136"/>
            <a:ext cx="3429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LEFT</a:t>
            </a:r>
          </a:p>
          <a:p>
            <a:r>
              <a:rPr lang="en-US" dirty="0"/>
              <a:t>Black: Truth</a:t>
            </a:r>
          </a:p>
          <a:p>
            <a:r>
              <a:rPr lang="en-US" dirty="0">
                <a:solidFill>
                  <a:srgbClr val="FF6600"/>
                </a:solidFill>
              </a:rPr>
              <a:t>Orange:</a:t>
            </a:r>
            <a:r>
              <a:rPr lang="en-US" dirty="0"/>
              <a:t> Linear Estimate</a:t>
            </a:r>
          </a:p>
          <a:p>
            <a:r>
              <a:rPr lang="en-US" dirty="0">
                <a:solidFill>
                  <a:srgbClr val="3366FF"/>
                </a:solidFill>
              </a:rPr>
              <a:t>Blue</a:t>
            </a:r>
            <a:r>
              <a:rPr lang="en-US" dirty="0"/>
              <a:t>:  smoothing spline</a:t>
            </a:r>
          </a:p>
          <a:p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:  smoothing spline (more flexible)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0868" y="4680936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RIGHT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Test MSE</a:t>
            </a:r>
          </a:p>
          <a:p>
            <a:r>
              <a:rPr lang="en-US" dirty="0">
                <a:solidFill>
                  <a:schemeClr val="accent1"/>
                </a:solidFill>
              </a:rPr>
              <a:t>Grey</a:t>
            </a:r>
            <a:r>
              <a:rPr lang="en-US" dirty="0"/>
              <a:t>: Training MSE</a:t>
            </a:r>
          </a:p>
          <a:p>
            <a:r>
              <a:rPr lang="en-US" dirty="0"/>
              <a:t>Dashed:  Minimum possible test MSE (irreducible error)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4BCB4-70E9-A746-9D81-A94435D7FEA3}"/>
              </a:ext>
            </a:extLst>
          </p:cNvPr>
          <p:cNvSpPr txBox="1"/>
          <p:nvPr/>
        </p:nvSpPr>
        <p:spPr>
          <a:xfrm>
            <a:off x="457200" y="1268760"/>
            <a:ext cx="692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with Different Levels of Flexibility: Example 3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AF7D5CE-7DB9-CE4F-BC42-37C46A54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65242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The previous graphs of test versus training MSE’s illustrates a very important tradeoff that governs the choice of statistical learning methods.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There are always two competing forces that govern the choice of learning method i.e. bias and variance.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B3D63E9-2489-2F4D-9234-F84CC6B5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192644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Bias of Learning Methods</a:t>
            </a:r>
          </a:p>
          <a:p>
            <a:pPr lvl="1"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Bias refers to the error that is introduced by modeling a real life problem (that is usually extremely complicated) by a much simpler problem.</a:t>
            </a:r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For example, linear regression assumes that there is a linear relationship between Y and X. It is unlikely that, in real life, the relationship is exactly linear so some bias will be present.</a:t>
            </a:r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 more flexible/complex a method is the less bias it will generally have. </a:t>
            </a:r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B984B57-046B-3C49-A57C-4B67E5C7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180831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charset="2"/>
              <a:buChar char="Ø"/>
            </a:pPr>
            <a:r>
              <a:rPr lang="en-US" dirty="0"/>
              <a:t>Variance of Learning Methods</a:t>
            </a:r>
          </a:p>
          <a:p>
            <a:pPr lvl="2" algn="just">
              <a:buFont typeface="Wingdings" charset="2"/>
              <a:buChar char="Ø"/>
            </a:pPr>
            <a:endParaRPr lang="en-US" dirty="0"/>
          </a:p>
          <a:p>
            <a:pPr lvl="2" algn="just">
              <a:buFont typeface="Wingdings" charset="2"/>
              <a:buChar char="Ø"/>
            </a:pPr>
            <a:r>
              <a:rPr lang="en-US" dirty="0"/>
              <a:t>Variance refers to how much your estimate for f would change by if you had a different training data set.</a:t>
            </a:r>
          </a:p>
          <a:p>
            <a:pPr marL="548640" lvl="2" indent="0" algn="just">
              <a:buNone/>
            </a:pPr>
            <a:endParaRPr lang="en-US" dirty="0"/>
          </a:p>
          <a:p>
            <a:pPr lvl="2" algn="just">
              <a:buFont typeface="Wingdings" charset="2"/>
              <a:buChar char="Ø"/>
            </a:pPr>
            <a:r>
              <a:rPr lang="en-US" dirty="0"/>
              <a:t>Generally, the more flexible a method is the more variance it has.</a:t>
            </a:r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CD1BAF7-69B9-A542-8941-E0DF82B7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249235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2"/>
              <a:buChar char="Ø"/>
            </a:pPr>
            <a:r>
              <a:rPr lang="en-US" dirty="0"/>
              <a:t>The Trade-off</a:t>
            </a:r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It can be shown that for any given, X=x</a:t>
            </a:r>
            <a:r>
              <a:rPr lang="en-US" baseline="-25000" dirty="0"/>
              <a:t>0</a:t>
            </a:r>
            <a:r>
              <a:rPr lang="en-US" dirty="0"/>
              <a:t>, the expected test MSE for a new Y at x</a:t>
            </a:r>
            <a:r>
              <a:rPr lang="en-US" baseline="-25000" dirty="0"/>
              <a:t>0</a:t>
            </a:r>
            <a:r>
              <a:rPr lang="en-US" dirty="0"/>
              <a:t> will be equal to</a:t>
            </a:r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What this means is that as a method gets more complex the bias will decrease and the variance will increase but expected test MSE may go up or down!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67542"/>
              </p:ext>
            </p:extLst>
          </p:nvPr>
        </p:nvGraphicFramePr>
        <p:xfrm>
          <a:off x="825500" y="2940050"/>
          <a:ext cx="749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746500" imgH="368300" progId="Equation.3">
                  <p:embed/>
                </p:oleObj>
              </mc:Choice>
              <mc:Fallback>
                <p:oleObj name="Equation" r:id="rId3" imgW="3746500" imgH="3683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940050"/>
                        <a:ext cx="7493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9289FDF-8174-9149-871D-401C88BA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272235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5" y="2780928"/>
            <a:ext cx="7162800" cy="3476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71" y="1295400"/>
            <a:ext cx="1638529" cy="1671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95400"/>
            <a:ext cx="1609950" cy="1605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35" y="1371600"/>
            <a:ext cx="1581165" cy="1576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FEAADA-727F-554D-AE56-8836245F7C60}"/>
              </a:ext>
            </a:extLst>
          </p:cNvPr>
          <p:cNvSpPr txBox="1"/>
          <p:nvPr/>
        </p:nvSpPr>
        <p:spPr>
          <a:xfrm>
            <a:off x="7696200" y="1520691"/>
            <a:ext cx="134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MSE, Bias and Variance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07CF18E-BB55-2C4D-9C75-D80D6945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23002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Wingdings" charset="2"/>
              <a:buChar char="Ø"/>
            </a:pPr>
            <a:r>
              <a:rPr lang="en-US" dirty="0"/>
              <a:t>The Classification Setting</a:t>
            </a:r>
          </a:p>
          <a:p>
            <a:pPr lvl="2" algn="just">
              <a:buFont typeface="Wingdings" charset="2"/>
              <a:buChar char="Ø"/>
            </a:pPr>
            <a:r>
              <a:rPr lang="en-US" dirty="0"/>
              <a:t>For a regression problem, we used the MSE to assess the accuracy of the statistical learning method</a:t>
            </a:r>
          </a:p>
          <a:p>
            <a:pPr lvl="2" algn="just">
              <a:buFont typeface="Wingdings" charset="2"/>
              <a:buChar char="Ø"/>
            </a:pPr>
            <a:r>
              <a:rPr lang="en-US" dirty="0"/>
              <a:t>For a classification problem we can use the error rate i.e.</a:t>
            </a:r>
          </a:p>
          <a:p>
            <a:pPr lvl="2" algn="just">
              <a:buFont typeface="Wingdings" charset="2"/>
              <a:buChar char="Ø"/>
            </a:pPr>
            <a:endParaRPr lang="en-US" dirty="0"/>
          </a:p>
          <a:p>
            <a:pPr lvl="2" algn="just">
              <a:buFont typeface="Wingdings" charset="2"/>
              <a:buChar char="Ø"/>
            </a:pPr>
            <a:endParaRPr lang="en-US" dirty="0"/>
          </a:p>
          <a:p>
            <a:pPr lvl="2" algn="just">
              <a:buFont typeface="Wingdings" charset="2"/>
              <a:buChar char="Ø"/>
            </a:pPr>
            <a:endParaRPr lang="en-US" dirty="0"/>
          </a:p>
          <a:p>
            <a:pPr lvl="2" algn="just">
              <a:buFont typeface="Wingdings" charset="2"/>
              <a:buChar char="Ø"/>
            </a:pPr>
            <a:r>
              <a:rPr lang="en-US" dirty="0"/>
              <a:t>                     is an indicator function, which will give 1 if the condition                  is correct, otherwise it gives a 0.</a:t>
            </a:r>
          </a:p>
          <a:p>
            <a:pPr lvl="2" algn="just">
              <a:buFont typeface="Wingdings" charset="2"/>
              <a:buChar char="Ø"/>
            </a:pPr>
            <a:endParaRPr lang="en-US" dirty="0"/>
          </a:p>
          <a:p>
            <a:pPr lvl="2" algn="just">
              <a:buFont typeface="Wingdings" charset="2"/>
              <a:buChar char="Ø"/>
            </a:pPr>
            <a:r>
              <a:rPr lang="en-US" dirty="0"/>
              <a:t>Thus the error rate represents the fraction of incorrect classifications, or misclassifications   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429311"/>
              </p:ext>
            </p:extLst>
          </p:nvPr>
        </p:nvGraphicFramePr>
        <p:xfrm>
          <a:off x="2362200" y="2764155"/>
          <a:ext cx="41830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816100" imgH="431800" progId="Equation.3">
                  <p:embed/>
                </p:oleObj>
              </mc:Choice>
              <mc:Fallback>
                <p:oleObj name="Equation" r:id="rId3" imgW="1816100" imgH="431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64155"/>
                        <a:ext cx="41830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930852"/>
              </p:ext>
            </p:extLst>
          </p:nvPr>
        </p:nvGraphicFramePr>
        <p:xfrm>
          <a:off x="1325562" y="3688080"/>
          <a:ext cx="1463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634680" imgH="228600" progId="Equation.3">
                  <p:embed/>
                </p:oleObj>
              </mc:Choice>
              <mc:Fallback>
                <p:oleObj name="Equation" r:id="rId5" imgW="63468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2" y="3688080"/>
                        <a:ext cx="14636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426558"/>
              </p:ext>
            </p:extLst>
          </p:nvPr>
        </p:nvGraphicFramePr>
        <p:xfrm>
          <a:off x="2362200" y="4062730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558720" imgH="228600" progId="Equation.3">
                  <p:embed/>
                </p:oleObj>
              </mc:Choice>
              <mc:Fallback>
                <p:oleObj name="Equation" r:id="rId7" imgW="55872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4062730"/>
                        <a:ext cx="1117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2F82703-D32B-2D42-A8AF-2C6C49F1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238640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>
              <a:buFont typeface="Wingdings" charset="2"/>
              <a:buChar char="Ø"/>
            </a:pPr>
            <a:endParaRPr lang="en-US" dirty="0"/>
          </a:p>
          <a:p>
            <a:pPr lvl="1" algn="just">
              <a:buFont typeface="Wingdings" charset="2"/>
              <a:buChar char="Ø"/>
            </a:pPr>
            <a:r>
              <a:rPr lang="en-US" dirty="0"/>
              <a:t>Bayes Error Rate</a:t>
            </a:r>
          </a:p>
          <a:p>
            <a:pPr lvl="1" algn="just">
              <a:buFont typeface="Wingdings" charset="2"/>
              <a:buChar char="Ø"/>
            </a:pPr>
            <a:endParaRPr lang="en-US" dirty="0"/>
          </a:p>
          <a:p>
            <a:pPr lvl="2" algn="just">
              <a:buFont typeface="Wingdings" charset="2"/>
              <a:buChar char="Ø"/>
            </a:pPr>
            <a:r>
              <a:rPr lang="en-US" dirty="0"/>
              <a:t>The Bayes error rate refers to the lowest possible error rate that could be achieved if somehow we knew exactly what the “true” probability distribution of the data looked like.</a:t>
            </a:r>
          </a:p>
          <a:p>
            <a:pPr lvl="2" algn="just">
              <a:buFont typeface="Wingdings" charset="2"/>
              <a:buChar char="Ø"/>
            </a:pPr>
            <a:endParaRPr lang="en-US" dirty="0"/>
          </a:p>
          <a:p>
            <a:pPr lvl="2" algn="just">
              <a:buFont typeface="Wingdings" charset="2"/>
              <a:buChar char="Ø"/>
            </a:pPr>
            <a:r>
              <a:rPr lang="en-US" dirty="0"/>
              <a:t>On test data, no classifier (or stat. learning method) can get lower error rates than the Bayes error rate. </a:t>
            </a:r>
          </a:p>
          <a:p>
            <a:pPr lvl="2" algn="just">
              <a:buFont typeface="Wingdings" charset="2"/>
              <a:buChar char="Ø"/>
            </a:pPr>
            <a:endParaRPr lang="en-US" dirty="0"/>
          </a:p>
          <a:p>
            <a:pPr lvl="2" algn="just">
              <a:buFont typeface="Wingdings" charset="2"/>
              <a:buChar char="Ø"/>
            </a:pPr>
            <a:r>
              <a:rPr lang="en-US" dirty="0"/>
              <a:t>Of course in real life problems the Bayes error rate can’t be calculated exactly.</a:t>
            </a:r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63BC3BA-45A6-7942-90C9-E684FAA3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319034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1" t="19931" r="5831" b="21609"/>
          <a:stretch/>
        </p:blipFill>
        <p:spPr bwMode="auto">
          <a:xfrm>
            <a:off x="2699792" y="1447800"/>
            <a:ext cx="4853218" cy="438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320554-D54E-DF44-90F5-9BD8B70FCB73}"/>
              </a:ext>
            </a:extLst>
          </p:cNvPr>
          <p:cNvSpPr txBox="1"/>
          <p:nvPr/>
        </p:nvSpPr>
        <p:spPr>
          <a:xfrm>
            <a:off x="457200" y="1628800"/>
            <a:ext cx="209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 Optimal Classifier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FE598B5-43D8-FB4F-BE77-98754FFC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395049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lvl="1"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K-Nearest Neighbors (KNN)</a:t>
            </a:r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k Nearest Neighbors is a flexible approach to estimate the Bayes Classifier.</a:t>
            </a:r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For any given X we find the k closest neighbors to X in the training data, and examine their corresponding Y.</a:t>
            </a:r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If the majority of the Y’s are orange we predict orange otherwise guess blue.</a:t>
            </a:r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lvl="2"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 smaller that k is the more flexible the method will be.</a:t>
            </a:r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727FE3-9133-8E4F-8220-B02090F6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100647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/>
              <a:t>4. Regression Models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898104"/>
          </a:xfrm>
        </p:spPr>
        <p:txBody>
          <a:bodyPr numCol="1">
            <a:normAutofit lnSpcReduction="10000"/>
          </a:bodyPr>
          <a:lstStyle/>
          <a:p>
            <a:pPr algn="l"/>
            <a:r>
              <a:rPr lang="en-IE" dirty="0"/>
              <a:t>4.1  Overview</a:t>
            </a:r>
          </a:p>
          <a:p>
            <a:pPr algn="l"/>
            <a:r>
              <a:rPr lang="en-IE" dirty="0"/>
              <a:t>4.2  Measuring the Quality of Fit</a:t>
            </a:r>
          </a:p>
          <a:p>
            <a:pPr algn="l"/>
            <a:r>
              <a:rPr lang="en-IE" dirty="0"/>
              <a:t>4.3  Bias/ Variance Trade-off</a:t>
            </a:r>
          </a:p>
          <a:p>
            <a:pPr algn="l"/>
            <a:r>
              <a:rPr lang="en-IE" dirty="0"/>
              <a:t>4.4  Linear Regression</a:t>
            </a:r>
          </a:p>
          <a:p>
            <a:pPr algn="l"/>
            <a:r>
              <a:rPr lang="en-IE" dirty="0"/>
              <a:t>4.5 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5293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9174"/>
            <a:ext cx="7211144" cy="40998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5C2335-1F68-634E-9041-D9EB25632356}"/>
              </a:ext>
            </a:extLst>
          </p:cNvPr>
          <p:cNvSpPr txBox="1"/>
          <p:nvPr/>
        </p:nvSpPr>
        <p:spPr>
          <a:xfrm>
            <a:off x="323528" y="148478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Example with k = 3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E5D8CB5-A7F8-E34B-98DA-B4BBCF1F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6807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57393"/>
            <a:ext cx="5038137" cy="4876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2FDA7-D365-5C4D-BE52-B6C40BCA2454}"/>
              </a:ext>
            </a:extLst>
          </p:cNvPr>
          <p:cNvSpPr txBox="1"/>
          <p:nvPr/>
        </p:nvSpPr>
        <p:spPr>
          <a:xfrm>
            <a:off x="457200" y="1556792"/>
            <a:ext cx="181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 Data: K = 10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B25CA12-A882-1445-90AB-69A4C3D0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219226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2776"/>
            <a:ext cx="8229600" cy="456519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A7923-DD5F-A548-91B5-213B30009C61}"/>
              </a:ext>
            </a:extLst>
          </p:cNvPr>
          <p:cNvSpPr txBox="1"/>
          <p:nvPr/>
        </p:nvSpPr>
        <p:spPr>
          <a:xfrm>
            <a:off x="107504" y="1700808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and </a:t>
            </a:r>
          </a:p>
          <a:p>
            <a:r>
              <a:rPr lang="en-US" dirty="0"/>
              <a:t>K = 100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08C48F7-7EDE-7149-B7E4-36742F20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3278160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Bias/ Variance Trade-off</a:t>
            </a:r>
          </a:p>
        </p:txBody>
      </p:sp>
      <p:sp>
        <p:nvSpPr>
          <p:cNvPr id="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304800" y="1752600"/>
            <a:ext cx="2971800" cy="4379913"/>
          </a:xfrm>
        </p:spPr>
        <p:txBody>
          <a:bodyPr>
            <a:normAutofit lnSpcReduction="10000"/>
          </a:bodyPr>
          <a:lstStyle/>
          <a:p>
            <a:pPr lvl="1">
              <a:buFont typeface="Wingdings" charset="2"/>
              <a:buChar char="Ø"/>
            </a:pPr>
            <a:r>
              <a:rPr lang="en-US" sz="2000" dirty="0"/>
              <a:t>Training vs. Test Error Rates on the Simulated Data</a:t>
            </a:r>
            <a:endParaRPr lang="en-US" sz="2100" dirty="0"/>
          </a:p>
          <a:p>
            <a:pPr lvl="2">
              <a:buFont typeface="Wingdings" charset="2"/>
              <a:buChar char="Ø"/>
            </a:pPr>
            <a:endParaRPr lang="en-US" sz="1800" dirty="0"/>
          </a:p>
          <a:p>
            <a:pPr lvl="2">
              <a:buFont typeface="Wingdings" charset="2"/>
              <a:buChar char="Ø"/>
            </a:pPr>
            <a:r>
              <a:rPr lang="en-US" sz="1800" dirty="0"/>
              <a:t>Notice that training error rates keep going down as k decreases or equivalently as the flexibility increases.</a:t>
            </a:r>
          </a:p>
          <a:p>
            <a:pPr lvl="2">
              <a:buFont typeface="Wingdings" charset="2"/>
              <a:buChar char="Ø"/>
            </a:pPr>
            <a:endParaRPr lang="en-US" sz="1800" dirty="0"/>
          </a:p>
          <a:p>
            <a:pPr lvl="2">
              <a:buFont typeface="Wingdings" charset="2"/>
              <a:buChar char="Ø"/>
            </a:pPr>
            <a:r>
              <a:rPr lang="en-US" sz="1800" dirty="0"/>
              <a:t>However, the test error rate at first decreases but then starts to increase again.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72" y="1676399"/>
            <a:ext cx="5726132" cy="4191001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1924862-73F6-494F-9C3D-113844BC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79829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Bias/ Variance Trade-off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3124200" cy="4379913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Ø"/>
            </a:pPr>
            <a:r>
              <a:rPr lang="en-US" sz="2400" dirty="0"/>
              <a:t>In general training errors will always decline.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400" dirty="0"/>
              <a:t>However, test errors will decline at first (as reductions in bias dominate) but will then start to increase again (as increases in variance dominate).</a:t>
            </a:r>
          </a:p>
          <a:p>
            <a:pPr eaLnBrk="1" hangingPunct="1">
              <a:buFont typeface="Wingdings" charset="2"/>
              <a:buChar char="Ø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32217" r="15088" b="37547"/>
          <a:stretch>
            <a:fillRect/>
          </a:stretch>
        </p:blipFill>
        <p:spPr bwMode="auto">
          <a:xfrm>
            <a:off x="3505200" y="1600200"/>
            <a:ext cx="5638800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23706" y="5303838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We must always keep this picture in mind when choosing a learning method. More flexible/complicated is not always better!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DF41D4E-4DB2-854C-A8C3-6F97F60F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363564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Linear Regression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450975" y="1790700"/>
          <a:ext cx="5881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1790700"/>
                        <a:ext cx="5881688" cy="619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8984" y="45258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728" y="2671130"/>
            <a:ext cx="8082071" cy="380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en-US" dirty="0"/>
              <a:t>The Linear Regression Model</a:t>
            </a:r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The parameters in the linear regression model are very easy to interpret.</a:t>
            </a:r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/>
              <a:t> is the intercept (i.e. the average value for Y if all the X’s are zero),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/>
              <a:t> is the slope for the </a:t>
            </a:r>
            <a:r>
              <a:rPr lang="en-US" dirty="0" err="1"/>
              <a:t>jth</a:t>
            </a:r>
            <a:r>
              <a:rPr lang="en-US" dirty="0"/>
              <a:t> variable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baseline="-25000" dirty="0" err="1">
                <a:sym typeface="Symbol" pitchFamily="18" charset="2"/>
              </a:rPr>
              <a:t>j</a:t>
            </a:r>
            <a:endParaRPr lang="en-US" baseline="-25000" dirty="0">
              <a:sym typeface="Symbol" pitchFamily="18" charset="2"/>
            </a:endParaRPr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/>
              <a:t> is the average increase in Y when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/>
              <a:t>is increased by one and </a:t>
            </a:r>
            <a:r>
              <a:rPr lang="en-US" b="1" dirty="0"/>
              <a:t>all other X’s are held constant.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9E42D08-12A7-7A44-86D6-99ADA448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3600156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71171" cy="227041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Least Squares Fit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We estimate the parameters using least squares i.e. minimize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28600" y="4008438"/>
          <a:ext cx="4146550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108200" imgH="965200" progId="Equation.3">
                  <p:embed/>
                </p:oleObj>
              </mc:Choice>
              <mc:Fallback>
                <p:oleObj name="Equation" r:id="rId4" imgW="2108200" imgH="9652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08438"/>
                        <a:ext cx="4146550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0" t="27757" r="25964" b="36060"/>
          <a:stretch>
            <a:fillRect/>
          </a:stretch>
        </p:blipFill>
        <p:spPr bwMode="auto">
          <a:xfrm>
            <a:off x="4343400" y="1447800"/>
            <a:ext cx="4002935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109ED99-3F96-9642-B733-5870E1D6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260288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4.4 Linear Regression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65271" y="1825061"/>
          <a:ext cx="5668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271" y="1825061"/>
                        <a:ext cx="5668963" cy="596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98027" y="2971800"/>
          <a:ext cx="49434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968500" imgH="266700" progId="Equation.3">
                  <p:embed/>
                </p:oleObj>
              </mc:Choice>
              <mc:Fallback>
                <p:oleObj name="Equation" r:id="rId6" imgW="1968500" imgH="2667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027" y="2971800"/>
                        <a:ext cx="4943475" cy="669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363" y="2908920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+mn-lt"/>
              </a:rPr>
              <a:t>Least Squares line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1752600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+mn-lt"/>
              </a:rPr>
              <a:t>Population line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9578" y="3946680"/>
            <a:ext cx="8382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charset="2"/>
              <a:buChar char="Ø"/>
            </a:pPr>
            <a:r>
              <a:rPr lang="en-US" sz="2400" dirty="0">
                <a:latin typeface="+mn-lt"/>
              </a:rPr>
              <a:t>We would like to know </a:t>
            </a:r>
            <a:r>
              <a:rPr lang="en-US" sz="2400" dirty="0">
                <a:latin typeface="+mn-lt"/>
                <a:sym typeface="Symbol" pitchFamily="18" charset="2"/>
              </a:rPr>
              <a:t></a:t>
            </a:r>
            <a:r>
              <a:rPr lang="en-US" sz="2400" baseline="-25000" dirty="0">
                <a:latin typeface="+mn-lt"/>
                <a:sym typeface="Symbol" pitchFamily="18" charset="2"/>
              </a:rPr>
              <a:t>0</a:t>
            </a:r>
            <a:r>
              <a:rPr lang="en-US" sz="2400" dirty="0">
                <a:latin typeface="+mn-lt"/>
              </a:rPr>
              <a:t> through </a:t>
            </a:r>
            <a:r>
              <a:rPr lang="en-US" sz="2400" dirty="0">
                <a:latin typeface="+mn-lt"/>
                <a:sym typeface="Symbol" pitchFamily="18" charset="2"/>
              </a:rPr>
              <a:t></a:t>
            </a:r>
            <a:r>
              <a:rPr lang="en-US" sz="2400" baseline="-25000" dirty="0">
                <a:latin typeface="+mn-lt"/>
                <a:sym typeface="Symbol" pitchFamily="18" charset="2"/>
              </a:rPr>
              <a:t>p </a:t>
            </a:r>
            <a:r>
              <a:rPr lang="en-US" sz="2400" dirty="0">
                <a:latin typeface="+mn-lt"/>
              </a:rPr>
              <a:t>i.e. the population line. Instead we know      through      </a:t>
            </a:r>
            <a:r>
              <a:rPr lang="en-US" sz="2400" baseline="-25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i.e. the least squares line.</a:t>
            </a:r>
          </a:p>
          <a:p>
            <a:pPr marL="342900" indent="-342900">
              <a:spcBef>
                <a:spcPct val="50000"/>
              </a:spcBef>
              <a:buFont typeface="Wingdings" charset="2"/>
              <a:buChar char="Ø"/>
            </a:pPr>
            <a:r>
              <a:rPr lang="en-US" sz="2400" dirty="0">
                <a:latin typeface="+mn-lt"/>
              </a:rPr>
              <a:t>Hence we use      through      as guesses for </a:t>
            </a:r>
            <a:r>
              <a:rPr lang="en-US" sz="2400" dirty="0">
                <a:latin typeface="+mn-lt"/>
                <a:sym typeface="Symbol" pitchFamily="18" charset="2"/>
              </a:rPr>
              <a:t></a:t>
            </a:r>
            <a:r>
              <a:rPr lang="en-US" sz="2400" baseline="-25000" dirty="0">
                <a:latin typeface="+mn-lt"/>
                <a:sym typeface="Symbol" pitchFamily="18" charset="2"/>
              </a:rPr>
              <a:t>0</a:t>
            </a:r>
            <a:r>
              <a:rPr lang="en-US" sz="2400" dirty="0">
                <a:latin typeface="+mn-lt"/>
              </a:rPr>
              <a:t> through </a:t>
            </a:r>
            <a:r>
              <a:rPr lang="en-US" sz="2400" dirty="0">
                <a:latin typeface="+mn-lt"/>
                <a:sym typeface="Symbol" pitchFamily="18" charset="2"/>
              </a:rPr>
              <a:t></a:t>
            </a:r>
            <a:r>
              <a:rPr lang="en-US" sz="2400" baseline="-25000" dirty="0">
                <a:latin typeface="+mn-lt"/>
                <a:sym typeface="Symbol" pitchFamily="18" charset="2"/>
              </a:rPr>
              <a:t>p</a:t>
            </a:r>
            <a:r>
              <a:rPr lang="en-US" sz="2400" dirty="0">
                <a:latin typeface="+mn-lt"/>
                <a:sym typeface="Symbol" pitchFamily="18" charset="2"/>
              </a:rPr>
              <a:t> and     as a guess for Y</a:t>
            </a:r>
            <a:r>
              <a:rPr lang="en-US" sz="2400" baseline="-25000" dirty="0">
                <a:latin typeface="+mn-lt"/>
                <a:sym typeface="Symbol" pitchFamily="18" charset="2"/>
              </a:rPr>
              <a:t>i</a:t>
            </a:r>
            <a:r>
              <a:rPr lang="en-US" sz="2400" dirty="0">
                <a:latin typeface="+mn-lt"/>
                <a:sym typeface="Symbol" pitchFamily="18" charset="2"/>
              </a:rPr>
              <a:t>.</a:t>
            </a:r>
            <a:r>
              <a:rPr lang="en-US" sz="2400" baseline="-25000" dirty="0">
                <a:latin typeface="+mn-lt"/>
                <a:sym typeface="Symbol" pitchFamily="18" charset="2"/>
              </a:rPr>
              <a:t> </a:t>
            </a:r>
            <a:r>
              <a:rPr lang="en-US" sz="2400" dirty="0">
                <a:latin typeface="+mn-lt"/>
                <a:sym typeface="Symbol" pitchFamily="18" charset="2"/>
              </a:rPr>
              <a:t>The guesses will not be perfect just as       is not a perfect guess for 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480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6576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49530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71628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3" name="Object 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423639" y="5242080"/>
          <a:ext cx="3444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77646" imgH="190335" progId="Equation.3">
                  <p:embed/>
                </p:oleObj>
              </mc:Choice>
              <mc:Fallback>
                <p:oleObj name="Equation" r:id="rId8" imgW="177646" imgH="190335" progId="Equation.3">
                  <p:embed/>
                  <p:pic>
                    <p:nvPicPr>
                      <p:cNvPr id="1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639" y="5242080"/>
                        <a:ext cx="34448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2798027" y="4307520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190417" imgH="253890" progId="Equation.3">
                  <p:embed/>
                </p:oleObj>
              </mc:Choice>
              <mc:Fallback>
                <p:oleObj name="Equation" r:id="rId10" imgW="190417" imgH="253890" progId="Equation.3">
                  <p:embed/>
                  <p:pic>
                    <p:nvPicPr>
                      <p:cNvPr id="1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027" y="4307520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295443"/>
              </p:ext>
            </p:extLst>
          </p:nvPr>
        </p:nvGraphicFramePr>
        <p:xfrm>
          <a:off x="4301998" y="4326308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2" imgW="203024" imgH="266469" progId="Equation.3">
                  <p:embed/>
                </p:oleObj>
              </mc:Choice>
              <mc:Fallback>
                <p:oleObj name="Equation" r:id="rId12" imgW="203024" imgH="266469" progId="Equation.3">
                  <p:embed/>
                  <p:pic>
                    <p:nvPicPr>
                      <p:cNvPr id="1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998" y="4326308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0056"/>
              </p:ext>
            </p:extLst>
          </p:nvPr>
        </p:nvGraphicFramePr>
        <p:xfrm>
          <a:off x="2430335" y="4852032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4" imgW="190417" imgH="253890" progId="Equation.3">
                  <p:embed/>
                </p:oleObj>
              </mc:Choice>
              <mc:Fallback>
                <p:oleObj name="Equation" r:id="rId14" imgW="190417" imgH="253890" progId="Equation.3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335" y="4852032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777527"/>
              </p:ext>
            </p:extLst>
          </p:nvPr>
        </p:nvGraphicFramePr>
        <p:xfrm>
          <a:off x="3984701" y="4840920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203024" imgH="266469" progId="Equation.3">
                  <p:embed/>
                </p:oleObj>
              </mc:Choice>
              <mc:Fallback>
                <p:oleObj name="Equation" r:id="rId15" imgW="203024" imgH="266469" progId="Equation.3">
                  <p:embed/>
                  <p:pic>
                    <p:nvPicPr>
                      <p:cNvPr id="1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701" y="4840920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02311"/>
              </p:ext>
            </p:extLst>
          </p:nvPr>
        </p:nvGraphicFramePr>
        <p:xfrm>
          <a:off x="8397875" y="4852032"/>
          <a:ext cx="288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6" imgW="139639" imgH="253890" progId="Equation.3">
                  <p:embed/>
                </p:oleObj>
              </mc:Choice>
              <mc:Fallback>
                <p:oleObj name="Equation" r:id="rId16" imgW="139639" imgH="253890" progId="Equation.3">
                  <p:embed/>
                  <p:pic>
                    <p:nvPicPr>
                      <p:cNvPr id="1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5" y="4852032"/>
                        <a:ext cx="2889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04415F-4FF3-9C41-80AC-4F8C33C0C9C4}"/>
              </a:ext>
            </a:extLst>
          </p:cNvPr>
          <p:cNvSpPr txBox="1"/>
          <p:nvPr/>
        </p:nvSpPr>
        <p:spPr>
          <a:xfrm>
            <a:off x="221438" y="1196444"/>
            <a:ext cx="829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>
              <a:spcBef>
                <a:spcPct val="20000"/>
              </a:spcBef>
              <a:buClr>
                <a:schemeClr val="accent1"/>
              </a:buClr>
            </a:pPr>
            <a:r>
              <a:rPr lang="en-US" sz="2000" dirty="0"/>
              <a:t>Relationship between population and least squares lines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C99945E1-2787-A74B-BAB7-FB84254C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1145921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Measures of Fit: R</a:t>
            </a:r>
            <a:r>
              <a:rPr lang="en-US" baseline="30000" dirty="0"/>
              <a:t>2</a:t>
            </a:r>
            <a:endParaRPr lang="en-US" dirty="0"/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Some of the variation in Y can be explained by variation in the X’s and some cannot.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 R</a:t>
            </a:r>
            <a:r>
              <a:rPr lang="en-US" baseline="30000" dirty="0"/>
              <a:t>2</a:t>
            </a:r>
            <a:r>
              <a:rPr lang="en-US" dirty="0"/>
              <a:t> tells you the fraction of variance that can be explained by X.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 bwMode="auto">
              <a:xfrm>
                <a:off x="1143000" y="3443288"/>
                <a:ext cx="6475413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Ending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Variance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Starting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Variance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43288"/>
                <a:ext cx="6475413" cy="1069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2918" y="4690970"/>
            <a:ext cx="79036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is always between 0 and 1. Zero means no variance has been explained. One means it has all been explained (perfect fit to the data).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0C1048-081F-0748-BB55-BECA15F3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372530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60471" cy="4876800"/>
          </a:xfrm>
        </p:spPr>
        <p:txBody>
          <a:bodyPr/>
          <a:lstStyle/>
          <a:p>
            <a:pPr lvl="1">
              <a:buClr>
                <a:schemeClr val="bg2"/>
              </a:buClr>
              <a:buFont typeface="Wingdings" charset="2"/>
              <a:buChar char="Ø"/>
            </a:pPr>
            <a:r>
              <a:rPr lang="en-US" dirty="0"/>
              <a:t>Inference in Regression</a:t>
            </a:r>
            <a:endParaRPr kumimoji="1" lang="en-US" dirty="0"/>
          </a:p>
          <a:p>
            <a:pPr lvl="2">
              <a:buClr>
                <a:schemeClr val="bg2"/>
              </a:buClr>
              <a:buFont typeface="Wingdings" charset="2"/>
              <a:buChar char="Ø"/>
            </a:pPr>
            <a:r>
              <a:rPr kumimoji="1" lang="en-US" dirty="0"/>
              <a:t>The regression line from the sample is not the regression line from the population.</a:t>
            </a:r>
          </a:p>
          <a:p>
            <a:pPr lvl="2">
              <a:buClr>
                <a:schemeClr val="bg2"/>
              </a:buClr>
              <a:buFont typeface="Wingdings" charset="2"/>
              <a:buChar char="Ø"/>
            </a:pPr>
            <a:r>
              <a:rPr kumimoji="1" lang="en-US" dirty="0"/>
              <a:t>What we want to do:</a:t>
            </a:r>
          </a:p>
          <a:p>
            <a:pPr marL="1348740" lvl="3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/>
              <a:t>Assess how well the line describes the plot.</a:t>
            </a:r>
          </a:p>
          <a:p>
            <a:pPr marL="1348740" lvl="3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/>
              <a:t>Guess the slope of the population line.</a:t>
            </a:r>
          </a:p>
          <a:p>
            <a:pPr marL="1348740" lvl="3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/>
              <a:t>Guess what value Y would take for a given X value</a:t>
            </a:r>
            <a:endParaRPr lang="en-US" dirty="0"/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458701" y="1407480"/>
            <a:ext cx="5108575" cy="4819650"/>
            <a:chOff x="2736" y="1152"/>
            <a:chExt cx="3218" cy="303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226" y="1584"/>
              <a:ext cx="1998" cy="18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500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3165" y="3426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68" y="338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165" y="3163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68" y="3124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165" y="2900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68" y="286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165" y="2637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068" y="2598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3165" y="2364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068" y="2325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165" y="2101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990" y="2062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3165" y="1838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990" y="1799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3165" y="1575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90" y="1536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14</a:t>
              </a:r>
              <a:endParaRPr kumimoji="1" lang="en-US" sz="3200">
                <a:latin typeface="Times New Roman" pitchFamily="18" charset="0"/>
              </a:endParaRP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3322" y="1728"/>
              <a:ext cx="1802" cy="1568"/>
              <a:chOff x="3531" y="1617"/>
              <a:chExt cx="1802" cy="1568"/>
            </a:xfrm>
          </p:grpSpPr>
          <p:sp>
            <p:nvSpPr>
              <p:cNvPr id="49" name="Rectangle 22"/>
              <p:cNvSpPr>
                <a:spLocks noChangeArrowheads="1"/>
              </p:cNvSpPr>
              <p:nvPr/>
            </p:nvSpPr>
            <p:spPr bwMode="auto">
              <a:xfrm>
                <a:off x="5119" y="185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3"/>
              <p:cNvSpPr>
                <a:spLocks noChangeArrowheads="1"/>
              </p:cNvSpPr>
              <p:nvPr/>
            </p:nvSpPr>
            <p:spPr bwMode="auto">
              <a:xfrm>
                <a:off x="3872" y="270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4339" y="2591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4193" y="218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5168" y="1665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3765" y="264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4018" y="251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3843" y="273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4447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4252" y="260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4495" y="2357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4495" y="244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4193" y="231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4544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3726" y="303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4534" y="2279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4710" y="21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4953" y="206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4603" y="2162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4174" y="261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5100" y="191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3"/>
              <p:cNvSpPr>
                <a:spLocks noChangeArrowheads="1"/>
              </p:cNvSpPr>
              <p:nvPr/>
            </p:nvSpPr>
            <p:spPr bwMode="auto">
              <a:xfrm>
                <a:off x="4671" y="218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4"/>
              <p:cNvSpPr>
                <a:spLocks noChangeArrowheads="1"/>
              </p:cNvSpPr>
              <p:nvPr/>
            </p:nvSpPr>
            <p:spPr bwMode="auto">
              <a:xfrm>
                <a:off x="4018" y="25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>
                <a:off x="4836" y="2162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6"/>
              <p:cNvSpPr>
                <a:spLocks noChangeArrowheads="1"/>
              </p:cNvSpPr>
              <p:nvPr/>
            </p:nvSpPr>
            <p:spPr bwMode="auto">
              <a:xfrm>
                <a:off x="459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5070" y="196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48"/>
              <p:cNvSpPr>
                <a:spLocks noChangeArrowheads="1"/>
              </p:cNvSpPr>
              <p:nvPr/>
            </p:nvSpPr>
            <p:spPr bwMode="auto">
              <a:xfrm>
                <a:off x="5265" y="161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49"/>
              <p:cNvSpPr>
                <a:spLocks noChangeArrowheads="1"/>
              </p:cNvSpPr>
              <p:nvPr/>
            </p:nvSpPr>
            <p:spPr bwMode="auto">
              <a:xfrm>
                <a:off x="5275" y="176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50"/>
              <p:cNvSpPr>
                <a:spLocks noChangeArrowheads="1"/>
              </p:cNvSpPr>
              <p:nvPr/>
            </p:nvSpPr>
            <p:spPr bwMode="auto">
              <a:xfrm>
                <a:off x="3618" y="2951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51"/>
              <p:cNvSpPr>
                <a:spLocks noChangeArrowheads="1"/>
              </p:cNvSpPr>
              <p:nvPr/>
            </p:nvSpPr>
            <p:spPr bwMode="auto">
              <a:xfrm>
                <a:off x="5090" y="189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52"/>
              <p:cNvSpPr>
                <a:spLocks noChangeArrowheads="1"/>
              </p:cNvSpPr>
              <p:nvPr/>
            </p:nvSpPr>
            <p:spPr bwMode="auto">
              <a:xfrm>
                <a:off x="5304" y="17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53"/>
              <p:cNvSpPr>
                <a:spLocks noChangeArrowheads="1"/>
              </p:cNvSpPr>
              <p:nvPr/>
            </p:nvSpPr>
            <p:spPr bwMode="auto">
              <a:xfrm>
                <a:off x="4778" y="188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54"/>
              <p:cNvSpPr>
                <a:spLocks noChangeArrowheads="1"/>
              </p:cNvSpPr>
              <p:nvPr/>
            </p:nvSpPr>
            <p:spPr bwMode="auto">
              <a:xfrm>
                <a:off x="3813" y="294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4096" y="2503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823" y="267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4057" y="275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5178" y="211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4564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3560" y="301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61"/>
              <p:cNvSpPr>
                <a:spLocks noChangeArrowheads="1"/>
              </p:cNvSpPr>
              <p:nvPr/>
            </p:nvSpPr>
            <p:spPr bwMode="auto">
              <a:xfrm>
                <a:off x="3901" y="290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62"/>
              <p:cNvSpPr>
                <a:spLocks noChangeArrowheads="1"/>
              </p:cNvSpPr>
              <p:nvPr/>
            </p:nvSpPr>
            <p:spPr bwMode="auto">
              <a:xfrm>
                <a:off x="3531" y="285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4203" y="239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64"/>
              <p:cNvSpPr>
                <a:spLocks noChangeArrowheads="1"/>
              </p:cNvSpPr>
              <p:nvPr/>
            </p:nvSpPr>
            <p:spPr bwMode="auto">
              <a:xfrm>
                <a:off x="4729" y="1938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65"/>
              <p:cNvSpPr>
                <a:spLocks noChangeArrowheads="1"/>
              </p:cNvSpPr>
              <p:nvPr/>
            </p:nvSpPr>
            <p:spPr bwMode="auto">
              <a:xfrm>
                <a:off x="4534" y="2143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6"/>
              <p:cNvSpPr>
                <a:spLocks noChangeArrowheads="1"/>
              </p:cNvSpPr>
              <p:nvPr/>
            </p:nvSpPr>
            <p:spPr bwMode="auto">
              <a:xfrm>
                <a:off x="458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67"/>
              <p:cNvSpPr>
                <a:spLocks noChangeArrowheads="1"/>
              </p:cNvSpPr>
              <p:nvPr/>
            </p:nvSpPr>
            <p:spPr bwMode="auto">
              <a:xfrm>
                <a:off x="3794" y="2835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68"/>
              <p:cNvSpPr>
                <a:spLocks noChangeArrowheads="1"/>
              </p:cNvSpPr>
              <p:nvPr/>
            </p:nvSpPr>
            <p:spPr bwMode="auto">
              <a:xfrm>
                <a:off x="5139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69"/>
              <p:cNvSpPr>
                <a:spLocks noChangeArrowheads="1"/>
              </p:cNvSpPr>
              <p:nvPr/>
            </p:nvSpPr>
            <p:spPr bwMode="auto">
              <a:xfrm>
                <a:off x="3550" y="315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70"/>
              <p:cNvSpPr>
                <a:spLocks noChangeArrowheads="1"/>
              </p:cNvSpPr>
              <p:nvPr/>
            </p:nvSpPr>
            <p:spPr bwMode="auto">
              <a:xfrm>
                <a:off x="3540" y="281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71"/>
              <p:cNvSpPr>
                <a:spLocks noChangeArrowheads="1"/>
              </p:cNvSpPr>
              <p:nvPr/>
            </p:nvSpPr>
            <p:spPr bwMode="auto">
              <a:xfrm>
                <a:off x="4242" y="248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3264" y="1584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>
              <a:off x="5231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 flipH="1">
              <a:off x="3223" y="3426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 flipV="1">
              <a:off x="3223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>
              <a:off x="3223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3116" y="3523"/>
              <a:ext cx="22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0" name="Line 78"/>
            <p:cNvSpPr>
              <a:spLocks noChangeShapeType="1"/>
            </p:cNvSpPr>
            <p:nvPr/>
          </p:nvSpPr>
          <p:spPr bwMode="auto">
            <a:xfrm>
              <a:off x="34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9"/>
            <p:cNvSpPr>
              <a:spLocks noChangeShapeType="1"/>
            </p:cNvSpPr>
            <p:nvPr/>
          </p:nvSpPr>
          <p:spPr bwMode="auto">
            <a:xfrm>
              <a:off x="3730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>
              <a:off x="3662" y="3523"/>
              <a:ext cx="13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3974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2"/>
            <p:cNvSpPr>
              <a:spLocks noChangeShapeType="1"/>
            </p:cNvSpPr>
            <p:nvPr/>
          </p:nvSpPr>
          <p:spPr bwMode="auto">
            <a:xfrm>
              <a:off x="4227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83"/>
            <p:cNvSpPr>
              <a:spLocks noChangeArrowheads="1"/>
            </p:cNvSpPr>
            <p:nvPr/>
          </p:nvSpPr>
          <p:spPr bwMode="auto">
            <a:xfrm>
              <a:off x="4178" y="352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>
              <a:off x="4480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>
              <a:off x="4734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>
              <a:off x="4685" y="352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9" name="Line 87"/>
            <p:cNvSpPr>
              <a:spLocks noChangeShapeType="1"/>
            </p:cNvSpPr>
            <p:nvPr/>
          </p:nvSpPr>
          <p:spPr bwMode="auto">
            <a:xfrm>
              <a:off x="49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88"/>
            <p:cNvSpPr>
              <a:spLocks noChangeShapeType="1"/>
            </p:cNvSpPr>
            <p:nvPr/>
          </p:nvSpPr>
          <p:spPr bwMode="auto">
            <a:xfrm>
              <a:off x="5231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5143" y="3523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>
              <a:off x="4149" y="3679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V="1">
              <a:off x="3312" y="1728"/>
              <a:ext cx="1728" cy="14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93"/>
            <p:cNvSpPr txBox="1">
              <a:spLocks noChangeArrowheads="1"/>
            </p:cNvSpPr>
            <p:nvPr/>
          </p:nvSpPr>
          <p:spPr bwMode="auto">
            <a:xfrm>
              <a:off x="3168" y="1152"/>
              <a:ext cx="25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200"/>
                <a:t>Estimated (least squares) line. </a:t>
              </a: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>
              <a:off x="4608" y="1392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3262" y="1935"/>
              <a:ext cx="1774" cy="1228"/>
            </a:xfrm>
            <a:custGeom>
              <a:avLst/>
              <a:gdLst>
                <a:gd name="T0" fmla="*/ 0 w 1774"/>
                <a:gd name="T1" fmla="*/ 1228 h 1228"/>
                <a:gd name="T2" fmla="*/ 449 w 1774"/>
                <a:gd name="T3" fmla="*/ 926 h 1228"/>
                <a:gd name="T4" fmla="*/ 887 w 1774"/>
                <a:gd name="T5" fmla="*/ 614 h 1228"/>
                <a:gd name="T6" fmla="*/ 1335 w 1774"/>
                <a:gd name="T7" fmla="*/ 312 h 1228"/>
                <a:gd name="T8" fmla="*/ 1774 w 1774"/>
                <a:gd name="T9" fmla="*/ 0 h 1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4"/>
                <a:gd name="T16" fmla="*/ 0 h 1228"/>
                <a:gd name="T17" fmla="*/ 1774 w 1774"/>
                <a:gd name="T18" fmla="*/ 1228 h 1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4" h="1228">
                  <a:moveTo>
                    <a:pt x="0" y="1228"/>
                  </a:moveTo>
                  <a:lnTo>
                    <a:pt x="449" y="926"/>
                  </a:lnTo>
                  <a:lnTo>
                    <a:pt x="887" y="614"/>
                  </a:lnTo>
                  <a:lnTo>
                    <a:pt x="1335" y="312"/>
                  </a:lnTo>
                  <a:lnTo>
                    <a:pt x="1774" y="0"/>
                  </a:lnTo>
                </a:path>
              </a:pathLst>
            </a:custGeom>
            <a:noFill/>
            <a:ln w="28575">
              <a:solidFill>
                <a:srgbClr val="120C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96"/>
            <p:cNvSpPr txBox="1">
              <a:spLocks noChangeArrowheads="1"/>
            </p:cNvSpPr>
            <p:nvPr/>
          </p:nvSpPr>
          <p:spPr bwMode="auto">
            <a:xfrm>
              <a:off x="2834" y="3936"/>
              <a:ext cx="3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000" dirty="0"/>
                <a:t>True (population) line. Unobserved</a:t>
              </a: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V="1">
              <a:off x="4416" y="2208"/>
              <a:ext cx="288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  <p:sp>
        <p:nvSpPr>
          <p:cNvPr id="101" name="Footer Placeholder 2">
            <a:extLst>
              <a:ext uri="{FF2B5EF4-FFF2-40B4-BE49-F238E27FC236}">
                <a16:creationId xmlns:a16="http://schemas.microsoft.com/office/drawing/2014/main" id="{5797E5DA-6160-E44B-8938-18A9AF31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31634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4.1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Overview</a:t>
            </a:r>
          </a:p>
          <a:p>
            <a:pPr marL="274320" lvl="1" indent="0">
              <a:buNone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236897-B963-3147-87D4-814253E57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194489"/>
              </p:ext>
            </p:extLst>
          </p:nvPr>
        </p:nvGraphicFramePr>
        <p:xfrm>
          <a:off x="1524000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1A76FFC-20D7-DC4F-9320-0B1DB603B93E}"/>
              </a:ext>
            </a:extLst>
          </p:cNvPr>
          <p:cNvGrpSpPr/>
          <p:nvPr/>
        </p:nvGrpSpPr>
        <p:grpSpPr>
          <a:xfrm>
            <a:off x="755576" y="2286000"/>
            <a:ext cx="1143000" cy="1143000"/>
            <a:chOff x="1778000" y="533399"/>
            <a:chExt cx="1143000" cy="1143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5DD54A-0E07-7145-9707-482500D5E61C}"/>
                </a:ext>
              </a:extLst>
            </p:cNvPr>
            <p:cNvSpPr/>
            <p:nvPr/>
          </p:nvSpPr>
          <p:spPr>
            <a:xfrm>
              <a:off x="1778000" y="533399"/>
              <a:ext cx="1143000" cy="11430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AAA407BA-1386-8441-A589-34C979A22E2B}"/>
                </a:ext>
              </a:extLst>
            </p:cNvPr>
            <p:cNvSpPr txBox="1"/>
            <p:nvPr/>
          </p:nvSpPr>
          <p:spPr>
            <a:xfrm>
              <a:off x="1945388" y="700787"/>
              <a:ext cx="808224" cy="808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100" kern="1200" dirty="0" err="1"/>
                <a:t>X</a:t>
              </a:r>
              <a:r>
                <a:rPr lang="en-GB" sz="2000" kern="1200" dirty="0" err="1"/>
                <a:t>p</a:t>
              </a:r>
              <a:endParaRPr lang="en-GB" sz="5100" kern="12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28AD11-6B34-4E4D-8182-4B47C88344B1}"/>
              </a:ext>
            </a:extLst>
          </p:cNvPr>
          <p:cNvSpPr/>
          <p:nvPr/>
        </p:nvSpPr>
        <p:spPr>
          <a:xfrm>
            <a:off x="3275856" y="4941168"/>
            <a:ext cx="2592288" cy="1111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F183B-0D6F-5B40-97C9-DAA1BD77BE32}"/>
              </a:ext>
            </a:extLst>
          </p:cNvPr>
          <p:cNvSpPr txBox="1"/>
          <p:nvPr/>
        </p:nvSpPr>
        <p:spPr>
          <a:xfrm>
            <a:off x="315688" y="3505200"/>
            <a:ext cx="24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90EFD-08C6-0C41-8C43-A9FB5F075157}"/>
              </a:ext>
            </a:extLst>
          </p:cNvPr>
          <p:cNvSpPr txBox="1"/>
          <p:nvPr/>
        </p:nvSpPr>
        <p:spPr>
          <a:xfrm>
            <a:off x="6156176" y="4962320"/>
            <a:ext cx="24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2D611-188F-2F4A-8A24-90E4CBF9C5FC}"/>
              </a:ext>
            </a:extLst>
          </p:cNvPr>
          <p:cNvSpPr txBox="1"/>
          <p:nvPr/>
        </p:nvSpPr>
        <p:spPr>
          <a:xfrm>
            <a:off x="315688" y="4051320"/>
            <a:ext cx="24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</a:t>
            </a:r>
          </a:p>
          <a:p>
            <a:r>
              <a:rPr lang="en-US" dirty="0"/>
              <a:t>Independent Variables</a:t>
            </a:r>
          </a:p>
          <a:p>
            <a:r>
              <a:rPr lang="en-US" dirty="0"/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71F4D-C832-D04E-8332-73F6DA58CE5C}"/>
              </a:ext>
            </a:extLst>
          </p:cNvPr>
          <p:cNvSpPr txBox="1"/>
          <p:nvPr/>
        </p:nvSpPr>
        <p:spPr>
          <a:xfrm>
            <a:off x="6156176" y="5407852"/>
            <a:ext cx="24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Variables</a:t>
            </a:r>
          </a:p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891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2 -0.06482 C 0.08472 -0.1419 0.14722 -0.21875 0.21753 -0.21667 C 0.28785 -0.21459 0.36614 -0.13357 0.44444 -0.05232 " pathEditMode="relative" ptsTypes="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Some Relevant Questions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Is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/>
              <a:t>=0 or not? We can use a hypothesis test to answer this question. If we can’t be sure that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>
                <a:cs typeface="Times New Roman" pitchFamily="18" charset="0"/>
              </a:rPr>
              <a:t>≠</a:t>
            </a:r>
            <a:r>
              <a:rPr lang="en-US" dirty="0"/>
              <a:t>0 then there is no point in using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as one of our predictors.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Can we be sure that at least one of our X variables is a useful predictor i.e. is it the case that </a:t>
            </a:r>
            <a:r>
              <a:rPr kumimoji="1" lang="el-GR" dirty="0"/>
              <a:t>β</a:t>
            </a:r>
            <a:r>
              <a:rPr kumimoji="1" lang="en-US" baseline="-25000" dirty="0"/>
              <a:t>1</a:t>
            </a:r>
            <a:r>
              <a:rPr kumimoji="1" lang="en-US" dirty="0"/>
              <a:t>= </a:t>
            </a:r>
            <a:r>
              <a:rPr kumimoji="1" lang="el-GR" dirty="0"/>
              <a:t>β</a:t>
            </a:r>
            <a:r>
              <a:rPr kumimoji="1" lang="en-US" baseline="-25000" dirty="0"/>
              <a:t>2</a:t>
            </a:r>
            <a:r>
              <a:rPr kumimoji="1" lang="en-US" dirty="0"/>
              <a:t>=</a:t>
            </a:r>
            <a:r>
              <a:rPr kumimoji="1" lang="en-US" dirty="0">
                <a:sym typeface="Symbol" pitchFamily="18" charset="2"/>
              </a:rPr>
              <a:t></a:t>
            </a:r>
            <a:r>
              <a:rPr kumimoji="1" lang="en-US" dirty="0"/>
              <a:t>= </a:t>
            </a:r>
            <a:r>
              <a:rPr kumimoji="1" lang="el-GR" dirty="0"/>
              <a:t>β</a:t>
            </a:r>
            <a:r>
              <a:rPr kumimoji="1" lang="en-US" dirty="0"/>
              <a:t> </a:t>
            </a:r>
            <a:r>
              <a:rPr kumimoji="1" lang="en-US" baseline="-25000" dirty="0"/>
              <a:t>p</a:t>
            </a:r>
            <a:r>
              <a:rPr kumimoji="1" lang="en-US" dirty="0"/>
              <a:t>=0?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3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4.4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2"/>
              <a:buChar char="Ø"/>
            </a:pPr>
            <a:r>
              <a:rPr lang="en-US" dirty="0"/>
              <a:t>Is </a:t>
            </a:r>
            <a:r>
              <a:rPr lang="en-US" dirty="0" err="1">
                <a:latin typeface="Symbol" pitchFamily="18" charset="2"/>
              </a:rPr>
              <a:t>b</a:t>
            </a:r>
            <a:r>
              <a:rPr lang="en-US" baseline="-25000" dirty="0" err="1"/>
              <a:t>j</a:t>
            </a:r>
            <a:r>
              <a:rPr lang="en-US" dirty="0"/>
              <a:t>=0 i.e. is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an important variable?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We use a hypothesis test to answer this question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 H</a:t>
            </a:r>
            <a:r>
              <a:rPr lang="en-US" baseline="-25000" dirty="0"/>
              <a:t>0</a:t>
            </a:r>
            <a:r>
              <a:rPr lang="en-US" dirty="0"/>
              <a:t>:  </a:t>
            </a:r>
            <a:r>
              <a:rPr lang="en-US" dirty="0" err="1">
                <a:latin typeface="Symbol" pitchFamily="18" charset="2"/>
              </a:rPr>
              <a:t>b</a:t>
            </a:r>
            <a:r>
              <a:rPr lang="en-US" baseline="-25000" dirty="0" err="1"/>
              <a:t>j</a:t>
            </a:r>
            <a:r>
              <a:rPr lang="en-US" dirty="0"/>
              <a:t>=0     </a:t>
            </a:r>
            <a:r>
              <a:rPr lang="en-US" dirty="0" err="1"/>
              <a:t>vs</a:t>
            </a:r>
            <a:r>
              <a:rPr lang="en-US" dirty="0"/>
              <a:t>    H</a:t>
            </a:r>
            <a:r>
              <a:rPr lang="en-US" baseline="-25000" dirty="0"/>
              <a:t>a</a:t>
            </a:r>
            <a:r>
              <a:rPr lang="en-US" dirty="0"/>
              <a:t>: 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j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Calculate</a:t>
            </a:r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If t is large (equivalently p-value is small) we can be sure that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j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 and that there is a relationship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886263"/>
              </p:ext>
            </p:extLst>
          </p:nvPr>
        </p:nvGraphicFramePr>
        <p:xfrm>
          <a:off x="2593848" y="2448055"/>
          <a:ext cx="1447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876300" imgH="482600" progId="Equation.3">
                  <p:embed/>
                </p:oleObj>
              </mc:Choice>
              <mc:Fallback>
                <p:oleObj name="Equation" r:id="rId4" imgW="876300" imgH="482600" progId="Equation.3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848" y="2448055"/>
                        <a:ext cx="1447800" cy="798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879807" y="2607136"/>
            <a:ext cx="38069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dirty="0">
                <a:latin typeface="+mn-lt"/>
              </a:rPr>
              <a:t>Number of standard deviations      	away from zero.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236963" y="284731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63" y="4163877"/>
            <a:ext cx="5867400" cy="91122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95837" y="5781538"/>
            <a:ext cx="1143000" cy="45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P-value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492412" y="5087932"/>
            <a:ext cx="215492" cy="33242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483012" y="5075102"/>
            <a:ext cx="215492" cy="34525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977812" y="580136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>
                <a:latin typeface="Times New Roman" pitchFamily="18" charset="0"/>
              </a:rPr>
              <a:t>is 17.67 SE’s from 0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6464212" y="5151302"/>
            <a:ext cx="355104" cy="57385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3568612" y="5087932"/>
            <a:ext cx="2179249" cy="1069028"/>
          </a:xfrm>
          <a:custGeom>
            <a:avLst/>
            <a:gdLst>
              <a:gd name="T0" fmla="*/ 0 w 1440"/>
              <a:gd name="T1" fmla="*/ 1219200 h 800"/>
              <a:gd name="T2" fmla="*/ 1905000 w 1440"/>
              <a:gd name="T3" fmla="*/ 1066800 h 800"/>
              <a:gd name="T4" fmla="*/ 2286000 w 1440"/>
              <a:gd name="T5" fmla="*/ 0 h 800"/>
              <a:gd name="T6" fmla="*/ 0 60000 65536"/>
              <a:gd name="T7" fmla="*/ 0 60000 65536"/>
              <a:gd name="T8" fmla="*/ 0 60000 65536"/>
              <a:gd name="T9" fmla="*/ 0 w 1440"/>
              <a:gd name="T10" fmla="*/ 0 h 800"/>
              <a:gd name="T11" fmla="*/ 1440 w 1440"/>
              <a:gd name="T12" fmla="*/ 800 h 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00">
                <a:moveTo>
                  <a:pt x="0" y="768"/>
                </a:moveTo>
                <a:cubicBezTo>
                  <a:pt x="480" y="784"/>
                  <a:pt x="960" y="800"/>
                  <a:pt x="1200" y="672"/>
                </a:cubicBezTo>
                <a:cubicBezTo>
                  <a:pt x="1440" y="544"/>
                  <a:pt x="1440" y="272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5706"/>
              </p:ext>
            </p:extLst>
          </p:nvPr>
        </p:nvGraphicFramePr>
        <p:xfrm>
          <a:off x="3349537" y="5440998"/>
          <a:ext cx="3063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1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537" y="5440998"/>
                        <a:ext cx="3063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643134"/>
              </p:ext>
            </p:extLst>
          </p:nvPr>
        </p:nvGraphicFramePr>
        <p:xfrm>
          <a:off x="4003587" y="5431473"/>
          <a:ext cx="936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469696" imgH="241195" progId="Equation.3">
                  <p:embed/>
                </p:oleObj>
              </mc:Choice>
              <mc:Fallback>
                <p:oleObj name="Equation" r:id="rId9" imgW="469696" imgH="241195" progId="Equation.3">
                  <p:embed/>
                  <p:pic>
                    <p:nvPicPr>
                      <p:cNvPr id="1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587" y="5431473"/>
                        <a:ext cx="936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639504"/>
              </p:ext>
            </p:extLst>
          </p:nvPr>
        </p:nvGraphicFramePr>
        <p:xfrm>
          <a:off x="673012" y="5801360"/>
          <a:ext cx="3063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1" imgW="177646" imgH="241091" progId="Equation.3">
                  <p:embed/>
                </p:oleObj>
              </mc:Choice>
              <mc:Fallback>
                <p:oleObj name="Equation" r:id="rId11" imgW="177646" imgH="241091" progId="Equation.3">
                  <p:embed/>
                  <p:pic>
                    <p:nvPicPr>
                      <p:cNvPr id="1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12" y="5801360"/>
                        <a:ext cx="3063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3012" y="6395492"/>
            <a:ext cx="1981200" cy="365760"/>
          </a:xfrm>
        </p:spPr>
        <p:txBody>
          <a:bodyPr/>
          <a:lstStyle/>
          <a:p>
            <a:fld id="{E4FFCA10-EE3F-AF4E-9EA4-E5CA2D91A1E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65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Linear Regression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4141788"/>
            <a:ext cx="4806950" cy="792162"/>
          </a:xfrm>
          <a:solidFill>
            <a:srgbClr val="FFFFFF"/>
          </a:solidFill>
          <a:ln>
            <a:solidFill>
              <a:schemeClr val="accent1"/>
            </a:solidFill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4413" y="1447800"/>
            <a:ext cx="7893787" cy="114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3200" baseline="-25000" dirty="0"/>
              <a:t>Is there a (statistically detectable) linear relationship between Newspapers and Sales after all the other variables have been accounted for?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3657600"/>
            <a:ext cx="220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No:  big p-value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5334000"/>
            <a:ext cx="792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000" dirty="0"/>
              <a:t>Almost all the explaining that Newspapers could do in simple regression has already been done by TV and Radio in multiple regression!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324600" y="44196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Small p-value in simple regression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667000"/>
            <a:ext cx="5638800" cy="128428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6019800" y="38100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791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9779D-8661-DF42-9A9D-53C2763DF85C}"/>
              </a:ext>
            </a:extLst>
          </p:cNvPr>
          <p:cNvSpPr txBox="1"/>
          <p:nvPr/>
        </p:nvSpPr>
        <p:spPr>
          <a:xfrm>
            <a:off x="381000" y="1153318"/>
            <a:ext cx="692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Testing Individual Variables</a:t>
            </a:r>
          </a:p>
        </p:txBody>
      </p:sp>
    </p:spTree>
    <p:extLst>
      <p:ext uri="{BB962C8B-B14F-4D97-AF65-F5344CB8AC3E}">
        <p14:creationId xmlns:p14="http://schemas.microsoft.com/office/powerpoint/2010/main" val="1843754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4.4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6683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r>
              <a:rPr lang="en-US" dirty="0"/>
              <a:t>Is the whole regression explaining anything at all?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Test for: </a:t>
            </a:r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/>
            <a:r>
              <a:rPr kumimoji="1" lang="en-US" dirty="0"/>
              <a:t>Answer comes from the F test in the ANOVA (</a:t>
            </a:r>
            <a:r>
              <a:rPr kumimoji="1" lang="en-US" dirty="0" err="1"/>
              <a:t>ANalysis</a:t>
            </a:r>
            <a:r>
              <a:rPr kumimoji="1" lang="en-US" dirty="0"/>
              <a:t> Of </a:t>
            </a:r>
            <a:r>
              <a:rPr kumimoji="1" lang="en-US" dirty="0" err="1"/>
              <a:t>VAriance</a:t>
            </a:r>
            <a:r>
              <a:rPr kumimoji="1" lang="en-US" dirty="0"/>
              <a:t>) table.</a:t>
            </a:r>
          </a:p>
          <a:p>
            <a:pPr lvl="2"/>
            <a:r>
              <a:rPr kumimoji="1" lang="en-US" dirty="0"/>
              <a:t>The ANOVA table has many pieces of information. What we care about is the F Ratio and the corresponding p-value.</a:t>
            </a:r>
          </a:p>
          <a:p>
            <a:pPr lvl="2"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47800" y="2406650"/>
            <a:ext cx="76962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H</a:t>
            </a:r>
            <a:r>
              <a:rPr lang="en-US" sz="2200" baseline="-25000" dirty="0"/>
              <a:t>0</a:t>
            </a:r>
            <a:r>
              <a:rPr lang="en-US" sz="2200" dirty="0"/>
              <a:t>:  all slopes = 0      	</a:t>
            </a:r>
            <a:r>
              <a:rPr kumimoji="1" lang="en-US" sz="2400" dirty="0">
                <a:latin typeface="Times New Roman" pitchFamily="18" charset="0"/>
              </a:rPr>
              <a:t>(</a:t>
            </a:r>
            <a:r>
              <a:rPr kumimoji="1" lang="en-US" sz="2400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1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2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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 err="1">
                <a:latin typeface="Symbol" pitchFamily="18" charset="2"/>
              </a:rPr>
              <a:t>b</a:t>
            </a:r>
            <a:r>
              <a:rPr kumimoji="1" lang="en-US" sz="2400" baseline="-25000" dirty="0" err="1">
                <a:latin typeface="Times New Roman" pitchFamily="18" charset="0"/>
              </a:rPr>
              <a:t>p</a:t>
            </a:r>
            <a:r>
              <a:rPr kumimoji="1" lang="en-US" sz="2400" dirty="0">
                <a:latin typeface="Times New Roman" pitchFamily="18" charset="0"/>
              </a:rPr>
              <a:t>=0),</a:t>
            </a:r>
            <a:r>
              <a:rPr kumimoji="1" lang="en-US" sz="2800" dirty="0">
                <a:latin typeface="Times New Roman" pitchFamily="18" charset="0"/>
              </a:rPr>
              <a:t> 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 at least one slope </a:t>
            </a:r>
            <a:r>
              <a:rPr lang="en-US" sz="2200" dirty="0">
                <a:sym typeface="Symbol" pitchFamily="18" charset="2"/>
              </a:rPr>
              <a:t> </a:t>
            </a:r>
            <a:r>
              <a:rPr lang="en-US" sz="2200" dirty="0"/>
              <a:t>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0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4.5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IE" dirty="0"/>
              <a:t>Overview</a:t>
            </a:r>
          </a:p>
          <a:p>
            <a:r>
              <a:rPr lang="en-IE" dirty="0"/>
              <a:t>Measuring the Quality of Fit</a:t>
            </a:r>
          </a:p>
          <a:p>
            <a:r>
              <a:rPr lang="en-IE" dirty="0"/>
              <a:t>Bias/ Variance Trade-off</a:t>
            </a:r>
          </a:p>
          <a:p>
            <a:r>
              <a:rPr lang="en-IE" dirty="0"/>
              <a:t>Linear Regression</a:t>
            </a:r>
          </a:p>
          <a:p>
            <a:endParaRPr lang="en-IE" dirty="0"/>
          </a:p>
          <a:p>
            <a:pPr lvl="1"/>
            <a:r>
              <a:rPr lang="en-IE" dirty="0"/>
              <a:t>Slides by </a:t>
            </a:r>
            <a:r>
              <a:rPr lang="en-IE" b="1" dirty="0" err="1"/>
              <a:t>Abbass</a:t>
            </a:r>
            <a:r>
              <a:rPr lang="en-IE" b="1" dirty="0"/>
              <a:t> Al Sharif, PhD</a:t>
            </a:r>
          </a:p>
          <a:p>
            <a:pPr lvl="2"/>
            <a:r>
              <a:rPr lang="en-IE" dirty="0">
                <a:hlinkClick r:id="rId2"/>
              </a:rPr>
              <a:t>https://www.alsharif.info/iom530</a:t>
            </a:r>
            <a:endParaRPr lang="en-IE" dirty="0"/>
          </a:p>
          <a:p>
            <a:pPr marL="274320" lvl="1" indent="0">
              <a:buNone/>
            </a:pPr>
            <a:endParaRPr lang="en-IE" dirty="0"/>
          </a:p>
          <a:p>
            <a:pPr lvl="1"/>
            <a:r>
              <a:rPr lang="en-IE" dirty="0"/>
              <a:t>Bibliography/References</a:t>
            </a:r>
          </a:p>
          <a:p>
            <a:pPr lvl="2"/>
            <a:r>
              <a:rPr lang="en-IE" dirty="0"/>
              <a:t>James G., Witten D., Hastie T., </a:t>
            </a:r>
            <a:r>
              <a:rPr lang="en-IE" dirty="0" err="1"/>
              <a:t>Tibshirani</a:t>
            </a:r>
            <a:r>
              <a:rPr lang="en-IE" dirty="0"/>
              <a:t> R. (2013). An Introduction to Statistical Learning. Springer. </a:t>
            </a:r>
          </a:p>
          <a:p>
            <a:pPr lvl="2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2"/>
            <a:endParaRPr lang="en-GB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6" name="Picture 5" descr="Iconscollection - Question | Question. The Iconscollection ...">
            <a:extLst>
              <a:ext uri="{FF2B5EF4-FFF2-40B4-BE49-F238E27FC236}">
                <a16:creationId xmlns:a16="http://schemas.microsoft.com/office/drawing/2014/main" id="{D88F73CF-16ED-D14E-8ADC-FBA48D273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08304" y="1340768"/>
            <a:ext cx="1057672" cy="10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4.1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observe     and                          for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believe that there is a relationship between Y and at least one of the X’s.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can model the relationship as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Where f is an unknown function and </a:t>
            </a:r>
            <a:r>
              <a:rPr lang="el-GR" dirty="0"/>
              <a:t>ε</a:t>
            </a:r>
            <a:r>
              <a:rPr lang="en-US" dirty="0"/>
              <a:t> is a random error with mean zero.</a:t>
            </a:r>
            <a:endParaRPr lang="el-GR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27339"/>
              </p:ext>
            </p:extLst>
          </p:nvPr>
        </p:nvGraphicFramePr>
        <p:xfrm>
          <a:off x="2857500" y="3140652"/>
          <a:ext cx="3429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40652"/>
                        <a:ext cx="3429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41433"/>
              </p:ext>
            </p:extLst>
          </p:nvPr>
        </p:nvGraphicFramePr>
        <p:xfrm>
          <a:off x="3707904" y="1342390"/>
          <a:ext cx="304800" cy="47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39700" imgH="215900" progId="Equation.3">
                  <p:embed/>
                </p:oleObj>
              </mc:Choice>
              <mc:Fallback>
                <p:oleObj name="Equation" r:id="rId5" imgW="139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1342390"/>
                        <a:ext cx="304800" cy="47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144789"/>
              </p:ext>
            </p:extLst>
          </p:nvPr>
        </p:nvGraphicFramePr>
        <p:xfrm>
          <a:off x="4572000" y="1313383"/>
          <a:ext cx="2189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003300" imgH="228600" progId="Equation.3">
                  <p:embed/>
                </p:oleObj>
              </mc:Choice>
              <mc:Fallback>
                <p:oleObj name="Equation" r:id="rId7" imgW="100330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1313383"/>
                        <a:ext cx="2189162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74851"/>
              </p:ext>
            </p:extLst>
          </p:nvPr>
        </p:nvGraphicFramePr>
        <p:xfrm>
          <a:off x="7433909" y="1313383"/>
          <a:ext cx="12477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571500" imgH="177800" progId="Equation.3">
                  <p:embed/>
                </p:oleObj>
              </mc:Choice>
              <mc:Fallback>
                <p:oleObj name="Equation" r:id="rId9" imgW="571500" imgH="1778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33909" y="1313383"/>
                        <a:ext cx="1247775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9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4.1 Overview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"/>
          <a:stretch>
            <a:fillRect/>
          </a:stretch>
        </p:blipFill>
        <p:spPr bwMode="auto">
          <a:xfrm>
            <a:off x="1603248" y="1240631"/>
            <a:ext cx="5410200" cy="5018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4.1 Overview</a:t>
            </a:r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03248" y="1305749"/>
            <a:ext cx="5403850" cy="5029200"/>
            <a:chOff x="960" y="1056"/>
            <a:chExt cx="3404" cy="3168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83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>
              <a:fillRect/>
            </a:stretch>
          </p:blipFill>
          <p:spPr bwMode="auto">
            <a:xfrm>
              <a:off x="960" y="1056"/>
              <a:ext cx="3404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640" y="19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876" y="182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dirty="0"/>
                <a:t>ε</a:t>
              </a:r>
              <a:r>
                <a:rPr lang="en-US" baseline="-25000" dirty="0" err="1"/>
                <a:t>i</a:t>
              </a:r>
              <a:endParaRPr lang="el-GR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1920" y="26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4.1 Overview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812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difficulty of estimating f will depend on the standard deviation of the </a:t>
            </a:r>
            <a:r>
              <a:rPr lang="el-GR">
                <a:cs typeface="Times New Roman" pitchFamily="18" charset="0"/>
              </a:rPr>
              <a:t>ε</a:t>
            </a:r>
            <a:r>
              <a:rPr lang="en-US">
                <a:cs typeface="Times New Roman" pitchFamily="18" charset="0"/>
              </a:rPr>
              <a:t>’s.</a:t>
            </a:r>
            <a:endParaRPr lang="el-GR" dirty="0">
              <a:cs typeface="Times New Roman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"/>
          <a:stretch>
            <a:fillRect/>
          </a:stretch>
        </p:blipFill>
        <p:spPr bwMode="auto">
          <a:xfrm>
            <a:off x="3387816" y="1158531"/>
            <a:ext cx="4997231" cy="4934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3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Measuring the Quality of Fit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570273"/>
            <a:ext cx="3429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LEFT</a:t>
            </a:r>
          </a:p>
          <a:p>
            <a:r>
              <a:rPr lang="en-US" dirty="0"/>
              <a:t>Black: Truth</a:t>
            </a:r>
          </a:p>
          <a:p>
            <a:r>
              <a:rPr lang="en-US" dirty="0">
                <a:solidFill>
                  <a:srgbClr val="FF6600"/>
                </a:solidFill>
              </a:rPr>
              <a:t>Orange:</a:t>
            </a:r>
            <a:r>
              <a:rPr lang="en-US" dirty="0"/>
              <a:t> Linear Estimate</a:t>
            </a:r>
          </a:p>
          <a:p>
            <a:r>
              <a:rPr lang="en-US" dirty="0">
                <a:solidFill>
                  <a:srgbClr val="3366FF"/>
                </a:solidFill>
              </a:rPr>
              <a:t>Blue</a:t>
            </a:r>
            <a:r>
              <a:rPr lang="en-US" dirty="0"/>
              <a:t>:  smoothing spline </a:t>
            </a:r>
          </a:p>
          <a:p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:  smoothing spline (more flexible)</a:t>
            </a:r>
          </a:p>
        </p:txBody>
      </p:sp>
      <p:pic>
        <p:nvPicPr>
          <p:cNvPr id="6" name="Picture 5" descr="2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6858000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8064" y="4648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RIGHT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Test MSE</a:t>
            </a:r>
          </a:p>
          <a:p>
            <a:r>
              <a:rPr lang="en-US" dirty="0">
                <a:solidFill>
                  <a:schemeClr val="accent1"/>
                </a:solidFill>
              </a:rPr>
              <a:t>Grey</a:t>
            </a:r>
            <a:r>
              <a:rPr lang="en-US" dirty="0"/>
              <a:t>: Training MSE</a:t>
            </a:r>
          </a:p>
          <a:p>
            <a:r>
              <a:rPr lang="en-US" dirty="0"/>
              <a:t>Dashed:  Minimum possible test MSE (irreducible error)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6B541-BA02-4841-983E-3AE58EC9E57F}"/>
              </a:ext>
            </a:extLst>
          </p:cNvPr>
          <p:cNvSpPr txBox="1"/>
          <p:nvPr/>
        </p:nvSpPr>
        <p:spPr>
          <a:xfrm>
            <a:off x="426028" y="126039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with Different Levels of Flexibility: Example 1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19671BF-1C87-8546-9F96-051C90E3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291872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 Measuring the Quality of Fit</a:t>
            </a:r>
          </a:p>
        </p:txBody>
      </p:sp>
      <p:pic>
        <p:nvPicPr>
          <p:cNvPr id="4" name="Picture 3" descr="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2" y="1905000"/>
            <a:ext cx="6918888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712" y="4533036"/>
            <a:ext cx="3429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LEFT</a:t>
            </a:r>
          </a:p>
          <a:p>
            <a:r>
              <a:rPr lang="en-US" dirty="0"/>
              <a:t>Black: Truth</a:t>
            </a:r>
          </a:p>
          <a:p>
            <a:r>
              <a:rPr lang="en-US" dirty="0">
                <a:solidFill>
                  <a:srgbClr val="FF6600"/>
                </a:solidFill>
              </a:rPr>
              <a:t>Orange:</a:t>
            </a:r>
            <a:r>
              <a:rPr lang="en-US" dirty="0"/>
              <a:t> Linear Estimate</a:t>
            </a:r>
          </a:p>
          <a:p>
            <a:r>
              <a:rPr lang="en-US" dirty="0">
                <a:solidFill>
                  <a:srgbClr val="3366FF"/>
                </a:solidFill>
              </a:rPr>
              <a:t>Blue</a:t>
            </a:r>
            <a:r>
              <a:rPr lang="en-US" dirty="0"/>
              <a:t>:  smoothing spline</a:t>
            </a:r>
          </a:p>
          <a:p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:  smoothing spline (more flexible)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0712" y="4560836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RIGHT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Test MSE</a:t>
            </a:r>
          </a:p>
          <a:p>
            <a:r>
              <a:rPr lang="en-US" dirty="0">
                <a:solidFill>
                  <a:schemeClr val="accent1"/>
                </a:solidFill>
              </a:rPr>
              <a:t>Grey</a:t>
            </a:r>
            <a:r>
              <a:rPr lang="en-US" dirty="0"/>
              <a:t>: Training MSE</a:t>
            </a:r>
          </a:p>
          <a:p>
            <a:r>
              <a:rPr lang="en-US" dirty="0"/>
              <a:t>Dashed:  Minimum possible test MSE (irreducible error)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F13F9-5D6F-9F4B-841E-BD3D1C2C5247}"/>
              </a:ext>
            </a:extLst>
          </p:cNvPr>
          <p:cNvSpPr txBox="1"/>
          <p:nvPr/>
        </p:nvSpPr>
        <p:spPr>
          <a:xfrm>
            <a:off x="539552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with Different Levels of Flexibility: Example 2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57456CF-15AA-6245-AA93-C93F4A3F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106356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21336</TotalTime>
  <Words>1790</Words>
  <Application>Microsoft Office PowerPoint</Application>
  <PresentationFormat>On-screen Show (4:3)</PresentationFormat>
  <Paragraphs>299</Paragraphs>
  <Slides>34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Bookman Old Style</vt:lpstr>
      <vt:lpstr>Calibri</vt:lpstr>
      <vt:lpstr>Cambria Math</vt:lpstr>
      <vt:lpstr>Gill Sans MT</vt:lpstr>
      <vt:lpstr>Symbol</vt:lpstr>
      <vt:lpstr>Tahoma</vt:lpstr>
      <vt:lpstr>Times New Roman</vt:lpstr>
      <vt:lpstr>Wingdings</vt:lpstr>
      <vt:lpstr>Wingdings 3</vt:lpstr>
      <vt:lpstr>Origin</vt:lpstr>
      <vt:lpstr>Equation</vt:lpstr>
      <vt:lpstr>Data Mining  &amp; Machine Learning I</vt:lpstr>
      <vt:lpstr>4. Regression Models I</vt:lpstr>
      <vt:lpstr>4.1 Overview</vt:lpstr>
      <vt:lpstr>4.1 Overview</vt:lpstr>
      <vt:lpstr>4.1 Overview</vt:lpstr>
      <vt:lpstr>4.1 Overview</vt:lpstr>
      <vt:lpstr>4.1 Overview</vt:lpstr>
      <vt:lpstr>4.2 Measuring the Quality of Fit</vt:lpstr>
      <vt:lpstr>4.2 Measuring the Quality of Fit</vt:lpstr>
      <vt:lpstr>4.2 Measuring the Quality of Fit</vt:lpstr>
      <vt:lpstr>4.3 Bias/ Variance Trade-off</vt:lpstr>
      <vt:lpstr>4.3 Bias/ Variance Trade-off</vt:lpstr>
      <vt:lpstr>4.3 Bias/ Variance Trade-off</vt:lpstr>
      <vt:lpstr>4.3 Bias/ Variance Trade-off</vt:lpstr>
      <vt:lpstr>4.3 Bias/ Variance Trade-off</vt:lpstr>
      <vt:lpstr>4.3 Bias/ Variance Trade-off</vt:lpstr>
      <vt:lpstr>4.3 Bias/ Variance Trade-off</vt:lpstr>
      <vt:lpstr>4.3 Bias/ Variance Trade-off</vt:lpstr>
      <vt:lpstr>4.3 Bias/ Variance Trade-off</vt:lpstr>
      <vt:lpstr>4.3 Bias/ Variance Trade-off</vt:lpstr>
      <vt:lpstr>4.3 Bias/ Variance Trade-off</vt:lpstr>
      <vt:lpstr>4.3 Bias/ Variance Trade-off</vt:lpstr>
      <vt:lpstr>4.3 Bias/ Variance Trade-off</vt:lpstr>
      <vt:lpstr>4.3 Bias/ Variance Trade-off</vt:lpstr>
      <vt:lpstr>4.4 Linear Regression</vt:lpstr>
      <vt:lpstr>4.4 Linear Regression</vt:lpstr>
      <vt:lpstr>4.4 Linear Regression</vt:lpstr>
      <vt:lpstr>4.4 Linear Regression</vt:lpstr>
      <vt:lpstr>4.4 Linear Regression</vt:lpstr>
      <vt:lpstr>4.4 Linear Regression</vt:lpstr>
      <vt:lpstr>4.4 Linear Regression</vt:lpstr>
      <vt:lpstr>4.4 Linear Regression</vt:lpstr>
      <vt:lpstr>4.4 Linear Regression</vt:lpstr>
      <vt:lpstr>4.5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&amp; Management</dc:title>
  <dc:creator>eidolon</dc:creator>
  <cp:lastModifiedBy>Luis Gustavo Nardin</cp:lastModifiedBy>
  <cp:revision>512</cp:revision>
  <dcterms:created xsi:type="dcterms:W3CDTF">2010-07-16T14:42:15Z</dcterms:created>
  <dcterms:modified xsi:type="dcterms:W3CDTF">2020-02-11T11:07:45Z</dcterms:modified>
</cp:coreProperties>
</file>