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sldIdLst>
    <p:sldId id="256" r:id="rId2"/>
    <p:sldId id="257" r:id="rId3"/>
    <p:sldId id="386" r:id="rId4"/>
    <p:sldId id="258" r:id="rId5"/>
    <p:sldId id="398" r:id="rId6"/>
    <p:sldId id="268" r:id="rId7"/>
    <p:sldId id="269" r:id="rId8"/>
    <p:sldId id="418" r:id="rId9"/>
    <p:sldId id="399" r:id="rId10"/>
    <p:sldId id="400" r:id="rId11"/>
    <p:sldId id="274" r:id="rId12"/>
    <p:sldId id="275" r:id="rId13"/>
    <p:sldId id="419" r:id="rId14"/>
    <p:sldId id="420" r:id="rId15"/>
    <p:sldId id="401" r:id="rId16"/>
    <p:sldId id="279" r:id="rId17"/>
    <p:sldId id="402" r:id="rId18"/>
    <p:sldId id="416" r:id="rId19"/>
    <p:sldId id="417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5" r:id="rId31"/>
    <p:sldId id="413" r:id="rId32"/>
    <p:sldId id="414" r:id="rId33"/>
    <p:sldId id="3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3" autoAdjust="0"/>
    <p:restoredTop sz="87256" autoAdjust="0"/>
  </p:normalViewPr>
  <p:slideViewPr>
    <p:cSldViewPr>
      <p:cViewPr>
        <p:scale>
          <a:sx n="83" d="100"/>
          <a:sy n="83" d="100"/>
        </p:scale>
        <p:origin x="1416" y="9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E26B-CF70-49F0-A0F1-3CAEFD1524F9}" type="datetimeFigureOut">
              <a:rPr lang="en-IE" smtClean="0"/>
              <a:t>15/10/2019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6DFD-454E-4BDE-BECD-D90B03D4380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2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30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3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8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1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6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1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C6DFD-454E-4BDE-BECD-D90B03D4380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685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9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9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2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7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6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8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5AA7EC-5803-494B-9E33-31E7747B1585}" type="datetime1">
              <a:rPr lang="en-IE" smtClean="0"/>
              <a:t>15/10/2019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A146-8546-4BCC-ADE6-690F652BFB7E}" type="datetime1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C8CD-650E-454E-830E-825835665F2B}" type="datetime1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7575-2568-44CB-A811-B2BCEBA0300C}" type="datetime1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13ABEA-6F50-414B-A6C0-79CB1ACD5B81}" type="datetime1">
              <a:rPr lang="en-IE" smtClean="0"/>
              <a:t>15/10/2019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3D7-AD15-4851-B345-BAC93E4A0FD1}" type="datetime1">
              <a:rPr lang="en-IE" smtClean="0"/>
              <a:t>15/10/2019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21A8-3AD6-4491-AFAB-18BB1750D36F}" type="datetime1">
              <a:rPr lang="en-IE" smtClean="0"/>
              <a:t>15/10/2019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C68C-761E-4C55-BC2F-32A4DE5A78EB}" type="datetime1">
              <a:rPr lang="en-IE" smtClean="0"/>
              <a:t>15/10/2019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A42F-05A7-425F-ACD5-3CD26FCA4A15}" type="datetime1">
              <a:rPr lang="en-IE" smtClean="0"/>
              <a:t>15/10/2019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F5B4-6F8E-44AF-9144-B7D131601CFF}" type="datetime1">
              <a:rPr lang="en-IE" smtClean="0"/>
              <a:t>15/10/2019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94FD-8725-4DCD-ADEB-77154A9039B0}" type="datetime1">
              <a:rPr lang="en-IE" smtClean="0"/>
              <a:t>15/10/2019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Data Storage &amp;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069B8B-49D3-4C1B-AE57-672B255F8C62}" type="datetime1">
              <a:rPr lang="en-IE" smtClean="0"/>
              <a:t>15/10/2019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E"/>
              <a:t>Data Storage &amp; Management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95FE1D-C3C2-4288-B202-270E58405F08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onybates.ca/2016/01/04/book-review-the-future-of-the-professions-including-teachin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5.w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religionspectrum.org/blog-posts/reimagining-both-the-peg-and-the-hole-in-the-conversation-between-christianity-and-scienc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in-depth-introduction-to-machine-learning-in-15-hours-of-expert-videos/" TargetMode="External"/><Relationship Id="rId2" Type="http://schemas.openxmlformats.org/officeDocument/2006/relationships/hyperlink" Target="https://www.alsharif.info/iom53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ickr.com/photos/simiezzz/647478939/" TargetMode="External"/><Relationship Id="rId4" Type="http://schemas.openxmlformats.org/officeDocument/2006/relationships/image" Target="../media/image4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ga-IE" dirty="0"/>
              <a:t>Data Mining </a:t>
            </a:r>
            <a:br>
              <a:rPr lang="ga-IE" dirty="0"/>
            </a:br>
            <a:r>
              <a:rPr lang="ga-IE" dirty="0"/>
              <a:t>&amp; Machine Learning 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5.</a:t>
            </a:r>
            <a:r>
              <a:rPr lang="en-GB" dirty="0"/>
              <a:t> </a:t>
            </a:r>
            <a:r>
              <a:rPr lang="en-IE" dirty="0"/>
              <a:t>Regression Models II</a:t>
            </a:r>
          </a:p>
          <a:p>
            <a:endParaRPr lang="en-IE" dirty="0"/>
          </a:p>
        </p:txBody>
      </p:sp>
      <p:pic>
        <p:nvPicPr>
          <p:cNvPr id="9" name="Picture 8" descr="Book Review: The Future of the Professions (including ...">
            <a:extLst>
              <a:ext uri="{FF2B5EF4-FFF2-40B4-BE49-F238E27FC236}">
                <a16:creationId xmlns:a16="http://schemas.microsoft.com/office/drawing/2014/main" id="{77FB42F5-8B40-BD4A-87F1-E95120AA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31640" y="3861651"/>
            <a:ext cx="12522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Predictor Interactions - Example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B3ECB-124E-464C-BBFD-2F27C108E620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4A884B-AAC6-8D42-AE06-17BC361B9E82}"/>
              </a:ext>
            </a:extLst>
          </p:cNvPr>
          <p:cNvSpPr txBox="1">
            <a:spLocks/>
          </p:cNvSpPr>
          <p:nvPr/>
        </p:nvSpPr>
        <p:spPr>
          <a:xfrm>
            <a:off x="285859" y="2396499"/>
            <a:ext cx="3505197" cy="376046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charset="2"/>
              <a:buChar char="Ø"/>
            </a:pPr>
            <a:endParaRPr lang="en-US" sz="2100" dirty="0"/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Spending $1 extra on TV increases average sales by</a:t>
            </a:r>
          </a:p>
          <a:p>
            <a:pPr marL="274320" lvl="1" indent="0">
              <a:buNone/>
            </a:pPr>
            <a:endParaRPr lang="en-US" sz="2100" dirty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sz="2100" dirty="0">
                <a:solidFill>
                  <a:schemeClr val="tx2"/>
                </a:solidFill>
              </a:rPr>
              <a:t>    (0.0191 + 0.0011) </a:t>
            </a:r>
            <a:r>
              <a:rPr lang="en-US" sz="21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Radio</a:t>
            </a:r>
          </a:p>
          <a:p>
            <a:pPr lvl="1"/>
            <a:endParaRPr lang="en-US" sz="2100" dirty="0">
              <a:solidFill>
                <a:schemeClr val="tx2"/>
              </a:solidFill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Spending $1 extra on Radio increases average sales by </a:t>
            </a:r>
          </a:p>
          <a:p>
            <a:pPr lvl="1">
              <a:buFont typeface="Wingdings" charset="2"/>
              <a:buChar char="Ø"/>
            </a:pPr>
            <a:endParaRPr lang="en-US" sz="2100" dirty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US" sz="2100" dirty="0">
                <a:solidFill>
                  <a:schemeClr val="tx2"/>
                </a:solidFill>
              </a:rPr>
              <a:t>    (0.0289 + 0.0011) </a:t>
            </a:r>
            <a:r>
              <a:rPr lang="en-US" sz="2100" i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TV</a:t>
            </a:r>
          </a:p>
          <a:p>
            <a:endParaRPr 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9C54B16-E559-9844-B558-79F8F589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91" y="4282448"/>
            <a:ext cx="5302250" cy="198120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1793D1-1A9E-0B4C-9674-27D6011A132A}"/>
              </a:ext>
            </a:extLst>
          </p:cNvPr>
          <p:cNvSpPr/>
          <p:nvPr/>
        </p:nvSpPr>
        <p:spPr>
          <a:xfrm>
            <a:off x="1571589" y="1582615"/>
            <a:ext cx="689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04CDD-67DC-E34D-BACE-8013349D1729}"/>
              </a:ext>
            </a:extLst>
          </p:cNvPr>
          <p:cNvSpPr txBox="1"/>
          <p:nvPr/>
        </p:nvSpPr>
        <p:spPr>
          <a:xfrm>
            <a:off x="6180200" y="26116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Term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984EFB-C5DF-B842-9BB9-3F4661903FB1}"/>
              </a:ext>
            </a:extLst>
          </p:cNvPr>
          <p:cNvCxnSpPr>
            <a:cxnSpLocks/>
          </p:cNvCxnSpPr>
          <p:nvPr/>
        </p:nvCxnSpPr>
        <p:spPr bwMode="auto">
          <a:xfrm flipV="1">
            <a:off x="6559289" y="2276786"/>
            <a:ext cx="0" cy="3248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9B6757D-6104-394D-9D8E-73C1E880F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51755"/>
              </p:ext>
            </p:extLst>
          </p:nvPr>
        </p:nvGraphicFramePr>
        <p:xfrm>
          <a:off x="1350989" y="1727139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4" imgW="3086100" imgH="215900" progId="Equation.3">
                  <p:embed/>
                </p:oleObj>
              </mc:Choice>
              <mc:Fallback>
                <p:oleObj name="Equation" r:id="rId4" imgW="3086100" imgH="2159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89" y="1727139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E3AB3A5B-AF22-F446-BAA8-C684B5458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58722"/>
              </p:ext>
            </p:extLst>
          </p:nvPr>
        </p:nvGraphicFramePr>
        <p:xfrm>
          <a:off x="4572000" y="3188707"/>
          <a:ext cx="3583079" cy="27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6" imgW="2870200" imgH="215900" progId="Equation.3">
                  <p:embed/>
                </p:oleObj>
              </mc:Choice>
              <mc:Fallback>
                <p:oleObj name="Equation" r:id="rId6" imgW="2870200" imgH="2159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88707"/>
                        <a:ext cx="3583079" cy="2715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B9973A21-8997-7A47-9C43-756D9E864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05707"/>
              </p:ext>
            </p:extLst>
          </p:nvPr>
        </p:nvGraphicFramePr>
        <p:xfrm>
          <a:off x="4607663" y="3789802"/>
          <a:ext cx="3592369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8" imgW="2717800" imgH="215900" progId="Equation.3">
                  <p:embed/>
                </p:oleObj>
              </mc:Choice>
              <mc:Fallback>
                <p:oleObj name="Equation" r:id="rId8" imgW="2717800" imgH="21590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663" y="3789802"/>
                        <a:ext cx="3592369" cy="271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9E2129-C1D8-B543-B06E-121806E43893}"/>
              </a:ext>
            </a:extLst>
          </p:cNvPr>
          <p:cNvSpPr txBox="1"/>
          <p:nvPr/>
        </p:nvSpPr>
        <p:spPr>
          <a:xfrm>
            <a:off x="9920177" y="2796363"/>
            <a:ext cx="18473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A30DFD-DB98-6C49-8154-2031A34CE714}"/>
              </a:ext>
            </a:extLst>
          </p:cNvPr>
          <p:cNvSpPr/>
          <p:nvPr/>
        </p:nvSpPr>
        <p:spPr>
          <a:xfrm>
            <a:off x="5868145" y="1582615"/>
            <a:ext cx="1704265" cy="69417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CCF49FD-4CB4-664D-B1DC-B34699A6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Parallel Regression Lines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3006" y="3483700"/>
            <a:ext cx="5530841" cy="2034169"/>
            <a:chOff x="304800" y="3582987"/>
            <a:chExt cx="6934200" cy="219070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04800" y="3582987"/>
              <a:ext cx="6934200" cy="1292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Regression equation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female: salary = (112.77 + 1.86) + 6.05 </a:t>
              </a:r>
              <a:r>
                <a:rPr lang="en-US" sz="1800" dirty="0">
                  <a:latin typeface="+mn-lt"/>
                  <a:sym typeface="Symbol" pitchFamily="18" charset="2"/>
                </a:rPr>
                <a:t></a:t>
              </a:r>
              <a:r>
                <a:rPr lang="en-US" sz="1800" dirty="0">
                  <a:latin typeface="+mn-lt"/>
                </a:rPr>
                <a:t> position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males:  salary = (112.77  - 1.86) + 6.05 </a:t>
              </a:r>
              <a:r>
                <a:rPr lang="en-US" sz="1800" dirty="0">
                  <a:latin typeface="+mn-lt"/>
                  <a:sym typeface="Symbol" pitchFamily="18" charset="2"/>
                </a:rPr>
                <a:t></a:t>
              </a:r>
              <a:r>
                <a:rPr lang="en-US" sz="1800" dirty="0">
                  <a:latin typeface="+mn-lt"/>
                </a:rPr>
                <a:t> position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2172451" y="489586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86381" y="5409085"/>
              <a:ext cx="2943371" cy="36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Different intercepts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949285" y="4899919"/>
              <a:ext cx="546515" cy="494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57261" y="5408993"/>
              <a:ext cx="1523999" cy="36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Same slopes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915095" y="1394297"/>
            <a:ext cx="3219758" cy="3308464"/>
            <a:chOff x="3580" y="720"/>
            <a:chExt cx="2180" cy="2382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0" y="902"/>
              <a:ext cx="2180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984" y="720"/>
              <a:ext cx="148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Line for women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72" y="2880"/>
              <a:ext cx="148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Line for men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704" y="91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444" y="1978"/>
              <a:ext cx="323" cy="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572000" y="4731574"/>
            <a:ext cx="4419600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Parallel lines have the same slope. Dummy variables give lines different intercepts, but their slopes are still the same.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7" y="1692507"/>
            <a:ext cx="4656891" cy="169149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470A0-C5FA-864B-A0D8-82D3EA2941A8}"/>
              </a:ext>
            </a:extLst>
          </p:cNvPr>
          <p:cNvSpPr/>
          <p:nvPr/>
        </p:nvSpPr>
        <p:spPr>
          <a:xfrm>
            <a:off x="434510" y="5617478"/>
            <a:ext cx="3342816" cy="63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Potential Limitation!!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939E2-D748-004A-9D77-7DED2A3EC8CB}"/>
              </a:ext>
            </a:extLst>
          </p:cNvPr>
          <p:cNvSpPr/>
          <p:nvPr/>
        </p:nvSpPr>
        <p:spPr>
          <a:xfrm>
            <a:off x="4572000" y="5590293"/>
            <a:ext cx="4419600" cy="6391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Introduce an interaction variable (Gender x Position)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88F3152-B66F-0749-B610-727DEFFBEA4B}"/>
              </a:ext>
            </a:extLst>
          </p:cNvPr>
          <p:cNvSpPr/>
          <p:nvPr/>
        </p:nvSpPr>
        <p:spPr>
          <a:xfrm>
            <a:off x="3992074" y="5717173"/>
            <a:ext cx="435910" cy="43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2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1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Parallel Regression Lines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lvl="2"/>
            <a:r>
              <a:rPr lang="en-US" sz="2300" dirty="0"/>
              <a:t>Our model has forced the line for men and the line for women to be parallel.</a:t>
            </a:r>
          </a:p>
          <a:p>
            <a:pPr lvl="2">
              <a:buFont typeface="Wingdings" charset="2"/>
              <a:buChar char="Ø"/>
            </a:pPr>
            <a:endParaRPr lang="en-US" sz="2300" dirty="0"/>
          </a:p>
          <a:p>
            <a:pPr lvl="2"/>
            <a:r>
              <a:rPr lang="en-US" sz="2300" dirty="0"/>
              <a:t>Parallel lines say that promotions have the same salary benefit for men as for women.</a:t>
            </a:r>
          </a:p>
          <a:p>
            <a:pPr lvl="2">
              <a:buFont typeface="Wingdings" charset="2"/>
              <a:buChar char="Ø"/>
            </a:pPr>
            <a:endParaRPr lang="en-US" sz="2300" dirty="0"/>
          </a:p>
          <a:p>
            <a:pPr lvl="2"/>
            <a:r>
              <a:rPr lang="en-US" sz="2300" dirty="0"/>
              <a:t>If lines aren’t parallel then promotions affect men’s and women’s salaries differently.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Parallel Regression Lines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F0A3D-AE70-EA48-AA20-C16985B6AB1B}"/>
                  </a:ext>
                </a:extLst>
              </p:cNvPr>
              <p:cNvSpPr txBox="1"/>
              <p:nvPr/>
            </p:nvSpPr>
            <p:spPr>
              <a:xfrm>
                <a:off x="1043608" y="1772816"/>
                <a:ext cx="7416824" cy="450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the following 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{"/>
                          <m:endChr m:val="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</m:e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:r>
                  <a:rPr lang="en-IE" dirty="0"/>
                  <a:t>    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{"/>
                        <m:endChr m:val="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{"/>
                          <m:endChr m:val="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:r>
                  <a:rPr lang="en-IE" dirty="0"/>
                  <a:t>    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F0A3D-AE70-EA48-AA20-C16985B6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72816"/>
                <a:ext cx="7416824" cy="4502771"/>
              </a:xfrm>
              <a:prstGeom prst="rect">
                <a:avLst/>
              </a:prstGeom>
              <a:blipFill>
                <a:blip r:embed="rId3"/>
                <a:stretch>
                  <a:fillRect l="-7009" t="-18592" b="-4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0489FED-DF7A-C942-AF5A-D3CF0584665E}"/>
              </a:ext>
            </a:extLst>
          </p:cNvPr>
          <p:cNvSpPr/>
          <p:nvPr/>
        </p:nvSpPr>
        <p:spPr>
          <a:xfrm>
            <a:off x="5796136" y="2209800"/>
            <a:ext cx="607712" cy="1722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3C6869-795E-9942-A994-09F9235E27C7}"/>
              </a:ext>
            </a:extLst>
          </p:cNvPr>
          <p:cNvSpPr/>
          <p:nvPr/>
        </p:nvSpPr>
        <p:spPr>
          <a:xfrm>
            <a:off x="6660232" y="2564904"/>
            <a:ext cx="2026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Interaction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92E1A7C-6071-374E-9C90-BF061F93267B}"/>
              </a:ext>
            </a:extLst>
          </p:cNvPr>
          <p:cNvSpPr/>
          <p:nvPr/>
        </p:nvSpPr>
        <p:spPr>
          <a:xfrm>
            <a:off x="5796136" y="4509279"/>
            <a:ext cx="607712" cy="1722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10D1D-0A6A-E245-962D-2ADAD099182F}"/>
              </a:ext>
            </a:extLst>
          </p:cNvPr>
          <p:cNvSpPr/>
          <p:nvPr/>
        </p:nvSpPr>
        <p:spPr>
          <a:xfrm>
            <a:off x="6660232" y="4864383"/>
            <a:ext cx="2026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Interaction</a:t>
            </a:r>
          </a:p>
        </p:txBody>
      </p:sp>
    </p:spTree>
    <p:extLst>
      <p:ext uri="{BB962C8B-B14F-4D97-AF65-F5344CB8AC3E}">
        <p14:creationId xmlns:p14="http://schemas.microsoft.com/office/powerpoint/2010/main" val="73066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Parallel Regression 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Now we have two regression lines with different intercepts and different slopes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Allows for a change in predictor variable to (possibly) affect the response output depending on different categorical predictor variables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F0A3D-AE70-EA48-AA20-C16985B6AB1B}"/>
                  </a:ext>
                </a:extLst>
              </p:cNvPr>
              <p:cNvSpPr txBox="1"/>
              <p:nvPr/>
            </p:nvSpPr>
            <p:spPr>
              <a:xfrm>
                <a:off x="1043608" y="1772816"/>
                <a:ext cx="7416824" cy="188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{"/>
                          <m:endChr m:val="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</m:e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𝐹𝑎𝑙𝑠𝑒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:r>
                  <a:rPr lang="en-IE" dirty="0"/>
                  <a:t>    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  <m:e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F0A3D-AE70-EA48-AA20-C16985B6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72816"/>
                <a:ext cx="7416824" cy="1882054"/>
              </a:xfrm>
              <a:prstGeom prst="rect">
                <a:avLst/>
              </a:prstGeom>
              <a:blipFill>
                <a:blip r:embed="rId3"/>
                <a:stretch>
                  <a:fillRect l="-7009" t="-59060" b="-10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992E1A7C-6071-374E-9C90-BF061F93267B}"/>
              </a:ext>
            </a:extLst>
          </p:cNvPr>
          <p:cNvSpPr/>
          <p:nvPr/>
        </p:nvSpPr>
        <p:spPr>
          <a:xfrm>
            <a:off x="5796136" y="2006210"/>
            <a:ext cx="607712" cy="1722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10D1D-0A6A-E245-962D-2ADAD099182F}"/>
              </a:ext>
            </a:extLst>
          </p:cNvPr>
          <p:cNvSpPr/>
          <p:nvPr/>
        </p:nvSpPr>
        <p:spPr>
          <a:xfrm>
            <a:off x="6660232" y="2361314"/>
            <a:ext cx="2026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Interaction</a:t>
            </a:r>
          </a:p>
        </p:txBody>
      </p:sp>
    </p:spTree>
    <p:extLst>
      <p:ext uri="{BB962C8B-B14F-4D97-AF65-F5344CB8AC3E}">
        <p14:creationId xmlns:p14="http://schemas.microsoft.com/office/powerpoint/2010/main" val="217483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Potential Fit Problems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 marL="891540" lvl="2" indent="-342900"/>
            <a:r>
              <a:rPr lang="en-US" dirty="0"/>
              <a:t>There are a number of possible problems that one may encounter when fitting the linear regression model.</a:t>
            </a:r>
          </a:p>
          <a:p>
            <a:pPr marL="548640" lvl="2" indent="0">
              <a:buNone/>
            </a:pPr>
            <a:endParaRPr lang="en-US" dirty="0"/>
          </a:p>
          <a:p>
            <a:pPr marL="1337310" lvl="3" indent="-514350">
              <a:buFont typeface="Arial" panose="020B0604020202020204" pitchFamily="34" charset="0"/>
              <a:buChar char="•"/>
            </a:pPr>
            <a:r>
              <a:rPr lang="en-US" dirty="0"/>
              <a:t>Non-linearity of the data</a:t>
            </a:r>
          </a:p>
          <a:p>
            <a:pPr marL="1337310" lvl="3" indent="-514350">
              <a:buFont typeface="Arial" panose="020B0604020202020204" pitchFamily="34" charset="0"/>
              <a:buChar char="•"/>
            </a:pPr>
            <a:r>
              <a:rPr lang="en-US" dirty="0"/>
              <a:t>Dependence of the error terms</a:t>
            </a:r>
          </a:p>
          <a:p>
            <a:pPr marL="1337310" lvl="3" indent="-514350">
              <a:buFont typeface="Arial" panose="020B0604020202020204" pitchFamily="34" charset="0"/>
              <a:buChar char="•"/>
            </a:pPr>
            <a:r>
              <a:rPr lang="en-US" dirty="0"/>
              <a:t>Non-constant variance of error terms</a:t>
            </a:r>
          </a:p>
          <a:p>
            <a:pPr marL="1337310" lvl="3" indent="-5143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1337310" lvl="3" indent="-514350">
              <a:buFont typeface="Arial" panose="020B0604020202020204" pitchFamily="34" charset="0"/>
              <a:buChar char="•"/>
            </a:pPr>
            <a:r>
              <a:rPr lang="en-US" dirty="0"/>
              <a:t>High leverage points</a:t>
            </a:r>
          </a:p>
          <a:p>
            <a:pPr marL="1337310" lvl="3" indent="-514350">
              <a:buFont typeface="Arial" panose="020B0604020202020204" pitchFamily="34" charset="0"/>
              <a:buChar char="•"/>
            </a:pPr>
            <a:r>
              <a:rPr lang="en-US" dirty="0"/>
              <a:t>Collinearity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Reimagining both the peg and the hole in the conversation ...">
            <a:extLst>
              <a:ext uri="{FF2B5EF4-FFF2-40B4-BE49-F238E27FC236}">
                <a16:creationId xmlns:a16="http://schemas.microsoft.com/office/drawing/2014/main" id="{21639EBA-5FAA-1249-8B04-BB7C61D3C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0272" y="3461299"/>
            <a:ext cx="1998472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lvl="1"/>
            <a:endParaRPr lang="en-US" dirty="0"/>
          </a:p>
          <a:p>
            <a:pPr lvl="2"/>
            <a:r>
              <a:rPr lang="en-US" dirty="0" err="1"/>
              <a:t>kNN</a:t>
            </a:r>
            <a:r>
              <a:rPr lang="en-US" dirty="0"/>
              <a:t> Regression is similar to the </a:t>
            </a:r>
            <a:r>
              <a:rPr lang="en-US" dirty="0" err="1"/>
              <a:t>kNN</a:t>
            </a:r>
            <a:r>
              <a:rPr lang="en-US" dirty="0"/>
              <a:t> classifier.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To predict Y for a given value of X, consider k closest points to X in training data and take the average of the responses. i.e.</a:t>
            </a:r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>
              <a:buFont typeface="Wingdings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If k is small </a:t>
            </a:r>
            <a:r>
              <a:rPr lang="en-US" dirty="0" err="1"/>
              <a:t>kNN</a:t>
            </a:r>
            <a:r>
              <a:rPr lang="en-US" dirty="0"/>
              <a:t> is much more flexible than linear regression.</a:t>
            </a:r>
          </a:p>
          <a:p>
            <a:pPr marL="594360" lvl="2" indent="0">
              <a:buNone/>
            </a:pPr>
            <a:endParaRPr lang="en-US" dirty="0"/>
          </a:p>
          <a:p>
            <a:pPr lvl="2"/>
            <a:r>
              <a:rPr lang="en-US" dirty="0"/>
              <a:t>Is that better?</a:t>
            </a: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88606"/>
              </p:ext>
            </p:extLst>
          </p:nvPr>
        </p:nvGraphicFramePr>
        <p:xfrm>
          <a:off x="3275856" y="3688080"/>
          <a:ext cx="16176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4" imgW="990600" imgH="457200" progId="Equation.3">
                  <p:embed/>
                </p:oleObj>
              </mc:Choice>
              <mc:Fallback>
                <p:oleObj name="Equation" r:id="rId4" imgW="990600" imgH="4572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688080"/>
                        <a:ext cx="16176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3820AA2C-4648-A941-8AC9-58A19E49B9EB}"/>
              </a:ext>
            </a:extLst>
          </p:cNvPr>
          <p:cNvSpPr/>
          <p:nvPr/>
        </p:nvSpPr>
        <p:spPr>
          <a:xfrm>
            <a:off x="6403848" y="1219200"/>
            <a:ext cx="2488632" cy="15617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cover classification  with </a:t>
            </a:r>
            <a:r>
              <a:rPr lang="en-US" dirty="0" err="1"/>
              <a:t>kNN</a:t>
            </a:r>
            <a:r>
              <a:rPr lang="en-US" dirty="0"/>
              <a:t> later!</a:t>
            </a:r>
          </a:p>
        </p:txBody>
      </p:sp>
    </p:spTree>
    <p:extLst>
      <p:ext uri="{BB962C8B-B14F-4D97-AF65-F5344CB8AC3E}">
        <p14:creationId xmlns:p14="http://schemas.microsoft.com/office/powerpoint/2010/main" val="303073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3.16.png">
            <a:extLst>
              <a:ext uri="{FF2B5EF4-FFF2-40B4-BE49-F238E27FC236}">
                <a16:creationId xmlns:a16="http://schemas.microsoft.com/office/drawing/2014/main" id="{F95BA023-8B09-B24D-A40F-730AA40A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67" y="1797635"/>
            <a:ext cx="5898359" cy="45587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6062850-BE04-8641-8BF8-070F5329379D}"/>
              </a:ext>
            </a:extLst>
          </p:cNvPr>
          <p:cNvSpPr txBox="1">
            <a:spLocks/>
          </p:cNvSpPr>
          <p:nvPr/>
        </p:nvSpPr>
        <p:spPr>
          <a:xfrm>
            <a:off x="3175083" y="5763460"/>
            <a:ext cx="2952328" cy="38248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kNN</a:t>
            </a:r>
            <a:r>
              <a:rPr lang="en-US" sz="1800" dirty="0">
                <a:latin typeface="+mn-lt"/>
              </a:rPr>
              <a:t> Fits for k =1 and k =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0863E-6DCB-F149-845F-9658C548EE9D}"/>
              </a:ext>
            </a:extLst>
          </p:cNvPr>
          <p:cNvSpPr txBox="1"/>
          <p:nvPr/>
        </p:nvSpPr>
        <p:spPr>
          <a:xfrm>
            <a:off x="827584" y="1718845"/>
            <a:ext cx="785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2 predictors. For k = 1, the fit  perfectly interpolates the training observations and takes the form of a step function. For k = 9, we still have a step function but due to the averaging the constant regions are smaller and the fit is smoother.</a:t>
            </a:r>
          </a:p>
        </p:txBody>
      </p:sp>
    </p:spTree>
    <p:extLst>
      <p:ext uri="{BB962C8B-B14F-4D97-AF65-F5344CB8AC3E}">
        <p14:creationId xmlns:p14="http://schemas.microsoft.com/office/powerpoint/2010/main" val="285756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3.16.png">
            <a:extLst>
              <a:ext uri="{FF2B5EF4-FFF2-40B4-BE49-F238E27FC236}">
                <a16:creationId xmlns:a16="http://schemas.microsoft.com/office/drawing/2014/main" id="{F95BA023-8B09-B24D-A40F-730AA40A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67" y="1797635"/>
            <a:ext cx="5898359" cy="45587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6062850-BE04-8641-8BF8-070F5329379D}"/>
              </a:ext>
            </a:extLst>
          </p:cNvPr>
          <p:cNvSpPr txBox="1">
            <a:spLocks/>
          </p:cNvSpPr>
          <p:nvPr/>
        </p:nvSpPr>
        <p:spPr>
          <a:xfrm>
            <a:off x="3175083" y="5763460"/>
            <a:ext cx="2952328" cy="38248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kNN</a:t>
            </a:r>
            <a:r>
              <a:rPr lang="en-US" sz="1800" dirty="0">
                <a:latin typeface="+mn-lt"/>
              </a:rPr>
              <a:t> Fits for k =1 and k =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0863E-6DCB-F149-845F-9658C548EE9D}"/>
              </a:ext>
            </a:extLst>
          </p:cNvPr>
          <p:cNvSpPr txBox="1"/>
          <p:nvPr/>
        </p:nvSpPr>
        <p:spPr>
          <a:xfrm>
            <a:off x="827584" y="1718845"/>
            <a:ext cx="785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value of k will depend on the bias-variance trade-off. A smaller value of k provides the most flexible fit with low bias and high variance. Larger values for k will result in a smoother and less variable fit. </a:t>
            </a:r>
          </a:p>
        </p:txBody>
      </p:sp>
    </p:spTree>
    <p:extLst>
      <p:ext uri="{BB962C8B-B14F-4D97-AF65-F5344CB8AC3E}">
        <p14:creationId xmlns:p14="http://schemas.microsoft.com/office/powerpoint/2010/main" val="58284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BC1CE-D17A-024D-B50D-DEAF4F39954E}"/>
              </a:ext>
            </a:extLst>
          </p:cNvPr>
          <p:cNvSpPr/>
          <p:nvPr/>
        </p:nvSpPr>
        <p:spPr>
          <a:xfrm>
            <a:off x="1115616" y="2060848"/>
            <a:ext cx="7571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will a parametric approach (e.g., least squares linear regression) outperform a non-parametric approach (e.g., </a:t>
            </a:r>
            <a:r>
              <a:rPr lang="en-US" sz="2400" dirty="0" err="1"/>
              <a:t>kNN</a:t>
            </a:r>
            <a:r>
              <a:rPr lang="en-US" sz="2400" dirty="0"/>
              <a:t> regression)?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49D397-2CB8-6340-882E-6093AFAB7060}"/>
                  </a:ext>
                </a:extLst>
              </p:cNvPr>
              <p:cNvSpPr/>
              <p:nvPr/>
            </p:nvSpPr>
            <p:spPr>
              <a:xfrm>
                <a:off x="1097360" y="3861048"/>
                <a:ext cx="7571184" cy="1368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sz="2400" dirty="0"/>
                  <a:t>The parametric approach will outperform the non- parametric approach if the parametric form that has been selected is close to the true form of </a:t>
                </a:r>
                <a14:m>
                  <m:oMath xmlns:m="http://schemas.openxmlformats.org/officeDocument/2006/math"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E" sz="2400" dirty="0"/>
                  <a:t> . </a:t>
                </a:r>
                <a:endParaRPr lang="en-IE" sz="32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49D397-2CB8-6340-882E-6093AFAB7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60" y="3861048"/>
                <a:ext cx="7571184" cy="1368152"/>
              </a:xfrm>
              <a:prstGeom prst="rect">
                <a:avLst/>
              </a:prstGeom>
              <a:blipFill>
                <a:blip r:embed="rId3"/>
                <a:stretch>
                  <a:fillRect r="-16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5. Regression Models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IE" dirty="0"/>
              <a:t>5.1  Overview</a:t>
            </a:r>
          </a:p>
          <a:p>
            <a:pPr algn="l"/>
            <a:r>
              <a:rPr lang="en-IE" dirty="0"/>
              <a:t>5.2  Regression Model Considerations</a:t>
            </a:r>
          </a:p>
          <a:p>
            <a:pPr algn="l"/>
            <a:r>
              <a:rPr lang="en-IE" dirty="0"/>
              <a:t>5.3  </a:t>
            </a:r>
            <a:r>
              <a:rPr lang="en-IE" dirty="0" err="1"/>
              <a:t>kNN</a:t>
            </a:r>
            <a:r>
              <a:rPr lang="en-IE" dirty="0"/>
              <a:t> Regression</a:t>
            </a:r>
          </a:p>
          <a:p>
            <a:pPr algn="l"/>
            <a:r>
              <a:rPr lang="en-IE" dirty="0"/>
              <a:t>5.4  Partial Least Squares Regression</a:t>
            </a:r>
          </a:p>
          <a:p>
            <a:pPr algn="l"/>
            <a:r>
              <a:rPr lang="en-IE" dirty="0"/>
              <a:t>5.5 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5293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062850-BE04-8641-8BF8-070F5329379D}"/>
              </a:ext>
            </a:extLst>
          </p:cNvPr>
          <p:cNvSpPr txBox="1">
            <a:spLocks/>
          </p:cNvSpPr>
          <p:nvPr/>
        </p:nvSpPr>
        <p:spPr>
          <a:xfrm>
            <a:off x="1187624" y="4970637"/>
            <a:ext cx="5040560" cy="38248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kNN</a:t>
            </a:r>
            <a:r>
              <a:rPr lang="en-US" sz="1800" dirty="0">
                <a:latin typeface="+mn-lt"/>
              </a:rPr>
              <a:t> Fits (in One Dimension) for k =1 and k = 9</a:t>
            </a:r>
          </a:p>
        </p:txBody>
      </p:sp>
      <p:pic>
        <p:nvPicPr>
          <p:cNvPr id="10" name="Picture 9" descr="3.17.png">
            <a:extLst>
              <a:ext uri="{FF2B5EF4-FFF2-40B4-BE49-F238E27FC236}">
                <a16:creationId xmlns:a16="http://schemas.microsoft.com/office/drawing/2014/main" id="{00E04728-9CB7-B540-9E10-EA4F072F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6" y="1795814"/>
            <a:ext cx="5976202" cy="3266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654D2-0825-BE4F-BDD4-766010810864}"/>
                  </a:ext>
                </a:extLst>
              </p:cNvPr>
              <p:cNvSpPr txBox="1"/>
              <p:nvPr/>
            </p:nvSpPr>
            <p:spPr>
              <a:xfrm>
                <a:off x="6588224" y="1596424"/>
                <a:ext cx="223224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black line represents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blue curves are </a:t>
                </a:r>
                <a:r>
                  <a:rPr lang="en-US" dirty="0" err="1"/>
                  <a:t>kNN</a:t>
                </a:r>
                <a:r>
                  <a:rPr lang="en-US" dirty="0"/>
                  <a:t> fits with k = 1 and k = 9. </a:t>
                </a:r>
              </a:p>
              <a:p>
                <a:r>
                  <a:rPr lang="en-US" dirty="0"/>
                  <a:t>The k = 1 predictions are too variable.</a:t>
                </a:r>
              </a:p>
              <a:p>
                <a:r>
                  <a:rPr lang="en-US" dirty="0"/>
                  <a:t>The k = 9 fit is much closer to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654D2-0825-BE4F-BDD4-76601081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596424"/>
                <a:ext cx="2232248" cy="2585323"/>
              </a:xfrm>
              <a:prstGeom prst="rect">
                <a:avLst/>
              </a:prstGeom>
              <a:blipFill>
                <a:blip r:embed="rId4"/>
                <a:stretch>
                  <a:fillRect l="-2260" t="-980"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DD9C5FB-1027-7D4A-8037-08CFDCF502E9}"/>
              </a:ext>
            </a:extLst>
          </p:cNvPr>
          <p:cNvSpPr txBox="1"/>
          <p:nvPr/>
        </p:nvSpPr>
        <p:spPr>
          <a:xfrm>
            <a:off x="6588224" y="4245913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However, since the true relationship is linear, it is hard for a non-parametric approach to compete with linear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062850-BE04-8641-8BF8-070F5329379D}"/>
              </a:ext>
            </a:extLst>
          </p:cNvPr>
          <p:cNvSpPr txBox="1">
            <a:spLocks/>
          </p:cNvSpPr>
          <p:nvPr/>
        </p:nvSpPr>
        <p:spPr>
          <a:xfrm>
            <a:off x="1352738" y="4633595"/>
            <a:ext cx="2304256" cy="38248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Linear Regression Fit</a:t>
            </a:r>
          </a:p>
        </p:txBody>
      </p:sp>
      <p:pic>
        <p:nvPicPr>
          <p:cNvPr id="8" name="Picture 7" descr="3.18.png">
            <a:extLst>
              <a:ext uri="{FF2B5EF4-FFF2-40B4-BE49-F238E27FC236}">
                <a16:creationId xmlns:a16="http://schemas.microsoft.com/office/drawing/2014/main" id="{D6D0322D-710E-CD4A-A93B-51A43469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6" y="1704389"/>
            <a:ext cx="5526817" cy="3020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BCB556-F890-834F-8976-C7049A2353CD}"/>
              </a:ext>
            </a:extLst>
          </p:cNvPr>
          <p:cNvSpPr txBox="1"/>
          <p:nvPr/>
        </p:nvSpPr>
        <p:spPr>
          <a:xfrm>
            <a:off x="6588224" y="1596424"/>
            <a:ext cx="2232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IE" dirty="0"/>
              <a:t>blue dashed line represents the linear regression fit.</a:t>
            </a:r>
          </a:p>
          <a:p>
            <a:endParaRPr lang="en-IE" dirty="0"/>
          </a:p>
          <a:p>
            <a:r>
              <a:rPr lang="en-IE" dirty="0"/>
              <a:t>We can see that linear regression outperforms </a:t>
            </a:r>
            <a:r>
              <a:rPr lang="en-IE" dirty="0" err="1"/>
              <a:t>kNN</a:t>
            </a:r>
            <a:r>
              <a:rPr lang="en-IE" dirty="0"/>
              <a:t> regression for this example.</a:t>
            </a:r>
          </a:p>
          <a:p>
            <a:endParaRPr lang="en-IE" dirty="0"/>
          </a:p>
          <a:p>
            <a:r>
              <a:rPr lang="en-IE" dirty="0" err="1"/>
              <a:t>kNN</a:t>
            </a:r>
            <a:r>
              <a:rPr lang="en-IE" dirty="0"/>
              <a:t> performs far worse when the value of k is small.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39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062850-BE04-8641-8BF8-070F5329379D}"/>
              </a:ext>
            </a:extLst>
          </p:cNvPr>
          <p:cNvSpPr txBox="1">
            <a:spLocks/>
          </p:cNvSpPr>
          <p:nvPr/>
        </p:nvSpPr>
        <p:spPr>
          <a:xfrm>
            <a:off x="5071700" y="5972938"/>
            <a:ext cx="2664296" cy="38248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kNN</a:t>
            </a:r>
            <a:r>
              <a:rPr lang="en-US" sz="1800" dirty="0">
                <a:latin typeface="+mn-lt"/>
              </a:rPr>
              <a:t> vs. Linear Regression </a:t>
            </a:r>
          </a:p>
        </p:txBody>
      </p:sp>
      <p:pic>
        <p:nvPicPr>
          <p:cNvPr id="10" name="Picture 9" descr="3.19.png">
            <a:extLst>
              <a:ext uri="{FF2B5EF4-FFF2-40B4-BE49-F238E27FC236}">
                <a16:creationId xmlns:a16="http://schemas.microsoft.com/office/drawing/2014/main" id="{37884E6A-73C0-5E4A-B996-18D08FED8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18" y="1211978"/>
            <a:ext cx="4789384" cy="4789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1FDB61-BA42-A24A-8DD7-3BB724DB7ED2}"/>
                  </a:ext>
                </a:extLst>
              </p:cNvPr>
              <p:cNvSpPr txBox="1"/>
              <p:nvPr/>
            </p:nvSpPr>
            <p:spPr>
              <a:xfrm>
                <a:off x="1115616" y="1945481"/>
                <a:ext cx="223224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For increasing non-linearity in the true relationship between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get different results.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1FDB61-BA42-A24A-8DD7-3BB724DB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45481"/>
                <a:ext cx="2232248" cy="1477328"/>
              </a:xfrm>
              <a:prstGeom prst="rect">
                <a:avLst/>
              </a:prstGeom>
              <a:blipFill>
                <a:blip r:embed="rId4"/>
                <a:stretch>
                  <a:fillRect l="-1695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A5DB0AE-3B31-EC46-B423-1C94400EDF85}"/>
              </a:ext>
            </a:extLst>
          </p:cNvPr>
          <p:cNvSpPr txBox="1"/>
          <p:nvPr/>
        </p:nvSpPr>
        <p:spPr>
          <a:xfrm>
            <a:off x="1115616" y="386104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Note the movements in MSE as the extent of non-linearity increases.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</a:t>
            </a:r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kNN</a:t>
            </a:r>
            <a:r>
              <a:rPr lang="en-US" dirty="0"/>
              <a:t> Regression</a:t>
            </a:r>
          </a:p>
          <a:p>
            <a:pPr marL="59436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062850-BE04-8641-8BF8-070F5329379D}"/>
              </a:ext>
            </a:extLst>
          </p:cNvPr>
          <p:cNvSpPr txBox="1">
            <a:spLocks/>
          </p:cNvSpPr>
          <p:nvPr/>
        </p:nvSpPr>
        <p:spPr>
          <a:xfrm>
            <a:off x="1518900" y="4547180"/>
            <a:ext cx="6264696" cy="382488"/>
          </a:xfrm>
          <a:prstGeom prst="rect">
            <a:avLst/>
          </a:prstGeom>
        </p:spPr>
        <p:txBody>
          <a:bodyPr vert="horz" anchor="t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kNN</a:t>
            </a:r>
            <a:r>
              <a:rPr lang="en-US" sz="1800" dirty="0">
                <a:latin typeface="+mn-lt"/>
              </a:rPr>
              <a:t> vs. Linear Regression as number of (noisy) predictors increases </a:t>
            </a:r>
          </a:p>
        </p:txBody>
      </p:sp>
      <p:pic>
        <p:nvPicPr>
          <p:cNvPr id="8" name="Picture 7" descr="3.20.png">
            <a:extLst>
              <a:ext uri="{FF2B5EF4-FFF2-40B4-BE49-F238E27FC236}">
                <a16:creationId xmlns:a16="http://schemas.microsoft.com/office/drawing/2014/main" id="{2CA1B969-D0C7-924A-9933-554E1D14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7" y="1698163"/>
            <a:ext cx="8050886" cy="29310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039A734-DD6C-D94B-A453-534E49D3FE1D}"/>
              </a:ext>
            </a:extLst>
          </p:cNvPr>
          <p:cNvSpPr txBox="1">
            <a:spLocks/>
          </p:cNvSpPr>
          <p:nvPr/>
        </p:nvSpPr>
        <p:spPr>
          <a:xfrm>
            <a:off x="2429762" y="4969582"/>
            <a:ext cx="4284476" cy="38248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Not so good in high dimensional situations!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8812-A699-4B4D-BE01-B5B096A16635}"/>
              </a:ext>
            </a:extLst>
          </p:cNvPr>
          <p:cNvSpPr txBox="1"/>
          <p:nvPr/>
        </p:nvSpPr>
        <p:spPr>
          <a:xfrm>
            <a:off x="457200" y="55106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an example of the curse of dimensionality – when we spread observations over larger number of dimensions we find it more difficult to find </a:t>
            </a:r>
            <a:r>
              <a:rPr lang="en-US" i="1" dirty="0"/>
              <a:t>nearby </a:t>
            </a:r>
            <a:r>
              <a:rPr lang="en-US" i="1" dirty="0" err="1"/>
              <a:t>nieghbours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Dimensionality Reduction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Is it possible to transform the predictors and then fit a least squares model using the transformed variables?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These techniques are known as </a:t>
            </a:r>
            <a:r>
              <a:rPr lang="en-US" b="1" i="1" dirty="0"/>
              <a:t>dimension reduction </a:t>
            </a:r>
            <a:r>
              <a:rPr lang="en-US" dirty="0"/>
              <a:t>methods</a:t>
            </a:r>
          </a:p>
          <a:p>
            <a:pPr marL="594360" lvl="2" indent="0">
              <a:buNone/>
            </a:pPr>
            <a:endParaRPr lang="en-US" dirty="0"/>
          </a:p>
          <a:p>
            <a:pPr lvl="3"/>
            <a:r>
              <a:rPr lang="en-US" dirty="0"/>
              <a:t>Principal Components Regression (PCR)</a:t>
            </a:r>
          </a:p>
          <a:p>
            <a:pPr lvl="4"/>
            <a:r>
              <a:rPr lang="en-US" dirty="0"/>
              <a:t>Apply Principal Components Analysis (PCA) to define the linear combinations of the predictors 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Partial Least Squares (PLS) Regression </a:t>
            </a:r>
          </a:p>
          <a:p>
            <a:pPr lvl="4"/>
            <a:r>
              <a:rPr lang="en-US" dirty="0"/>
              <a:t>Identify a new set of features that are linear combinations of the original features and then fit a linear model (OLS) using these new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PCR vs. PLS Regression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Principal Components Regression identifies linear combinations (directions) that represent a set of predictors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This happens in an unsupervised manner </a:t>
            </a:r>
          </a:p>
          <a:p>
            <a:pPr lvl="3"/>
            <a:r>
              <a:rPr lang="en-US" dirty="0"/>
              <a:t>The response value is not used to help determine the component directions</a:t>
            </a:r>
          </a:p>
          <a:p>
            <a:pPr lvl="3"/>
            <a:r>
              <a:rPr lang="en-US" dirty="0"/>
              <a:t>The response does not </a:t>
            </a:r>
            <a:r>
              <a:rPr lang="en-US" i="1" dirty="0"/>
              <a:t>supervise</a:t>
            </a:r>
            <a:r>
              <a:rPr lang="en-US" dirty="0"/>
              <a:t> the identification of the principal components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Potential drawback</a:t>
            </a:r>
          </a:p>
          <a:p>
            <a:pPr lvl="3"/>
            <a:r>
              <a:rPr lang="en-US" dirty="0"/>
              <a:t>There is no guarantee that the directions that best explain the predictors will also be the best directions for predicting the response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PCR vs. PLS Regression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PLS Regression identifies a new set of features that are linear combinations of the original features</a:t>
            </a:r>
          </a:p>
          <a:p>
            <a:pPr lvl="2"/>
            <a:endParaRPr lang="en-US" dirty="0"/>
          </a:p>
          <a:p>
            <a:pPr lvl="3"/>
            <a:r>
              <a:rPr lang="en-US" dirty="0"/>
              <a:t>This happens in a supervised manner </a:t>
            </a:r>
          </a:p>
          <a:p>
            <a:pPr lvl="3"/>
            <a:r>
              <a:rPr lang="en-US" dirty="0"/>
              <a:t>The response value is used to identify new features that both approximate the original features and are related to the response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In essence, PLS attempts to find directions that help explain both the response and the predictors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Dimension Reduction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Let                              represent                 linear combinations of an original set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predictors. That is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   for some constants                        .</a:t>
                </a:r>
              </a:p>
              <a:p>
                <a:pPr marL="594360" lvl="2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Using OLS, we can then fit the linear regression model </a:t>
                </a:r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28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CFB98-4D97-5642-BE22-32AE7D0AB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1866652" cy="402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5C2AE-57E6-AE45-AD6A-D62FEF304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6" y="2048024"/>
            <a:ext cx="975375" cy="372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75F77-C0CB-BF44-806C-9E3D4D1C4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40" y="2779234"/>
            <a:ext cx="4810252" cy="1022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E8D5C2-5F90-734A-BD61-D841A0A35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10" y="3782018"/>
            <a:ext cx="1520056" cy="399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E4FB3-F6E3-7C40-9E81-47B5A98AB0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6" y="5174605"/>
            <a:ext cx="6361700" cy="10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1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Dimension Reduction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IE" dirty="0"/>
                  <a:t>In model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, the regression coefficients are given by                         .</a:t>
                </a:r>
              </a:p>
              <a:p>
                <a:pPr marL="594360" lvl="2" indent="0">
                  <a:buNone/>
                </a:pPr>
                <a:r>
                  <a:rPr lang="en-US" dirty="0"/>
                  <a:t>   </a:t>
                </a:r>
              </a:p>
              <a:p>
                <a:pPr lvl="2"/>
                <a:r>
                  <a:rPr lang="en-US" dirty="0"/>
                  <a:t>If the constants                        are chosen wisely, then such dimension reduction approaches can outperform OLS regression.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Notice that from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2"/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 </a:t>
                </a:r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    where  </a:t>
                </a:r>
              </a:p>
              <a:p>
                <a:pPr marL="594360" lvl="2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28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9CE08-DC65-B04C-BEE2-081F74770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60848"/>
            <a:ext cx="1617464" cy="374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E1DC9E-22E4-714B-8EC9-39E57509C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44" y="2708920"/>
            <a:ext cx="1520056" cy="399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F39BC-3360-024B-B79E-9980F0334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31" y="4293096"/>
            <a:ext cx="6372200" cy="872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D311AE-A977-3A41-8BDC-101BA169D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364821"/>
            <a:ext cx="1924298" cy="769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8D5F8F-331A-4B48-AFE4-2EE3DBBEFE36}"/>
                  </a:ext>
                </a:extLst>
              </p:cNvPr>
              <p:cNvSpPr txBox="1"/>
              <p:nvPr/>
            </p:nvSpPr>
            <p:spPr>
              <a:xfrm>
                <a:off x="4651248" y="5415357"/>
                <a:ext cx="4277933" cy="66864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Dimension Reduction constrains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coefficients to this particular form.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8D5F8F-331A-4B48-AFE4-2EE3DBBE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48" y="5415357"/>
                <a:ext cx="4277933" cy="668645"/>
              </a:xfrm>
              <a:prstGeom prst="rect">
                <a:avLst/>
              </a:prstGeom>
              <a:blipFill>
                <a:blip r:embed="rId8"/>
                <a:stretch>
                  <a:fillRect t="-1818" b="-109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Arrow 18">
            <a:extLst>
              <a:ext uri="{FF2B5EF4-FFF2-40B4-BE49-F238E27FC236}">
                <a16:creationId xmlns:a16="http://schemas.microsoft.com/office/drawing/2014/main" id="{76ECF449-54C4-1546-94CA-D4E41F753C6A}"/>
              </a:ext>
            </a:extLst>
          </p:cNvPr>
          <p:cNvSpPr/>
          <p:nvPr/>
        </p:nvSpPr>
        <p:spPr>
          <a:xfrm>
            <a:off x="4192042" y="5638800"/>
            <a:ext cx="379958" cy="2835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0F4E3-93D8-DC44-AD79-C83CB36D25CD}"/>
              </a:ext>
            </a:extLst>
          </p:cNvPr>
          <p:cNvSpPr txBox="1"/>
          <p:nvPr/>
        </p:nvSpPr>
        <p:spPr>
          <a:xfrm>
            <a:off x="4530057" y="1219200"/>
            <a:ext cx="4277933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Can win in the bias-variance trade-off.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0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PLS Regression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After standardizing the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predictors, PLS computes the first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setting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equal to the coefficient from the simple linear regression of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pPr lvl="2"/>
                <a:endParaRPr lang="en-US" dirty="0"/>
              </a:p>
              <a:p>
                <a:pPr lvl="3"/>
                <a:r>
                  <a:rPr lang="en-US" dirty="0"/>
                  <a:t>This coefficient is proportional to the correlation between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pPr lvl="3"/>
                <a:endParaRPr lang="en-US" dirty="0"/>
              </a:p>
              <a:p>
                <a:pPr lvl="2"/>
                <a:r>
                  <a:rPr lang="en-US" dirty="0"/>
                  <a:t>Hence, in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, PLS places the highest weight on the variables that are most strongly related to the response.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5.1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Overview</a:t>
            </a:r>
          </a:p>
          <a:p>
            <a:pPr lvl="1"/>
            <a:endParaRPr lang="en-IE" dirty="0"/>
          </a:p>
          <a:p>
            <a:pPr lvl="2"/>
            <a:r>
              <a:rPr lang="en-IE" dirty="0"/>
              <a:t>Linear Model Considerations</a:t>
            </a:r>
          </a:p>
          <a:p>
            <a:pPr lvl="3"/>
            <a:r>
              <a:rPr lang="en-IE" dirty="0"/>
              <a:t>Qualitative Predictors</a:t>
            </a:r>
          </a:p>
          <a:p>
            <a:pPr lvl="3"/>
            <a:r>
              <a:rPr lang="en-IE" dirty="0"/>
              <a:t>Predictor Interactions</a:t>
            </a:r>
          </a:p>
          <a:p>
            <a:pPr lvl="3"/>
            <a:r>
              <a:rPr lang="en-IE" dirty="0"/>
              <a:t>Collinearity</a:t>
            </a:r>
          </a:p>
          <a:p>
            <a:pPr lvl="3"/>
            <a:r>
              <a:rPr lang="en-IE" dirty="0"/>
              <a:t>Non-linearity considerations</a:t>
            </a:r>
          </a:p>
          <a:p>
            <a:pPr lvl="3"/>
            <a:r>
              <a:rPr lang="en-IE" dirty="0"/>
              <a:t>Dimensionality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KNN Regression</a:t>
            </a:r>
          </a:p>
          <a:p>
            <a:pPr lvl="3"/>
            <a:r>
              <a:rPr lang="en-IE" dirty="0"/>
              <a:t>Non-parametric</a:t>
            </a:r>
          </a:p>
          <a:p>
            <a:pPr lvl="3"/>
            <a:endParaRPr lang="en-IE" dirty="0"/>
          </a:p>
          <a:p>
            <a:pPr lvl="2"/>
            <a:r>
              <a:rPr lang="en-IE" dirty="0"/>
              <a:t>Partial Least Squares Regression (PLS)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274320" lvl="1" indent="0">
              <a:buNone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634FE6D-0910-D744-8CD5-654B8BA6ACCA}"/>
              </a:ext>
            </a:extLst>
          </p:cNvPr>
          <p:cNvSpPr/>
          <p:nvPr/>
        </p:nvSpPr>
        <p:spPr>
          <a:xfrm>
            <a:off x="4644008" y="2492896"/>
            <a:ext cx="43204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E85073-5A2C-E449-94EA-0EF59D8955F5}"/>
              </a:ext>
            </a:extLst>
          </p:cNvPr>
          <p:cNvSpPr txBox="1"/>
          <p:nvPr/>
        </p:nvSpPr>
        <p:spPr>
          <a:xfrm>
            <a:off x="5436096" y="256490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contribute to potential issues with fitting the model to the data.</a:t>
            </a:r>
          </a:p>
        </p:txBody>
      </p:sp>
    </p:spTree>
    <p:extLst>
      <p:ext uri="{BB962C8B-B14F-4D97-AF65-F5344CB8AC3E}">
        <p14:creationId xmlns:p14="http://schemas.microsoft.com/office/powerpoint/2010/main" val="20891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PLS Regression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Subsequent directions are found by taking residuals and then repeating the above prescription.</a:t>
                </a:r>
              </a:p>
              <a:p>
                <a:pPr lvl="2"/>
                <a:endParaRPr lang="en-US" dirty="0"/>
              </a:p>
              <a:p>
                <a:pPr lvl="3"/>
                <a:r>
                  <a:rPr lang="en-US" dirty="0"/>
                  <a:t>To identify the second PLS direction, we first adjust each of the variables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by regressing each variable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taking residuals.</a:t>
                </a:r>
              </a:p>
              <a:p>
                <a:pPr lvl="3"/>
                <a:r>
                  <a:rPr lang="en-US" dirty="0"/>
                  <a:t>These residuals can be interpreted as the remaining information that has not been explained by the first PLS direction.</a:t>
                </a:r>
              </a:p>
              <a:p>
                <a:pPr lvl="3"/>
                <a:r>
                  <a:rPr lang="en-US" dirty="0"/>
                  <a:t>We then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using this orthogonalized data in the same way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was computed based on the original data.</a:t>
                </a:r>
              </a:p>
              <a:p>
                <a:pPr lvl="3"/>
                <a:r>
                  <a:rPr lang="en-US" dirty="0"/>
                  <a:t>This iterative process is repeated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to identify multiple PLS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pPr lvl="3"/>
                <a:endParaRPr lang="en-US" dirty="0"/>
              </a:p>
              <a:p>
                <a:pPr lvl="2"/>
                <a:r>
                  <a:rPr lang="en-US" dirty="0"/>
                  <a:t>Finally, at the end of this procedure, we use least squares to fit a linear model to predict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99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7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PLS Regression Example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DD052-C34B-5D4E-A25F-DABFF0FD1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3550"/>
            <a:ext cx="6502400" cy="339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AED4C3-AAD2-9E4E-8DDA-ABE8D62EB5B9}"/>
              </a:ext>
            </a:extLst>
          </p:cNvPr>
          <p:cNvSpPr txBox="1"/>
          <p:nvPr/>
        </p:nvSpPr>
        <p:spPr>
          <a:xfrm>
            <a:off x="1333720" y="5287159"/>
            <a:ext cx="578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PLS direction is represented by the solid line. </a:t>
            </a:r>
          </a:p>
          <a:p>
            <a:r>
              <a:rPr lang="en-US" dirty="0"/>
              <a:t>The first PCR direction is represented by the dotted line.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D558B-F459-5640-9035-EB33E5F3721E}"/>
              </a:ext>
            </a:extLst>
          </p:cNvPr>
          <p:cNvSpPr txBox="1"/>
          <p:nvPr/>
        </p:nvSpPr>
        <p:spPr>
          <a:xfrm>
            <a:off x="6856808" y="3688080"/>
            <a:ext cx="2088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</a:t>
            </a:r>
            <a:r>
              <a:rPr lang="en-IE" sz="1200" dirty="0"/>
              <a:t>James G., Witten D., Hastie T., </a:t>
            </a:r>
            <a:r>
              <a:rPr lang="en-IE" sz="1200" dirty="0" err="1"/>
              <a:t>Tibshirani</a:t>
            </a:r>
            <a:r>
              <a:rPr lang="en-IE" sz="1200" dirty="0"/>
              <a:t> R. (2013). An Introduction to Statistical Learning. Springer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Partial Least Squares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PLS Regression Example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DD052-C34B-5D4E-A25F-DABFF0FD1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33550"/>
            <a:ext cx="6502400" cy="339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AED4C3-AAD2-9E4E-8DDA-ABE8D62EB5B9}"/>
              </a:ext>
            </a:extLst>
          </p:cNvPr>
          <p:cNvSpPr txBox="1"/>
          <p:nvPr/>
        </p:nvSpPr>
        <p:spPr>
          <a:xfrm>
            <a:off x="612648" y="5153025"/>
            <a:ext cx="8279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PLS has chosen a direction that has less change in </a:t>
            </a:r>
            <a:r>
              <a:rPr lang="en-US" i="1" dirty="0"/>
              <a:t>Ad Spending </a:t>
            </a:r>
            <a:r>
              <a:rPr lang="en-US" dirty="0"/>
              <a:t>per unit change in </a:t>
            </a:r>
            <a:r>
              <a:rPr lang="en-US" i="1" dirty="0"/>
              <a:t>Population</a:t>
            </a:r>
            <a:r>
              <a:rPr lang="en-US" dirty="0"/>
              <a:t>, relative to PCA. This suggests that </a:t>
            </a:r>
            <a:r>
              <a:rPr lang="en-US" i="1" dirty="0"/>
              <a:t>Population </a:t>
            </a:r>
            <a:r>
              <a:rPr lang="en-US" dirty="0"/>
              <a:t>is more highly correlated with the response than is </a:t>
            </a:r>
            <a:r>
              <a:rPr lang="en-US" i="1" dirty="0"/>
              <a:t>Ad Spending</a:t>
            </a:r>
            <a:r>
              <a:rPr lang="en-US" dirty="0"/>
              <a:t>. The PLS direction does not fit the predictors as closely as does PCA, but it does a better job explaining the response.</a:t>
            </a:r>
          </a:p>
        </p:txBody>
      </p:sp>
    </p:spTree>
    <p:extLst>
      <p:ext uri="{BB962C8B-B14F-4D97-AF65-F5344CB8AC3E}">
        <p14:creationId xmlns:p14="http://schemas.microsoft.com/office/powerpoint/2010/main" val="1378174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5.6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Overview</a:t>
            </a:r>
          </a:p>
          <a:p>
            <a:r>
              <a:rPr lang="en-IE" dirty="0"/>
              <a:t>Regression Model Considerations</a:t>
            </a:r>
          </a:p>
          <a:p>
            <a:r>
              <a:rPr lang="en-IE" dirty="0" err="1"/>
              <a:t>kNN</a:t>
            </a:r>
            <a:r>
              <a:rPr lang="en-IE" dirty="0"/>
              <a:t> Regression</a:t>
            </a:r>
          </a:p>
          <a:p>
            <a:r>
              <a:rPr lang="en-IE" dirty="0"/>
              <a:t>Partial Least Squares Regression</a:t>
            </a:r>
          </a:p>
          <a:p>
            <a:endParaRPr lang="en-IE" dirty="0"/>
          </a:p>
          <a:p>
            <a:pPr lvl="1"/>
            <a:r>
              <a:rPr lang="en-IE" dirty="0"/>
              <a:t>Slides by </a:t>
            </a:r>
            <a:r>
              <a:rPr lang="en-IE" b="1" dirty="0" err="1"/>
              <a:t>Abbass</a:t>
            </a:r>
            <a:r>
              <a:rPr lang="en-IE" b="1" dirty="0"/>
              <a:t> Al Sharif, PhD</a:t>
            </a:r>
          </a:p>
          <a:p>
            <a:pPr lvl="2"/>
            <a:r>
              <a:rPr lang="en-IE" dirty="0">
                <a:hlinkClick r:id="rId2"/>
              </a:rPr>
              <a:t>https://www.alsharif.info/iom530</a:t>
            </a:r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Slides by </a:t>
            </a:r>
            <a:r>
              <a:rPr lang="en-IE" b="1" dirty="0"/>
              <a:t>Hastie T., </a:t>
            </a:r>
            <a:r>
              <a:rPr lang="en-IE" b="1" dirty="0" err="1"/>
              <a:t>Tibshirani</a:t>
            </a:r>
            <a:r>
              <a:rPr lang="en-IE" b="1" dirty="0"/>
              <a:t> R </a:t>
            </a:r>
          </a:p>
          <a:p>
            <a:pPr lvl="2"/>
            <a:r>
              <a:rPr lang="en-IE" dirty="0">
                <a:hlinkClick r:id="rId3"/>
              </a:rPr>
              <a:t>https://www.r-bloggers.com/in-depth-introduction-to-machine-learning-in-15-hours-of-expert-videos/</a:t>
            </a:r>
            <a:endParaRPr lang="en-IE" dirty="0"/>
          </a:p>
          <a:p>
            <a:pPr lvl="2"/>
            <a:endParaRPr lang="en-IE" dirty="0"/>
          </a:p>
          <a:p>
            <a:pPr lvl="1"/>
            <a:r>
              <a:rPr lang="en-IE" dirty="0"/>
              <a:t>Bibliography/References</a:t>
            </a:r>
          </a:p>
          <a:p>
            <a:pPr lvl="2"/>
            <a:r>
              <a:rPr lang="en-IE" dirty="0"/>
              <a:t>James G., Witten D., Hastie T., </a:t>
            </a:r>
            <a:r>
              <a:rPr lang="en-IE" dirty="0" err="1"/>
              <a:t>Tibshirani</a:t>
            </a:r>
            <a:r>
              <a:rPr lang="en-IE" dirty="0"/>
              <a:t> R. (2013). An Introduction to Statistical Learning. Springer. </a:t>
            </a:r>
          </a:p>
          <a:p>
            <a:pPr lvl="2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2"/>
            <a:endParaRPr lang="en-GB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pic>
        <p:nvPicPr>
          <p:cNvPr id="6" name="Picture 5" descr="Iconscollection - Question | Question. The Iconscollection ...">
            <a:extLst>
              <a:ext uri="{FF2B5EF4-FFF2-40B4-BE49-F238E27FC236}">
                <a16:creationId xmlns:a16="http://schemas.microsoft.com/office/drawing/2014/main" id="{D88F73CF-16ED-D14E-8ADC-FBA48D273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8304" y="1340768"/>
            <a:ext cx="1057672" cy="10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…</a:t>
            </a:r>
          </a:p>
          <a:p>
            <a:pPr lvl="1"/>
            <a:r>
              <a:rPr lang="en-US" dirty="0"/>
              <a:t>Suppose we observe     and                            for</a:t>
            </a:r>
          </a:p>
          <a:p>
            <a:pPr lvl="1"/>
            <a:r>
              <a:rPr lang="en-US" dirty="0"/>
              <a:t>We believe that there is a relationship between Y and at least one of the X’s.</a:t>
            </a:r>
          </a:p>
          <a:p>
            <a:pPr lvl="1"/>
            <a:r>
              <a:rPr lang="en-US" dirty="0"/>
              <a:t>We can model the relationship 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f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42488"/>
              </p:ext>
            </p:extLst>
          </p:nvPr>
        </p:nvGraphicFramePr>
        <p:xfrm>
          <a:off x="2857500" y="3269354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269354"/>
                        <a:ext cx="3429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64418"/>
              </p:ext>
            </p:extLst>
          </p:nvPr>
        </p:nvGraphicFramePr>
        <p:xfrm>
          <a:off x="3594453" y="1720233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4453" y="1720233"/>
                        <a:ext cx="304800" cy="47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623938"/>
              </p:ext>
            </p:extLst>
          </p:nvPr>
        </p:nvGraphicFramePr>
        <p:xfrm>
          <a:off x="4355976" y="1720233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7" imgW="1003300" imgH="228600" progId="Equation.3">
                  <p:embed/>
                </p:oleObj>
              </mc:Choice>
              <mc:Fallback>
                <p:oleObj name="Equation" r:id="rId7" imgW="10033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976" y="1720233"/>
                        <a:ext cx="2189162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9588"/>
              </p:ext>
            </p:extLst>
          </p:nvPr>
        </p:nvGraphicFramePr>
        <p:xfrm>
          <a:off x="7047863" y="1761291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9" imgW="571500" imgH="177800" progId="Equation.3">
                  <p:embed/>
                </p:oleObj>
              </mc:Choice>
              <mc:Fallback>
                <p:oleObj name="Equation" r:id="rId9" imgW="571500" imgH="177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7863" y="1761291"/>
                        <a:ext cx="1247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331477-66F6-9845-95D0-B5110E82C48E}"/>
              </a:ext>
            </a:extLst>
          </p:cNvPr>
          <p:cNvGrpSpPr/>
          <p:nvPr/>
        </p:nvGrpSpPr>
        <p:grpSpPr>
          <a:xfrm>
            <a:off x="612648" y="4900136"/>
            <a:ext cx="8074152" cy="1477328"/>
            <a:chOff x="612648" y="4848835"/>
            <a:chExt cx="807415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2DD25A-A2EF-264C-98FA-F599097E2E48}"/>
                </a:ext>
              </a:extLst>
            </p:cNvPr>
            <p:cNvSpPr txBox="1"/>
            <p:nvPr/>
          </p:nvSpPr>
          <p:spPr>
            <a:xfrm>
              <a:off x="612648" y="4848835"/>
              <a:ext cx="8074152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Thus far, we have assumed that the values associated with the</a:t>
              </a:r>
            </a:p>
            <a:p>
              <a:r>
                <a:rPr lang="en-US" dirty="0"/>
                <a:t>values are numeric/quantitative. </a:t>
              </a:r>
            </a:p>
            <a:p>
              <a:endParaRPr lang="en-US" dirty="0"/>
            </a:p>
            <a:p>
              <a:r>
                <a:rPr lang="en-US" dirty="0"/>
                <a:t>What about categorical/qualitative features? Can we use such features/factors in a regression model?</a:t>
              </a:r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43980700-2F62-784D-A6DA-841B11D622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0601690"/>
                </p:ext>
              </p:extLst>
            </p:nvPr>
          </p:nvGraphicFramePr>
          <p:xfrm>
            <a:off x="6497638" y="4941168"/>
            <a:ext cx="2189162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" name="Equation" r:id="rId11" imgW="1003300" imgH="228600" progId="Equation.3">
                    <p:embed/>
                  </p:oleObj>
                </mc:Choice>
                <mc:Fallback>
                  <p:oleObj name="Equation" r:id="rId11" imgW="1003300" imgH="2286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97638" y="4941168"/>
                          <a:ext cx="2189162" cy="500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24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Qualitative Predictors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Say we had a feature for specifying whether or not a subject of study was either </a:t>
            </a:r>
            <a:r>
              <a:rPr lang="en-US" b="1" i="1" dirty="0"/>
              <a:t>Male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b="1" i="1" dirty="0"/>
              <a:t>Female </a:t>
            </a:r>
            <a:r>
              <a:rPr lang="en-US" i="1" dirty="0"/>
              <a:t>– </a:t>
            </a:r>
            <a:r>
              <a:rPr lang="en-US" dirty="0"/>
              <a:t>how might we consider building such a predictor into a regression model?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2D042-C0E2-6044-9E80-39AA77FC05AB}"/>
              </a:ext>
            </a:extLst>
          </p:cNvPr>
          <p:cNvSpPr txBox="1"/>
          <p:nvPr/>
        </p:nvSpPr>
        <p:spPr>
          <a:xfrm>
            <a:off x="975220" y="3429000"/>
            <a:ext cx="719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could encode such a feature as 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b="1" dirty="0"/>
              <a:t>indicator (or dummy) variable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A57F-AE18-6E4D-B01C-40F238122B47}"/>
              </a:ext>
            </a:extLst>
          </p:cNvPr>
          <p:cNvSpPr txBox="1"/>
          <p:nvPr/>
        </p:nvSpPr>
        <p:spPr>
          <a:xfrm>
            <a:off x="975220" y="4817877"/>
            <a:ext cx="71935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Male </a:t>
            </a:r>
            <a:r>
              <a:rPr lang="en-US" sz="2800" b="1" dirty="0">
                <a:sym typeface="Wingdings" pitchFamily="2" charset="2"/>
              </a:rPr>
              <a:t> 0</a:t>
            </a:r>
          </a:p>
          <a:p>
            <a:pPr algn="ctr"/>
            <a:r>
              <a:rPr lang="en-US" sz="2800" b="1" dirty="0">
                <a:sym typeface="Wingdings" pitchFamily="2" charset="2"/>
              </a:rPr>
              <a:t>Female  1</a:t>
            </a:r>
            <a:endParaRPr lang="en-US" sz="2800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Suppose we want to include Income and Gender. </a:t>
            </a:r>
          </a:p>
          <a:p>
            <a:pPr lvl="2"/>
            <a:r>
              <a:rPr lang="en-US" dirty="0"/>
              <a:t>Two genders (male and female). Let                                  </a:t>
            </a:r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r>
              <a:rPr lang="en-US" dirty="0"/>
              <a:t>    Then the regression equation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>
              <a:sym typeface="Symbol" pitchFamily="18" charset="2"/>
            </a:endParaRPr>
          </a:p>
          <a:p>
            <a:pPr lvl="2"/>
            <a:endParaRPr lang="en-US" dirty="0">
              <a:sym typeface="Symbol" pitchFamily="18" charset="2"/>
            </a:endParaRPr>
          </a:p>
          <a:p>
            <a:pPr lvl="2"/>
            <a:r>
              <a:rPr lang="en-US" dirty="0">
                <a:sym typeface="Symbol" pitchFamily="18" charset="2"/>
              </a:rPr>
              <a:t></a:t>
            </a:r>
            <a:r>
              <a:rPr lang="en-US" sz="1100" dirty="0">
                <a:sym typeface="Symbol" pitchFamily="18" charset="2"/>
              </a:rPr>
              <a:t>2</a:t>
            </a:r>
            <a:r>
              <a:rPr lang="en-US" dirty="0"/>
              <a:t> is the average extra balance each month that females have for given income level. Males are the “baseline”.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90884"/>
              </p:ext>
            </p:extLst>
          </p:nvPr>
        </p:nvGraphicFramePr>
        <p:xfrm>
          <a:off x="5292080" y="1699497"/>
          <a:ext cx="27003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699497"/>
                        <a:ext cx="2700337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422959"/>
              </p:ext>
            </p:extLst>
          </p:nvPr>
        </p:nvGraphicFramePr>
        <p:xfrm>
          <a:off x="1043608" y="2948781"/>
          <a:ext cx="74755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6" imgW="4445000" imgH="571500" progId="Equation.3">
                  <p:embed/>
                </p:oleObj>
              </mc:Choice>
              <mc:Fallback>
                <p:oleObj name="Equation" r:id="rId6" imgW="4445000" imgH="5715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48781"/>
                        <a:ext cx="7475538" cy="960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7" y="4937760"/>
            <a:ext cx="7543800" cy="129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23410901-4557-3945-BF2D-CAF57E0C24EF}"/>
              </a:ext>
            </a:extLst>
          </p:cNvPr>
          <p:cNvSpPr/>
          <p:nvPr/>
        </p:nvSpPr>
        <p:spPr>
          <a:xfrm>
            <a:off x="7524329" y="5805264"/>
            <a:ext cx="1333748" cy="55108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0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There are different ways to code categorical variables.</a:t>
            </a:r>
          </a:p>
          <a:p>
            <a:pPr lvl="2"/>
            <a:r>
              <a:rPr lang="en-US" dirty="0"/>
              <a:t>Two genders (male and female). Let                                  </a:t>
            </a:r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r>
              <a:rPr lang="en-US" dirty="0"/>
              <a:t>    Then the regression equation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>
              <a:sym typeface="Symbol" pitchFamily="18" charset="2"/>
            </a:endParaRPr>
          </a:p>
          <a:p>
            <a:pPr lvl="2"/>
            <a:r>
              <a:rPr lang="en-US" dirty="0">
                <a:sym typeface="Symbol" pitchFamily="18" charset="2"/>
              </a:rPr>
              <a:t></a:t>
            </a:r>
            <a:r>
              <a:rPr lang="en-US" sz="1200" dirty="0">
                <a:sym typeface="Symbol" pitchFamily="18" charset="2"/>
              </a:rPr>
              <a:t>2</a:t>
            </a:r>
            <a:r>
              <a:rPr lang="en-US" dirty="0"/>
              <a:t> is the average amount that females are above the average, for any given income level. </a:t>
            </a:r>
          </a:p>
          <a:p>
            <a:pPr lvl="2"/>
            <a:r>
              <a:rPr lang="en-US" dirty="0">
                <a:sym typeface="Symbol" pitchFamily="18" charset="2"/>
              </a:rPr>
              <a:t></a:t>
            </a:r>
            <a:r>
              <a:rPr lang="en-US" sz="1200" dirty="0">
                <a:sym typeface="Symbol" pitchFamily="18" charset="2"/>
              </a:rPr>
              <a:t>2</a:t>
            </a:r>
            <a:r>
              <a:rPr lang="en-US" dirty="0"/>
              <a:t> is also the average amount that males are below the average, for any given income level.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709487"/>
              </p:ext>
            </p:extLst>
          </p:nvPr>
        </p:nvGraphicFramePr>
        <p:xfrm>
          <a:off x="5292080" y="1700808"/>
          <a:ext cx="27003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4" imgW="1828800" imgH="495300" progId="Equation.3">
                  <p:embed/>
                </p:oleObj>
              </mc:Choice>
              <mc:Fallback>
                <p:oleObj name="Equation" r:id="rId4" imgW="1828800" imgH="4953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700808"/>
                        <a:ext cx="2700338" cy="735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1596"/>
              </p:ext>
            </p:extLst>
          </p:nvPr>
        </p:nvGraphicFramePr>
        <p:xfrm>
          <a:off x="955675" y="2917429"/>
          <a:ext cx="7731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6" imgW="4457700" imgH="571500" progId="Equation.3">
                  <p:embed/>
                </p:oleObj>
              </mc:Choice>
              <mc:Fallback>
                <p:oleObj name="Equation" r:id="rId6" imgW="4457700" imgH="5715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917429"/>
                        <a:ext cx="7731125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B78BD-E23A-1341-A95D-70ECD4628228}"/>
              </a:ext>
            </a:extLst>
          </p:cNvPr>
          <p:cNvSpPr txBox="1"/>
          <p:nvPr/>
        </p:nvSpPr>
        <p:spPr>
          <a:xfrm>
            <a:off x="955675" y="5586829"/>
            <a:ext cx="773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Regardless of the encoding scheme employed the final predictions will be the same; however, our interpretation of the coefficients will changes.</a:t>
            </a:r>
          </a:p>
        </p:txBody>
      </p:sp>
    </p:spTree>
    <p:extLst>
      <p:ext uri="{BB962C8B-B14F-4D97-AF65-F5344CB8AC3E}">
        <p14:creationId xmlns:p14="http://schemas.microsoft.com/office/powerpoint/2010/main" val="668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22E69-8AAA-8241-9F0E-914A9D908BBC}"/>
              </a:ext>
            </a:extLst>
          </p:cNvPr>
          <p:cNvSpPr/>
          <p:nvPr/>
        </p:nvSpPr>
        <p:spPr>
          <a:xfrm>
            <a:off x="1259632" y="2060848"/>
            <a:ext cx="698477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What about qualitative predictors with more than two levels?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94994-A268-0644-9500-C24A0398E259}"/>
              </a:ext>
            </a:extLst>
          </p:cNvPr>
          <p:cNvSpPr/>
          <p:nvPr/>
        </p:nvSpPr>
        <p:spPr>
          <a:xfrm>
            <a:off x="1259632" y="4446460"/>
            <a:ext cx="6984776" cy="135880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 more dummy variables.</a:t>
            </a:r>
          </a:p>
        </p:txBody>
      </p:sp>
    </p:spTree>
    <p:extLst>
      <p:ext uri="{BB962C8B-B14F-4D97-AF65-F5344CB8AC3E}">
        <p14:creationId xmlns:p14="http://schemas.microsoft.com/office/powerpoint/2010/main" val="236591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5.2 Regression Model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Predictor Interactions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When the effect on Y of increasing X</a:t>
            </a:r>
            <a:r>
              <a:rPr lang="en-US" sz="1200" dirty="0"/>
              <a:t>1</a:t>
            </a:r>
            <a:r>
              <a:rPr lang="en-US" dirty="0"/>
              <a:t> depends on another X</a:t>
            </a:r>
            <a:r>
              <a:rPr lang="en-US" sz="1200" dirty="0"/>
              <a:t>2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dirty="0"/>
              <a:t>Maybe the effect on Salary (Y) when increasing Position (X</a:t>
            </a:r>
            <a:r>
              <a:rPr lang="en-US" sz="1000" dirty="0"/>
              <a:t>1</a:t>
            </a:r>
            <a:r>
              <a:rPr lang="en-US" dirty="0"/>
              <a:t>) depends on gender (X</a:t>
            </a:r>
            <a:r>
              <a:rPr lang="en-US" sz="1000" dirty="0"/>
              <a:t>2</a:t>
            </a:r>
            <a:r>
              <a:rPr lang="en-US" dirty="0"/>
              <a:t>)?</a:t>
            </a:r>
          </a:p>
          <a:p>
            <a:pPr lvl="3"/>
            <a:r>
              <a:rPr lang="en-US" dirty="0"/>
              <a:t>For example maybe Male salaries go up faster (or slower) than Females as they get promoted.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Advertising example:</a:t>
            </a:r>
          </a:p>
          <a:p>
            <a:pPr lvl="3"/>
            <a:r>
              <a:rPr lang="en-US" dirty="0"/>
              <a:t>TV and radio advertising both increase sales.</a:t>
            </a:r>
          </a:p>
          <a:p>
            <a:pPr lvl="3"/>
            <a:r>
              <a:rPr lang="en-US" dirty="0"/>
              <a:t>Perhaps spending money on both of them may increase sales more than spending the same amount on one alone?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E" dirty="0"/>
              <a:t>Data Mining &amp; Machine Learning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0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22077</TotalTime>
  <Words>2255</Words>
  <Application>Microsoft Macintosh PowerPoint</Application>
  <PresentationFormat>On-screen Show (4:3)</PresentationFormat>
  <Paragraphs>409</Paragraphs>
  <Slides>33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Equation</vt:lpstr>
      <vt:lpstr>Data Mining  &amp; Machine Learning I</vt:lpstr>
      <vt:lpstr>5. Regression Models II</vt:lpstr>
      <vt:lpstr>5.1 Overview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5.2 Regression Model Considerations</vt:lpstr>
      <vt:lpstr>5.3 kNN Regression</vt:lpstr>
      <vt:lpstr>5.3 kNN Regression</vt:lpstr>
      <vt:lpstr>5.3 kNN Regression</vt:lpstr>
      <vt:lpstr>5.3 kNN Regression</vt:lpstr>
      <vt:lpstr>5.3 kNN Regression</vt:lpstr>
      <vt:lpstr>5.3 kNN Regression</vt:lpstr>
      <vt:lpstr>5.3 kNN Regression</vt:lpstr>
      <vt:lpstr>5.3 kNN Regression</vt:lpstr>
      <vt:lpstr>5.4 Partial Least Squares Regression</vt:lpstr>
      <vt:lpstr>5.4 Partial Least Squares Regression</vt:lpstr>
      <vt:lpstr>5.4 Partial Least Squares Regression</vt:lpstr>
      <vt:lpstr>5.4 Partial Least Squares Regression</vt:lpstr>
      <vt:lpstr>5.4 Partial Least Squares Regression</vt:lpstr>
      <vt:lpstr>5.4 Partial Least Squares Regression</vt:lpstr>
      <vt:lpstr>5.4 Partial Least Squares Regression</vt:lpstr>
      <vt:lpstr>5.4 Partial Least Squares Regression</vt:lpstr>
      <vt:lpstr>5.4 Partial Least Squares Regression</vt:lpstr>
      <vt:lpstr>5.6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&amp; Management</dc:title>
  <dc:creator>eidolon</dc:creator>
  <cp:lastModifiedBy>Michael Bradford</cp:lastModifiedBy>
  <cp:revision>548</cp:revision>
  <dcterms:created xsi:type="dcterms:W3CDTF">2010-07-16T14:42:15Z</dcterms:created>
  <dcterms:modified xsi:type="dcterms:W3CDTF">2019-10-16T05:38:47Z</dcterms:modified>
</cp:coreProperties>
</file>