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6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42FD-3E2A-E04F-A85A-22BCA3A66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23" y="562708"/>
            <a:ext cx="9267092" cy="2602449"/>
          </a:xfrm>
        </p:spPr>
        <p:txBody>
          <a:bodyPr>
            <a:normAutofit/>
          </a:bodyPr>
          <a:lstStyle/>
          <a:p>
            <a:r>
              <a:rPr lang="en-US" dirty="0"/>
              <a:t>Data Mining and Machine Learning in Bank Marketing and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C0226-1C1B-D74A-BDE5-C439E9585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82560" cy="1579333"/>
          </a:xfrm>
        </p:spPr>
        <p:txBody>
          <a:bodyPr>
            <a:norm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 err="1"/>
              <a:t>Sobil</a:t>
            </a:r>
            <a:r>
              <a:rPr lang="en-US" dirty="0"/>
              <a:t> </a:t>
            </a:r>
            <a:r>
              <a:rPr lang="en-US" dirty="0" err="1"/>
              <a:t>Dalal</a:t>
            </a:r>
            <a:endParaRPr lang="en-US" dirty="0"/>
          </a:p>
          <a:p>
            <a:r>
              <a:rPr lang="en-US" dirty="0"/>
              <a:t>x19148496</a:t>
            </a:r>
          </a:p>
        </p:txBody>
      </p:sp>
    </p:spTree>
    <p:extLst>
      <p:ext uri="{BB962C8B-B14F-4D97-AF65-F5344CB8AC3E}">
        <p14:creationId xmlns:p14="http://schemas.microsoft.com/office/powerpoint/2010/main" val="258273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29BD6-AB0A-A547-A421-BD1730756361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495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46C2-1A0E-4D41-A5B9-2C3C44F1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E8ED-888A-9044-AE56-576A38C1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What are the most critical factors for forecasting house prices?</a:t>
            </a:r>
          </a:p>
          <a:p>
            <a:r>
              <a:rPr lang="en-IN" sz="2400" dirty="0"/>
              <a:t>What is the impact of a marketing campaign on a customer’s decision to open a term deposit account with the bank?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4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284B-ED5F-2C4A-8053-26BC6B36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I: House Pricing: Sales of houses in King County,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601D-8FE9-BF44-898D-97A55B53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9417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This dataset has 21,613 records with 21 parameters, containing both continuous and categorical parameters about the price of house sale in King County (including Seattle), USA.</a:t>
            </a:r>
            <a:endParaRPr lang="en-US" dirty="0"/>
          </a:p>
          <a:p>
            <a:r>
              <a:rPr lang="en-US" dirty="0"/>
              <a:t>Environment Setup: In R script, </a:t>
            </a:r>
            <a:r>
              <a:rPr lang="en-US" dirty="0" err="1"/>
              <a:t>setwd</a:t>
            </a:r>
            <a:r>
              <a:rPr lang="en-US" dirty="0"/>
              <a:t>() to data source’s location before running.</a:t>
            </a:r>
          </a:p>
          <a:p>
            <a:r>
              <a:rPr lang="en-US" dirty="0"/>
              <a:t>Sampling: K-Fold cross validation (CV) technique has been used in multi-linear model to perform evaluation of the model where k is equal to 10 and thus, no training and testing samples were generated.</a:t>
            </a:r>
          </a:p>
          <a:p>
            <a:r>
              <a:rPr lang="en-IN" dirty="0"/>
              <a:t>Stratified random sampling with 80-20 ratio has been used to create groups with equal representation of all the classes in the data for regression </a:t>
            </a:r>
            <a:r>
              <a:rPr lang="en-US" dirty="0"/>
              <a:t>decision tree model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Models: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Multi-linear regression: </a:t>
            </a:r>
            <a:r>
              <a:rPr lang="en-IN" dirty="0"/>
              <a:t> AIC of 11587, CV delta value of 0.1001,adjusted R-squared value of 0.6394 and RMSE of 0.3163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Decision Tree regression: Regression tree performed better with </a:t>
            </a:r>
            <a:r>
              <a:rPr lang="en-IN" dirty="0"/>
              <a:t>RMSE of 1.794102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3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2371-18CF-C64D-97F8-06B5154D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II: House Pricing: Computer generated house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4458-731E-E745-A37A-E3C69D9C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26030"/>
            <a:ext cx="7729728" cy="321399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This dataset is computer generated and contains 16 continuous parameters of the house including price. It has about half a million records.</a:t>
            </a:r>
            <a:endParaRPr lang="en-US" dirty="0"/>
          </a:p>
          <a:p>
            <a:r>
              <a:rPr lang="en-US" dirty="0"/>
              <a:t>Environment Setup : In R script, </a:t>
            </a:r>
            <a:r>
              <a:rPr lang="en-US" dirty="0" err="1"/>
              <a:t>setwd</a:t>
            </a:r>
            <a:r>
              <a:rPr lang="en-US" dirty="0"/>
              <a:t>() to data source’s location before running.</a:t>
            </a:r>
          </a:p>
          <a:p>
            <a:r>
              <a:rPr lang="en-US" dirty="0"/>
              <a:t>Sampling: K-Fold cross validation (CV) technique has been used to evaluate the model where k is equal to 10 and thus, no training and testing samples were generated.</a:t>
            </a:r>
          </a:p>
          <a:p>
            <a:r>
              <a:rPr lang="en-US" dirty="0"/>
              <a:t>Models: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Multi-linear regression: </a:t>
            </a:r>
            <a:r>
              <a:rPr lang="en-IN" dirty="0"/>
              <a:t> The adjusted R-squared value of the model is 0.9793 and RMSE is 1743.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8B7A-BF35-9245-809D-A44AAAC2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III: Bank Marketing: Portugal bank marketing campaign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C2F-C50C-4748-A4C9-C9856730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9784"/>
            <a:ext cx="7729728" cy="3780985"/>
          </a:xfrm>
        </p:spPr>
        <p:txBody>
          <a:bodyPr>
            <a:normAutofit/>
          </a:bodyPr>
          <a:lstStyle/>
          <a:p>
            <a:r>
              <a:rPr lang="en-IN" dirty="0"/>
              <a:t>This dataset is about the decision (yes/no) of clients to open a term-deposit account in Portugal bank. It has 17 parameters and 45 211rows.</a:t>
            </a:r>
            <a:endParaRPr lang="en-US" dirty="0"/>
          </a:p>
          <a:p>
            <a:r>
              <a:rPr lang="en-US" dirty="0"/>
              <a:t>Environment Setup : In R script, </a:t>
            </a:r>
            <a:r>
              <a:rPr lang="en-US" dirty="0" err="1"/>
              <a:t>setwd</a:t>
            </a:r>
            <a:r>
              <a:rPr lang="en-US" dirty="0"/>
              <a:t>() to data source’s location before running.</a:t>
            </a:r>
          </a:p>
          <a:p>
            <a:r>
              <a:rPr lang="en-US" dirty="0"/>
              <a:t>Sampling: Using the "caret::</a:t>
            </a:r>
            <a:r>
              <a:rPr lang="en-US" dirty="0" err="1"/>
              <a:t>createDataPartition</a:t>
            </a:r>
            <a:r>
              <a:rPr lang="en-US" dirty="0"/>
              <a:t>" function, stratified random sampling has been used to create two samples: training and testing sample in 80-20% ratio, such that both the samples have equal categorical values of "yes" and "no" classes.</a:t>
            </a:r>
          </a:p>
        </p:txBody>
      </p:sp>
    </p:spTree>
    <p:extLst>
      <p:ext uri="{BB962C8B-B14F-4D97-AF65-F5344CB8AC3E}">
        <p14:creationId xmlns:p14="http://schemas.microsoft.com/office/powerpoint/2010/main" val="51111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18B7A-BF35-9245-809D-A44AAAC2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DATA III: Bank Marketing: Portugal bank marketing campaign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C2F-C50C-4748-A4C9-C9856730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Models: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70F3F5-8ADD-AE44-8B10-FE65BBA1B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80164"/>
              </p:ext>
            </p:extLst>
          </p:nvPr>
        </p:nvGraphicFramePr>
        <p:xfrm>
          <a:off x="635267" y="959485"/>
          <a:ext cx="10921469" cy="26624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1065">
                  <a:extLst>
                    <a:ext uri="{9D8B030D-6E8A-4147-A177-3AD203B41FA5}">
                      <a16:colId xmlns:a16="http://schemas.microsoft.com/office/drawing/2014/main" val="478091807"/>
                    </a:ext>
                  </a:extLst>
                </a:gridCol>
                <a:gridCol w="2188991">
                  <a:extLst>
                    <a:ext uri="{9D8B030D-6E8A-4147-A177-3AD203B41FA5}">
                      <a16:colId xmlns:a16="http://schemas.microsoft.com/office/drawing/2014/main" val="2854278827"/>
                    </a:ext>
                  </a:extLst>
                </a:gridCol>
                <a:gridCol w="2133431">
                  <a:extLst>
                    <a:ext uri="{9D8B030D-6E8A-4147-A177-3AD203B41FA5}">
                      <a16:colId xmlns:a16="http://schemas.microsoft.com/office/drawing/2014/main" val="549162453"/>
                    </a:ext>
                  </a:extLst>
                </a:gridCol>
                <a:gridCol w="2188991">
                  <a:extLst>
                    <a:ext uri="{9D8B030D-6E8A-4147-A177-3AD203B41FA5}">
                      <a16:colId xmlns:a16="http://schemas.microsoft.com/office/drawing/2014/main" val="69708083"/>
                    </a:ext>
                  </a:extLst>
                </a:gridCol>
                <a:gridCol w="2188991">
                  <a:extLst>
                    <a:ext uri="{9D8B030D-6E8A-4147-A177-3AD203B41FA5}">
                      <a16:colId xmlns:a16="http://schemas.microsoft.com/office/drawing/2014/main" val="2916524342"/>
                    </a:ext>
                  </a:extLst>
                </a:gridCol>
              </a:tblGrid>
              <a:tr h="398469">
                <a:tc>
                  <a:txBody>
                    <a:bodyPr/>
                    <a:lstStyle/>
                    <a:p>
                      <a:r>
                        <a:rPr lang="en-US" sz="1800"/>
                        <a:t>Models</a:t>
                      </a:r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Accuracy</a:t>
                      </a:r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Kappa</a:t>
                      </a:r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Sensitivity</a:t>
                      </a:r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Specificity</a:t>
                      </a:r>
                    </a:p>
                  </a:txBody>
                  <a:tcPr marL="90561" marR="90561" marT="45281" marB="45281"/>
                </a:tc>
                <a:extLst>
                  <a:ext uri="{0D108BD9-81ED-4DB2-BD59-A6C34878D82A}">
                    <a16:rowId xmlns:a16="http://schemas.microsoft.com/office/drawing/2014/main" val="1208156698"/>
                  </a:ext>
                </a:extLst>
              </a:tr>
              <a:tr h="398469">
                <a:tc>
                  <a:txBody>
                    <a:bodyPr/>
                    <a:lstStyle/>
                    <a:p>
                      <a:r>
                        <a:rPr lang="en-US" sz="1800"/>
                        <a:t>K-NN</a:t>
                      </a:r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88.99%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0.3282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0.30496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0.96415</a:t>
                      </a:r>
                      <a:endParaRPr lang="en-US" sz="1800"/>
                    </a:p>
                  </a:txBody>
                  <a:tcPr marL="90561" marR="90561" marT="45281" marB="45281"/>
                </a:tc>
                <a:extLst>
                  <a:ext uri="{0D108BD9-81ED-4DB2-BD59-A6C34878D82A}">
                    <a16:rowId xmlns:a16="http://schemas.microsoft.com/office/drawing/2014/main" val="679525120"/>
                  </a:ext>
                </a:extLst>
              </a:tr>
              <a:tr h="398469">
                <a:tc>
                  <a:txBody>
                    <a:bodyPr/>
                    <a:lstStyle/>
                    <a:p>
                      <a:r>
                        <a:rPr lang="en-IN" sz="1800"/>
                        <a:t>Naïve Bayes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88.17% 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0.4335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0.58513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0.91344</a:t>
                      </a:r>
                      <a:endParaRPr lang="en-US" sz="1800"/>
                    </a:p>
                  </a:txBody>
                  <a:tcPr marL="90561" marR="90561" marT="45281" marB="45281"/>
                </a:tc>
                <a:extLst>
                  <a:ext uri="{0D108BD9-81ED-4DB2-BD59-A6C34878D82A}">
                    <a16:rowId xmlns:a16="http://schemas.microsoft.com/office/drawing/2014/main" val="3970643036"/>
                  </a:ext>
                </a:extLst>
              </a:tr>
              <a:tr h="398469">
                <a:tc>
                  <a:txBody>
                    <a:bodyPr/>
                    <a:lstStyle/>
                    <a:p>
                      <a:r>
                        <a:rPr lang="en-IN" sz="1800"/>
                        <a:t>Jrip Decision Tree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91.68%</a:t>
                      </a:r>
                      <a:endParaRPr lang="en-US" sz="1800" dirty="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0.5667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0.58513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0.95895</a:t>
                      </a:r>
                      <a:endParaRPr lang="en-US" sz="1800"/>
                    </a:p>
                  </a:txBody>
                  <a:tcPr marL="90561" marR="90561" marT="45281" marB="45281"/>
                </a:tc>
                <a:extLst>
                  <a:ext uri="{0D108BD9-81ED-4DB2-BD59-A6C34878D82A}">
                    <a16:rowId xmlns:a16="http://schemas.microsoft.com/office/drawing/2014/main" val="2681269980"/>
                  </a:ext>
                </a:extLst>
              </a:tr>
              <a:tr h="398469">
                <a:tc>
                  <a:txBody>
                    <a:bodyPr/>
                    <a:lstStyle/>
                    <a:p>
                      <a:r>
                        <a:rPr lang="en-IN" sz="1800"/>
                        <a:t>SVM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90.14%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0.4857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0.51509</a:t>
                      </a:r>
                      <a:endParaRPr lang="en-US" sz="1800"/>
                    </a:p>
                  </a:txBody>
                  <a:tcPr marL="90561" marR="90561" marT="45281" marB="45281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0.95047</a:t>
                      </a:r>
                      <a:endParaRPr lang="en-US" sz="1800"/>
                    </a:p>
                  </a:txBody>
                  <a:tcPr marL="90561" marR="90561" marT="45281" marB="45281"/>
                </a:tc>
                <a:extLst>
                  <a:ext uri="{0D108BD9-81ED-4DB2-BD59-A6C34878D82A}">
                    <a16:rowId xmlns:a16="http://schemas.microsoft.com/office/drawing/2014/main" val="1099156064"/>
                  </a:ext>
                </a:extLst>
              </a:tr>
              <a:tr h="670152">
                <a:tc>
                  <a:txBody>
                    <a:bodyPr/>
                    <a:lstStyle/>
                    <a:p>
                      <a:r>
                        <a:rPr lang="en-US" sz="1800" dirty="0" err="1"/>
                        <a:t>Jrip</a:t>
                      </a:r>
                      <a:r>
                        <a:rPr lang="en-US" sz="1800" dirty="0"/>
                        <a:t> DT for under-sampled data</a:t>
                      </a:r>
                    </a:p>
                  </a:txBody>
                  <a:tcPr marL="90561" marR="90561" marT="45281" marB="45281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84.19%</a:t>
                      </a:r>
                      <a:endParaRPr lang="en-US" sz="1800" dirty="0"/>
                    </a:p>
                  </a:txBody>
                  <a:tcPr marL="90561" marR="90561" marT="45281" marB="45281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0.4953</a:t>
                      </a:r>
                      <a:endParaRPr lang="en-US" sz="1800" dirty="0"/>
                    </a:p>
                  </a:txBody>
                  <a:tcPr marL="90561" marR="90561" marT="45281" marB="45281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0.9472</a:t>
                      </a:r>
                      <a:endParaRPr lang="en-US" sz="1800" dirty="0"/>
                    </a:p>
                  </a:txBody>
                  <a:tcPr marL="90561" marR="90561" marT="45281" marB="45281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0.8286</a:t>
                      </a:r>
                      <a:endParaRPr lang="en-US" sz="1800" dirty="0"/>
                    </a:p>
                  </a:txBody>
                  <a:tcPr marL="90561" marR="90561" marT="45281" marB="45281"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9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1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8B7A-BF35-9245-809D-A44AAAC2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/>
              <a:t>DATA III: Bank Marketing: Portugal bank marketing campaign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C2F-C50C-4748-A4C9-C9856730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05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Models: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35B323B6-4AB5-3E4E-AF9D-9CBB0BDC2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r="6564" b="1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7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6F68-4036-7045-8B4E-4D2F4ED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4407-FA43-5F46-83E7-41A69256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K-NN:</a:t>
            </a:r>
          </a:p>
          <a:p>
            <a:r>
              <a:rPr lang="en-US" dirty="0"/>
              <a:t>Dummy variables created for nominal attributes</a:t>
            </a:r>
          </a:p>
          <a:p>
            <a:r>
              <a:rPr lang="en-US" dirty="0"/>
              <a:t>Custom method for normalization</a:t>
            </a:r>
          </a:p>
          <a:p>
            <a:r>
              <a:rPr lang="en-US" dirty="0"/>
              <a:t>Even though accuracy was high : 0.9004</a:t>
            </a:r>
          </a:p>
          <a:p>
            <a:r>
              <a:rPr lang="en-US" dirty="0"/>
              <a:t>Sensitivity was very poor : 0.15409</a:t>
            </a:r>
          </a:p>
          <a:p>
            <a:r>
              <a:rPr lang="en-US" dirty="0"/>
              <a:t>Kappa : 0.2307</a:t>
            </a:r>
          </a:p>
        </p:txBody>
      </p:sp>
    </p:spTree>
    <p:extLst>
      <p:ext uri="{BB962C8B-B14F-4D97-AF65-F5344CB8AC3E}">
        <p14:creationId xmlns:p14="http://schemas.microsoft.com/office/powerpoint/2010/main" val="698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5C28-4E34-FB42-BE80-16A924C1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CC34-CB92-864F-887B-E90E35E9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84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most important factors influencing house price prediction have been identified as living  space  (</a:t>
            </a:r>
            <a:r>
              <a:rPr lang="en-US" dirty="0" err="1"/>
              <a:t>sqftliving</a:t>
            </a:r>
            <a:r>
              <a:rPr lang="en-US" dirty="0"/>
              <a:t>), grade of the house (grade), built year (</a:t>
            </a:r>
            <a:r>
              <a:rPr lang="en-US" dirty="0" err="1"/>
              <a:t>yrbuilt</a:t>
            </a:r>
            <a:r>
              <a:rPr lang="en-US" dirty="0"/>
              <a:t>), view, number of bathrooms(bathrooms) and number of floors in the house(floors) for King County, USA by training a multi-linear regression model with RMSE value 0.3163.</a:t>
            </a:r>
          </a:p>
          <a:p>
            <a:r>
              <a:rPr lang="en-US" dirty="0"/>
              <a:t>For computer-generated dataset, novel factors such as type of floor (white </a:t>
            </a:r>
            <a:r>
              <a:rPr lang="en-US" dirty="0" err="1"/>
              <a:t>marbel</a:t>
            </a:r>
            <a:r>
              <a:rPr lang="en-US" dirty="0"/>
              <a:t> or Indian </a:t>
            </a:r>
            <a:r>
              <a:rPr lang="en-US" dirty="0" err="1"/>
              <a:t>marbel</a:t>
            </a:r>
            <a:r>
              <a:rPr lang="en-US" dirty="0"/>
              <a:t>), city, fiber and glass doors were also </a:t>
            </a:r>
            <a:r>
              <a:rPr lang="en-GB" dirty="0"/>
              <a:t>recognised</a:t>
            </a:r>
            <a:r>
              <a:rPr lang="en-US" dirty="0"/>
              <a:t> by the multi-linear model with RMSE value 1743.</a:t>
            </a:r>
          </a:p>
          <a:p>
            <a:r>
              <a:rPr lang="en-US" dirty="0"/>
              <a:t>A customer's decision to open a term deposit account with the Portugal bank after a marketing campaign, is highly influenced by last contact duration (duration), number of employees (</a:t>
            </a:r>
            <a:r>
              <a:rPr lang="en-US" dirty="0" err="1"/>
              <a:t>nr.employed</a:t>
            </a:r>
            <a:r>
              <a:rPr lang="en-US" dirty="0"/>
              <a:t>) and employment variation rate (</a:t>
            </a:r>
            <a:r>
              <a:rPr lang="en-US" dirty="0" err="1"/>
              <a:t>emp.var.rate</a:t>
            </a:r>
            <a:r>
              <a:rPr lang="en-US" dirty="0"/>
              <a:t>) as suggested by </a:t>
            </a:r>
            <a:r>
              <a:rPr lang="en-US" dirty="0" err="1"/>
              <a:t>JRip</a:t>
            </a:r>
            <a:r>
              <a:rPr lang="en-US" dirty="0"/>
              <a:t> decision tree's results with an accuracy of 90.013% and AUC of 0.90.</a:t>
            </a:r>
          </a:p>
        </p:txBody>
      </p:sp>
    </p:spTree>
    <p:extLst>
      <p:ext uri="{BB962C8B-B14F-4D97-AF65-F5344CB8AC3E}">
        <p14:creationId xmlns:p14="http://schemas.microsoft.com/office/powerpoint/2010/main" val="522612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686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Data Mining and Machine Learning in Bank Marketing and Real Estate</vt:lpstr>
      <vt:lpstr>Research Questions</vt:lpstr>
      <vt:lpstr>Data I: House Pricing: Sales of houses in King County, USA</vt:lpstr>
      <vt:lpstr>DATA II: House Pricing: Computer generated house pricing</vt:lpstr>
      <vt:lpstr>DATA III: Bank Marketing: Portugal bank marketing campaign</vt:lpstr>
      <vt:lpstr>DATA III: Bank Marketing: Portugal bank marketing campaign</vt:lpstr>
      <vt:lpstr>DATA III: Bank Marketing: Portugal bank marketing campaign</vt:lpstr>
      <vt:lpstr>FAILED MODEL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 in Bank Marketing and Real Estate</dc:title>
  <dc:creator>Sobil Dalal</dc:creator>
  <cp:lastModifiedBy>Sobil Dalal</cp:lastModifiedBy>
  <cp:revision>2</cp:revision>
  <dcterms:created xsi:type="dcterms:W3CDTF">2020-05-04T14:47:43Z</dcterms:created>
  <dcterms:modified xsi:type="dcterms:W3CDTF">2020-05-04T15:06:33Z</dcterms:modified>
</cp:coreProperties>
</file>