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94660"/>
  </p:normalViewPr>
  <p:slideViewPr>
    <p:cSldViewPr>
      <p:cViewPr varScale="1">
        <p:scale>
          <a:sx n="86" d="100"/>
          <a:sy n="86" d="100"/>
        </p:scale>
        <p:origin x="-210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5725DF-80F6-4D9F-A7AF-7CFAAA7FFC20}"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725DF-80F6-4D9F-A7AF-7CFAAA7FFC20}"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725DF-80F6-4D9F-A7AF-7CFAAA7FFC20}"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725DF-80F6-4D9F-A7AF-7CFAAA7FFC20}"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725DF-80F6-4D9F-A7AF-7CFAAA7FFC20}"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5725DF-80F6-4D9F-A7AF-7CFAAA7FFC20}"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5725DF-80F6-4D9F-A7AF-7CFAAA7FFC20}" type="datetimeFigureOut">
              <a:rPr lang="en-US" smtClean="0"/>
              <a:pPr/>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5725DF-80F6-4D9F-A7AF-7CFAAA7FFC20}" type="datetimeFigureOut">
              <a:rPr lang="en-US" smtClean="0"/>
              <a:pPr/>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725DF-80F6-4D9F-A7AF-7CFAAA7FFC20}"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725DF-80F6-4D9F-A7AF-7CFAAA7FFC20}"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725DF-80F6-4D9F-A7AF-7CFAAA7FFC20}"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FA7D8-92AF-4B48-BE2E-5FD00F7AAC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725DF-80F6-4D9F-A7AF-7CFAAA7FFC20}" type="datetimeFigureOut">
              <a:rPr lang="en-US" smtClean="0"/>
              <a:pPr/>
              <a:t>2/12/2020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FA7D8-92AF-4B48-BE2E-5FD00F7AAC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ethereum logo&quot;"/>
          <p:cNvPicPr>
            <a:picLocks noChangeAspect="1" noChangeArrowheads="1"/>
          </p:cNvPicPr>
          <p:nvPr/>
        </p:nvPicPr>
        <p:blipFill>
          <a:blip r:embed="rId2"/>
          <a:srcRect/>
          <a:stretch>
            <a:fillRect/>
          </a:stretch>
        </p:blipFill>
        <p:spPr bwMode="auto">
          <a:xfrm>
            <a:off x="1142976" y="428604"/>
            <a:ext cx="6372225" cy="43719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Remix debugger</a:t>
            </a:r>
            <a:endParaRPr lang="en-US" dirty="0"/>
          </a:p>
        </p:txBody>
      </p:sp>
      <p:pic>
        <p:nvPicPr>
          <p:cNvPr id="2050" name="Picture 2"/>
          <p:cNvPicPr>
            <a:picLocks noChangeAspect="1" noChangeArrowheads="1"/>
          </p:cNvPicPr>
          <p:nvPr/>
        </p:nvPicPr>
        <p:blipFill>
          <a:blip r:embed="rId2"/>
          <a:srcRect/>
          <a:stretch>
            <a:fillRect/>
          </a:stretch>
        </p:blipFill>
        <p:spPr bwMode="auto">
          <a:xfrm>
            <a:off x="2143108" y="1304925"/>
            <a:ext cx="4838700" cy="55530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Picking a winner</a:t>
            </a:r>
            <a:endParaRPr lang="en-US" dirty="0"/>
          </a:p>
        </p:txBody>
      </p:sp>
      <p:pic>
        <p:nvPicPr>
          <p:cNvPr id="3074" name="Picture 2"/>
          <p:cNvPicPr>
            <a:picLocks noChangeAspect="1" noChangeArrowheads="1"/>
          </p:cNvPicPr>
          <p:nvPr/>
        </p:nvPicPr>
        <p:blipFill>
          <a:blip r:embed="rId2"/>
          <a:srcRect/>
          <a:stretch>
            <a:fillRect/>
          </a:stretch>
        </p:blipFill>
        <p:spPr bwMode="auto">
          <a:xfrm>
            <a:off x="-28556" y="1071546"/>
            <a:ext cx="7315200" cy="25717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762250" y="1214422"/>
            <a:ext cx="6381750" cy="762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0" y="3786190"/>
            <a:ext cx="9144000" cy="307181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4086225" y="2857496"/>
            <a:ext cx="5057775" cy="923925"/>
          </a:xfrm>
          <a:prstGeom prst="rect">
            <a:avLst/>
          </a:prstGeom>
          <a:noFill/>
          <a:ln w="9525">
            <a:noFill/>
            <a:miter lim="800000"/>
            <a:headEnd/>
            <a:tailEnd/>
          </a:ln>
          <a:effectLst/>
        </p:spPr>
      </p:pic>
      <p:sp>
        <p:nvSpPr>
          <p:cNvPr id="8" name="Rectangle 7"/>
          <p:cNvSpPr/>
          <p:nvPr/>
        </p:nvSpPr>
        <p:spPr>
          <a:xfrm>
            <a:off x="0" y="214290"/>
            <a:ext cx="535724"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a:off x="8286776" y="2214554"/>
            <a:ext cx="535724" cy="923330"/>
          </a:xfrm>
          <a:prstGeom prst="rect">
            <a:avLst/>
          </a:prstGeom>
          <a:noFill/>
        </p:spPr>
        <p:txBody>
          <a:bodyPr wrap="none" lIns="91440" tIns="45720" rIns="91440" bIns="45720">
            <a:spAutoFit/>
          </a:bodyPr>
          <a:lstStyle/>
          <a:p>
            <a:pPr algn="ctr"/>
            <a:r>
              <a:rPr lang="en-I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a:off x="5000628" y="5715016"/>
            <a:ext cx="535724" cy="923330"/>
          </a:xfrm>
          <a:prstGeom prst="rect">
            <a:avLst/>
          </a:prstGeom>
          <a:noFill/>
        </p:spPr>
        <p:txBody>
          <a:bodyPr wrap="none" lIns="91440" tIns="45720" rIns="91440" bIns="45720">
            <a:spAutoFit/>
          </a:bodyPr>
          <a:lstStyle/>
          <a:p>
            <a:pPr algn="ctr"/>
            <a:r>
              <a:rPr lang="en-I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a:off x="8001024" y="428604"/>
            <a:ext cx="535724" cy="923330"/>
          </a:xfrm>
          <a:prstGeom prst="rect">
            <a:avLst/>
          </a:prstGeom>
          <a:noFill/>
        </p:spPr>
        <p:txBody>
          <a:bodyPr wrap="none" lIns="91440" tIns="45720" rIns="91440" bIns="45720">
            <a:spAutoFit/>
          </a:bodyPr>
          <a:lstStyle/>
          <a:p>
            <a:pPr algn="ctr"/>
            <a:r>
              <a:rPr lang="en-I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Sending money to winner and resetting the contract</a:t>
            </a:r>
            <a:endParaRPr lang="en-US" dirty="0"/>
          </a:p>
        </p:txBody>
      </p:sp>
      <p:pic>
        <p:nvPicPr>
          <p:cNvPr id="4099" name="Picture 3"/>
          <p:cNvPicPr>
            <a:picLocks noChangeAspect="1" noChangeArrowheads="1"/>
          </p:cNvPicPr>
          <p:nvPr/>
        </p:nvPicPr>
        <p:blipFill>
          <a:blip r:embed="rId2"/>
          <a:srcRect/>
          <a:stretch>
            <a:fillRect/>
          </a:stretch>
        </p:blipFill>
        <p:spPr bwMode="auto">
          <a:xfrm>
            <a:off x="0" y="3162300"/>
            <a:ext cx="9144000" cy="36957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85720" y="1500174"/>
            <a:ext cx="4800600" cy="13144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Only manager can call pick winner</a:t>
            </a:r>
            <a:endParaRPr lang="en-US" dirty="0"/>
          </a:p>
        </p:txBody>
      </p:sp>
      <p:pic>
        <p:nvPicPr>
          <p:cNvPr id="5122" name="Picture 2"/>
          <p:cNvPicPr>
            <a:picLocks noChangeAspect="1" noChangeArrowheads="1"/>
          </p:cNvPicPr>
          <p:nvPr/>
        </p:nvPicPr>
        <p:blipFill>
          <a:blip r:embed="rId2"/>
          <a:srcRect/>
          <a:stretch>
            <a:fillRect/>
          </a:stretch>
        </p:blipFill>
        <p:spPr bwMode="auto">
          <a:xfrm>
            <a:off x="500034" y="1785926"/>
            <a:ext cx="4838700" cy="18573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14348" y="5500702"/>
            <a:ext cx="4181475" cy="104775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714348" y="4071942"/>
            <a:ext cx="4810125" cy="1485900"/>
          </a:xfrm>
          <a:prstGeom prst="rect">
            <a:avLst/>
          </a:prstGeom>
          <a:noFill/>
          <a:ln w="9525">
            <a:noFill/>
            <a:miter lim="800000"/>
            <a:headEnd/>
            <a:tailEnd/>
          </a:ln>
          <a:effectLst/>
        </p:spPr>
      </p:pic>
      <p:sp>
        <p:nvSpPr>
          <p:cNvPr id="7" name="Rectangle 6"/>
          <p:cNvSpPr/>
          <p:nvPr/>
        </p:nvSpPr>
        <p:spPr>
          <a:xfrm>
            <a:off x="2357422" y="3143248"/>
            <a:ext cx="803426"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or</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TextBox 7"/>
          <p:cNvSpPr txBox="1"/>
          <p:nvPr/>
        </p:nvSpPr>
        <p:spPr>
          <a:xfrm>
            <a:off x="6286512" y="2357430"/>
            <a:ext cx="2857488" cy="2308324"/>
          </a:xfrm>
          <a:prstGeom prst="rect">
            <a:avLst/>
          </a:prstGeom>
          <a:noFill/>
        </p:spPr>
        <p:txBody>
          <a:bodyPr wrap="square" rtlCol="0">
            <a:spAutoFit/>
          </a:bodyPr>
          <a:lstStyle/>
          <a:p>
            <a:r>
              <a:rPr lang="en-IN" dirty="0" smtClean="0"/>
              <a:t>Modifiers are uses to prevent</a:t>
            </a:r>
          </a:p>
          <a:p>
            <a:r>
              <a:rPr lang="en-IN" dirty="0" smtClean="0"/>
              <a:t>Writing repeated lines of code.  If we want to write any other function that can be run only by the manager then we can simply use restricted modifier.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mocha tests for lottery</a:t>
            </a:r>
            <a:endParaRPr lang="en-US" dirty="0"/>
          </a:p>
        </p:txBody>
      </p:sp>
      <p:pic>
        <p:nvPicPr>
          <p:cNvPr id="6146" name="Picture 2"/>
          <p:cNvPicPr>
            <a:picLocks noChangeAspect="1" noChangeArrowheads="1"/>
          </p:cNvPicPr>
          <p:nvPr/>
        </p:nvPicPr>
        <p:blipFill>
          <a:blip r:embed="rId2"/>
          <a:srcRect/>
          <a:stretch>
            <a:fillRect/>
          </a:stretch>
        </p:blipFill>
        <p:spPr bwMode="auto">
          <a:xfrm>
            <a:off x="142844" y="1071547"/>
            <a:ext cx="8505825" cy="2857519"/>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0" y="4000504"/>
            <a:ext cx="6800850" cy="285749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advanced contract</a:t>
            </a:r>
            <a:endParaRPr lang="en-US" dirty="0"/>
          </a:p>
        </p:txBody>
      </p:sp>
      <p:pic>
        <p:nvPicPr>
          <p:cNvPr id="1026" name="Picture 2"/>
          <p:cNvPicPr>
            <a:picLocks noChangeAspect="1" noChangeArrowheads="1"/>
          </p:cNvPicPr>
          <p:nvPr/>
        </p:nvPicPr>
        <p:blipFill>
          <a:blip r:embed="rId2"/>
          <a:srcRect/>
          <a:stretch>
            <a:fillRect/>
          </a:stretch>
        </p:blipFill>
        <p:spPr bwMode="auto">
          <a:xfrm>
            <a:off x="714348" y="2428868"/>
            <a:ext cx="7419975" cy="34385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Lottery Contract</a:t>
            </a:r>
            <a:endParaRPr lang="en-US" dirty="0"/>
          </a:p>
        </p:txBody>
      </p:sp>
      <p:pic>
        <p:nvPicPr>
          <p:cNvPr id="2050" name="Picture 2"/>
          <p:cNvPicPr>
            <a:picLocks noChangeAspect="1" noChangeArrowheads="1"/>
          </p:cNvPicPr>
          <p:nvPr/>
        </p:nvPicPr>
        <p:blipFill>
          <a:blip r:embed="rId2"/>
          <a:srcRect/>
          <a:stretch>
            <a:fillRect/>
          </a:stretch>
        </p:blipFill>
        <p:spPr bwMode="auto">
          <a:xfrm>
            <a:off x="1571604" y="1357298"/>
            <a:ext cx="5991225" cy="46005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value types in solidity</a:t>
            </a:r>
            <a:endParaRPr lang="en-US" dirty="0"/>
          </a:p>
        </p:txBody>
      </p:sp>
      <p:pic>
        <p:nvPicPr>
          <p:cNvPr id="3074" name="Picture 2"/>
          <p:cNvPicPr>
            <a:picLocks noChangeAspect="1" noChangeArrowheads="1"/>
          </p:cNvPicPr>
          <p:nvPr/>
        </p:nvPicPr>
        <p:blipFill>
          <a:blip r:embed="rId2"/>
          <a:srcRect/>
          <a:stretch>
            <a:fillRect/>
          </a:stretch>
        </p:blipFill>
        <p:spPr bwMode="auto">
          <a:xfrm>
            <a:off x="0" y="1785926"/>
            <a:ext cx="9144000" cy="36766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Int</a:t>
            </a:r>
            <a:r>
              <a:rPr lang="en-IN" dirty="0" smtClean="0"/>
              <a:t> and </a:t>
            </a:r>
            <a:r>
              <a:rPr lang="en-IN" dirty="0" err="1" smtClean="0"/>
              <a:t>uint</a:t>
            </a:r>
            <a:endParaRPr lang="en-US" dirty="0"/>
          </a:p>
        </p:txBody>
      </p:sp>
      <p:pic>
        <p:nvPicPr>
          <p:cNvPr id="4098" name="Picture 2"/>
          <p:cNvPicPr>
            <a:picLocks noChangeAspect="1" noChangeArrowheads="1"/>
          </p:cNvPicPr>
          <p:nvPr/>
        </p:nvPicPr>
        <p:blipFill>
          <a:blip r:embed="rId2"/>
          <a:srcRect/>
          <a:stretch>
            <a:fillRect/>
          </a:stretch>
        </p:blipFill>
        <p:spPr bwMode="auto">
          <a:xfrm>
            <a:off x="0" y="2428868"/>
            <a:ext cx="9153525" cy="3762375"/>
          </a:xfrm>
          <a:prstGeom prst="rect">
            <a:avLst/>
          </a:prstGeom>
          <a:noFill/>
          <a:ln w="9525">
            <a:noFill/>
            <a:miter lim="800000"/>
            <a:headEnd/>
            <a:tailEnd/>
          </a:ln>
          <a:effectLst/>
        </p:spPr>
      </p:pic>
      <p:sp>
        <p:nvSpPr>
          <p:cNvPr id="5" name="TextBox 4"/>
          <p:cNvSpPr txBox="1"/>
          <p:nvPr/>
        </p:nvSpPr>
        <p:spPr>
          <a:xfrm>
            <a:off x="1142976" y="1643050"/>
            <a:ext cx="4071966" cy="369332"/>
          </a:xfrm>
          <a:prstGeom prst="rect">
            <a:avLst/>
          </a:prstGeom>
          <a:noFill/>
        </p:spPr>
        <p:txBody>
          <a:bodyPr wrap="square" rtlCol="0">
            <a:spAutoFit/>
          </a:bodyPr>
          <a:lstStyle/>
          <a:p>
            <a:r>
              <a:rPr lang="en-IN" dirty="0" smtClean="0"/>
              <a:t>For </a:t>
            </a:r>
            <a:r>
              <a:rPr lang="en-IN" dirty="0" err="1" smtClean="0"/>
              <a:t>uint</a:t>
            </a:r>
            <a:r>
              <a:rPr lang="en-IN" dirty="0" smtClean="0"/>
              <a:t> the lower bound is always zero.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Msg</a:t>
            </a:r>
            <a:r>
              <a:rPr lang="en-IN" dirty="0" smtClean="0"/>
              <a:t> global variable</a:t>
            </a:r>
            <a:endParaRPr lang="en-US" dirty="0"/>
          </a:p>
        </p:txBody>
      </p:sp>
      <p:pic>
        <p:nvPicPr>
          <p:cNvPr id="5122" name="Picture 2"/>
          <p:cNvPicPr>
            <a:picLocks noChangeAspect="1" noChangeArrowheads="1"/>
          </p:cNvPicPr>
          <p:nvPr/>
        </p:nvPicPr>
        <p:blipFill>
          <a:blip r:embed="rId2"/>
          <a:srcRect/>
          <a:stretch>
            <a:fillRect/>
          </a:stretch>
        </p:blipFill>
        <p:spPr bwMode="auto">
          <a:xfrm>
            <a:off x="142844" y="1500174"/>
            <a:ext cx="7686675" cy="171451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581275" y="3214686"/>
            <a:ext cx="6562725" cy="3643314"/>
          </a:xfrm>
          <a:prstGeom prst="rect">
            <a:avLst/>
          </a:prstGeom>
          <a:noFill/>
          <a:ln w="9525">
            <a:noFill/>
            <a:miter lim="800000"/>
            <a:headEnd/>
            <a:tailEnd/>
          </a:ln>
          <a:effectLst/>
        </p:spPr>
      </p:pic>
      <p:sp>
        <p:nvSpPr>
          <p:cNvPr id="6" name="TextBox 5"/>
          <p:cNvSpPr txBox="1"/>
          <p:nvPr/>
        </p:nvSpPr>
        <p:spPr>
          <a:xfrm>
            <a:off x="142844" y="3500439"/>
            <a:ext cx="2428892" cy="2862322"/>
          </a:xfrm>
          <a:prstGeom prst="rect">
            <a:avLst/>
          </a:prstGeom>
          <a:noFill/>
        </p:spPr>
        <p:txBody>
          <a:bodyPr wrap="square" rtlCol="0">
            <a:spAutoFit/>
          </a:bodyPr>
          <a:lstStyle/>
          <a:p>
            <a:r>
              <a:rPr lang="en-IN" b="1" dirty="0" err="1" smtClean="0"/>
              <a:t>Msg</a:t>
            </a:r>
            <a:r>
              <a:rPr lang="en-IN" b="1" dirty="0" smtClean="0"/>
              <a:t> is a magical global variable that is present in all the functions of the contract and can be accessed anywhere without any declaration. It is available for both function calling and sending transaction.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reference types</a:t>
            </a:r>
            <a:endParaRPr lang="en-US" dirty="0"/>
          </a:p>
        </p:txBody>
      </p:sp>
      <p:pic>
        <p:nvPicPr>
          <p:cNvPr id="6146" name="Picture 2"/>
          <p:cNvPicPr>
            <a:picLocks noChangeAspect="1" noChangeArrowheads="1"/>
          </p:cNvPicPr>
          <p:nvPr/>
        </p:nvPicPr>
        <p:blipFill>
          <a:blip r:embed="rId2"/>
          <a:srcRect/>
          <a:stretch>
            <a:fillRect/>
          </a:stretch>
        </p:blipFill>
        <p:spPr bwMode="auto">
          <a:xfrm>
            <a:off x="1" y="1500174"/>
            <a:ext cx="9143999" cy="535782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arrays work in solidity</a:t>
            </a:r>
            <a:endParaRPr lang="en-US" dirty="0"/>
          </a:p>
        </p:txBody>
      </p:sp>
      <p:pic>
        <p:nvPicPr>
          <p:cNvPr id="7170" name="Picture 2"/>
          <p:cNvPicPr>
            <a:picLocks noChangeAspect="1" noChangeArrowheads="1"/>
          </p:cNvPicPr>
          <p:nvPr/>
        </p:nvPicPr>
        <p:blipFill>
          <a:blip r:embed="rId2"/>
          <a:srcRect/>
          <a:stretch>
            <a:fillRect/>
          </a:stretch>
        </p:blipFill>
        <p:spPr bwMode="auto">
          <a:xfrm>
            <a:off x="0" y="1285860"/>
            <a:ext cx="9143999" cy="521497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Lottery contract contd..</a:t>
            </a:r>
            <a:endParaRPr lang="en-US" dirty="0"/>
          </a:p>
        </p:txBody>
      </p:sp>
      <p:pic>
        <p:nvPicPr>
          <p:cNvPr id="8194" name="Picture 2"/>
          <p:cNvPicPr>
            <a:picLocks noChangeAspect="1" noChangeArrowheads="1"/>
          </p:cNvPicPr>
          <p:nvPr/>
        </p:nvPicPr>
        <p:blipFill>
          <a:blip r:embed="rId2"/>
          <a:srcRect/>
          <a:stretch>
            <a:fillRect/>
          </a:stretch>
        </p:blipFill>
        <p:spPr bwMode="auto">
          <a:xfrm>
            <a:off x="214282" y="1643050"/>
            <a:ext cx="4067175" cy="34004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5357818" y="3071810"/>
            <a:ext cx="3533775" cy="1266825"/>
          </a:xfrm>
          <a:prstGeom prst="rect">
            <a:avLst/>
          </a:prstGeom>
          <a:noFill/>
          <a:ln w="9525">
            <a:noFill/>
            <a:miter lim="800000"/>
            <a:headEnd/>
            <a:tailEnd/>
          </a:ln>
          <a:effectLst/>
        </p:spPr>
      </p:pic>
      <p:sp>
        <p:nvSpPr>
          <p:cNvPr id="5" name="TextBox 4"/>
          <p:cNvSpPr txBox="1"/>
          <p:nvPr/>
        </p:nvSpPr>
        <p:spPr>
          <a:xfrm>
            <a:off x="5643570" y="1928802"/>
            <a:ext cx="2428892" cy="646331"/>
          </a:xfrm>
          <a:prstGeom prst="rect">
            <a:avLst/>
          </a:prstGeom>
          <a:noFill/>
        </p:spPr>
        <p:txBody>
          <a:bodyPr wrap="square" rtlCol="0">
            <a:spAutoFit/>
          </a:bodyPr>
          <a:lstStyle/>
          <a:p>
            <a:r>
              <a:rPr lang="en-IN" dirty="0" smtClean="0"/>
              <a:t>Require keyword does the work of if..else</a:t>
            </a:r>
            <a:endParaRPr lang="en-US" dirty="0"/>
          </a:p>
        </p:txBody>
      </p:sp>
      <p:pic>
        <p:nvPicPr>
          <p:cNvPr id="1027" name="Picture 3"/>
          <p:cNvPicPr>
            <a:picLocks noChangeAspect="1" noChangeArrowheads="1"/>
          </p:cNvPicPr>
          <p:nvPr/>
        </p:nvPicPr>
        <p:blipFill>
          <a:blip r:embed="rId4"/>
          <a:srcRect/>
          <a:stretch>
            <a:fillRect/>
          </a:stretch>
        </p:blipFill>
        <p:spPr bwMode="auto">
          <a:xfrm>
            <a:off x="4357686" y="5000636"/>
            <a:ext cx="4505325" cy="7334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3389</TotalTime>
  <Words>146</Words>
  <Application>Microsoft Office PowerPoint</Application>
  <PresentationFormat>On-screen Show (4:3)</PresentationFormat>
  <Paragraphs>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More advanced contract</vt:lpstr>
      <vt:lpstr>Lottery Contract</vt:lpstr>
      <vt:lpstr>Basic value types in solidity</vt:lpstr>
      <vt:lpstr>Int and uint</vt:lpstr>
      <vt:lpstr>Msg global variable</vt:lpstr>
      <vt:lpstr>Basic reference types</vt:lpstr>
      <vt:lpstr>How arrays work in solidity</vt:lpstr>
      <vt:lpstr>Lottery contract contd..</vt:lpstr>
      <vt:lpstr>Remix debugger</vt:lpstr>
      <vt:lpstr>Picking a winner</vt:lpstr>
      <vt:lpstr>Sending money to winner and resetting the contract</vt:lpstr>
      <vt:lpstr>Only manager can call pick winner</vt:lpstr>
      <vt:lpstr>Simple mocha tests for lottery</vt:lpstr>
    </vt:vector>
  </TitlesOfParts>
  <Company>Jiitu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vikas.hassija</dc:creator>
  <cp:lastModifiedBy>vikas.hassija</cp:lastModifiedBy>
  <cp:revision>347</cp:revision>
  <dcterms:created xsi:type="dcterms:W3CDTF">2018-10-17T09:30:17Z</dcterms:created>
  <dcterms:modified xsi:type="dcterms:W3CDTF">2020-02-12T05:02:17Z</dcterms:modified>
</cp:coreProperties>
</file>