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Nunito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d4c9d6b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d4c9d6b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dd4c102b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dd4c102b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d4c9d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d4c9d6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d4c9d6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d4c9d6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d4c9d6b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d4c9d6b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60dd5e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60dd5e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60dd5e7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60dd5e7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60dd5e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c60dd5e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d4c9d6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d4c9d6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d4c9d6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d4c9d6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d4c102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d4c102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d4c9d6b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d4c9d6b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d4c9d6b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d4c9d6b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d60094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d60094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f137d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f137d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f137d1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f137d1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137d15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137d15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d600943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d600943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c82de0e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c82de0e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d4c102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d4c102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d4c102b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d4c102b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60dd5e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60dd5e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d4c102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d4c102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d4c102b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d4c102b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5f03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5f03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d4c9d6b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d4c9d6b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57786"/>
            <a:ext cx="85206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Algorithm Analysis (Time complexity): </a:t>
            </a:r>
            <a:r>
              <a:rPr lang="en" sz="2800" dirty="0">
                <a:solidFill>
                  <a:srgbClr val="00FF00"/>
                </a:solidFill>
              </a:rPr>
              <a:t>Big O Notation</a:t>
            </a:r>
            <a:endParaRPr sz="2800" dirty="0">
              <a:solidFill>
                <a:srgbClr val="00FF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49525" y="1382050"/>
            <a:ext cx="6344100" cy="27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What is Algorithm?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Algorithm Characteristics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What is Algorithm Analysis?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Why Algorithm Analysis?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Types of complexities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Big O Notation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➔"/>
            </a:pPr>
            <a:r>
              <a:rPr lang="en" sz="2400">
                <a:solidFill>
                  <a:srgbClr val="FFFFFF"/>
                </a:solidFill>
              </a:rPr>
              <a:t>Examples</a:t>
            </a: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 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16500" y="199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Simplified analysis of an algorithm’s  efficiency</a:t>
            </a:r>
            <a:endParaRPr sz="3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Big O notation is a way to measure how well a computer algorithm scales as the amount of data involved increases</a:t>
            </a:r>
            <a:r>
              <a:rPr lang="en" sz="2400"/>
              <a:t>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Big O notation is the most widely used method which describes algorithm complexity- the execution time required or space used in memory or disk by an algorithm.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for time complexity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When analysing the time complexity for an algorithm, Big O notation is used to describe the rough estimate of the no of steps to complete an algorithm.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287625" y="275650"/>
            <a:ext cx="3354600" cy="47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406575" y="331975"/>
            <a:ext cx="3235800" cy="4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int fun(int n)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{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1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do();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2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for(int i = 1;i&lt;n;i++)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{   do();   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3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for(int i =1;i&lt;n;i++)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{	for(int j =1; j&lt;=n;j++)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	{   do();   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//Part 4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return 0;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133" name="Google Shape;133;p25"/>
          <p:cNvSpPr txBox="1"/>
          <p:nvPr/>
        </p:nvSpPr>
        <p:spPr>
          <a:xfrm>
            <a:off x="4005250" y="897025"/>
            <a:ext cx="4578000" cy="4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 Let’s assume  that do() takes C steps to complete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Part 1:</a:t>
            </a:r>
            <a:r>
              <a:rPr lang="en" sz="1800">
                <a:solidFill>
                  <a:srgbClr val="FFFFFF"/>
                </a:solidFill>
              </a:rPr>
              <a:t> When the time complexity is independent to the input parameter, we use O(1) to make it.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Part 2:</a:t>
            </a:r>
            <a:r>
              <a:rPr lang="en" sz="1800">
                <a:solidFill>
                  <a:srgbClr val="FFFFFF"/>
                </a:solidFill>
              </a:rPr>
              <a:t> It does do() n times. Each time it takes C steps. So in total, it takes C*n steps to complete. For C*n the complexity becomes n*O(1). So the time complexity becomes O(n).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287625" y="275650"/>
            <a:ext cx="3354600" cy="47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406575" y="331975"/>
            <a:ext cx="3235800" cy="46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int fun(int n)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{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1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do();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2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for(int i = 1;i&lt;n;i++)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{   do();   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 Part 3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for(int i =1;i&lt;n;i++)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{	for(int j =1; j&lt;=n;j++)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	{   do();   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</a:t>
            </a:r>
            <a:r>
              <a:rPr lang="en" sz="1600" b="1">
                <a:solidFill>
                  <a:srgbClr val="00FF00"/>
                </a:solidFill>
              </a:rPr>
              <a:t>//Part 4</a:t>
            </a:r>
            <a:endParaRPr sz="16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	return 0;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}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141" name="Google Shape;141;p26"/>
          <p:cNvSpPr txBox="1"/>
          <p:nvPr/>
        </p:nvSpPr>
        <p:spPr>
          <a:xfrm>
            <a:off x="4005250" y="897025"/>
            <a:ext cx="4578000" cy="4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Part 3:</a:t>
            </a:r>
            <a:r>
              <a:rPr lang="en" sz="1800">
                <a:solidFill>
                  <a:srgbClr val="FFFFFF"/>
                </a:solidFill>
              </a:rPr>
              <a:t> It has 2 loops. The inner loop is exactly like part 2. The outer loop does part 2 n times, so the time complexity is </a:t>
            </a:r>
            <a:r>
              <a:rPr lang="en" sz="1800">
                <a:solidFill>
                  <a:srgbClr val="FF0000"/>
                </a:solidFill>
              </a:rPr>
              <a:t>n*O(n) = O(n^2)</a:t>
            </a:r>
            <a:endParaRPr sz="1800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00FF00"/>
                </a:solidFill>
              </a:rPr>
              <a:t>Part 4:</a:t>
            </a:r>
            <a:r>
              <a:rPr lang="en" sz="1800">
                <a:solidFill>
                  <a:srgbClr val="FFFFFF"/>
                </a:solidFill>
              </a:rPr>
              <a:t> It takes exactly 1 step to return. So the time complexity is O(1).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time complexity: Add the time complexity of all the 4 parts 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 O(1) + O(n)+ O(n^2) + O(1)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Algorithm Example</a:t>
            </a:r>
            <a:endParaRPr sz="3300" b="1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149900" y="1685875"/>
            <a:ext cx="7215000" cy="31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1: </a:t>
            </a:r>
            <a:r>
              <a:rPr lang="en" sz="2400">
                <a:solidFill>
                  <a:srgbClr val="FFFFFF"/>
                </a:solidFill>
              </a:rPr>
              <a:t>Fetch the bowl containing the sugar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2: </a:t>
            </a:r>
            <a:r>
              <a:rPr lang="en" sz="2400">
                <a:solidFill>
                  <a:srgbClr val="FFFFFF"/>
                </a:solidFill>
              </a:rPr>
              <a:t>Get a spoon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3: </a:t>
            </a:r>
            <a:r>
              <a:rPr lang="en" sz="2400">
                <a:solidFill>
                  <a:srgbClr val="FFFFFF"/>
                </a:solidFill>
              </a:rPr>
              <a:t>Scoop out sugar using the spoon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4: </a:t>
            </a:r>
            <a:r>
              <a:rPr lang="en" sz="2400">
                <a:solidFill>
                  <a:srgbClr val="FFFFFF"/>
                </a:solidFill>
              </a:rPr>
              <a:t>pour the sugar from the spoon into the tea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5: </a:t>
            </a:r>
            <a:r>
              <a:rPr lang="en" sz="2400">
                <a:solidFill>
                  <a:srgbClr val="FFFFFF"/>
                </a:solidFill>
              </a:rPr>
              <a:t>Repeat step 3 and 4 until you have added  the desired amount of sugar.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649650" y="1074300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Add sugar to  Tea  Algorithm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Sugar to Tea Algorithm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14275"/>
            <a:ext cx="8422249" cy="29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Big- O value for Sugar Algorithm</a:t>
            </a:r>
            <a:endParaRPr sz="33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rgbClr val="FFFFFF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1149900" y="1381075"/>
            <a:ext cx="7215000" cy="31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b="1">
                <a:solidFill>
                  <a:srgbClr val="FFFFFF"/>
                </a:solidFill>
              </a:rPr>
              <a:t>Number of desired sugars= n</a:t>
            </a:r>
            <a:endParaRPr sz="2400" b="1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b="1">
                <a:solidFill>
                  <a:srgbClr val="FFFFFF"/>
                </a:solidFill>
              </a:rPr>
              <a:t>Total number of steps = 2n+2</a:t>
            </a:r>
            <a:endParaRPr sz="2400" b="1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b="1">
                <a:solidFill>
                  <a:srgbClr val="FFFFFF"/>
                </a:solidFill>
              </a:rPr>
              <a:t>As n grows, the number of steps grows</a:t>
            </a:r>
            <a:endParaRPr sz="2400" b="1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b="1">
                <a:solidFill>
                  <a:srgbClr val="FFFFFF"/>
                </a:solidFill>
              </a:rPr>
              <a:t>The “2” in 2n and the “+2” remain constant, so they don’t factor into the time complexity. The value of n determines the growth rate.</a:t>
            </a:r>
            <a:endParaRPr sz="2400" b="1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b="1">
                <a:solidFill>
                  <a:srgbClr val="FFFFFF"/>
                </a:solidFill>
              </a:rPr>
              <a:t>Time complexity is O(n) which is linear time complexity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Big O Notation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When add up big O notations, the notation with slower increase speed could be ignored by notation with faster increase speed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O(1) * O(n) = O(n)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O(n) * O(n) = O(n^2)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O(1) + O(n) = O(n)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O(n) + O(n^2) = O(n^2)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O(1) + O(n) + O(n^2) = O(n^2)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Rules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When add up big O notations, the notation with slower increase speed could be ignored by notation with faster increase speed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Ignore constants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5n → O(n)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Certain terms “dominate“ others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O(1) &lt; O(logn) &lt; O(n) &lt;O(nlogn) &lt; O(n^2) &lt; O(2n) &lt; O(n!)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300" b="1">
                <a:solidFill>
                  <a:srgbClr val="FFFFFF"/>
                </a:solidFill>
              </a:rPr>
              <a:t>What is Algorithm?</a:t>
            </a:r>
            <a:endParaRPr sz="33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16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An Algorithm is a step-by-step instructions to solve a given problem.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time 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2828300" y="2037325"/>
            <a:ext cx="6003900" cy="25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 = 5 +(10*20)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Independent of input size N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179" name="Google Shape;179;p32"/>
          <p:cNvSpPr txBox="1"/>
          <p:nvPr/>
        </p:nvSpPr>
        <p:spPr>
          <a:xfrm>
            <a:off x="2783750" y="1236875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O(1)</a:t>
            </a:r>
            <a:r>
              <a:rPr lang="en" sz="2400" b="1">
                <a:solidFill>
                  <a:srgbClr val="FFFFFF"/>
                </a:solidFill>
              </a:rPr>
              <a:t> “big O of one”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209300" y="1351525"/>
            <a:ext cx="3241800" cy="21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 = 5 +(10*20)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 = 15-9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Print A + B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186" name="Google Shape;186;p33"/>
          <p:cNvSpPr txBox="1"/>
          <p:nvPr/>
        </p:nvSpPr>
        <p:spPr>
          <a:xfrm>
            <a:off x="2478950" y="3599075"/>
            <a:ext cx="6903000" cy="1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Total time = O(1) + O(1) + O(1) </a:t>
            </a:r>
            <a:endParaRPr sz="2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3 * O(1) = O(1)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  time 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499925" y="2037325"/>
            <a:ext cx="8332200" cy="25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 n; i =</a:t>
            </a:r>
            <a:r>
              <a:rPr lang="en" sz="20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 * 2</a:t>
            </a:r>
            <a:r>
              <a:rPr lang="en" sz="20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System.out.println("Hey - I'm busy looking at: " + i);</a:t>
            </a:r>
            <a:endParaRPr sz="20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4000" b="1">
              <a:solidFill>
                <a:srgbClr val="FFFFFF"/>
              </a:solidFill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2859950" y="1236875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O(log n)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 time 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2828300" y="2037325"/>
            <a:ext cx="6003900" cy="25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for y in range (o,n)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Print y  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200" name="Google Shape;200;p35"/>
          <p:cNvSpPr txBox="1"/>
          <p:nvPr/>
        </p:nvSpPr>
        <p:spPr>
          <a:xfrm>
            <a:off x="2859950" y="1236875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N * O(1) = O(N)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4182525" y="2804325"/>
            <a:ext cx="1390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// O(1)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N Log N Time</a:t>
            </a:r>
            <a:endParaRPr sz="30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body" idx="1"/>
          </p:nvPr>
        </p:nvSpPr>
        <p:spPr>
          <a:xfrm>
            <a:off x="384550" y="2037325"/>
            <a:ext cx="8447700" cy="25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n; </a:t>
            </a:r>
            <a:r>
              <a:rPr lang="en" sz="19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9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for(int j = 1; j &lt; 8; j = </a:t>
            </a:r>
            <a:r>
              <a:rPr lang="en" sz="195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 * 2</a:t>
            </a: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9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System.out.println("Hey - I'm busy looking at: " + i + " and " + j);</a:t>
            </a:r>
            <a:endParaRPr sz="19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9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5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3900" b="1">
              <a:solidFill>
                <a:srgbClr val="FFFFFF"/>
              </a:solidFill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2859950" y="1236875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O(n log n)</a:t>
            </a:r>
            <a:endParaRPr sz="30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Polynomial Time Algorithms – </a:t>
            </a:r>
            <a:r>
              <a:rPr lang="en" sz="3000" b="1" i="1">
                <a:solidFill>
                  <a:srgbClr val="FFFFFF"/>
                </a:solidFill>
              </a:rPr>
              <a:t>O(n^p)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i="1">
                <a:solidFill>
                  <a:srgbClr val="FFFFFF"/>
                </a:solidFill>
              </a:rPr>
              <a:t>It is a general term which contains Quadratic (n2) ,Qubic(n3) Quartic(n4) etc. </a:t>
            </a:r>
            <a:r>
              <a:rPr lang="en" sz="3000" b="1">
                <a:solidFill>
                  <a:srgbClr val="FFFFFF"/>
                </a:solidFill>
              </a:rPr>
              <a:t>What’s important to know is that</a:t>
            </a:r>
            <a:r>
              <a:rPr lang="en" sz="3000" b="1" i="1">
                <a:solidFill>
                  <a:srgbClr val="FFFFFF"/>
                </a:solidFill>
              </a:rPr>
              <a:t> O(n2)</a:t>
            </a:r>
            <a:r>
              <a:rPr lang="en" sz="3000" b="1">
                <a:solidFill>
                  <a:srgbClr val="FFFFFF"/>
                </a:solidFill>
              </a:rPr>
              <a:t> is faster than </a:t>
            </a:r>
            <a:r>
              <a:rPr lang="en" sz="3000" b="1" i="1">
                <a:solidFill>
                  <a:srgbClr val="FFFFFF"/>
                </a:solidFill>
              </a:rPr>
              <a:t>O(n3)</a:t>
            </a:r>
            <a:r>
              <a:rPr lang="en" sz="3000" b="1">
                <a:solidFill>
                  <a:srgbClr val="FFFFFF"/>
                </a:solidFill>
              </a:rPr>
              <a:t> which is faster than </a:t>
            </a:r>
            <a:r>
              <a:rPr lang="en" sz="3000" b="1" i="1">
                <a:solidFill>
                  <a:srgbClr val="FFFFFF"/>
                </a:solidFill>
              </a:rPr>
              <a:t>O(n4)</a:t>
            </a:r>
            <a:r>
              <a:rPr lang="en" sz="3000" b="1">
                <a:solidFill>
                  <a:srgbClr val="FFFFFF"/>
                </a:solidFill>
              </a:rPr>
              <a:t>, etc.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  time 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2828300" y="2037325"/>
            <a:ext cx="6003900" cy="25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for y in range (0,n)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	for x in range (0,n)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Print y * x    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sp>
        <p:nvSpPr>
          <p:cNvPr id="221" name="Google Shape;221;p38"/>
          <p:cNvSpPr txBox="1"/>
          <p:nvPr/>
        </p:nvSpPr>
        <p:spPr>
          <a:xfrm>
            <a:off x="2859950" y="1236875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O(N^2)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5020725" y="3566325"/>
            <a:ext cx="13902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// O(1)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408125"/>
            <a:ext cx="6889901" cy="44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Algorithm Characteristics: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165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Each and every step should be precise and clear.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Each step should be performed in a finite time.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Steps should not be repeated infinitely.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desired result should be obtained after the algorithms terminates.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Algorithm Example</a:t>
            </a:r>
            <a:endParaRPr sz="3300"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149900" y="1685875"/>
            <a:ext cx="5267700" cy="31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1: Input first number as A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2: Input second number as B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3: Set Temp =A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4: Set A = B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5: Set B = Temp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6: Print A,B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7: End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49650" y="1074300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</a:rPr>
              <a:t>To swap two numbers</a:t>
            </a:r>
            <a:endParaRPr sz="2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Algorithm Example</a:t>
            </a:r>
            <a:endParaRPr sz="3300" b="1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49650" y="1533475"/>
            <a:ext cx="8318100" cy="3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1: Accept the fact that you are going to fail if you do not study.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2: Go to your faculty and get a list of prescribed books for the course.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3: Go to the library and get a copy of those books for yourself.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4: Start reading those books.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5: Attend the course regularly.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6: Practice the course skills religiously.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Step 7: Take the end-term exam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9650" y="769500"/>
            <a:ext cx="6903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How-To : Get Good Grades </a:t>
            </a:r>
            <a:endParaRPr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Why Analysis of Algorithms?</a:t>
            </a:r>
            <a:endParaRPr sz="3300" b="1">
              <a:solidFill>
                <a:srgbClr val="FFFFFF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l="12622" t="2300" r="9361" b="6425"/>
          <a:stretch/>
        </p:blipFill>
        <p:spPr>
          <a:xfrm>
            <a:off x="1904600" y="1422125"/>
            <a:ext cx="5106201" cy="33672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79775" y="1533475"/>
            <a:ext cx="87603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FF00"/>
                </a:solidFill>
              </a:rPr>
              <a:t>Similarly, In Computer Science multiple algorithms are available to solve the same problem. </a:t>
            </a:r>
            <a:endParaRPr sz="3000">
              <a:solidFill>
                <a:srgbClr val="00FF00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3000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35500" y="1550075"/>
            <a:ext cx="86283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2E19"/>
                </a:solidFill>
              </a:rPr>
              <a:t>Algorithm analysis helps us to determine  which of them is efficient in terms of time and space consumed.</a:t>
            </a:r>
            <a:endParaRPr sz="3000">
              <a:solidFill>
                <a:srgbClr val="FF2E1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FFFFFF"/>
                </a:solidFill>
              </a:rPr>
              <a:t>Goal of Analysis of Algorithms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676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To compare algorithms (Solutions) mainly in terms of running time but also in terms of other factors (e.g memory etc).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</a:rPr>
              <a:t>What is Asymptotic Algorithm Analysis?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64100" y="1076275"/>
            <a:ext cx="8520600" cy="32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Definition: In mathematical analysis, asymptotic analysis of algorithm is a method of defining the mathematical boundaries of its run-time performance.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Using the asymptotic analysis, we can easily estimate about the average case, best case and worst case scenario of an algorithm. 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FFFFFF"/>
                </a:solidFill>
              </a:rPr>
              <a:t>In Simple words it is used to mathematically calculate the running time of any operation inside an algorithm.</a:t>
            </a:r>
            <a:endParaRPr sz="20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FFFFFF"/>
                </a:solidFill>
              </a:rPr>
              <a:t>Asymptotic Algorithm analysis is to estimate the time complexity function for arbitrarily large inputs.</a:t>
            </a:r>
            <a:r>
              <a:rPr lang="en" sz="2400" i="1">
                <a:solidFill>
                  <a:srgbClr val="FFFFFF"/>
                </a:solidFill>
              </a:rPr>
              <a:t>  </a:t>
            </a:r>
            <a:endParaRPr sz="24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Asymptotic Notations / Measurement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630875" y="1793725"/>
            <a:ext cx="5873400" cy="21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Big Oh(O)   : Upper bound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Big Omega (Ω)  :    Lower bound     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Big Theta (Θ)    :  Average bound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………..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Microsoft Macintosh PowerPoint</Application>
  <PresentationFormat>On-screen Show (16:9)</PresentationFormat>
  <Paragraphs>174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Nunito</vt:lpstr>
      <vt:lpstr>Courier New</vt:lpstr>
      <vt:lpstr>Simple Dark</vt:lpstr>
      <vt:lpstr>Algorithm Analysis (Time complexity): Big O Notation</vt:lpstr>
      <vt:lpstr>What is Algorithm?  </vt:lpstr>
      <vt:lpstr>Algorithm Characteristics:</vt:lpstr>
      <vt:lpstr>Algorithm Example</vt:lpstr>
      <vt:lpstr>Algorithm Example</vt:lpstr>
      <vt:lpstr>Why Analysis of Algorithms?</vt:lpstr>
      <vt:lpstr>Goal of Analysis of Algorithms</vt:lpstr>
      <vt:lpstr>What is Asymptotic Algorithm Analysis?</vt:lpstr>
      <vt:lpstr>Types of Asymptotic Notations / Measurement</vt:lpstr>
      <vt:lpstr>Big O Notation </vt:lpstr>
      <vt:lpstr>Big O Notation</vt:lpstr>
      <vt:lpstr>Big O for time complexity</vt:lpstr>
      <vt:lpstr>Example </vt:lpstr>
      <vt:lpstr>Example </vt:lpstr>
      <vt:lpstr>Algorithm Example</vt:lpstr>
      <vt:lpstr>Add Sugar to Tea Algorithm</vt:lpstr>
      <vt:lpstr>Big- O value for Sugar Algorithm  </vt:lpstr>
      <vt:lpstr>Rules for Big O Notation</vt:lpstr>
      <vt:lpstr>General Rules</vt:lpstr>
      <vt:lpstr>Constant time </vt:lpstr>
      <vt:lpstr>Example</vt:lpstr>
      <vt:lpstr>Logarithmic  time </vt:lpstr>
      <vt:lpstr>Linear  time </vt:lpstr>
      <vt:lpstr>N Log N Time </vt:lpstr>
      <vt:lpstr>Polynomial Time Algorithms – O(n^p)</vt:lpstr>
      <vt:lpstr>Quadratic  time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(Time complexity): Big O Notation</dc:title>
  <cp:lastModifiedBy>neeraj khanna</cp:lastModifiedBy>
  <cp:revision>1</cp:revision>
  <dcterms:modified xsi:type="dcterms:W3CDTF">2022-01-15T10:22:47Z</dcterms:modified>
</cp:coreProperties>
</file>