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3" roundtripDataSignature="AMtx7mj/YkDAJS25gLndLYFYBi/Az5G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031ee3a8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9031ee3a8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031ee3a8c_0_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9031ee3a8c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031ee3a8c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9031ee3a8c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27cf83dba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927cf83db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714348" y="2671754"/>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5400"/>
              <a:buFont typeface="Times New Roman"/>
              <a:buNone/>
            </a:pPr>
            <a:r>
              <a:rPr b="1" lang="en-GB" sz="4100">
                <a:latin typeface="Times New Roman"/>
                <a:ea typeface="Times New Roman"/>
                <a:cs typeface="Times New Roman"/>
                <a:sym typeface="Times New Roman"/>
              </a:rPr>
              <a:t>A</a:t>
            </a:r>
            <a:r>
              <a:rPr b="1" lang="en-GB" sz="4100">
                <a:latin typeface="Times New Roman"/>
                <a:ea typeface="Times New Roman"/>
                <a:cs typeface="Times New Roman"/>
                <a:sym typeface="Times New Roman"/>
              </a:rPr>
              <a:t>bstract class</a:t>
            </a:r>
            <a:endParaRPr b="1" sz="5400">
              <a:latin typeface="Times New Roman"/>
              <a:ea typeface="Times New Roman"/>
              <a:cs typeface="Times New Roman"/>
              <a:sym typeface="Times New Roman"/>
            </a:endParaRPr>
          </a:p>
        </p:txBody>
      </p:sp>
      <p:pic>
        <p:nvPicPr>
          <p:cNvPr descr="Related image" id="90" name="Google Shape;90;p1"/>
          <p:cNvPicPr preferRelativeResize="0"/>
          <p:nvPr/>
        </p:nvPicPr>
        <p:blipFill rotWithShape="1">
          <a:blip r:embed="rId3">
            <a:alphaModFix/>
          </a:blip>
          <a:srcRect b="23461" l="3793" r="3779" t="21969"/>
          <a:stretch/>
        </p:blipFill>
        <p:spPr>
          <a:xfrm>
            <a:off x="3286116" y="500042"/>
            <a:ext cx="2286016" cy="11430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Introduction</a:t>
            </a:r>
            <a:endParaRPr b="1" sz="4800">
              <a:latin typeface="Times New Roman"/>
              <a:ea typeface="Times New Roman"/>
              <a:cs typeface="Times New Roman"/>
              <a:sym typeface="Times New Roman"/>
            </a:endParaRPr>
          </a:p>
        </p:txBody>
      </p:sp>
      <p:sp>
        <p:nvSpPr>
          <p:cNvPr id="96" name="Google Shape;96;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97" name="Google Shape;97;p5"/>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98" name="Google Shape;98;p5"/>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99" name="Google Shape;99;p5"/>
          <p:cNvSpPr txBox="1"/>
          <p:nvPr>
            <p:ph idx="1" type="body"/>
          </p:nvPr>
        </p:nvSpPr>
        <p:spPr>
          <a:xfrm>
            <a:off x="457200" y="15240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GB" sz="2500">
                <a:latin typeface="Arial"/>
                <a:ea typeface="Arial"/>
                <a:cs typeface="Arial"/>
                <a:sym typeface="Arial"/>
              </a:rPr>
              <a:t>An </a:t>
            </a:r>
            <a:r>
              <a:rPr i="1" lang="en-GB" sz="2500">
                <a:latin typeface="Arial"/>
                <a:ea typeface="Arial"/>
                <a:cs typeface="Arial"/>
                <a:sym typeface="Arial"/>
              </a:rPr>
              <a:t>abstract class</a:t>
            </a:r>
            <a:r>
              <a:rPr lang="en-GB" sz="2500">
                <a:latin typeface="Arial"/>
                <a:ea typeface="Arial"/>
                <a:cs typeface="Arial"/>
                <a:sym typeface="Arial"/>
              </a:rPr>
              <a:t> is a class that is declared abstract—it may or may not include abstract methods. Abstract classes cannot be instantiated, but they can be subclassed.</a:t>
            </a:r>
            <a:endParaRPr sz="2500">
              <a:latin typeface="Arial"/>
              <a:ea typeface="Arial"/>
              <a:cs typeface="Arial"/>
              <a:sym typeface="Arial"/>
            </a:endParaRPr>
          </a:p>
          <a:p>
            <a:pPr indent="0" lvl="0" marL="0" rtl="0" algn="just">
              <a:lnSpc>
                <a:spcPct val="100000"/>
              </a:lnSpc>
              <a:spcBef>
                <a:spcPts val="360"/>
              </a:spcBef>
              <a:spcAft>
                <a:spcPts val="0"/>
              </a:spcAft>
              <a:buSzPts val="1800"/>
              <a:buNone/>
            </a:pPr>
            <a:r>
              <a:t/>
            </a:r>
            <a:endParaRPr sz="25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9031ee3a8c_0_0"/>
          <p:cNvSpPr txBox="1"/>
          <p:nvPr>
            <p:ph idx="1" type="body"/>
          </p:nvPr>
        </p:nvSpPr>
        <p:spPr>
          <a:xfrm>
            <a:off x="457200" y="1524000"/>
            <a:ext cx="8229600" cy="4701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100"/>
              <a:buNone/>
            </a:pPr>
            <a:r>
              <a:rPr lang="en-GB" sz="2500">
                <a:latin typeface="Arial"/>
                <a:ea typeface="Arial"/>
                <a:cs typeface="Arial"/>
                <a:sym typeface="Arial"/>
              </a:rPr>
              <a:t>Consider a class Figure to represent all 2d shapes like rectangle, triangle, circle etc.</a:t>
            </a:r>
            <a:endParaRPr sz="2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500">
              <a:latin typeface="Arial"/>
              <a:ea typeface="Arial"/>
              <a:cs typeface="Arial"/>
              <a:sym typeface="Arial"/>
            </a:endParaRPr>
          </a:p>
          <a:p>
            <a:pPr indent="0" lvl="0" marL="0" rtl="0" algn="just">
              <a:lnSpc>
                <a:spcPct val="115000"/>
              </a:lnSpc>
              <a:spcBef>
                <a:spcPts val="500"/>
              </a:spcBef>
              <a:spcAft>
                <a:spcPts val="0"/>
              </a:spcAft>
              <a:buClr>
                <a:schemeClr val="dk1"/>
              </a:buClr>
              <a:buSzPts val="1100"/>
              <a:buFont typeface="Arial"/>
              <a:buNone/>
            </a:pPr>
            <a:r>
              <a:rPr lang="en-GB" sz="2500">
                <a:latin typeface="Arial"/>
                <a:ea typeface="Arial"/>
                <a:cs typeface="Arial"/>
                <a:sym typeface="Arial"/>
              </a:rPr>
              <a:t>So Figure can be superclass for all these and can have a method called area().</a:t>
            </a:r>
            <a:endParaRPr sz="2500">
              <a:latin typeface="Arial"/>
              <a:ea typeface="Arial"/>
              <a:cs typeface="Arial"/>
              <a:sym typeface="Arial"/>
            </a:endParaRPr>
          </a:p>
          <a:p>
            <a:pPr indent="0" lvl="0" marL="0" rtl="0" algn="just">
              <a:lnSpc>
                <a:spcPct val="115000"/>
              </a:lnSpc>
              <a:spcBef>
                <a:spcPts val="500"/>
              </a:spcBef>
              <a:spcAft>
                <a:spcPts val="0"/>
              </a:spcAft>
              <a:buSzPts val="1100"/>
              <a:buNone/>
            </a:pPr>
            <a:r>
              <a:t/>
            </a:r>
            <a:endParaRPr sz="2500">
              <a:latin typeface="Arial"/>
              <a:ea typeface="Arial"/>
              <a:cs typeface="Arial"/>
              <a:sym typeface="Arial"/>
            </a:endParaRPr>
          </a:p>
          <a:p>
            <a:pPr indent="0" lvl="0" marL="0" rtl="0" algn="just">
              <a:lnSpc>
                <a:spcPct val="115000"/>
              </a:lnSpc>
              <a:spcBef>
                <a:spcPts val="500"/>
              </a:spcBef>
              <a:spcAft>
                <a:spcPts val="0"/>
              </a:spcAft>
              <a:buClr>
                <a:schemeClr val="dk1"/>
              </a:buClr>
              <a:buSzPts val="1100"/>
              <a:buFont typeface="Arial"/>
              <a:buNone/>
            </a:pPr>
            <a:r>
              <a:rPr lang="en-GB" sz="2500">
                <a:latin typeface="Arial"/>
                <a:ea typeface="Arial"/>
                <a:cs typeface="Arial"/>
                <a:sym typeface="Arial"/>
              </a:rPr>
              <a:t>But </a:t>
            </a:r>
            <a:r>
              <a:rPr lang="en-GB" sz="2500">
                <a:latin typeface="Arial"/>
                <a:ea typeface="Arial"/>
                <a:cs typeface="Arial"/>
                <a:sym typeface="Arial"/>
              </a:rPr>
              <a:t>it's</a:t>
            </a:r>
            <a:r>
              <a:rPr lang="en-GB" sz="2500">
                <a:latin typeface="Arial"/>
                <a:ea typeface="Arial"/>
                <a:cs typeface="Arial"/>
                <a:sym typeface="Arial"/>
              </a:rPr>
              <a:t> not possible for Figure class to give general definition for calculating area for different shapes as area is dependent on particular shape.</a:t>
            </a:r>
            <a:endParaRPr sz="2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500">
              <a:latin typeface="Arial"/>
              <a:ea typeface="Arial"/>
              <a:cs typeface="Arial"/>
              <a:sym typeface="Arial"/>
            </a:endParaRPr>
          </a:p>
          <a:p>
            <a:pPr indent="0" lvl="0" marL="457200" rtl="0" algn="just">
              <a:lnSpc>
                <a:spcPct val="100000"/>
              </a:lnSpc>
              <a:spcBef>
                <a:spcPts val="360"/>
              </a:spcBef>
              <a:spcAft>
                <a:spcPts val="0"/>
              </a:spcAft>
              <a:buSzPts val="1800"/>
              <a:buNone/>
            </a:pPr>
            <a:r>
              <a:t/>
            </a:r>
            <a:endParaRPr sz="2500">
              <a:solidFill>
                <a:srgbClr val="000000"/>
              </a:solidFill>
            </a:endParaRPr>
          </a:p>
        </p:txBody>
      </p:sp>
      <p:sp>
        <p:nvSpPr>
          <p:cNvPr id="105" name="Google Shape;105;g9031ee3a8c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Example </a:t>
            </a:r>
            <a:endParaRPr b="1" sz="4800">
              <a:latin typeface="Times New Roman"/>
              <a:ea typeface="Times New Roman"/>
              <a:cs typeface="Times New Roman"/>
              <a:sym typeface="Times New Roman"/>
            </a:endParaRPr>
          </a:p>
        </p:txBody>
      </p:sp>
      <p:sp>
        <p:nvSpPr>
          <p:cNvPr id="106" name="Google Shape;106;g9031ee3a8c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07" name="Google Shape;107;g9031ee3a8c_0_0"/>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08" name="Google Shape;108;g9031ee3a8c_0_0"/>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9031ee3a8c_0_86"/>
          <p:cNvSpPr txBox="1"/>
          <p:nvPr>
            <p:ph idx="1" type="body"/>
          </p:nvPr>
        </p:nvSpPr>
        <p:spPr>
          <a:xfrm>
            <a:off x="457200" y="1524000"/>
            <a:ext cx="8229600" cy="4701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100"/>
              <a:buNone/>
            </a:pPr>
            <a:r>
              <a:rPr lang="en-GB" sz="2500">
                <a:latin typeface="Arial"/>
                <a:ea typeface="Arial"/>
                <a:cs typeface="Arial"/>
                <a:sym typeface="Arial"/>
              </a:rPr>
              <a:t>That’s why we can not implement area() method in figure class. But still we want all figure classes should have area() method. So as to achieve this we can write area() method as abstract.</a:t>
            </a:r>
            <a:endParaRPr sz="2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500">
              <a:latin typeface="Arial"/>
              <a:ea typeface="Arial"/>
              <a:cs typeface="Arial"/>
              <a:sym typeface="Arial"/>
            </a:endParaRPr>
          </a:p>
          <a:p>
            <a:pPr indent="0" lvl="0" marL="0" rtl="0" algn="just">
              <a:lnSpc>
                <a:spcPct val="115000"/>
              </a:lnSpc>
              <a:spcBef>
                <a:spcPts val="500"/>
              </a:spcBef>
              <a:spcAft>
                <a:spcPts val="0"/>
              </a:spcAft>
              <a:buClr>
                <a:schemeClr val="dk1"/>
              </a:buClr>
              <a:buSzPts val="1100"/>
              <a:buFont typeface="Arial"/>
              <a:buNone/>
            </a:pPr>
            <a:r>
              <a:rPr lang="en-GB" sz="2500">
                <a:latin typeface="Arial"/>
                <a:ea typeface="Arial"/>
                <a:cs typeface="Arial"/>
                <a:sym typeface="Arial"/>
              </a:rPr>
              <a:t>An abstract method is a method without body. That is you don’t have to write the implementation.</a:t>
            </a:r>
            <a:endParaRPr sz="25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t/>
            </a:r>
            <a:endParaRPr sz="2500">
              <a:latin typeface="Arial"/>
              <a:ea typeface="Arial"/>
              <a:cs typeface="Arial"/>
              <a:sym typeface="Arial"/>
            </a:endParaRPr>
          </a:p>
          <a:p>
            <a:pPr indent="0" lvl="0" marL="457200" rtl="0" algn="just">
              <a:lnSpc>
                <a:spcPct val="100000"/>
              </a:lnSpc>
              <a:spcBef>
                <a:spcPts val="360"/>
              </a:spcBef>
              <a:spcAft>
                <a:spcPts val="0"/>
              </a:spcAft>
              <a:buSzPts val="1800"/>
              <a:buNone/>
            </a:pPr>
            <a:r>
              <a:t/>
            </a:r>
            <a:endParaRPr sz="2500"/>
          </a:p>
        </p:txBody>
      </p:sp>
      <p:sp>
        <p:nvSpPr>
          <p:cNvPr id="114" name="Google Shape;114;g9031ee3a8c_0_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Example</a:t>
            </a:r>
            <a:endParaRPr b="1" sz="4800">
              <a:latin typeface="Times New Roman"/>
              <a:ea typeface="Times New Roman"/>
              <a:cs typeface="Times New Roman"/>
              <a:sym typeface="Times New Roman"/>
            </a:endParaRPr>
          </a:p>
        </p:txBody>
      </p:sp>
      <p:sp>
        <p:nvSpPr>
          <p:cNvPr id="115" name="Google Shape;115;g9031ee3a8c_0_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16" name="Google Shape;116;g9031ee3a8c_0_86"/>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17" name="Google Shape;117;g9031ee3a8c_0_86"/>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Abstract method </a:t>
            </a:r>
            <a:endParaRPr b="1" sz="4800">
              <a:latin typeface="Times New Roman"/>
              <a:ea typeface="Times New Roman"/>
              <a:cs typeface="Times New Roman"/>
              <a:sym typeface="Times New Roman"/>
            </a:endParaRPr>
          </a:p>
        </p:txBody>
      </p:sp>
      <p:sp>
        <p:nvSpPr>
          <p:cNvPr id="123" name="Google Shape;123;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24" name="Google Shape;124;p7"/>
          <p:cNvSpPr txBox="1"/>
          <p:nvPr>
            <p:ph idx="11" type="ftr"/>
          </p:nvPr>
        </p:nvSpPr>
        <p:spPr>
          <a:xfrm>
            <a:off x="3124200" y="63563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25" name="Google Shape;125;p7"/>
          <p:cNvPicPr preferRelativeResize="0"/>
          <p:nvPr/>
        </p:nvPicPr>
        <p:blipFill rotWithShape="1">
          <a:blip r:embed="rId3">
            <a:alphaModFix/>
          </a:blip>
          <a:srcRect b="23463" l="3789" r="3780" t="21968"/>
          <a:stretch/>
        </p:blipFill>
        <p:spPr>
          <a:xfrm>
            <a:off x="214282" y="214290"/>
            <a:ext cx="1622550" cy="828000"/>
          </a:xfrm>
          <a:prstGeom prst="rect">
            <a:avLst/>
          </a:prstGeom>
          <a:noFill/>
          <a:ln>
            <a:noFill/>
          </a:ln>
        </p:spPr>
      </p:pic>
      <p:sp>
        <p:nvSpPr>
          <p:cNvPr id="126" name="Google Shape;126;p7"/>
          <p:cNvSpPr txBox="1"/>
          <p:nvPr>
            <p:ph idx="1" type="body"/>
          </p:nvPr>
        </p:nvSpPr>
        <p:spPr>
          <a:xfrm>
            <a:off x="457200" y="1524000"/>
            <a:ext cx="8229600" cy="4832400"/>
          </a:xfrm>
          <a:prstGeom prst="rect">
            <a:avLst/>
          </a:prstGeom>
          <a:noFill/>
          <a:ln>
            <a:noFill/>
          </a:ln>
        </p:spPr>
        <p:txBody>
          <a:bodyPr anchorCtr="0" anchor="t" bIns="45700" lIns="91425" spcFirstLastPara="1" rIns="91425" wrap="square" tIns="45700">
            <a:noAutofit/>
          </a:bodyPr>
          <a:lstStyle/>
          <a:p>
            <a:pPr indent="-387350" lvl="0" marL="457200" rtl="0" algn="just">
              <a:lnSpc>
                <a:spcPct val="115000"/>
              </a:lnSpc>
              <a:spcBef>
                <a:spcPts val="0"/>
              </a:spcBef>
              <a:spcAft>
                <a:spcPts val="0"/>
              </a:spcAft>
              <a:buSzPts val="2500"/>
              <a:buFont typeface="Arial"/>
              <a:buChar char="•"/>
            </a:pPr>
            <a:r>
              <a:rPr lang="en-GB" sz="2500">
                <a:latin typeface="Arial"/>
                <a:ea typeface="Arial"/>
                <a:cs typeface="Arial"/>
                <a:sym typeface="Arial"/>
              </a:rPr>
              <a:t>Abstract method only contain method header</a:t>
            </a:r>
            <a:endParaRPr sz="2500">
              <a:latin typeface="Arial"/>
              <a:ea typeface="Arial"/>
              <a:cs typeface="Arial"/>
              <a:sym typeface="Arial"/>
            </a:endParaRPr>
          </a:p>
          <a:p>
            <a:pPr indent="-387350" lvl="0" marL="457200" rtl="0" algn="just">
              <a:lnSpc>
                <a:spcPct val="115000"/>
              </a:lnSpc>
              <a:spcBef>
                <a:spcPts val="0"/>
              </a:spcBef>
              <a:spcAft>
                <a:spcPts val="0"/>
              </a:spcAft>
              <a:buSzPts val="2500"/>
              <a:buFont typeface="Arial"/>
              <a:buChar char="•"/>
            </a:pPr>
            <a:r>
              <a:rPr lang="en-GB" sz="2500">
                <a:latin typeface="Arial"/>
                <a:ea typeface="Arial"/>
                <a:cs typeface="Arial"/>
                <a:sym typeface="Arial"/>
              </a:rPr>
              <a:t>An abstract method is one to which a signature has been provided, but no implementation for that method is given.</a:t>
            </a:r>
            <a:endParaRPr sz="2500">
              <a:latin typeface="Arial"/>
              <a:ea typeface="Arial"/>
              <a:cs typeface="Arial"/>
              <a:sym typeface="Arial"/>
            </a:endParaRPr>
          </a:p>
          <a:p>
            <a:pPr indent="-387350" lvl="0" marL="457200" rtl="0" algn="just">
              <a:lnSpc>
                <a:spcPct val="115000"/>
              </a:lnSpc>
              <a:spcBef>
                <a:spcPts val="0"/>
              </a:spcBef>
              <a:spcAft>
                <a:spcPts val="0"/>
              </a:spcAft>
              <a:buSzPts val="2500"/>
              <a:buFont typeface="Arial"/>
              <a:buChar char="•"/>
            </a:pPr>
            <a:r>
              <a:rPr lang="en-GB" sz="2500">
                <a:latin typeface="Arial"/>
                <a:ea typeface="Arial"/>
                <a:cs typeface="Arial"/>
                <a:sym typeface="Arial"/>
              </a:rPr>
              <a:t>An Abstract method is a placeholder.  It means that we declare that a method must exist, but there is no meaningful implementation for that methods within this class</a:t>
            </a:r>
            <a:endParaRPr sz="2500">
              <a:latin typeface="Arial"/>
              <a:ea typeface="Arial"/>
              <a:cs typeface="Arial"/>
              <a:sym typeface="Arial"/>
            </a:endParaRPr>
          </a:p>
          <a:p>
            <a:pPr indent="0" lvl="0" marL="0" rtl="0" algn="just">
              <a:lnSpc>
                <a:spcPct val="115000"/>
              </a:lnSpc>
              <a:spcBef>
                <a:spcPts val="0"/>
              </a:spcBef>
              <a:spcAft>
                <a:spcPts val="0"/>
              </a:spcAft>
              <a:buNone/>
            </a:pPr>
            <a:r>
              <a:t/>
            </a:r>
            <a:endParaRPr b="1" sz="2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9031ee3a8c_0_8"/>
          <p:cNvSpPr txBox="1"/>
          <p:nvPr>
            <p:ph idx="1" type="body"/>
          </p:nvPr>
        </p:nvSpPr>
        <p:spPr>
          <a:xfrm>
            <a:off x="457200" y="1371600"/>
            <a:ext cx="8229600" cy="4983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2500">
                <a:latin typeface="Arial"/>
                <a:ea typeface="Arial"/>
                <a:cs typeface="Arial"/>
                <a:sym typeface="Arial"/>
              </a:rPr>
              <a:t>An abstract method is declared by using a keyword called abstract.</a:t>
            </a:r>
            <a:endParaRPr sz="2500">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b="1" lang="en-GB" sz="2500">
                <a:latin typeface="Arial"/>
                <a:ea typeface="Arial"/>
                <a:cs typeface="Arial"/>
                <a:sym typeface="Arial"/>
              </a:rPr>
              <a:t>Example </a:t>
            </a:r>
            <a:endParaRPr b="1" sz="2500">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b="1" lang="en-GB" sz="2500">
                <a:latin typeface="Arial"/>
                <a:ea typeface="Arial"/>
                <a:cs typeface="Arial"/>
                <a:sym typeface="Arial"/>
              </a:rPr>
              <a:t>public abstract double area(double d1, double d2 );</a:t>
            </a:r>
            <a:endParaRPr b="1" sz="2500">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en-GB" sz="2500">
                <a:latin typeface="Arial"/>
                <a:ea typeface="Arial"/>
                <a:cs typeface="Arial"/>
                <a:sym typeface="Arial"/>
              </a:rPr>
              <a:t>And  class containing abstract method must be declared as abstract.</a:t>
            </a:r>
            <a:endParaRPr sz="2500">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en-GB" sz="2500">
                <a:latin typeface="Arial"/>
                <a:ea typeface="Arial"/>
                <a:cs typeface="Arial"/>
                <a:sym typeface="Arial"/>
              </a:rPr>
              <a:t>Abstract methods can be present in abstract class and interface.</a:t>
            </a:r>
            <a:endParaRPr sz="2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500">
              <a:latin typeface="Arial"/>
              <a:ea typeface="Arial"/>
              <a:cs typeface="Arial"/>
              <a:sym typeface="Arial"/>
            </a:endParaRPr>
          </a:p>
          <a:p>
            <a:pPr indent="0" lvl="0" marL="457200" rtl="0" algn="l">
              <a:lnSpc>
                <a:spcPct val="100000"/>
              </a:lnSpc>
              <a:spcBef>
                <a:spcPts val="360"/>
              </a:spcBef>
              <a:spcAft>
                <a:spcPts val="0"/>
              </a:spcAft>
              <a:buSzPts val="1800"/>
              <a:buNone/>
            </a:pPr>
            <a:r>
              <a:t/>
            </a:r>
            <a:endParaRPr sz="2500">
              <a:solidFill>
                <a:srgbClr val="000000"/>
              </a:solidFill>
            </a:endParaRPr>
          </a:p>
        </p:txBody>
      </p:sp>
      <p:sp>
        <p:nvSpPr>
          <p:cNvPr id="132" name="Google Shape;132;g9031ee3a8c_0_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Abstract method </a:t>
            </a:r>
            <a:endParaRPr b="1" sz="4800">
              <a:latin typeface="Times New Roman"/>
              <a:ea typeface="Times New Roman"/>
              <a:cs typeface="Times New Roman"/>
              <a:sym typeface="Times New Roman"/>
            </a:endParaRPr>
          </a:p>
        </p:txBody>
      </p:sp>
      <p:sp>
        <p:nvSpPr>
          <p:cNvPr id="133" name="Google Shape;133;g9031ee3a8c_0_8"/>
          <p:cNvSpPr txBox="1"/>
          <p:nvPr>
            <p:ph idx="12" type="sldNum"/>
          </p:nvPr>
        </p:nvSpPr>
        <p:spPr>
          <a:xfrm>
            <a:off x="6553200" y="64325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34" name="Google Shape;134;g9031ee3a8c_0_8"/>
          <p:cNvSpPr txBox="1"/>
          <p:nvPr>
            <p:ph idx="11" type="ftr"/>
          </p:nvPr>
        </p:nvSpPr>
        <p:spPr>
          <a:xfrm>
            <a:off x="3124200" y="64325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35" name="Google Shape;135;g9031ee3a8c_0_8"/>
          <p:cNvPicPr preferRelativeResize="0"/>
          <p:nvPr/>
        </p:nvPicPr>
        <p:blipFill rotWithShape="1">
          <a:blip r:embed="rId3">
            <a:alphaModFix/>
          </a:blip>
          <a:srcRect b="23459" l="3789" r="3780" t="21969"/>
          <a:stretch/>
        </p:blipFill>
        <p:spPr>
          <a:xfrm>
            <a:off x="214282" y="214290"/>
            <a:ext cx="1622550" cy="82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927cf83dba_0_12"/>
          <p:cNvSpPr txBox="1"/>
          <p:nvPr>
            <p:ph idx="1" type="body"/>
          </p:nvPr>
        </p:nvSpPr>
        <p:spPr>
          <a:xfrm>
            <a:off x="457200" y="1371600"/>
            <a:ext cx="8229600" cy="4983600"/>
          </a:xfrm>
          <a:prstGeom prst="rect">
            <a:avLst/>
          </a:prstGeom>
          <a:noFill/>
          <a:ln>
            <a:noFill/>
          </a:ln>
        </p:spPr>
        <p:txBody>
          <a:bodyPr anchorCtr="0" anchor="t" bIns="45700" lIns="91425" spcFirstLastPara="1" rIns="91425" wrap="square" tIns="45700">
            <a:noAutofit/>
          </a:bodyPr>
          <a:lstStyle/>
          <a:p>
            <a:pPr indent="-387350" lvl="0" marL="457200" rtl="0" algn="just">
              <a:lnSpc>
                <a:spcPct val="115000"/>
              </a:lnSpc>
              <a:spcBef>
                <a:spcPts val="0"/>
              </a:spcBef>
              <a:spcAft>
                <a:spcPts val="0"/>
              </a:spcAft>
              <a:buSzPts val="2500"/>
              <a:buFont typeface="Arial"/>
              <a:buChar char="•"/>
            </a:pPr>
            <a:r>
              <a:rPr lang="en-GB" sz="2500">
                <a:latin typeface="Arial"/>
                <a:ea typeface="Arial"/>
                <a:cs typeface="Arial"/>
                <a:sym typeface="Arial"/>
              </a:rPr>
              <a:t>Abstract class is incomplete class and cannot be instantiated.  </a:t>
            </a:r>
            <a:endParaRPr sz="2500">
              <a:latin typeface="Arial"/>
              <a:ea typeface="Arial"/>
              <a:cs typeface="Arial"/>
              <a:sym typeface="Arial"/>
            </a:endParaRPr>
          </a:p>
          <a:p>
            <a:pPr indent="-387350" lvl="0" marL="457200" rtl="0" algn="just">
              <a:lnSpc>
                <a:spcPct val="115000"/>
              </a:lnSpc>
              <a:spcBef>
                <a:spcPts val="0"/>
              </a:spcBef>
              <a:spcAft>
                <a:spcPts val="0"/>
              </a:spcAft>
              <a:buSzPts val="2500"/>
              <a:buFont typeface="Arial"/>
              <a:buChar char="•"/>
            </a:pPr>
            <a:r>
              <a:rPr lang="en-GB" sz="2500">
                <a:latin typeface="Arial"/>
                <a:ea typeface="Arial"/>
                <a:cs typeface="Arial"/>
                <a:sym typeface="Arial"/>
              </a:rPr>
              <a:t>Abstract class act as super class and all the subclasses must implement all abstract methods or must be declared as abstract.</a:t>
            </a:r>
            <a:endParaRPr sz="2500">
              <a:latin typeface="Arial"/>
              <a:ea typeface="Arial"/>
              <a:cs typeface="Arial"/>
              <a:sym typeface="Arial"/>
            </a:endParaRPr>
          </a:p>
          <a:p>
            <a:pPr indent="-387350" lvl="0" marL="457200" rtl="0" algn="just">
              <a:lnSpc>
                <a:spcPct val="115000"/>
              </a:lnSpc>
              <a:spcBef>
                <a:spcPts val="0"/>
              </a:spcBef>
              <a:spcAft>
                <a:spcPts val="0"/>
              </a:spcAft>
              <a:buSzPts val="2500"/>
              <a:buFont typeface="Arial"/>
              <a:buChar char="•"/>
            </a:pPr>
            <a:r>
              <a:rPr lang="en-GB" sz="2500">
                <a:latin typeface="Arial"/>
                <a:ea typeface="Arial"/>
                <a:cs typeface="Arial"/>
                <a:sym typeface="Arial"/>
              </a:rPr>
              <a:t>Abstract classes can contain both concrete and abstract methods.</a:t>
            </a:r>
            <a:endParaRPr sz="2500">
              <a:latin typeface="Arial"/>
              <a:ea typeface="Arial"/>
              <a:cs typeface="Arial"/>
              <a:sym typeface="Arial"/>
            </a:endParaRPr>
          </a:p>
          <a:p>
            <a:pPr indent="-387350" lvl="0" marL="457200" rtl="0" algn="just">
              <a:lnSpc>
                <a:spcPct val="115000"/>
              </a:lnSpc>
              <a:spcBef>
                <a:spcPts val="0"/>
              </a:spcBef>
              <a:spcAft>
                <a:spcPts val="0"/>
              </a:spcAft>
              <a:buSzPts val="2500"/>
              <a:buFont typeface="Arial"/>
              <a:buChar char="•"/>
            </a:pPr>
            <a:r>
              <a:rPr lang="en-GB" sz="2500">
                <a:latin typeface="Arial"/>
                <a:ea typeface="Arial"/>
                <a:cs typeface="Arial"/>
                <a:sym typeface="Arial"/>
              </a:rPr>
              <a:t>Abstract class may also not contain any abstract methods</a:t>
            </a:r>
            <a:endParaRPr sz="2500">
              <a:latin typeface="Arial"/>
              <a:ea typeface="Arial"/>
              <a:cs typeface="Arial"/>
              <a:sym typeface="Arial"/>
            </a:endParaRPr>
          </a:p>
          <a:p>
            <a:pPr indent="0" lvl="0" marL="457200" rtl="0" algn="just">
              <a:lnSpc>
                <a:spcPct val="115000"/>
              </a:lnSpc>
              <a:spcBef>
                <a:spcPts val="0"/>
              </a:spcBef>
              <a:spcAft>
                <a:spcPts val="0"/>
              </a:spcAft>
              <a:buNone/>
            </a:pPr>
            <a:r>
              <a:t/>
            </a:r>
            <a:endParaRPr sz="2500">
              <a:latin typeface="Arial"/>
              <a:ea typeface="Arial"/>
              <a:cs typeface="Arial"/>
              <a:sym typeface="Arial"/>
            </a:endParaRPr>
          </a:p>
        </p:txBody>
      </p:sp>
      <p:sp>
        <p:nvSpPr>
          <p:cNvPr id="141" name="Google Shape;141;g927cf83dba_0_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800"/>
              <a:buFont typeface="Times New Roman"/>
              <a:buNone/>
            </a:pPr>
            <a:r>
              <a:rPr b="1" lang="en-GB" sz="4800">
                <a:latin typeface="Times New Roman"/>
                <a:ea typeface="Times New Roman"/>
                <a:cs typeface="Times New Roman"/>
                <a:sym typeface="Times New Roman"/>
              </a:rPr>
              <a:t>Abstract class </a:t>
            </a:r>
            <a:endParaRPr b="1" sz="4800">
              <a:latin typeface="Times New Roman"/>
              <a:ea typeface="Times New Roman"/>
              <a:cs typeface="Times New Roman"/>
              <a:sym typeface="Times New Roman"/>
            </a:endParaRPr>
          </a:p>
        </p:txBody>
      </p:sp>
      <p:sp>
        <p:nvSpPr>
          <p:cNvPr id="142" name="Google Shape;142;g927cf83dba_0_12"/>
          <p:cNvSpPr txBox="1"/>
          <p:nvPr>
            <p:ph idx="12" type="sldNum"/>
          </p:nvPr>
        </p:nvSpPr>
        <p:spPr>
          <a:xfrm>
            <a:off x="6553200" y="64325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43" name="Google Shape;143;g927cf83dba_0_12"/>
          <p:cNvSpPr txBox="1"/>
          <p:nvPr>
            <p:ph idx="11" type="ftr"/>
          </p:nvPr>
        </p:nvSpPr>
        <p:spPr>
          <a:xfrm>
            <a:off x="3124200" y="6432550"/>
            <a:ext cx="335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BCSC1002 Object Oriented Programming</a:t>
            </a:r>
            <a:endParaRPr/>
          </a:p>
        </p:txBody>
      </p:sp>
      <p:pic>
        <p:nvPicPr>
          <p:cNvPr descr="Related image" id="144" name="Google Shape;144;g927cf83dba_0_12"/>
          <p:cNvPicPr preferRelativeResize="0"/>
          <p:nvPr/>
        </p:nvPicPr>
        <p:blipFill rotWithShape="1">
          <a:blip r:embed="rId3">
            <a:alphaModFix/>
          </a:blip>
          <a:srcRect b="23455" l="3789" r="3780" t="21971"/>
          <a:stretch/>
        </p:blipFill>
        <p:spPr>
          <a:xfrm>
            <a:off x="214282" y="214290"/>
            <a:ext cx="1622550" cy="8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