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7" roundtripDataSignature="AMtx7miNkmSth4zhTj/axj9KllIUer4A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5000">
                <a:latin typeface="Times New Roman"/>
                <a:ea typeface="Times New Roman"/>
                <a:cs typeface="Times New Roman"/>
                <a:sym typeface="Times New Roman"/>
              </a:rPr>
              <a:t>String and StringBuffer</a:t>
            </a:r>
            <a:endParaRPr b="1" sz="5000">
              <a:latin typeface="Times New Roman"/>
              <a:ea typeface="Times New Roman"/>
              <a:cs typeface="Times New Roman"/>
              <a:sym typeface="Times New Roman"/>
            </a:endParaRPr>
          </a:p>
        </p:txBody>
      </p:sp>
      <p:pic>
        <p:nvPicPr>
          <p:cNvPr descr="Related image" id="85" name="Google Shape;85;p1"/>
          <p:cNvPicPr preferRelativeResize="0"/>
          <p:nvPr/>
        </p:nvPicPr>
        <p:blipFill rotWithShape="1">
          <a:blip r:embed="rId3">
            <a:alphaModFix/>
          </a:blip>
          <a:srcRect b="23463" l="3789" r="3780" t="21968"/>
          <a:stretch/>
        </p:blipFill>
        <p:spPr>
          <a:xfrm>
            <a:off x="3584172" y="865879"/>
            <a:ext cx="2311325" cy="1179475"/>
          </a:xfrm>
          <a:prstGeom prst="rect">
            <a:avLst/>
          </a:prstGeom>
          <a:noFill/>
          <a:ln>
            <a:noFill/>
          </a:ln>
        </p:spPr>
      </p:pic>
      <p:sp>
        <p:nvSpPr>
          <p:cNvPr id="86" name="Google Shape;86;p1"/>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56" name="Google Shape;15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startsWith()</a:t>
            </a:r>
            <a:r>
              <a:rPr lang="en-US" sz="2400">
                <a:latin typeface="Times New Roman"/>
                <a:ea typeface="Times New Roman"/>
                <a:cs typeface="Times New Roman"/>
                <a:sym typeface="Times New Roman"/>
              </a:rPr>
              <a:t> -Tests if this string starts with the specified prefix beginning at a specified index.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Calibri"/>
              <a:buNone/>
            </a:pPr>
            <a:r>
              <a:rPr lang="en-US" sz="2400"/>
              <a:t>	</a:t>
            </a:r>
            <a:r>
              <a:rPr lang="en-US" sz="2400">
                <a:latin typeface="Courier New"/>
                <a:ea typeface="Courier New"/>
                <a:cs typeface="Courier New"/>
                <a:sym typeface="Courier New"/>
              </a:rPr>
              <a:t>public boolean </a:t>
            </a:r>
            <a:r>
              <a:rPr b="1" lang="en-US" sz="2400">
                <a:latin typeface="Courier New"/>
                <a:ea typeface="Courier New"/>
                <a:cs typeface="Courier New"/>
                <a:sym typeface="Courier New"/>
              </a:rPr>
              <a:t>startsWith</a:t>
            </a:r>
            <a:r>
              <a:rPr lang="en-US" sz="2400">
                <a:latin typeface="Courier New"/>
                <a:ea typeface="Courier New"/>
                <a:cs typeface="Courier New"/>
                <a:sym typeface="Courier New"/>
              </a:rPr>
              <a:t>(String prefix, int toffset)</a:t>
            </a:r>
            <a:endParaRPr sz="2400"/>
          </a:p>
          <a:p>
            <a:pPr indent="-342900" lvl="0" marL="342900" rtl="0" algn="l">
              <a:spcBef>
                <a:spcPts val="640"/>
              </a:spcBef>
              <a:spcAft>
                <a:spcPts val="0"/>
              </a:spcAft>
              <a:buClr>
                <a:schemeClr val="dk1"/>
              </a:buClr>
              <a:buSzPts val="3200"/>
              <a:buFont typeface="Calibri"/>
              <a:buNone/>
            </a:pPr>
            <a:r>
              <a:rPr lang="en-US" sz="2400"/>
              <a:t>		</a:t>
            </a:r>
            <a:r>
              <a:rPr lang="en-US" sz="2400">
                <a:latin typeface="Courier New"/>
                <a:ea typeface="Courier New"/>
                <a:cs typeface="Courier New"/>
                <a:sym typeface="Courier New"/>
              </a:rPr>
              <a:t>prefix - the prefix. </a:t>
            </a:r>
            <a:endParaRPr sz="2400"/>
          </a:p>
          <a:p>
            <a:pPr indent="-285750" lvl="1" marL="742950" rtl="0" algn="l">
              <a:spcBef>
                <a:spcPts val="400"/>
              </a:spcBef>
              <a:spcAft>
                <a:spcPts val="0"/>
              </a:spcAft>
              <a:buClr>
                <a:schemeClr val="dk1"/>
              </a:buClr>
              <a:buSzPts val="2000"/>
              <a:buFont typeface="Courier New"/>
              <a:buNone/>
            </a:pPr>
            <a:r>
              <a:rPr lang="en-US" sz="2400">
                <a:latin typeface="Courier New"/>
                <a:ea typeface="Courier New"/>
                <a:cs typeface="Courier New"/>
                <a:sym typeface="Courier New"/>
              </a:rPr>
              <a:t>		toffset - where to begin looking in the string.</a:t>
            </a:r>
            <a:endParaRPr sz="2400">
              <a:latin typeface="Courier New"/>
              <a:ea typeface="Courier New"/>
              <a:cs typeface="Courier New"/>
              <a:sym typeface="Courier New"/>
            </a:endParaRPr>
          </a:p>
          <a:p>
            <a:pPr indent="-342900" lvl="0" marL="342900" rtl="0" algn="l">
              <a:spcBef>
                <a:spcPts val="400"/>
              </a:spcBef>
              <a:spcAft>
                <a:spcPts val="0"/>
              </a:spcAft>
              <a:buClr>
                <a:schemeClr val="dk1"/>
              </a:buClr>
              <a:buSzPts val="2000"/>
              <a:buFont typeface="Courier New"/>
              <a:buNone/>
            </a:pPr>
            <a:r>
              <a:rPr lang="en-US" sz="2400">
                <a:latin typeface="Courier New"/>
                <a:ea typeface="Courier New"/>
                <a:cs typeface="Courier New"/>
                <a:sym typeface="Courier New"/>
              </a:rPr>
              <a:t>	“figure”.startsWith(“gure”, 2); // true</a:t>
            </a:r>
            <a:endParaRPr sz="2400">
              <a:latin typeface="Courier New"/>
              <a:ea typeface="Courier New"/>
              <a:cs typeface="Courier New"/>
              <a:sym typeface="Courier New"/>
            </a:endParaRPr>
          </a:p>
        </p:txBody>
      </p:sp>
      <p:pic>
        <p:nvPicPr>
          <p:cNvPr descr="Related image" id="157" name="Google Shape;157;p10"/>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58" name="Google Shape;158;p10"/>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64" name="Google Shape;16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compareTo()</a:t>
            </a:r>
            <a:r>
              <a:rPr lang="en-US" sz="2400">
                <a:latin typeface="Times New Roman"/>
                <a:ea typeface="Times New Roman"/>
                <a:cs typeface="Times New Roman"/>
                <a:sym typeface="Times New Roman"/>
              </a:rPr>
              <a:t> - Compares two strings lexicographically. </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result is a negative integer if this String object lexicographically precedes the argument string. </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result is a positive integer if this String object lexicographically follows the argument string. </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result is zero if the strings are equal.</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compareTo returns 0 exactly when the equals(Object) method would return true. </a:t>
            </a:r>
            <a:endParaRPr sz="2400">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Calibri"/>
              <a:buNone/>
            </a:pPr>
            <a:r>
              <a:rPr lang="en-US" sz="2400"/>
              <a:t>	</a:t>
            </a:r>
            <a:r>
              <a:rPr lang="en-US" sz="2400">
                <a:latin typeface="Courier New"/>
                <a:ea typeface="Courier New"/>
                <a:cs typeface="Courier New"/>
                <a:sym typeface="Courier New"/>
              </a:rPr>
              <a:t>public int </a:t>
            </a:r>
            <a:r>
              <a:rPr b="1" lang="en-US" sz="2400">
                <a:latin typeface="Courier New"/>
                <a:ea typeface="Courier New"/>
                <a:cs typeface="Courier New"/>
                <a:sym typeface="Courier New"/>
              </a:rPr>
              <a:t>compareTo</a:t>
            </a:r>
            <a:r>
              <a:rPr lang="en-US" sz="2400">
                <a:latin typeface="Courier New"/>
                <a:ea typeface="Courier New"/>
                <a:cs typeface="Courier New"/>
                <a:sym typeface="Courier New"/>
              </a:rPr>
              <a:t>(String anotherString)</a:t>
            </a:r>
            <a:endParaRPr sz="2400"/>
          </a:p>
          <a:p>
            <a:pPr indent="-342900" lvl="0" marL="342900" rtl="0" algn="l">
              <a:spcBef>
                <a:spcPts val="400"/>
              </a:spcBef>
              <a:spcAft>
                <a:spcPts val="0"/>
              </a:spcAft>
              <a:buClr>
                <a:schemeClr val="dk1"/>
              </a:buClr>
              <a:buSzPts val="2000"/>
              <a:buFont typeface="Courier New"/>
              <a:buNone/>
            </a:pPr>
            <a:r>
              <a:rPr lang="en-US" sz="2400">
                <a:latin typeface="Courier New"/>
                <a:ea typeface="Courier New"/>
                <a:cs typeface="Courier New"/>
                <a:sym typeface="Courier New"/>
              </a:rPr>
              <a:t>	public int </a:t>
            </a:r>
            <a:r>
              <a:rPr b="1" lang="en-US" sz="2400">
                <a:latin typeface="Courier New"/>
                <a:ea typeface="Courier New"/>
                <a:cs typeface="Courier New"/>
                <a:sym typeface="Courier New"/>
              </a:rPr>
              <a:t>compareToIgnoreCase</a:t>
            </a:r>
            <a:r>
              <a:rPr lang="en-US" sz="2400">
                <a:latin typeface="Courier New"/>
                <a:ea typeface="Courier New"/>
                <a:cs typeface="Courier New"/>
                <a:sym typeface="Courier New"/>
              </a:rPr>
              <a:t>(String str) </a:t>
            </a:r>
            <a:endParaRPr sz="2400"/>
          </a:p>
          <a:p>
            <a:pPr indent="-342900" lvl="0" marL="342900" rtl="0" algn="l">
              <a:spcBef>
                <a:spcPts val="640"/>
              </a:spcBef>
              <a:spcAft>
                <a:spcPts val="0"/>
              </a:spcAft>
              <a:buClr>
                <a:schemeClr val="dk1"/>
              </a:buClr>
              <a:buSzPts val="3200"/>
              <a:buNone/>
            </a:pPr>
            <a:r>
              <a:t/>
            </a:r>
            <a:endParaRPr sz="2400"/>
          </a:p>
        </p:txBody>
      </p:sp>
      <p:pic>
        <p:nvPicPr>
          <p:cNvPr descr="Related image" id="165" name="Google Shape;165;p11"/>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66" name="Google Shape;166;p11"/>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72" name="Google Shape;17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chemeClr val="dk1"/>
              </a:buClr>
              <a:buSzPts val="2480"/>
              <a:buFont typeface="Calibri"/>
              <a:buNone/>
            </a:pPr>
            <a:r>
              <a:rPr b="1" lang="en-US" sz="2480">
                <a:latin typeface="Times New Roman"/>
                <a:ea typeface="Times New Roman"/>
                <a:cs typeface="Times New Roman"/>
                <a:sym typeface="Times New Roman"/>
              </a:rPr>
              <a:t>indexOf – </a:t>
            </a:r>
            <a:r>
              <a:rPr lang="en-US" sz="2480">
                <a:latin typeface="Times New Roman"/>
                <a:ea typeface="Times New Roman"/>
                <a:cs typeface="Times New Roman"/>
                <a:sym typeface="Times New Roman"/>
              </a:rPr>
              <a:t>Searches for the first occurrence of a character or substring. Returns -1 if the character does not occur.</a:t>
            </a:r>
            <a:endParaRPr>
              <a:latin typeface="Times New Roman"/>
              <a:ea typeface="Times New Roman"/>
              <a:cs typeface="Times New Roman"/>
              <a:sym typeface="Times New Roman"/>
            </a:endParaRPr>
          </a:p>
          <a:p>
            <a:pPr indent="-342900" lvl="0" marL="342900" rtl="0" algn="l">
              <a:lnSpc>
                <a:spcPct val="70000"/>
              </a:lnSpc>
              <a:spcBef>
                <a:spcPts val="496"/>
              </a:spcBef>
              <a:spcAft>
                <a:spcPts val="0"/>
              </a:spcAft>
              <a:buClr>
                <a:schemeClr val="dk1"/>
              </a:buClr>
              <a:buSzPts val="2480"/>
              <a:buFont typeface="Calibri"/>
              <a:buNone/>
            </a:pPr>
            <a:r>
              <a:t/>
            </a:r>
            <a:endParaRPr sz="2480">
              <a:latin typeface="Times New Roman"/>
              <a:ea typeface="Times New Roman"/>
              <a:cs typeface="Times New Roman"/>
              <a:sym typeface="Times New Roman"/>
            </a:endParaRPr>
          </a:p>
          <a:p>
            <a:pPr indent="-342900" lvl="0" marL="342900" rtl="0" algn="l">
              <a:lnSpc>
                <a:spcPct val="70000"/>
              </a:lnSpc>
              <a:spcBef>
                <a:spcPts val="496"/>
              </a:spcBef>
              <a:spcAft>
                <a:spcPts val="0"/>
              </a:spcAft>
              <a:buClr>
                <a:schemeClr val="dk1"/>
              </a:buClr>
              <a:buSzPts val="2480"/>
              <a:buFont typeface="Calibri"/>
              <a:buNone/>
            </a:pPr>
            <a:r>
              <a:rPr lang="en-US" sz="2480">
                <a:latin typeface="Times New Roman"/>
                <a:ea typeface="Times New Roman"/>
                <a:cs typeface="Times New Roman"/>
                <a:sym typeface="Times New Roman"/>
              </a:rPr>
              <a:t>	public int </a:t>
            </a:r>
            <a:r>
              <a:rPr b="1" lang="en-US" sz="2480">
                <a:latin typeface="Times New Roman"/>
                <a:ea typeface="Times New Roman"/>
                <a:cs typeface="Times New Roman"/>
                <a:sym typeface="Times New Roman"/>
              </a:rPr>
              <a:t>indexOf</a:t>
            </a:r>
            <a:r>
              <a:rPr lang="en-US" sz="2480">
                <a:latin typeface="Times New Roman"/>
                <a:ea typeface="Times New Roman"/>
                <a:cs typeface="Times New Roman"/>
                <a:sym typeface="Times New Roman"/>
              </a:rPr>
              <a:t>(int ch)- Returns the index within this string of the first occurrence of the specified character. </a:t>
            </a:r>
            <a:endParaRPr sz="2480">
              <a:latin typeface="Times New Roman"/>
              <a:ea typeface="Times New Roman"/>
              <a:cs typeface="Times New Roman"/>
              <a:sym typeface="Times New Roman"/>
            </a:endParaRPr>
          </a:p>
          <a:p>
            <a:pPr indent="-342900" lvl="0" marL="342900" rtl="0" algn="l">
              <a:lnSpc>
                <a:spcPct val="70000"/>
              </a:lnSpc>
              <a:spcBef>
                <a:spcPts val="496"/>
              </a:spcBef>
              <a:spcAft>
                <a:spcPts val="0"/>
              </a:spcAft>
              <a:buClr>
                <a:schemeClr val="dk1"/>
              </a:buClr>
              <a:buSzPts val="2480"/>
              <a:buFont typeface="Calibri"/>
              <a:buNone/>
            </a:pPr>
            <a:r>
              <a:t/>
            </a:r>
            <a:endParaRPr sz="2480">
              <a:latin typeface="Times New Roman"/>
              <a:ea typeface="Times New Roman"/>
              <a:cs typeface="Times New Roman"/>
              <a:sym typeface="Times New Roman"/>
            </a:endParaRPr>
          </a:p>
          <a:p>
            <a:pPr indent="-342900" lvl="0" marL="342900" rtl="0" algn="l">
              <a:lnSpc>
                <a:spcPct val="70000"/>
              </a:lnSpc>
              <a:spcBef>
                <a:spcPts val="496"/>
              </a:spcBef>
              <a:spcAft>
                <a:spcPts val="0"/>
              </a:spcAft>
              <a:buClr>
                <a:schemeClr val="dk1"/>
              </a:buClr>
              <a:buSzPts val="2480"/>
              <a:buFont typeface="Courier New"/>
              <a:buNone/>
            </a:pPr>
            <a:r>
              <a:rPr lang="en-US" sz="2480">
                <a:latin typeface="Times New Roman"/>
                <a:ea typeface="Times New Roman"/>
                <a:cs typeface="Times New Roman"/>
                <a:sym typeface="Times New Roman"/>
              </a:rPr>
              <a:t>	public int </a:t>
            </a:r>
            <a:r>
              <a:rPr b="1" lang="en-US" sz="2480">
                <a:latin typeface="Times New Roman"/>
                <a:ea typeface="Times New Roman"/>
                <a:cs typeface="Times New Roman"/>
                <a:sym typeface="Times New Roman"/>
              </a:rPr>
              <a:t>indexOf</a:t>
            </a:r>
            <a:r>
              <a:rPr lang="en-US" sz="2480">
                <a:latin typeface="Times New Roman"/>
                <a:ea typeface="Times New Roman"/>
                <a:cs typeface="Times New Roman"/>
                <a:sym typeface="Times New Roman"/>
              </a:rPr>
              <a:t>(String str) - Returns the index within this string of the first occurrence of the specified substring. </a:t>
            </a:r>
            <a:endParaRPr>
              <a:latin typeface="Times New Roman"/>
              <a:ea typeface="Times New Roman"/>
              <a:cs typeface="Times New Roman"/>
              <a:sym typeface="Times New Roman"/>
            </a:endParaRPr>
          </a:p>
          <a:p>
            <a:pPr indent="-342900" lvl="0" marL="342900" rtl="0" algn="l">
              <a:lnSpc>
                <a:spcPct val="70000"/>
              </a:lnSpc>
              <a:spcBef>
                <a:spcPts val="496"/>
              </a:spcBef>
              <a:spcAft>
                <a:spcPts val="0"/>
              </a:spcAft>
              <a:buClr>
                <a:schemeClr val="dk1"/>
              </a:buClr>
              <a:buSzPts val="2480"/>
              <a:buFont typeface="Calibri"/>
              <a:buNone/>
            </a:pPr>
            <a:r>
              <a:t/>
            </a:r>
            <a:endParaRPr sz="2480">
              <a:latin typeface="Times New Roman"/>
              <a:ea typeface="Times New Roman"/>
              <a:cs typeface="Times New Roman"/>
              <a:sym typeface="Times New Roman"/>
            </a:endParaRPr>
          </a:p>
          <a:p>
            <a:pPr indent="-342900" lvl="0" marL="342900" rtl="0" algn="l">
              <a:lnSpc>
                <a:spcPct val="70000"/>
              </a:lnSpc>
              <a:spcBef>
                <a:spcPts val="496"/>
              </a:spcBef>
              <a:spcAft>
                <a:spcPts val="0"/>
              </a:spcAft>
              <a:buClr>
                <a:schemeClr val="dk1"/>
              </a:buClr>
              <a:buSzPts val="2480"/>
              <a:buFont typeface="Calibri"/>
              <a:buNone/>
            </a:pPr>
            <a:r>
              <a:rPr lang="en-US" sz="2480"/>
              <a:t>	</a:t>
            </a:r>
            <a:r>
              <a:rPr lang="en-US" sz="2480">
                <a:latin typeface="Courier New"/>
                <a:ea typeface="Courier New"/>
                <a:cs typeface="Courier New"/>
                <a:sym typeface="Courier New"/>
              </a:rPr>
              <a:t>String str = “How was your day today?”;</a:t>
            </a:r>
            <a:endParaRPr/>
          </a:p>
          <a:p>
            <a:pPr indent="-342900" lvl="0" marL="342900" rtl="0" algn="l">
              <a:lnSpc>
                <a:spcPct val="70000"/>
              </a:lnSpc>
              <a:spcBef>
                <a:spcPts val="0"/>
              </a:spcBef>
              <a:spcAft>
                <a:spcPts val="0"/>
              </a:spcAft>
              <a:buClr>
                <a:schemeClr val="dk1"/>
              </a:buClr>
              <a:buSzPts val="2480"/>
              <a:buFont typeface="Courier New"/>
              <a:buNone/>
            </a:pPr>
            <a:r>
              <a:rPr lang="en-US" sz="2480">
                <a:latin typeface="Courier New"/>
                <a:ea typeface="Courier New"/>
                <a:cs typeface="Courier New"/>
                <a:sym typeface="Courier New"/>
              </a:rPr>
              <a:t>	str.indexof(‘t’); </a:t>
            </a:r>
            <a:endParaRPr/>
          </a:p>
          <a:p>
            <a:pPr indent="-342900" lvl="0" marL="342900" rtl="0" algn="l">
              <a:lnSpc>
                <a:spcPct val="70000"/>
              </a:lnSpc>
              <a:spcBef>
                <a:spcPts val="0"/>
              </a:spcBef>
              <a:spcAft>
                <a:spcPts val="0"/>
              </a:spcAft>
              <a:buClr>
                <a:schemeClr val="dk1"/>
              </a:buClr>
              <a:buSzPts val="2480"/>
              <a:buFont typeface="Courier New"/>
              <a:buNone/>
            </a:pPr>
            <a:r>
              <a:rPr lang="en-US" sz="2480">
                <a:latin typeface="Courier New"/>
                <a:ea typeface="Courier New"/>
                <a:cs typeface="Courier New"/>
                <a:sym typeface="Courier New"/>
              </a:rPr>
              <a:t>	str(“was”); </a:t>
            </a:r>
            <a:endParaRPr/>
          </a:p>
          <a:p>
            <a:pPr indent="-342900" lvl="0" marL="342900" rtl="0" algn="l">
              <a:lnSpc>
                <a:spcPct val="70000"/>
              </a:lnSpc>
              <a:spcBef>
                <a:spcPts val="0"/>
              </a:spcBef>
              <a:spcAft>
                <a:spcPts val="0"/>
              </a:spcAft>
              <a:buClr>
                <a:schemeClr val="dk1"/>
              </a:buClr>
              <a:buSzPts val="2480"/>
              <a:buFont typeface="Calibri"/>
              <a:buNone/>
            </a:pPr>
            <a:r>
              <a:t/>
            </a:r>
            <a:endParaRPr sz="2480">
              <a:latin typeface="Courier New"/>
              <a:ea typeface="Courier New"/>
              <a:cs typeface="Courier New"/>
              <a:sym typeface="Courier New"/>
            </a:endParaRPr>
          </a:p>
          <a:p>
            <a:pPr indent="-342900" lvl="0" marL="342900" rtl="0" algn="l">
              <a:lnSpc>
                <a:spcPct val="70000"/>
              </a:lnSpc>
              <a:spcBef>
                <a:spcPts val="434"/>
              </a:spcBef>
              <a:spcAft>
                <a:spcPts val="0"/>
              </a:spcAft>
              <a:buClr>
                <a:schemeClr val="dk1"/>
              </a:buClr>
              <a:buSzPts val="2170"/>
              <a:buFont typeface="Courier New"/>
              <a:buNone/>
            </a:pPr>
            <a:r>
              <a:rPr lang="en-US" sz="2170">
                <a:latin typeface="Courier New"/>
                <a:ea typeface="Courier New"/>
                <a:cs typeface="Courier New"/>
                <a:sym typeface="Courier New"/>
              </a:rPr>
              <a:t>	</a:t>
            </a:r>
            <a:endParaRPr/>
          </a:p>
          <a:p>
            <a:pPr indent="-342900" lvl="0" marL="342900" rtl="0" algn="l">
              <a:lnSpc>
                <a:spcPct val="70000"/>
              </a:lnSpc>
              <a:spcBef>
                <a:spcPts val="434"/>
              </a:spcBef>
              <a:spcAft>
                <a:spcPts val="0"/>
              </a:spcAft>
              <a:buClr>
                <a:schemeClr val="dk1"/>
              </a:buClr>
              <a:buSzPts val="2170"/>
              <a:buFont typeface="Calibri"/>
              <a:buNone/>
            </a:pPr>
            <a:r>
              <a:t/>
            </a:r>
            <a:endParaRPr sz="2170">
              <a:latin typeface="Courier New"/>
              <a:ea typeface="Courier New"/>
              <a:cs typeface="Courier New"/>
              <a:sym typeface="Courier New"/>
            </a:endParaRPr>
          </a:p>
          <a:p>
            <a:pPr indent="-185420" lvl="0" marL="342900" rtl="0" algn="l">
              <a:lnSpc>
                <a:spcPct val="80000"/>
              </a:lnSpc>
              <a:spcBef>
                <a:spcPts val="496"/>
              </a:spcBef>
              <a:spcAft>
                <a:spcPts val="0"/>
              </a:spcAft>
              <a:buClr>
                <a:schemeClr val="dk1"/>
              </a:buClr>
              <a:buSzPts val="2480"/>
              <a:buNone/>
            </a:pPr>
            <a:r>
              <a:t/>
            </a:r>
            <a:endParaRPr sz="2480"/>
          </a:p>
        </p:txBody>
      </p:sp>
      <p:pic>
        <p:nvPicPr>
          <p:cNvPr descr="Related image" id="173" name="Google Shape;173;p12"/>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74" name="Google Shape;174;p12"/>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80" name="Google Shape;18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Font typeface="Courier New"/>
              <a:buNone/>
            </a:pPr>
            <a:r>
              <a:rPr lang="en-US" sz="2720">
                <a:latin typeface="Courier New"/>
                <a:ea typeface="Courier New"/>
                <a:cs typeface="Courier New"/>
                <a:sym typeface="Courier New"/>
              </a:rPr>
              <a:t>public int </a:t>
            </a:r>
            <a:r>
              <a:rPr b="1" lang="en-US" sz="2720">
                <a:latin typeface="Courier New"/>
                <a:ea typeface="Courier New"/>
                <a:cs typeface="Courier New"/>
                <a:sym typeface="Courier New"/>
              </a:rPr>
              <a:t>indexOf</a:t>
            </a:r>
            <a:r>
              <a:rPr lang="en-US" sz="2720">
                <a:latin typeface="Courier New"/>
                <a:ea typeface="Courier New"/>
                <a:cs typeface="Courier New"/>
                <a:sym typeface="Courier New"/>
              </a:rPr>
              <a:t>(int ch, int fromIndex)- </a:t>
            </a:r>
            <a:r>
              <a:rPr lang="en-US" sz="2720">
                <a:latin typeface="Times New Roman"/>
                <a:ea typeface="Times New Roman"/>
                <a:cs typeface="Times New Roman"/>
                <a:sym typeface="Times New Roman"/>
              </a:rPr>
              <a:t>Returns the index within this string of the first occurrence of the specified character, starting the search at the specified index.</a:t>
            </a:r>
            <a:endParaRPr>
              <a:latin typeface="Times New Roman"/>
              <a:ea typeface="Times New Roman"/>
              <a:cs typeface="Times New Roman"/>
              <a:sym typeface="Times New Roman"/>
            </a:endParaRPr>
          </a:p>
          <a:p>
            <a:pPr indent="-342900" lvl="0" marL="342900" rtl="0" algn="l">
              <a:lnSpc>
                <a:spcPct val="80000"/>
              </a:lnSpc>
              <a:spcBef>
                <a:spcPts val="0"/>
              </a:spcBef>
              <a:spcAft>
                <a:spcPts val="0"/>
              </a:spcAft>
              <a:buClr>
                <a:schemeClr val="dk1"/>
              </a:buClr>
              <a:buSzPts val="2720"/>
              <a:buFont typeface="Calibri"/>
              <a:buNone/>
            </a:pPr>
            <a:r>
              <a:t/>
            </a:r>
            <a:endParaRPr sz="2720">
              <a:latin typeface="Times New Roman"/>
              <a:ea typeface="Times New Roman"/>
              <a:cs typeface="Times New Roman"/>
              <a:sym typeface="Times New Roman"/>
            </a:endParaRPr>
          </a:p>
          <a:p>
            <a:pPr indent="-342900" lvl="0" marL="342900" rtl="0" algn="l">
              <a:lnSpc>
                <a:spcPct val="80000"/>
              </a:lnSpc>
              <a:spcBef>
                <a:spcPts val="0"/>
              </a:spcBef>
              <a:spcAft>
                <a:spcPts val="0"/>
              </a:spcAft>
              <a:buClr>
                <a:schemeClr val="dk1"/>
              </a:buClr>
              <a:buSzPts val="2720"/>
              <a:buFont typeface="Courier New"/>
              <a:buNone/>
            </a:pPr>
            <a:r>
              <a:rPr lang="en-US" sz="2720">
                <a:latin typeface="Courier New"/>
                <a:ea typeface="Courier New"/>
                <a:cs typeface="Courier New"/>
                <a:sym typeface="Courier New"/>
              </a:rPr>
              <a:t>public int </a:t>
            </a:r>
            <a:r>
              <a:rPr b="1" lang="en-US" sz="2720">
                <a:latin typeface="Courier New"/>
                <a:ea typeface="Courier New"/>
                <a:cs typeface="Courier New"/>
                <a:sym typeface="Courier New"/>
              </a:rPr>
              <a:t>indexOf</a:t>
            </a:r>
            <a:r>
              <a:rPr lang="en-US" sz="2720">
                <a:latin typeface="Courier New"/>
                <a:ea typeface="Courier New"/>
                <a:cs typeface="Courier New"/>
                <a:sym typeface="Courier New"/>
              </a:rPr>
              <a:t>(String str, int fromIndex)</a:t>
            </a:r>
            <a:r>
              <a:rPr lang="en-US" sz="2720"/>
              <a:t> - </a:t>
            </a:r>
            <a:r>
              <a:rPr lang="en-US" sz="2720">
                <a:latin typeface="Times New Roman"/>
                <a:ea typeface="Times New Roman"/>
                <a:cs typeface="Times New Roman"/>
                <a:sym typeface="Times New Roman"/>
              </a:rPr>
              <a:t>Returns the index within this string of the first occurrence of the specified substring, starting at the specified index.  </a:t>
            </a:r>
            <a:endParaRPr>
              <a:latin typeface="Times New Roman"/>
              <a:ea typeface="Times New Roman"/>
              <a:cs typeface="Times New Roman"/>
              <a:sym typeface="Times New Roman"/>
            </a:endParaRPr>
          </a:p>
          <a:p>
            <a:pPr indent="-342900" lvl="0" marL="342900" rtl="0" algn="l">
              <a:lnSpc>
                <a:spcPct val="80000"/>
              </a:lnSpc>
              <a:spcBef>
                <a:spcPts val="0"/>
              </a:spcBef>
              <a:spcAft>
                <a:spcPts val="0"/>
              </a:spcAft>
              <a:buClr>
                <a:schemeClr val="dk1"/>
              </a:buClr>
              <a:buSzPts val="2720"/>
              <a:buFont typeface="Calibri"/>
              <a:buNone/>
            </a:pPr>
            <a:r>
              <a:t/>
            </a:r>
            <a:endParaRPr sz="2720"/>
          </a:p>
          <a:p>
            <a:pPr indent="-342900" lvl="0" marL="342900" rtl="0" algn="l">
              <a:lnSpc>
                <a:spcPct val="80000"/>
              </a:lnSpc>
              <a:spcBef>
                <a:spcPts val="0"/>
              </a:spcBef>
              <a:spcAft>
                <a:spcPts val="0"/>
              </a:spcAft>
              <a:buClr>
                <a:schemeClr val="dk1"/>
              </a:buClr>
              <a:buSzPts val="2720"/>
              <a:buFont typeface="Calibri"/>
              <a:buNone/>
            </a:pPr>
            <a:r>
              <a:rPr lang="en-US" sz="2720"/>
              <a:t>String str = “How was your day today?”;</a:t>
            </a:r>
            <a:endParaRPr/>
          </a:p>
          <a:p>
            <a:pPr indent="-342900" lvl="0" marL="342900" rtl="0" algn="l">
              <a:lnSpc>
                <a:spcPct val="80000"/>
              </a:lnSpc>
              <a:spcBef>
                <a:spcPts val="0"/>
              </a:spcBef>
              <a:spcAft>
                <a:spcPts val="0"/>
              </a:spcAft>
              <a:buClr>
                <a:schemeClr val="dk1"/>
              </a:buClr>
              <a:buSzPts val="2720"/>
              <a:buFont typeface="Calibri"/>
              <a:buNone/>
            </a:pPr>
            <a:r>
              <a:rPr lang="en-US" sz="2720"/>
              <a:t>str.indexof(‘a’, 6);</a:t>
            </a:r>
            <a:endParaRPr/>
          </a:p>
          <a:p>
            <a:pPr indent="-342900" lvl="0" marL="342900" rtl="0" algn="l">
              <a:lnSpc>
                <a:spcPct val="80000"/>
              </a:lnSpc>
              <a:spcBef>
                <a:spcPts val="0"/>
              </a:spcBef>
              <a:spcAft>
                <a:spcPts val="0"/>
              </a:spcAft>
              <a:buClr>
                <a:schemeClr val="dk1"/>
              </a:buClr>
              <a:buSzPts val="2720"/>
              <a:buFont typeface="Calibri"/>
              <a:buNone/>
            </a:pPr>
            <a:r>
              <a:rPr lang="en-US" sz="2720"/>
              <a:t> str(“was”, 2); </a:t>
            </a:r>
            <a:endParaRPr/>
          </a:p>
          <a:p>
            <a:pPr indent="-170180" lvl="0" marL="342900" rtl="0" algn="l">
              <a:lnSpc>
                <a:spcPct val="80000"/>
              </a:lnSpc>
              <a:spcBef>
                <a:spcPts val="544"/>
              </a:spcBef>
              <a:spcAft>
                <a:spcPts val="0"/>
              </a:spcAft>
              <a:buClr>
                <a:schemeClr val="dk1"/>
              </a:buClr>
              <a:buSzPts val="2720"/>
              <a:buNone/>
            </a:pPr>
            <a:r>
              <a:t/>
            </a:r>
            <a:endParaRPr sz="2720"/>
          </a:p>
        </p:txBody>
      </p:sp>
      <p:pic>
        <p:nvPicPr>
          <p:cNvPr descr="Related image" id="181" name="Google Shape;181;p13"/>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82" name="Google Shape;182;p13"/>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88" name="Google Shape;18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Font typeface="Calibri"/>
              <a:buNone/>
            </a:pPr>
            <a:r>
              <a:rPr b="1" lang="en-US" sz="2400">
                <a:latin typeface="Times New Roman"/>
                <a:ea typeface="Times New Roman"/>
                <a:cs typeface="Times New Roman"/>
                <a:sym typeface="Times New Roman"/>
              </a:rPr>
              <a:t>lastIndexOf()</a:t>
            </a:r>
            <a:r>
              <a:rPr lang="en-US" sz="2400">
                <a:latin typeface="Times New Roman"/>
                <a:ea typeface="Times New Roman"/>
                <a:cs typeface="Times New Roman"/>
                <a:sym typeface="Times New Roman"/>
              </a:rPr>
              <a:t> –Searches for the last occurrence of a character or substring. The methods are similar to indexOf().</a:t>
            </a:r>
            <a:endParaRPr sz="2400">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2960"/>
              <a:buFont typeface="Calibri"/>
              <a:buNone/>
            </a:pPr>
            <a:r>
              <a:t/>
            </a:r>
            <a:endParaRPr sz="2400">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2960"/>
              <a:buFont typeface="Calibri"/>
              <a:buNone/>
            </a:pPr>
            <a:r>
              <a:rPr b="1" lang="en-US" sz="2400">
                <a:latin typeface="Times New Roman"/>
                <a:ea typeface="Times New Roman"/>
                <a:cs typeface="Times New Roman"/>
                <a:sym typeface="Times New Roman"/>
              </a:rPr>
              <a:t>substring()</a:t>
            </a:r>
            <a:r>
              <a:rPr lang="en-US" sz="2400">
                <a:latin typeface="Times New Roman"/>
                <a:ea typeface="Times New Roman"/>
                <a:cs typeface="Times New Roman"/>
                <a:sym typeface="Times New Roman"/>
              </a:rPr>
              <a:t> - Returns a new string that is a substring of this string. The substring begins with the character at the specified index and extends to the end of this string.</a:t>
            </a:r>
            <a:endParaRPr sz="2400">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2960"/>
              <a:buFont typeface="Calibri"/>
              <a:buNone/>
            </a:pPr>
            <a:r>
              <a:rPr lang="en-US" sz="2960"/>
              <a:t> </a:t>
            </a:r>
            <a:r>
              <a:rPr lang="en-US" sz="2590">
                <a:latin typeface="Courier New"/>
                <a:ea typeface="Courier New"/>
                <a:cs typeface="Courier New"/>
                <a:sym typeface="Courier New"/>
              </a:rPr>
              <a:t>public String </a:t>
            </a:r>
            <a:r>
              <a:rPr b="1" lang="en-US" sz="2590">
                <a:latin typeface="Courier New"/>
                <a:ea typeface="Courier New"/>
                <a:cs typeface="Courier New"/>
                <a:sym typeface="Courier New"/>
              </a:rPr>
              <a:t>substring</a:t>
            </a:r>
            <a:r>
              <a:rPr lang="en-US" sz="2590">
                <a:latin typeface="Courier New"/>
                <a:ea typeface="Courier New"/>
                <a:cs typeface="Courier New"/>
                <a:sym typeface="Courier New"/>
              </a:rPr>
              <a:t>(int beginIndex)</a:t>
            </a:r>
            <a:endParaRPr/>
          </a:p>
          <a:p>
            <a:pPr indent="-342900" lvl="0" marL="342900" rtl="0" algn="l">
              <a:lnSpc>
                <a:spcPct val="90000"/>
              </a:lnSpc>
              <a:spcBef>
                <a:spcPts val="592"/>
              </a:spcBef>
              <a:spcAft>
                <a:spcPts val="0"/>
              </a:spcAft>
              <a:buClr>
                <a:schemeClr val="dk1"/>
              </a:buClr>
              <a:buSzPts val="2590"/>
              <a:buFont typeface="Calibri"/>
              <a:buNone/>
            </a:pPr>
            <a:r>
              <a:rPr lang="en-US" sz="2590"/>
              <a:t> Eg:</a:t>
            </a:r>
            <a:r>
              <a:rPr lang="en-US" sz="2960"/>
              <a:t> </a:t>
            </a:r>
            <a:r>
              <a:rPr lang="en-US" sz="2590">
                <a:latin typeface="Courier New"/>
                <a:ea typeface="Courier New"/>
                <a:cs typeface="Courier New"/>
                <a:sym typeface="Courier New"/>
              </a:rPr>
              <a:t>"unhappy".substring(2) returns "happy" </a:t>
            </a:r>
            <a:endParaRPr/>
          </a:p>
          <a:p>
            <a:pPr indent="-154940" lvl="0" marL="342900" rtl="0" algn="l">
              <a:lnSpc>
                <a:spcPct val="90000"/>
              </a:lnSpc>
              <a:spcBef>
                <a:spcPts val="592"/>
              </a:spcBef>
              <a:spcAft>
                <a:spcPts val="0"/>
              </a:spcAft>
              <a:buClr>
                <a:schemeClr val="dk1"/>
              </a:buClr>
              <a:buSzPts val="2960"/>
              <a:buNone/>
            </a:pPr>
            <a:r>
              <a:t/>
            </a:r>
            <a:endParaRPr sz="2960"/>
          </a:p>
        </p:txBody>
      </p:sp>
      <p:pic>
        <p:nvPicPr>
          <p:cNvPr descr="Related image" id="189" name="Google Shape;189;p14"/>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90" name="Google Shape;190;p14"/>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96" name="Google Shape;19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latin typeface="Courier New"/>
                <a:ea typeface="Courier New"/>
                <a:cs typeface="Courier New"/>
                <a:sym typeface="Courier New"/>
              </a:rPr>
              <a:t>public String </a:t>
            </a:r>
            <a:r>
              <a:rPr b="1" lang="en-US">
                <a:latin typeface="Courier New"/>
                <a:ea typeface="Courier New"/>
                <a:cs typeface="Courier New"/>
                <a:sym typeface="Courier New"/>
              </a:rPr>
              <a:t>substring</a:t>
            </a:r>
            <a:r>
              <a:rPr lang="en-US">
                <a:latin typeface="Courier New"/>
                <a:ea typeface="Courier New"/>
                <a:cs typeface="Courier New"/>
                <a:sym typeface="Courier New"/>
              </a:rPr>
              <a:t>(int beginIndex, int endIndex)</a:t>
            </a:r>
            <a:endParaRPr/>
          </a:p>
          <a:p>
            <a:pPr indent="-342900" lvl="0" marL="342900" rtl="0" algn="l">
              <a:spcBef>
                <a:spcPts val="640"/>
              </a:spcBef>
              <a:spcAft>
                <a:spcPts val="0"/>
              </a:spcAft>
              <a:buClr>
                <a:schemeClr val="dk1"/>
              </a:buClr>
              <a:buSzPts val="3200"/>
              <a:buFont typeface="Courier New"/>
              <a:buNone/>
            </a:pPr>
            <a:r>
              <a:rPr lang="en-US">
                <a:latin typeface="Courier New"/>
                <a:ea typeface="Courier New"/>
                <a:cs typeface="Courier New"/>
                <a:sym typeface="Courier New"/>
              </a:rPr>
              <a:t>Eg: "smiles".substring(1, 5) returns "mile“</a:t>
            </a:r>
            <a:endParaRPr/>
          </a:p>
          <a:p>
            <a:pPr indent="-139700" lvl="0" marL="342900" rtl="0" algn="l">
              <a:spcBef>
                <a:spcPts val="640"/>
              </a:spcBef>
              <a:spcAft>
                <a:spcPts val="0"/>
              </a:spcAft>
              <a:buClr>
                <a:schemeClr val="dk1"/>
              </a:buClr>
              <a:buSzPts val="3200"/>
              <a:buNone/>
            </a:pPr>
            <a:r>
              <a:t/>
            </a:r>
            <a:endParaRPr/>
          </a:p>
        </p:txBody>
      </p:sp>
      <p:pic>
        <p:nvPicPr>
          <p:cNvPr descr="Related image" id="197" name="Google Shape;197;p15"/>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98" name="Google Shape;198;p15"/>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204" name="Google Shape;20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chemeClr val="dk1"/>
              </a:buClr>
              <a:buSzPts val="2960"/>
              <a:buFont typeface="Calibri"/>
              <a:buNone/>
            </a:pPr>
            <a:r>
              <a:rPr b="1" lang="en-US" sz="2700">
                <a:latin typeface="Times New Roman"/>
                <a:ea typeface="Times New Roman"/>
                <a:cs typeface="Times New Roman"/>
                <a:sym typeface="Times New Roman"/>
              </a:rPr>
              <a:t>concat()</a:t>
            </a:r>
            <a:r>
              <a:rPr lang="en-US" sz="2700">
                <a:latin typeface="Times New Roman"/>
                <a:ea typeface="Times New Roman"/>
                <a:cs typeface="Times New Roman"/>
                <a:sym typeface="Times New Roman"/>
              </a:rPr>
              <a:t> - Concatenates the specified string to the end of this string. </a:t>
            </a:r>
            <a:endParaRPr sz="2700">
              <a:latin typeface="Times New Roman"/>
              <a:ea typeface="Times New Roman"/>
              <a:cs typeface="Times New Roman"/>
              <a:sym typeface="Times New Roman"/>
            </a:endParaRPr>
          </a:p>
          <a:p>
            <a:pPr indent="-342900" lvl="0" marL="342900" rtl="0" algn="l">
              <a:lnSpc>
                <a:spcPct val="70000"/>
              </a:lnSpc>
              <a:spcBef>
                <a:spcPts val="0"/>
              </a:spcBef>
              <a:spcAft>
                <a:spcPts val="0"/>
              </a:spcAft>
              <a:buClr>
                <a:schemeClr val="dk1"/>
              </a:buClr>
              <a:buSzPts val="2960"/>
              <a:buFont typeface="Calibri"/>
              <a:buNone/>
            </a:pPr>
            <a:r>
              <a:t/>
            </a:r>
            <a:endParaRPr sz="2700">
              <a:latin typeface="Times New Roman"/>
              <a:ea typeface="Times New Roman"/>
              <a:cs typeface="Times New Roman"/>
              <a:sym typeface="Times New Roman"/>
            </a:endParaRPr>
          </a:p>
          <a:p>
            <a:pPr indent="-342900" lvl="0" marL="342900" rtl="0" algn="l">
              <a:lnSpc>
                <a:spcPct val="70000"/>
              </a:lnSpc>
              <a:spcBef>
                <a:spcPts val="592"/>
              </a:spcBef>
              <a:spcAft>
                <a:spcPts val="0"/>
              </a:spcAft>
              <a:buClr>
                <a:schemeClr val="dk1"/>
              </a:buClr>
              <a:buSzPts val="2960"/>
              <a:buFont typeface="Calibri"/>
              <a:buNone/>
            </a:pPr>
            <a:r>
              <a:rPr lang="en-US" sz="2700">
                <a:latin typeface="Times New Roman"/>
                <a:ea typeface="Times New Roman"/>
                <a:cs typeface="Times New Roman"/>
                <a:sym typeface="Times New Roman"/>
              </a:rPr>
              <a:t>	If the length of the argument string is 0, then this String object is returned. </a:t>
            </a:r>
            <a:endParaRPr sz="2700">
              <a:latin typeface="Times New Roman"/>
              <a:ea typeface="Times New Roman"/>
              <a:cs typeface="Times New Roman"/>
              <a:sym typeface="Times New Roman"/>
            </a:endParaRPr>
          </a:p>
          <a:p>
            <a:pPr indent="-342900" lvl="0" marL="342900" rtl="0" algn="l">
              <a:lnSpc>
                <a:spcPct val="70000"/>
              </a:lnSpc>
              <a:spcBef>
                <a:spcPts val="592"/>
              </a:spcBef>
              <a:spcAft>
                <a:spcPts val="0"/>
              </a:spcAft>
              <a:buClr>
                <a:schemeClr val="dk1"/>
              </a:buClr>
              <a:buSzPts val="2960"/>
              <a:buFont typeface="Calibri"/>
              <a:buNone/>
            </a:pPr>
            <a:r>
              <a:t/>
            </a:r>
            <a:endParaRPr sz="2700">
              <a:latin typeface="Times New Roman"/>
              <a:ea typeface="Times New Roman"/>
              <a:cs typeface="Times New Roman"/>
              <a:sym typeface="Times New Roman"/>
            </a:endParaRPr>
          </a:p>
          <a:p>
            <a:pPr indent="-342900" lvl="0" marL="342900" rtl="0" algn="l">
              <a:lnSpc>
                <a:spcPct val="70000"/>
              </a:lnSpc>
              <a:spcBef>
                <a:spcPts val="592"/>
              </a:spcBef>
              <a:spcAft>
                <a:spcPts val="0"/>
              </a:spcAft>
              <a:buClr>
                <a:schemeClr val="dk1"/>
              </a:buClr>
              <a:buSzPts val="2960"/>
              <a:buFont typeface="Calibri"/>
              <a:buNone/>
            </a:pPr>
            <a:r>
              <a:rPr lang="en-US" sz="2700">
                <a:latin typeface="Times New Roman"/>
                <a:ea typeface="Times New Roman"/>
                <a:cs typeface="Times New Roman"/>
                <a:sym typeface="Times New Roman"/>
              </a:rPr>
              <a:t>	Otherwise, a new String object is created, containing the invoking string with the contents of the str appended to it. </a:t>
            </a:r>
            <a:endParaRPr sz="2700">
              <a:latin typeface="Times New Roman"/>
              <a:ea typeface="Times New Roman"/>
              <a:cs typeface="Times New Roman"/>
              <a:sym typeface="Times New Roman"/>
            </a:endParaRPr>
          </a:p>
          <a:p>
            <a:pPr indent="-342900" lvl="0" marL="342900" rtl="0" algn="l">
              <a:lnSpc>
                <a:spcPct val="70000"/>
              </a:lnSpc>
              <a:spcBef>
                <a:spcPts val="518"/>
              </a:spcBef>
              <a:spcAft>
                <a:spcPts val="0"/>
              </a:spcAft>
              <a:buClr>
                <a:schemeClr val="dk1"/>
              </a:buClr>
              <a:buSzPts val="2590"/>
              <a:buFont typeface="Calibri"/>
              <a:buNone/>
            </a:pPr>
            <a:r>
              <a:t/>
            </a:r>
            <a:endParaRPr sz="2590"/>
          </a:p>
          <a:p>
            <a:pPr indent="-342900" lvl="0" marL="342900" rtl="0" algn="l">
              <a:lnSpc>
                <a:spcPct val="7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String </a:t>
            </a:r>
            <a:r>
              <a:rPr b="1" lang="en-US" sz="2590">
                <a:latin typeface="Courier New"/>
                <a:ea typeface="Courier New"/>
                <a:cs typeface="Courier New"/>
                <a:sym typeface="Courier New"/>
              </a:rPr>
              <a:t>concat</a:t>
            </a:r>
            <a:r>
              <a:rPr lang="en-US" sz="2590">
                <a:latin typeface="Courier New"/>
                <a:ea typeface="Courier New"/>
                <a:cs typeface="Courier New"/>
                <a:sym typeface="Courier New"/>
              </a:rPr>
              <a:t>(String str)</a:t>
            </a:r>
            <a:endParaRPr/>
          </a:p>
          <a:p>
            <a:pPr indent="-342900" lvl="0" marL="342900" rtl="0" algn="l">
              <a:lnSpc>
                <a:spcPct val="70000"/>
              </a:lnSpc>
              <a:spcBef>
                <a:spcPts val="592"/>
              </a:spcBef>
              <a:spcAft>
                <a:spcPts val="0"/>
              </a:spcAft>
              <a:buClr>
                <a:schemeClr val="dk1"/>
              </a:buClr>
              <a:buSzPts val="2590"/>
              <a:buFont typeface="Courier New"/>
              <a:buNone/>
            </a:pPr>
            <a:r>
              <a:rPr lang="en-US" sz="2590">
                <a:latin typeface="Courier New"/>
                <a:ea typeface="Courier New"/>
                <a:cs typeface="Courier New"/>
                <a:sym typeface="Courier New"/>
              </a:rPr>
              <a:t>"to".concat("get").concat("her") returns "together"</a:t>
            </a:r>
            <a:r>
              <a:rPr lang="en-US" sz="2960"/>
              <a:t> </a:t>
            </a:r>
            <a:endParaRPr sz="2960">
              <a:latin typeface="Courier New"/>
              <a:ea typeface="Courier New"/>
              <a:cs typeface="Courier New"/>
              <a:sym typeface="Courier New"/>
            </a:endParaRPr>
          </a:p>
          <a:p>
            <a:pPr indent="-342900" lvl="0" marL="342900" rtl="0" algn="l">
              <a:lnSpc>
                <a:spcPct val="70000"/>
              </a:lnSpc>
              <a:spcBef>
                <a:spcPts val="666"/>
              </a:spcBef>
              <a:spcAft>
                <a:spcPts val="0"/>
              </a:spcAft>
              <a:buClr>
                <a:schemeClr val="dk1"/>
              </a:buClr>
              <a:buSzPts val="3330"/>
              <a:buFont typeface="Courier New"/>
              <a:buNone/>
            </a:pPr>
            <a:r>
              <a:rPr lang="en-US" sz="3330">
                <a:latin typeface="Courier New"/>
                <a:ea typeface="Courier New"/>
                <a:cs typeface="Courier New"/>
                <a:sym typeface="Courier New"/>
              </a:rPr>
              <a:t>		</a:t>
            </a:r>
            <a:endParaRPr/>
          </a:p>
          <a:p>
            <a:pPr indent="-131445" lvl="0" marL="342900" rtl="0" algn="l">
              <a:lnSpc>
                <a:spcPct val="70000"/>
              </a:lnSpc>
              <a:spcBef>
                <a:spcPts val="666"/>
              </a:spcBef>
              <a:spcAft>
                <a:spcPts val="0"/>
              </a:spcAft>
              <a:buClr>
                <a:schemeClr val="dk1"/>
              </a:buClr>
              <a:buSzPts val="3330"/>
              <a:buNone/>
            </a:pPr>
            <a:r>
              <a:t/>
            </a:r>
            <a:endParaRPr sz="3330"/>
          </a:p>
          <a:p>
            <a:pPr indent="-154940" lvl="0" marL="342900" rtl="0" algn="l">
              <a:lnSpc>
                <a:spcPct val="80000"/>
              </a:lnSpc>
              <a:spcBef>
                <a:spcPts val="592"/>
              </a:spcBef>
              <a:spcAft>
                <a:spcPts val="0"/>
              </a:spcAft>
              <a:buClr>
                <a:schemeClr val="dk1"/>
              </a:buClr>
              <a:buSzPts val="2960"/>
              <a:buNone/>
            </a:pPr>
            <a:r>
              <a:t/>
            </a:r>
            <a:endParaRPr sz="2960"/>
          </a:p>
        </p:txBody>
      </p:sp>
      <p:pic>
        <p:nvPicPr>
          <p:cNvPr descr="Related image" id="205" name="Google Shape;205;p16"/>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06" name="Google Shape;206;p16"/>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212" name="Google Shape;212;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3845" lvl="0" marL="342900" rtl="0" algn="l">
              <a:lnSpc>
                <a:spcPct val="8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replace()- Returns a new string resulting from replacing all occurrences of oldChar in this string with newChar.</a:t>
            </a:r>
            <a:endParaRPr sz="2400">
              <a:latin typeface="Times New Roman"/>
              <a:ea typeface="Times New Roman"/>
              <a:cs typeface="Times New Roman"/>
              <a:sym typeface="Times New Roman"/>
            </a:endParaRPr>
          </a:p>
          <a:p>
            <a:pPr indent="-342900" lvl="0" marL="342900" rtl="0" algn="l">
              <a:lnSpc>
                <a:spcPct val="80000"/>
              </a:lnSpc>
              <a:spcBef>
                <a:spcPts val="666"/>
              </a:spcBef>
              <a:spcAft>
                <a:spcPts val="0"/>
              </a:spcAft>
              <a:buClr>
                <a:schemeClr val="dk1"/>
              </a:buClr>
              <a:buSzPts val="3330"/>
              <a:buFont typeface="Calibri"/>
              <a:buNone/>
            </a:pPr>
            <a:r>
              <a:rPr lang="en-US" sz="3330"/>
              <a:t>	 </a:t>
            </a:r>
            <a:endParaRPr/>
          </a:p>
          <a:p>
            <a:pPr indent="-342900" lvl="0" marL="342900" rtl="0" algn="l">
              <a:lnSpc>
                <a:spcPct val="80000"/>
              </a:lnSpc>
              <a:spcBef>
                <a:spcPts val="592"/>
              </a:spcBef>
              <a:spcAft>
                <a:spcPts val="0"/>
              </a:spcAft>
              <a:buClr>
                <a:schemeClr val="dk1"/>
              </a:buClr>
              <a:buSzPts val="2960"/>
              <a:buFont typeface="Courier New"/>
              <a:buNone/>
            </a:pPr>
            <a:r>
              <a:rPr lang="en-US" sz="2960">
                <a:latin typeface="Courier New"/>
                <a:ea typeface="Courier New"/>
                <a:cs typeface="Courier New"/>
                <a:sym typeface="Courier New"/>
              </a:rPr>
              <a:t>public String </a:t>
            </a:r>
            <a:r>
              <a:rPr b="1" lang="en-US" sz="2960">
                <a:latin typeface="Courier New"/>
                <a:ea typeface="Courier New"/>
                <a:cs typeface="Courier New"/>
                <a:sym typeface="Courier New"/>
              </a:rPr>
              <a:t>replace</a:t>
            </a:r>
            <a:r>
              <a:rPr lang="en-US" sz="2960">
                <a:latin typeface="Courier New"/>
                <a:ea typeface="Courier New"/>
                <a:cs typeface="Courier New"/>
                <a:sym typeface="Courier New"/>
              </a:rPr>
              <a:t>(char oldChar, char newChar)</a:t>
            </a:r>
            <a:endParaRPr/>
          </a:p>
          <a:p>
            <a:pPr indent="-342900" lvl="0" marL="342900" rtl="0" algn="l">
              <a:lnSpc>
                <a:spcPct val="80000"/>
              </a:lnSpc>
              <a:spcBef>
                <a:spcPts val="592"/>
              </a:spcBef>
              <a:spcAft>
                <a:spcPts val="0"/>
              </a:spcAft>
              <a:buClr>
                <a:schemeClr val="dk1"/>
              </a:buClr>
              <a:buSzPts val="2960"/>
              <a:buFont typeface="Calibri"/>
              <a:buNone/>
            </a:pPr>
            <a:r>
              <a:t/>
            </a:r>
            <a:endParaRPr sz="2960">
              <a:latin typeface="Courier New"/>
              <a:ea typeface="Courier New"/>
              <a:cs typeface="Courier New"/>
              <a:sym typeface="Courier New"/>
            </a:endParaRPr>
          </a:p>
          <a:p>
            <a:pPr indent="-342900" lvl="0" marL="342900" rtl="0" algn="l">
              <a:lnSpc>
                <a:spcPct val="80000"/>
              </a:lnSpc>
              <a:spcBef>
                <a:spcPts val="666"/>
              </a:spcBef>
              <a:spcAft>
                <a:spcPts val="0"/>
              </a:spcAft>
              <a:buClr>
                <a:schemeClr val="dk1"/>
              </a:buClr>
              <a:buSzPts val="2960"/>
              <a:buFont typeface="Courier New"/>
              <a:buNone/>
            </a:pPr>
            <a:r>
              <a:rPr lang="en-US" sz="2960">
                <a:latin typeface="Courier New"/>
                <a:ea typeface="Courier New"/>
                <a:cs typeface="Courier New"/>
                <a:sym typeface="Courier New"/>
              </a:rPr>
              <a:t>"mesquite in your cellar".replace('e', 'o') returns "mosquito in your collar"</a:t>
            </a:r>
            <a:r>
              <a:rPr lang="en-US" sz="3330"/>
              <a:t>  </a:t>
            </a:r>
            <a:endParaRPr/>
          </a:p>
          <a:p>
            <a:pPr indent="-342900" lvl="0" marL="342900" rtl="0" algn="l">
              <a:lnSpc>
                <a:spcPct val="80000"/>
              </a:lnSpc>
              <a:spcBef>
                <a:spcPts val="666"/>
              </a:spcBef>
              <a:spcAft>
                <a:spcPts val="0"/>
              </a:spcAft>
              <a:buClr>
                <a:schemeClr val="dk1"/>
              </a:buClr>
              <a:buSzPts val="3330"/>
              <a:buFont typeface="Calibri"/>
              <a:buNone/>
            </a:pPr>
            <a:r>
              <a:t/>
            </a:r>
            <a:endParaRPr sz="3330"/>
          </a:p>
          <a:p>
            <a:pPr indent="-154940" lvl="0" marL="342900" rtl="0" algn="l">
              <a:lnSpc>
                <a:spcPct val="80000"/>
              </a:lnSpc>
              <a:spcBef>
                <a:spcPts val="592"/>
              </a:spcBef>
              <a:spcAft>
                <a:spcPts val="0"/>
              </a:spcAft>
              <a:buClr>
                <a:schemeClr val="dk1"/>
              </a:buClr>
              <a:buSzPts val="2960"/>
              <a:buNone/>
            </a:pPr>
            <a:r>
              <a:t/>
            </a:r>
            <a:endParaRPr sz="2960"/>
          </a:p>
        </p:txBody>
      </p:sp>
      <p:pic>
        <p:nvPicPr>
          <p:cNvPr descr="Related image" id="213" name="Google Shape;213;p17"/>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14" name="Google Shape;214;p17"/>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220" name="Google Shape;22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Clr>
                <a:schemeClr val="dk1"/>
              </a:buClr>
              <a:buSzPts val="2960"/>
              <a:buChar char="•"/>
            </a:pPr>
            <a:r>
              <a:rPr b="1" lang="en-US" sz="2960">
                <a:latin typeface="Times New Roman"/>
                <a:ea typeface="Times New Roman"/>
                <a:cs typeface="Times New Roman"/>
                <a:sym typeface="Times New Roman"/>
              </a:rPr>
              <a:t>trim() - </a:t>
            </a:r>
            <a:r>
              <a:rPr lang="en-US" sz="2960">
                <a:latin typeface="Times New Roman"/>
                <a:ea typeface="Times New Roman"/>
                <a:cs typeface="Times New Roman"/>
                <a:sym typeface="Times New Roman"/>
              </a:rPr>
              <a:t>Returns a copy of the string, with leading and trailing whitespace omitted.</a:t>
            </a:r>
            <a:r>
              <a:rPr lang="en-US" sz="333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342900" rtl="0" algn="l">
              <a:lnSpc>
                <a:spcPct val="70000"/>
              </a:lnSpc>
              <a:spcBef>
                <a:spcPts val="518"/>
              </a:spcBef>
              <a:spcAft>
                <a:spcPts val="0"/>
              </a:spcAft>
              <a:buClr>
                <a:schemeClr val="dk1"/>
              </a:buClr>
              <a:buSzPts val="2590"/>
              <a:buFont typeface="Calibri"/>
              <a:buNone/>
            </a:pPr>
            <a:r>
              <a:rPr b="1" lang="en-US" sz="2590"/>
              <a:t>	</a:t>
            </a:r>
            <a:r>
              <a:rPr lang="en-US" sz="2220">
                <a:latin typeface="Courier New"/>
                <a:ea typeface="Courier New"/>
                <a:cs typeface="Courier New"/>
                <a:sym typeface="Courier New"/>
              </a:rPr>
              <a:t>public String trim()</a:t>
            </a:r>
            <a:endParaRPr/>
          </a:p>
          <a:p>
            <a:pPr indent="-342900" lvl="0" marL="342900" rtl="0" algn="l">
              <a:lnSpc>
                <a:spcPct val="70000"/>
              </a:lnSpc>
              <a:spcBef>
                <a:spcPts val="444"/>
              </a:spcBef>
              <a:spcAft>
                <a:spcPts val="0"/>
              </a:spcAft>
              <a:buClr>
                <a:schemeClr val="dk1"/>
              </a:buClr>
              <a:buSzPts val="2220"/>
              <a:buFont typeface="Calibri"/>
              <a:buNone/>
            </a:pPr>
            <a:r>
              <a:t/>
            </a:r>
            <a:endParaRPr sz="2220">
              <a:latin typeface="Courier New"/>
              <a:ea typeface="Courier New"/>
              <a:cs typeface="Courier New"/>
              <a:sym typeface="Courier New"/>
            </a:endParaRPr>
          </a:p>
          <a:p>
            <a:pPr indent="-342900" lvl="0" marL="342900" rtl="0" algn="l">
              <a:lnSpc>
                <a:spcPct val="70000"/>
              </a:lnSpc>
              <a:spcBef>
                <a:spcPts val="444"/>
              </a:spcBef>
              <a:spcAft>
                <a:spcPts val="0"/>
              </a:spcAft>
              <a:buClr>
                <a:schemeClr val="dk1"/>
              </a:buClr>
              <a:buSzPts val="2220"/>
              <a:buFont typeface="Courier New"/>
              <a:buNone/>
            </a:pPr>
            <a:r>
              <a:rPr lang="en-US" sz="2220">
                <a:latin typeface="Courier New"/>
                <a:ea typeface="Courier New"/>
                <a:cs typeface="Courier New"/>
                <a:sym typeface="Courier New"/>
              </a:rPr>
              <a:t>	String s = “  Hi Mom!  “.trim();</a:t>
            </a:r>
            <a:endParaRPr/>
          </a:p>
          <a:p>
            <a:pPr indent="-342900" lvl="0" marL="342900" rtl="0" algn="l">
              <a:lnSpc>
                <a:spcPct val="70000"/>
              </a:lnSpc>
              <a:spcBef>
                <a:spcPts val="444"/>
              </a:spcBef>
              <a:spcAft>
                <a:spcPts val="0"/>
              </a:spcAft>
              <a:buClr>
                <a:schemeClr val="dk1"/>
              </a:buClr>
              <a:buSzPts val="2220"/>
              <a:buFont typeface="Courier New"/>
              <a:buNone/>
            </a:pPr>
            <a:r>
              <a:rPr lang="en-US" sz="2220">
                <a:latin typeface="Courier New"/>
                <a:ea typeface="Courier New"/>
                <a:cs typeface="Courier New"/>
                <a:sym typeface="Courier New"/>
              </a:rPr>
              <a:t>	S = “Hi Mom!”</a:t>
            </a:r>
            <a:endParaRPr/>
          </a:p>
          <a:p>
            <a:pPr indent="-342900" lvl="0" marL="342900" rtl="0" algn="l">
              <a:lnSpc>
                <a:spcPct val="70000"/>
              </a:lnSpc>
              <a:spcBef>
                <a:spcPts val="666"/>
              </a:spcBef>
              <a:spcAft>
                <a:spcPts val="0"/>
              </a:spcAft>
              <a:buClr>
                <a:schemeClr val="dk1"/>
              </a:buClr>
              <a:buSzPts val="3330"/>
              <a:buFont typeface="Calibri"/>
              <a:buNone/>
            </a:pPr>
            <a:r>
              <a:rPr lang="en-US" sz="3330"/>
              <a:t> </a:t>
            </a:r>
            <a:endParaRPr/>
          </a:p>
          <a:p>
            <a:pPr indent="-342900" lvl="0" marL="342900" rtl="0" algn="l">
              <a:lnSpc>
                <a:spcPct val="70000"/>
              </a:lnSpc>
              <a:spcBef>
                <a:spcPts val="592"/>
              </a:spcBef>
              <a:spcAft>
                <a:spcPts val="0"/>
              </a:spcAft>
              <a:buClr>
                <a:schemeClr val="dk1"/>
              </a:buClr>
              <a:buSzPts val="2960"/>
              <a:buChar char="•"/>
            </a:pPr>
            <a:r>
              <a:rPr b="1" lang="en-US" sz="2960">
                <a:latin typeface="Times New Roman"/>
                <a:ea typeface="Times New Roman"/>
                <a:cs typeface="Times New Roman"/>
                <a:sym typeface="Times New Roman"/>
              </a:rPr>
              <a:t>valueOf() – </a:t>
            </a:r>
            <a:r>
              <a:rPr lang="en-US" sz="2960">
                <a:latin typeface="Times New Roman"/>
                <a:ea typeface="Times New Roman"/>
                <a:cs typeface="Times New Roman"/>
                <a:sym typeface="Times New Roman"/>
              </a:rPr>
              <a:t>Returns the string representation of the char array argument.</a:t>
            </a:r>
            <a:r>
              <a:rPr lang="en-US" sz="259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342900" rtl="0" algn="l">
              <a:lnSpc>
                <a:spcPct val="70000"/>
              </a:lnSpc>
              <a:spcBef>
                <a:spcPts val="518"/>
              </a:spcBef>
              <a:spcAft>
                <a:spcPts val="0"/>
              </a:spcAft>
              <a:buClr>
                <a:schemeClr val="dk1"/>
              </a:buClr>
              <a:buSzPts val="2590"/>
              <a:buFont typeface="Calibri"/>
              <a:buNone/>
            </a:pPr>
            <a:r>
              <a:t/>
            </a:r>
            <a:endParaRPr sz="2590"/>
          </a:p>
          <a:p>
            <a:pPr indent="-342900" lvl="0" marL="342900" rtl="0" algn="l">
              <a:lnSpc>
                <a:spcPct val="70000"/>
              </a:lnSpc>
              <a:spcBef>
                <a:spcPts val="518"/>
              </a:spcBef>
              <a:spcAft>
                <a:spcPts val="0"/>
              </a:spcAft>
              <a:buClr>
                <a:schemeClr val="dk1"/>
              </a:buClr>
              <a:buSzPts val="2590"/>
              <a:buFont typeface="Calibri"/>
              <a:buNone/>
            </a:pPr>
            <a:r>
              <a:rPr lang="en-US" sz="2590"/>
              <a:t>	</a:t>
            </a:r>
            <a:r>
              <a:rPr lang="en-US" sz="2590">
                <a:latin typeface="Courier New"/>
                <a:ea typeface="Courier New"/>
                <a:cs typeface="Courier New"/>
                <a:sym typeface="Courier New"/>
              </a:rPr>
              <a:t>public static String </a:t>
            </a:r>
            <a:r>
              <a:rPr b="1" lang="en-US" sz="2590">
                <a:latin typeface="Courier New"/>
                <a:ea typeface="Courier New"/>
                <a:cs typeface="Courier New"/>
                <a:sym typeface="Courier New"/>
              </a:rPr>
              <a:t>valueOf</a:t>
            </a:r>
            <a:r>
              <a:rPr lang="en-US" sz="2590">
                <a:latin typeface="Courier New"/>
                <a:ea typeface="Courier New"/>
                <a:cs typeface="Courier New"/>
                <a:sym typeface="Courier New"/>
              </a:rPr>
              <a:t>(char[] data) </a:t>
            </a:r>
            <a:endParaRPr sz="2960">
              <a:latin typeface="Courier New"/>
              <a:ea typeface="Courier New"/>
              <a:cs typeface="Courier New"/>
              <a:sym typeface="Courier New"/>
            </a:endParaRPr>
          </a:p>
          <a:p>
            <a:pPr indent="-342900" lvl="0" marL="342900" rtl="0" algn="l">
              <a:lnSpc>
                <a:spcPct val="70000"/>
              </a:lnSpc>
              <a:spcBef>
                <a:spcPts val="148"/>
              </a:spcBef>
              <a:spcAft>
                <a:spcPts val="0"/>
              </a:spcAft>
              <a:buClr>
                <a:schemeClr val="dk1"/>
              </a:buClr>
              <a:buSzPts val="740"/>
              <a:buFont typeface="Calibri"/>
              <a:buNone/>
            </a:pPr>
            <a:r>
              <a:t/>
            </a:r>
            <a:endParaRPr sz="740">
              <a:latin typeface="Courier New"/>
              <a:ea typeface="Courier New"/>
              <a:cs typeface="Courier New"/>
              <a:sym typeface="Courier New"/>
            </a:endParaRPr>
          </a:p>
          <a:p>
            <a:pPr indent="-342900" lvl="0" marL="342900" rtl="0" algn="l">
              <a:lnSpc>
                <a:spcPct val="70000"/>
              </a:lnSpc>
              <a:spcBef>
                <a:spcPts val="148"/>
              </a:spcBef>
              <a:spcAft>
                <a:spcPts val="0"/>
              </a:spcAft>
              <a:buClr>
                <a:schemeClr val="dk1"/>
              </a:buClr>
              <a:buSzPts val="740"/>
              <a:buFont typeface="Calibri"/>
              <a:buNone/>
            </a:pPr>
            <a:r>
              <a:t/>
            </a:r>
            <a:endParaRPr sz="740">
              <a:latin typeface="Courier New"/>
              <a:ea typeface="Courier New"/>
              <a:cs typeface="Courier New"/>
              <a:sym typeface="Courier New"/>
            </a:endParaRPr>
          </a:p>
          <a:p>
            <a:pPr indent="-342900" lvl="0" marL="342900" rtl="0" algn="l">
              <a:lnSpc>
                <a:spcPct val="70000"/>
              </a:lnSpc>
              <a:spcBef>
                <a:spcPts val="148"/>
              </a:spcBef>
              <a:spcAft>
                <a:spcPts val="0"/>
              </a:spcAft>
              <a:buClr>
                <a:schemeClr val="dk1"/>
              </a:buClr>
              <a:buSzPts val="740"/>
              <a:buFont typeface="Courier New"/>
              <a:buNone/>
            </a:pPr>
            <a:r>
              <a:rPr lang="en-US" sz="740">
                <a:latin typeface="Courier New"/>
                <a:ea typeface="Courier New"/>
                <a:cs typeface="Courier New"/>
                <a:sym typeface="Courier New"/>
              </a:rPr>
              <a:t>		</a:t>
            </a:r>
            <a:endParaRPr/>
          </a:p>
          <a:p>
            <a:pPr indent="-295910" lvl="0" marL="342900" rtl="0" algn="l">
              <a:lnSpc>
                <a:spcPct val="70000"/>
              </a:lnSpc>
              <a:spcBef>
                <a:spcPts val="148"/>
              </a:spcBef>
              <a:spcAft>
                <a:spcPts val="0"/>
              </a:spcAft>
              <a:buClr>
                <a:schemeClr val="dk1"/>
              </a:buClr>
              <a:buSzPts val="740"/>
              <a:buNone/>
            </a:pPr>
            <a:r>
              <a:t/>
            </a:r>
            <a:endParaRPr sz="740"/>
          </a:p>
          <a:p>
            <a:pPr indent="-154940" lvl="0" marL="342900" rtl="0" algn="l">
              <a:lnSpc>
                <a:spcPct val="90000"/>
              </a:lnSpc>
              <a:spcBef>
                <a:spcPts val="592"/>
              </a:spcBef>
              <a:spcAft>
                <a:spcPts val="0"/>
              </a:spcAft>
              <a:buClr>
                <a:schemeClr val="dk1"/>
              </a:buClr>
              <a:buSzPts val="2960"/>
              <a:buNone/>
            </a:pPr>
            <a:r>
              <a:t/>
            </a:r>
            <a:endParaRPr sz="2960"/>
          </a:p>
        </p:txBody>
      </p:sp>
      <p:pic>
        <p:nvPicPr>
          <p:cNvPr descr="Related image" id="221" name="Google Shape;221;p18"/>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22" name="Google Shape;222;p18"/>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228" name="Google Shape;22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590"/>
              <a:buFont typeface="Calibri"/>
              <a:buNone/>
            </a:pPr>
            <a:r>
              <a:rPr lang="en-US" sz="2590"/>
              <a:t>Other forms to create string are:</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static String </a:t>
            </a:r>
            <a:r>
              <a:rPr b="1" lang="en-US" sz="2590">
                <a:latin typeface="Courier New"/>
                <a:ea typeface="Courier New"/>
                <a:cs typeface="Courier New"/>
                <a:sym typeface="Courier New"/>
              </a:rPr>
              <a:t>valueOf</a:t>
            </a:r>
            <a:r>
              <a:rPr lang="en-US" sz="2590">
                <a:latin typeface="Courier New"/>
                <a:ea typeface="Courier New"/>
                <a:cs typeface="Courier New"/>
                <a:sym typeface="Courier New"/>
              </a:rPr>
              <a:t>(char c) </a:t>
            </a:r>
            <a:endParaRPr sz="2590">
              <a:latin typeface="Courier New"/>
              <a:ea typeface="Courier New"/>
              <a:cs typeface="Courier New"/>
              <a:sym typeface="Courier New"/>
            </a:endParaRPr>
          </a:p>
          <a:p>
            <a:pPr indent="-342900" lvl="0" marL="342900" rtl="0" algn="l">
              <a:spcBef>
                <a:spcPts val="518"/>
              </a:spcBef>
              <a:spcAft>
                <a:spcPts val="0"/>
              </a:spcAft>
              <a:buClr>
                <a:schemeClr val="dk1"/>
              </a:buClr>
              <a:buSzPts val="2590"/>
              <a:buNone/>
            </a:pPr>
            <a:r>
              <a:rPr lang="en-US" sz="2590">
                <a:latin typeface="Courier New"/>
                <a:ea typeface="Courier New"/>
                <a:cs typeface="Courier New"/>
                <a:sym typeface="Courier New"/>
              </a:rPr>
              <a:t>		</a:t>
            </a:r>
            <a:r>
              <a:rPr b="1" lang="en-US" sz="2590"/>
              <a:t>char c='a';</a:t>
            </a:r>
            <a:endParaRPr/>
          </a:p>
          <a:p>
            <a:pPr indent="-342900" lvl="0" marL="342900" rtl="0" algn="l">
              <a:spcBef>
                <a:spcPts val="518"/>
              </a:spcBef>
              <a:spcAft>
                <a:spcPts val="0"/>
              </a:spcAft>
              <a:buClr>
                <a:schemeClr val="dk1"/>
              </a:buClr>
              <a:buSzPts val="2590"/>
              <a:buNone/>
            </a:pPr>
            <a:r>
              <a:rPr lang="en-US" sz="2590"/>
              <a:t>		String nstr=String.</a:t>
            </a:r>
            <a:r>
              <a:rPr i="1" lang="en-US" sz="2590"/>
              <a:t>valueOf(c);</a:t>
            </a:r>
            <a:endParaRPr sz="2590">
              <a:latin typeface="Courier New"/>
              <a:ea typeface="Courier New"/>
              <a:cs typeface="Courier New"/>
              <a:sym typeface="Courier New"/>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static String </a:t>
            </a:r>
            <a:r>
              <a:rPr b="1" lang="en-US" sz="2590">
                <a:latin typeface="Courier New"/>
                <a:ea typeface="Courier New"/>
                <a:cs typeface="Courier New"/>
                <a:sym typeface="Courier New"/>
              </a:rPr>
              <a:t>valueOf</a:t>
            </a:r>
            <a:r>
              <a:rPr lang="en-US" sz="2590">
                <a:latin typeface="Courier New"/>
                <a:ea typeface="Courier New"/>
                <a:cs typeface="Courier New"/>
                <a:sym typeface="Courier New"/>
              </a:rPr>
              <a:t>(boolean b)</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static String </a:t>
            </a:r>
            <a:r>
              <a:rPr b="1" lang="en-US" sz="2590">
                <a:latin typeface="Courier New"/>
                <a:ea typeface="Courier New"/>
                <a:cs typeface="Courier New"/>
                <a:sym typeface="Courier New"/>
              </a:rPr>
              <a:t>valueOf</a:t>
            </a:r>
            <a:r>
              <a:rPr lang="en-US" sz="2590">
                <a:latin typeface="Courier New"/>
                <a:ea typeface="Courier New"/>
                <a:cs typeface="Courier New"/>
                <a:sym typeface="Courier New"/>
              </a:rPr>
              <a:t>(int i)</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static String </a:t>
            </a:r>
            <a:r>
              <a:rPr b="1" lang="en-US" sz="2590">
                <a:latin typeface="Courier New"/>
                <a:ea typeface="Courier New"/>
                <a:cs typeface="Courier New"/>
                <a:sym typeface="Courier New"/>
              </a:rPr>
              <a:t>valueOf</a:t>
            </a:r>
            <a:r>
              <a:rPr lang="en-US" sz="2590">
                <a:latin typeface="Courier New"/>
                <a:ea typeface="Courier New"/>
                <a:cs typeface="Courier New"/>
                <a:sym typeface="Courier New"/>
              </a:rPr>
              <a:t>(long l)</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static String </a:t>
            </a:r>
            <a:r>
              <a:rPr b="1" lang="en-US" sz="2590">
                <a:latin typeface="Courier New"/>
                <a:ea typeface="Courier New"/>
                <a:cs typeface="Courier New"/>
                <a:sym typeface="Courier New"/>
              </a:rPr>
              <a:t>valueOf</a:t>
            </a:r>
            <a:r>
              <a:rPr lang="en-US" sz="2590">
                <a:latin typeface="Courier New"/>
                <a:ea typeface="Courier New"/>
                <a:cs typeface="Courier New"/>
                <a:sym typeface="Courier New"/>
              </a:rPr>
              <a:t>(float f)</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static String </a:t>
            </a:r>
            <a:r>
              <a:rPr b="1" lang="en-US" sz="2590">
                <a:latin typeface="Courier New"/>
                <a:ea typeface="Courier New"/>
                <a:cs typeface="Courier New"/>
                <a:sym typeface="Courier New"/>
              </a:rPr>
              <a:t>valueOf</a:t>
            </a:r>
            <a:r>
              <a:rPr lang="en-US" sz="2590">
                <a:latin typeface="Courier New"/>
                <a:ea typeface="Courier New"/>
                <a:cs typeface="Courier New"/>
                <a:sym typeface="Courier New"/>
              </a:rPr>
              <a:t>(double d) </a:t>
            </a:r>
            <a:endParaRPr/>
          </a:p>
          <a:p>
            <a:pPr indent="-154940" lvl="0" marL="342900" rtl="0" algn="l">
              <a:spcBef>
                <a:spcPts val="592"/>
              </a:spcBef>
              <a:spcAft>
                <a:spcPts val="0"/>
              </a:spcAft>
              <a:buClr>
                <a:schemeClr val="dk1"/>
              </a:buClr>
              <a:buSzPts val="2960"/>
              <a:buNone/>
            </a:pPr>
            <a:r>
              <a:t/>
            </a:r>
            <a:endParaRPr sz="2960"/>
          </a:p>
        </p:txBody>
      </p:sp>
      <p:pic>
        <p:nvPicPr>
          <p:cNvPr descr="Related image" id="229" name="Google Shape;229;p19"/>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30" name="Google Shape;230;p19"/>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a:t>
            </a:r>
            <a:endParaRPr b="1">
              <a:latin typeface="Times New Roman"/>
              <a:ea typeface="Times New Roman"/>
              <a:cs typeface="Times New Roman"/>
              <a:sym typeface="Times New Roman"/>
            </a:endParaRPr>
          </a:p>
        </p:txBody>
      </p:sp>
      <p:sp>
        <p:nvSpPr>
          <p:cNvPr id="92" name="Google Shape;92;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Java string is a sequence of characters. They are objects of type String.</a:t>
            </a:r>
            <a:endParaRPr>
              <a:latin typeface="Times New Roman"/>
              <a:ea typeface="Times New Roman"/>
              <a:cs typeface="Times New Roman"/>
              <a:sym typeface="Times New Roman"/>
            </a:endParaRPr>
          </a:p>
          <a:p>
            <a:pPr indent="-342900" lvl="0" marL="342900" rtl="0" algn="just">
              <a:lnSpc>
                <a:spcPct val="80000"/>
              </a:lnSpc>
              <a:spcBef>
                <a:spcPts val="592"/>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Once a String object is created it cannot be changed. Strings are Immutable.</a:t>
            </a:r>
            <a:endParaRPr>
              <a:latin typeface="Times New Roman"/>
              <a:ea typeface="Times New Roman"/>
              <a:cs typeface="Times New Roman"/>
              <a:sym typeface="Times New Roman"/>
            </a:endParaRPr>
          </a:p>
          <a:p>
            <a:pPr indent="-342900" lvl="0" marL="342900" rtl="0" algn="just">
              <a:lnSpc>
                <a:spcPct val="80000"/>
              </a:lnSpc>
              <a:spcBef>
                <a:spcPts val="592"/>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To get changeable strings use the class called StringBuffer.</a:t>
            </a:r>
            <a:endParaRPr>
              <a:latin typeface="Times New Roman"/>
              <a:ea typeface="Times New Roman"/>
              <a:cs typeface="Times New Roman"/>
              <a:sym typeface="Times New Roman"/>
            </a:endParaRPr>
          </a:p>
          <a:p>
            <a:pPr indent="-342900" lvl="0" marL="342900" rtl="0" algn="just">
              <a:lnSpc>
                <a:spcPct val="80000"/>
              </a:lnSpc>
              <a:spcBef>
                <a:spcPts val="592"/>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String and StringBuffer classes are declared final, so there cannot be subclasses of these classes.</a:t>
            </a:r>
            <a:endParaRPr>
              <a:latin typeface="Times New Roman"/>
              <a:ea typeface="Times New Roman"/>
              <a:cs typeface="Times New Roman"/>
              <a:sym typeface="Times New Roman"/>
            </a:endParaRPr>
          </a:p>
          <a:p>
            <a:pPr indent="-342900" lvl="0" marL="342900" rtl="0" algn="just">
              <a:lnSpc>
                <a:spcPct val="80000"/>
              </a:lnSpc>
              <a:spcBef>
                <a:spcPts val="592"/>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The default constructor creates an empty string.</a:t>
            </a:r>
            <a:endParaRPr>
              <a:latin typeface="Times New Roman"/>
              <a:ea typeface="Times New Roman"/>
              <a:cs typeface="Times New Roman"/>
              <a:sym typeface="Times New Roman"/>
            </a:endParaRPr>
          </a:p>
          <a:p>
            <a:pPr indent="-342900" lvl="0" marL="342900" rtl="0" algn="just">
              <a:lnSpc>
                <a:spcPct val="80000"/>
              </a:lnSpc>
              <a:spcBef>
                <a:spcPts val="592"/>
              </a:spcBef>
              <a:spcAft>
                <a:spcPts val="0"/>
              </a:spcAft>
              <a:buClr>
                <a:schemeClr val="dk1"/>
              </a:buClr>
              <a:buSzPts val="2960"/>
              <a:buFont typeface="Courier New"/>
              <a:buNone/>
            </a:pPr>
            <a:r>
              <a:rPr lang="en-US" sz="2960">
                <a:latin typeface="Times New Roman"/>
                <a:ea typeface="Times New Roman"/>
                <a:cs typeface="Times New Roman"/>
                <a:sym typeface="Times New Roman"/>
              </a:rPr>
              <a:t>		String s = new String();</a:t>
            </a:r>
            <a:endParaRPr>
              <a:latin typeface="Times New Roman"/>
              <a:ea typeface="Times New Roman"/>
              <a:cs typeface="Times New Roman"/>
              <a:sym typeface="Times New Roman"/>
            </a:endParaRPr>
          </a:p>
          <a:p>
            <a:pPr indent="-154940" lvl="0" marL="342900" rtl="0" algn="just">
              <a:lnSpc>
                <a:spcPct val="80000"/>
              </a:lnSpc>
              <a:spcBef>
                <a:spcPts val="592"/>
              </a:spcBef>
              <a:spcAft>
                <a:spcPts val="0"/>
              </a:spcAft>
              <a:buClr>
                <a:schemeClr val="dk1"/>
              </a:buClr>
              <a:buSzPts val="2960"/>
              <a:buNone/>
            </a:pPr>
            <a:r>
              <a:t/>
            </a:r>
            <a:endParaRPr sz="2960">
              <a:latin typeface="Times New Roman"/>
              <a:ea typeface="Times New Roman"/>
              <a:cs typeface="Times New Roman"/>
              <a:sym typeface="Times New Roman"/>
            </a:endParaRPr>
          </a:p>
        </p:txBody>
      </p:sp>
      <p:pic>
        <p:nvPicPr>
          <p:cNvPr descr="Related image" id="93" name="Google Shape;93;p2"/>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236" name="Google Shape;236;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b="1" lang="en-US" sz="2960">
                <a:latin typeface="Times New Roman"/>
                <a:ea typeface="Times New Roman"/>
                <a:cs typeface="Times New Roman"/>
                <a:sym typeface="Times New Roman"/>
              </a:rPr>
              <a:t>toLowerCase():</a:t>
            </a:r>
            <a:r>
              <a:rPr lang="en-US" sz="2960">
                <a:latin typeface="Times New Roman"/>
                <a:ea typeface="Times New Roman"/>
                <a:cs typeface="Times New Roman"/>
                <a:sym typeface="Times New Roman"/>
              </a:rPr>
              <a:t> Converts all of the characters in a String to lower case.</a:t>
            </a:r>
            <a:endParaRPr>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2960"/>
              <a:buChar char="•"/>
            </a:pPr>
            <a:r>
              <a:rPr b="1" lang="en-US" sz="2960">
                <a:latin typeface="Times New Roman"/>
                <a:ea typeface="Times New Roman"/>
                <a:cs typeface="Times New Roman"/>
                <a:sym typeface="Times New Roman"/>
              </a:rPr>
              <a:t>toUpperCase():</a:t>
            </a:r>
            <a:r>
              <a:rPr lang="en-US" sz="2960">
                <a:latin typeface="Times New Roman"/>
                <a:ea typeface="Times New Roman"/>
                <a:cs typeface="Times New Roman"/>
                <a:sym typeface="Times New Roman"/>
              </a:rPr>
              <a:t> Converts all of the characters in this String to upper case.</a:t>
            </a:r>
            <a:endParaRPr>
              <a:latin typeface="Times New Roman"/>
              <a:ea typeface="Times New Roman"/>
              <a:cs typeface="Times New Roman"/>
              <a:sym typeface="Times New Roman"/>
            </a:endParaRPr>
          </a:p>
          <a:p>
            <a:pPr indent="-342900" lvl="0" marL="342900" rtl="0" algn="l">
              <a:lnSpc>
                <a:spcPct val="90000"/>
              </a:lnSpc>
              <a:spcBef>
                <a:spcPts val="592"/>
              </a:spcBef>
              <a:spcAft>
                <a:spcPts val="0"/>
              </a:spcAft>
              <a:buClr>
                <a:schemeClr val="dk1"/>
              </a:buClr>
              <a:buSzPts val="2960"/>
              <a:buFont typeface="Calibri"/>
              <a:buNone/>
            </a:pPr>
            <a:r>
              <a:rPr lang="en-US" sz="2960"/>
              <a:t>	</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String </a:t>
            </a:r>
            <a:r>
              <a:rPr b="1" lang="en-US" sz="2590">
                <a:latin typeface="Courier New"/>
                <a:ea typeface="Courier New"/>
                <a:cs typeface="Courier New"/>
                <a:sym typeface="Courier New"/>
              </a:rPr>
              <a:t>toLowerCase</a:t>
            </a:r>
            <a:r>
              <a:rPr lang="en-US" sz="2590">
                <a:latin typeface="Courier New"/>
                <a:ea typeface="Courier New"/>
                <a:cs typeface="Courier New"/>
                <a:sym typeface="Courier New"/>
              </a:rPr>
              <a:t>() </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String </a:t>
            </a:r>
            <a:r>
              <a:rPr b="1" lang="en-US" sz="2590">
                <a:latin typeface="Courier New"/>
                <a:ea typeface="Courier New"/>
                <a:cs typeface="Courier New"/>
                <a:sym typeface="Courier New"/>
              </a:rPr>
              <a:t>toUpperCase</a:t>
            </a:r>
            <a:r>
              <a:rPr lang="en-US" sz="2590">
                <a:latin typeface="Courier New"/>
                <a:ea typeface="Courier New"/>
                <a:cs typeface="Courier New"/>
                <a:sym typeface="Courier New"/>
              </a:rPr>
              <a:t>()</a:t>
            </a:r>
            <a:endParaRPr/>
          </a:p>
          <a:p>
            <a:pPr indent="-342900" lvl="0" marL="342900" rtl="0" algn="l">
              <a:lnSpc>
                <a:spcPct val="90000"/>
              </a:lnSpc>
              <a:spcBef>
                <a:spcPts val="518"/>
              </a:spcBef>
              <a:spcAft>
                <a:spcPts val="0"/>
              </a:spcAft>
              <a:buClr>
                <a:schemeClr val="dk1"/>
              </a:buClr>
              <a:buSzPts val="2590"/>
              <a:buFont typeface="Calibri"/>
              <a:buNone/>
            </a:pPr>
            <a:r>
              <a:t/>
            </a:r>
            <a:endParaRPr sz="2590">
              <a:latin typeface="Courier New"/>
              <a:ea typeface="Courier New"/>
              <a:cs typeface="Courier New"/>
              <a:sym typeface="Courier New"/>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Eg: “HELLO THERE”.toLowerCase();</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		“hello there”.toUpperCase();</a:t>
            </a:r>
            <a:endParaRPr/>
          </a:p>
          <a:p>
            <a:pPr indent="-154940" lvl="0" marL="342900" rtl="0" algn="l">
              <a:lnSpc>
                <a:spcPct val="90000"/>
              </a:lnSpc>
              <a:spcBef>
                <a:spcPts val="592"/>
              </a:spcBef>
              <a:spcAft>
                <a:spcPts val="0"/>
              </a:spcAft>
              <a:buClr>
                <a:schemeClr val="dk1"/>
              </a:buClr>
              <a:buSzPts val="2960"/>
              <a:buNone/>
            </a:pPr>
            <a:r>
              <a:t/>
            </a:r>
            <a:endParaRPr sz="2960"/>
          </a:p>
        </p:txBody>
      </p:sp>
      <p:pic>
        <p:nvPicPr>
          <p:cNvPr descr="Related image" id="237" name="Google Shape;237;p20"/>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38" name="Google Shape;238;p20"/>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a:t>
            </a:r>
            <a:endParaRPr b="1">
              <a:latin typeface="Times New Roman"/>
              <a:ea typeface="Times New Roman"/>
              <a:cs typeface="Times New Roman"/>
              <a:sym typeface="Times New Roman"/>
            </a:endParaRPr>
          </a:p>
        </p:txBody>
      </p:sp>
      <p:sp>
        <p:nvSpPr>
          <p:cNvPr id="244" name="Google Shape;24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 StringBuffer is like a String, but can be modified</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length and content of the StringBuffer sequence can be changed through certain method calls.</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StringBuffer defines three constructors:</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Calibri"/>
              <a:buNone/>
            </a:pPr>
            <a:r>
              <a:t/>
            </a:r>
            <a:endParaRPr sz="2400">
              <a:latin typeface="Times New Roman"/>
              <a:ea typeface="Times New Roman"/>
              <a:cs typeface="Times New Roman"/>
              <a:sym typeface="Times New Roman"/>
            </a:endParaRPr>
          </a:p>
          <a:p>
            <a:pPr indent="-292100" lvl="1" marL="742950" rtl="0" algn="l">
              <a:spcBef>
                <a:spcPts val="40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StringBuffer()</a:t>
            </a:r>
            <a:endParaRPr sz="2900">
              <a:latin typeface="Times New Roman"/>
              <a:ea typeface="Times New Roman"/>
              <a:cs typeface="Times New Roman"/>
              <a:sym typeface="Times New Roman"/>
            </a:endParaRPr>
          </a:p>
          <a:p>
            <a:pPr indent="-292100" lvl="1" marL="742950" rtl="0" algn="l">
              <a:spcBef>
                <a:spcPts val="40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StringBuffer(int size)</a:t>
            </a:r>
            <a:endParaRPr sz="2900">
              <a:latin typeface="Times New Roman"/>
              <a:ea typeface="Times New Roman"/>
              <a:cs typeface="Times New Roman"/>
              <a:sym typeface="Times New Roman"/>
            </a:endParaRPr>
          </a:p>
          <a:p>
            <a:pPr indent="-292100" lvl="1" marL="742950" rtl="0" algn="l">
              <a:spcBef>
                <a:spcPts val="400"/>
              </a:spcBef>
              <a:spcAft>
                <a:spcPts val="0"/>
              </a:spcAft>
              <a:buClr>
                <a:schemeClr val="dk1"/>
              </a:buClr>
              <a:buSzPts val="2100"/>
              <a:buFont typeface="Times New Roman"/>
              <a:buChar char="–"/>
            </a:pPr>
            <a:r>
              <a:rPr lang="en-US" sz="2100">
                <a:latin typeface="Times New Roman"/>
                <a:ea typeface="Times New Roman"/>
                <a:cs typeface="Times New Roman"/>
                <a:sym typeface="Times New Roman"/>
              </a:rPr>
              <a:t>StringBuffer(String str)</a:t>
            </a:r>
            <a:endParaRPr sz="29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Calibri"/>
              <a:buNone/>
            </a:pPr>
            <a:r>
              <a:t/>
            </a:r>
            <a:endParaRPr sz="25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pic>
        <p:nvPicPr>
          <p:cNvPr descr="Related image" id="245" name="Google Shape;245;p21"/>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46" name="Google Shape;246;p21"/>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9144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Operations</a:t>
            </a:r>
            <a:endParaRPr b="1">
              <a:latin typeface="Times New Roman"/>
              <a:ea typeface="Times New Roman"/>
              <a:cs typeface="Times New Roman"/>
              <a:sym typeface="Times New Roman"/>
            </a:endParaRPr>
          </a:p>
        </p:txBody>
      </p:sp>
      <p:sp>
        <p:nvSpPr>
          <p:cNvPr id="252" name="Google Shape;252;p22"/>
          <p:cNvSpPr txBox="1"/>
          <p:nvPr>
            <p:ph idx="1" type="body"/>
          </p:nvPr>
        </p:nvSpPr>
        <p:spPr>
          <a:xfrm>
            <a:off x="7620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The principal operations on a StringBuffer are the append and insert methods, which are overloaded so as to accept data of any type.</a:t>
            </a:r>
            <a:endParaRPr>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3200"/>
              <a:buFont typeface="Calibri"/>
              <a:buNone/>
            </a:pPr>
            <a:r>
              <a:t/>
            </a:r>
            <a:endParaRPr>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3200"/>
              <a:buFont typeface="Calibri"/>
              <a:buNone/>
            </a:pPr>
            <a:r>
              <a:rPr lang="en-US">
                <a:latin typeface="Times New Roman"/>
                <a:ea typeface="Times New Roman"/>
                <a:cs typeface="Times New Roman"/>
                <a:sym typeface="Times New Roman"/>
              </a:rPr>
              <a:t>Here are few append methods:</a:t>
            </a:r>
            <a:endParaRPr>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3200"/>
              <a:buFont typeface="Calibri"/>
              <a:buNone/>
            </a:pPr>
            <a:r>
              <a:rPr lang="en-US"/>
              <a:t>	</a:t>
            </a:r>
            <a:r>
              <a:rPr lang="en-US" sz="2800">
                <a:latin typeface="Courier New"/>
                <a:ea typeface="Courier New"/>
                <a:cs typeface="Courier New"/>
                <a:sym typeface="Courier New"/>
              </a:rPr>
              <a:t>StringBuffer append(String str)</a:t>
            </a:r>
            <a:endParaRPr/>
          </a:p>
          <a:p>
            <a:pPr indent="-342900" lvl="0" marL="342900" rtl="0" algn="l">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	StringBuffer append(int num)</a:t>
            </a:r>
            <a:endParaRPr/>
          </a:p>
          <a:p>
            <a:pPr indent="-342900" lvl="0" marL="342900" rtl="0" algn="l">
              <a:lnSpc>
                <a:spcPct val="90000"/>
              </a:lnSpc>
              <a:spcBef>
                <a:spcPts val="0"/>
              </a:spcBef>
              <a:spcAft>
                <a:spcPts val="0"/>
              </a:spcAft>
              <a:buClr>
                <a:schemeClr val="dk1"/>
              </a:buClr>
              <a:buSzPts val="2800"/>
              <a:buFont typeface="Calibri"/>
              <a:buNone/>
            </a:pPr>
            <a:r>
              <a:t/>
            </a:r>
            <a:endParaRPr sz="2800">
              <a:latin typeface="Courier New"/>
              <a:ea typeface="Courier New"/>
              <a:cs typeface="Courier New"/>
              <a:sym typeface="Courier New"/>
            </a:endParaRPr>
          </a:p>
          <a:p>
            <a:pPr indent="-342900" lvl="0" marL="342900" rtl="0" algn="l">
              <a:lnSpc>
                <a:spcPct val="90000"/>
              </a:lnSpc>
              <a:spcBef>
                <a:spcPts val="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The append method always adds these characters at the end of the buffer.</a:t>
            </a:r>
            <a:endParaRPr>
              <a:latin typeface="Times New Roman"/>
              <a:ea typeface="Times New Roman"/>
              <a:cs typeface="Times New Roman"/>
              <a:sym typeface="Times New Roman"/>
            </a:endParaRPr>
          </a:p>
          <a:p>
            <a:pPr indent="-139700" lvl="0" marL="342900" rtl="0" algn="l">
              <a:lnSpc>
                <a:spcPct val="90000"/>
              </a:lnSpc>
              <a:spcBef>
                <a:spcPts val="640"/>
              </a:spcBef>
              <a:spcAft>
                <a:spcPts val="0"/>
              </a:spcAft>
              <a:buClr>
                <a:schemeClr val="dk1"/>
              </a:buClr>
              <a:buSzPts val="3200"/>
              <a:buNone/>
            </a:pPr>
            <a:r>
              <a:t/>
            </a:r>
            <a:endParaRPr/>
          </a:p>
        </p:txBody>
      </p:sp>
      <p:pic>
        <p:nvPicPr>
          <p:cNvPr descr="Related image" id="253" name="Google Shape;253;p22"/>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54" name="Google Shape;254;p22"/>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9906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Operations</a:t>
            </a:r>
            <a:endParaRPr b="1">
              <a:latin typeface="Times New Roman"/>
              <a:ea typeface="Times New Roman"/>
              <a:cs typeface="Times New Roman"/>
              <a:sym typeface="Times New Roman"/>
            </a:endParaRPr>
          </a:p>
        </p:txBody>
      </p:sp>
      <p:sp>
        <p:nvSpPr>
          <p:cNvPr id="260" name="Google Shape;26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The insert method adds the characters at a specified point.</a:t>
            </a:r>
            <a:endParaRPr>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2960"/>
              <a:buFont typeface="Calibri"/>
              <a:buNone/>
            </a:pPr>
            <a:r>
              <a:t/>
            </a:r>
            <a:endParaRPr sz="2960"/>
          </a:p>
          <a:p>
            <a:pPr indent="-342900" lvl="0" marL="342900" rtl="0" algn="l">
              <a:lnSpc>
                <a:spcPct val="90000"/>
              </a:lnSpc>
              <a:spcBef>
                <a:spcPts val="0"/>
              </a:spcBef>
              <a:spcAft>
                <a:spcPts val="0"/>
              </a:spcAft>
              <a:buClr>
                <a:schemeClr val="dk1"/>
              </a:buClr>
              <a:buSzPts val="2960"/>
              <a:buFont typeface="Calibri"/>
              <a:buNone/>
            </a:pPr>
            <a:r>
              <a:rPr lang="en-US" sz="2960">
                <a:latin typeface="Times New Roman"/>
                <a:ea typeface="Times New Roman"/>
                <a:cs typeface="Times New Roman"/>
                <a:sym typeface="Times New Roman"/>
              </a:rPr>
              <a:t>Here are few insert methods: </a:t>
            </a:r>
            <a:endParaRPr>
              <a:latin typeface="Times New Roman"/>
              <a:ea typeface="Times New Roman"/>
              <a:cs typeface="Times New Roman"/>
              <a:sym typeface="Times New Roman"/>
            </a:endParaRPr>
          </a:p>
          <a:p>
            <a:pPr indent="-342900" lvl="0" marL="342900" rtl="0" algn="l">
              <a:lnSpc>
                <a:spcPct val="90000"/>
              </a:lnSpc>
              <a:spcBef>
                <a:spcPts val="0"/>
              </a:spcBef>
              <a:spcAft>
                <a:spcPts val="0"/>
              </a:spcAft>
              <a:buClr>
                <a:schemeClr val="dk1"/>
              </a:buClr>
              <a:buSzPts val="2590"/>
              <a:buFont typeface="Courier New"/>
              <a:buNone/>
            </a:pPr>
            <a:r>
              <a:rPr lang="en-US" sz="2590">
                <a:latin typeface="Courier New"/>
                <a:ea typeface="Courier New"/>
                <a:cs typeface="Courier New"/>
                <a:sym typeface="Courier New"/>
              </a:rPr>
              <a:t>	StringBuffer insert(int index, String str)</a:t>
            </a:r>
            <a:endParaRPr/>
          </a:p>
          <a:p>
            <a:pPr indent="-342900" lvl="0" marL="342900" rtl="0" algn="l">
              <a:lnSpc>
                <a:spcPct val="90000"/>
              </a:lnSpc>
              <a:spcBef>
                <a:spcPts val="0"/>
              </a:spcBef>
              <a:spcAft>
                <a:spcPts val="0"/>
              </a:spcAft>
              <a:buClr>
                <a:schemeClr val="dk1"/>
              </a:buClr>
              <a:buSzPts val="2590"/>
              <a:buFont typeface="Courier New"/>
              <a:buNone/>
            </a:pPr>
            <a:r>
              <a:rPr lang="en-US" sz="2590">
                <a:latin typeface="Courier New"/>
                <a:ea typeface="Courier New"/>
                <a:cs typeface="Courier New"/>
                <a:sym typeface="Courier New"/>
              </a:rPr>
              <a:t>	StringBuffer append(int index, char ch)</a:t>
            </a:r>
            <a:endParaRPr/>
          </a:p>
          <a:p>
            <a:pPr indent="-342900" lvl="0" marL="342900" rtl="0" algn="l">
              <a:lnSpc>
                <a:spcPct val="90000"/>
              </a:lnSpc>
              <a:spcBef>
                <a:spcPts val="0"/>
              </a:spcBef>
              <a:spcAft>
                <a:spcPts val="0"/>
              </a:spcAft>
              <a:buClr>
                <a:schemeClr val="dk1"/>
              </a:buClr>
              <a:buSzPts val="2590"/>
              <a:buFont typeface="Calibri"/>
              <a:buNone/>
            </a:pPr>
            <a:r>
              <a:t/>
            </a:r>
            <a:endParaRPr sz="2590">
              <a:latin typeface="Courier New"/>
              <a:ea typeface="Courier New"/>
              <a:cs typeface="Courier New"/>
              <a:sym typeface="Courier New"/>
            </a:endParaRPr>
          </a:p>
          <a:p>
            <a:pPr indent="-342900" lvl="0" marL="342900" rtl="0" algn="l">
              <a:lnSpc>
                <a:spcPct val="90000"/>
              </a:lnSpc>
              <a:spcBef>
                <a:spcPts val="0"/>
              </a:spcBef>
              <a:spcAft>
                <a:spcPts val="0"/>
              </a:spcAft>
              <a:buClr>
                <a:schemeClr val="dk1"/>
              </a:buClr>
              <a:buSzPts val="2960"/>
              <a:buFont typeface="Calibri"/>
              <a:buNone/>
            </a:pPr>
            <a:r>
              <a:rPr lang="en-US" sz="2960">
                <a:latin typeface="Times New Roman"/>
                <a:ea typeface="Times New Roman"/>
                <a:cs typeface="Times New Roman"/>
                <a:sym typeface="Times New Roman"/>
              </a:rPr>
              <a:t>Index specifies at which point the string will be inserted into the invoking StringBuffer object</a:t>
            </a:r>
            <a:r>
              <a:rPr lang="en-US" sz="2960"/>
              <a:t>.</a:t>
            </a:r>
            <a:endParaRPr/>
          </a:p>
          <a:p>
            <a:pPr indent="-154940" lvl="0" marL="342900" rtl="0" algn="l">
              <a:lnSpc>
                <a:spcPct val="90000"/>
              </a:lnSpc>
              <a:spcBef>
                <a:spcPts val="592"/>
              </a:spcBef>
              <a:spcAft>
                <a:spcPts val="0"/>
              </a:spcAft>
              <a:buClr>
                <a:schemeClr val="dk1"/>
              </a:buClr>
              <a:buSzPts val="2960"/>
              <a:buNone/>
            </a:pPr>
            <a:r>
              <a:t/>
            </a:r>
            <a:endParaRPr sz="2960"/>
          </a:p>
        </p:txBody>
      </p:sp>
      <p:pic>
        <p:nvPicPr>
          <p:cNvPr descr="Related image" id="261" name="Google Shape;261;p23"/>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62" name="Google Shape;262;p23"/>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9144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Operations</a:t>
            </a:r>
            <a:endParaRPr b="1">
              <a:latin typeface="Times New Roman"/>
              <a:ea typeface="Times New Roman"/>
              <a:cs typeface="Times New Roman"/>
              <a:sym typeface="Times New Roman"/>
            </a:endParaRPr>
          </a:p>
        </p:txBody>
      </p:sp>
      <p:sp>
        <p:nvSpPr>
          <p:cNvPr id="268" name="Google Shape;26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11150" lvl="0" marL="342900" rtl="0" algn="l">
              <a:lnSpc>
                <a:spcPct val="90000"/>
              </a:lnSpc>
              <a:spcBef>
                <a:spcPts val="0"/>
              </a:spcBef>
              <a:spcAft>
                <a:spcPts val="0"/>
              </a:spcAft>
              <a:buClr>
                <a:schemeClr val="dk1"/>
              </a:buClr>
              <a:buSzPts val="2700"/>
              <a:buChar char="•"/>
            </a:pPr>
            <a:r>
              <a:rPr b="1" lang="en-US" sz="2700">
                <a:latin typeface="Times New Roman"/>
                <a:ea typeface="Times New Roman"/>
                <a:cs typeface="Times New Roman"/>
                <a:sym typeface="Times New Roman"/>
              </a:rPr>
              <a:t>delete() -  </a:t>
            </a:r>
            <a:r>
              <a:rPr lang="en-US" sz="2700">
                <a:latin typeface="Times New Roman"/>
                <a:ea typeface="Times New Roman"/>
                <a:cs typeface="Times New Roman"/>
                <a:sym typeface="Times New Roman"/>
              </a:rPr>
              <a:t>Removes the characters in a substring of this StringBuffer. The substring begins at the specified start and extends to the character at index end - 1 or to the end of the StringBuffer if no such character exists. If start is equal to end, no changes are made. </a:t>
            </a:r>
            <a:endParaRPr sz="2700">
              <a:latin typeface="Times New Roman"/>
              <a:ea typeface="Times New Roman"/>
              <a:cs typeface="Times New Roman"/>
              <a:sym typeface="Times New Roman"/>
            </a:endParaRPr>
          </a:p>
          <a:p>
            <a:pPr indent="-342900" lvl="0" marL="342900" rtl="0" algn="l">
              <a:lnSpc>
                <a:spcPct val="90000"/>
              </a:lnSpc>
              <a:spcBef>
                <a:spcPts val="640"/>
              </a:spcBef>
              <a:spcAft>
                <a:spcPts val="0"/>
              </a:spcAft>
              <a:buClr>
                <a:schemeClr val="dk1"/>
              </a:buClr>
              <a:buSzPts val="3200"/>
              <a:buFont typeface="Calibri"/>
              <a:buNone/>
            </a:pPr>
            <a:r>
              <a:t/>
            </a:r>
            <a:endParaRPr sz="27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public StringBuffer </a:t>
            </a:r>
            <a:r>
              <a:rPr b="1" lang="en-US" sz="2800">
                <a:latin typeface="Courier New"/>
                <a:ea typeface="Courier New"/>
                <a:cs typeface="Courier New"/>
                <a:sym typeface="Courier New"/>
              </a:rPr>
              <a:t>delete</a:t>
            </a:r>
            <a:r>
              <a:rPr lang="en-US" sz="2800">
                <a:latin typeface="Courier New"/>
                <a:ea typeface="Courier New"/>
                <a:cs typeface="Courier New"/>
                <a:sym typeface="Courier New"/>
              </a:rPr>
              <a:t>(int start, int end)</a:t>
            </a:r>
            <a:endParaRPr/>
          </a:p>
          <a:p>
            <a:pPr indent="-139700" lvl="0" marL="342900" rtl="0" algn="l">
              <a:lnSpc>
                <a:spcPct val="90000"/>
              </a:lnSpc>
              <a:spcBef>
                <a:spcPts val="640"/>
              </a:spcBef>
              <a:spcAft>
                <a:spcPts val="0"/>
              </a:spcAft>
              <a:buClr>
                <a:schemeClr val="dk1"/>
              </a:buClr>
              <a:buSzPts val="3200"/>
              <a:buNone/>
            </a:pPr>
            <a:r>
              <a:t/>
            </a:r>
            <a:endParaRPr/>
          </a:p>
        </p:txBody>
      </p:sp>
      <p:pic>
        <p:nvPicPr>
          <p:cNvPr descr="Related image" id="269" name="Google Shape;269;p24"/>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70" name="Google Shape;270;p24"/>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9144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Operations</a:t>
            </a:r>
            <a:endParaRPr b="1">
              <a:latin typeface="Times New Roman"/>
              <a:ea typeface="Times New Roman"/>
              <a:cs typeface="Times New Roman"/>
              <a:sym typeface="Times New Roman"/>
            </a:endParaRPr>
          </a:p>
        </p:txBody>
      </p:sp>
      <p:sp>
        <p:nvSpPr>
          <p:cNvPr id="276" name="Google Shape;27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b="1" lang="en-US" sz="2720">
                <a:latin typeface="Times New Roman"/>
                <a:ea typeface="Times New Roman"/>
                <a:cs typeface="Times New Roman"/>
                <a:sym typeface="Times New Roman"/>
              </a:rPr>
              <a:t>replace() - </a:t>
            </a:r>
            <a:r>
              <a:rPr lang="en-US" sz="2720">
                <a:latin typeface="Times New Roman"/>
                <a:ea typeface="Times New Roman"/>
                <a:cs typeface="Times New Roman"/>
                <a:sym typeface="Times New Roman"/>
              </a:rPr>
              <a:t>Replaces the characters in a substring of this StringBuffer with characters in the specified String.</a:t>
            </a:r>
            <a:r>
              <a:rPr lang="en-US" sz="2720"/>
              <a:t> </a:t>
            </a:r>
            <a:endParaRPr/>
          </a:p>
          <a:p>
            <a:pPr indent="-342900" lvl="0" marL="342900" rtl="0" algn="l">
              <a:lnSpc>
                <a:spcPct val="90000"/>
              </a:lnSpc>
              <a:spcBef>
                <a:spcPts val="476"/>
              </a:spcBef>
              <a:spcAft>
                <a:spcPts val="0"/>
              </a:spcAft>
              <a:buClr>
                <a:schemeClr val="dk1"/>
              </a:buClr>
              <a:buSzPts val="2380"/>
              <a:buFont typeface="Courier New"/>
              <a:buNone/>
            </a:pPr>
            <a:r>
              <a:rPr lang="en-US" sz="2380">
                <a:latin typeface="Courier New"/>
                <a:ea typeface="Courier New"/>
                <a:cs typeface="Courier New"/>
                <a:sym typeface="Courier New"/>
              </a:rPr>
              <a:t>public StringBuffer </a:t>
            </a:r>
            <a:r>
              <a:rPr b="1" lang="en-US" sz="2380">
                <a:latin typeface="Courier New"/>
                <a:ea typeface="Courier New"/>
                <a:cs typeface="Courier New"/>
                <a:sym typeface="Courier New"/>
              </a:rPr>
              <a:t>replace</a:t>
            </a:r>
            <a:r>
              <a:rPr lang="en-US" sz="2380">
                <a:latin typeface="Courier New"/>
                <a:ea typeface="Courier New"/>
                <a:cs typeface="Courier New"/>
                <a:sym typeface="Courier New"/>
              </a:rPr>
              <a:t>(int start, int end, String str)</a:t>
            </a:r>
            <a:endParaRPr/>
          </a:p>
          <a:p>
            <a:pPr indent="-342900" lvl="0" marL="342900" rtl="0" algn="l">
              <a:lnSpc>
                <a:spcPct val="90000"/>
              </a:lnSpc>
              <a:spcBef>
                <a:spcPts val="544"/>
              </a:spcBef>
              <a:spcAft>
                <a:spcPts val="0"/>
              </a:spcAft>
              <a:buClr>
                <a:schemeClr val="dk1"/>
              </a:buClr>
              <a:buSzPts val="2720"/>
              <a:buFont typeface="Calibri"/>
              <a:buNone/>
            </a:pPr>
            <a:r>
              <a:t/>
            </a:r>
            <a:endParaRPr sz="2720"/>
          </a:p>
          <a:p>
            <a:pPr indent="-341630" lvl="0" marL="342900" rtl="0" algn="l">
              <a:lnSpc>
                <a:spcPct val="90000"/>
              </a:lnSpc>
              <a:spcBef>
                <a:spcPts val="544"/>
              </a:spcBef>
              <a:spcAft>
                <a:spcPts val="0"/>
              </a:spcAft>
              <a:buClr>
                <a:schemeClr val="dk1"/>
              </a:buClr>
              <a:buSzPts val="2700"/>
              <a:buChar char="•"/>
            </a:pPr>
            <a:r>
              <a:rPr b="1" lang="en-US" sz="2700">
                <a:latin typeface="Times New Roman"/>
                <a:ea typeface="Times New Roman"/>
                <a:cs typeface="Times New Roman"/>
                <a:sym typeface="Times New Roman"/>
              </a:rPr>
              <a:t>substring() - </a:t>
            </a:r>
            <a:r>
              <a:rPr lang="en-US" sz="2700">
                <a:latin typeface="Times New Roman"/>
                <a:ea typeface="Times New Roman"/>
                <a:cs typeface="Times New Roman"/>
                <a:sym typeface="Times New Roman"/>
              </a:rPr>
              <a:t>Returns a new String that contains a subsequence of characters currently contained in this StringBuffer. The substring begins at the specified index and extends to the end of the StringBuffer.</a:t>
            </a:r>
            <a:endParaRPr sz="2700">
              <a:latin typeface="Times New Roman"/>
              <a:ea typeface="Times New Roman"/>
              <a:cs typeface="Times New Roman"/>
              <a:sym typeface="Times New Roman"/>
            </a:endParaRPr>
          </a:p>
          <a:p>
            <a:pPr indent="-342900" lvl="0" marL="342900" rtl="0" algn="l">
              <a:lnSpc>
                <a:spcPct val="90000"/>
              </a:lnSpc>
              <a:spcBef>
                <a:spcPts val="476"/>
              </a:spcBef>
              <a:spcAft>
                <a:spcPts val="0"/>
              </a:spcAft>
              <a:buClr>
                <a:schemeClr val="dk1"/>
              </a:buClr>
              <a:buSzPts val="2380"/>
              <a:buFont typeface="Courier New"/>
              <a:buNone/>
            </a:pPr>
            <a:r>
              <a:rPr lang="en-US" sz="2380">
                <a:latin typeface="Courier New"/>
                <a:ea typeface="Courier New"/>
                <a:cs typeface="Courier New"/>
                <a:sym typeface="Courier New"/>
              </a:rPr>
              <a:t>public String substring(int start)</a:t>
            </a:r>
            <a:endParaRPr/>
          </a:p>
          <a:p>
            <a:pPr indent="-342900" lvl="0" marL="342900" rtl="0" algn="l">
              <a:lnSpc>
                <a:spcPct val="90000"/>
              </a:lnSpc>
              <a:spcBef>
                <a:spcPts val="544"/>
              </a:spcBef>
              <a:spcAft>
                <a:spcPts val="0"/>
              </a:spcAft>
              <a:buClr>
                <a:schemeClr val="dk1"/>
              </a:buClr>
              <a:buSzPts val="2720"/>
              <a:buFont typeface="Calibri"/>
              <a:buNone/>
            </a:pPr>
            <a:r>
              <a:t/>
            </a:r>
            <a:endParaRPr sz="2720"/>
          </a:p>
          <a:p>
            <a:pPr indent="-170180" lvl="0" marL="342900" rtl="0" algn="l">
              <a:lnSpc>
                <a:spcPct val="90000"/>
              </a:lnSpc>
              <a:spcBef>
                <a:spcPts val="544"/>
              </a:spcBef>
              <a:spcAft>
                <a:spcPts val="0"/>
              </a:spcAft>
              <a:buClr>
                <a:schemeClr val="dk1"/>
              </a:buClr>
              <a:buSzPts val="2720"/>
              <a:buNone/>
            </a:pPr>
            <a:r>
              <a:t/>
            </a:r>
            <a:endParaRPr sz="2720"/>
          </a:p>
        </p:txBody>
      </p:sp>
      <p:pic>
        <p:nvPicPr>
          <p:cNvPr descr="Related image" id="277" name="Google Shape;277;p25"/>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78" name="Google Shape;278;p25"/>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10668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Operations</a:t>
            </a:r>
            <a:endParaRPr b="1">
              <a:latin typeface="Times New Roman"/>
              <a:ea typeface="Times New Roman"/>
              <a:cs typeface="Times New Roman"/>
              <a:sym typeface="Times New Roman"/>
            </a:endParaRPr>
          </a:p>
        </p:txBody>
      </p:sp>
      <p:sp>
        <p:nvSpPr>
          <p:cNvPr id="284" name="Google Shape;28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latin typeface="Times New Roman"/>
                <a:ea typeface="Times New Roman"/>
                <a:cs typeface="Times New Roman"/>
                <a:sym typeface="Times New Roman"/>
              </a:rPr>
              <a:t>reverse() - </a:t>
            </a:r>
            <a:r>
              <a:rPr lang="en-US">
                <a:latin typeface="Times New Roman"/>
                <a:ea typeface="Times New Roman"/>
                <a:cs typeface="Times New Roman"/>
                <a:sym typeface="Times New Roman"/>
              </a:rPr>
              <a:t>The character sequence contained in this string buffer is replaced by the reverse of the sequence. </a:t>
            </a:r>
            <a:endParaRPr>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public StringBuffer </a:t>
            </a:r>
            <a:r>
              <a:rPr b="1" lang="en-US" sz="2800">
                <a:latin typeface="Courier New"/>
                <a:ea typeface="Courier New"/>
                <a:cs typeface="Courier New"/>
                <a:sym typeface="Courier New"/>
              </a:rPr>
              <a:t>reverse</a:t>
            </a:r>
            <a:r>
              <a:rPr lang="en-US" sz="2800">
                <a:latin typeface="Courier New"/>
                <a:ea typeface="Courier New"/>
                <a:cs typeface="Courier New"/>
                <a:sym typeface="Courier New"/>
              </a:rPr>
              <a:t>()</a:t>
            </a:r>
            <a:endParaRPr/>
          </a:p>
          <a:p>
            <a:pPr indent="-342900" lvl="0" marL="342900" rtl="0" algn="l">
              <a:spcBef>
                <a:spcPts val="640"/>
              </a:spcBef>
              <a:spcAft>
                <a:spcPts val="0"/>
              </a:spcAft>
              <a:buClr>
                <a:schemeClr val="dk1"/>
              </a:buClr>
              <a:buSzPts val="3200"/>
              <a:buFont typeface="Calibri"/>
              <a:buNone/>
            </a:pPr>
            <a:r>
              <a:t/>
            </a:r>
            <a:endParaRPr/>
          </a:p>
          <a:p>
            <a:pPr indent="-342900" lvl="0" marL="342900" rtl="0" algn="l">
              <a:spcBef>
                <a:spcPts val="640"/>
              </a:spcBef>
              <a:spcAft>
                <a:spcPts val="0"/>
              </a:spcAft>
              <a:buClr>
                <a:schemeClr val="dk1"/>
              </a:buClr>
              <a:buSzPts val="3200"/>
              <a:buChar char="•"/>
            </a:pPr>
            <a:r>
              <a:rPr b="1" lang="en-US">
                <a:latin typeface="Times New Roman"/>
                <a:ea typeface="Times New Roman"/>
                <a:cs typeface="Times New Roman"/>
                <a:sym typeface="Times New Roman"/>
              </a:rPr>
              <a:t>length() - </a:t>
            </a:r>
            <a:r>
              <a:rPr lang="en-US">
                <a:latin typeface="Times New Roman"/>
                <a:ea typeface="Times New Roman"/>
                <a:cs typeface="Times New Roman"/>
                <a:sym typeface="Times New Roman"/>
              </a:rPr>
              <a:t>Returns the length of this string buffer. </a:t>
            </a:r>
            <a:endParaRPr>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Courier New"/>
              <a:buNone/>
            </a:pPr>
            <a:r>
              <a:rPr lang="en-US" sz="2800">
                <a:latin typeface="Courier New"/>
                <a:ea typeface="Courier New"/>
                <a:cs typeface="Courier New"/>
                <a:sym typeface="Courier New"/>
              </a:rPr>
              <a:t>public int </a:t>
            </a:r>
            <a:r>
              <a:rPr b="1" lang="en-US" sz="2800">
                <a:latin typeface="Courier New"/>
                <a:ea typeface="Courier New"/>
                <a:cs typeface="Courier New"/>
                <a:sym typeface="Courier New"/>
              </a:rPr>
              <a:t>length</a:t>
            </a:r>
            <a:r>
              <a:rPr lang="en-US" sz="2800">
                <a:latin typeface="Courier New"/>
                <a:ea typeface="Courier New"/>
                <a:cs typeface="Courier New"/>
                <a:sym typeface="Courier New"/>
              </a:rPr>
              <a:t>()</a:t>
            </a:r>
            <a:endParaRPr/>
          </a:p>
          <a:p>
            <a:pPr indent="-139700" lvl="0" marL="342900" rtl="0" algn="l">
              <a:spcBef>
                <a:spcPts val="640"/>
              </a:spcBef>
              <a:spcAft>
                <a:spcPts val="0"/>
              </a:spcAft>
              <a:buClr>
                <a:schemeClr val="dk1"/>
              </a:buClr>
              <a:buSzPts val="3200"/>
              <a:buNone/>
            </a:pPr>
            <a:r>
              <a:t/>
            </a:r>
            <a:endParaRPr/>
          </a:p>
        </p:txBody>
      </p:sp>
      <p:pic>
        <p:nvPicPr>
          <p:cNvPr descr="Related image" id="285" name="Google Shape;285;p26"/>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86" name="Google Shape;286;p26"/>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9906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Operations</a:t>
            </a:r>
            <a:endParaRPr b="1">
              <a:latin typeface="Times New Roman"/>
              <a:ea typeface="Times New Roman"/>
              <a:cs typeface="Times New Roman"/>
              <a:sym typeface="Times New Roman"/>
            </a:endParaRPr>
          </a:p>
        </p:txBody>
      </p:sp>
      <p:sp>
        <p:nvSpPr>
          <p:cNvPr id="292" name="Google Shape;29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b="1" lang="en-US" sz="2960">
                <a:latin typeface="Times New Roman"/>
                <a:ea typeface="Times New Roman"/>
                <a:cs typeface="Times New Roman"/>
                <a:sym typeface="Times New Roman"/>
              </a:rPr>
              <a:t>capacity() - </a:t>
            </a:r>
            <a:r>
              <a:rPr lang="en-US" sz="2960">
                <a:latin typeface="Times New Roman"/>
                <a:ea typeface="Times New Roman"/>
                <a:cs typeface="Times New Roman"/>
                <a:sym typeface="Times New Roman"/>
              </a:rPr>
              <a:t>Returns the current capacity of the String buffer. The capacity is the amount of storage available for newly inserted characters</a:t>
            </a:r>
            <a:r>
              <a:rPr lang="en-US" sz="2960"/>
              <a:t>.</a:t>
            </a:r>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int </a:t>
            </a:r>
            <a:r>
              <a:rPr b="1" lang="en-US" sz="2590">
                <a:latin typeface="Courier New"/>
                <a:ea typeface="Courier New"/>
                <a:cs typeface="Courier New"/>
                <a:sym typeface="Courier New"/>
              </a:rPr>
              <a:t>capacity</a:t>
            </a:r>
            <a:r>
              <a:rPr lang="en-US" sz="2590">
                <a:latin typeface="Courier New"/>
                <a:ea typeface="Courier New"/>
                <a:cs typeface="Courier New"/>
                <a:sym typeface="Courier New"/>
              </a:rPr>
              <a:t>()</a:t>
            </a:r>
            <a:endParaRPr/>
          </a:p>
          <a:p>
            <a:pPr indent="-342900" lvl="0" marL="342900" rtl="0" algn="l">
              <a:lnSpc>
                <a:spcPct val="90000"/>
              </a:lnSpc>
              <a:spcBef>
                <a:spcPts val="518"/>
              </a:spcBef>
              <a:spcAft>
                <a:spcPts val="0"/>
              </a:spcAft>
              <a:buClr>
                <a:schemeClr val="dk1"/>
              </a:buClr>
              <a:buSzPts val="2590"/>
              <a:buFont typeface="Calibri"/>
              <a:buNone/>
            </a:pPr>
            <a:r>
              <a:t/>
            </a:r>
            <a:endParaRPr sz="2590">
              <a:latin typeface="Courier New"/>
              <a:ea typeface="Courier New"/>
              <a:cs typeface="Courier New"/>
              <a:sym typeface="Courier New"/>
            </a:endParaRPr>
          </a:p>
          <a:p>
            <a:pPr indent="-342900" lvl="0" marL="342900" rtl="0" algn="l">
              <a:lnSpc>
                <a:spcPct val="90000"/>
              </a:lnSpc>
              <a:spcBef>
                <a:spcPts val="592"/>
              </a:spcBef>
              <a:spcAft>
                <a:spcPts val="0"/>
              </a:spcAft>
              <a:buClr>
                <a:schemeClr val="dk1"/>
              </a:buClr>
              <a:buSzPts val="2960"/>
              <a:buChar char="•"/>
            </a:pPr>
            <a:r>
              <a:rPr lang="en-US" sz="2960"/>
              <a:t> </a:t>
            </a:r>
            <a:r>
              <a:rPr b="1" lang="en-US" sz="2960">
                <a:latin typeface="Times New Roman"/>
                <a:ea typeface="Times New Roman"/>
                <a:cs typeface="Times New Roman"/>
                <a:sym typeface="Times New Roman"/>
              </a:rPr>
              <a:t>charAt() - </a:t>
            </a:r>
            <a:r>
              <a:rPr lang="en-US" sz="2960">
                <a:latin typeface="Times New Roman"/>
                <a:ea typeface="Times New Roman"/>
                <a:cs typeface="Times New Roman"/>
                <a:sym typeface="Times New Roman"/>
              </a:rPr>
              <a:t>The specified character of the sequence currently represented by the string buffer, as indicated by the index argument, is returned. </a:t>
            </a:r>
            <a:endParaRPr>
              <a:latin typeface="Times New Roman"/>
              <a:ea typeface="Times New Roman"/>
              <a:cs typeface="Times New Roman"/>
              <a:sym typeface="Times New Roman"/>
            </a:endParaRPr>
          </a:p>
          <a:p>
            <a:pPr indent="-342900" lvl="0" marL="342900" rtl="0" algn="l">
              <a:lnSpc>
                <a:spcPct val="9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char </a:t>
            </a:r>
            <a:r>
              <a:rPr b="1" lang="en-US" sz="2590">
                <a:latin typeface="Courier New"/>
                <a:ea typeface="Courier New"/>
                <a:cs typeface="Courier New"/>
                <a:sym typeface="Courier New"/>
              </a:rPr>
              <a:t>charAt</a:t>
            </a:r>
            <a:r>
              <a:rPr lang="en-US" sz="2590">
                <a:latin typeface="Courier New"/>
                <a:ea typeface="Courier New"/>
                <a:cs typeface="Courier New"/>
                <a:sym typeface="Courier New"/>
              </a:rPr>
              <a:t>(int index)</a:t>
            </a:r>
            <a:endParaRPr/>
          </a:p>
          <a:p>
            <a:pPr indent="-154940" lvl="0" marL="342900" rtl="0" algn="l">
              <a:lnSpc>
                <a:spcPct val="90000"/>
              </a:lnSpc>
              <a:spcBef>
                <a:spcPts val="592"/>
              </a:spcBef>
              <a:spcAft>
                <a:spcPts val="0"/>
              </a:spcAft>
              <a:buClr>
                <a:schemeClr val="dk1"/>
              </a:buClr>
              <a:buSzPts val="2960"/>
              <a:buNone/>
            </a:pPr>
            <a:r>
              <a:t/>
            </a:r>
            <a:endParaRPr sz="2960"/>
          </a:p>
        </p:txBody>
      </p:sp>
      <p:pic>
        <p:nvPicPr>
          <p:cNvPr descr="Related image" id="293" name="Google Shape;293;p27"/>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294" name="Google Shape;294;p27"/>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838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Operations</a:t>
            </a:r>
            <a:endParaRPr b="1">
              <a:latin typeface="Times New Roman"/>
              <a:ea typeface="Times New Roman"/>
              <a:cs typeface="Times New Roman"/>
              <a:sym typeface="Times New Roman"/>
            </a:endParaRPr>
          </a:p>
        </p:txBody>
      </p:sp>
      <p:sp>
        <p:nvSpPr>
          <p:cNvPr id="300" name="Google Shape;300;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26390" lvl="0" marL="342900" rtl="0" algn="l">
              <a:lnSpc>
                <a:spcPct val="80000"/>
              </a:lnSpc>
              <a:spcBef>
                <a:spcPts val="0"/>
              </a:spcBef>
              <a:spcAft>
                <a:spcPts val="0"/>
              </a:spcAft>
              <a:buClr>
                <a:schemeClr val="dk1"/>
              </a:buClr>
              <a:buSzPts val="2700"/>
              <a:buChar char="•"/>
            </a:pPr>
            <a:r>
              <a:rPr b="1" lang="en-US" sz="2700">
                <a:latin typeface="Times New Roman"/>
                <a:ea typeface="Times New Roman"/>
                <a:cs typeface="Times New Roman"/>
                <a:sym typeface="Times New Roman"/>
              </a:rPr>
              <a:t>getChars() - </a:t>
            </a:r>
            <a:r>
              <a:rPr lang="en-US" sz="2700">
                <a:latin typeface="Times New Roman"/>
                <a:ea typeface="Times New Roman"/>
                <a:cs typeface="Times New Roman"/>
                <a:sym typeface="Times New Roman"/>
              </a:rPr>
              <a:t>Characters are copied from this string buffer into the destination character array dst. The first character to be copied is at index srcBegin; the last character to be copied is at index srcEnd-1. </a:t>
            </a:r>
            <a:endParaRPr sz="2700">
              <a:latin typeface="Times New Roman"/>
              <a:ea typeface="Times New Roman"/>
              <a:cs typeface="Times New Roman"/>
              <a:sym typeface="Times New Roman"/>
            </a:endParaRPr>
          </a:p>
          <a:p>
            <a:pPr indent="-326390" lvl="0" marL="342900" rtl="0" algn="l">
              <a:lnSpc>
                <a:spcPct val="80000"/>
              </a:lnSpc>
              <a:spcBef>
                <a:spcPts val="0"/>
              </a:spcBef>
              <a:spcAft>
                <a:spcPts val="0"/>
              </a:spcAft>
              <a:buSzPts val="2700"/>
              <a:buFont typeface="Times New Roman"/>
              <a:buChar char="•"/>
            </a:pPr>
            <a:r>
              <a:t/>
            </a:r>
            <a:endParaRPr sz="2700">
              <a:latin typeface="Times New Roman"/>
              <a:ea typeface="Times New Roman"/>
              <a:cs typeface="Times New Roman"/>
              <a:sym typeface="Times New Roman"/>
            </a:endParaRPr>
          </a:p>
          <a:p>
            <a:pPr indent="-342900" lvl="0" marL="342900" rtl="0" algn="l">
              <a:lnSpc>
                <a:spcPct val="80000"/>
              </a:lnSpc>
              <a:spcBef>
                <a:spcPts val="592"/>
              </a:spcBef>
              <a:spcAft>
                <a:spcPts val="0"/>
              </a:spcAft>
              <a:buClr>
                <a:schemeClr val="dk1"/>
              </a:buClr>
              <a:buSzPts val="2590"/>
              <a:buFont typeface="Courier New"/>
              <a:buNone/>
            </a:pPr>
            <a:r>
              <a:rPr lang="en-US" sz="2590">
                <a:latin typeface="Courier New"/>
                <a:ea typeface="Courier New"/>
                <a:cs typeface="Courier New"/>
                <a:sym typeface="Courier New"/>
              </a:rPr>
              <a:t>	public void </a:t>
            </a:r>
            <a:r>
              <a:rPr b="1" lang="en-US" sz="2590">
                <a:latin typeface="Courier New"/>
                <a:ea typeface="Courier New"/>
                <a:cs typeface="Courier New"/>
                <a:sym typeface="Courier New"/>
              </a:rPr>
              <a:t>getChars</a:t>
            </a:r>
            <a:r>
              <a:rPr lang="en-US" sz="2590">
                <a:latin typeface="Courier New"/>
                <a:ea typeface="Courier New"/>
                <a:cs typeface="Courier New"/>
                <a:sym typeface="Courier New"/>
              </a:rPr>
              <a:t>(int srcBegin, int srcEnd, char[] dst, int dstBegin)</a:t>
            </a:r>
            <a:r>
              <a:rPr lang="en-US" sz="2960"/>
              <a:t> </a:t>
            </a:r>
            <a:endParaRPr sz="2590">
              <a:latin typeface="Courier New"/>
              <a:ea typeface="Courier New"/>
              <a:cs typeface="Courier New"/>
              <a:sym typeface="Courier New"/>
            </a:endParaRPr>
          </a:p>
          <a:p>
            <a:pPr indent="-342900" lvl="0" marL="342900" rtl="0" algn="l">
              <a:lnSpc>
                <a:spcPct val="80000"/>
              </a:lnSpc>
              <a:spcBef>
                <a:spcPts val="518"/>
              </a:spcBef>
              <a:spcAft>
                <a:spcPts val="0"/>
              </a:spcAft>
              <a:buClr>
                <a:schemeClr val="dk1"/>
              </a:buClr>
              <a:buSzPts val="2590"/>
              <a:buFont typeface="Calibri"/>
              <a:buNone/>
            </a:pPr>
            <a:r>
              <a:t/>
            </a:r>
            <a:endParaRPr sz="2590">
              <a:latin typeface="Courier New"/>
              <a:ea typeface="Courier New"/>
              <a:cs typeface="Courier New"/>
              <a:sym typeface="Courier New"/>
            </a:endParaRPr>
          </a:p>
          <a:p>
            <a:pPr indent="-326390" lvl="0" marL="342900" rtl="0" algn="l">
              <a:lnSpc>
                <a:spcPct val="80000"/>
              </a:lnSpc>
              <a:spcBef>
                <a:spcPts val="592"/>
              </a:spcBef>
              <a:spcAft>
                <a:spcPts val="0"/>
              </a:spcAft>
              <a:buClr>
                <a:schemeClr val="dk1"/>
              </a:buClr>
              <a:buSzPts val="2700"/>
              <a:buChar char="•"/>
            </a:pPr>
            <a:r>
              <a:rPr lang="en-US" sz="2700">
                <a:latin typeface="Times New Roman"/>
                <a:ea typeface="Times New Roman"/>
                <a:cs typeface="Times New Roman"/>
                <a:sym typeface="Times New Roman"/>
              </a:rPr>
              <a:t> </a:t>
            </a:r>
            <a:r>
              <a:rPr b="1" lang="en-US" sz="2700">
                <a:latin typeface="Times New Roman"/>
                <a:ea typeface="Times New Roman"/>
                <a:cs typeface="Times New Roman"/>
                <a:sym typeface="Times New Roman"/>
              </a:rPr>
              <a:t>setLength</a:t>
            </a:r>
            <a:r>
              <a:rPr lang="en-US" sz="2700">
                <a:latin typeface="Times New Roman"/>
                <a:ea typeface="Times New Roman"/>
                <a:cs typeface="Times New Roman"/>
                <a:sym typeface="Times New Roman"/>
              </a:rPr>
              <a:t>() </a:t>
            </a:r>
            <a:r>
              <a:rPr b="1" lang="en-US" sz="2700">
                <a:latin typeface="Times New Roman"/>
                <a:ea typeface="Times New Roman"/>
                <a:cs typeface="Times New Roman"/>
                <a:sym typeface="Times New Roman"/>
              </a:rPr>
              <a:t>- </a:t>
            </a:r>
            <a:r>
              <a:rPr lang="en-US" sz="2700">
                <a:latin typeface="Times New Roman"/>
                <a:ea typeface="Times New Roman"/>
                <a:cs typeface="Times New Roman"/>
                <a:sym typeface="Times New Roman"/>
              </a:rPr>
              <a:t>Sets the length of the StringBuffer. </a:t>
            </a:r>
            <a:endParaRPr sz="2700">
              <a:latin typeface="Times New Roman"/>
              <a:ea typeface="Times New Roman"/>
              <a:cs typeface="Times New Roman"/>
              <a:sym typeface="Times New Roman"/>
            </a:endParaRPr>
          </a:p>
          <a:p>
            <a:pPr indent="-342900" lvl="0" marL="342900" rtl="0" algn="l">
              <a:lnSpc>
                <a:spcPct val="80000"/>
              </a:lnSpc>
              <a:spcBef>
                <a:spcPts val="518"/>
              </a:spcBef>
              <a:spcAft>
                <a:spcPts val="0"/>
              </a:spcAft>
              <a:buClr>
                <a:schemeClr val="dk1"/>
              </a:buClr>
              <a:buSzPts val="2590"/>
              <a:buFont typeface="Courier New"/>
              <a:buNone/>
            </a:pPr>
            <a:r>
              <a:rPr lang="en-US" sz="2590">
                <a:latin typeface="Courier New"/>
                <a:ea typeface="Courier New"/>
                <a:cs typeface="Courier New"/>
                <a:sym typeface="Courier New"/>
              </a:rPr>
              <a:t>public void </a:t>
            </a:r>
            <a:r>
              <a:rPr b="1" lang="en-US" sz="2590">
                <a:latin typeface="Courier New"/>
                <a:ea typeface="Courier New"/>
                <a:cs typeface="Courier New"/>
                <a:sym typeface="Courier New"/>
              </a:rPr>
              <a:t>setLength</a:t>
            </a:r>
            <a:r>
              <a:rPr lang="en-US" sz="2590">
                <a:latin typeface="Courier New"/>
                <a:ea typeface="Courier New"/>
                <a:cs typeface="Courier New"/>
                <a:sym typeface="Courier New"/>
              </a:rPr>
              <a:t>(int newLength)</a:t>
            </a:r>
            <a:endParaRPr/>
          </a:p>
          <a:p>
            <a:pPr indent="-342900" lvl="0" marL="342900" rtl="0" algn="l">
              <a:lnSpc>
                <a:spcPct val="80000"/>
              </a:lnSpc>
              <a:spcBef>
                <a:spcPts val="592"/>
              </a:spcBef>
              <a:spcAft>
                <a:spcPts val="0"/>
              </a:spcAft>
              <a:buClr>
                <a:schemeClr val="dk1"/>
              </a:buClr>
              <a:buSzPts val="2960"/>
              <a:buFont typeface="Calibri"/>
              <a:buNone/>
            </a:pPr>
            <a:r>
              <a:rPr lang="en-US" sz="2960"/>
              <a:t> </a:t>
            </a:r>
            <a:endParaRPr/>
          </a:p>
          <a:p>
            <a:pPr indent="-154940" lvl="0" marL="342900" rtl="0" algn="l">
              <a:lnSpc>
                <a:spcPct val="80000"/>
              </a:lnSpc>
              <a:spcBef>
                <a:spcPts val="592"/>
              </a:spcBef>
              <a:spcAft>
                <a:spcPts val="0"/>
              </a:spcAft>
              <a:buClr>
                <a:schemeClr val="dk1"/>
              </a:buClr>
              <a:buSzPts val="2960"/>
              <a:buNone/>
            </a:pPr>
            <a:r>
              <a:t/>
            </a:r>
            <a:endParaRPr sz="2960"/>
          </a:p>
        </p:txBody>
      </p:sp>
      <p:pic>
        <p:nvPicPr>
          <p:cNvPr descr="Related image" id="301" name="Google Shape;301;p28"/>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302" name="Google Shape;302;p28"/>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838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Example</a:t>
            </a:r>
            <a:endParaRPr b="1">
              <a:latin typeface="Times New Roman"/>
              <a:ea typeface="Times New Roman"/>
              <a:cs typeface="Times New Roman"/>
              <a:sym typeface="Times New Roman"/>
            </a:endParaRPr>
          </a:p>
        </p:txBody>
      </p:sp>
      <p:sp>
        <p:nvSpPr>
          <p:cNvPr id="308" name="Google Shape;308;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Font typeface="Calibri"/>
              <a:buNone/>
            </a:pPr>
            <a:r>
              <a:rPr lang="en-US" sz="2720"/>
              <a:t> </a:t>
            </a:r>
            <a:r>
              <a:rPr lang="en-US" sz="2720">
                <a:latin typeface="Courier New"/>
                <a:ea typeface="Courier New"/>
                <a:cs typeface="Courier New"/>
                <a:sym typeface="Courier New"/>
              </a:rPr>
              <a:t>StringBuffer sb = new StringBuffer(“Hello”);</a:t>
            </a:r>
            <a:endParaRPr/>
          </a:p>
          <a:p>
            <a:pPr indent="-342900" lvl="0" marL="342900" rtl="0" algn="l">
              <a:lnSpc>
                <a:spcPct val="80000"/>
              </a:lnSpc>
              <a:spcBef>
                <a:spcPts val="544"/>
              </a:spcBef>
              <a:spcAft>
                <a:spcPts val="0"/>
              </a:spcAft>
              <a:buClr>
                <a:schemeClr val="dk1"/>
              </a:buClr>
              <a:buSzPts val="2720"/>
              <a:buFont typeface="Courier New"/>
              <a:buNone/>
            </a:pPr>
            <a:r>
              <a:rPr lang="en-US" sz="2720">
                <a:latin typeface="Courier New"/>
                <a:ea typeface="Courier New"/>
                <a:cs typeface="Courier New"/>
                <a:sym typeface="Courier New"/>
              </a:rPr>
              <a:t>	sb.length(); // 5</a:t>
            </a:r>
            <a:endParaRPr/>
          </a:p>
          <a:p>
            <a:pPr indent="-342900" lvl="0" marL="342900" rtl="0" algn="l">
              <a:lnSpc>
                <a:spcPct val="80000"/>
              </a:lnSpc>
              <a:spcBef>
                <a:spcPts val="544"/>
              </a:spcBef>
              <a:spcAft>
                <a:spcPts val="0"/>
              </a:spcAft>
              <a:buClr>
                <a:schemeClr val="dk1"/>
              </a:buClr>
              <a:buSzPts val="2720"/>
              <a:buFont typeface="Courier New"/>
              <a:buNone/>
            </a:pPr>
            <a:r>
              <a:rPr lang="en-US" sz="2720">
                <a:latin typeface="Courier New"/>
                <a:ea typeface="Courier New"/>
                <a:cs typeface="Courier New"/>
                <a:sym typeface="Courier New"/>
              </a:rPr>
              <a:t>	sb.capacity(); // 21 (16 characters room is 				added if no size is specified)</a:t>
            </a:r>
            <a:endParaRPr/>
          </a:p>
          <a:p>
            <a:pPr indent="-342900" lvl="0" marL="342900" rtl="0" algn="l">
              <a:lnSpc>
                <a:spcPct val="80000"/>
              </a:lnSpc>
              <a:spcBef>
                <a:spcPts val="544"/>
              </a:spcBef>
              <a:spcAft>
                <a:spcPts val="0"/>
              </a:spcAft>
              <a:buClr>
                <a:schemeClr val="dk1"/>
              </a:buClr>
              <a:buSzPts val="2720"/>
              <a:buFont typeface="Courier New"/>
              <a:buNone/>
            </a:pPr>
            <a:r>
              <a:rPr lang="en-US" sz="2720">
                <a:latin typeface="Courier New"/>
                <a:ea typeface="Courier New"/>
                <a:cs typeface="Courier New"/>
                <a:sym typeface="Courier New"/>
              </a:rPr>
              <a:t>	sb.charAt(1); // e</a:t>
            </a:r>
            <a:endParaRPr/>
          </a:p>
          <a:p>
            <a:pPr indent="-342900" lvl="0" marL="342900" rtl="0" algn="l">
              <a:lnSpc>
                <a:spcPct val="80000"/>
              </a:lnSpc>
              <a:spcBef>
                <a:spcPts val="544"/>
              </a:spcBef>
              <a:spcAft>
                <a:spcPts val="0"/>
              </a:spcAft>
              <a:buClr>
                <a:schemeClr val="dk1"/>
              </a:buClr>
              <a:buSzPts val="2720"/>
              <a:buFont typeface="Courier New"/>
              <a:buNone/>
            </a:pPr>
            <a:r>
              <a:rPr lang="en-US" sz="2720">
                <a:latin typeface="Courier New"/>
                <a:ea typeface="Courier New"/>
                <a:cs typeface="Courier New"/>
                <a:sym typeface="Courier New"/>
              </a:rPr>
              <a:t>	sb.setCharAt(1,’i’); // Hillo</a:t>
            </a:r>
            <a:endParaRPr sz="2720">
              <a:latin typeface="Courier New"/>
              <a:ea typeface="Courier New"/>
              <a:cs typeface="Courier New"/>
              <a:sym typeface="Courier New"/>
            </a:endParaRPr>
          </a:p>
          <a:p>
            <a:pPr indent="-342900" lvl="0" marL="342900" rtl="0" algn="l">
              <a:lnSpc>
                <a:spcPct val="80000"/>
              </a:lnSpc>
              <a:spcBef>
                <a:spcPts val="544"/>
              </a:spcBef>
              <a:spcAft>
                <a:spcPts val="0"/>
              </a:spcAft>
              <a:buClr>
                <a:schemeClr val="dk1"/>
              </a:buClr>
              <a:buSzPts val="2720"/>
              <a:buFont typeface="Courier New"/>
              <a:buNone/>
            </a:pPr>
            <a:r>
              <a:rPr lang="en-US" sz="2720">
                <a:latin typeface="Courier New"/>
                <a:ea typeface="Courier New"/>
                <a:cs typeface="Courier New"/>
                <a:sym typeface="Courier New"/>
              </a:rPr>
              <a:t>	sb.setLength(2); // Hi</a:t>
            </a:r>
            <a:endParaRPr/>
          </a:p>
          <a:p>
            <a:pPr indent="-342900" lvl="0" marL="342900" rtl="0" algn="l">
              <a:lnSpc>
                <a:spcPct val="80000"/>
              </a:lnSpc>
              <a:spcBef>
                <a:spcPts val="544"/>
              </a:spcBef>
              <a:spcAft>
                <a:spcPts val="0"/>
              </a:spcAft>
              <a:buClr>
                <a:schemeClr val="dk1"/>
              </a:buClr>
              <a:buSzPts val="2720"/>
              <a:buFont typeface="Courier New"/>
              <a:buNone/>
            </a:pPr>
            <a:r>
              <a:rPr lang="en-US" sz="2720">
                <a:latin typeface="Courier New"/>
                <a:ea typeface="Courier New"/>
                <a:cs typeface="Courier New"/>
                <a:sym typeface="Courier New"/>
              </a:rPr>
              <a:t>	sb.append(“l”).append(“l”); // Hill</a:t>
            </a:r>
            <a:endParaRPr/>
          </a:p>
          <a:p>
            <a:pPr indent="-342900" lvl="0" marL="342900" rtl="0" algn="l">
              <a:lnSpc>
                <a:spcPct val="80000"/>
              </a:lnSpc>
              <a:spcBef>
                <a:spcPts val="544"/>
              </a:spcBef>
              <a:spcAft>
                <a:spcPts val="0"/>
              </a:spcAft>
              <a:buClr>
                <a:schemeClr val="dk1"/>
              </a:buClr>
              <a:buSzPts val="2720"/>
              <a:buFont typeface="Courier New"/>
              <a:buNone/>
            </a:pPr>
            <a:r>
              <a:rPr lang="en-US" sz="2720">
                <a:latin typeface="Courier New"/>
                <a:ea typeface="Courier New"/>
                <a:cs typeface="Courier New"/>
                <a:sym typeface="Courier New"/>
              </a:rPr>
              <a:t>	sb.insert(0, “Big “); // Big Hill</a:t>
            </a:r>
            <a:endParaRPr/>
          </a:p>
          <a:p>
            <a:pPr indent="-170180" lvl="0" marL="342900" rtl="0" algn="l">
              <a:lnSpc>
                <a:spcPct val="80000"/>
              </a:lnSpc>
              <a:spcBef>
                <a:spcPts val="544"/>
              </a:spcBef>
              <a:spcAft>
                <a:spcPts val="0"/>
              </a:spcAft>
              <a:buClr>
                <a:schemeClr val="dk1"/>
              </a:buClr>
              <a:buSzPts val="2720"/>
              <a:buNone/>
            </a:pPr>
            <a:r>
              <a:t/>
            </a:r>
            <a:endParaRPr sz="2720"/>
          </a:p>
        </p:txBody>
      </p:sp>
      <p:pic>
        <p:nvPicPr>
          <p:cNvPr descr="Related image" id="309" name="Google Shape;309;p29"/>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310" name="Google Shape;310;p29"/>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Constructing Strings</a:t>
            </a:r>
            <a:endParaRPr b="1">
              <a:latin typeface="Times New Roman"/>
              <a:ea typeface="Times New Roman"/>
              <a:cs typeface="Times New Roman"/>
              <a:sym typeface="Times New Roman"/>
            </a:endParaRPr>
          </a:p>
        </p:txBody>
      </p:sp>
      <p:sp>
        <p:nvSpPr>
          <p:cNvPr id="100" name="Google Shape;100;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590"/>
              <a:buChar char="•"/>
            </a:pPr>
            <a:r>
              <a:rPr lang="en-US" sz="2590">
                <a:latin typeface="Times New Roman"/>
                <a:ea typeface="Times New Roman"/>
                <a:cs typeface="Times New Roman"/>
                <a:sym typeface="Times New Roman"/>
              </a:rPr>
              <a:t>String str = "abc";</a:t>
            </a:r>
            <a:r>
              <a:rPr lang="en-US" sz="2960">
                <a:latin typeface="Times New Roman"/>
                <a:ea typeface="Times New Roman"/>
                <a:cs typeface="Times New Roman"/>
                <a:sym typeface="Times New Roman"/>
              </a:rPr>
              <a:t> is equivalent to: </a:t>
            </a:r>
            <a:endParaRPr>
              <a:latin typeface="Times New Roman"/>
              <a:ea typeface="Times New Roman"/>
              <a:cs typeface="Times New Roman"/>
              <a:sym typeface="Times New Roman"/>
            </a:endParaRPr>
          </a:p>
          <a:p>
            <a:pPr indent="-342900" lvl="0" marL="342900" rtl="0" algn="l">
              <a:lnSpc>
                <a:spcPct val="80000"/>
              </a:lnSpc>
              <a:spcBef>
                <a:spcPts val="518"/>
              </a:spcBef>
              <a:spcAft>
                <a:spcPts val="0"/>
              </a:spcAft>
              <a:buClr>
                <a:schemeClr val="dk1"/>
              </a:buClr>
              <a:buSzPts val="2590"/>
              <a:buFont typeface="Courier New"/>
              <a:buNone/>
            </a:pPr>
            <a:r>
              <a:rPr lang="en-US" sz="2590">
                <a:latin typeface="Times New Roman"/>
                <a:ea typeface="Times New Roman"/>
                <a:cs typeface="Times New Roman"/>
                <a:sym typeface="Times New Roman"/>
              </a:rPr>
              <a:t>    </a:t>
            </a:r>
            <a:r>
              <a:rPr lang="en-US" sz="2590">
                <a:latin typeface="Times New Roman"/>
                <a:ea typeface="Times New Roman"/>
                <a:cs typeface="Times New Roman"/>
                <a:sym typeface="Times New Roman"/>
              </a:rPr>
              <a:t>char data[] = {'a', 'b', 'c'}; </a:t>
            </a:r>
            <a:endParaRPr>
              <a:latin typeface="Times New Roman"/>
              <a:ea typeface="Times New Roman"/>
              <a:cs typeface="Times New Roman"/>
              <a:sym typeface="Times New Roman"/>
            </a:endParaRPr>
          </a:p>
          <a:p>
            <a:pPr indent="-342900" lvl="0" marL="342900" rtl="0" algn="l">
              <a:lnSpc>
                <a:spcPct val="80000"/>
              </a:lnSpc>
              <a:spcBef>
                <a:spcPts val="518"/>
              </a:spcBef>
              <a:spcAft>
                <a:spcPts val="0"/>
              </a:spcAft>
              <a:buClr>
                <a:schemeClr val="dk1"/>
              </a:buClr>
              <a:buSzPts val="2590"/>
              <a:buFont typeface="Courier New"/>
              <a:buNone/>
            </a:pPr>
            <a:r>
              <a:rPr lang="en-US" sz="2590">
                <a:latin typeface="Times New Roman"/>
                <a:ea typeface="Times New Roman"/>
                <a:cs typeface="Times New Roman"/>
                <a:sym typeface="Times New Roman"/>
              </a:rPr>
              <a:t>    </a:t>
            </a:r>
            <a:r>
              <a:rPr lang="en-US" sz="2590">
                <a:latin typeface="Times New Roman"/>
                <a:ea typeface="Times New Roman"/>
                <a:cs typeface="Times New Roman"/>
                <a:sym typeface="Times New Roman"/>
              </a:rPr>
              <a:t>String str = new String(data);</a:t>
            </a:r>
            <a:endParaRPr>
              <a:latin typeface="Times New Roman"/>
              <a:ea typeface="Times New Roman"/>
              <a:cs typeface="Times New Roman"/>
              <a:sym typeface="Times New Roman"/>
            </a:endParaRPr>
          </a:p>
          <a:p>
            <a:pPr indent="-342900" lvl="0" marL="342900" rtl="0" algn="l">
              <a:lnSpc>
                <a:spcPct val="80000"/>
              </a:lnSpc>
              <a:spcBef>
                <a:spcPts val="518"/>
              </a:spcBef>
              <a:spcAft>
                <a:spcPts val="0"/>
              </a:spcAft>
              <a:buClr>
                <a:schemeClr val="dk1"/>
              </a:buClr>
              <a:buSzPts val="2590"/>
              <a:buFont typeface="Calibri"/>
              <a:buNone/>
            </a:pPr>
            <a:r>
              <a:t/>
            </a:r>
            <a:endParaRPr sz="2590">
              <a:latin typeface="Times New Roman"/>
              <a:ea typeface="Times New Roman"/>
              <a:cs typeface="Times New Roman"/>
              <a:sym typeface="Times New Roman"/>
            </a:endParaRPr>
          </a:p>
          <a:p>
            <a:pPr indent="-342900" lvl="0" marL="342900" rtl="0" algn="l">
              <a:lnSpc>
                <a:spcPct val="80000"/>
              </a:lnSpc>
              <a:spcBef>
                <a:spcPts val="592"/>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If data array in the above example is modified after the string object str is created, then str remains unchanged.</a:t>
            </a:r>
            <a:endParaRPr>
              <a:latin typeface="Times New Roman"/>
              <a:ea typeface="Times New Roman"/>
              <a:cs typeface="Times New Roman"/>
              <a:sym typeface="Times New Roman"/>
            </a:endParaRPr>
          </a:p>
          <a:p>
            <a:pPr indent="-342900" lvl="0" marL="342900" rtl="0" algn="l">
              <a:lnSpc>
                <a:spcPct val="80000"/>
              </a:lnSpc>
              <a:spcBef>
                <a:spcPts val="592"/>
              </a:spcBef>
              <a:spcAft>
                <a:spcPts val="0"/>
              </a:spcAft>
              <a:buClr>
                <a:schemeClr val="dk1"/>
              </a:buClr>
              <a:buSzPts val="2960"/>
              <a:buFont typeface="Times New Roman"/>
              <a:buChar char="•"/>
            </a:pPr>
            <a:r>
              <a:rPr lang="en-US" sz="2960">
                <a:latin typeface="Times New Roman"/>
                <a:ea typeface="Times New Roman"/>
                <a:cs typeface="Times New Roman"/>
                <a:sym typeface="Times New Roman"/>
              </a:rPr>
              <a:t>Construct a string object by passing another string object. </a:t>
            </a:r>
            <a:endParaRPr>
              <a:latin typeface="Times New Roman"/>
              <a:ea typeface="Times New Roman"/>
              <a:cs typeface="Times New Roman"/>
              <a:sym typeface="Times New Roman"/>
            </a:endParaRPr>
          </a:p>
          <a:p>
            <a:pPr indent="-342900" lvl="0" marL="342900" rtl="0" algn="l">
              <a:lnSpc>
                <a:spcPct val="80000"/>
              </a:lnSpc>
              <a:spcBef>
                <a:spcPts val="592"/>
              </a:spcBef>
              <a:spcAft>
                <a:spcPts val="0"/>
              </a:spcAft>
              <a:buClr>
                <a:schemeClr val="dk1"/>
              </a:buClr>
              <a:buSzPts val="2960"/>
              <a:buFont typeface="Calibri"/>
              <a:buNone/>
            </a:pPr>
            <a:r>
              <a:rPr lang="en-US" sz="2960">
                <a:latin typeface="Times New Roman"/>
                <a:ea typeface="Times New Roman"/>
                <a:cs typeface="Times New Roman"/>
                <a:sym typeface="Times New Roman"/>
              </a:rPr>
              <a:t>	 String str2 = new String(str); </a:t>
            </a:r>
            <a:endParaRPr>
              <a:latin typeface="Times New Roman"/>
              <a:ea typeface="Times New Roman"/>
              <a:cs typeface="Times New Roman"/>
              <a:sym typeface="Times New Roman"/>
            </a:endParaRPr>
          </a:p>
          <a:p>
            <a:pPr indent="-154940" lvl="0" marL="342900" rtl="0" algn="l">
              <a:lnSpc>
                <a:spcPct val="80000"/>
              </a:lnSpc>
              <a:spcBef>
                <a:spcPts val="592"/>
              </a:spcBef>
              <a:spcAft>
                <a:spcPts val="0"/>
              </a:spcAft>
              <a:buClr>
                <a:schemeClr val="dk1"/>
              </a:buClr>
              <a:buSzPts val="2960"/>
              <a:buNone/>
            </a:pPr>
            <a:r>
              <a:t/>
            </a:r>
            <a:endParaRPr sz="2960">
              <a:latin typeface="Times New Roman"/>
              <a:ea typeface="Times New Roman"/>
              <a:cs typeface="Times New Roman"/>
              <a:sym typeface="Times New Roman"/>
            </a:endParaRPr>
          </a:p>
        </p:txBody>
      </p:sp>
      <p:pic>
        <p:nvPicPr>
          <p:cNvPr descr="Related image" id="101" name="Google Shape;101;p3"/>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02" name="Google Shape;102;p3"/>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9144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StringBuffer Example</a:t>
            </a:r>
            <a:endParaRPr b="1">
              <a:latin typeface="Times New Roman"/>
              <a:ea typeface="Times New Roman"/>
              <a:cs typeface="Times New Roman"/>
              <a:sym typeface="Times New Roman"/>
            </a:endParaRPr>
          </a:p>
        </p:txBody>
      </p:sp>
      <p:sp>
        <p:nvSpPr>
          <p:cNvPr id="316" name="Google Shape;31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Courier New"/>
              <a:buNone/>
            </a:pPr>
            <a:r>
              <a:rPr lang="en-US">
                <a:latin typeface="Courier New"/>
                <a:ea typeface="Courier New"/>
                <a:cs typeface="Courier New"/>
                <a:sym typeface="Courier New"/>
              </a:rPr>
              <a:t>	sb.replace(3, 11, “”); // Big</a:t>
            </a:r>
            <a:endParaRPr/>
          </a:p>
          <a:p>
            <a:pPr indent="-342900" lvl="0" marL="342900" rtl="0" algn="l">
              <a:spcBef>
                <a:spcPts val="640"/>
              </a:spcBef>
              <a:spcAft>
                <a:spcPts val="0"/>
              </a:spcAft>
              <a:buClr>
                <a:schemeClr val="dk1"/>
              </a:buClr>
              <a:buSzPts val="3200"/>
              <a:buFont typeface="Courier New"/>
              <a:buNone/>
            </a:pPr>
            <a:r>
              <a:rPr lang="en-US">
                <a:latin typeface="Courier New"/>
                <a:ea typeface="Courier New"/>
                <a:cs typeface="Courier New"/>
                <a:sym typeface="Courier New"/>
              </a:rPr>
              <a:t>	sb.reverse(); // gib</a:t>
            </a:r>
            <a:endParaRPr>
              <a:latin typeface="Courier New"/>
              <a:ea typeface="Courier New"/>
              <a:cs typeface="Courier New"/>
              <a:sym typeface="Courier New"/>
            </a:endParaRPr>
          </a:p>
          <a:p>
            <a:pPr indent="-342900" lvl="0" marL="342900" rtl="0" algn="l">
              <a:spcBef>
                <a:spcPts val="640"/>
              </a:spcBef>
              <a:spcAft>
                <a:spcPts val="0"/>
              </a:spcAft>
              <a:buClr>
                <a:schemeClr val="dk1"/>
              </a:buClr>
              <a:buSzPts val="3200"/>
              <a:buNone/>
            </a:pPr>
            <a:r>
              <a:t/>
            </a:r>
            <a:endParaRPr/>
          </a:p>
        </p:txBody>
      </p:sp>
      <p:pic>
        <p:nvPicPr>
          <p:cNvPr descr="Related image" id="317" name="Google Shape;317;p30"/>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318" name="Google Shape;318;p30"/>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Thank You</a:t>
            </a:r>
            <a:endParaRPr/>
          </a:p>
        </p:txBody>
      </p:sp>
      <p:pic>
        <p:nvPicPr>
          <p:cNvPr descr="Related image" id="324" name="Google Shape;324;p31"/>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325" name="Google Shape;325;p31"/>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08" name="Google Shape;10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Font typeface="Times New Roman"/>
              <a:buChar char="•"/>
            </a:pPr>
            <a:r>
              <a:rPr lang="en-US" sz="2720">
                <a:latin typeface="Times New Roman"/>
                <a:ea typeface="Times New Roman"/>
                <a:cs typeface="Times New Roman"/>
                <a:sym typeface="Times New Roman"/>
              </a:rPr>
              <a:t>The length() method returns the length of the string. </a:t>
            </a:r>
            <a:endParaRPr>
              <a:latin typeface="Times New Roman"/>
              <a:ea typeface="Times New Roman"/>
              <a:cs typeface="Times New Roman"/>
              <a:sym typeface="Times New Roman"/>
            </a:endParaRPr>
          </a:p>
          <a:p>
            <a:pPr indent="-342900" lvl="0" marL="342900" rtl="0" algn="l">
              <a:lnSpc>
                <a:spcPct val="90000"/>
              </a:lnSpc>
              <a:spcBef>
                <a:spcPts val="544"/>
              </a:spcBef>
              <a:spcAft>
                <a:spcPts val="0"/>
              </a:spcAft>
              <a:buClr>
                <a:schemeClr val="dk1"/>
              </a:buClr>
              <a:buSzPts val="2720"/>
              <a:buFont typeface="Calibri"/>
              <a:buNone/>
            </a:pPr>
            <a:r>
              <a:rPr lang="en-US" sz="2720">
                <a:latin typeface="Times New Roman"/>
                <a:ea typeface="Times New Roman"/>
                <a:cs typeface="Times New Roman"/>
                <a:sym typeface="Times New Roman"/>
              </a:rPr>
              <a:t>	Eg: System.out.println(“Hello”.length()); // prints 5</a:t>
            </a:r>
            <a:endParaRPr>
              <a:latin typeface="Times New Roman"/>
              <a:ea typeface="Times New Roman"/>
              <a:cs typeface="Times New Roman"/>
              <a:sym typeface="Times New Roman"/>
            </a:endParaRPr>
          </a:p>
          <a:p>
            <a:pPr indent="-342900" lvl="0" marL="342900" rtl="0" algn="l">
              <a:lnSpc>
                <a:spcPct val="90000"/>
              </a:lnSpc>
              <a:spcBef>
                <a:spcPts val="544"/>
              </a:spcBef>
              <a:spcAft>
                <a:spcPts val="0"/>
              </a:spcAft>
              <a:buClr>
                <a:schemeClr val="dk1"/>
              </a:buClr>
              <a:buSzPts val="2720"/>
              <a:buFont typeface="Times New Roman"/>
              <a:buChar char="•"/>
            </a:pPr>
            <a:r>
              <a:rPr lang="en-US" sz="2720">
                <a:latin typeface="Times New Roman"/>
                <a:ea typeface="Times New Roman"/>
                <a:cs typeface="Times New Roman"/>
                <a:sym typeface="Times New Roman"/>
              </a:rPr>
              <a:t>The + operator is used to concatenate two or more   strings.</a:t>
            </a:r>
            <a:endParaRPr>
              <a:latin typeface="Times New Roman"/>
              <a:ea typeface="Times New Roman"/>
              <a:cs typeface="Times New Roman"/>
              <a:sym typeface="Times New Roman"/>
            </a:endParaRPr>
          </a:p>
          <a:p>
            <a:pPr indent="-342900" lvl="0" marL="342900" rtl="0" algn="l">
              <a:lnSpc>
                <a:spcPct val="90000"/>
              </a:lnSpc>
              <a:spcBef>
                <a:spcPts val="544"/>
              </a:spcBef>
              <a:spcAft>
                <a:spcPts val="0"/>
              </a:spcAft>
              <a:buClr>
                <a:schemeClr val="dk1"/>
              </a:buClr>
              <a:buSzPts val="2720"/>
              <a:buFont typeface="Calibri"/>
              <a:buNone/>
            </a:pPr>
            <a:r>
              <a:rPr lang="en-US" sz="2720">
                <a:latin typeface="Times New Roman"/>
                <a:ea typeface="Times New Roman"/>
                <a:cs typeface="Times New Roman"/>
                <a:sym typeface="Times New Roman"/>
              </a:rPr>
              <a:t>	</a:t>
            </a:r>
            <a:r>
              <a:rPr b="1" lang="en-US" sz="2720">
                <a:latin typeface="Times New Roman"/>
                <a:ea typeface="Times New Roman"/>
                <a:cs typeface="Times New Roman"/>
                <a:sym typeface="Times New Roman"/>
              </a:rPr>
              <a:t>Eg: String myname = “Harry”</a:t>
            </a:r>
            <a:endParaRPr b="1">
              <a:latin typeface="Times New Roman"/>
              <a:ea typeface="Times New Roman"/>
              <a:cs typeface="Times New Roman"/>
              <a:sym typeface="Times New Roman"/>
            </a:endParaRPr>
          </a:p>
          <a:p>
            <a:pPr indent="-342900" lvl="0" marL="342900" rtl="0" algn="l">
              <a:lnSpc>
                <a:spcPct val="90000"/>
              </a:lnSpc>
              <a:spcBef>
                <a:spcPts val="544"/>
              </a:spcBef>
              <a:spcAft>
                <a:spcPts val="0"/>
              </a:spcAft>
              <a:buClr>
                <a:schemeClr val="dk1"/>
              </a:buClr>
              <a:buSzPts val="2720"/>
              <a:buFont typeface="Calibri"/>
              <a:buNone/>
            </a:pPr>
            <a:r>
              <a:rPr b="1" lang="en-US" sz="2720">
                <a:latin typeface="Times New Roman"/>
                <a:ea typeface="Times New Roman"/>
                <a:cs typeface="Times New Roman"/>
                <a:sym typeface="Times New Roman"/>
              </a:rPr>
              <a:t>	String str = “My name is” + myname+ “.”;</a:t>
            </a:r>
            <a:endParaRPr b="1">
              <a:latin typeface="Times New Roman"/>
              <a:ea typeface="Times New Roman"/>
              <a:cs typeface="Times New Roman"/>
              <a:sym typeface="Times New Roman"/>
            </a:endParaRPr>
          </a:p>
          <a:p>
            <a:pPr indent="-342900" lvl="0" marL="342900" rtl="0" algn="l">
              <a:lnSpc>
                <a:spcPct val="90000"/>
              </a:lnSpc>
              <a:spcBef>
                <a:spcPts val="544"/>
              </a:spcBef>
              <a:spcAft>
                <a:spcPts val="0"/>
              </a:spcAft>
              <a:buClr>
                <a:schemeClr val="dk1"/>
              </a:buClr>
              <a:buSzPts val="2720"/>
              <a:buFont typeface="Times New Roman"/>
              <a:buChar char="•"/>
            </a:pPr>
            <a:r>
              <a:rPr lang="en-US" sz="2720">
                <a:latin typeface="Times New Roman"/>
                <a:ea typeface="Times New Roman"/>
                <a:cs typeface="Times New Roman"/>
                <a:sym typeface="Times New Roman"/>
              </a:rPr>
              <a:t>For string concatenation the Java compiler converts an operand to a String whenever the other operand of the + is a String object.</a:t>
            </a:r>
            <a:endParaRPr>
              <a:latin typeface="Times New Roman"/>
              <a:ea typeface="Times New Roman"/>
              <a:cs typeface="Times New Roman"/>
              <a:sym typeface="Times New Roman"/>
            </a:endParaRPr>
          </a:p>
          <a:p>
            <a:pPr indent="-170180" lvl="0" marL="342900" rtl="0" algn="l">
              <a:lnSpc>
                <a:spcPct val="90000"/>
              </a:lnSpc>
              <a:spcBef>
                <a:spcPts val="544"/>
              </a:spcBef>
              <a:spcAft>
                <a:spcPts val="0"/>
              </a:spcAft>
              <a:buClr>
                <a:schemeClr val="dk1"/>
              </a:buClr>
              <a:buSzPts val="2720"/>
              <a:buNone/>
            </a:pPr>
            <a:r>
              <a:t/>
            </a:r>
            <a:endParaRPr sz="2720">
              <a:latin typeface="Times New Roman"/>
              <a:ea typeface="Times New Roman"/>
              <a:cs typeface="Times New Roman"/>
              <a:sym typeface="Times New Roman"/>
            </a:endParaRPr>
          </a:p>
        </p:txBody>
      </p:sp>
      <p:pic>
        <p:nvPicPr>
          <p:cNvPr descr="Related image" id="109" name="Google Shape;109;p4"/>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10" name="Google Shape;110;p4"/>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16" name="Google Shape;116;p5"/>
          <p:cNvSpPr txBox="1"/>
          <p:nvPr>
            <p:ph idx="1" type="body"/>
          </p:nvPr>
        </p:nvSpPr>
        <p:spPr>
          <a:xfrm>
            <a:off x="457200" y="2057400"/>
            <a:ext cx="8229600" cy="3591900"/>
          </a:xfrm>
          <a:prstGeom prst="rect">
            <a:avLst/>
          </a:prstGeom>
          <a:noFill/>
          <a:ln>
            <a:noFill/>
          </a:ln>
        </p:spPr>
        <p:txBody>
          <a:bodyPr anchorCtr="0" anchor="t" bIns="45700" lIns="91425" spcFirstLastPara="1" rIns="91425" wrap="square" tIns="45700">
            <a:normAutofit/>
          </a:bodyPr>
          <a:lstStyle/>
          <a:p>
            <a:pPr indent="-349250" lvl="0" marL="342900" rtl="0" algn="l">
              <a:spcBef>
                <a:spcPts val="0"/>
              </a:spcBef>
              <a:spcAft>
                <a:spcPts val="0"/>
              </a:spcAft>
              <a:buClr>
                <a:schemeClr val="dk1"/>
              </a:buClr>
              <a:buSzPts val="2500"/>
              <a:buFont typeface="Times New Roman"/>
              <a:buChar char="•"/>
            </a:pPr>
            <a:r>
              <a:rPr lang="en-US" sz="2500">
                <a:latin typeface="Times New Roman"/>
                <a:ea typeface="Times New Roman"/>
                <a:cs typeface="Times New Roman"/>
                <a:sym typeface="Times New Roman"/>
              </a:rPr>
              <a:t>Characters in a string can be extracted in a number of ways.</a:t>
            </a:r>
            <a:endParaRPr sz="2500">
              <a:latin typeface="Times New Roman"/>
              <a:ea typeface="Times New Roman"/>
              <a:cs typeface="Times New Roman"/>
              <a:sym typeface="Times New Roman"/>
            </a:endParaRPr>
          </a:p>
          <a:p>
            <a:pPr indent="0" lvl="0" marL="342900" rtl="0" algn="l">
              <a:spcBef>
                <a:spcPts val="0"/>
              </a:spcBef>
              <a:spcAft>
                <a:spcPts val="0"/>
              </a:spcAft>
              <a:buNone/>
            </a:pPr>
            <a:r>
              <a:t/>
            </a:r>
            <a:endParaRPr sz="25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Calibri"/>
              <a:buNone/>
            </a:pPr>
            <a:r>
              <a:rPr b="1" lang="en-US" sz="2500">
                <a:latin typeface="Times New Roman"/>
                <a:ea typeface="Times New Roman"/>
                <a:cs typeface="Times New Roman"/>
                <a:sym typeface="Times New Roman"/>
              </a:rPr>
              <a:t>public char charAt(int index) </a:t>
            </a:r>
            <a:endParaRPr b="1" sz="3300">
              <a:latin typeface="Times New Roman"/>
              <a:ea typeface="Times New Roman"/>
              <a:cs typeface="Times New Roman"/>
              <a:sym typeface="Times New Roman"/>
            </a:endParaRPr>
          </a:p>
          <a:p>
            <a:pPr indent="-292100" lvl="1" marL="742950" rtl="0" algn="l">
              <a:spcBef>
                <a:spcPts val="480"/>
              </a:spcBef>
              <a:spcAft>
                <a:spcPts val="0"/>
              </a:spcAft>
              <a:buClr>
                <a:schemeClr val="dk1"/>
              </a:buClr>
              <a:buSzPts val="2500"/>
              <a:buFont typeface="Times New Roman"/>
              <a:buChar char="–"/>
            </a:pPr>
            <a:r>
              <a:rPr lang="en-US" sz="2500">
                <a:latin typeface="Times New Roman"/>
                <a:ea typeface="Times New Roman"/>
                <a:cs typeface="Times New Roman"/>
                <a:sym typeface="Times New Roman"/>
              </a:rPr>
              <a:t>Returns the character at the specified index. An index ranges from 0 to length() - 1. The first character of the sequence is at index 0, the next at index 1, and so on, as for array indexing.</a:t>
            </a:r>
            <a:endParaRPr sz="2900">
              <a:latin typeface="Times New Roman"/>
              <a:ea typeface="Times New Roman"/>
              <a:cs typeface="Times New Roman"/>
              <a:sym typeface="Times New Roman"/>
            </a:endParaRPr>
          </a:p>
          <a:p>
            <a:pPr indent="-285750" lvl="1" marL="742950" rtl="0" algn="l">
              <a:spcBef>
                <a:spcPts val="640"/>
              </a:spcBef>
              <a:spcAft>
                <a:spcPts val="0"/>
              </a:spcAft>
              <a:buClr>
                <a:schemeClr val="dk1"/>
              </a:buClr>
              <a:buSzPts val="3200"/>
              <a:buFont typeface="Calibri"/>
              <a:buNone/>
            </a:pPr>
            <a:r>
              <a:rPr lang="en-US" sz="3300"/>
              <a:t>	</a:t>
            </a:r>
            <a:r>
              <a:rPr lang="en-US" sz="2100">
                <a:latin typeface="Courier New"/>
                <a:ea typeface="Courier New"/>
                <a:cs typeface="Courier New"/>
                <a:sym typeface="Courier New"/>
              </a:rPr>
              <a:t>char ch;</a:t>
            </a:r>
            <a:endParaRPr sz="2900"/>
          </a:p>
          <a:p>
            <a:pPr indent="-285750" lvl="1" marL="742950" rtl="0" algn="l">
              <a:spcBef>
                <a:spcPts val="400"/>
              </a:spcBef>
              <a:spcAft>
                <a:spcPts val="0"/>
              </a:spcAft>
              <a:buClr>
                <a:schemeClr val="dk1"/>
              </a:buClr>
              <a:buSzPts val="2000"/>
              <a:buFont typeface="Courier New"/>
              <a:buNone/>
            </a:pPr>
            <a:r>
              <a:rPr lang="en-US" sz="2100">
                <a:latin typeface="Courier New"/>
                <a:ea typeface="Courier New"/>
                <a:cs typeface="Courier New"/>
                <a:sym typeface="Courier New"/>
              </a:rPr>
              <a:t>	ch = “abc”.charAt(1); // ch = “b” </a:t>
            </a:r>
            <a:endParaRPr sz="2900"/>
          </a:p>
          <a:p>
            <a:pPr indent="-342900" lvl="0" marL="342900" rtl="0" algn="l">
              <a:spcBef>
                <a:spcPts val="640"/>
              </a:spcBef>
              <a:spcAft>
                <a:spcPts val="0"/>
              </a:spcAft>
              <a:buClr>
                <a:schemeClr val="dk1"/>
              </a:buClr>
              <a:buSzPts val="3200"/>
              <a:buNone/>
            </a:pPr>
            <a:r>
              <a:t/>
            </a:r>
            <a:endParaRPr sz="3300"/>
          </a:p>
        </p:txBody>
      </p:sp>
      <p:pic>
        <p:nvPicPr>
          <p:cNvPr descr="Related image" id="117" name="Google Shape;117;p5"/>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18" name="Google Shape;118;p5"/>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a:t>
            </a:r>
            <a:endParaRPr b="1">
              <a:latin typeface="Times New Roman"/>
              <a:ea typeface="Times New Roman"/>
              <a:cs typeface="Times New Roman"/>
              <a:sym typeface="Times New Roman"/>
            </a:endParaRPr>
          </a:p>
        </p:txBody>
      </p:sp>
      <p:sp>
        <p:nvSpPr>
          <p:cNvPr id="124" name="Google Shape;12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a:t> </a:t>
            </a:r>
            <a:r>
              <a:rPr b="1" lang="en-US"/>
              <a:t>public String[] split(String regex);</a:t>
            </a:r>
            <a:endParaRPr b="1"/>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This method returns a array of string by creating substring on the basis of given regex.</a:t>
            </a:r>
            <a:endParaRPr/>
          </a:p>
          <a:p>
            <a:pPr indent="0" lvl="0" marL="0" rtl="0" algn="l">
              <a:spcBef>
                <a:spcPts val="480"/>
              </a:spcBef>
              <a:spcAft>
                <a:spcPts val="0"/>
              </a:spcAft>
              <a:buNone/>
            </a:pPr>
            <a:r>
              <a:t/>
            </a:r>
            <a:endParaRPr sz="2200"/>
          </a:p>
          <a:p>
            <a:pPr indent="0" lvl="0" marL="0" rtl="0" algn="l">
              <a:spcBef>
                <a:spcPts val="480"/>
              </a:spcBef>
              <a:spcAft>
                <a:spcPts val="0"/>
              </a:spcAft>
              <a:buNone/>
            </a:pPr>
            <a:r>
              <a:rPr b="1" lang="en-US" sz="2200"/>
              <a:t>String sstr = new String("The quick brown fox jumps  over the lazy dog");</a:t>
            </a:r>
            <a:endParaRPr b="1" sz="2200"/>
          </a:p>
          <a:p>
            <a:pPr indent="0" lvl="0" marL="0" rtl="0" algn="l">
              <a:spcBef>
                <a:spcPts val="480"/>
              </a:spcBef>
              <a:spcAft>
                <a:spcPts val="0"/>
              </a:spcAft>
              <a:buNone/>
            </a:pPr>
            <a:r>
              <a:rPr b="1" lang="en-US" sz="2200"/>
              <a:t>String[] a = sstr.split(" ");</a:t>
            </a:r>
            <a:endParaRPr b="1" sz="2200"/>
          </a:p>
        </p:txBody>
      </p:sp>
      <p:pic>
        <p:nvPicPr>
          <p:cNvPr descr="Related image" id="125" name="Google Shape;125;p6"/>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26" name="Google Shape;126;p6"/>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32" name="Google Shape;13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getChars() - </a:t>
            </a:r>
            <a:r>
              <a:rPr lang="en-US" sz="2400">
                <a:latin typeface="Times New Roman"/>
                <a:ea typeface="Times New Roman"/>
                <a:cs typeface="Times New Roman"/>
                <a:sym typeface="Times New Roman"/>
              </a:rPr>
              <a:t>Copies characters from this string into the destination character array.</a:t>
            </a:r>
            <a:endParaRPr b="1"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Courier New"/>
              <a:buNone/>
            </a:pPr>
            <a:r>
              <a:rPr lang="en-US" sz="2400">
                <a:latin typeface="Times New Roman"/>
                <a:ea typeface="Times New Roman"/>
                <a:cs typeface="Times New Roman"/>
                <a:sym typeface="Times New Roman"/>
              </a:rPr>
              <a:t>	public void </a:t>
            </a:r>
            <a:r>
              <a:rPr b="1" lang="en-US" sz="2400">
                <a:latin typeface="Times New Roman"/>
                <a:ea typeface="Times New Roman"/>
                <a:cs typeface="Times New Roman"/>
                <a:sym typeface="Times New Roman"/>
              </a:rPr>
              <a:t>getChars</a:t>
            </a:r>
            <a:r>
              <a:rPr lang="en-US" sz="2400">
                <a:latin typeface="Times New Roman"/>
                <a:ea typeface="Times New Roman"/>
                <a:cs typeface="Times New Roman"/>
                <a:sym typeface="Times New Roman"/>
              </a:rPr>
              <a:t>(int srcBegin, int srcEnd, char[] dst, int dstBegin)</a:t>
            </a:r>
            <a:endParaRPr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Calibri"/>
              <a:buNone/>
            </a:pPr>
            <a:r>
              <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srcBegin - index of the first character in the string to copy. </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srcEnd - index after the last character in the string to copy. </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dst - the destination array. </a:t>
            </a:r>
            <a:endParaRPr sz="2400">
              <a:latin typeface="Times New Roman"/>
              <a:ea typeface="Times New Roman"/>
              <a:cs typeface="Times New Roman"/>
              <a:sym typeface="Times New Roman"/>
            </a:endParaRPr>
          </a:p>
          <a:p>
            <a:pPr indent="-311150" lvl="1" marL="742950" rtl="0" algn="l">
              <a:spcBef>
                <a:spcPts val="4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dstBegin - the start offset in the destination array.</a:t>
            </a:r>
            <a:endParaRPr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Calibri"/>
              <a:buNone/>
            </a:pPr>
            <a:r>
              <a:t/>
            </a:r>
            <a:endParaRPr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Courier New"/>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descr="Related image" id="133" name="Google Shape;133;p7"/>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34" name="Google Shape;134;p7"/>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40" name="Google Shape;140;p8"/>
          <p:cNvSpPr txBox="1"/>
          <p:nvPr>
            <p:ph idx="1" type="body"/>
          </p:nvPr>
        </p:nvSpPr>
        <p:spPr>
          <a:xfrm>
            <a:off x="276250" y="1600200"/>
            <a:ext cx="8653800" cy="4526100"/>
          </a:xfrm>
          <a:prstGeom prst="rect">
            <a:avLst/>
          </a:prstGeom>
          <a:noFill/>
          <a:ln>
            <a:noFill/>
          </a:ln>
        </p:spPr>
        <p:txBody>
          <a:bodyPr anchorCtr="0" anchor="t" bIns="45700" lIns="91425" spcFirstLastPara="1" rIns="91425" wrap="square" tIns="45700">
            <a:normAutofit/>
          </a:bodyPr>
          <a:lstStyle/>
          <a:p>
            <a:pPr indent="-368300" lvl="0" marL="342900" rtl="0" algn="l">
              <a:lnSpc>
                <a:spcPct val="80000"/>
              </a:lnSpc>
              <a:spcBef>
                <a:spcPts val="0"/>
              </a:spcBef>
              <a:spcAft>
                <a:spcPts val="0"/>
              </a:spcAft>
              <a:buClr>
                <a:schemeClr val="dk1"/>
              </a:buClr>
              <a:buSzPts val="2400"/>
              <a:buChar char="•"/>
            </a:pPr>
            <a:r>
              <a:rPr b="1" lang="en-US" sz="2400">
                <a:latin typeface="Times New Roman"/>
                <a:ea typeface="Times New Roman"/>
                <a:cs typeface="Times New Roman"/>
                <a:sym typeface="Times New Roman"/>
              </a:rPr>
              <a:t>equals() - </a:t>
            </a:r>
            <a:r>
              <a:rPr lang="en-US" sz="2400">
                <a:latin typeface="Times New Roman"/>
                <a:ea typeface="Times New Roman"/>
                <a:cs typeface="Times New Roman"/>
                <a:sym typeface="Times New Roman"/>
              </a:rPr>
              <a:t>Compares the invoking string to the specified object. The result is true if and only if the argument is not null and is a String object that represents the same sequence of characters as the invoking object. </a:t>
            </a:r>
            <a:endParaRPr sz="2400">
              <a:latin typeface="Times New Roman"/>
              <a:ea typeface="Times New Roman"/>
              <a:cs typeface="Times New Roman"/>
              <a:sym typeface="Times New Roman"/>
            </a:endParaRPr>
          </a:p>
          <a:p>
            <a:pPr indent="0" lvl="0" marL="342900" rtl="0" algn="l">
              <a:lnSpc>
                <a:spcPct val="80000"/>
              </a:lnSpc>
              <a:spcBef>
                <a:spcPts val="0"/>
              </a:spcBef>
              <a:spcAft>
                <a:spcPts val="0"/>
              </a:spcAft>
              <a:buNone/>
            </a:pPr>
            <a:r>
              <a:t/>
            </a:r>
            <a:endParaRPr sz="2400">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Courier New"/>
              <a:buNone/>
            </a:pPr>
            <a:r>
              <a:rPr lang="en-US" sz="2400">
                <a:latin typeface="Times New Roman"/>
                <a:ea typeface="Times New Roman"/>
                <a:cs typeface="Times New Roman"/>
                <a:sym typeface="Times New Roman"/>
              </a:rPr>
              <a:t>	public boolean </a:t>
            </a:r>
            <a:r>
              <a:rPr b="1" lang="en-US" sz="2400">
                <a:latin typeface="Times New Roman"/>
                <a:ea typeface="Times New Roman"/>
                <a:cs typeface="Times New Roman"/>
                <a:sym typeface="Times New Roman"/>
              </a:rPr>
              <a:t>equals</a:t>
            </a:r>
            <a:r>
              <a:rPr lang="en-US" sz="2400">
                <a:latin typeface="Times New Roman"/>
                <a:ea typeface="Times New Roman"/>
                <a:cs typeface="Times New Roman"/>
                <a:sym typeface="Times New Roman"/>
              </a:rPr>
              <a:t>(Object anObject) </a:t>
            </a:r>
            <a:endParaRPr sz="2400">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Calibri"/>
              <a:buNone/>
            </a:pPr>
            <a:r>
              <a:t/>
            </a:r>
            <a:endParaRPr sz="2400">
              <a:latin typeface="Times New Roman"/>
              <a:ea typeface="Times New Roman"/>
              <a:cs typeface="Times New Roman"/>
              <a:sym typeface="Times New Roman"/>
            </a:endParaRPr>
          </a:p>
          <a:p>
            <a:pPr indent="-368300" lvl="0" marL="342900" rtl="0" algn="l">
              <a:lnSpc>
                <a:spcPct val="80000"/>
              </a:lnSpc>
              <a:spcBef>
                <a:spcPts val="400"/>
              </a:spcBef>
              <a:spcAft>
                <a:spcPts val="0"/>
              </a:spcAft>
              <a:buClr>
                <a:schemeClr val="dk1"/>
              </a:buClr>
              <a:buSzPts val="2400"/>
              <a:buChar char="•"/>
            </a:pPr>
            <a:r>
              <a:rPr b="1" lang="en-US" sz="2400">
                <a:latin typeface="Times New Roman"/>
                <a:ea typeface="Times New Roman"/>
                <a:cs typeface="Times New Roman"/>
                <a:sym typeface="Times New Roman"/>
              </a:rPr>
              <a:t>equalsIgnoreCase()- </a:t>
            </a:r>
            <a:r>
              <a:rPr lang="en-US" sz="2400">
                <a:latin typeface="Times New Roman"/>
                <a:ea typeface="Times New Roman"/>
                <a:cs typeface="Times New Roman"/>
                <a:sym typeface="Times New Roman"/>
              </a:rPr>
              <a:t>Compares this String to another String, ignoring case considerations. Two strings are considered equal ignoring case if they are of the same length, and corresponding characters in the two strings are equal ignoring case. </a:t>
            </a:r>
            <a:endParaRPr b="1" sz="2400">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Courier New"/>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Courier New"/>
              <a:buNone/>
            </a:pPr>
            <a:r>
              <a:rPr lang="en-US" sz="2400">
                <a:latin typeface="Times New Roman"/>
                <a:ea typeface="Times New Roman"/>
                <a:cs typeface="Times New Roman"/>
                <a:sym typeface="Times New Roman"/>
              </a:rPr>
              <a:t>    public boolean </a:t>
            </a:r>
            <a:r>
              <a:rPr b="1" lang="en-US" sz="2400">
                <a:latin typeface="Times New Roman"/>
                <a:ea typeface="Times New Roman"/>
                <a:cs typeface="Times New Roman"/>
                <a:sym typeface="Times New Roman"/>
              </a:rPr>
              <a:t>equalsIgnoreCase</a:t>
            </a:r>
            <a:r>
              <a:rPr lang="en-US" sz="2400">
                <a:latin typeface="Times New Roman"/>
                <a:ea typeface="Times New Roman"/>
                <a:cs typeface="Times New Roman"/>
                <a:sym typeface="Times New Roman"/>
              </a:rPr>
              <a:t>(String anotherString) </a:t>
            </a:r>
            <a:endParaRPr sz="2400">
              <a:latin typeface="Times New Roman"/>
              <a:ea typeface="Times New Roman"/>
              <a:cs typeface="Times New Roman"/>
              <a:sym typeface="Times New Roman"/>
            </a:endParaRPr>
          </a:p>
          <a:p>
            <a:pPr indent="-171450" lvl="1" marL="742950" rtl="0" algn="l">
              <a:lnSpc>
                <a:spcPct val="80000"/>
              </a:lnSpc>
              <a:spcBef>
                <a:spcPts val="360"/>
              </a:spcBef>
              <a:spcAft>
                <a:spcPts val="0"/>
              </a:spcAft>
              <a:buClr>
                <a:schemeClr val="dk1"/>
              </a:buClr>
              <a:buSzPts val="1800"/>
              <a:buNone/>
            </a:pPr>
            <a:r>
              <a:t/>
            </a:r>
            <a:endParaRPr sz="2400">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Font typeface="Calibri"/>
              <a:buNone/>
            </a:pPr>
            <a:r>
              <a:t/>
            </a:r>
            <a:endParaRPr sz="2400">
              <a:latin typeface="Times New Roman"/>
              <a:ea typeface="Times New Roman"/>
              <a:cs typeface="Times New Roman"/>
              <a:sym typeface="Times New Roman"/>
            </a:endParaRPr>
          </a:p>
        </p:txBody>
      </p:sp>
      <p:pic>
        <p:nvPicPr>
          <p:cNvPr descr="Related image" id="141" name="Google Shape;141;p8"/>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42" name="Google Shape;142;p8"/>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String Operations</a:t>
            </a:r>
            <a:endParaRPr b="1">
              <a:latin typeface="Times New Roman"/>
              <a:ea typeface="Times New Roman"/>
              <a:cs typeface="Times New Roman"/>
              <a:sym typeface="Times New Roman"/>
            </a:endParaRPr>
          </a:p>
        </p:txBody>
      </p:sp>
      <p:sp>
        <p:nvSpPr>
          <p:cNvPr id="148" name="Google Shape;148;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startsWith()</a:t>
            </a:r>
            <a:r>
              <a:rPr lang="en-US" sz="2400">
                <a:latin typeface="Times New Roman"/>
                <a:ea typeface="Times New Roman"/>
                <a:cs typeface="Times New Roman"/>
                <a:sym typeface="Times New Roman"/>
              </a:rPr>
              <a:t> – Tests if this string starts with the specified prefix.</a:t>
            </a:r>
            <a:endParaRPr sz="2400">
              <a:latin typeface="Times New Roman"/>
              <a:ea typeface="Times New Roman"/>
              <a:cs typeface="Times New Roman"/>
              <a:sym typeface="Times New Roman"/>
            </a:endParaRPr>
          </a:p>
          <a:p>
            <a:pPr indent="-285750" lvl="1" marL="742950" rtl="0" algn="l">
              <a:spcBef>
                <a:spcPts val="400"/>
              </a:spcBef>
              <a:spcAft>
                <a:spcPts val="0"/>
              </a:spcAft>
              <a:buClr>
                <a:schemeClr val="dk1"/>
              </a:buClr>
              <a:buSzPts val="2000"/>
              <a:buFont typeface="Courier New"/>
              <a:buNone/>
            </a:pPr>
            <a:r>
              <a:rPr lang="en-US" sz="2400">
                <a:latin typeface="Courier New"/>
                <a:ea typeface="Courier New"/>
                <a:cs typeface="Courier New"/>
                <a:sym typeface="Courier New"/>
              </a:rPr>
              <a:t>public boolean </a:t>
            </a:r>
            <a:r>
              <a:rPr b="1" lang="en-US" sz="2400">
                <a:latin typeface="Courier New"/>
                <a:ea typeface="Courier New"/>
                <a:cs typeface="Courier New"/>
                <a:sym typeface="Courier New"/>
              </a:rPr>
              <a:t>startsWith</a:t>
            </a:r>
            <a:r>
              <a:rPr lang="en-US" sz="2400">
                <a:latin typeface="Courier New"/>
                <a:ea typeface="Courier New"/>
                <a:cs typeface="Courier New"/>
                <a:sym typeface="Courier New"/>
              </a:rPr>
              <a:t>(String prefix)</a:t>
            </a:r>
            <a:endParaRPr sz="2400"/>
          </a:p>
          <a:p>
            <a:pPr indent="-285750" lvl="1" marL="742950" rtl="0" algn="l">
              <a:spcBef>
                <a:spcPts val="360"/>
              </a:spcBef>
              <a:spcAft>
                <a:spcPts val="0"/>
              </a:spcAft>
              <a:buClr>
                <a:schemeClr val="dk1"/>
              </a:buClr>
              <a:buSzPts val="1800"/>
              <a:buFont typeface="Courier New"/>
              <a:buNone/>
            </a:pPr>
            <a:r>
              <a:rPr lang="en-US" sz="2400">
                <a:latin typeface="Courier New"/>
                <a:ea typeface="Courier New"/>
                <a:cs typeface="Courier New"/>
                <a:sym typeface="Courier New"/>
              </a:rPr>
              <a:t>“Figure”.startsWith(“Fig”); // true</a:t>
            </a:r>
            <a:endParaRPr sz="2400"/>
          </a:p>
          <a:p>
            <a:pPr indent="-285750" lvl="1" marL="742950" rtl="0" algn="l">
              <a:spcBef>
                <a:spcPts val="360"/>
              </a:spcBef>
              <a:spcAft>
                <a:spcPts val="0"/>
              </a:spcAft>
              <a:buClr>
                <a:schemeClr val="dk1"/>
              </a:buClr>
              <a:buSzPts val="1800"/>
              <a:buFont typeface="Calibri"/>
              <a:buNone/>
            </a:pPr>
            <a:r>
              <a:t/>
            </a:r>
            <a:endParaRPr sz="2400">
              <a:latin typeface="Courier New"/>
              <a:ea typeface="Courier New"/>
              <a:cs typeface="Courier New"/>
              <a:sym typeface="Courier New"/>
            </a:endParaRPr>
          </a:p>
          <a:p>
            <a:pPr indent="-342900" lvl="0" marL="342900" rtl="0" algn="l">
              <a:spcBef>
                <a:spcPts val="560"/>
              </a:spcBef>
              <a:spcAft>
                <a:spcPts val="0"/>
              </a:spcAft>
              <a:buClr>
                <a:schemeClr val="dk1"/>
              </a:buClr>
              <a:buSzPts val="2400"/>
              <a:buChar char="•"/>
            </a:pPr>
            <a:r>
              <a:rPr b="1" lang="en-US" sz="2400">
                <a:latin typeface="Times New Roman"/>
                <a:ea typeface="Times New Roman"/>
                <a:cs typeface="Times New Roman"/>
                <a:sym typeface="Times New Roman"/>
              </a:rPr>
              <a:t>endsWith() - </a:t>
            </a:r>
            <a:r>
              <a:rPr lang="en-US" sz="2400">
                <a:latin typeface="Times New Roman"/>
                <a:ea typeface="Times New Roman"/>
                <a:cs typeface="Times New Roman"/>
                <a:sym typeface="Times New Roman"/>
              </a:rPr>
              <a:t>Tests if this string ends with the specified suffix. </a:t>
            </a:r>
            <a:endParaRPr sz="2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Calibri"/>
              <a:buNone/>
            </a:pPr>
            <a:r>
              <a:rPr lang="en-US" sz="2400"/>
              <a:t>	</a:t>
            </a:r>
            <a:r>
              <a:rPr lang="en-US" sz="2400">
                <a:latin typeface="Courier New"/>
                <a:ea typeface="Courier New"/>
                <a:cs typeface="Courier New"/>
                <a:sym typeface="Courier New"/>
              </a:rPr>
              <a:t>public boolean </a:t>
            </a:r>
            <a:r>
              <a:rPr b="1" lang="en-US" sz="2400">
                <a:latin typeface="Courier New"/>
                <a:ea typeface="Courier New"/>
                <a:cs typeface="Courier New"/>
                <a:sym typeface="Courier New"/>
              </a:rPr>
              <a:t>endsWith</a:t>
            </a:r>
            <a:r>
              <a:rPr lang="en-US" sz="2400">
                <a:latin typeface="Courier New"/>
                <a:ea typeface="Courier New"/>
                <a:cs typeface="Courier New"/>
                <a:sym typeface="Courier New"/>
              </a:rPr>
              <a:t>(String suffix)</a:t>
            </a:r>
            <a:endParaRPr sz="2400"/>
          </a:p>
          <a:p>
            <a:pPr indent="-342900" lvl="0" marL="342900" rtl="0" algn="l">
              <a:spcBef>
                <a:spcPts val="400"/>
              </a:spcBef>
              <a:spcAft>
                <a:spcPts val="0"/>
              </a:spcAft>
              <a:buClr>
                <a:schemeClr val="dk1"/>
              </a:buClr>
              <a:buSzPts val="1800"/>
              <a:buFont typeface="Courier New"/>
              <a:buNone/>
            </a:pPr>
            <a:r>
              <a:rPr lang="en-US" sz="2400">
                <a:latin typeface="Courier New"/>
                <a:ea typeface="Courier New"/>
                <a:cs typeface="Courier New"/>
                <a:sym typeface="Courier New"/>
              </a:rPr>
              <a:t>	“Figure”.endsWith(“re”); // true</a:t>
            </a:r>
            <a:endParaRPr sz="2400"/>
          </a:p>
          <a:p>
            <a:pPr indent="-342900" lvl="0" marL="342900" rtl="0" algn="l">
              <a:spcBef>
                <a:spcPts val="560"/>
              </a:spcBef>
              <a:spcAft>
                <a:spcPts val="0"/>
              </a:spcAft>
              <a:buClr>
                <a:schemeClr val="dk1"/>
              </a:buClr>
              <a:buSzPts val="2800"/>
              <a:buFont typeface="Calibri"/>
              <a:buNone/>
            </a:pPr>
            <a:r>
              <a:rPr lang="en-US" sz="2400"/>
              <a:t> </a:t>
            </a:r>
            <a:endParaRPr sz="2400"/>
          </a:p>
          <a:p>
            <a:pPr indent="-342900" lvl="0" marL="342900" rtl="0" algn="l">
              <a:spcBef>
                <a:spcPts val="400"/>
              </a:spcBef>
              <a:spcAft>
                <a:spcPts val="0"/>
              </a:spcAft>
              <a:buClr>
                <a:schemeClr val="dk1"/>
              </a:buClr>
              <a:buSzPts val="2000"/>
              <a:buFont typeface="Calibri"/>
              <a:buNone/>
            </a:pPr>
            <a:r>
              <a:t/>
            </a:r>
            <a:endParaRPr sz="2400">
              <a:latin typeface="Courier New"/>
              <a:ea typeface="Courier New"/>
              <a:cs typeface="Courier New"/>
              <a:sym typeface="Courier New"/>
            </a:endParaRPr>
          </a:p>
          <a:p>
            <a:pPr indent="-139700" lvl="0" marL="342900" rtl="0" algn="l">
              <a:spcBef>
                <a:spcPts val="640"/>
              </a:spcBef>
              <a:spcAft>
                <a:spcPts val="0"/>
              </a:spcAft>
              <a:buClr>
                <a:schemeClr val="dk1"/>
              </a:buClr>
              <a:buSzPts val="3200"/>
              <a:buNone/>
            </a:pPr>
            <a:r>
              <a:t/>
            </a:r>
            <a:endParaRPr sz="2400"/>
          </a:p>
        </p:txBody>
      </p:sp>
      <p:pic>
        <p:nvPicPr>
          <p:cNvPr descr="Related image" id="149" name="Google Shape;149;p9"/>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50" name="Google Shape;150;p9"/>
          <p:cNvSpPr txBox="1"/>
          <p:nvPr/>
        </p:nvSpPr>
        <p:spPr>
          <a:xfrm>
            <a:off x="3124200" y="6356350"/>
            <a:ext cx="3222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Vaibhav</dc:creator>
</cp:coreProperties>
</file>