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ccbe5524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ccbe5524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cbe55244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ccbe55244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cbe55244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cbe55244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cbe5524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cbe5524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ccbe5524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ccbe5524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cc2f2bf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ccc2f2bf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ccbe5524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ccbe55244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cd0da56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cd0da56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cd0da564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cd0da564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cbe5524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ccbe5524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cbe55244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cbe55244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cbe5524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cbe5524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cbe55244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cbe55244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cbe55244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cbe55244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HR Analytics Consulting People Analytics Case Study</a:t>
            </a:r>
            <a:endParaRPr sz="36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944525"/>
            <a:ext cx="83973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Objective : Predict whether an individual’s salary is &gt; $50K or &lt;= $50K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NativeCountry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391625" y="4160375"/>
            <a:ext cx="72876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Insights from NativeCountry vs Income stacked bar plot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people were grouped into US_citizen and Immigrant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l="26427" t="35508" r="18503" b="8904"/>
          <a:stretch/>
        </p:blipFill>
        <p:spPr>
          <a:xfrm>
            <a:off x="1719900" y="846600"/>
            <a:ext cx="5935895" cy="3368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l="21031" t="36386" r="31727" b="22152"/>
          <a:stretch/>
        </p:blipFill>
        <p:spPr>
          <a:xfrm>
            <a:off x="1701000" y="910200"/>
            <a:ext cx="6291000" cy="31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CapitalGain and CapitalLoss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418500" y="4236575"/>
            <a:ext cx="84138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 the above distribution we can see that capital gain and capital loss columns have skewed distribution with maximum values as zero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 we wont get any useful information from these columns we will drop these 2 columns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 Treatment - Data Imputation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391625" y="1168800"/>
            <a:ext cx="8194500" cy="3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could have build supervised learning models to predict values on the basis of other variables and then use them along with other variables to predict income.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But as only 6% of data is missing, we can impute numeric variables with Median and categorical variables with Mode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This won't affect the distribution as only about 6% of the data is missing. Hence we used median and mode imputation here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and 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391625" y="854400"/>
            <a:ext cx="8651400" cy="3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Classification Models used in this solution are 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Logistic Regression				Random Forest				GBM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XGBoost						CatBoost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the models were giving similar accuracy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But in terms of precision and/or  recall Logistic Regression, Random Forest and GBM were not giving good results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XGBoost and CatBoost Algorithms gave better results in terms of precision and  recall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6705600" y="2761500"/>
            <a:ext cx="14292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GBM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3297900" y="2761500"/>
            <a:ext cx="21456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 Forest 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173700" y="2761500"/>
            <a:ext cx="24819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Logistic Regression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73700" y="3294900"/>
            <a:ext cx="24819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Accuracy_score : 	0.7837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Precision : 		0.5299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Recall :		0.8440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3297900" y="3294900"/>
            <a:ext cx="24819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Accuracy_score : 	0.8014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Precision : 		0.8136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Recall :		0.2200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6422100" y="3294900"/>
            <a:ext cx="24819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Accuracy_score : 	0.8397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Precision : 		0.7253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Recall :		0.5306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Results</a:t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401400" y="1464000"/>
            <a:ext cx="3580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Performance Metrics on Validation set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4440000" y="1464000"/>
            <a:ext cx="44700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Performance Metrics on Train set to check overfitting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859500" y="2151900"/>
            <a:ext cx="28368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Accuracy_score : 0.8426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Precision : 		0.7134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Recall :		0.5715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5279100" y="2151900"/>
            <a:ext cx="28368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Accuracy_score : 0.8488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Precision : 		0.7248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Recall :		0.5959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- CatBoost Results</a:t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172800" y="1083000"/>
            <a:ext cx="40761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Performance Metrics on Validation 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172800" y="3064200"/>
            <a:ext cx="4076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Performance Metrics on Train set to check overfitting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5999400" y="1168800"/>
            <a:ext cx="18306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Area Under the curve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454575" y="1803250"/>
            <a:ext cx="28368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Accuracy_score : 0.8441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Precision : 		0.7178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Recall :		0.5735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454577" y="3868615"/>
            <a:ext cx="28368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Accuracy_score : 0.8468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Precision : 		0.7223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Recall :		0.5884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28"/>
          <p:cNvPicPr preferRelativeResize="0"/>
          <p:nvPr/>
        </p:nvPicPr>
        <p:blipFill rotWithShape="1">
          <a:blip r:embed="rId3">
            <a:alphaModFix/>
          </a:blip>
          <a:srcRect l="26330" t="40433" r="43179" b="23412"/>
          <a:stretch/>
        </p:blipFill>
        <p:spPr>
          <a:xfrm>
            <a:off x="4784375" y="1812225"/>
            <a:ext cx="4076100" cy="271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- Feature Importance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l="20577" t="39147" r="49049" b="36297"/>
          <a:stretch/>
        </p:blipFill>
        <p:spPr>
          <a:xfrm>
            <a:off x="252950" y="1740200"/>
            <a:ext cx="4052601" cy="18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1540350" y="1246400"/>
            <a:ext cx="14778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Top 10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4816950" y="1246400"/>
            <a:ext cx="3945900" cy="14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Some points for further improvement of model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Better results can be achieved we get access to more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Model will perform better if we get relevant fields like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Industry - IT, BFSI etc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Workplace Location - Rural, Urban etc...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on Test Data</a:t>
            </a:r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549750" y="1246400"/>
            <a:ext cx="6055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final results are shared in the final.csv file.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Income column is encoded as below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&gt;50k ==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&lt;=50k == 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3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63" name="Google Shape;263;p3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3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3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6" name="Google Shape;266;p3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7" name="Google Shape;267;p3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p3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9" name="Google Shape;269;p3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0" name="Google Shape;270;p3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1" name="Google Shape;271;p3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2" name="Google Shape;272;p3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73" name="Google Shape;273;p31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  <p:grpSp>
        <p:nvGrpSpPr>
          <p:cNvPr id="275" name="Google Shape;275;p31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76" name="Google Shape;276;p31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77" name="Google Shape;277;p3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86" name="Google Shape;286;p31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87" name="Google Shape;287;p3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1339250" y="1304875"/>
            <a:ext cx="2632500" cy="3416400"/>
            <a:chOff x="3320450" y="1304875"/>
            <a:chExt cx="2632500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body" idx="4294967295"/>
          </p:nvPr>
        </p:nvSpPr>
        <p:spPr>
          <a:xfrm>
            <a:off x="14082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14155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 provided represents the US Census data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has various demographic, education, personal and professional attributes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4231350" y="1304875"/>
            <a:ext cx="2632500" cy="3416400"/>
            <a:chOff x="6212550" y="1304875"/>
            <a:chExt cx="2632500" cy="3416400"/>
          </a:xfrm>
        </p:grpSpPr>
        <p:sp>
          <p:nvSpPr>
            <p:cNvPr id="98" name="Google Shape;98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4294967295"/>
          </p:nvPr>
        </p:nvSpPr>
        <p:spPr>
          <a:xfrm>
            <a:off x="42912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4294967295"/>
          </p:nvPr>
        </p:nvSpPr>
        <p:spPr>
          <a:xfrm>
            <a:off x="43052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Based on the data provide create a Machine Learning model that predicts where an individual’s salary is &gt; $50K or &lt;= $50K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32350" y="923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4294967295"/>
          </p:nvPr>
        </p:nvSpPr>
        <p:spPr>
          <a:xfrm>
            <a:off x="432350" y="1070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4294967295"/>
          </p:nvPr>
        </p:nvSpPr>
        <p:spPr>
          <a:xfrm>
            <a:off x="432350" y="1689575"/>
            <a:ext cx="24717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The Age of an individual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Integer greater than 0</a:t>
            </a:r>
            <a:endParaRPr sz="1600"/>
          </a:p>
        </p:txBody>
      </p:sp>
      <p:sp>
        <p:nvSpPr>
          <p:cNvPr id="110" name="Google Shape;110;p15"/>
          <p:cNvSpPr/>
          <p:nvPr/>
        </p:nvSpPr>
        <p:spPr>
          <a:xfrm>
            <a:off x="3044777" y="923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4294967295"/>
          </p:nvPr>
        </p:nvSpPr>
        <p:spPr>
          <a:xfrm>
            <a:off x="3336150" y="1070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Workclass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4294967295"/>
          </p:nvPr>
        </p:nvSpPr>
        <p:spPr>
          <a:xfrm>
            <a:off x="3336150" y="1689575"/>
            <a:ext cx="2471700" cy="13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General term to indicate employee status of an individual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Categorical Variable</a:t>
            </a:r>
            <a:endParaRPr sz="1600"/>
          </a:p>
        </p:txBody>
      </p:sp>
      <p:sp>
        <p:nvSpPr>
          <p:cNvPr id="113" name="Google Shape;113;p15"/>
          <p:cNvSpPr/>
          <p:nvPr/>
        </p:nvSpPr>
        <p:spPr>
          <a:xfrm>
            <a:off x="5948502" y="923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4294967295"/>
          </p:nvPr>
        </p:nvSpPr>
        <p:spPr>
          <a:xfrm>
            <a:off x="6254233" y="1070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fnlwgt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4294967295"/>
          </p:nvPr>
        </p:nvSpPr>
        <p:spPr>
          <a:xfrm>
            <a:off x="6254225" y="1689575"/>
            <a:ext cx="24717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Final Weight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Integer greater than 0</a:t>
            </a:r>
            <a:endParaRPr sz="1600"/>
          </a:p>
        </p:txBody>
      </p:sp>
      <p:sp>
        <p:nvSpPr>
          <p:cNvPr id="116" name="Google Shape;116;p15"/>
          <p:cNvSpPr/>
          <p:nvPr/>
        </p:nvSpPr>
        <p:spPr>
          <a:xfrm>
            <a:off x="432350" y="31336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4294967295"/>
          </p:nvPr>
        </p:nvSpPr>
        <p:spPr>
          <a:xfrm>
            <a:off x="432350" y="32803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Education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4294967295"/>
          </p:nvPr>
        </p:nvSpPr>
        <p:spPr>
          <a:xfrm>
            <a:off x="432350" y="3899375"/>
            <a:ext cx="24717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Highest level of Education achieved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Categorical Variable</a:t>
            </a:r>
            <a:endParaRPr sz="1600"/>
          </a:p>
        </p:txBody>
      </p:sp>
      <p:sp>
        <p:nvSpPr>
          <p:cNvPr id="119" name="Google Shape;119;p15"/>
          <p:cNvSpPr/>
          <p:nvPr/>
        </p:nvSpPr>
        <p:spPr>
          <a:xfrm>
            <a:off x="3044777" y="31336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4294967295"/>
          </p:nvPr>
        </p:nvSpPr>
        <p:spPr>
          <a:xfrm>
            <a:off x="3336150" y="32803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Education-num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4294967295"/>
          </p:nvPr>
        </p:nvSpPr>
        <p:spPr>
          <a:xfrm>
            <a:off x="3336150" y="3899375"/>
            <a:ext cx="2918100" cy="13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Highest level of Education achieved in numbers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Integer greater than 0</a:t>
            </a:r>
            <a:endParaRPr sz="1600"/>
          </a:p>
        </p:txBody>
      </p:sp>
      <p:sp>
        <p:nvSpPr>
          <p:cNvPr id="122" name="Google Shape;122;p15"/>
          <p:cNvSpPr/>
          <p:nvPr/>
        </p:nvSpPr>
        <p:spPr>
          <a:xfrm>
            <a:off x="5948502" y="31336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294967295"/>
          </p:nvPr>
        </p:nvSpPr>
        <p:spPr>
          <a:xfrm>
            <a:off x="6254233" y="32803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Marital-Status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4294967295"/>
          </p:nvPr>
        </p:nvSpPr>
        <p:spPr>
          <a:xfrm>
            <a:off x="6254225" y="3899375"/>
            <a:ext cx="24717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Marital-Status of an Individual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Categorical Variable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432350" y="7714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4294967295"/>
          </p:nvPr>
        </p:nvSpPr>
        <p:spPr>
          <a:xfrm>
            <a:off x="432350" y="9181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Occupation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4294967295"/>
          </p:nvPr>
        </p:nvSpPr>
        <p:spPr>
          <a:xfrm>
            <a:off x="432350" y="1308575"/>
            <a:ext cx="27606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Occupation of an individual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Categorical Variable</a:t>
            </a:r>
            <a:endParaRPr sz="1600"/>
          </a:p>
        </p:txBody>
      </p:sp>
      <p:sp>
        <p:nvSpPr>
          <p:cNvPr id="133" name="Google Shape;133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Relationship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4294967295"/>
          </p:nvPr>
        </p:nvSpPr>
        <p:spPr>
          <a:xfrm>
            <a:off x="3336150" y="1918175"/>
            <a:ext cx="23907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Represents relation to others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Categorical Variable</a:t>
            </a:r>
            <a:endParaRPr sz="1600"/>
          </a:p>
        </p:txBody>
      </p:sp>
      <p:sp>
        <p:nvSpPr>
          <p:cNvPr id="136" name="Google Shape;136;p16"/>
          <p:cNvSpPr/>
          <p:nvPr/>
        </p:nvSpPr>
        <p:spPr>
          <a:xfrm>
            <a:off x="5948502" y="7714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4294967295"/>
          </p:nvPr>
        </p:nvSpPr>
        <p:spPr>
          <a:xfrm>
            <a:off x="6254233" y="9181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4294967295"/>
          </p:nvPr>
        </p:nvSpPr>
        <p:spPr>
          <a:xfrm>
            <a:off x="6254225" y="1308575"/>
            <a:ext cx="24717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Individual’s Genders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Categorical Variable</a:t>
            </a:r>
            <a:endParaRPr sz="1600"/>
          </a:p>
        </p:txBody>
      </p:sp>
      <p:sp>
        <p:nvSpPr>
          <p:cNvPr id="139" name="Google Shape;139;p16"/>
          <p:cNvSpPr/>
          <p:nvPr/>
        </p:nvSpPr>
        <p:spPr>
          <a:xfrm>
            <a:off x="432350" y="22954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4294967295"/>
          </p:nvPr>
        </p:nvSpPr>
        <p:spPr>
          <a:xfrm>
            <a:off x="432350" y="22897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Capital Gain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4294967295"/>
          </p:nvPr>
        </p:nvSpPr>
        <p:spPr>
          <a:xfrm>
            <a:off x="432350" y="2832575"/>
            <a:ext cx="24693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Investment Profit 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Integer greater than 0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600"/>
          </a:p>
        </p:txBody>
      </p:sp>
      <p:sp>
        <p:nvSpPr>
          <p:cNvPr id="142" name="Google Shape;142;p16"/>
          <p:cNvSpPr/>
          <p:nvPr/>
        </p:nvSpPr>
        <p:spPr>
          <a:xfrm>
            <a:off x="3044777" y="3209875"/>
            <a:ext cx="2760600" cy="607800"/>
          </a:xfrm>
          <a:prstGeom prst="chevron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4294967295"/>
          </p:nvPr>
        </p:nvSpPr>
        <p:spPr>
          <a:xfrm>
            <a:off x="3336150" y="3356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Salary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4294967295"/>
          </p:nvPr>
        </p:nvSpPr>
        <p:spPr>
          <a:xfrm>
            <a:off x="3336150" y="3899375"/>
            <a:ext cx="24717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Dependent Variable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Categorical Variable</a:t>
            </a:r>
            <a:endParaRPr sz="160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&gt; $50K or &lt;= $50K</a:t>
            </a:r>
            <a:endParaRPr sz="1600"/>
          </a:p>
        </p:txBody>
      </p:sp>
      <p:sp>
        <p:nvSpPr>
          <p:cNvPr id="145" name="Google Shape;145;p16"/>
          <p:cNvSpPr/>
          <p:nvPr/>
        </p:nvSpPr>
        <p:spPr>
          <a:xfrm>
            <a:off x="5948502" y="22954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4294967295"/>
          </p:nvPr>
        </p:nvSpPr>
        <p:spPr>
          <a:xfrm>
            <a:off x="6254233" y="22897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Hours-per-week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4294967295"/>
          </p:nvPr>
        </p:nvSpPr>
        <p:spPr>
          <a:xfrm>
            <a:off x="6254225" y="2832575"/>
            <a:ext cx="24717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Work hours per week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Integer greater than 0</a:t>
            </a:r>
            <a:endParaRPr sz="1600"/>
          </a:p>
        </p:txBody>
      </p:sp>
      <p:sp>
        <p:nvSpPr>
          <p:cNvPr id="148" name="Google Shape;148;p16"/>
          <p:cNvSpPr/>
          <p:nvPr/>
        </p:nvSpPr>
        <p:spPr>
          <a:xfrm>
            <a:off x="5948502" y="37432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4294967295"/>
          </p:nvPr>
        </p:nvSpPr>
        <p:spPr>
          <a:xfrm>
            <a:off x="6254233" y="3737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Native-country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294967295"/>
          </p:nvPr>
        </p:nvSpPr>
        <p:spPr>
          <a:xfrm>
            <a:off x="6254225" y="4280375"/>
            <a:ext cx="24717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Country of Origin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Categorical Variable</a:t>
            </a:r>
            <a:endParaRPr sz="1600"/>
          </a:p>
        </p:txBody>
      </p:sp>
      <p:sp>
        <p:nvSpPr>
          <p:cNvPr id="151" name="Google Shape;151;p16"/>
          <p:cNvSpPr/>
          <p:nvPr/>
        </p:nvSpPr>
        <p:spPr>
          <a:xfrm>
            <a:off x="432350" y="38194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4294967295"/>
          </p:nvPr>
        </p:nvSpPr>
        <p:spPr>
          <a:xfrm>
            <a:off x="432350" y="38137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Capital Loss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4294967295"/>
          </p:nvPr>
        </p:nvSpPr>
        <p:spPr>
          <a:xfrm>
            <a:off x="432350" y="4356575"/>
            <a:ext cx="24693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Investment Loss 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Integer greater than 0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l="22617" t="38185" r="43070" b="20461"/>
          <a:stretch/>
        </p:blipFill>
        <p:spPr>
          <a:xfrm>
            <a:off x="239225" y="1338400"/>
            <a:ext cx="4856424" cy="329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5532500" y="2057425"/>
            <a:ext cx="32115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Age variables distribution is right skewed as expected.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Assumption here is the working population mainly lies between 26 to 55 years age group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4929925" y="1188575"/>
            <a:ext cx="37953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Insights from Age vs Income stacked bar plot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Percentage of people having salaries greater than 50K is considerably higher from 26 to 63 age groups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People below 26 years and above 63 years mostly have salaries below 50K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decided not to group Age variable as per the bins in the plot as it would have increased the dimensionality of the model considerably (We already have a lot of categorical variables in the data)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l="59677" t="38053" r="8167" b="11530"/>
          <a:stretch/>
        </p:blipFill>
        <p:spPr>
          <a:xfrm>
            <a:off x="501300" y="1167350"/>
            <a:ext cx="4009500" cy="353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Workclass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391625" y="3703175"/>
            <a:ext cx="86514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Insights from Workclass vs Income stacked bar plot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Federal Gov and Self-emp-inc have the maximum percentage of population above 50K category and have been grouped as Highly-paid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Local and State government employees seem to have similar salary ranges hence clubbed as Govt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?, Never-worked and Without-pay have been grouped as Others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l="26604" t="36633" r="9024" b="8484"/>
          <a:stretch/>
        </p:blipFill>
        <p:spPr>
          <a:xfrm>
            <a:off x="1512000" y="835438"/>
            <a:ext cx="5885998" cy="28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391625" y="3703175"/>
            <a:ext cx="86514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Insights from Education vs Income stacked bar plot and Online Research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Preschool to 12th standard were grouped as Others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Assoc-acdm, Assoc-voc and Prof-School were grouped together as Prof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Doctorate and Masters were grouped together as Highly-Educated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l="24802" t="38457" r="8949" b="7957"/>
          <a:stretch/>
        </p:blipFill>
        <p:spPr>
          <a:xfrm>
            <a:off x="1543338" y="948475"/>
            <a:ext cx="6057326" cy="275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Microsoft Office PowerPoint</Application>
  <PresentationFormat>On-screen Show (16:9)</PresentationFormat>
  <Paragraphs>152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Roboto</vt:lpstr>
      <vt:lpstr>Arial</vt:lpstr>
      <vt:lpstr>Geometric</vt:lpstr>
      <vt:lpstr>HR Analytics Consulting People Analytics Case Study</vt:lpstr>
      <vt:lpstr>THE PROBLEM</vt:lpstr>
      <vt:lpstr>DATA UNDERSTANDING</vt:lpstr>
      <vt:lpstr>DATA UNDERSTANDING</vt:lpstr>
      <vt:lpstr>Exploratory Data Analysis</vt:lpstr>
      <vt:lpstr>Age</vt:lpstr>
      <vt:lpstr>Age</vt:lpstr>
      <vt:lpstr>Workclass</vt:lpstr>
      <vt:lpstr>Education</vt:lpstr>
      <vt:lpstr>NativeCountry</vt:lpstr>
      <vt:lpstr>CapitalGain and CapitalLoss</vt:lpstr>
      <vt:lpstr>Missing Data Treatment - Data Imputation</vt:lpstr>
      <vt:lpstr>Model Selection and Results</vt:lpstr>
      <vt:lpstr>Machine Learning Models</vt:lpstr>
      <vt:lpstr>XGBoost Results</vt:lpstr>
      <vt:lpstr>Best Model - CatBoost Results</vt:lpstr>
      <vt:lpstr>Best Model - Feature Importance</vt:lpstr>
      <vt:lpstr>Model Results on Test Data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Consulting People Analytics Case Study</dc:title>
  <cp:lastModifiedBy>Himanshu Joshi</cp:lastModifiedBy>
  <cp:revision>1</cp:revision>
  <dcterms:modified xsi:type="dcterms:W3CDTF">2023-04-12T02:57:20Z</dcterms:modified>
</cp:coreProperties>
</file>