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7" r:id="rId5"/>
    <p:sldId id="258" r:id="rId6"/>
    <p:sldId id="260" r:id="rId7"/>
    <p:sldId id="279" r:id="rId8"/>
    <p:sldId id="280" r:id="rId9"/>
    <p:sldId id="261" r:id="rId10"/>
    <p:sldId id="277" r:id="rId11"/>
    <p:sldId id="262" r:id="rId12"/>
    <p:sldId id="285" r:id="rId13"/>
    <p:sldId id="278" r:id="rId14"/>
    <p:sldId id="281" r:id="rId15"/>
    <p:sldId id="282" r:id="rId16"/>
    <p:sldId id="283" r:id="rId17"/>
    <p:sldId id="284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taScience\Downloads\updated%20finan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Project\Bank%20Analytics%20Project_jj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Project\Bank%20Analytics%20Project_jj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Year</a:t>
            </a:r>
            <a:r>
              <a:rPr lang="en-IN" baseline="0"/>
              <a:t> wise loan amount status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chemeClr val="lt1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downArrow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gradFill rotWithShape="1">
            <a:gsLst>
              <a:gs pos="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chemeClr val="lt1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downArrow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gradFill rotWithShape="1">
            <a:gsLst>
              <a:gs pos="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chemeClr val="lt1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downArrow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"/>
        <c:spPr>
          <a:gradFill rotWithShape="1">
            <a:gsLst>
              <a:gs pos="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chemeClr val="lt1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downArrow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gradFill rotWithShape="1">
            <a:gsLst>
              <a:gs pos="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chemeClr val="lt1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downArrow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v>Series1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63D9-49DF-A3F8-833FE819F0AF}"/>
              </c:ext>
            </c:extLst>
          </c:dPt>
          <c:dPt>
            <c:idx val="1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1-63D9-49DF-A3F8-833FE819F0AF}"/>
              </c:ext>
            </c:extLst>
          </c:dPt>
          <c:dPt>
            <c:idx val="2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63D9-49DF-A3F8-833FE819F0AF}"/>
              </c:ext>
            </c:extLst>
          </c:dPt>
          <c:dPt>
            <c:idx val="3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3-63D9-49DF-A3F8-833FE819F0AF}"/>
              </c:ext>
            </c:extLst>
          </c:dPt>
          <c:dPt>
            <c:idx val="4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4-63D9-49DF-A3F8-833FE819F0AF}"/>
              </c:ext>
            </c:extLst>
          </c:dPt>
          <c:dLbls>
            <c:dLbl>
              <c:idx val="0"/>
              <c:spPr>
                <a:solidFill>
                  <a:schemeClr val="lt1"/>
                </a:solidFill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downArrow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0-63D9-49DF-A3F8-833FE819F0AF}"/>
                </c:ext>
              </c:extLst>
            </c:dLbl>
            <c:dLbl>
              <c:idx val="1"/>
              <c:spPr>
                <a:solidFill>
                  <a:schemeClr val="lt1"/>
                </a:solidFill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downArrow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63D9-49DF-A3F8-833FE819F0AF}"/>
                </c:ext>
              </c:extLst>
            </c:dLbl>
            <c:dLbl>
              <c:idx val="2"/>
              <c:spPr>
                <a:solidFill>
                  <a:schemeClr val="lt1"/>
                </a:solidFill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downArrow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2-63D9-49DF-A3F8-833FE819F0AF}"/>
                </c:ext>
              </c:extLst>
            </c:dLbl>
            <c:dLbl>
              <c:idx val="3"/>
              <c:spPr>
                <a:solidFill>
                  <a:schemeClr val="lt1"/>
                </a:solidFill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downArrow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63D9-49DF-A3F8-833FE819F0AF}"/>
                </c:ext>
              </c:extLst>
            </c:dLbl>
            <c:dLbl>
              <c:idx val="4"/>
              <c:spPr>
                <a:solidFill>
                  <a:schemeClr val="lt1"/>
                </a:solidFill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downArrow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4-63D9-49DF-A3F8-833FE819F0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2007</c:v>
              </c:pt>
              <c:pt idx="1">
                <c:v>2008</c:v>
              </c:pt>
              <c:pt idx="2">
                <c:v>2009</c:v>
              </c:pt>
              <c:pt idx="3">
                <c:v>2010</c:v>
              </c:pt>
              <c:pt idx="4">
                <c:v>2011</c:v>
              </c:pt>
            </c:strLit>
          </c:cat>
          <c:val>
            <c:numLit>
              <c:formatCode>General</c:formatCode>
              <c:ptCount val="5"/>
              <c:pt idx="0">
                <c:v>2219275</c:v>
              </c:pt>
              <c:pt idx="1">
                <c:v>14390275</c:v>
              </c:pt>
              <c:pt idx="2">
                <c:v>46436325</c:v>
              </c:pt>
              <c:pt idx="3">
                <c:v>122050200</c:v>
              </c:pt>
              <c:pt idx="4">
                <c:v>260506575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5-63D9-49DF-A3F8-833FE819F0A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upDownBars>
          <c:gapWidth val="150"/>
          <c:upBars>
            <c:spPr>
              <a:solidFill>
                <a:schemeClr val="lt1"/>
              </a:solidFill>
              <a:ln w="9525">
                <a:solidFill>
                  <a:schemeClr val="lt1">
                    <a:lumMod val="95000"/>
                    <a:alpha val="54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>
                <a:solidFill>
                  <a:schemeClr val="lt1">
                    <a:lumMod val="95000"/>
                    <a:alpha val="54000"/>
                  </a:schemeClr>
                </a:solidFill>
              </a:ln>
              <a:effectLst/>
            </c:spPr>
          </c:downBars>
        </c:upDownBars>
        <c:smooth val="0"/>
        <c:axId val="-424707696"/>
        <c:axId val="-424706064"/>
      </c:lineChart>
      <c:catAx>
        <c:axId val="-424707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24706064"/>
        <c:crosses val="autoZero"/>
        <c:auto val="1"/>
        <c:lblAlgn val="ctr"/>
        <c:lblOffset val="100"/>
        <c:noMultiLvlLbl val="0"/>
      </c:catAx>
      <c:valAx>
        <c:axId val="-424706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24707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[Bank Analytics Project_jj.xlsx]KPI 2!PivotTable5</c:name>
    <c:fmtId val="7"/>
  </c:pivotSource>
  <c:chart>
    <c:title>
      <c:tx>
        <c:rich>
          <a:bodyPr rot="0" spcFirstLastPara="1" vertOverflow="ellipsis" vert="horz" wrap="square" anchor="t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Grade and sub-grade</a:t>
            </a:r>
            <a:r>
              <a:rPr lang="en-US" baseline="0"/>
              <a:t> wise revolving balance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'KPI 2'!$B$3:$B$4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'KPI 2'!$A$5:$A$40</c:f>
              <c:strCache>
                <c:ptCount val="3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B1</c:v>
                </c:pt>
                <c:pt idx="6">
                  <c:v>B2</c:v>
                </c:pt>
                <c:pt idx="7">
                  <c:v>B3</c:v>
                </c:pt>
                <c:pt idx="8">
                  <c:v>B4</c:v>
                </c:pt>
                <c:pt idx="9">
                  <c:v>B5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  <c:pt idx="15">
                  <c:v>D1</c:v>
                </c:pt>
                <c:pt idx="16">
                  <c:v>D2</c:v>
                </c:pt>
                <c:pt idx="17">
                  <c:v>D3</c:v>
                </c:pt>
                <c:pt idx="18">
                  <c:v>D4</c:v>
                </c:pt>
                <c:pt idx="19">
                  <c:v>D5</c:v>
                </c:pt>
                <c:pt idx="20">
                  <c:v>E1</c:v>
                </c:pt>
                <c:pt idx="21">
                  <c:v>E2</c:v>
                </c:pt>
                <c:pt idx="22">
                  <c:v>E3</c:v>
                </c:pt>
                <c:pt idx="23">
                  <c:v>E4</c:v>
                </c:pt>
                <c:pt idx="24">
                  <c:v>E5</c:v>
                </c:pt>
                <c:pt idx="25">
                  <c:v>F1</c:v>
                </c:pt>
                <c:pt idx="26">
                  <c:v>F2</c:v>
                </c:pt>
                <c:pt idx="27">
                  <c:v>F3</c:v>
                </c:pt>
                <c:pt idx="28">
                  <c:v>F4</c:v>
                </c:pt>
                <c:pt idx="29">
                  <c:v>F5</c:v>
                </c:pt>
                <c:pt idx="30">
                  <c:v>G1</c:v>
                </c:pt>
                <c:pt idx="31">
                  <c:v>G2</c:v>
                </c:pt>
                <c:pt idx="32">
                  <c:v>G3</c:v>
                </c:pt>
                <c:pt idx="33">
                  <c:v>G4</c:v>
                </c:pt>
                <c:pt idx="34">
                  <c:v>G5</c:v>
                </c:pt>
              </c:strCache>
            </c:strRef>
          </c:cat>
          <c:val>
            <c:numRef>
              <c:f>'KPI 2'!$B$5:$B$40</c:f>
              <c:numCache>
                <c:formatCode>"$"#,##0.00</c:formatCode>
                <c:ptCount val="35"/>
                <c:pt idx="0">
                  <c:v>11365196</c:v>
                </c:pt>
                <c:pt idx="1">
                  <c:v>14004780</c:v>
                </c:pt>
                <c:pt idx="2">
                  <c:v>19543922</c:v>
                </c:pt>
                <c:pt idx="3">
                  <c:v>34557156</c:v>
                </c:pt>
                <c:pt idx="4">
                  <c:v>35303045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83-4D71-9BBD-389DDAA737B7}"/>
            </c:ext>
          </c:extLst>
        </c:ser>
        <c:ser>
          <c:idx val="1"/>
          <c:order val="1"/>
          <c:tx>
            <c:strRef>
              <c:f>'KPI 2'!$C$3:$C$4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'KPI 2'!$A$5:$A$40</c:f>
              <c:strCache>
                <c:ptCount val="3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B1</c:v>
                </c:pt>
                <c:pt idx="6">
                  <c:v>B2</c:v>
                </c:pt>
                <c:pt idx="7">
                  <c:v>B3</c:v>
                </c:pt>
                <c:pt idx="8">
                  <c:v>B4</c:v>
                </c:pt>
                <c:pt idx="9">
                  <c:v>B5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  <c:pt idx="15">
                  <c:v>D1</c:v>
                </c:pt>
                <c:pt idx="16">
                  <c:v>D2</c:v>
                </c:pt>
                <c:pt idx="17">
                  <c:v>D3</c:v>
                </c:pt>
                <c:pt idx="18">
                  <c:v>D4</c:v>
                </c:pt>
                <c:pt idx="19">
                  <c:v>D5</c:v>
                </c:pt>
                <c:pt idx="20">
                  <c:v>E1</c:v>
                </c:pt>
                <c:pt idx="21">
                  <c:v>E2</c:v>
                </c:pt>
                <c:pt idx="22">
                  <c:v>E3</c:v>
                </c:pt>
                <c:pt idx="23">
                  <c:v>E4</c:v>
                </c:pt>
                <c:pt idx="24">
                  <c:v>E5</c:v>
                </c:pt>
                <c:pt idx="25">
                  <c:v>F1</c:v>
                </c:pt>
                <c:pt idx="26">
                  <c:v>F2</c:v>
                </c:pt>
                <c:pt idx="27">
                  <c:v>F3</c:v>
                </c:pt>
                <c:pt idx="28">
                  <c:v>F4</c:v>
                </c:pt>
                <c:pt idx="29">
                  <c:v>F5</c:v>
                </c:pt>
                <c:pt idx="30">
                  <c:v>G1</c:v>
                </c:pt>
                <c:pt idx="31">
                  <c:v>G2</c:v>
                </c:pt>
                <c:pt idx="32">
                  <c:v>G3</c:v>
                </c:pt>
                <c:pt idx="33">
                  <c:v>G4</c:v>
                </c:pt>
                <c:pt idx="34">
                  <c:v>G5</c:v>
                </c:pt>
              </c:strCache>
            </c:strRef>
          </c:cat>
          <c:val>
            <c:numRef>
              <c:f>'KPI 2'!$C$5:$C$40</c:f>
              <c:numCache>
                <c:formatCode>General</c:formatCode>
                <c:ptCount val="35"/>
                <c:pt idx="5" formatCode="&quot;$&quot;#,##0.00">
                  <c:v>21842079</c:v>
                </c:pt>
                <c:pt idx="6" formatCode="&quot;$&quot;#,##0.00">
                  <c:v>26478439</c:v>
                </c:pt>
                <c:pt idx="7" formatCode="&quot;$&quot;#,##0.00">
                  <c:v>39723554</c:v>
                </c:pt>
                <c:pt idx="8" formatCode="&quot;$&quot;#,##0.00">
                  <c:v>35405811</c:v>
                </c:pt>
                <c:pt idx="9" formatCode="&quot;$&quot;#,##0.00">
                  <c:v>37858666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83-4D71-9BBD-389DDAA737B7}"/>
            </c:ext>
          </c:extLst>
        </c:ser>
        <c:ser>
          <c:idx val="2"/>
          <c:order val="2"/>
          <c:tx>
            <c:strRef>
              <c:f>'KPI 2'!$D$3:$D$4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'KPI 2'!$A$5:$A$40</c:f>
              <c:strCache>
                <c:ptCount val="3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B1</c:v>
                </c:pt>
                <c:pt idx="6">
                  <c:v>B2</c:v>
                </c:pt>
                <c:pt idx="7">
                  <c:v>B3</c:v>
                </c:pt>
                <c:pt idx="8">
                  <c:v>B4</c:v>
                </c:pt>
                <c:pt idx="9">
                  <c:v>B5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  <c:pt idx="15">
                  <c:v>D1</c:v>
                </c:pt>
                <c:pt idx="16">
                  <c:v>D2</c:v>
                </c:pt>
                <c:pt idx="17">
                  <c:v>D3</c:v>
                </c:pt>
                <c:pt idx="18">
                  <c:v>D4</c:v>
                </c:pt>
                <c:pt idx="19">
                  <c:v>D5</c:v>
                </c:pt>
                <c:pt idx="20">
                  <c:v>E1</c:v>
                </c:pt>
                <c:pt idx="21">
                  <c:v>E2</c:v>
                </c:pt>
                <c:pt idx="22">
                  <c:v>E3</c:v>
                </c:pt>
                <c:pt idx="23">
                  <c:v>E4</c:v>
                </c:pt>
                <c:pt idx="24">
                  <c:v>E5</c:v>
                </c:pt>
                <c:pt idx="25">
                  <c:v>F1</c:v>
                </c:pt>
                <c:pt idx="26">
                  <c:v>F2</c:v>
                </c:pt>
                <c:pt idx="27">
                  <c:v>F3</c:v>
                </c:pt>
                <c:pt idx="28">
                  <c:v>F4</c:v>
                </c:pt>
                <c:pt idx="29">
                  <c:v>F5</c:v>
                </c:pt>
                <c:pt idx="30">
                  <c:v>G1</c:v>
                </c:pt>
                <c:pt idx="31">
                  <c:v>G2</c:v>
                </c:pt>
                <c:pt idx="32">
                  <c:v>G3</c:v>
                </c:pt>
                <c:pt idx="33">
                  <c:v>G4</c:v>
                </c:pt>
                <c:pt idx="34">
                  <c:v>G5</c:v>
                </c:pt>
              </c:strCache>
            </c:strRef>
          </c:cat>
          <c:val>
            <c:numRef>
              <c:f>'KPI 2'!$D$5:$D$40</c:f>
              <c:numCache>
                <c:formatCode>General</c:formatCode>
                <c:ptCount val="35"/>
                <c:pt idx="10" formatCode="&quot;$&quot;#,##0.00">
                  <c:v>29384926</c:v>
                </c:pt>
                <c:pt idx="11" formatCode="&quot;$&quot;#,##0.00">
                  <c:v>27321114</c:v>
                </c:pt>
                <c:pt idx="12" formatCode="&quot;$&quot;#,##0.00">
                  <c:v>20531370</c:v>
                </c:pt>
                <c:pt idx="13" formatCode="&quot;$&quot;#,##0.00">
                  <c:v>16867691</c:v>
                </c:pt>
                <c:pt idx="14" formatCode="&quot;$&quot;#,##0.00">
                  <c:v>16015609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83-4D71-9BBD-389DDAA737B7}"/>
            </c:ext>
          </c:extLst>
        </c:ser>
        <c:ser>
          <c:idx val="3"/>
          <c:order val="3"/>
          <c:tx>
            <c:strRef>
              <c:f>'KPI 2'!$E$3:$E$4</c:f>
              <c:strCache>
                <c:ptCount val="1"/>
                <c:pt idx="0">
                  <c:v>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'KPI 2'!$A$5:$A$40</c:f>
              <c:strCache>
                <c:ptCount val="3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B1</c:v>
                </c:pt>
                <c:pt idx="6">
                  <c:v>B2</c:v>
                </c:pt>
                <c:pt idx="7">
                  <c:v>B3</c:v>
                </c:pt>
                <c:pt idx="8">
                  <c:v>B4</c:v>
                </c:pt>
                <c:pt idx="9">
                  <c:v>B5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  <c:pt idx="15">
                  <c:v>D1</c:v>
                </c:pt>
                <c:pt idx="16">
                  <c:v>D2</c:v>
                </c:pt>
                <c:pt idx="17">
                  <c:v>D3</c:v>
                </c:pt>
                <c:pt idx="18">
                  <c:v>D4</c:v>
                </c:pt>
                <c:pt idx="19">
                  <c:v>D5</c:v>
                </c:pt>
                <c:pt idx="20">
                  <c:v>E1</c:v>
                </c:pt>
                <c:pt idx="21">
                  <c:v>E2</c:v>
                </c:pt>
                <c:pt idx="22">
                  <c:v>E3</c:v>
                </c:pt>
                <c:pt idx="23">
                  <c:v>E4</c:v>
                </c:pt>
                <c:pt idx="24">
                  <c:v>E5</c:v>
                </c:pt>
                <c:pt idx="25">
                  <c:v>F1</c:v>
                </c:pt>
                <c:pt idx="26">
                  <c:v>F2</c:v>
                </c:pt>
                <c:pt idx="27">
                  <c:v>F3</c:v>
                </c:pt>
                <c:pt idx="28">
                  <c:v>F4</c:v>
                </c:pt>
                <c:pt idx="29">
                  <c:v>F5</c:v>
                </c:pt>
                <c:pt idx="30">
                  <c:v>G1</c:v>
                </c:pt>
                <c:pt idx="31">
                  <c:v>G2</c:v>
                </c:pt>
                <c:pt idx="32">
                  <c:v>G3</c:v>
                </c:pt>
                <c:pt idx="33">
                  <c:v>G4</c:v>
                </c:pt>
                <c:pt idx="34">
                  <c:v>G5</c:v>
                </c:pt>
              </c:strCache>
            </c:strRef>
          </c:cat>
          <c:val>
            <c:numRef>
              <c:f>'KPI 2'!$E$5:$E$40</c:f>
              <c:numCache>
                <c:formatCode>General</c:formatCode>
                <c:ptCount val="35"/>
                <c:pt idx="15" formatCode="&quot;$&quot;#,##0.00">
                  <c:v>12130255</c:v>
                </c:pt>
                <c:pt idx="16" formatCode="&quot;$&quot;#,##0.00">
                  <c:v>18570972</c:v>
                </c:pt>
                <c:pt idx="17" formatCode="&quot;$&quot;#,##0.00">
                  <c:v>16793781</c:v>
                </c:pt>
                <c:pt idx="18" formatCode="&quot;$&quot;#,##0.00">
                  <c:v>13742947</c:v>
                </c:pt>
                <c:pt idx="19" formatCode="&quot;$&quot;#,##0.00">
                  <c:v>13252474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883-4D71-9BBD-389DDAA737B7}"/>
            </c:ext>
          </c:extLst>
        </c:ser>
        <c:ser>
          <c:idx val="4"/>
          <c:order val="4"/>
          <c:tx>
            <c:strRef>
              <c:f>'KPI 2'!$F$3:$F$4</c:f>
              <c:strCache>
                <c:ptCount val="1"/>
                <c:pt idx="0">
                  <c:v>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'KPI 2'!$A$5:$A$40</c:f>
              <c:strCache>
                <c:ptCount val="3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B1</c:v>
                </c:pt>
                <c:pt idx="6">
                  <c:v>B2</c:v>
                </c:pt>
                <c:pt idx="7">
                  <c:v>B3</c:v>
                </c:pt>
                <c:pt idx="8">
                  <c:v>B4</c:v>
                </c:pt>
                <c:pt idx="9">
                  <c:v>B5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  <c:pt idx="15">
                  <c:v>D1</c:v>
                </c:pt>
                <c:pt idx="16">
                  <c:v>D2</c:v>
                </c:pt>
                <c:pt idx="17">
                  <c:v>D3</c:v>
                </c:pt>
                <c:pt idx="18">
                  <c:v>D4</c:v>
                </c:pt>
                <c:pt idx="19">
                  <c:v>D5</c:v>
                </c:pt>
                <c:pt idx="20">
                  <c:v>E1</c:v>
                </c:pt>
                <c:pt idx="21">
                  <c:v>E2</c:v>
                </c:pt>
                <c:pt idx="22">
                  <c:v>E3</c:v>
                </c:pt>
                <c:pt idx="23">
                  <c:v>E4</c:v>
                </c:pt>
                <c:pt idx="24">
                  <c:v>E5</c:v>
                </c:pt>
                <c:pt idx="25">
                  <c:v>F1</c:v>
                </c:pt>
                <c:pt idx="26">
                  <c:v>F2</c:v>
                </c:pt>
                <c:pt idx="27">
                  <c:v>F3</c:v>
                </c:pt>
                <c:pt idx="28">
                  <c:v>F4</c:v>
                </c:pt>
                <c:pt idx="29">
                  <c:v>F5</c:v>
                </c:pt>
                <c:pt idx="30">
                  <c:v>G1</c:v>
                </c:pt>
                <c:pt idx="31">
                  <c:v>G2</c:v>
                </c:pt>
                <c:pt idx="32">
                  <c:v>G3</c:v>
                </c:pt>
                <c:pt idx="33">
                  <c:v>G4</c:v>
                </c:pt>
                <c:pt idx="34">
                  <c:v>G5</c:v>
                </c:pt>
              </c:strCache>
            </c:strRef>
          </c:cat>
          <c:val>
            <c:numRef>
              <c:f>'KPI 2'!$F$5:$F$40</c:f>
              <c:numCache>
                <c:formatCode>General</c:formatCode>
                <c:ptCount val="35"/>
                <c:pt idx="20" formatCode="&quot;$&quot;#,##0.00">
                  <c:v>11132588</c:v>
                </c:pt>
                <c:pt idx="21" formatCode="&quot;$&quot;#,##0.00">
                  <c:v>10242033</c:v>
                </c:pt>
                <c:pt idx="22" formatCode="&quot;$&quot;#,##0.00">
                  <c:v>9039059</c:v>
                </c:pt>
                <c:pt idx="23" formatCode="&quot;$&quot;#,##0.00">
                  <c:v>7990991</c:v>
                </c:pt>
                <c:pt idx="24" formatCode="&quot;$&quot;#,##0.00">
                  <c:v>7669868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83-4D71-9BBD-389DDAA737B7}"/>
            </c:ext>
          </c:extLst>
        </c:ser>
        <c:ser>
          <c:idx val="5"/>
          <c:order val="5"/>
          <c:tx>
            <c:strRef>
              <c:f>'KPI 2'!$G$3:$G$4</c:f>
              <c:strCache>
                <c:ptCount val="1"/>
                <c:pt idx="0">
                  <c:v>F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'KPI 2'!$A$5:$A$40</c:f>
              <c:strCache>
                <c:ptCount val="3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B1</c:v>
                </c:pt>
                <c:pt idx="6">
                  <c:v>B2</c:v>
                </c:pt>
                <c:pt idx="7">
                  <c:v>B3</c:v>
                </c:pt>
                <c:pt idx="8">
                  <c:v>B4</c:v>
                </c:pt>
                <c:pt idx="9">
                  <c:v>B5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  <c:pt idx="15">
                  <c:v>D1</c:v>
                </c:pt>
                <c:pt idx="16">
                  <c:v>D2</c:v>
                </c:pt>
                <c:pt idx="17">
                  <c:v>D3</c:v>
                </c:pt>
                <c:pt idx="18">
                  <c:v>D4</c:v>
                </c:pt>
                <c:pt idx="19">
                  <c:v>D5</c:v>
                </c:pt>
                <c:pt idx="20">
                  <c:v>E1</c:v>
                </c:pt>
                <c:pt idx="21">
                  <c:v>E2</c:v>
                </c:pt>
                <c:pt idx="22">
                  <c:v>E3</c:v>
                </c:pt>
                <c:pt idx="23">
                  <c:v>E4</c:v>
                </c:pt>
                <c:pt idx="24">
                  <c:v>E5</c:v>
                </c:pt>
                <c:pt idx="25">
                  <c:v>F1</c:v>
                </c:pt>
                <c:pt idx="26">
                  <c:v>F2</c:v>
                </c:pt>
                <c:pt idx="27">
                  <c:v>F3</c:v>
                </c:pt>
                <c:pt idx="28">
                  <c:v>F4</c:v>
                </c:pt>
                <c:pt idx="29">
                  <c:v>F5</c:v>
                </c:pt>
                <c:pt idx="30">
                  <c:v>G1</c:v>
                </c:pt>
                <c:pt idx="31">
                  <c:v>G2</c:v>
                </c:pt>
                <c:pt idx="32">
                  <c:v>G3</c:v>
                </c:pt>
                <c:pt idx="33">
                  <c:v>G4</c:v>
                </c:pt>
                <c:pt idx="34">
                  <c:v>G5</c:v>
                </c:pt>
              </c:strCache>
            </c:strRef>
          </c:cat>
          <c:val>
            <c:numRef>
              <c:f>'KPI 2'!$G$5:$G$40</c:f>
              <c:numCache>
                <c:formatCode>General</c:formatCode>
                <c:ptCount val="35"/>
                <c:pt idx="25" formatCode="&quot;$&quot;#,##0.00">
                  <c:v>5840746</c:v>
                </c:pt>
                <c:pt idx="26" formatCode="&quot;$&quot;#,##0.00">
                  <c:v>4528248</c:v>
                </c:pt>
                <c:pt idx="27" formatCode="&quot;$&quot;#,##0.00">
                  <c:v>3175435</c:v>
                </c:pt>
                <c:pt idx="28" formatCode="&quot;$&quot;#,##0.00">
                  <c:v>2551064</c:v>
                </c:pt>
                <c:pt idx="29" formatCode="&quot;$&quot;#,##0.00">
                  <c:v>2187323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883-4D71-9BBD-389DDAA737B7}"/>
            </c:ext>
          </c:extLst>
        </c:ser>
        <c:ser>
          <c:idx val="6"/>
          <c:order val="6"/>
          <c:tx>
            <c:strRef>
              <c:f>'KPI 2'!$H$3:$H$4</c:f>
              <c:strCache>
                <c:ptCount val="1"/>
                <c:pt idx="0">
                  <c:v>G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'KPI 2'!$A$5:$A$40</c:f>
              <c:strCache>
                <c:ptCount val="3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B1</c:v>
                </c:pt>
                <c:pt idx="6">
                  <c:v>B2</c:v>
                </c:pt>
                <c:pt idx="7">
                  <c:v>B3</c:v>
                </c:pt>
                <c:pt idx="8">
                  <c:v>B4</c:v>
                </c:pt>
                <c:pt idx="9">
                  <c:v>B5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  <c:pt idx="15">
                  <c:v>D1</c:v>
                </c:pt>
                <c:pt idx="16">
                  <c:v>D2</c:v>
                </c:pt>
                <c:pt idx="17">
                  <c:v>D3</c:v>
                </c:pt>
                <c:pt idx="18">
                  <c:v>D4</c:v>
                </c:pt>
                <c:pt idx="19">
                  <c:v>D5</c:v>
                </c:pt>
                <c:pt idx="20">
                  <c:v>E1</c:v>
                </c:pt>
                <c:pt idx="21">
                  <c:v>E2</c:v>
                </c:pt>
                <c:pt idx="22">
                  <c:v>E3</c:v>
                </c:pt>
                <c:pt idx="23">
                  <c:v>E4</c:v>
                </c:pt>
                <c:pt idx="24">
                  <c:v>E5</c:v>
                </c:pt>
                <c:pt idx="25">
                  <c:v>F1</c:v>
                </c:pt>
                <c:pt idx="26">
                  <c:v>F2</c:v>
                </c:pt>
                <c:pt idx="27">
                  <c:v>F3</c:v>
                </c:pt>
                <c:pt idx="28">
                  <c:v>F4</c:v>
                </c:pt>
                <c:pt idx="29">
                  <c:v>F5</c:v>
                </c:pt>
                <c:pt idx="30">
                  <c:v>G1</c:v>
                </c:pt>
                <c:pt idx="31">
                  <c:v>G2</c:v>
                </c:pt>
                <c:pt idx="32">
                  <c:v>G3</c:v>
                </c:pt>
                <c:pt idx="33">
                  <c:v>G4</c:v>
                </c:pt>
                <c:pt idx="34">
                  <c:v>G5</c:v>
                </c:pt>
              </c:strCache>
            </c:strRef>
          </c:cat>
          <c:val>
            <c:numRef>
              <c:f>'KPI 2'!$H$5:$H$40</c:f>
              <c:numCache>
                <c:formatCode>General</c:formatCode>
                <c:ptCount val="35"/>
                <c:pt idx="30" formatCode="&quot;$&quot;#,##0.00">
                  <c:v>1808763</c:v>
                </c:pt>
                <c:pt idx="31" formatCode="&quot;$&quot;#,##0.00">
                  <c:v>1729627</c:v>
                </c:pt>
                <c:pt idx="32" formatCode="&quot;$&quot;#,##0.00">
                  <c:v>832193</c:v>
                </c:pt>
                <c:pt idx="33" formatCode="&quot;$&quot;#,##0.00">
                  <c:v>1390628</c:v>
                </c:pt>
                <c:pt idx="34" formatCode="&quot;$&quot;#,##0.00">
                  <c:v>701515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883-4D71-9BBD-389DDAA737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87"/>
        <c:axId val="369246240"/>
        <c:axId val="193011903"/>
      </c:barChart>
      <c:catAx>
        <c:axId val="369246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011903"/>
        <c:crosses val="autoZero"/>
        <c:auto val="1"/>
        <c:lblAlgn val="ctr"/>
        <c:lblOffset val="100"/>
        <c:noMultiLvlLbl val="0"/>
      </c:catAx>
      <c:valAx>
        <c:axId val="193011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246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50800" dist="50800" dir="5400000" sx="1000" sy="1000" algn="ctr" rotWithShape="0">
        <a:srgbClr val="000000">
          <a:alpha val="43137"/>
        </a:srgb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payment for Verification 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'KPI 3'!$E$1</c:f>
              <c:strCache>
                <c:ptCount val="1"/>
                <c:pt idx="0">
                  <c:v>Total payment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B31-4E5A-B90E-A673DB85BFF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B31-4E5A-B90E-A673DB85BFF1}"/>
              </c:ext>
            </c:extLst>
          </c:dPt>
          <c:dLbls>
            <c:numFmt formatCode="General" sourceLinked="0"/>
            <c:spPr>
              <a:noFill/>
              <a:ln>
                <a:noFill/>
              </a:ln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'KPI 3'!$D$2:$D$3</c:f>
              <c:strCache>
                <c:ptCount val="2"/>
                <c:pt idx="0">
                  <c:v>Verified</c:v>
                </c:pt>
                <c:pt idx="1">
                  <c:v>Not Verified</c:v>
                </c:pt>
              </c:strCache>
            </c:strRef>
          </c:cat>
          <c:val>
            <c:numRef>
              <c:f>'KPI 3'!$E$2:$E$3</c:f>
              <c:numCache>
                <c:formatCode>General</c:formatCode>
                <c:ptCount val="2"/>
                <c:pt idx="0">
                  <c:v>329162975.7127884</c:v>
                </c:pt>
                <c:pt idx="1">
                  <c:v>153541418.21059895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B31-4E5A-B90E-A673DB85BF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4000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Project Name:</a:t>
            </a:r>
            <a:br>
              <a:rPr lang="en-US" dirty="0"/>
            </a:br>
            <a:r>
              <a:rPr lang="en-US" sz="4000" i="1" dirty="0">
                <a:solidFill>
                  <a:schemeClr val="accent3">
                    <a:lumMod val="50000"/>
                    <a:lumOff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P251- BANK loan of customers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5063" y="5848245"/>
            <a:ext cx="349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/>
              <a:t>Mentor : Mr. Shubham</a:t>
            </a:r>
          </a:p>
          <a:p>
            <a:r>
              <a:rPr lang="en-US" dirty="0"/>
              <a:t>Group No : 3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084" y="3441536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871" y="115604"/>
            <a:ext cx="11832000" cy="6742396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70" y="301067"/>
            <a:ext cx="8308317" cy="370166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5</a:t>
            </a:r>
            <a:r>
              <a:rPr lang="en-US" sz="2000" dirty="0">
                <a:latin typeface="+mn-lt"/>
                <a:cs typeface="Calibri" panose="020F0502020204030204" pitchFamily="34" charset="0"/>
              </a:rPr>
              <a:t>.</a:t>
            </a:r>
            <a:r>
              <a:rPr lang="en-IN" sz="2000" dirty="0">
                <a:latin typeface="+mn-lt"/>
                <a:cs typeface="Calibri" panose="020F0502020204030204" pitchFamily="34" charset="0"/>
              </a:rPr>
              <a:t> </a:t>
            </a:r>
            <a:r>
              <a:rPr lang="en-IN" sz="2000" cap="none" spc="0" dirty="0">
                <a:latin typeface="Segoe UI" panose="020B0502040204020203" pitchFamily="34" charset="0"/>
              </a:rPr>
              <a:t>Home Ownership Vs Last Payment Date Stats:</a:t>
            </a:r>
            <a:br>
              <a:rPr lang="en-IN" sz="1100" dirty="0">
                <a:latin typeface="+mj-lt"/>
              </a:rPr>
            </a:br>
            <a:br>
              <a:rPr lang="en-IN" sz="3200" dirty="0">
                <a:latin typeface="+mj-lt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17E9BF-7C5E-4DE7-8C66-9B69A207D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11184" y="3716527"/>
            <a:ext cx="9169633" cy="0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4DCD19-05BE-4D3F-A9E1-A9353D509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527B99-C015-4364-A9D0-E9EF5F8CC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19527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360872" y="588688"/>
            <a:ext cx="56293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2EAB4BE-ED20-4BB8-A23B-B02A1115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4752270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EBFAC9F9-3AED-9498-E86C-D4A7F61ABA0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4892" y="1192805"/>
            <a:ext cx="4748455" cy="4802200"/>
          </a:xfrm>
        </p:spPr>
        <p:txBody>
          <a:bodyPr/>
          <a:lstStyle/>
          <a:p>
            <a:pPr marL="495300" lvl="1" indent="-228600" algn="just">
              <a:lnSpc>
                <a:spcPct val="150000"/>
              </a:lnSpc>
              <a:buAutoNum type="arabicPeriod"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 This graph shows the home ownership and the amount paid for each on last payment date.</a:t>
            </a:r>
          </a:p>
          <a:p>
            <a:pPr marL="495300" lvl="1" indent="-228600" algn="just">
              <a:lnSpc>
                <a:spcPct val="150000"/>
              </a:lnSpc>
              <a:buAutoNum type="arabicPeriod"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 We can see that maximum amount paid by customer with MORTGAGES home ownership is 56,305,545 M</a:t>
            </a:r>
          </a:p>
          <a:p>
            <a:pPr marL="495300" lvl="1" indent="-228600" algn="just">
              <a:lnSpc>
                <a:spcPct val="150000"/>
              </a:lnSpc>
              <a:buAutoNum type="arabicPeriod"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 it concludes that many of the customers are about to repay their loan amount for their particular home ownership.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83BAD88-AB07-45FA-B2D4-E32CBBBB4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9759" y="927764"/>
            <a:ext cx="6360878" cy="4161074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1501766-F82F-40D6-BE80-2673D1A06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32402"/>
              </p:ext>
            </p:extLst>
          </p:nvPr>
        </p:nvGraphicFramePr>
        <p:xfrm>
          <a:off x="6714368" y="5289454"/>
          <a:ext cx="3263704" cy="13926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{306799F8-075E-4A3A-A7F6-7FBC6576F1A4}</a:tableStyleId>
              </a:tblPr>
              <a:tblGrid>
                <a:gridCol w="1540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2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Home Ownership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Last payment amount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MORTGAGE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56305545.81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NONE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533.15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OTHER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173239.20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OWN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8228967.44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41686653.09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5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106394938.69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350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950D0-A8CC-496A-B087-A6AF7B6E5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66894E25-8187-417D-889B-63385A319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384115"/>
            <a:ext cx="7560000" cy="370166"/>
          </a:xfrm>
        </p:spPr>
        <p:txBody>
          <a:bodyPr/>
          <a:lstStyle/>
          <a:p>
            <a:r>
              <a:rPr lang="en-US" cap="none" dirty="0"/>
              <a:t>Dashboard Of Power BI</a:t>
            </a:r>
            <a:endParaRPr lang="en-IN" cap="none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2A5998-0737-441B-A3F1-3A98D10BD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31" y="874643"/>
            <a:ext cx="11085434" cy="581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52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950D0-A8CC-496A-B087-A6AF7B6E5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66894E25-8187-417D-889B-63385A319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384115"/>
            <a:ext cx="7560000" cy="370166"/>
          </a:xfrm>
        </p:spPr>
        <p:txBody>
          <a:bodyPr/>
          <a:lstStyle/>
          <a:p>
            <a:r>
              <a:rPr lang="en-US" cap="none" spc="0" dirty="0"/>
              <a:t>Dashboard Of Tableau</a:t>
            </a:r>
            <a:endParaRPr lang="en-IN" cap="none" spc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9816A5-CC3D-4C68-AF02-4103C6ED7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938837"/>
            <a:ext cx="10989977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0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950D0-A8CC-496A-B087-A6AF7B6E5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66894E25-8187-417D-889B-63385A319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384115"/>
            <a:ext cx="7560000" cy="370166"/>
          </a:xfrm>
        </p:spPr>
        <p:txBody>
          <a:bodyPr/>
          <a:lstStyle/>
          <a:p>
            <a:r>
              <a:rPr lang="en-US" cap="none" spc="0" dirty="0"/>
              <a:t>Dashboard Of Excel</a:t>
            </a:r>
            <a:endParaRPr lang="en-IN" cap="none" spc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98CE95-8B94-4CAD-85AB-9A45BF5E4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49" y="940904"/>
            <a:ext cx="10373555" cy="530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44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950D0-A8CC-496A-B087-A6AF7B6E5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66894E25-8187-417D-889B-63385A319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384115"/>
            <a:ext cx="7560000" cy="370166"/>
          </a:xfrm>
        </p:spPr>
        <p:txBody>
          <a:bodyPr/>
          <a:lstStyle/>
          <a:p>
            <a:r>
              <a:rPr lang="en-US" cap="none" spc="0" dirty="0"/>
              <a:t>Dashboard Of SQL</a:t>
            </a:r>
            <a:endParaRPr lang="en-IN" cap="none" spc="0" dirty="0"/>
          </a:p>
        </p:txBody>
      </p:sp>
    </p:spTree>
    <p:extLst>
      <p:ext uri="{BB962C8B-B14F-4D97-AF65-F5344CB8AC3E}">
        <p14:creationId xmlns:p14="http://schemas.microsoft.com/office/powerpoint/2010/main" val="3457006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3857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815" y="-480999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sz="36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Group Members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Mr. </a:t>
            </a:r>
            <a:r>
              <a:rPr lang="en-US" dirty="0" err="1"/>
              <a:t>Jayrajsinh</a:t>
            </a:r>
            <a:r>
              <a:rPr lang="en-US" dirty="0"/>
              <a:t> </a:t>
            </a:r>
            <a:r>
              <a:rPr lang="en-US" dirty="0" err="1"/>
              <a:t>Dodiya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Mr. Omkar </a:t>
            </a:r>
            <a:r>
              <a:rPr lang="en-IN" dirty="0" err="1"/>
              <a:t>Haridas</a:t>
            </a:r>
            <a:r>
              <a:rPr lang="en-IN" dirty="0"/>
              <a:t> </a:t>
            </a:r>
            <a:r>
              <a:rPr lang="en-IN" dirty="0" err="1"/>
              <a:t>Auti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Ms. Shefali </a:t>
            </a:r>
            <a:r>
              <a:rPr lang="en-IN" dirty="0" err="1"/>
              <a:t>Premkumar</a:t>
            </a:r>
            <a:r>
              <a:rPr lang="en-IN" dirty="0"/>
              <a:t> </a:t>
            </a:r>
            <a:r>
              <a:rPr lang="en-IN" dirty="0" err="1"/>
              <a:t>Meshram</a:t>
            </a:r>
            <a:r>
              <a:rPr lang="en-IN" dirty="0"/>
              <a:t>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/>
              <a:t>Ms.Pooja</a:t>
            </a:r>
            <a:r>
              <a:rPr lang="en-IN" dirty="0"/>
              <a:t> </a:t>
            </a:r>
            <a:r>
              <a:rPr lang="en-IN" dirty="0" err="1"/>
              <a:t>Sukhram</a:t>
            </a:r>
            <a:r>
              <a:rPr lang="en-IN" dirty="0"/>
              <a:t> Hume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Mr. Himanshu Kulkarni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Ms. Jyoti Jain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Mr Arun Kumar Yadav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Mr. Aman Gupta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Mr. Partha </a:t>
            </a:r>
            <a:r>
              <a:rPr lang="en-IN" dirty="0" err="1"/>
              <a:t>Sarathi</a:t>
            </a:r>
            <a:r>
              <a:rPr lang="en-IN" dirty="0"/>
              <a:t> Mohanty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Ms. Rashmi Kale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014907" y="5078411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DC0198-E919-4071-9C4B-5B3D19A46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713143" y="3198674"/>
            <a:ext cx="906419" cy="906419"/>
            <a:chOff x="5482999" y="1607028"/>
            <a:chExt cx="1200866" cy="120086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>
            <a:extLst>
              <a:ext uri="{FF2B5EF4-FFF2-40B4-BE49-F238E27FC236}">
                <a16:creationId xmlns:a16="http://schemas.microsoft.com/office/drawing/2014/main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50" y="188604"/>
            <a:ext cx="11991220" cy="651392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423" y="808185"/>
            <a:ext cx="4439477" cy="360000"/>
          </a:xfrm>
        </p:spPr>
        <p:txBody>
          <a:bodyPr/>
          <a:lstStyle/>
          <a:p>
            <a:r>
              <a:rPr lang="en-US" cap="none" dirty="0">
                <a:solidFill>
                  <a:srgbClr val="FF0000"/>
                </a:solidFill>
                <a:latin typeface="+mn-lt"/>
              </a:rPr>
              <a:t>Datasets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B898379A-942F-47A5-80B4-B1C6F09FCB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* According to a Survey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5612158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>
              <a:highlight>
                <a:srgbClr val="FF0000"/>
              </a:highlight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CA93ACF-485A-4938-9815-8D5DFE312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96000" y="4527746"/>
            <a:ext cx="1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9784603-2F8F-493A-894B-9ECFC358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81478" y="5747713"/>
            <a:ext cx="162904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935599-B9F0-4312-864E-F6E3EF1AA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3380336" y="2224959"/>
            <a:ext cx="896287" cy="745643"/>
            <a:chOff x="1824638" y="1733550"/>
            <a:chExt cx="1192959" cy="99245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6718F85-02C5-4814-847B-818C8CCE6A2E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B5C2063-3BBD-48BC-BDD6-D5E9563B1934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2C35B1-F420-4244-8B67-EA845C8CA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914029" y="2224959"/>
            <a:ext cx="896287" cy="745643"/>
            <a:chOff x="1824638" y="1733550"/>
            <a:chExt cx="1192959" cy="99245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5DB04D1-9BD5-4C35-8B33-0432F97A6012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23B33E-1386-44B0-B24A-50A8F9B55FFD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ACC6B18-DB03-4AC5-B015-6374FF16D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0310145" y="2224959"/>
            <a:ext cx="926876" cy="745643"/>
            <a:chOff x="7901577" y="2268089"/>
            <a:chExt cx="926876" cy="74564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BAA099B-7326-44B7-B125-672BA72A6C05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6107D1A-01D9-4CE4-9A22-FC55274F17C6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5074261-BBC0-4AF3-AF09-C64386DB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49886" y="2224959"/>
            <a:ext cx="926876" cy="745643"/>
            <a:chOff x="7901577" y="2268089"/>
            <a:chExt cx="926876" cy="74564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4BF8F4D-C494-48D1-8EDB-FE34A665FBEE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F7A8167-402E-4636-8949-042E663C233E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8B6A53FF-E219-F2BE-F683-839E33D601CB}"/>
              </a:ext>
            </a:extLst>
          </p:cNvPr>
          <p:cNvSpPr txBox="1"/>
          <p:nvPr/>
        </p:nvSpPr>
        <p:spPr>
          <a:xfrm>
            <a:off x="5363517" y="1485778"/>
            <a:ext cx="639686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This is Bank Loan of Customers Project Where Provided 2 dataset to us With csv extension files having 39k rows each and the objective was to analyze the growth that bank got within given years in loans.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We used MS-Excel ,MySQL for analyzing ,cleaning and removing duplicates from dataset and prepared KPI’s .Where we did calculations ,merging and Prepared interactive Dashboards</a:t>
            </a:r>
            <a:endParaRPr lang="en-IN" sz="2400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69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>
            <a:extLst>
              <a:ext uri="{FF2B5EF4-FFF2-40B4-BE49-F238E27FC236}">
                <a16:creationId xmlns:a16="http://schemas.microsoft.com/office/drawing/2014/main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913" y="118773"/>
            <a:ext cx="11580305" cy="651392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KPI’S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B898379A-942F-47A5-80B4-B1C6F09FCB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* According to a Survey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CA93ACF-485A-4938-9815-8D5DFE312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96000" y="4527746"/>
            <a:ext cx="1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9784603-2F8F-493A-894B-9ECFC358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81478" y="5747713"/>
            <a:ext cx="162904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935599-B9F0-4312-864E-F6E3EF1AA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3380336" y="2224959"/>
            <a:ext cx="896287" cy="745643"/>
            <a:chOff x="1824638" y="1733550"/>
            <a:chExt cx="1192959" cy="99245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6718F85-02C5-4814-847B-818C8CCE6A2E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B5C2063-3BBD-48BC-BDD6-D5E9563B1934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2C35B1-F420-4244-8B67-EA845C8CA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914029" y="2224959"/>
            <a:ext cx="896287" cy="745643"/>
            <a:chOff x="1824638" y="1733550"/>
            <a:chExt cx="1192959" cy="99245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5DB04D1-9BD5-4C35-8B33-0432F97A6012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23B33E-1386-44B0-B24A-50A8F9B55FFD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ACC6B18-DB03-4AC5-B015-6374FF16D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0310145" y="2224959"/>
            <a:ext cx="926876" cy="745643"/>
            <a:chOff x="7901577" y="2268089"/>
            <a:chExt cx="926876" cy="74564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BAA099B-7326-44B7-B125-672BA72A6C05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6107D1A-01D9-4CE4-9A22-FC55274F17C6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5074261-BBC0-4AF3-AF09-C64386DB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49886" y="2224959"/>
            <a:ext cx="926876" cy="745643"/>
            <a:chOff x="7901577" y="2268089"/>
            <a:chExt cx="926876" cy="74564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4BF8F4D-C494-48D1-8EDB-FE34A665FBEE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F7A8167-402E-4636-8949-042E663C233E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8B6A53FF-E219-F2BE-F683-839E33D601CB}"/>
              </a:ext>
            </a:extLst>
          </p:cNvPr>
          <p:cNvSpPr txBox="1"/>
          <p:nvPr/>
        </p:nvSpPr>
        <p:spPr>
          <a:xfrm>
            <a:off x="345761" y="1592616"/>
            <a:ext cx="63968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rgbClr val="FFFF00"/>
                </a:solidFill>
              </a:rPr>
              <a:t>Year wise loan amount stats</a:t>
            </a:r>
          </a:p>
          <a:p>
            <a:pPr marL="342900" indent="-342900">
              <a:buFont typeface="+mj-lt"/>
              <a:buAutoNum type="arabicPeriod"/>
            </a:pPr>
            <a:endParaRPr lang="en-IN" sz="2400" dirty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rgbClr val="FFFF00"/>
                </a:solidFill>
              </a:rPr>
              <a:t>Grade and sub grade wise </a:t>
            </a:r>
            <a:r>
              <a:rPr lang="en-IN" sz="2400" dirty="0" err="1">
                <a:solidFill>
                  <a:srgbClr val="FFFF00"/>
                </a:solidFill>
              </a:rPr>
              <a:t>revol_bal</a:t>
            </a:r>
            <a:endParaRPr lang="en-IN" sz="2400" dirty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IN" sz="2400" dirty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rgbClr val="FFFF00"/>
                </a:solidFill>
              </a:rPr>
              <a:t>Total payment for verified status Vs total payment for non verified status</a:t>
            </a:r>
          </a:p>
          <a:p>
            <a:pPr marL="342900" indent="-342900">
              <a:buFont typeface="+mj-lt"/>
              <a:buAutoNum type="arabicPeriod"/>
            </a:pPr>
            <a:endParaRPr lang="en-IN" sz="2400" dirty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rgbClr val="FFFF00"/>
                </a:solidFill>
              </a:rPr>
              <a:t>State wise and </a:t>
            </a:r>
            <a:r>
              <a:rPr lang="en-IN" sz="2400" dirty="0" err="1">
                <a:solidFill>
                  <a:srgbClr val="FFFF00"/>
                </a:solidFill>
              </a:rPr>
              <a:t>last_credit_pull_d</a:t>
            </a:r>
            <a:r>
              <a:rPr lang="en-IN" sz="2400" dirty="0">
                <a:solidFill>
                  <a:srgbClr val="FFFF00"/>
                </a:solidFill>
              </a:rPr>
              <a:t> wise loan status</a:t>
            </a:r>
          </a:p>
          <a:p>
            <a:pPr marL="342900" indent="-342900">
              <a:buFont typeface="+mj-lt"/>
              <a:buAutoNum type="arabicPeriod"/>
            </a:pPr>
            <a:endParaRPr lang="en-IN" sz="2400" dirty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rgbClr val="FFFF00"/>
                </a:solidFill>
              </a:rPr>
              <a:t>Home ownership Vs last payment date stats</a:t>
            </a:r>
          </a:p>
          <a:p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38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>
            <a:extLst>
              <a:ext uri="{FF2B5EF4-FFF2-40B4-BE49-F238E27FC236}">
                <a16:creationId xmlns:a16="http://schemas.microsoft.com/office/drawing/2014/main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8915" y="118773"/>
            <a:ext cx="8134300" cy="6513922"/>
          </a:xfr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B898379A-942F-47A5-80B4-B1C6F09FCB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* According to a Survey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CA93ACF-485A-4938-9815-8D5DFE312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96000" y="4527746"/>
            <a:ext cx="1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9784603-2F8F-493A-894B-9ECFC358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81478" y="5747713"/>
            <a:ext cx="162904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935599-B9F0-4312-864E-F6E3EF1AA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3380336" y="2224959"/>
            <a:ext cx="896287" cy="745643"/>
            <a:chOff x="1824638" y="1733550"/>
            <a:chExt cx="1192959" cy="99245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6718F85-02C5-4814-847B-818C8CCE6A2E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B5C2063-3BBD-48BC-BDD6-D5E9563B1934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2C35B1-F420-4244-8B67-EA845C8CA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914029" y="2224959"/>
            <a:ext cx="896287" cy="745643"/>
            <a:chOff x="1824638" y="1733550"/>
            <a:chExt cx="1192959" cy="99245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5DB04D1-9BD5-4C35-8B33-0432F97A6012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23B33E-1386-44B0-B24A-50A8F9B55FFD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ACC6B18-DB03-4AC5-B015-6374FF16D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0310145" y="2224959"/>
            <a:ext cx="926876" cy="745643"/>
            <a:chOff x="7901577" y="2268089"/>
            <a:chExt cx="926876" cy="74564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BAA099B-7326-44B7-B125-672BA72A6C05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6107D1A-01D9-4CE4-9A22-FC55274F17C6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5074261-BBC0-4AF3-AF09-C64386DB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49886" y="2224959"/>
            <a:ext cx="926876" cy="745643"/>
            <a:chOff x="7901577" y="2268089"/>
            <a:chExt cx="926876" cy="74564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4BF8F4D-C494-48D1-8EDB-FE34A665FBEE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F7A8167-402E-4636-8949-042E663C233E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8B6A53FF-E219-F2BE-F683-839E33D601CB}"/>
              </a:ext>
            </a:extLst>
          </p:cNvPr>
          <p:cNvSpPr txBox="1"/>
          <p:nvPr/>
        </p:nvSpPr>
        <p:spPr>
          <a:xfrm>
            <a:off x="345761" y="1592616"/>
            <a:ext cx="639686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We performed this project in below 4 modules: </a:t>
            </a:r>
          </a:p>
          <a:p>
            <a:pPr marL="342900" indent="-342900">
              <a:buFont typeface="+mj-lt"/>
              <a:buAutoNum type="arabicPeriod"/>
            </a:pPr>
            <a:endParaRPr lang="en-IN" sz="2400" dirty="0"/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Excel</a:t>
            </a:r>
          </a:p>
          <a:p>
            <a:pPr marL="342900" indent="-342900">
              <a:buFont typeface="+mj-lt"/>
              <a:buAutoNum type="arabicPeriod"/>
            </a:pPr>
            <a:endParaRPr lang="en-IN" sz="2400" dirty="0"/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SQL</a:t>
            </a:r>
          </a:p>
          <a:p>
            <a:pPr marL="342900" indent="-342900">
              <a:buFont typeface="+mj-lt"/>
              <a:buAutoNum type="arabicPeriod"/>
            </a:pPr>
            <a:endParaRPr lang="en-IN" sz="2400" dirty="0"/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Tableau</a:t>
            </a:r>
          </a:p>
          <a:p>
            <a:pPr marL="342900" indent="-342900">
              <a:buFont typeface="+mj-lt"/>
              <a:buAutoNum type="arabicPeriod"/>
            </a:pPr>
            <a:endParaRPr lang="en-IN" sz="2400" dirty="0"/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Power BI</a:t>
            </a:r>
          </a:p>
          <a:p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505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576233"/>
          </a:xfrm>
        </p:spPr>
        <p:txBody>
          <a:bodyPr/>
          <a:lstStyle/>
          <a:p>
            <a:r>
              <a:rPr lang="en-IN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1.  </a:t>
            </a:r>
            <a:r>
              <a:rPr lang="en-IN" sz="2000" cap="none" spc="0" dirty="0">
                <a:latin typeface="Arial" panose="020B0604020202020204" pitchFamily="34" charset="0"/>
                <a:cs typeface="Arial" panose="020B0604020202020204" pitchFamily="34" charset="0"/>
              </a:rPr>
              <a:t>Year Wise Loan Amount Stats:</a:t>
            </a:r>
            <a:br>
              <a:rPr lang="en-IN" sz="3200" cap="none" spc="0" dirty="0">
                <a:latin typeface="+mj-lt"/>
              </a:rPr>
            </a:br>
            <a:endParaRPr lang="en-US" spc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684000" y="1184717"/>
            <a:ext cx="5260685" cy="79914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6CB74D-5B1D-D21C-EBC8-47ED573CBF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8883" y="1423378"/>
            <a:ext cx="5405802" cy="516958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By this analysis we can see loan amount is increasing every year.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Loan amount was 2,219,275M in year 2007 and 260,506,575M in 2011 which is the highest in last 5 years.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Difference of loan amount from 2007 to 2011 is 260,506,575-2,219,275=</a:t>
            </a:r>
            <a:r>
              <a:rPr lang="en-US" sz="2000" b="1" dirty="0">
                <a:solidFill>
                  <a:schemeClr val="accent3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258,287,300M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Loan amount is increased by </a:t>
            </a:r>
            <a:r>
              <a:rPr lang="en-US" sz="2000" b="1" dirty="0">
                <a:solidFill>
                  <a:schemeClr val="accent3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258,287,300M</a:t>
            </a:r>
            <a:r>
              <a:rPr lang="en-US" sz="2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last 4 years.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677A138-CE6D-4963-87F0-B656D284A4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5950506"/>
              </p:ext>
            </p:extLst>
          </p:nvPr>
        </p:nvGraphicFramePr>
        <p:xfrm>
          <a:off x="6100417" y="1516857"/>
          <a:ext cx="535686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02ACD32B-9716-4607-8E49-89A5A9D3E1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4652556"/>
              </p:ext>
            </p:extLst>
          </p:nvPr>
        </p:nvGraphicFramePr>
        <p:xfrm>
          <a:off x="7385538" y="4753500"/>
          <a:ext cx="2542136" cy="180795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{1FECB4D8-DB02-4DC6-A0A2-4F2EBAE1DC90}</a:tableStyleId>
              </a:tblPr>
              <a:tblGrid>
                <a:gridCol w="1193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91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Year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Loan Amount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7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2007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2219275.00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67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2008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14390275.00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67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2009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46436325.00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67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2010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122050200.00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67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2011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260506575.00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67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445602650.00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796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871" y="115604"/>
            <a:ext cx="11832000" cy="6742396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70" y="301067"/>
            <a:ext cx="8308317" cy="370166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2</a:t>
            </a:r>
            <a:r>
              <a:rPr lang="en-US" sz="2000" dirty="0">
                <a:latin typeface="+mn-lt"/>
                <a:cs typeface="Calibri" panose="020F0502020204030204" pitchFamily="34" charset="0"/>
              </a:rPr>
              <a:t>.</a:t>
            </a:r>
            <a:r>
              <a:rPr lang="en-IN" sz="2000" dirty="0">
                <a:latin typeface="+mn-lt"/>
                <a:cs typeface="Calibri" panose="020F0502020204030204" pitchFamily="34" charset="0"/>
              </a:rPr>
              <a:t> </a:t>
            </a:r>
            <a:r>
              <a:rPr lang="en-US" sz="2000" b="1" i="0" cap="none" spc="0" dirty="0">
                <a:effectLst/>
                <a:latin typeface="Arial" panose="020B0604020202020204" pitchFamily="34" charset="0"/>
              </a:rPr>
              <a:t>Grade And Sub Grade Wise </a:t>
            </a:r>
            <a:r>
              <a:rPr lang="en-US" sz="2000" b="1" i="0" cap="none" spc="0" dirty="0" err="1">
                <a:effectLst/>
                <a:latin typeface="Arial" panose="020B0604020202020204" pitchFamily="34" charset="0"/>
              </a:rPr>
              <a:t>Revol_bal</a:t>
            </a:r>
            <a:r>
              <a:rPr lang="en-IN" sz="2000" cap="none" spc="0" dirty="0"/>
              <a:t>:</a:t>
            </a:r>
            <a:br>
              <a:rPr lang="en-IN" sz="3200" dirty="0">
                <a:latin typeface="+mj-lt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17E9BF-7C5E-4DE7-8C66-9B69A207D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11184" y="3716527"/>
            <a:ext cx="9169633" cy="0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4DCD19-05BE-4D3F-A9E1-A9353D509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527B99-C015-4364-A9D0-E9EF5F8CC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19527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360871" y="588688"/>
            <a:ext cx="4584353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2EAB4BE-ED20-4BB8-A23B-B02A1115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4752270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EBFAC9F9-3AED-9498-E86C-D4A7F61ABA0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78172" y="1209972"/>
            <a:ext cx="3668678" cy="4628273"/>
          </a:xfrm>
        </p:spPr>
        <p:txBody>
          <a:bodyPr/>
          <a:lstStyle/>
          <a:p>
            <a:pPr marL="228600" indent="-228600" algn="just">
              <a:lnSpc>
                <a:spcPct val="150000"/>
              </a:lnSpc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just"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 this Grade and Sub-Grade wise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revol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balance, we can notice Grade-B have more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revol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balance then any other grade &amp; Grade-G have very low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revol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balance.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More numbers of customers took loan in Grade-B.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Similarly, it goes for other grades also, B&gt;A&gt;C&gt;D&gt;E&gt;F&gt;G is the order for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revol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balance as per annual income.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350B14C3-DC19-E3EF-B83F-D2956B191A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9467898"/>
              </p:ext>
            </p:extLst>
          </p:nvPr>
        </p:nvGraphicFramePr>
        <p:xfrm>
          <a:off x="4332303" y="1179195"/>
          <a:ext cx="7370521" cy="4499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34448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871" y="115604"/>
            <a:ext cx="11832000" cy="6742396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70" y="301067"/>
            <a:ext cx="8308317" cy="370166"/>
          </a:xfrm>
        </p:spPr>
        <p:txBody>
          <a:bodyPr/>
          <a:lstStyle/>
          <a:p>
            <a:r>
              <a:rPr lang="en-US" sz="2000" cap="none" spc="0" dirty="0">
                <a:latin typeface="Calibri" panose="020F0502020204030204" pitchFamily="34" charset="0"/>
                <a:cs typeface="Calibri" panose="020F0502020204030204" pitchFamily="34" charset="0"/>
              </a:rPr>
              <a:t>  3</a:t>
            </a:r>
            <a:r>
              <a:rPr lang="en-US" sz="2000" cap="none" spc="0" dirty="0">
                <a:latin typeface="+mn-lt"/>
                <a:cs typeface="Calibri" panose="020F0502020204030204" pitchFamily="34" charset="0"/>
              </a:rPr>
              <a:t>.</a:t>
            </a:r>
            <a:r>
              <a:rPr lang="en-IN" sz="2000" cap="none" spc="0" dirty="0">
                <a:latin typeface="+mn-lt"/>
                <a:cs typeface="Calibri" panose="020F0502020204030204" pitchFamily="34" charset="0"/>
              </a:rPr>
              <a:t> Total Payment For Verified Status Vs Non Verified Status </a:t>
            </a:r>
            <a:r>
              <a:rPr lang="en-IN" sz="2000" cap="none" spc="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IN" sz="3200" dirty="0">
                <a:latin typeface="+mj-lt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17E9BF-7C5E-4DE7-8C66-9B69A207D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11184" y="3716527"/>
            <a:ext cx="9169633" cy="0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4DCD19-05BE-4D3F-A9E1-A9353D509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527B99-C015-4364-A9D0-E9EF5F8CC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19527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>
            <a:off x="360871" y="628223"/>
            <a:ext cx="7658656" cy="51904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2EAB4BE-ED20-4BB8-A23B-B02A1115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4752270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EBFAC9F9-3AED-9498-E86C-D4A7F61ABA0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78171" y="1017812"/>
            <a:ext cx="4826627" cy="5350951"/>
          </a:xfrm>
        </p:spPr>
        <p:txBody>
          <a:bodyPr/>
          <a:lstStyle/>
          <a:p>
            <a:pPr marL="228600" indent="-228600" algn="just">
              <a:lnSpc>
                <a:spcPct val="150000"/>
              </a:lnSpc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Looking at this chart we can observe that verified status is 321,962,975M which is 68% of the total loan amount and for non-verified status 153,541,418 which is 32% of  the total loan amount.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bank needs a loan application to initiate the documents collection and verification process.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E9F08C90-3F44-5056-E31C-59196B5F5B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0851987"/>
              </p:ext>
            </p:extLst>
          </p:nvPr>
        </p:nvGraphicFramePr>
        <p:xfrm>
          <a:off x="5285669" y="1139687"/>
          <a:ext cx="5808345" cy="4744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55836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871" y="115604"/>
            <a:ext cx="11832000" cy="6742396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70" y="301067"/>
            <a:ext cx="8308317" cy="370166"/>
          </a:xfrm>
        </p:spPr>
        <p:txBody>
          <a:bodyPr/>
          <a:lstStyle/>
          <a:p>
            <a:r>
              <a:rPr lang="en-US" sz="2000" cap="none" spc="0" dirty="0">
                <a:latin typeface="Calibri" panose="020F0502020204030204" pitchFamily="34" charset="0"/>
                <a:cs typeface="Calibri" panose="020F0502020204030204" pitchFamily="34" charset="0"/>
              </a:rPr>
              <a:t>  4</a:t>
            </a:r>
            <a:r>
              <a:rPr lang="en-US" sz="2000" cap="none" spc="0" dirty="0">
                <a:latin typeface="+mn-lt"/>
                <a:cs typeface="Calibri" panose="020F0502020204030204" pitchFamily="34" charset="0"/>
              </a:rPr>
              <a:t>.</a:t>
            </a:r>
            <a:r>
              <a:rPr lang="en-IN" sz="2000" cap="none" spc="0" dirty="0">
                <a:latin typeface="+mn-lt"/>
                <a:cs typeface="Calibri" panose="020F0502020204030204" pitchFamily="34" charset="0"/>
              </a:rPr>
              <a:t> State Wise And </a:t>
            </a:r>
            <a:r>
              <a:rPr lang="en-IN" sz="2000" cap="none" spc="0" dirty="0" err="1">
                <a:latin typeface="+mn-lt"/>
                <a:cs typeface="Calibri" panose="020F0502020204030204" pitchFamily="34" charset="0"/>
              </a:rPr>
              <a:t>Last_credit_pull_d</a:t>
            </a:r>
            <a:r>
              <a:rPr lang="en-IN" sz="2000" cap="none" spc="0" dirty="0">
                <a:latin typeface="+mn-lt"/>
                <a:cs typeface="Calibri" panose="020F0502020204030204" pitchFamily="34" charset="0"/>
              </a:rPr>
              <a:t> Wise Loan status </a:t>
            </a:r>
            <a:r>
              <a:rPr lang="en-IN" sz="2000" cap="none" spc="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IN" sz="3200" dirty="0">
                <a:latin typeface="+mj-lt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17E9BF-7C5E-4DE7-8C66-9B69A207D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11184" y="3716527"/>
            <a:ext cx="9169633" cy="0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4DCD19-05BE-4D3F-A9E1-A9353D509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527B99-C015-4364-A9D0-E9EF5F8CC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19527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>
            <a:off x="360871" y="628223"/>
            <a:ext cx="7658656" cy="51904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2EAB4BE-ED20-4BB8-A23B-B02A1115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4752270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EBFAC9F9-3AED-9498-E86C-D4A7F61ABA0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78171" y="1017812"/>
            <a:ext cx="4033575" cy="5350951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graph shows the count of Loan Status in each states of USA on particular last credit pull date.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 is clearly seen that in top 10 states CA has given maximum amount of loan customers and lowest is WV.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 we can see CA has given maximum customers who took loan i.e., &gt; 6000 is the count of loan status.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5891BF-1535-64C4-6578-44948414F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917" y="1742154"/>
            <a:ext cx="7301084" cy="417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69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office pitch deck</Template>
  <TotalTime>926</TotalTime>
  <Words>662</Words>
  <Application>Microsoft Office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</vt:lpstr>
      <vt:lpstr>Calibri</vt:lpstr>
      <vt:lpstr>Courier New</vt:lpstr>
      <vt:lpstr>Gill Sans MT</vt:lpstr>
      <vt:lpstr>Segoe UI</vt:lpstr>
      <vt:lpstr>Segoe UI Black</vt:lpstr>
      <vt:lpstr>Wingdings</vt:lpstr>
      <vt:lpstr>Office Theme</vt:lpstr>
      <vt:lpstr>Project Name: P251- BANK loan of customers</vt:lpstr>
      <vt:lpstr>PowerPoint Presentation</vt:lpstr>
      <vt:lpstr>Datasets</vt:lpstr>
      <vt:lpstr>KPI’S</vt:lpstr>
      <vt:lpstr>PowerPoint Presentation</vt:lpstr>
      <vt:lpstr> 1.  Year Wise Loan Amount Stats: </vt:lpstr>
      <vt:lpstr>  2. Grade And Sub Grade Wise Revol_bal: </vt:lpstr>
      <vt:lpstr>  3. Total Payment For Verified Status Vs Non Verified Status : </vt:lpstr>
      <vt:lpstr>  4. State Wise And Last_credit_pull_d Wise Loan status : </vt:lpstr>
      <vt:lpstr>  5. Home Ownership Vs Last Payment Date Stats:  </vt:lpstr>
      <vt:lpstr>Dashboard Of Power BI</vt:lpstr>
      <vt:lpstr>Dashboard Of Tableau</vt:lpstr>
      <vt:lpstr>Dashboard Of Excel</vt:lpstr>
      <vt:lpstr>Dashboard Of SQL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Name: Healthcare  analytics</dc:title>
  <dc:creator>Tanuja S Mudigoudra</dc:creator>
  <cp:lastModifiedBy>Andy &amp; Sayali</cp:lastModifiedBy>
  <cp:revision>34</cp:revision>
  <dcterms:created xsi:type="dcterms:W3CDTF">2023-07-16T05:56:34Z</dcterms:created>
  <dcterms:modified xsi:type="dcterms:W3CDTF">2023-10-12T15:11:45Z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2023-10-10T12:15:56Z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31dc5ca2-d17c-44df-88b7-5cfe1cc5a2a8</vt:lpwstr>
  </property>
  <property fmtid="{D5CDD505-2E9C-101B-9397-08002B2CF9AE}" pid="8" name="MSIP_Label_defa4170-0d19-0005-0004-bc88714345d2_ActionId">
    <vt:lpwstr>90e1d87f-615d-4708-becd-b69cd83b5a65</vt:lpwstr>
  </property>
  <property fmtid="{D5CDD505-2E9C-101B-9397-08002B2CF9AE}" pid="9" name="MSIP_Label_defa4170-0d19-0005-0004-bc88714345d2_ContentBits">
    <vt:lpwstr>0</vt:lpwstr>
  </property>
</Properties>
</file>