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9" r:id="rId24"/>
    <p:sldId id="280" r:id="rId25"/>
    <p:sldId id="277" r:id="rId26"/>
    <p:sldId id="281" r:id="rId27"/>
    <p:sldId id="282" r:id="rId28"/>
    <p:sldId id="286" r:id="rId29"/>
    <p:sldId id="283" r:id="rId30"/>
    <p:sldId id="284" r:id="rId31"/>
    <p:sldId id="285" r:id="rId32"/>
    <p:sldId id="287" r:id="rId33"/>
    <p:sldId id="288" r:id="rId34"/>
    <p:sldId id="289" r:id="rId35"/>
    <p:sldId id="290"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C452"/>
    <a:srgbClr val="F09415"/>
    <a:srgbClr val="FAC55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4660"/>
  </p:normalViewPr>
  <p:slideViewPr>
    <p:cSldViewPr snapToGrid="0">
      <p:cViewPr varScale="1">
        <p:scale>
          <a:sx n="81" d="100"/>
          <a:sy n="81"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BB7B3D-093D-4D8E-81F1-6B7BBB9C73F3}"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D6C0A232-4330-4FFB-B7AC-DDA8F66CB9A2}" type="slidenum">
              <a:rPr lang="en-IN" smtClean="0"/>
              <a:t>‹#›</a:t>
            </a:fld>
            <a:endParaRPr lang="en-IN"/>
          </a:p>
        </p:txBody>
      </p:sp>
    </p:spTree>
    <p:extLst>
      <p:ext uri="{BB962C8B-B14F-4D97-AF65-F5344CB8AC3E}">
        <p14:creationId xmlns:p14="http://schemas.microsoft.com/office/powerpoint/2010/main" val="1463369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BB7B3D-093D-4D8E-81F1-6B7BBB9C73F3}" type="datetimeFigureOut">
              <a:rPr lang="en-IN" smtClean="0"/>
              <a:t>21-04-2024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D6C0A232-4330-4FFB-B7AC-DDA8F66CB9A2}" type="slidenum">
              <a:rPr lang="en-IN" smtClean="0"/>
              <a:t>‹#›</a:t>
            </a:fld>
            <a:endParaRPr lang="en-IN"/>
          </a:p>
        </p:txBody>
      </p:sp>
    </p:spTree>
    <p:extLst>
      <p:ext uri="{BB962C8B-B14F-4D97-AF65-F5344CB8AC3E}">
        <p14:creationId xmlns:p14="http://schemas.microsoft.com/office/powerpoint/2010/main" val="4211190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BB7B3D-093D-4D8E-81F1-6B7BBB9C73F3}" type="datetimeFigureOut">
              <a:rPr lang="en-IN" smtClean="0"/>
              <a:t>21-04-2024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D6C0A232-4330-4FFB-B7AC-DDA8F66CB9A2}" type="slidenum">
              <a:rPr lang="en-IN" smtClean="0"/>
              <a:t>‹#›</a:t>
            </a:fld>
            <a:endParaRPr lang="en-IN"/>
          </a:p>
        </p:txBody>
      </p:sp>
    </p:spTree>
    <p:extLst>
      <p:ext uri="{BB962C8B-B14F-4D97-AF65-F5344CB8AC3E}">
        <p14:creationId xmlns:p14="http://schemas.microsoft.com/office/powerpoint/2010/main" val="38552462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BB7B3D-093D-4D8E-81F1-6B7BBB9C73F3}" type="datetimeFigureOut">
              <a:rPr lang="en-IN" smtClean="0"/>
              <a:t>21-04-2024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D6C0A232-4330-4FFB-B7AC-DDA8F66CB9A2}"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9032095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BB7B3D-093D-4D8E-81F1-6B7BBB9C73F3}" type="datetimeFigureOut">
              <a:rPr lang="en-IN" smtClean="0"/>
              <a:t>21-04-2024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D6C0A232-4330-4FFB-B7AC-DDA8F66CB9A2}" type="slidenum">
              <a:rPr lang="en-IN" smtClean="0"/>
              <a:t>‹#›</a:t>
            </a:fld>
            <a:endParaRPr lang="en-IN"/>
          </a:p>
        </p:txBody>
      </p:sp>
    </p:spTree>
    <p:extLst>
      <p:ext uri="{BB962C8B-B14F-4D97-AF65-F5344CB8AC3E}">
        <p14:creationId xmlns:p14="http://schemas.microsoft.com/office/powerpoint/2010/main" val="39632092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0BB7B3D-093D-4D8E-81F1-6B7BBB9C73F3}" type="datetimeFigureOut">
              <a:rPr lang="en-IN" smtClean="0"/>
              <a:t>21-04-2024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6C0A232-4330-4FFB-B7AC-DDA8F66CB9A2}" type="slidenum">
              <a:rPr lang="en-IN" smtClean="0"/>
              <a:t>‹#›</a:t>
            </a:fld>
            <a:endParaRPr lang="en-IN"/>
          </a:p>
        </p:txBody>
      </p:sp>
    </p:spTree>
    <p:extLst>
      <p:ext uri="{BB962C8B-B14F-4D97-AF65-F5344CB8AC3E}">
        <p14:creationId xmlns:p14="http://schemas.microsoft.com/office/powerpoint/2010/main" val="2908357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0BB7B3D-093D-4D8E-81F1-6B7BBB9C73F3}" type="datetimeFigureOut">
              <a:rPr lang="en-IN" smtClean="0"/>
              <a:t>21-04-2024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6C0A232-4330-4FFB-B7AC-DDA8F66CB9A2}" type="slidenum">
              <a:rPr lang="en-IN" smtClean="0"/>
              <a:t>‹#›</a:t>
            </a:fld>
            <a:endParaRPr lang="en-IN"/>
          </a:p>
        </p:txBody>
      </p:sp>
    </p:spTree>
    <p:extLst>
      <p:ext uri="{BB962C8B-B14F-4D97-AF65-F5344CB8AC3E}">
        <p14:creationId xmlns:p14="http://schemas.microsoft.com/office/powerpoint/2010/main" val="13972878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BB7B3D-093D-4D8E-81F1-6B7BBB9C73F3}"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C0A232-4330-4FFB-B7AC-DDA8F66CB9A2}" type="slidenum">
              <a:rPr lang="en-IN" smtClean="0"/>
              <a:t>‹#›</a:t>
            </a:fld>
            <a:endParaRPr lang="en-IN"/>
          </a:p>
        </p:txBody>
      </p:sp>
    </p:spTree>
    <p:extLst>
      <p:ext uri="{BB962C8B-B14F-4D97-AF65-F5344CB8AC3E}">
        <p14:creationId xmlns:p14="http://schemas.microsoft.com/office/powerpoint/2010/main" val="1377252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0BB7B3D-093D-4D8E-81F1-6B7BBB9C73F3}" type="datetimeFigureOut">
              <a:rPr lang="en-IN" smtClean="0"/>
              <a:t>21-04-2024</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D6C0A232-4330-4FFB-B7AC-DDA8F66CB9A2}" type="slidenum">
              <a:rPr lang="en-IN" smtClean="0"/>
              <a:t>‹#›</a:t>
            </a:fld>
            <a:endParaRPr lang="en-IN"/>
          </a:p>
        </p:txBody>
      </p:sp>
    </p:spTree>
    <p:extLst>
      <p:ext uri="{BB962C8B-B14F-4D97-AF65-F5344CB8AC3E}">
        <p14:creationId xmlns:p14="http://schemas.microsoft.com/office/powerpoint/2010/main" val="2157195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BB7B3D-093D-4D8E-81F1-6B7BBB9C73F3}"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C0A232-4330-4FFB-B7AC-DDA8F66CB9A2}" type="slidenum">
              <a:rPr lang="en-IN" smtClean="0"/>
              <a:t>‹#›</a:t>
            </a:fld>
            <a:endParaRPr lang="en-IN"/>
          </a:p>
        </p:txBody>
      </p:sp>
    </p:spTree>
    <p:extLst>
      <p:ext uri="{BB962C8B-B14F-4D97-AF65-F5344CB8AC3E}">
        <p14:creationId xmlns:p14="http://schemas.microsoft.com/office/powerpoint/2010/main" val="1664811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BB7B3D-093D-4D8E-81F1-6B7BBB9C73F3}"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D6C0A232-4330-4FFB-B7AC-DDA8F66CB9A2}" type="slidenum">
              <a:rPr lang="en-IN" smtClean="0"/>
              <a:t>‹#›</a:t>
            </a:fld>
            <a:endParaRPr lang="en-IN"/>
          </a:p>
        </p:txBody>
      </p:sp>
    </p:spTree>
    <p:extLst>
      <p:ext uri="{BB962C8B-B14F-4D97-AF65-F5344CB8AC3E}">
        <p14:creationId xmlns:p14="http://schemas.microsoft.com/office/powerpoint/2010/main" val="1749442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BB7B3D-093D-4D8E-81F1-6B7BBB9C73F3}" type="datetimeFigureOut">
              <a:rPr lang="en-IN" smtClean="0"/>
              <a:t>21-04-2024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C0A232-4330-4FFB-B7AC-DDA8F66CB9A2}" type="slidenum">
              <a:rPr lang="en-IN" smtClean="0"/>
              <a:t>‹#›</a:t>
            </a:fld>
            <a:endParaRPr lang="en-IN"/>
          </a:p>
        </p:txBody>
      </p:sp>
    </p:spTree>
    <p:extLst>
      <p:ext uri="{BB962C8B-B14F-4D97-AF65-F5344CB8AC3E}">
        <p14:creationId xmlns:p14="http://schemas.microsoft.com/office/powerpoint/2010/main" val="2179654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BB7B3D-093D-4D8E-81F1-6B7BBB9C73F3}" type="datetimeFigureOut">
              <a:rPr lang="en-IN" smtClean="0"/>
              <a:t>21-04-2024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6C0A232-4330-4FFB-B7AC-DDA8F66CB9A2}" type="slidenum">
              <a:rPr lang="en-IN" smtClean="0"/>
              <a:t>‹#›</a:t>
            </a:fld>
            <a:endParaRPr lang="en-IN"/>
          </a:p>
        </p:txBody>
      </p:sp>
    </p:spTree>
    <p:extLst>
      <p:ext uri="{BB962C8B-B14F-4D97-AF65-F5344CB8AC3E}">
        <p14:creationId xmlns:p14="http://schemas.microsoft.com/office/powerpoint/2010/main" val="2918416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BB7B3D-093D-4D8E-81F1-6B7BBB9C73F3}" type="datetimeFigureOut">
              <a:rPr lang="en-IN" smtClean="0"/>
              <a:t>21-04-2024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6C0A232-4330-4FFB-B7AC-DDA8F66CB9A2}" type="slidenum">
              <a:rPr lang="en-IN" smtClean="0"/>
              <a:t>‹#›</a:t>
            </a:fld>
            <a:endParaRPr lang="en-IN"/>
          </a:p>
        </p:txBody>
      </p:sp>
    </p:spTree>
    <p:extLst>
      <p:ext uri="{BB962C8B-B14F-4D97-AF65-F5344CB8AC3E}">
        <p14:creationId xmlns:p14="http://schemas.microsoft.com/office/powerpoint/2010/main" val="3359501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0BB7B3D-093D-4D8E-81F1-6B7BBB9C73F3}" type="datetimeFigureOut">
              <a:rPr lang="en-IN" smtClean="0"/>
              <a:t>21-04-2024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6C0A232-4330-4FFB-B7AC-DDA8F66CB9A2}" type="slidenum">
              <a:rPr lang="en-IN" smtClean="0"/>
              <a:t>‹#›</a:t>
            </a:fld>
            <a:endParaRPr lang="en-IN"/>
          </a:p>
        </p:txBody>
      </p:sp>
    </p:spTree>
    <p:extLst>
      <p:ext uri="{BB962C8B-B14F-4D97-AF65-F5344CB8AC3E}">
        <p14:creationId xmlns:p14="http://schemas.microsoft.com/office/powerpoint/2010/main" val="704908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BB7B3D-093D-4D8E-81F1-6B7BBB9C73F3}" type="datetimeFigureOut">
              <a:rPr lang="en-IN" smtClean="0"/>
              <a:t>21-04-2024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C0A232-4330-4FFB-B7AC-DDA8F66CB9A2}" type="slidenum">
              <a:rPr lang="en-IN" smtClean="0"/>
              <a:t>‹#›</a:t>
            </a:fld>
            <a:endParaRPr lang="en-IN"/>
          </a:p>
        </p:txBody>
      </p:sp>
    </p:spTree>
    <p:extLst>
      <p:ext uri="{BB962C8B-B14F-4D97-AF65-F5344CB8AC3E}">
        <p14:creationId xmlns:p14="http://schemas.microsoft.com/office/powerpoint/2010/main" val="3440029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BB7B3D-093D-4D8E-81F1-6B7BBB9C73F3}" type="datetimeFigureOut">
              <a:rPr lang="en-IN" smtClean="0"/>
              <a:t>21-04-2024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C0A232-4330-4FFB-B7AC-DDA8F66CB9A2}" type="slidenum">
              <a:rPr lang="en-IN" smtClean="0"/>
              <a:t>‹#›</a:t>
            </a:fld>
            <a:endParaRPr lang="en-IN"/>
          </a:p>
        </p:txBody>
      </p:sp>
    </p:spTree>
    <p:extLst>
      <p:ext uri="{BB962C8B-B14F-4D97-AF65-F5344CB8AC3E}">
        <p14:creationId xmlns:p14="http://schemas.microsoft.com/office/powerpoint/2010/main" val="2041815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0BB7B3D-093D-4D8E-81F1-6B7BBB9C73F3}" type="datetimeFigureOut">
              <a:rPr lang="en-IN" smtClean="0"/>
              <a:t>21-04-2024</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D6C0A232-4330-4FFB-B7AC-DDA8F66CB9A2}" type="slidenum">
              <a:rPr lang="en-IN" smtClean="0"/>
              <a:t>‹#›</a:t>
            </a:fld>
            <a:endParaRPr lang="en-IN"/>
          </a:p>
        </p:txBody>
      </p:sp>
    </p:spTree>
    <p:extLst>
      <p:ext uri="{BB962C8B-B14F-4D97-AF65-F5344CB8AC3E}">
        <p14:creationId xmlns:p14="http://schemas.microsoft.com/office/powerpoint/2010/main" val="2716340911"/>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BCC755-2933-5772-3A12-4F4E3D79CE9E}"/>
              </a:ext>
            </a:extLst>
          </p:cNvPr>
          <p:cNvSpPr>
            <a:spLocks noGrp="1"/>
          </p:cNvSpPr>
          <p:nvPr>
            <p:ph type="title"/>
          </p:nvPr>
        </p:nvSpPr>
        <p:spPr/>
        <p:txBody>
          <a:bodyPr anchor="ctr" anchorCtr="0">
            <a:normAutofit/>
          </a:bodyPr>
          <a:lstStyle/>
          <a:p>
            <a:pPr algn="ctr">
              <a:lnSpc>
                <a:spcPct val="150000"/>
              </a:lnSpc>
            </a:pPr>
            <a:r>
              <a:rPr lang="en-IN" b="1" dirty="0">
                <a:solidFill>
                  <a:srgbClr val="F9C452"/>
                </a:solidFill>
                <a:effectLst>
                  <a:outerShdw blurRad="38100" dist="38100" dir="2700000" algn="tl">
                    <a:srgbClr val="000000">
                      <a:alpha val="43137"/>
                    </a:srgbClr>
                  </a:outerShdw>
                </a:effectLst>
                <a:latin typeface="Algerian" panose="04020705040A02060702" pitchFamily="82" charset="0"/>
              </a:rPr>
              <a:t>Basic</a:t>
            </a:r>
            <a:r>
              <a:rPr lang="en-IN" b="1" dirty="0">
                <a:solidFill>
                  <a:srgbClr val="FAC553"/>
                </a:solidFill>
                <a:effectLst>
                  <a:outerShdw blurRad="38100" dist="38100" dir="2700000" algn="tl">
                    <a:srgbClr val="000000">
                      <a:alpha val="43137"/>
                    </a:srgbClr>
                  </a:outerShdw>
                </a:effectLst>
                <a:latin typeface="Algerian" panose="04020705040A02060702" pitchFamily="82" charset="0"/>
              </a:rPr>
              <a:t>_Python_Project</a:t>
            </a:r>
          </a:p>
        </p:txBody>
      </p:sp>
      <p:pic>
        <p:nvPicPr>
          <p:cNvPr id="7" name="Content Placeholder 6">
            <a:extLst>
              <a:ext uri="{FF2B5EF4-FFF2-40B4-BE49-F238E27FC236}">
                <a16:creationId xmlns:a16="http://schemas.microsoft.com/office/drawing/2014/main" id="{6DC30EE0-1ECF-5CE3-4959-B8549448F6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8999" y="2336800"/>
            <a:ext cx="6397978" cy="3598863"/>
          </a:xfrm>
          <a:prstGeom prst="rect">
            <a:avLst/>
          </a:prstGeom>
          <a:ln>
            <a:noFill/>
          </a:ln>
          <a:effectLst>
            <a:softEdge rad="112500"/>
          </a:effectLst>
        </p:spPr>
      </p:pic>
    </p:spTree>
    <p:extLst>
      <p:ext uri="{BB962C8B-B14F-4D97-AF65-F5344CB8AC3E}">
        <p14:creationId xmlns:p14="http://schemas.microsoft.com/office/powerpoint/2010/main" val="3838915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262FD-83D4-7003-51A1-6F994AFEB804}"/>
              </a:ext>
            </a:extLst>
          </p:cNvPr>
          <p:cNvSpPr>
            <a:spLocks noGrp="1"/>
          </p:cNvSpPr>
          <p:nvPr>
            <p:ph type="title"/>
          </p:nvPr>
        </p:nvSpPr>
        <p:spPr/>
        <p:txBody>
          <a:bodyPr/>
          <a:lstStyle/>
          <a:p>
            <a:pPr algn="ctr"/>
            <a:r>
              <a:rPr lang="en-IN" b="1" dirty="0">
                <a:solidFill>
                  <a:srgbClr val="F9C452"/>
                </a:solidFill>
                <a:latin typeface="Algerian" panose="04020705040A02060702" pitchFamily="82" charset="0"/>
              </a:rPr>
              <a:t>Question</a:t>
            </a:r>
          </a:p>
        </p:txBody>
      </p:sp>
      <p:pic>
        <p:nvPicPr>
          <p:cNvPr id="5" name="Content Placeholder 4">
            <a:extLst>
              <a:ext uri="{FF2B5EF4-FFF2-40B4-BE49-F238E27FC236}">
                <a16:creationId xmlns:a16="http://schemas.microsoft.com/office/drawing/2014/main" id="{54239012-F641-0526-BCDA-A014C229EDFE}"/>
              </a:ext>
            </a:extLst>
          </p:cNvPr>
          <p:cNvPicPr>
            <a:picLocks noGrp="1" noChangeAspect="1"/>
          </p:cNvPicPr>
          <p:nvPr>
            <p:ph idx="1"/>
          </p:nvPr>
        </p:nvPicPr>
        <p:blipFill>
          <a:blip r:embed="rId2"/>
          <a:stretch>
            <a:fillRect/>
          </a:stretch>
        </p:blipFill>
        <p:spPr>
          <a:xfrm>
            <a:off x="1574276" y="2027991"/>
            <a:ext cx="8854073" cy="4542371"/>
          </a:xfrm>
        </p:spPr>
      </p:pic>
    </p:spTree>
    <p:extLst>
      <p:ext uri="{BB962C8B-B14F-4D97-AF65-F5344CB8AC3E}">
        <p14:creationId xmlns:p14="http://schemas.microsoft.com/office/powerpoint/2010/main" val="2496147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5CAAB-AF64-B2E1-DBDA-E3E8E3B68DEA}"/>
              </a:ext>
            </a:extLst>
          </p:cNvPr>
          <p:cNvSpPr>
            <a:spLocks noGrp="1"/>
          </p:cNvSpPr>
          <p:nvPr>
            <p:ph type="title"/>
          </p:nvPr>
        </p:nvSpPr>
        <p:spPr/>
        <p:txBody>
          <a:bodyPr/>
          <a:lstStyle/>
          <a:p>
            <a:pPr algn="ctr"/>
            <a:r>
              <a:rPr lang="en-IN" dirty="0">
                <a:solidFill>
                  <a:srgbClr val="F9C452"/>
                </a:solidFill>
                <a:latin typeface="Algerian" panose="04020705040A02060702" pitchFamily="82" charset="0"/>
              </a:rPr>
              <a:t>Functions ( Len, Max, Sum )</a:t>
            </a:r>
          </a:p>
        </p:txBody>
      </p:sp>
      <p:sp>
        <p:nvSpPr>
          <p:cNvPr id="3" name="Content Placeholder 2">
            <a:extLst>
              <a:ext uri="{FF2B5EF4-FFF2-40B4-BE49-F238E27FC236}">
                <a16:creationId xmlns:a16="http://schemas.microsoft.com/office/drawing/2014/main" id="{EDB5189D-494F-E26A-92DD-FBD9B5096416}"/>
              </a:ext>
            </a:extLst>
          </p:cNvPr>
          <p:cNvSpPr>
            <a:spLocks noGrp="1"/>
          </p:cNvSpPr>
          <p:nvPr>
            <p:ph idx="1"/>
          </p:nvPr>
        </p:nvSpPr>
        <p:spPr>
          <a:xfrm>
            <a:off x="680321" y="2336873"/>
            <a:ext cx="9858846" cy="3865964"/>
          </a:xfrm>
        </p:spPr>
        <p:txBody>
          <a:bodyPr/>
          <a:lstStyle/>
          <a:p>
            <a:pPr algn="ctr"/>
            <a:r>
              <a:rPr lang="en-GB" dirty="0">
                <a:solidFill>
                  <a:srgbClr val="F9C452"/>
                </a:solidFill>
                <a:latin typeface="Algerian" panose="04020705040A02060702" pitchFamily="82" charset="0"/>
              </a:rPr>
              <a:t>These built-in functions provide convenient ways to perform common operations in Python programming, such as calculating totals, finding lengths, and identifying maximum or minimum values</a:t>
            </a:r>
            <a:endParaRPr lang="en-IN" dirty="0">
              <a:solidFill>
                <a:srgbClr val="F9C452"/>
              </a:solidFill>
              <a:latin typeface="Algerian" panose="04020705040A02060702" pitchFamily="82" charset="0"/>
            </a:endParaRPr>
          </a:p>
        </p:txBody>
      </p:sp>
    </p:spTree>
    <p:extLst>
      <p:ext uri="{BB962C8B-B14F-4D97-AF65-F5344CB8AC3E}">
        <p14:creationId xmlns:p14="http://schemas.microsoft.com/office/powerpoint/2010/main" val="1764391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2614A-4983-41A5-2F22-BB643BD61B2E}"/>
              </a:ext>
            </a:extLst>
          </p:cNvPr>
          <p:cNvSpPr>
            <a:spLocks noGrp="1"/>
          </p:cNvSpPr>
          <p:nvPr>
            <p:ph type="title"/>
          </p:nvPr>
        </p:nvSpPr>
        <p:spPr/>
        <p:txBody>
          <a:bodyPr/>
          <a:lstStyle/>
          <a:p>
            <a:pPr algn="ctr"/>
            <a:r>
              <a:rPr lang="en-IN" b="1" dirty="0">
                <a:solidFill>
                  <a:srgbClr val="F9C452"/>
                </a:solidFill>
                <a:latin typeface="Algerian" panose="04020705040A02060702" pitchFamily="82" charset="0"/>
              </a:rPr>
              <a:t>Questions</a:t>
            </a:r>
          </a:p>
        </p:txBody>
      </p:sp>
      <p:pic>
        <p:nvPicPr>
          <p:cNvPr id="5" name="Content Placeholder 4">
            <a:extLst>
              <a:ext uri="{FF2B5EF4-FFF2-40B4-BE49-F238E27FC236}">
                <a16:creationId xmlns:a16="http://schemas.microsoft.com/office/drawing/2014/main" id="{82863981-F53B-F73D-57C7-7963B434E573}"/>
              </a:ext>
            </a:extLst>
          </p:cNvPr>
          <p:cNvPicPr>
            <a:picLocks noGrp="1" noChangeAspect="1"/>
          </p:cNvPicPr>
          <p:nvPr>
            <p:ph idx="1"/>
          </p:nvPr>
        </p:nvPicPr>
        <p:blipFill>
          <a:blip r:embed="rId2"/>
          <a:stretch>
            <a:fillRect/>
          </a:stretch>
        </p:blipFill>
        <p:spPr>
          <a:xfrm>
            <a:off x="774148" y="2067707"/>
            <a:ext cx="9613861" cy="4493349"/>
          </a:xfrm>
        </p:spPr>
      </p:pic>
    </p:spTree>
    <p:extLst>
      <p:ext uri="{BB962C8B-B14F-4D97-AF65-F5344CB8AC3E}">
        <p14:creationId xmlns:p14="http://schemas.microsoft.com/office/powerpoint/2010/main" val="1942228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7A3CB-8076-FB86-C789-B69CFF6A2D0F}"/>
              </a:ext>
            </a:extLst>
          </p:cNvPr>
          <p:cNvSpPr>
            <a:spLocks noGrp="1"/>
          </p:cNvSpPr>
          <p:nvPr>
            <p:ph type="title"/>
          </p:nvPr>
        </p:nvSpPr>
        <p:spPr/>
        <p:txBody>
          <a:bodyPr/>
          <a:lstStyle/>
          <a:p>
            <a:pPr algn="ctr"/>
            <a:r>
              <a:rPr lang="en-IN" dirty="0">
                <a:solidFill>
                  <a:srgbClr val="F9C452"/>
                </a:solidFill>
                <a:latin typeface="Algerian" panose="04020705040A02060702" pitchFamily="82" charset="0"/>
              </a:rPr>
              <a:t>Questions</a:t>
            </a:r>
          </a:p>
        </p:txBody>
      </p:sp>
      <p:pic>
        <p:nvPicPr>
          <p:cNvPr id="5" name="Content Placeholder 4">
            <a:extLst>
              <a:ext uri="{FF2B5EF4-FFF2-40B4-BE49-F238E27FC236}">
                <a16:creationId xmlns:a16="http://schemas.microsoft.com/office/drawing/2014/main" id="{D25C0D53-E5C9-52B5-EB29-CFCCD45B0A58}"/>
              </a:ext>
            </a:extLst>
          </p:cNvPr>
          <p:cNvPicPr>
            <a:picLocks noGrp="1" noChangeAspect="1"/>
          </p:cNvPicPr>
          <p:nvPr>
            <p:ph idx="1"/>
          </p:nvPr>
        </p:nvPicPr>
        <p:blipFill>
          <a:blip r:embed="rId2"/>
          <a:stretch>
            <a:fillRect/>
          </a:stretch>
        </p:blipFill>
        <p:spPr>
          <a:xfrm>
            <a:off x="1325800" y="2026763"/>
            <a:ext cx="9037939" cy="4562573"/>
          </a:xfrm>
        </p:spPr>
      </p:pic>
    </p:spTree>
    <p:extLst>
      <p:ext uri="{BB962C8B-B14F-4D97-AF65-F5344CB8AC3E}">
        <p14:creationId xmlns:p14="http://schemas.microsoft.com/office/powerpoint/2010/main" val="1538635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2D318-0E23-1509-D1D0-5D13E1993D75}"/>
              </a:ext>
            </a:extLst>
          </p:cNvPr>
          <p:cNvSpPr>
            <a:spLocks noGrp="1"/>
          </p:cNvSpPr>
          <p:nvPr>
            <p:ph type="title"/>
          </p:nvPr>
        </p:nvSpPr>
        <p:spPr/>
        <p:txBody>
          <a:bodyPr/>
          <a:lstStyle/>
          <a:p>
            <a:pPr algn="ctr"/>
            <a:r>
              <a:rPr lang="en-IN" b="1" dirty="0">
                <a:solidFill>
                  <a:srgbClr val="F9C452"/>
                </a:solidFill>
                <a:latin typeface="Algerian" panose="04020705040A02060702" pitchFamily="82" charset="0"/>
              </a:rPr>
              <a:t>Questions</a:t>
            </a:r>
          </a:p>
        </p:txBody>
      </p:sp>
      <p:pic>
        <p:nvPicPr>
          <p:cNvPr id="5" name="Content Placeholder 4">
            <a:extLst>
              <a:ext uri="{FF2B5EF4-FFF2-40B4-BE49-F238E27FC236}">
                <a16:creationId xmlns:a16="http://schemas.microsoft.com/office/drawing/2014/main" id="{FD856D78-3D70-6AB9-0CE4-18855C8E5D1E}"/>
              </a:ext>
            </a:extLst>
          </p:cNvPr>
          <p:cNvPicPr>
            <a:picLocks noGrp="1" noChangeAspect="1"/>
          </p:cNvPicPr>
          <p:nvPr>
            <p:ph idx="1"/>
          </p:nvPr>
        </p:nvPicPr>
        <p:blipFill>
          <a:blip r:embed="rId2"/>
          <a:stretch>
            <a:fillRect/>
          </a:stretch>
        </p:blipFill>
        <p:spPr>
          <a:xfrm>
            <a:off x="1085676" y="1997435"/>
            <a:ext cx="9274384" cy="4762687"/>
          </a:xfrm>
        </p:spPr>
      </p:pic>
    </p:spTree>
    <p:extLst>
      <p:ext uri="{BB962C8B-B14F-4D97-AF65-F5344CB8AC3E}">
        <p14:creationId xmlns:p14="http://schemas.microsoft.com/office/powerpoint/2010/main" val="418859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B4AB4-88E1-05B7-3EDA-511042160D32}"/>
              </a:ext>
            </a:extLst>
          </p:cNvPr>
          <p:cNvSpPr>
            <a:spLocks noGrp="1"/>
          </p:cNvSpPr>
          <p:nvPr>
            <p:ph type="title"/>
          </p:nvPr>
        </p:nvSpPr>
        <p:spPr/>
        <p:txBody>
          <a:bodyPr/>
          <a:lstStyle/>
          <a:p>
            <a:pPr algn="ctr"/>
            <a:r>
              <a:rPr lang="en-GB" b="1" dirty="0">
                <a:solidFill>
                  <a:srgbClr val="F9C452"/>
                </a:solidFill>
                <a:latin typeface="Algerian" panose="04020705040A02060702" pitchFamily="82" charset="0"/>
              </a:rPr>
              <a:t>Looping statements ( While and for looping)</a:t>
            </a:r>
            <a:endParaRPr lang="en-IN" b="1" dirty="0">
              <a:solidFill>
                <a:srgbClr val="F9C452"/>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08CC51AD-6194-3FCB-BF6F-9081C9811DDF}"/>
              </a:ext>
            </a:extLst>
          </p:cNvPr>
          <p:cNvSpPr>
            <a:spLocks noGrp="1"/>
          </p:cNvSpPr>
          <p:nvPr>
            <p:ph idx="1"/>
          </p:nvPr>
        </p:nvSpPr>
        <p:spPr/>
        <p:txBody>
          <a:bodyPr/>
          <a:lstStyle/>
          <a:p>
            <a:pPr algn="ctr"/>
            <a:r>
              <a:rPr lang="en-GB" dirty="0">
                <a:solidFill>
                  <a:srgbClr val="F9C452"/>
                </a:solidFill>
                <a:latin typeface="Algerian" panose="04020705040A02060702" pitchFamily="82" charset="0"/>
              </a:rPr>
              <a:t>The for loop is used for iterating over a sequence of items, while the while loop is used for executing code based on a condition that can change during execution. Both types of loops are essential constructs in Python programming and provide different ways to control the flow of execution in your code.</a:t>
            </a:r>
            <a:endParaRPr lang="en-IN" dirty="0">
              <a:solidFill>
                <a:srgbClr val="F9C452"/>
              </a:solidFill>
              <a:latin typeface="Algerian" panose="04020705040A02060702" pitchFamily="82" charset="0"/>
            </a:endParaRPr>
          </a:p>
        </p:txBody>
      </p:sp>
    </p:spTree>
    <p:extLst>
      <p:ext uri="{BB962C8B-B14F-4D97-AF65-F5344CB8AC3E}">
        <p14:creationId xmlns:p14="http://schemas.microsoft.com/office/powerpoint/2010/main" val="10930431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A6776-F50E-EC2E-5B49-0323C7F84396}"/>
              </a:ext>
            </a:extLst>
          </p:cNvPr>
          <p:cNvSpPr>
            <a:spLocks noGrp="1"/>
          </p:cNvSpPr>
          <p:nvPr>
            <p:ph type="title"/>
          </p:nvPr>
        </p:nvSpPr>
        <p:spPr/>
        <p:txBody>
          <a:bodyPr/>
          <a:lstStyle/>
          <a:p>
            <a:pPr algn="ctr"/>
            <a:r>
              <a:rPr lang="en-IN" b="1" dirty="0">
                <a:solidFill>
                  <a:srgbClr val="F9C452"/>
                </a:solidFill>
                <a:latin typeface="Algerian" panose="04020705040A02060702" pitchFamily="82" charset="0"/>
              </a:rPr>
              <a:t>Questions</a:t>
            </a:r>
          </a:p>
        </p:txBody>
      </p:sp>
      <p:pic>
        <p:nvPicPr>
          <p:cNvPr id="5" name="Content Placeholder 4">
            <a:extLst>
              <a:ext uri="{FF2B5EF4-FFF2-40B4-BE49-F238E27FC236}">
                <a16:creationId xmlns:a16="http://schemas.microsoft.com/office/drawing/2014/main" id="{E63B6549-49AB-A72F-1279-5D4D9643A1A5}"/>
              </a:ext>
            </a:extLst>
          </p:cNvPr>
          <p:cNvPicPr>
            <a:picLocks noGrp="1" noChangeAspect="1"/>
          </p:cNvPicPr>
          <p:nvPr>
            <p:ph idx="1"/>
          </p:nvPr>
        </p:nvPicPr>
        <p:blipFill>
          <a:blip r:embed="rId2"/>
          <a:stretch>
            <a:fillRect/>
          </a:stretch>
        </p:blipFill>
        <p:spPr>
          <a:xfrm>
            <a:off x="999241" y="1982912"/>
            <a:ext cx="9379671" cy="4763457"/>
          </a:xfrm>
        </p:spPr>
      </p:pic>
    </p:spTree>
    <p:extLst>
      <p:ext uri="{BB962C8B-B14F-4D97-AF65-F5344CB8AC3E}">
        <p14:creationId xmlns:p14="http://schemas.microsoft.com/office/powerpoint/2010/main" val="3941820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B74CE-D84F-B5E5-BC81-4C033AE43C82}"/>
              </a:ext>
            </a:extLst>
          </p:cNvPr>
          <p:cNvSpPr>
            <a:spLocks noGrp="1"/>
          </p:cNvSpPr>
          <p:nvPr>
            <p:ph type="title"/>
          </p:nvPr>
        </p:nvSpPr>
        <p:spPr/>
        <p:txBody>
          <a:bodyPr/>
          <a:lstStyle/>
          <a:p>
            <a:pPr algn="ctr"/>
            <a:r>
              <a:rPr lang="en-IN" b="1" dirty="0">
                <a:solidFill>
                  <a:srgbClr val="F9C452"/>
                </a:solidFill>
                <a:latin typeface="Algerian" panose="04020705040A02060702" pitchFamily="82" charset="0"/>
              </a:rPr>
              <a:t>Questions</a:t>
            </a:r>
          </a:p>
        </p:txBody>
      </p:sp>
      <p:pic>
        <p:nvPicPr>
          <p:cNvPr id="5" name="Content Placeholder 4">
            <a:extLst>
              <a:ext uri="{FF2B5EF4-FFF2-40B4-BE49-F238E27FC236}">
                <a16:creationId xmlns:a16="http://schemas.microsoft.com/office/drawing/2014/main" id="{043730B5-C6CA-861D-4E0C-C3F5C3C8F164}"/>
              </a:ext>
            </a:extLst>
          </p:cNvPr>
          <p:cNvPicPr>
            <a:picLocks noGrp="1" noChangeAspect="1"/>
          </p:cNvPicPr>
          <p:nvPr>
            <p:ph idx="1"/>
          </p:nvPr>
        </p:nvPicPr>
        <p:blipFill>
          <a:blip r:embed="rId2"/>
          <a:stretch>
            <a:fillRect/>
          </a:stretch>
        </p:blipFill>
        <p:spPr>
          <a:xfrm>
            <a:off x="952108" y="2065398"/>
            <a:ext cx="9502218" cy="4285046"/>
          </a:xfrm>
        </p:spPr>
      </p:pic>
    </p:spTree>
    <p:extLst>
      <p:ext uri="{BB962C8B-B14F-4D97-AF65-F5344CB8AC3E}">
        <p14:creationId xmlns:p14="http://schemas.microsoft.com/office/powerpoint/2010/main" val="31914958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646A4-F688-34BE-38DE-FE900A10378D}"/>
              </a:ext>
            </a:extLst>
          </p:cNvPr>
          <p:cNvSpPr>
            <a:spLocks noGrp="1"/>
          </p:cNvSpPr>
          <p:nvPr>
            <p:ph type="title"/>
          </p:nvPr>
        </p:nvSpPr>
        <p:spPr/>
        <p:txBody>
          <a:bodyPr/>
          <a:lstStyle/>
          <a:p>
            <a:pPr algn="ctr"/>
            <a:r>
              <a:rPr lang="en-IN" b="1" dirty="0">
                <a:solidFill>
                  <a:srgbClr val="F9C452"/>
                </a:solidFill>
                <a:latin typeface="Algerian" panose="04020705040A02060702" pitchFamily="82" charset="0"/>
              </a:rPr>
              <a:t>Questions</a:t>
            </a:r>
          </a:p>
        </p:txBody>
      </p:sp>
      <p:pic>
        <p:nvPicPr>
          <p:cNvPr id="5" name="Content Placeholder 4">
            <a:extLst>
              <a:ext uri="{FF2B5EF4-FFF2-40B4-BE49-F238E27FC236}">
                <a16:creationId xmlns:a16="http://schemas.microsoft.com/office/drawing/2014/main" id="{2C856E10-A897-502B-DD19-52ABB212BD9F}"/>
              </a:ext>
            </a:extLst>
          </p:cNvPr>
          <p:cNvPicPr>
            <a:picLocks noGrp="1" noChangeAspect="1"/>
          </p:cNvPicPr>
          <p:nvPr>
            <p:ph idx="1"/>
          </p:nvPr>
        </p:nvPicPr>
        <p:blipFill>
          <a:blip r:embed="rId2"/>
          <a:stretch>
            <a:fillRect/>
          </a:stretch>
        </p:blipFill>
        <p:spPr>
          <a:xfrm>
            <a:off x="1206631" y="2025370"/>
            <a:ext cx="9219414" cy="4428768"/>
          </a:xfrm>
        </p:spPr>
      </p:pic>
    </p:spTree>
    <p:extLst>
      <p:ext uri="{BB962C8B-B14F-4D97-AF65-F5344CB8AC3E}">
        <p14:creationId xmlns:p14="http://schemas.microsoft.com/office/powerpoint/2010/main" val="26578582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5DE23-4915-D391-7DB2-9D214FB0D399}"/>
              </a:ext>
            </a:extLst>
          </p:cNvPr>
          <p:cNvSpPr>
            <a:spLocks noGrp="1"/>
          </p:cNvSpPr>
          <p:nvPr>
            <p:ph type="title"/>
          </p:nvPr>
        </p:nvSpPr>
        <p:spPr/>
        <p:txBody>
          <a:bodyPr/>
          <a:lstStyle/>
          <a:p>
            <a:pPr algn="ctr"/>
            <a:r>
              <a:rPr lang="en-IN" b="1" dirty="0">
                <a:solidFill>
                  <a:srgbClr val="F9C452"/>
                </a:solidFill>
                <a:latin typeface="Algerian" panose="04020705040A02060702" pitchFamily="82" charset="0"/>
              </a:rPr>
              <a:t>Questions</a:t>
            </a:r>
          </a:p>
        </p:txBody>
      </p:sp>
      <p:pic>
        <p:nvPicPr>
          <p:cNvPr id="5" name="Content Placeholder 4">
            <a:extLst>
              <a:ext uri="{FF2B5EF4-FFF2-40B4-BE49-F238E27FC236}">
                <a16:creationId xmlns:a16="http://schemas.microsoft.com/office/drawing/2014/main" id="{537F53A4-151B-A182-77B6-2FE905D49913}"/>
              </a:ext>
            </a:extLst>
          </p:cNvPr>
          <p:cNvPicPr>
            <a:picLocks noGrp="1" noChangeAspect="1"/>
          </p:cNvPicPr>
          <p:nvPr>
            <p:ph idx="1"/>
          </p:nvPr>
        </p:nvPicPr>
        <p:blipFill>
          <a:blip r:embed="rId2"/>
          <a:stretch>
            <a:fillRect/>
          </a:stretch>
        </p:blipFill>
        <p:spPr>
          <a:xfrm>
            <a:off x="2187019" y="2030067"/>
            <a:ext cx="8107163" cy="4827933"/>
          </a:xfrm>
        </p:spPr>
      </p:pic>
    </p:spTree>
    <p:extLst>
      <p:ext uri="{BB962C8B-B14F-4D97-AF65-F5344CB8AC3E}">
        <p14:creationId xmlns:p14="http://schemas.microsoft.com/office/powerpoint/2010/main" val="1000537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9613B-43D7-D875-FE2F-A2C520DEC213}"/>
              </a:ext>
            </a:extLst>
          </p:cNvPr>
          <p:cNvSpPr>
            <a:spLocks noGrp="1"/>
          </p:cNvSpPr>
          <p:nvPr>
            <p:ph type="title"/>
          </p:nvPr>
        </p:nvSpPr>
        <p:spPr/>
        <p:txBody>
          <a:bodyPr/>
          <a:lstStyle/>
          <a:p>
            <a:pPr algn="ctr"/>
            <a:r>
              <a:rPr lang="en-IN" b="1" dirty="0">
                <a:solidFill>
                  <a:srgbClr val="F9C452"/>
                </a:solidFill>
                <a:latin typeface="Algerian" panose="04020705040A02060702" pitchFamily="82" charset="0"/>
              </a:rPr>
              <a:t>Python</a:t>
            </a:r>
          </a:p>
        </p:txBody>
      </p:sp>
      <p:sp>
        <p:nvSpPr>
          <p:cNvPr id="3" name="Content Placeholder 2">
            <a:extLst>
              <a:ext uri="{FF2B5EF4-FFF2-40B4-BE49-F238E27FC236}">
                <a16:creationId xmlns:a16="http://schemas.microsoft.com/office/drawing/2014/main" id="{1FF335CB-E6B7-AA8A-2686-AD9E9C8CBA3C}"/>
              </a:ext>
            </a:extLst>
          </p:cNvPr>
          <p:cNvSpPr>
            <a:spLocks noGrp="1"/>
          </p:cNvSpPr>
          <p:nvPr>
            <p:ph idx="1"/>
          </p:nvPr>
        </p:nvSpPr>
        <p:spPr>
          <a:xfrm>
            <a:off x="623760" y="1856105"/>
            <a:ext cx="9613861" cy="3599316"/>
          </a:xfrm>
        </p:spPr>
        <p:txBody>
          <a:bodyPr>
            <a:noAutofit/>
          </a:bodyPr>
          <a:lstStyle/>
          <a:p>
            <a:pPr algn="ctr"/>
            <a:endParaRPr lang="en-GB" sz="2800" dirty="0">
              <a:solidFill>
                <a:srgbClr val="F9C452"/>
              </a:solidFill>
              <a:latin typeface="Algerian" panose="04020705040A02060702" pitchFamily="82" charset="0"/>
            </a:endParaRPr>
          </a:p>
          <a:p>
            <a:pPr algn="ctr"/>
            <a:r>
              <a:rPr lang="en-GB" sz="2800" dirty="0">
                <a:solidFill>
                  <a:srgbClr val="F9C452"/>
                </a:solidFill>
                <a:latin typeface="Algerian" panose="04020705040A02060702" pitchFamily="82" charset="0"/>
              </a:rPr>
              <a:t>A comprehensive introduction to Python programming language covering fundamental concepts including variables, data types, control structures, functions, and basic file handling. Designed for beginners, this repository provides clear explanations and practical examples to kickstart your journey into Python programming.</a:t>
            </a:r>
            <a:endParaRPr lang="en-IN" sz="2800" dirty="0">
              <a:solidFill>
                <a:srgbClr val="F9C452"/>
              </a:solidFill>
              <a:latin typeface="Algerian" panose="04020705040A02060702" pitchFamily="82" charset="0"/>
            </a:endParaRPr>
          </a:p>
        </p:txBody>
      </p:sp>
    </p:spTree>
    <p:extLst>
      <p:ext uri="{BB962C8B-B14F-4D97-AF65-F5344CB8AC3E}">
        <p14:creationId xmlns:p14="http://schemas.microsoft.com/office/powerpoint/2010/main" val="22135529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E214C-17DD-50DE-CF93-8E869C7DA936}"/>
              </a:ext>
            </a:extLst>
          </p:cNvPr>
          <p:cNvSpPr>
            <a:spLocks noGrp="1"/>
          </p:cNvSpPr>
          <p:nvPr>
            <p:ph type="title"/>
          </p:nvPr>
        </p:nvSpPr>
        <p:spPr/>
        <p:txBody>
          <a:bodyPr/>
          <a:lstStyle/>
          <a:p>
            <a:pPr algn="ctr"/>
            <a:r>
              <a:rPr lang="en-IN" b="1" dirty="0">
                <a:solidFill>
                  <a:srgbClr val="F9C452"/>
                </a:solidFill>
                <a:latin typeface="Algerian" panose="04020705040A02060702" pitchFamily="82" charset="0"/>
              </a:rPr>
              <a:t>UDF: Arguments and Parameters</a:t>
            </a:r>
          </a:p>
        </p:txBody>
      </p:sp>
      <p:sp>
        <p:nvSpPr>
          <p:cNvPr id="3" name="Content Placeholder 2">
            <a:extLst>
              <a:ext uri="{FF2B5EF4-FFF2-40B4-BE49-F238E27FC236}">
                <a16:creationId xmlns:a16="http://schemas.microsoft.com/office/drawing/2014/main" id="{C2CFFB34-2D53-F703-8EF7-1DFCE530D9AB}"/>
              </a:ext>
            </a:extLst>
          </p:cNvPr>
          <p:cNvSpPr>
            <a:spLocks noGrp="1"/>
          </p:cNvSpPr>
          <p:nvPr>
            <p:ph idx="1"/>
          </p:nvPr>
        </p:nvSpPr>
        <p:spPr/>
        <p:txBody>
          <a:bodyPr/>
          <a:lstStyle/>
          <a:p>
            <a:pPr algn="ctr"/>
            <a:r>
              <a:rPr lang="en-GB" b="1" dirty="0">
                <a:solidFill>
                  <a:srgbClr val="F9C452"/>
                </a:solidFill>
                <a:latin typeface="Algerian" panose="04020705040A02060702" pitchFamily="82" charset="0"/>
              </a:rPr>
              <a:t>UDF stands for User-Defined Function. It refers to a function that is defined by the user (programmer) rather than provided as part of the programming language's built-in functionality. In Python, as well as in many other programming languages, users can create their own functions to encapsulate specific tasks or pieces of code that they want to reuse multiple times within their programs.</a:t>
            </a:r>
            <a:endParaRPr lang="en-IN" b="1" dirty="0">
              <a:solidFill>
                <a:srgbClr val="F9C452"/>
              </a:solidFill>
              <a:latin typeface="Algerian" panose="04020705040A02060702" pitchFamily="82" charset="0"/>
            </a:endParaRPr>
          </a:p>
        </p:txBody>
      </p:sp>
    </p:spTree>
    <p:extLst>
      <p:ext uri="{BB962C8B-B14F-4D97-AF65-F5344CB8AC3E}">
        <p14:creationId xmlns:p14="http://schemas.microsoft.com/office/powerpoint/2010/main" val="22412801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9705A-984E-8D8E-F044-AFBCFF7EB9EB}"/>
              </a:ext>
            </a:extLst>
          </p:cNvPr>
          <p:cNvSpPr>
            <a:spLocks noGrp="1"/>
          </p:cNvSpPr>
          <p:nvPr>
            <p:ph type="title"/>
          </p:nvPr>
        </p:nvSpPr>
        <p:spPr/>
        <p:txBody>
          <a:bodyPr/>
          <a:lstStyle/>
          <a:p>
            <a:pPr algn="ctr"/>
            <a:r>
              <a:rPr lang="en-IN" b="1" dirty="0">
                <a:solidFill>
                  <a:srgbClr val="F9C452"/>
                </a:solidFill>
                <a:latin typeface="Algerian" panose="04020705040A02060702" pitchFamily="82" charset="0"/>
              </a:rPr>
              <a:t>Questions</a:t>
            </a:r>
          </a:p>
        </p:txBody>
      </p:sp>
      <p:pic>
        <p:nvPicPr>
          <p:cNvPr id="5" name="Content Placeholder 4">
            <a:extLst>
              <a:ext uri="{FF2B5EF4-FFF2-40B4-BE49-F238E27FC236}">
                <a16:creationId xmlns:a16="http://schemas.microsoft.com/office/drawing/2014/main" id="{0C55A15D-BF07-7130-453F-A3A151202751}"/>
              </a:ext>
            </a:extLst>
          </p:cNvPr>
          <p:cNvPicPr>
            <a:picLocks noGrp="1" noChangeAspect="1"/>
          </p:cNvPicPr>
          <p:nvPr>
            <p:ph idx="1"/>
          </p:nvPr>
        </p:nvPicPr>
        <p:blipFill>
          <a:blip r:embed="rId2"/>
          <a:stretch>
            <a:fillRect/>
          </a:stretch>
        </p:blipFill>
        <p:spPr>
          <a:xfrm>
            <a:off x="448539" y="2001874"/>
            <a:ext cx="9930372" cy="4102898"/>
          </a:xfrm>
        </p:spPr>
      </p:pic>
    </p:spTree>
    <p:extLst>
      <p:ext uri="{BB962C8B-B14F-4D97-AF65-F5344CB8AC3E}">
        <p14:creationId xmlns:p14="http://schemas.microsoft.com/office/powerpoint/2010/main" val="28720922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93071-EA7C-F216-BF54-2AE74DD9047B}"/>
              </a:ext>
            </a:extLst>
          </p:cNvPr>
          <p:cNvSpPr>
            <a:spLocks noGrp="1"/>
          </p:cNvSpPr>
          <p:nvPr>
            <p:ph type="title"/>
          </p:nvPr>
        </p:nvSpPr>
        <p:spPr/>
        <p:txBody>
          <a:bodyPr/>
          <a:lstStyle/>
          <a:p>
            <a:pPr algn="ctr"/>
            <a:r>
              <a:rPr lang="en-IN" b="1" dirty="0">
                <a:solidFill>
                  <a:srgbClr val="F9C452"/>
                </a:solidFill>
                <a:latin typeface="Algerian" panose="04020705040A02060702" pitchFamily="82" charset="0"/>
              </a:rPr>
              <a:t>Questions</a:t>
            </a:r>
          </a:p>
        </p:txBody>
      </p:sp>
      <p:pic>
        <p:nvPicPr>
          <p:cNvPr id="5" name="Content Placeholder 4">
            <a:extLst>
              <a:ext uri="{FF2B5EF4-FFF2-40B4-BE49-F238E27FC236}">
                <a16:creationId xmlns:a16="http://schemas.microsoft.com/office/drawing/2014/main" id="{BFC48381-B36D-8910-49E0-FB237D802257}"/>
              </a:ext>
            </a:extLst>
          </p:cNvPr>
          <p:cNvPicPr>
            <a:picLocks noGrp="1" noChangeAspect="1"/>
          </p:cNvPicPr>
          <p:nvPr>
            <p:ph idx="1"/>
          </p:nvPr>
        </p:nvPicPr>
        <p:blipFill>
          <a:blip r:embed="rId2"/>
          <a:stretch>
            <a:fillRect/>
          </a:stretch>
        </p:blipFill>
        <p:spPr>
          <a:xfrm>
            <a:off x="934846" y="2082276"/>
            <a:ext cx="9547760" cy="4636262"/>
          </a:xfrm>
        </p:spPr>
      </p:pic>
    </p:spTree>
    <p:extLst>
      <p:ext uri="{BB962C8B-B14F-4D97-AF65-F5344CB8AC3E}">
        <p14:creationId xmlns:p14="http://schemas.microsoft.com/office/powerpoint/2010/main" val="21601392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E7368-08B8-8EEF-6B16-749CADBE3061}"/>
              </a:ext>
            </a:extLst>
          </p:cNvPr>
          <p:cNvSpPr>
            <a:spLocks noGrp="1"/>
          </p:cNvSpPr>
          <p:nvPr>
            <p:ph type="title"/>
          </p:nvPr>
        </p:nvSpPr>
        <p:spPr/>
        <p:txBody>
          <a:bodyPr/>
          <a:lstStyle/>
          <a:p>
            <a:pPr algn="ctr"/>
            <a:r>
              <a:rPr lang="en-IN" b="1" dirty="0">
                <a:solidFill>
                  <a:srgbClr val="F9C452"/>
                </a:solidFill>
                <a:latin typeface="Algerian" panose="04020705040A02060702" pitchFamily="82" charset="0"/>
              </a:rPr>
              <a:t>Questions</a:t>
            </a:r>
          </a:p>
        </p:txBody>
      </p:sp>
      <p:pic>
        <p:nvPicPr>
          <p:cNvPr id="5" name="Content Placeholder 4">
            <a:extLst>
              <a:ext uri="{FF2B5EF4-FFF2-40B4-BE49-F238E27FC236}">
                <a16:creationId xmlns:a16="http://schemas.microsoft.com/office/drawing/2014/main" id="{665081DB-F2D7-A68C-3BF7-15E3EEBA023D}"/>
              </a:ext>
            </a:extLst>
          </p:cNvPr>
          <p:cNvPicPr>
            <a:picLocks noGrp="1" noChangeAspect="1"/>
          </p:cNvPicPr>
          <p:nvPr>
            <p:ph idx="1"/>
          </p:nvPr>
        </p:nvPicPr>
        <p:blipFill>
          <a:blip r:embed="rId2"/>
          <a:stretch>
            <a:fillRect/>
          </a:stretch>
        </p:blipFill>
        <p:spPr>
          <a:xfrm>
            <a:off x="966336" y="2007909"/>
            <a:ext cx="9419416" cy="4615343"/>
          </a:xfrm>
        </p:spPr>
      </p:pic>
    </p:spTree>
    <p:extLst>
      <p:ext uri="{BB962C8B-B14F-4D97-AF65-F5344CB8AC3E}">
        <p14:creationId xmlns:p14="http://schemas.microsoft.com/office/powerpoint/2010/main" val="32971035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25623-A7D5-C87D-AEDA-D134FC0920A5}"/>
              </a:ext>
            </a:extLst>
          </p:cNvPr>
          <p:cNvSpPr>
            <a:spLocks noGrp="1"/>
          </p:cNvSpPr>
          <p:nvPr>
            <p:ph type="title"/>
          </p:nvPr>
        </p:nvSpPr>
        <p:spPr/>
        <p:txBody>
          <a:bodyPr/>
          <a:lstStyle/>
          <a:p>
            <a:pPr algn="ctr"/>
            <a:r>
              <a:rPr lang="en-IN" b="1" dirty="0">
                <a:solidFill>
                  <a:srgbClr val="F9C452"/>
                </a:solidFill>
                <a:latin typeface="Algerian" panose="04020705040A02060702" pitchFamily="82" charset="0"/>
              </a:rPr>
              <a:t>Lambda Function</a:t>
            </a:r>
          </a:p>
        </p:txBody>
      </p:sp>
      <p:sp>
        <p:nvSpPr>
          <p:cNvPr id="3" name="Content Placeholder 2">
            <a:extLst>
              <a:ext uri="{FF2B5EF4-FFF2-40B4-BE49-F238E27FC236}">
                <a16:creationId xmlns:a16="http://schemas.microsoft.com/office/drawing/2014/main" id="{69E62D13-AD91-9CC1-BDD7-EF605F7C5DA3}"/>
              </a:ext>
            </a:extLst>
          </p:cNvPr>
          <p:cNvSpPr>
            <a:spLocks noGrp="1"/>
          </p:cNvSpPr>
          <p:nvPr>
            <p:ph idx="1"/>
          </p:nvPr>
        </p:nvSpPr>
        <p:spPr/>
        <p:txBody>
          <a:bodyPr/>
          <a:lstStyle/>
          <a:p>
            <a:pPr algn="ctr"/>
            <a:r>
              <a:rPr lang="en-GB" dirty="0">
                <a:solidFill>
                  <a:srgbClr val="F9C452"/>
                </a:solidFill>
                <a:latin typeface="Algerian" panose="04020705040A02060702" pitchFamily="82" charset="0"/>
              </a:rPr>
              <a:t>A lambda function, also known as an anonymous function or lambda expression, is a small, inline function defined using the lambda keyword in </a:t>
            </a:r>
            <a:r>
              <a:rPr lang="en-GB" dirty="0" err="1">
                <a:solidFill>
                  <a:srgbClr val="F9C452"/>
                </a:solidFill>
                <a:latin typeface="Algerian" panose="04020705040A02060702" pitchFamily="82" charset="0"/>
              </a:rPr>
              <a:t>Python.They</a:t>
            </a:r>
            <a:r>
              <a:rPr lang="en-GB" dirty="0">
                <a:solidFill>
                  <a:srgbClr val="F9C452"/>
                </a:solidFill>
                <a:latin typeface="Algerian" panose="04020705040A02060702" pitchFamily="82" charset="0"/>
              </a:rPr>
              <a:t> are typically used when you need a simple function for a short period of time and don't want to define a separate function using the def keyword.</a:t>
            </a:r>
            <a:endParaRPr lang="en-IN" dirty="0">
              <a:solidFill>
                <a:srgbClr val="F9C452"/>
              </a:solidFill>
              <a:latin typeface="Algerian" panose="04020705040A02060702" pitchFamily="82" charset="0"/>
            </a:endParaRPr>
          </a:p>
        </p:txBody>
      </p:sp>
    </p:spTree>
    <p:extLst>
      <p:ext uri="{BB962C8B-B14F-4D97-AF65-F5344CB8AC3E}">
        <p14:creationId xmlns:p14="http://schemas.microsoft.com/office/powerpoint/2010/main" val="19383806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E83B8-E851-6BBA-FF87-9380979EC11F}"/>
              </a:ext>
            </a:extLst>
          </p:cNvPr>
          <p:cNvSpPr>
            <a:spLocks noGrp="1"/>
          </p:cNvSpPr>
          <p:nvPr>
            <p:ph type="title"/>
          </p:nvPr>
        </p:nvSpPr>
        <p:spPr/>
        <p:txBody>
          <a:bodyPr/>
          <a:lstStyle/>
          <a:p>
            <a:pPr algn="ctr"/>
            <a:r>
              <a:rPr lang="en-IN" b="1" dirty="0">
                <a:solidFill>
                  <a:srgbClr val="F9C452"/>
                </a:solidFill>
                <a:latin typeface="Algerian" panose="04020705040A02060702" pitchFamily="82" charset="0"/>
              </a:rPr>
              <a:t>Questions</a:t>
            </a:r>
          </a:p>
        </p:txBody>
      </p:sp>
      <p:pic>
        <p:nvPicPr>
          <p:cNvPr id="5" name="Content Placeholder 4">
            <a:extLst>
              <a:ext uri="{FF2B5EF4-FFF2-40B4-BE49-F238E27FC236}">
                <a16:creationId xmlns:a16="http://schemas.microsoft.com/office/drawing/2014/main" id="{3CD6617A-A513-E07E-2D65-53BC7C7FE9D0}"/>
              </a:ext>
            </a:extLst>
          </p:cNvPr>
          <p:cNvPicPr>
            <a:picLocks noGrp="1" noChangeAspect="1"/>
          </p:cNvPicPr>
          <p:nvPr>
            <p:ph idx="1"/>
          </p:nvPr>
        </p:nvPicPr>
        <p:blipFill>
          <a:blip r:embed="rId2"/>
          <a:stretch>
            <a:fillRect/>
          </a:stretch>
        </p:blipFill>
        <p:spPr>
          <a:xfrm>
            <a:off x="1159497" y="1994130"/>
            <a:ext cx="9266547" cy="4610837"/>
          </a:xfrm>
        </p:spPr>
      </p:pic>
    </p:spTree>
    <p:extLst>
      <p:ext uri="{BB962C8B-B14F-4D97-AF65-F5344CB8AC3E}">
        <p14:creationId xmlns:p14="http://schemas.microsoft.com/office/powerpoint/2010/main" val="13513768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34B78-4293-0166-D5F6-F2B7E5029277}"/>
              </a:ext>
            </a:extLst>
          </p:cNvPr>
          <p:cNvSpPr>
            <a:spLocks noGrp="1"/>
          </p:cNvSpPr>
          <p:nvPr>
            <p:ph type="title"/>
          </p:nvPr>
        </p:nvSpPr>
        <p:spPr/>
        <p:txBody>
          <a:bodyPr/>
          <a:lstStyle/>
          <a:p>
            <a:pPr algn="ctr"/>
            <a:r>
              <a:rPr lang="en-IN" b="1" dirty="0">
                <a:solidFill>
                  <a:srgbClr val="F9C452"/>
                </a:solidFill>
                <a:latin typeface="Algerian" panose="04020705040A02060702" pitchFamily="82" charset="0"/>
              </a:rPr>
              <a:t>List comprehension</a:t>
            </a:r>
          </a:p>
        </p:txBody>
      </p:sp>
      <p:sp>
        <p:nvSpPr>
          <p:cNvPr id="3" name="Content Placeholder 2">
            <a:extLst>
              <a:ext uri="{FF2B5EF4-FFF2-40B4-BE49-F238E27FC236}">
                <a16:creationId xmlns:a16="http://schemas.microsoft.com/office/drawing/2014/main" id="{496707BF-FDC8-9416-A2CF-8500281BADCA}"/>
              </a:ext>
            </a:extLst>
          </p:cNvPr>
          <p:cNvSpPr>
            <a:spLocks noGrp="1"/>
          </p:cNvSpPr>
          <p:nvPr>
            <p:ph idx="1"/>
          </p:nvPr>
        </p:nvSpPr>
        <p:spPr/>
        <p:txBody>
          <a:bodyPr/>
          <a:lstStyle/>
          <a:p>
            <a:pPr algn="ctr"/>
            <a:r>
              <a:rPr lang="en-GB" b="1" dirty="0">
                <a:solidFill>
                  <a:srgbClr val="F9C452"/>
                </a:solidFill>
                <a:latin typeface="Algerian" panose="04020705040A02060702" pitchFamily="82" charset="0"/>
              </a:rPr>
              <a:t>List comprehension is a concise way to create lists in Python by applying an expression to each item in an </a:t>
            </a:r>
            <a:r>
              <a:rPr lang="en-GB" b="1" dirty="0" err="1">
                <a:solidFill>
                  <a:srgbClr val="F9C452"/>
                </a:solidFill>
                <a:latin typeface="Algerian" panose="04020705040A02060702" pitchFamily="82" charset="0"/>
              </a:rPr>
              <a:t>iterable</a:t>
            </a:r>
            <a:r>
              <a:rPr lang="en-GB" b="1" dirty="0">
                <a:solidFill>
                  <a:srgbClr val="F9C452"/>
                </a:solidFill>
                <a:latin typeface="Algerian" panose="04020705040A02060702" pitchFamily="82" charset="0"/>
              </a:rPr>
              <a:t>. It allows you to generate a new list based on an existing </a:t>
            </a:r>
            <a:r>
              <a:rPr lang="en-GB" b="1" dirty="0" err="1">
                <a:solidFill>
                  <a:srgbClr val="F9C452"/>
                </a:solidFill>
                <a:latin typeface="Algerian" panose="04020705040A02060702" pitchFamily="82" charset="0"/>
              </a:rPr>
              <a:t>iterable</a:t>
            </a:r>
            <a:r>
              <a:rPr lang="en-GB" b="1" dirty="0">
                <a:solidFill>
                  <a:srgbClr val="F9C452"/>
                </a:solidFill>
                <a:latin typeface="Algerian" panose="04020705040A02060702" pitchFamily="82" charset="0"/>
              </a:rPr>
              <a:t> (such as a list, tuple, or range) with minimal code</a:t>
            </a:r>
            <a:endParaRPr lang="en-IN" b="1" dirty="0">
              <a:solidFill>
                <a:srgbClr val="F9C452"/>
              </a:solidFill>
              <a:latin typeface="Algerian" panose="04020705040A02060702" pitchFamily="82" charset="0"/>
            </a:endParaRPr>
          </a:p>
        </p:txBody>
      </p:sp>
    </p:spTree>
    <p:extLst>
      <p:ext uri="{BB962C8B-B14F-4D97-AF65-F5344CB8AC3E}">
        <p14:creationId xmlns:p14="http://schemas.microsoft.com/office/powerpoint/2010/main" val="16625396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5068A-5B98-2BAB-8131-0EBFDB937E2A}"/>
              </a:ext>
            </a:extLst>
          </p:cNvPr>
          <p:cNvSpPr>
            <a:spLocks noGrp="1"/>
          </p:cNvSpPr>
          <p:nvPr>
            <p:ph type="title"/>
          </p:nvPr>
        </p:nvSpPr>
        <p:spPr/>
        <p:txBody>
          <a:bodyPr/>
          <a:lstStyle/>
          <a:p>
            <a:pPr algn="ctr"/>
            <a:r>
              <a:rPr lang="en-IN" b="1" dirty="0">
                <a:solidFill>
                  <a:srgbClr val="F9C452"/>
                </a:solidFill>
                <a:latin typeface="Algerian" panose="04020705040A02060702" pitchFamily="82" charset="0"/>
              </a:rPr>
              <a:t>Questions</a:t>
            </a:r>
          </a:p>
        </p:txBody>
      </p:sp>
      <p:pic>
        <p:nvPicPr>
          <p:cNvPr id="5" name="Content Placeholder 4">
            <a:extLst>
              <a:ext uri="{FF2B5EF4-FFF2-40B4-BE49-F238E27FC236}">
                <a16:creationId xmlns:a16="http://schemas.microsoft.com/office/drawing/2014/main" id="{38B3AC6F-E4B5-C580-9813-640A9DFF216B}"/>
              </a:ext>
            </a:extLst>
          </p:cNvPr>
          <p:cNvPicPr>
            <a:picLocks noGrp="1" noChangeAspect="1"/>
          </p:cNvPicPr>
          <p:nvPr>
            <p:ph idx="1"/>
          </p:nvPr>
        </p:nvPicPr>
        <p:blipFill>
          <a:blip r:embed="rId2"/>
          <a:stretch>
            <a:fillRect/>
          </a:stretch>
        </p:blipFill>
        <p:spPr>
          <a:xfrm>
            <a:off x="1178352" y="2035142"/>
            <a:ext cx="9191246" cy="4624415"/>
          </a:xfrm>
        </p:spPr>
      </p:pic>
    </p:spTree>
    <p:extLst>
      <p:ext uri="{BB962C8B-B14F-4D97-AF65-F5344CB8AC3E}">
        <p14:creationId xmlns:p14="http://schemas.microsoft.com/office/powerpoint/2010/main" val="19688851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361BA-4B83-B762-FA9E-AF885F77DC4F}"/>
              </a:ext>
            </a:extLst>
          </p:cNvPr>
          <p:cNvSpPr>
            <a:spLocks noGrp="1"/>
          </p:cNvSpPr>
          <p:nvPr>
            <p:ph type="title"/>
          </p:nvPr>
        </p:nvSpPr>
        <p:spPr/>
        <p:txBody>
          <a:bodyPr/>
          <a:lstStyle/>
          <a:p>
            <a:pPr algn="ctr"/>
            <a:r>
              <a:rPr lang="en-IN" b="1" dirty="0">
                <a:solidFill>
                  <a:srgbClr val="F9C452"/>
                </a:solidFill>
                <a:latin typeface="Algerian" panose="04020705040A02060702" pitchFamily="82" charset="0"/>
              </a:rPr>
              <a:t>Class Creation</a:t>
            </a:r>
            <a:endParaRPr lang="en-IN" dirty="0"/>
          </a:p>
        </p:txBody>
      </p:sp>
      <p:sp>
        <p:nvSpPr>
          <p:cNvPr id="3" name="Content Placeholder 2">
            <a:extLst>
              <a:ext uri="{FF2B5EF4-FFF2-40B4-BE49-F238E27FC236}">
                <a16:creationId xmlns:a16="http://schemas.microsoft.com/office/drawing/2014/main" id="{601CCC62-EB58-9DAF-5CAB-41D540BB9600}"/>
              </a:ext>
            </a:extLst>
          </p:cNvPr>
          <p:cNvSpPr>
            <a:spLocks noGrp="1"/>
          </p:cNvSpPr>
          <p:nvPr>
            <p:ph idx="1"/>
          </p:nvPr>
        </p:nvSpPr>
        <p:spPr/>
        <p:txBody>
          <a:bodyPr/>
          <a:lstStyle/>
          <a:p>
            <a:pPr algn="ctr"/>
            <a:r>
              <a:rPr lang="en-GB" b="1" dirty="0">
                <a:solidFill>
                  <a:srgbClr val="F9C452"/>
                </a:solidFill>
                <a:latin typeface="Algerian" panose="04020705040A02060702" pitchFamily="82" charset="0"/>
              </a:rPr>
              <a:t>Class functions/methods are called using dot notation (</a:t>
            </a:r>
            <a:r>
              <a:rPr lang="en-GB" b="1" dirty="0" err="1">
                <a:solidFill>
                  <a:srgbClr val="F9C452"/>
                </a:solidFill>
                <a:latin typeface="Algerian" panose="04020705040A02060702" pitchFamily="82" charset="0"/>
              </a:rPr>
              <a:t>object.method</a:t>
            </a:r>
            <a:r>
              <a:rPr lang="en-GB" b="1" dirty="0">
                <a:solidFill>
                  <a:srgbClr val="F9C452"/>
                </a:solidFill>
                <a:latin typeface="Algerian" panose="04020705040A02060702" pitchFamily="82" charset="0"/>
              </a:rPr>
              <a:t>()), where object is an instance of the class. They operate on the data stored in the object's attributes and provide </a:t>
            </a:r>
            <a:r>
              <a:rPr lang="en-GB" b="1" dirty="0" err="1">
                <a:solidFill>
                  <a:srgbClr val="F9C452"/>
                </a:solidFill>
                <a:latin typeface="Algerian" panose="04020705040A02060702" pitchFamily="82" charset="0"/>
              </a:rPr>
              <a:t>behavior</a:t>
            </a:r>
            <a:r>
              <a:rPr lang="en-GB" b="1" dirty="0">
                <a:solidFill>
                  <a:srgbClr val="F9C452"/>
                </a:solidFill>
                <a:latin typeface="Algerian" panose="04020705040A02060702" pitchFamily="82" charset="0"/>
              </a:rPr>
              <a:t> specific to the class.</a:t>
            </a:r>
            <a:endParaRPr lang="en-IN" b="1" dirty="0">
              <a:solidFill>
                <a:srgbClr val="F9C452"/>
              </a:solidFill>
              <a:latin typeface="Algerian" panose="04020705040A02060702" pitchFamily="82" charset="0"/>
            </a:endParaRPr>
          </a:p>
        </p:txBody>
      </p:sp>
    </p:spTree>
    <p:extLst>
      <p:ext uri="{BB962C8B-B14F-4D97-AF65-F5344CB8AC3E}">
        <p14:creationId xmlns:p14="http://schemas.microsoft.com/office/powerpoint/2010/main" val="31208100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E6EEE-23D4-9ED1-D421-767676720A66}"/>
              </a:ext>
            </a:extLst>
          </p:cNvPr>
          <p:cNvSpPr>
            <a:spLocks noGrp="1"/>
          </p:cNvSpPr>
          <p:nvPr>
            <p:ph type="title"/>
          </p:nvPr>
        </p:nvSpPr>
        <p:spPr/>
        <p:txBody>
          <a:bodyPr/>
          <a:lstStyle/>
          <a:p>
            <a:pPr algn="ctr"/>
            <a:r>
              <a:rPr lang="en-IN" b="1" dirty="0">
                <a:solidFill>
                  <a:srgbClr val="F9C452"/>
                </a:solidFill>
                <a:latin typeface="Algerian" panose="04020705040A02060702" pitchFamily="82" charset="0"/>
              </a:rPr>
              <a:t>Questions</a:t>
            </a:r>
          </a:p>
        </p:txBody>
      </p:sp>
      <p:pic>
        <p:nvPicPr>
          <p:cNvPr id="5" name="Content Placeholder 4">
            <a:extLst>
              <a:ext uri="{FF2B5EF4-FFF2-40B4-BE49-F238E27FC236}">
                <a16:creationId xmlns:a16="http://schemas.microsoft.com/office/drawing/2014/main" id="{66AD79AC-96F3-9975-F280-AC077B7185BC}"/>
              </a:ext>
            </a:extLst>
          </p:cNvPr>
          <p:cNvPicPr>
            <a:picLocks noGrp="1" noChangeAspect="1"/>
          </p:cNvPicPr>
          <p:nvPr>
            <p:ph idx="1"/>
          </p:nvPr>
        </p:nvPicPr>
        <p:blipFill>
          <a:blip r:embed="rId2"/>
          <a:stretch>
            <a:fillRect/>
          </a:stretch>
        </p:blipFill>
        <p:spPr>
          <a:xfrm>
            <a:off x="1168923" y="1966292"/>
            <a:ext cx="9247695" cy="4646131"/>
          </a:xfrm>
        </p:spPr>
      </p:pic>
    </p:spTree>
    <p:extLst>
      <p:ext uri="{BB962C8B-B14F-4D97-AF65-F5344CB8AC3E}">
        <p14:creationId xmlns:p14="http://schemas.microsoft.com/office/powerpoint/2010/main" val="1693076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5C479-10D4-6395-7535-1BA08B718F42}"/>
              </a:ext>
            </a:extLst>
          </p:cNvPr>
          <p:cNvSpPr>
            <a:spLocks noGrp="1"/>
          </p:cNvSpPr>
          <p:nvPr>
            <p:ph type="title"/>
          </p:nvPr>
        </p:nvSpPr>
        <p:spPr/>
        <p:txBody>
          <a:bodyPr/>
          <a:lstStyle/>
          <a:p>
            <a:pPr algn="ctr"/>
            <a:r>
              <a:rPr lang="en-IN" b="1" dirty="0">
                <a:solidFill>
                  <a:srgbClr val="F9C452"/>
                </a:solidFill>
                <a:latin typeface="Algerian" panose="04020705040A02060702" pitchFamily="82" charset="0"/>
              </a:rPr>
              <a:t>String Indexing</a:t>
            </a:r>
          </a:p>
        </p:txBody>
      </p:sp>
      <p:sp>
        <p:nvSpPr>
          <p:cNvPr id="3" name="Content Placeholder 2">
            <a:extLst>
              <a:ext uri="{FF2B5EF4-FFF2-40B4-BE49-F238E27FC236}">
                <a16:creationId xmlns:a16="http://schemas.microsoft.com/office/drawing/2014/main" id="{6EFDA96A-AD52-CFED-C5B0-2FEEEA646A1F}"/>
              </a:ext>
            </a:extLst>
          </p:cNvPr>
          <p:cNvSpPr>
            <a:spLocks noGrp="1"/>
          </p:cNvSpPr>
          <p:nvPr>
            <p:ph idx="1"/>
          </p:nvPr>
        </p:nvSpPr>
        <p:spPr/>
        <p:txBody>
          <a:bodyPr>
            <a:normAutofit/>
          </a:bodyPr>
          <a:lstStyle/>
          <a:p>
            <a:pPr algn="ctr"/>
            <a:r>
              <a:rPr lang="en-GB" sz="2800" dirty="0">
                <a:solidFill>
                  <a:srgbClr val="F9C452"/>
                </a:solidFill>
                <a:latin typeface="Algerian" panose="04020705040A02060702" pitchFamily="82" charset="0"/>
              </a:rPr>
              <a:t>String indexing provides a powerful way to manipulate and access individual characters or substrings within a string in Python. string indexing is a fundamental concept in Python that allows you to work with individual characters or substrings within strings, enabling various string manipulation operations.</a:t>
            </a:r>
            <a:endParaRPr lang="en-IN" sz="2800" dirty="0">
              <a:solidFill>
                <a:srgbClr val="F9C452"/>
              </a:solidFill>
              <a:latin typeface="Algerian" panose="04020705040A02060702" pitchFamily="82" charset="0"/>
            </a:endParaRPr>
          </a:p>
        </p:txBody>
      </p:sp>
    </p:spTree>
    <p:extLst>
      <p:ext uri="{BB962C8B-B14F-4D97-AF65-F5344CB8AC3E}">
        <p14:creationId xmlns:p14="http://schemas.microsoft.com/office/powerpoint/2010/main" val="23747990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8D88D-B2F4-130C-F2D0-80245FC8B9C8}"/>
              </a:ext>
            </a:extLst>
          </p:cNvPr>
          <p:cNvSpPr>
            <a:spLocks noGrp="1"/>
          </p:cNvSpPr>
          <p:nvPr>
            <p:ph type="title"/>
          </p:nvPr>
        </p:nvSpPr>
        <p:spPr/>
        <p:txBody>
          <a:bodyPr/>
          <a:lstStyle/>
          <a:p>
            <a:pPr algn="ctr"/>
            <a:r>
              <a:rPr lang="en-IN" b="1" dirty="0">
                <a:solidFill>
                  <a:srgbClr val="F9C452"/>
                </a:solidFill>
                <a:latin typeface="Algerian" panose="04020705040A02060702" pitchFamily="82" charset="0"/>
              </a:rPr>
              <a:t>Questions</a:t>
            </a:r>
          </a:p>
        </p:txBody>
      </p:sp>
      <p:pic>
        <p:nvPicPr>
          <p:cNvPr id="5" name="Content Placeholder 4">
            <a:extLst>
              <a:ext uri="{FF2B5EF4-FFF2-40B4-BE49-F238E27FC236}">
                <a16:creationId xmlns:a16="http://schemas.microsoft.com/office/drawing/2014/main" id="{7ADF3338-AD5B-67C5-6FC4-535104A7950E}"/>
              </a:ext>
            </a:extLst>
          </p:cNvPr>
          <p:cNvPicPr>
            <a:picLocks noGrp="1" noChangeAspect="1"/>
          </p:cNvPicPr>
          <p:nvPr>
            <p:ph idx="1"/>
          </p:nvPr>
        </p:nvPicPr>
        <p:blipFill>
          <a:blip r:embed="rId2"/>
          <a:stretch>
            <a:fillRect/>
          </a:stretch>
        </p:blipFill>
        <p:spPr>
          <a:xfrm>
            <a:off x="1131219" y="2047349"/>
            <a:ext cx="9247806" cy="4105129"/>
          </a:xfrm>
        </p:spPr>
      </p:pic>
    </p:spTree>
    <p:extLst>
      <p:ext uri="{BB962C8B-B14F-4D97-AF65-F5344CB8AC3E}">
        <p14:creationId xmlns:p14="http://schemas.microsoft.com/office/powerpoint/2010/main" val="24787333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5A985-D639-8661-C1CB-D97D1F599775}"/>
              </a:ext>
            </a:extLst>
          </p:cNvPr>
          <p:cNvSpPr>
            <a:spLocks noGrp="1"/>
          </p:cNvSpPr>
          <p:nvPr>
            <p:ph type="title"/>
          </p:nvPr>
        </p:nvSpPr>
        <p:spPr/>
        <p:txBody>
          <a:bodyPr/>
          <a:lstStyle/>
          <a:p>
            <a:pPr algn="ctr"/>
            <a:r>
              <a:rPr lang="en-IN" b="1" dirty="0">
                <a:solidFill>
                  <a:srgbClr val="F9C452"/>
                </a:solidFill>
                <a:latin typeface="Algerian" panose="04020705040A02060702" pitchFamily="82" charset="0"/>
              </a:rPr>
              <a:t>Class Inheritance</a:t>
            </a:r>
          </a:p>
        </p:txBody>
      </p:sp>
      <p:sp>
        <p:nvSpPr>
          <p:cNvPr id="3" name="Content Placeholder 2">
            <a:extLst>
              <a:ext uri="{FF2B5EF4-FFF2-40B4-BE49-F238E27FC236}">
                <a16:creationId xmlns:a16="http://schemas.microsoft.com/office/drawing/2014/main" id="{A7886D56-EB42-AC9A-0EAC-A26740022117}"/>
              </a:ext>
            </a:extLst>
          </p:cNvPr>
          <p:cNvSpPr>
            <a:spLocks noGrp="1"/>
          </p:cNvSpPr>
          <p:nvPr>
            <p:ph idx="1"/>
          </p:nvPr>
        </p:nvSpPr>
        <p:spPr/>
        <p:txBody>
          <a:bodyPr/>
          <a:lstStyle/>
          <a:p>
            <a:pPr algn="ctr"/>
            <a:r>
              <a:rPr lang="en-GB" dirty="0">
                <a:solidFill>
                  <a:srgbClr val="F9C452"/>
                </a:solidFill>
                <a:latin typeface="Algerian" panose="04020705040A02060702" pitchFamily="82" charset="0"/>
              </a:rPr>
              <a:t>Class inheritance in Python refers to the mechanism by which one class (the subclass or child class) can inherit attributes and methods from another class (the superclass or parent class). This inheritance allows the subclass to reuse code from the superclass, promoting code reusability, organization, and extensibility</a:t>
            </a:r>
            <a:endParaRPr lang="en-IN" dirty="0">
              <a:solidFill>
                <a:srgbClr val="F9C452"/>
              </a:solidFill>
              <a:latin typeface="Algerian" panose="04020705040A02060702" pitchFamily="82" charset="0"/>
            </a:endParaRPr>
          </a:p>
        </p:txBody>
      </p:sp>
    </p:spTree>
    <p:extLst>
      <p:ext uri="{BB962C8B-B14F-4D97-AF65-F5344CB8AC3E}">
        <p14:creationId xmlns:p14="http://schemas.microsoft.com/office/powerpoint/2010/main" val="27549230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43A8D-1F83-B0E0-C765-0B77BD2A88A4}"/>
              </a:ext>
            </a:extLst>
          </p:cNvPr>
          <p:cNvSpPr>
            <a:spLocks noGrp="1"/>
          </p:cNvSpPr>
          <p:nvPr>
            <p:ph type="title"/>
          </p:nvPr>
        </p:nvSpPr>
        <p:spPr/>
        <p:txBody>
          <a:bodyPr/>
          <a:lstStyle/>
          <a:p>
            <a:pPr algn="ctr"/>
            <a:r>
              <a:rPr lang="en-IN" b="1" dirty="0">
                <a:solidFill>
                  <a:srgbClr val="F9C452"/>
                </a:solidFill>
                <a:latin typeface="Algerian" panose="04020705040A02060702" pitchFamily="82" charset="0"/>
              </a:rPr>
              <a:t>Questions</a:t>
            </a:r>
          </a:p>
        </p:txBody>
      </p:sp>
      <p:pic>
        <p:nvPicPr>
          <p:cNvPr id="5" name="Content Placeholder 4">
            <a:extLst>
              <a:ext uri="{FF2B5EF4-FFF2-40B4-BE49-F238E27FC236}">
                <a16:creationId xmlns:a16="http://schemas.microsoft.com/office/drawing/2014/main" id="{4AFB6B45-A500-4EB2-4B7E-E8104ABF6D3B}"/>
              </a:ext>
            </a:extLst>
          </p:cNvPr>
          <p:cNvPicPr>
            <a:picLocks noGrp="1" noChangeAspect="1"/>
          </p:cNvPicPr>
          <p:nvPr>
            <p:ph idx="1"/>
          </p:nvPr>
        </p:nvPicPr>
        <p:blipFill>
          <a:blip r:embed="rId2"/>
          <a:stretch>
            <a:fillRect/>
          </a:stretch>
        </p:blipFill>
        <p:spPr>
          <a:xfrm>
            <a:off x="633186" y="2024526"/>
            <a:ext cx="9774005" cy="4659078"/>
          </a:xfrm>
        </p:spPr>
      </p:pic>
    </p:spTree>
    <p:extLst>
      <p:ext uri="{BB962C8B-B14F-4D97-AF65-F5344CB8AC3E}">
        <p14:creationId xmlns:p14="http://schemas.microsoft.com/office/powerpoint/2010/main" val="15800634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D8C30-9145-CF94-3B4E-9776A05F39F3}"/>
              </a:ext>
            </a:extLst>
          </p:cNvPr>
          <p:cNvSpPr>
            <a:spLocks noGrp="1"/>
          </p:cNvSpPr>
          <p:nvPr>
            <p:ph type="title"/>
          </p:nvPr>
        </p:nvSpPr>
        <p:spPr/>
        <p:txBody>
          <a:bodyPr/>
          <a:lstStyle/>
          <a:p>
            <a:pPr algn="ctr"/>
            <a:r>
              <a:rPr lang="en-IN" b="1" dirty="0">
                <a:solidFill>
                  <a:srgbClr val="F9C452"/>
                </a:solidFill>
                <a:latin typeface="Algerian" panose="04020705040A02060702" pitchFamily="82" charset="0"/>
              </a:rPr>
              <a:t>Questions</a:t>
            </a:r>
          </a:p>
        </p:txBody>
      </p:sp>
      <p:pic>
        <p:nvPicPr>
          <p:cNvPr id="5" name="Content Placeholder 4">
            <a:extLst>
              <a:ext uri="{FF2B5EF4-FFF2-40B4-BE49-F238E27FC236}">
                <a16:creationId xmlns:a16="http://schemas.microsoft.com/office/drawing/2014/main" id="{5C0FA0F6-3612-CF07-FAD0-714D624DF97C}"/>
              </a:ext>
            </a:extLst>
          </p:cNvPr>
          <p:cNvPicPr>
            <a:picLocks noGrp="1" noChangeAspect="1"/>
          </p:cNvPicPr>
          <p:nvPr>
            <p:ph idx="1"/>
          </p:nvPr>
        </p:nvPicPr>
        <p:blipFill>
          <a:blip r:embed="rId2"/>
          <a:stretch>
            <a:fillRect/>
          </a:stretch>
        </p:blipFill>
        <p:spPr>
          <a:xfrm>
            <a:off x="584462" y="2102172"/>
            <a:ext cx="9855485" cy="3996965"/>
          </a:xfrm>
        </p:spPr>
      </p:pic>
    </p:spTree>
    <p:extLst>
      <p:ext uri="{BB962C8B-B14F-4D97-AF65-F5344CB8AC3E}">
        <p14:creationId xmlns:p14="http://schemas.microsoft.com/office/powerpoint/2010/main" val="38258410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59247-1292-A210-A8EC-496477D1CF6E}"/>
              </a:ext>
            </a:extLst>
          </p:cNvPr>
          <p:cNvSpPr>
            <a:spLocks noGrp="1"/>
          </p:cNvSpPr>
          <p:nvPr>
            <p:ph type="title"/>
          </p:nvPr>
        </p:nvSpPr>
        <p:spPr/>
        <p:txBody>
          <a:bodyPr/>
          <a:lstStyle/>
          <a:p>
            <a:pPr algn="ctr"/>
            <a:r>
              <a:rPr lang="en-IN" b="1" dirty="0">
                <a:solidFill>
                  <a:srgbClr val="F9C452"/>
                </a:solidFill>
                <a:latin typeface="Algerian" panose="04020705040A02060702" pitchFamily="82" charset="0"/>
              </a:rPr>
              <a:t>Questions</a:t>
            </a:r>
          </a:p>
        </p:txBody>
      </p:sp>
      <p:pic>
        <p:nvPicPr>
          <p:cNvPr id="5" name="Content Placeholder 4">
            <a:extLst>
              <a:ext uri="{FF2B5EF4-FFF2-40B4-BE49-F238E27FC236}">
                <a16:creationId xmlns:a16="http://schemas.microsoft.com/office/drawing/2014/main" id="{0AABA783-042D-8A6C-CC6D-A35CD26E40D7}"/>
              </a:ext>
            </a:extLst>
          </p:cNvPr>
          <p:cNvPicPr>
            <a:picLocks noGrp="1" noChangeAspect="1"/>
          </p:cNvPicPr>
          <p:nvPr>
            <p:ph idx="1"/>
          </p:nvPr>
        </p:nvPicPr>
        <p:blipFill>
          <a:blip r:embed="rId2"/>
          <a:stretch>
            <a:fillRect/>
          </a:stretch>
        </p:blipFill>
        <p:spPr>
          <a:xfrm>
            <a:off x="565609" y="2035140"/>
            <a:ext cx="9813415" cy="4264294"/>
          </a:xfrm>
        </p:spPr>
      </p:pic>
    </p:spTree>
    <p:extLst>
      <p:ext uri="{BB962C8B-B14F-4D97-AF65-F5344CB8AC3E}">
        <p14:creationId xmlns:p14="http://schemas.microsoft.com/office/powerpoint/2010/main" val="16997867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3E1E626-B1FE-1A08-FA77-C7E43D56138F}"/>
              </a:ext>
            </a:extLst>
          </p:cNvPr>
          <p:cNvSpPr>
            <a:spLocks noGrp="1"/>
          </p:cNvSpPr>
          <p:nvPr>
            <p:ph type="ctrTitle"/>
          </p:nvPr>
        </p:nvSpPr>
        <p:spPr/>
        <p:txBody>
          <a:bodyPr/>
          <a:lstStyle/>
          <a:p>
            <a:pPr algn="ctr"/>
            <a:r>
              <a:rPr lang="en-IN" b="1" dirty="0">
                <a:solidFill>
                  <a:srgbClr val="F9C452"/>
                </a:solidFill>
                <a:latin typeface="Algerian" panose="04020705040A02060702" pitchFamily="82" charset="0"/>
              </a:rPr>
              <a:t>Thank you </a:t>
            </a:r>
          </a:p>
        </p:txBody>
      </p:sp>
      <p:sp>
        <p:nvSpPr>
          <p:cNvPr id="5" name="Subtitle 4">
            <a:extLst>
              <a:ext uri="{FF2B5EF4-FFF2-40B4-BE49-F238E27FC236}">
                <a16:creationId xmlns:a16="http://schemas.microsoft.com/office/drawing/2014/main" id="{36E9E330-9842-873F-C237-239E786FDB84}"/>
              </a:ext>
            </a:extLst>
          </p:cNvPr>
          <p:cNvSpPr>
            <a:spLocks noGrp="1"/>
          </p:cNvSpPr>
          <p:nvPr>
            <p:ph type="subTitle" idx="1"/>
          </p:nvPr>
        </p:nvSpPr>
        <p:spPr/>
        <p:txBody>
          <a:bodyPr>
            <a:normAutofit/>
          </a:bodyPr>
          <a:lstStyle/>
          <a:p>
            <a:r>
              <a:rPr lang="en-IN" sz="2800" dirty="0">
                <a:solidFill>
                  <a:srgbClr val="F9C452"/>
                </a:solidFill>
                <a:latin typeface="Algerian" panose="04020705040A02060702" pitchFamily="82" charset="0"/>
              </a:rPr>
              <a:t>Project by : Himanshu</a:t>
            </a:r>
          </a:p>
        </p:txBody>
      </p:sp>
    </p:spTree>
    <p:extLst>
      <p:ext uri="{BB962C8B-B14F-4D97-AF65-F5344CB8AC3E}">
        <p14:creationId xmlns:p14="http://schemas.microsoft.com/office/powerpoint/2010/main" val="121472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7A608-964A-58A4-7CC3-28E0A4D13477}"/>
              </a:ext>
            </a:extLst>
          </p:cNvPr>
          <p:cNvSpPr>
            <a:spLocks noGrp="1"/>
          </p:cNvSpPr>
          <p:nvPr>
            <p:ph type="title"/>
          </p:nvPr>
        </p:nvSpPr>
        <p:spPr/>
        <p:txBody>
          <a:bodyPr/>
          <a:lstStyle/>
          <a:p>
            <a:pPr algn="ctr"/>
            <a:r>
              <a:rPr lang="en-IN" b="1" dirty="0">
                <a:solidFill>
                  <a:srgbClr val="F9C452"/>
                </a:solidFill>
                <a:latin typeface="Algerian" panose="04020705040A02060702" pitchFamily="82" charset="0"/>
              </a:rPr>
              <a:t>Questions</a:t>
            </a:r>
          </a:p>
        </p:txBody>
      </p:sp>
      <p:pic>
        <p:nvPicPr>
          <p:cNvPr id="5" name="Content Placeholder 4">
            <a:extLst>
              <a:ext uri="{FF2B5EF4-FFF2-40B4-BE49-F238E27FC236}">
                <a16:creationId xmlns:a16="http://schemas.microsoft.com/office/drawing/2014/main" id="{D4FE0115-FBC2-2E65-53ED-E8F1AFFE4D65}"/>
              </a:ext>
            </a:extLst>
          </p:cNvPr>
          <p:cNvPicPr>
            <a:picLocks noGrp="1" noChangeAspect="1"/>
          </p:cNvPicPr>
          <p:nvPr>
            <p:ph idx="1"/>
          </p:nvPr>
        </p:nvPicPr>
        <p:blipFill>
          <a:blip r:embed="rId2"/>
          <a:stretch>
            <a:fillRect/>
          </a:stretch>
        </p:blipFill>
        <p:spPr>
          <a:xfrm>
            <a:off x="999242" y="2006862"/>
            <a:ext cx="9483364" cy="4668377"/>
          </a:xfrm>
        </p:spPr>
      </p:pic>
    </p:spTree>
    <p:extLst>
      <p:ext uri="{BB962C8B-B14F-4D97-AF65-F5344CB8AC3E}">
        <p14:creationId xmlns:p14="http://schemas.microsoft.com/office/powerpoint/2010/main" val="2641282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B5FD2-94BC-6505-285D-17F906347729}"/>
              </a:ext>
            </a:extLst>
          </p:cNvPr>
          <p:cNvSpPr>
            <a:spLocks noGrp="1"/>
          </p:cNvSpPr>
          <p:nvPr>
            <p:ph type="title"/>
          </p:nvPr>
        </p:nvSpPr>
        <p:spPr/>
        <p:txBody>
          <a:bodyPr/>
          <a:lstStyle/>
          <a:p>
            <a:pPr algn="ctr"/>
            <a:r>
              <a:rPr lang="en-IN" b="1" dirty="0">
                <a:solidFill>
                  <a:srgbClr val="F9C452"/>
                </a:solidFill>
                <a:latin typeface="Algerian" panose="04020705040A02060702" pitchFamily="82" charset="0"/>
              </a:rPr>
              <a:t>Question</a:t>
            </a:r>
          </a:p>
        </p:txBody>
      </p:sp>
      <p:pic>
        <p:nvPicPr>
          <p:cNvPr id="5" name="Content Placeholder 4">
            <a:extLst>
              <a:ext uri="{FF2B5EF4-FFF2-40B4-BE49-F238E27FC236}">
                <a16:creationId xmlns:a16="http://schemas.microsoft.com/office/drawing/2014/main" id="{C42DDEA7-E6C2-2C29-D3F5-BB096406B4F8}"/>
              </a:ext>
            </a:extLst>
          </p:cNvPr>
          <p:cNvPicPr>
            <a:picLocks noGrp="1" noChangeAspect="1"/>
          </p:cNvPicPr>
          <p:nvPr>
            <p:ph idx="1"/>
          </p:nvPr>
        </p:nvPicPr>
        <p:blipFill>
          <a:blip r:embed="rId2"/>
          <a:stretch>
            <a:fillRect/>
          </a:stretch>
        </p:blipFill>
        <p:spPr>
          <a:xfrm>
            <a:off x="865798" y="2017337"/>
            <a:ext cx="9541394" cy="4373944"/>
          </a:xfrm>
        </p:spPr>
      </p:pic>
    </p:spTree>
    <p:extLst>
      <p:ext uri="{BB962C8B-B14F-4D97-AF65-F5344CB8AC3E}">
        <p14:creationId xmlns:p14="http://schemas.microsoft.com/office/powerpoint/2010/main" val="691878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EC286-424D-C4A6-4363-0909913B8F36}"/>
              </a:ext>
            </a:extLst>
          </p:cNvPr>
          <p:cNvSpPr>
            <a:spLocks noGrp="1"/>
          </p:cNvSpPr>
          <p:nvPr>
            <p:ph type="title"/>
          </p:nvPr>
        </p:nvSpPr>
        <p:spPr/>
        <p:txBody>
          <a:bodyPr/>
          <a:lstStyle/>
          <a:p>
            <a:pPr algn="ctr"/>
            <a:r>
              <a:rPr lang="en-IN" b="1" dirty="0">
                <a:solidFill>
                  <a:srgbClr val="F9C452"/>
                </a:solidFill>
                <a:latin typeface="Algerian" panose="04020705040A02060702" pitchFamily="82" charset="0"/>
              </a:rPr>
              <a:t>List Operations</a:t>
            </a:r>
          </a:p>
        </p:txBody>
      </p:sp>
      <p:sp>
        <p:nvSpPr>
          <p:cNvPr id="3" name="Content Placeholder 2">
            <a:extLst>
              <a:ext uri="{FF2B5EF4-FFF2-40B4-BE49-F238E27FC236}">
                <a16:creationId xmlns:a16="http://schemas.microsoft.com/office/drawing/2014/main" id="{632D8237-10E6-CAEA-5B3C-35EA61A6EFB9}"/>
              </a:ext>
            </a:extLst>
          </p:cNvPr>
          <p:cNvSpPr>
            <a:spLocks noGrp="1"/>
          </p:cNvSpPr>
          <p:nvPr>
            <p:ph idx="1"/>
          </p:nvPr>
        </p:nvSpPr>
        <p:spPr/>
        <p:txBody>
          <a:bodyPr>
            <a:normAutofit/>
          </a:bodyPr>
          <a:lstStyle/>
          <a:p>
            <a:pPr algn="ctr"/>
            <a:r>
              <a:rPr lang="en-GB" sz="2800" dirty="0">
                <a:solidFill>
                  <a:srgbClr val="F9C452"/>
                </a:solidFill>
                <a:latin typeface="Algerian" panose="04020705040A02060702" pitchFamily="82" charset="0"/>
              </a:rPr>
              <a:t>list operations provide various ways to manipulate and access elements within lists, making lists versatile and powerful data structures in Python.</a:t>
            </a:r>
            <a:endParaRPr lang="en-IN" sz="2800" dirty="0">
              <a:solidFill>
                <a:srgbClr val="F9C452"/>
              </a:solidFill>
              <a:latin typeface="Algerian" panose="04020705040A02060702" pitchFamily="82" charset="0"/>
            </a:endParaRPr>
          </a:p>
        </p:txBody>
      </p:sp>
    </p:spTree>
    <p:extLst>
      <p:ext uri="{BB962C8B-B14F-4D97-AF65-F5344CB8AC3E}">
        <p14:creationId xmlns:p14="http://schemas.microsoft.com/office/powerpoint/2010/main" val="2554530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1A6A5-3326-DBFA-4277-6D1B4D5F1BD8}"/>
              </a:ext>
            </a:extLst>
          </p:cNvPr>
          <p:cNvSpPr>
            <a:spLocks noGrp="1"/>
          </p:cNvSpPr>
          <p:nvPr>
            <p:ph type="title"/>
          </p:nvPr>
        </p:nvSpPr>
        <p:spPr/>
        <p:txBody>
          <a:bodyPr/>
          <a:lstStyle/>
          <a:p>
            <a:pPr algn="ctr"/>
            <a:r>
              <a:rPr lang="en-IN" b="1" dirty="0">
                <a:solidFill>
                  <a:srgbClr val="F9C452"/>
                </a:solidFill>
                <a:latin typeface="Algerian" panose="04020705040A02060702" pitchFamily="82" charset="0"/>
              </a:rPr>
              <a:t>Questions</a:t>
            </a:r>
          </a:p>
        </p:txBody>
      </p:sp>
      <p:pic>
        <p:nvPicPr>
          <p:cNvPr id="5" name="Content Placeholder 4">
            <a:extLst>
              <a:ext uri="{FF2B5EF4-FFF2-40B4-BE49-F238E27FC236}">
                <a16:creationId xmlns:a16="http://schemas.microsoft.com/office/drawing/2014/main" id="{082FF555-482C-0CDD-AD35-2620BAD70DC2}"/>
              </a:ext>
            </a:extLst>
          </p:cNvPr>
          <p:cNvPicPr>
            <a:picLocks noGrp="1" noChangeAspect="1"/>
          </p:cNvPicPr>
          <p:nvPr>
            <p:ph idx="1"/>
          </p:nvPr>
        </p:nvPicPr>
        <p:blipFill>
          <a:blip r:embed="rId2"/>
          <a:stretch>
            <a:fillRect/>
          </a:stretch>
        </p:blipFill>
        <p:spPr>
          <a:xfrm>
            <a:off x="680321" y="2064470"/>
            <a:ext cx="9728461" cy="4703975"/>
          </a:xfrm>
        </p:spPr>
      </p:pic>
    </p:spTree>
    <p:extLst>
      <p:ext uri="{BB962C8B-B14F-4D97-AF65-F5344CB8AC3E}">
        <p14:creationId xmlns:p14="http://schemas.microsoft.com/office/powerpoint/2010/main" val="1364440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FCA6E-AED9-CBAD-56C3-0240D3AE305D}"/>
              </a:ext>
            </a:extLst>
          </p:cNvPr>
          <p:cNvSpPr>
            <a:spLocks noGrp="1"/>
          </p:cNvSpPr>
          <p:nvPr>
            <p:ph type="title"/>
          </p:nvPr>
        </p:nvSpPr>
        <p:spPr/>
        <p:txBody>
          <a:bodyPr/>
          <a:lstStyle/>
          <a:p>
            <a:pPr algn="ctr"/>
            <a:r>
              <a:rPr lang="en-IN" b="1" dirty="0">
                <a:solidFill>
                  <a:srgbClr val="F9C452"/>
                </a:solidFill>
                <a:latin typeface="Algerian" panose="04020705040A02060702" pitchFamily="82" charset="0"/>
              </a:rPr>
              <a:t>Dictionary Operations</a:t>
            </a:r>
          </a:p>
        </p:txBody>
      </p:sp>
      <p:sp>
        <p:nvSpPr>
          <p:cNvPr id="3" name="Content Placeholder 2">
            <a:extLst>
              <a:ext uri="{FF2B5EF4-FFF2-40B4-BE49-F238E27FC236}">
                <a16:creationId xmlns:a16="http://schemas.microsoft.com/office/drawing/2014/main" id="{B4184D0F-8E5A-E833-309D-4743DF3AC55C}"/>
              </a:ext>
            </a:extLst>
          </p:cNvPr>
          <p:cNvSpPr>
            <a:spLocks noGrp="1"/>
          </p:cNvSpPr>
          <p:nvPr>
            <p:ph idx="1"/>
          </p:nvPr>
        </p:nvSpPr>
        <p:spPr/>
        <p:txBody>
          <a:bodyPr/>
          <a:lstStyle/>
          <a:p>
            <a:pPr algn="ctr"/>
            <a:r>
              <a:rPr lang="en-GB" dirty="0">
                <a:solidFill>
                  <a:srgbClr val="F9C452"/>
                </a:solidFill>
                <a:latin typeface="Algerian" panose="04020705040A02060702" pitchFamily="82" charset="0"/>
              </a:rPr>
              <a:t>Dictionaries are collections of key-value pairs, where each key is associated with a value. Dictionary operations allow you to manipulate, access, and perform actions on these key-value </a:t>
            </a:r>
            <a:r>
              <a:rPr lang="en-GB" dirty="0" err="1">
                <a:solidFill>
                  <a:srgbClr val="F9C452"/>
                </a:solidFill>
                <a:latin typeface="Algerian" panose="04020705040A02060702" pitchFamily="82" charset="0"/>
              </a:rPr>
              <a:t>pairs.Dictionary</a:t>
            </a:r>
            <a:r>
              <a:rPr lang="en-GB" dirty="0">
                <a:solidFill>
                  <a:srgbClr val="F9C452"/>
                </a:solidFill>
                <a:latin typeface="Algerian" panose="04020705040A02060702" pitchFamily="82" charset="0"/>
              </a:rPr>
              <a:t> operations in Python involve various actions you can perform on dictionaries, which are unordered collections of key-value pairs</a:t>
            </a:r>
            <a:endParaRPr lang="en-IN" dirty="0">
              <a:solidFill>
                <a:srgbClr val="F9C452"/>
              </a:solidFill>
              <a:latin typeface="Algerian" panose="04020705040A02060702" pitchFamily="82" charset="0"/>
            </a:endParaRPr>
          </a:p>
        </p:txBody>
      </p:sp>
    </p:spTree>
    <p:extLst>
      <p:ext uri="{BB962C8B-B14F-4D97-AF65-F5344CB8AC3E}">
        <p14:creationId xmlns:p14="http://schemas.microsoft.com/office/powerpoint/2010/main" val="4205420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09CA2-3C80-3F86-25D5-E5C2A5F05D9D}"/>
              </a:ext>
            </a:extLst>
          </p:cNvPr>
          <p:cNvSpPr>
            <a:spLocks noGrp="1"/>
          </p:cNvSpPr>
          <p:nvPr>
            <p:ph type="title"/>
          </p:nvPr>
        </p:nvSpPr>
        <p:spPr/>
        <p:txBody>
          <a:bodyPr/>
          <a:lstStyle/>
          <a:p>
            <a:pPr algn="ctr"/>
            <a:r>
              <a:rPr lang="en-IN" b="1" dirty="0">
                <a:solidFill>
                  <a:srgbClr val="F9C452"/>
                </a:solidFill>
                <a:latin typeface="Algerian" panose="04020705040A02060702" pitchFamily="82" charset="0"/>
              </a:rPr>
              <a:t>Questions</a:t>
            </a:r>
          </a:p>
        </p:txBody>
      </p:sp>
      <p:pic>
        <p:nvPicPr>
          <p:cNvPr id="5" name="Content Placeholder 4">
            <a:extLst>
              <a:ext uri="{FF2B5EF4-FFF2-40B4-BE49-F238E27FC236}">
                <a16:creationId xmlns:a16="http://schemas.microsoft.com/office/drawing/2014/main" id="{945FF6B9-A162-7330-E5CC-BD16FFF53BB9}"/>
              </a:ext>
            </a:extLst>
          </p:cNvPr>
          <p:cNvPicPr>
            <a:picLocks noGrp="1" noChangeAspect="1"/>
          </p:cNvPicPr>
          <p:nvPr>
            <p:ph idx="1"/>
          </p:nvPr>
        </p:nvPicPr>
        <p:blipFill>
          <a:blip r:embed="rId2"/>
          <a:stretch>
            <a:fillRect/>
          </a:stretch>
        </p:blipFill>
        <p:spPr>
          <a:xfrm>
            <a:off x="1253765" y="2006863"/>
            <a:ext cx="9143999" cy="4789457"/>
          </a:xfrm>
        </p:spPr>
      </p:pic>
    </p:spTree>
    <p:extLst>
      <p:ext uri="{BB962C8B-B14F-4D97-AF65-F5344CB8AC3E}">
        <p14:creationId xmlns:p14="http://schemas.microsoft.com/office/powerpoint/2010/main" val="2935362354"/>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61</TotalTime>
  <Words>592</Words>
  <Application>Microsoft Office PowerPoint</Application>
  <PresentationFormat>Widescreen</PresentationFormat>
  <Paragraphs>48</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Algerian</vt:lpstr>
      <vt:lpstr>Arial</vt:lpstr>
      <vt:lpstr>Trebuchet MS</vt:lpstr>
      <vt:lpstr>Berlin</vt:lpstr>
      <vt:lpstr>Basic_Python_Project</vt:lpstr>
      <vt:lpstr>Python</vt:lpstr>
      <vt:lpstr>String Indexing</vt:lpstr>
      <vt:lpstr>Questions</vt:lpstr>
      <vt:lpstr>Question</vt:lpstr>
      <vt:lpstr>List Operations</vt:lpstr>
      <vt:lpstr>Questions</vt:lpstr>
      <vt:lpstr>Dictionary Operations</vt:lpstr>
      <vt:lpstr>Questions</vt:lpstr>
      <vt:lpstr>Question</vt:lpstr>
      <vt:lpstr>Functions ( Len, Max, Sum )</vt:lpstr>
      <vt:lpstr>Questions</vt:lpstr>
      <vt:lpstr>Questions</vt:lpstr>
      <vt:lpstr>Questions</vt:lpstr>
      <vt:lpstr>Looping statements ( While and for looping)</vt:lpstr>
      <vt:lpstr>Questions</vt:lpstr>
      <vt:lpstr>Questions</vt:lpstr>
      <vt:lpstr>Questions</vt:lpstr>
      <vt:lpstr>Questions</vt:lpstr>
      <vt:lpstr>UDF: Arguments and Parameters</vt:lpstr>
      <vt:lpstr>Questions</vt:lpstr>
      <vt:lpstr>Questions</vt:lpstr>
      <vt:lpstr>Questions</vt:lpstr>
      <vt:lpstr>Lambda Function</vt:lpstr>
      <vt:lpstr>Questions</vt:lpstr>
      <vt:lpstr>List comprehension</vt:lpstr>
      <vt:lpstr>Questions</vt:lpstr>
      <vt:lpstr>Class Creation</vt:lpstr>
      <vt:lpstr>Questions</vt:lpstr>
      <vt:lpstr>Questions</vt:lpstr>
      <vt:lpstr>Class Inheritance</vt:lpstr>
      <vt:lpstr>Questions</vt:lpstr>
      <vt:lpstr>Questions</vt:lpstr>
      <vt:lpstr>Questions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Basic_Python_Project</dc:title>
  <dc:creator>foolhardy</dc:creator>
  <cp:lastModifiedBy>foolhardy</cp:lastModifiedBy>
  <cp:revision>3</cp:revision>
  <dcterms:created xsi:type="dcterms:W3CDTF">2024-04-21T07:48:42Z</dcterms:created>
  <dcterms:modified xsi:type="dcterms:W3CDTF">2024-04-21T08:50:07Z</dcterms:modified>
</cp:coreProperties>
</file>