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9jwtCsP5xhoZlzm5QLU5KRDWy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619FD4-ADE5-4212-B6FE-6E9A1F09858F}">
  <a:tblStyle styleId="{81619FD4-ADE5-4212-B6FE-6E9A1F0985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edf2d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edf2d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7abdf88f1_4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e7abdf88f1_4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7edf2dca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7edf2dca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7edf2dca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7edf2dca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7edf2dca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7edf2dca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7edf2dca7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7edf2dca7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7abdf88f1_8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e7abdf88f1_8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7edf2dca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7edf2dca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36" name="Google Shape;13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50" name="Google Shape;150;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ge7edf2da9e_0_4"/>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ge7edf2da9e_0_4"/>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e7edf2da9e_0_4"/>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7edf2da9e_0_4"/>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e7edf2da9e_0_4"/>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ge7edf2da9e_0_72"/>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e7edf2da9e_0_72"/>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e7edf2da9e_0_72"/>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e7edf2da9e_0_72"/>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e7edf2da9e_0_72"/>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Clr>
                <a:schemeClr val="dk2"/>
              </a:buClr>
              <a:buSzPts val="1400"/>
              <a:buNone/>
              <a:defRPr sz="1400">
                <a:solidFill>
                  <a:schemeClr val="dk2"/>
                </a:solidFill>
              </a:defRPr>
            </a:lvl1pPr>
          </a:lstStyle>
          <a:p/>
        </p:txBody>
      </p:sp>
      <p:sp>
        <p:nvSpPr>
          <p:cNvPr id="83" name="Google Shape;83;ge7edf2da9e_0_7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4" name="Shape 84"/>
        <p:cNvGrpSpPr/>
        <p:nvPr/>
      </p:nvGrpSpPr>
      <p:grpSpPr>
        <a:xfrm>
          <a:off x="0" y="0"/>
          <a:ext cx="0" cy="0"/>
          <a:chOff x="0" y="0"/>
          <a:chExt cx="0" cy="0"/>
        </a:xfrm>
      </p:grpSpPr>
      <p:sp>
        <p:nvSpPr>
          <p:cNvPr id="85" name="Google Shape;85;ge7edf2da9e_0_7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86" name="Google Shape;86;ge7edf2da9e_0_7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ge7edf2da9e_0_79"/>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TITLE_3">
    <p:spTree>
      <p:nvGrpSpPr>
        <p:cNvPr id="88" name="Shape 88"/>
        <p:cNvGrpSpPr/>
        <p:nvPr/>
      </p:nvGrpSpPr>
      <p:grpSpPr>
        <a:xfrm>
          <a:off x="0" y="0"/>
          <a:ext cx="0" cy="0"/>
          <a:chOff x="0" y="0"/>
          <a:chExt cx="0" cy="0"/>
        </a:xfrm>
      </p:grpSpPr>
      <p:sp>
        <p:nvSpPr>
          <p:cNvPr id="89" name="Google Shape;89;ge7edf2da9e_0_83"/>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200"/>
              <a:buNone/>
              <a:defRPr sz="4500"/>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90" name="Google Shape;90;ge7edf2da9e_0_83"/>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400"/>
              <a:buNone/>
              <a:defRPr sz="1800"/>
            </a:lvl1pPr>
            <a:lvl2pPr lvl="1" rtl="0" algn="ctr">
              <a:lnSpc>
                <a:spcPct val="100000"/>
              </a:lnSpc>
              <a:spcBef>
                <a:spcPts val="0"/>
              </a:spcBef>
              <a:spcAft>
                <a:spcPts val="0"/>
              </a:spcAft>
              <a:buSzPts val="2400"/>
              <a:buNone/>
              <a:defRPr sz="1500"/>
            </a:lvl2pPr>
            <a:lvl3pPr lvl="2" rtl="0" algn="ctr">
              <a:lnSpc>
                <a:spcPct val="100000"/>
              </a:lnSpc>
              <a:spcBef>
                <a:spcPts val="0"/>
              </a:spcBef>
              <a:spcAft>
                <a:spcPts val="0"/>
              </a:spcAft>
              <a:buSzPts val="2400"/>
              <a:buNone/>
              <a:defRPr sz="1350"/>
            </a:lvl3pPr>
            <a:lvl4pPr lvl="3" rtl="0" algn="ctr">
              <a:lnSpc>
                <a:spcPct val="100000"/>
              </a:lnSpc>
              <a:spcBef>
                <a:spcPts val="0"/>
              </a:spcBef>
              <a:spcAft>
                <a:spcPts val="0"/>
              </a:spcAft>
              <a:buSzPts val="2400"/>
              <a:buNone/>
              <a:defRPr sz="1200"/>
            </a:lvl4pPr>
            <a:lvl5pPr lvl="4" rtl="0" algn="ctr">
              <a:lnSpc>
                <a:spcPct val="100000"/>
              </a:lnSpc>
              <a:spcBef>
                <a:spcPts val="0"/>
              </a:spcBef>
              <a:spcAft>
                <a:spcPts val="0"/>
              </a:spcAft>
              <a:buSzPts val="2400"/>
              <a:buNone/>
              <a:defRPr sz="1200"/>
            </a:lvl5pPr>
            <a:lvl6pPr lvl="5" rtl="0" algn="ctr">
              <a:lnSpc>
                <a:spcPct val="100000"/>
              </a:lnSpc>
              <a:spcBef>
                <a:spcPts val="0"/>
              </a:spcBef>
              <a:spcAft>
                <a:spcPts val="0"/>
              </a:spcAft>
              <a:buSzPts val="2400"/>
              <a:buNone/>
              <a:defRPr sz="1200"/>
            </a:lvl6pPr>
            <a:lvl7pPr lvl="6" rtl="0" algn="ctr">
              <a:lnSpc>
                <a:spcPct val="100000"/>
              </a:lnSpc>
              <a:spcBef>
                <a:spcPts val="0"/>
              </a:spcBef>
              <a:spcAft>
                <a:spcPts val="0"/>
              </a:spcAft>
              <a:buSzPts val="2400"/>
              <a:buNone/>
              <a:defRPr sz="1200"/>
            </a:lvl7pPr>
            <a:lvl8pPr lvl="7" rtl="0" algn="ctr">
              <a:lnSpc>
                <a:spcPct val="100000"/>
              </a:lnSpc>
              <a:spcBef>
                <a:spcPts val="0"/>
              </a:spcBef>
              <a:spcAft>
                <a:spcPts val="0"/>
              </a:spcAft>
              <a:buSzPts val="2400"/>
              <a:buNone/>
              <a:defRPr sz="1200"/>
            </a:lvl8pPr>
            <a:lvl9pPr lvl="8" rtl="0" algn="ctr">
              <a:lnSpc>
                <a:spcPct val="100000"/>
              </a:lnSpc>
              <a:spcBef>
                <a:spcPts val="0"/>
              </a:spcBef>
              <a:spcAft>
                <a:spcPts val="0"/>
              </a:spcAft>
              <a:buSzPts val="2400"/>
              <a:buNone/>
              <a:defRPr sz="1200"/>
            </a:lvl9pPr>
          </a:lstStyle>
          <a:p/>
        </p:txBody>
      </p:sp>
      <p:sp>
        <p:nvSpPr>
          <p:cNvPr id="91" name="Google Shape;91;ge7edf2da9e_0_8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2" name="Google Shape;92;ge7edf2da9e_0_8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3" name="Google Shape;93;ge7edf2da9e_0_8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rtl="0" algn="r">
              <a:lnSpc>
                <a:spcPct val="100000"/>
              </a:lnSpc>
              <a:spcBef>
                <a:spcPts val="0"/>
              </a:spcBef>
              <a:spcAft>
                <a:spcPts val="0"/>
              </a:spcAft>
              <a:buSzPts val="1300"/>
              <a:buNone/>
              <a:defRPr/>
            </a:lvl1pPr>
            <a:lvl2pPr indent="0" lvl="1" marL="0" rtl="0" algn="r">
              <a:lnSpc>
                <a:spcPct val="100000"/>
              </a:lnSpc>
              <a:spcBef>
                <a:spcPts val="0"/>
              </a:spcBef>
              <a:spcAft>
                <a:spcPts val="0"/>
              </a:spcAft>
              <a:buSzPts val="1300"/>
              <a:buNone/>
              <a:defRPr/>
            </a:lvl2pPr>
            <a:lvl3pPr indent="0" lvl="2" marL="0" rtl="0" algn="r">
              <a:lnSpc>
                <a:spcPct val="100000"/>
              </a:lnSpc>
              <a:spcBef>
                <a:spcPts val="0"/>
              </a:spcBef>
              <a:spcAft>
                <a:spcPts val="0"/>
              </a:spcAft>
              <a:buSzPts val="1300"/>
              <a:buNone/>
              <a:defRPr/>
            </a:lvl3pPr>
            <a:lvl4pPr indent="0" lvl="3" marL="0" rtl="0" algn="r">
              <a:lnSpc>
                <a:spcPct val="100000"/>
              </a:lnSpc>
              <a:spcBef>
                <a:spcPts val="0"/>
              </a:spcBef>
              <a:spcAft>
                <a:spcPts val="0"/>
              </a:spcAft>
              <a:buSzPts val="1300"/>
              <a:buNone/>
              <a:defRPr/>
            </a:lvl4pPr>
            <a:lvl5pPr indent="0" lvl="4" marL="0" rtl="0" algn="r">
              <a:lnSpc>
                <a:spcPct val="100000"/>
              </a:lnSpc>
              <a:spcBef>
                <a:spcPts val="0"/>
              </a:spcBef>
              <a:spcAft>
                <a:spcPts val="0"/>
              </a:spcAft>
              <a:buSzPts val="1300"/>
              <a:buNone/>
              <a:defRPr/>
            </a:lvl5pPr>
            <a:lvl6pPr indent="0" lvl="5" marL="0" rtl="0" algn="r">
              <a:lnSpc>
                <a:spcPct val="100000"/>
              </a:lnSpc>
              <a:spcBef>
                <a:spcPts val="0"/>
              </a:spcBef>
              <a:spcAft>
                <a:spcPts val="0"/>
              </a:spcAft>
              <a:buSzPts val="1300"/>
              <a:buNone/>
              <a:defRPr/>
            </a:lvl6pPr>
            <a:lvl7pPr indent="0" lvl="6" marL="0" rtl="0" algn="r">
              <a:lnSpc>
                <a:spcPct val="100000"/>
              </a:lnSpc>
              <a:spcBef>
                <a:spcPts val="0"/>
              </a:spcBef>
              <a:spcAft>
                <a:spcPts val="0"/>
              </a:spcAft>
              <a:buSzPts val="1300"/>
              <a:buNone/>
              <a:defRPr/>
            </a:lvl7pPr>
            <a:lvl8pPr indent="0" lvl="7" marL="0" rtl="0" algn="r">
              <a:lnSpc>
                <a:spcPct val="100000"/>
              </a:lnSpc>
              <a:spcBef>
                <a:spcPts val="0"/>
              </a:spcBef>
              <a:spcAft>
                <a:spcPts val="0"/>
              </a:spcAft>
              <a:buSzPts val="1300"/>
              <a:buNone/>
              <a:defRPr/>
            </a:lvl8pPr>
            <a:lvl9pPr indent="0" lvl="8" marL="0" rtl="0" algn="r">
              <a:lnSpc>
                <a:spcPct val="100000"/>
              </a:lnSpc>
              <a:spcBef>
                <a:spcPts val="0"/>
              </a:spcBef>
              <a:spcAft>
                <a:spcPts val="0"/>
              </a:spcAft>
              <a:buSzPts val="13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ge7edf2da9e_0_8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96" name="Google Shape;96;ge7edf2da9e_0_8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a:lvl4pPr>
            <a:lvl5pPr indent="-381000" lvl="4" marL="2286000" rtl="0" algn="l">
              <a:lnSpc>
                <a:spcPct val="100000"/>
              </a:lnSpc>
              <a:spcBef>
                <a:spcPts val="0"/>
              </a:spcBef>
              <a:spcAft>
                <a:spcPts val="0"/>
              </a:spcAft>
              <a:buSzPts val="2400"/>
              <a:buChar char="○"/>
              <a:defRPr/>
            </a:lvl5pPr>
            <a:lvl6pPr indent="-381000" lvl="5" marL="2743200" rtl="0" algn="l">
              <a:lnSpc>
                <a:spcPct val="100000"/>
              </a:lnSpc>
              <a:spcBef>
                <a:spcPts val="0"/>
              </a:spcBef>
              <a:spcAft>
                <a:spcPts val="0"/>
              </a:spcAft>
              <a:buSzPts val="2400"/>
              <a:buChar char="■"/>
              <a:defRPr/>
            </a:lvl6pPr>
            <a:lvl7pPr indent="-381000" lvl="6" marL="3200400" rtl="0" algn="l">
              <a:lnSpc>
                <a:spcPct val="100000"/>
              </a:lnSpc>
              <a:spcBef>
                <a:spcPts val="0"/>
              </a:spcBef>
              <a:spcAft>
                <a:spcPts val="0"/>
              </a:spcAft>
              <a:buSzPts val="2400"/>
              <a:buChar char="●"/>
              <a:defRPr/>
            </a:lvl7pPr>
            <a:lvl8pPr indent="-381000" lvl="7" marL="3657600" rtl="0" algn="l">
              <a:lnSpc>
                <a:spcPct val="100000"/>
              </a:lnSpc>
              <a:spcBef>
                <a:spcPts val="0"/>
              </a:spcBef>
              <a:spcAft>
                <a:spcPts val="0"/>
              </a:spcAft>
              <a:buSzPts val="2400"/>
              <a:buChar char="○"/>
              <a:defRPr/>
            </a:lvl8pPr>
            <a:lvl9pPr indent="-381000" lvl="8" marL="4114800" rtl="0" algn="l">
              <a:lnSpc>
                <a:spcPct val="100000"/>
              </a:lnSpc>
              <a:spcBef>
                <a:spcPts val="0"/>
              </a:spcBef>
              <a:spcAft>
                <a:spcPts val="0"/>
              </a:spcAft>
              <a:buSzPts val="2400"/>
              <a:buChar char="■"/>
              <a:defRPr/>
            </a:lvl9pPr>
          </a:lstStyle>
          <a:p/>
        </p:txBody>
      </p:sp>
      <p:sp>
        <p:nvSpPr>
          <p:cNvPr id="97" name="Google Shape;97;ge7edf2da9e_0_8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8" name="Google Shape;98;ge7edf2da9e_0_8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9" name="Google Shape;99;ge7edf2da9e_0_8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rtl="0" algn="r">
              <a:lnSpc>
                <a:spcPct val="100000"/>
              </a:lnSpc>
              <a:spcBef>
                <a:spcPts val="0"/>
              </a:spcBef>
              <a:spcAft>
                <a:spcPts val="0"/>
              </a:spcAft>
              <a:buSzPts val="1300"/>
              <a:buNone/>
              <a:defRPr/>
            </a:lvl1pPr>
            <a:lvl2pPr indent="0" lvl="1" marL="0" rtl="0" algn="r">
              <a:lnSpc>
                <a:spcPct val="100000"/>
              </a:lnSpc>
              <a:spcBef>
                <a:spcPts val="0"/>
              </a:spcBef>
              <a:spcAft>
                <a:spcPts val="0"/>
              </a:spcAft>
              <a:buSzPts val="1300"/>
              <a:buNone/>
              <a:defRPr/>
            </a:lvl2pPr>
            <a:lvl3pPr indent="0" lvl="2" marL="0" rtl="0" algn="r">
              <a:lnSpc>
                <a:spcPct val="100000"/>
              </a:lnSpc>
              <a:spcBef>
                <a:spcPts val="0"/>
              </a:spcBef>
              <a:spcAft>
                <a:spcPts val="0"/>
              </a:spcAft>
              <a:buSzPts val="1300"/>
              <a:buNone/>
              <a:defRPr/>
            </a:lvl3pPr>
            <a:lvl4pPr indent="0" lvl="3" marL="0" rtl="0" algn="r">
              <a:lnSpc>
                <a:spcPct val="100000"/>
              </a:lnSpc>
              <a:spcBef>
                <a:spcPts val="0"/>
              </a:spcBef>
              <a:spcAft>
                <a:spcPts val="0"/>
              </a:spcAft>
              <a:buSzPts val="1300"/>
              <a:buNone/>
              <a:defRPr/>
            </a:lvl4pPr>
            <a:lvl5pPr indent="0" lvl="4" marL="0" rtl="0" algn="r">
              <a:lnSpc>
                <a:spcPct val="100000"/>
              </a:lnSpc>
              <a:spcBef>
                <a:spcPts val="0"/>
              </a:spcBef>
              <a:spcAft>
                <a:spcPts val="0"/>
              </a:spcAft>
              <a:buSzPts val="1300"/>
              <a:buNone/>
              <a:defRPr/>
            </a:lvl5pPr>
            <a:lvl6pPr indent="0" lvl="5" marL="0" rtl="0" algn="r">
              <a:lnSpc>
                <a:spcPct val="100000"/>
              </a:lnSpc>
              <a:spcBef>
                <a:spcPts val="0"/>
              </a:spcBef>
              <a:spcAft>
                <a:spcPts val="0"/>
              </a:spcAft>
              <a:buSzPts val="1300"/>
              <a:buNone/>
              <a:defRPr/>
            </a:lvl6pPr>
            <a:lvl7pPr indent="0" lvl="6" marL="0" rtl="0" algn="r">
              <a:lnSpc>
                <a:spcPct val="100000"/>
              </a:lnSpc>
              <a:spcBef>
                <a:spcPts val="0"/>
              </a:spcBef>
              <a:spcAft>
                <a:spcPts val="0"/>
              </a:spcAft>
              <a:buSzPts val="1300"/>
              <a:buNone/>
              <a:defRPr/>
            </a:lvl7pPr>
            <a:lvl8pPr indent="0" lvl="7" marL="0" rtl="0" algn="r">
              <a:lnSpc>
                <a:spcPct val="100000"/>
              </a:lnSpc>
              <a:spcBef>
                <a:spcPts val="0"/>
              </a:spcBef>
              <a:spcAft>
                <a:spcPts val="0"/>
              </a:spcAft>
              <a:buSzPts val="1300"/>
              <a:buNone/>
              <a:defRPr/>
            </a:lvl8pPr>
            <a:lvl9pPr indent="0" lvl="8" marL="0" rtl="0" algn="r">
              <a:lnSpc>
                <a:spcPct val="100000"/>
              </a:lnSpc>
              <a:spcBef>
                <a:spcPts val="0"/>
              </a:spcBef>
              <a:spcAft>
                <a:spcPts val="0"/>
              </a:spcAft>
              <a:buSzPts val="13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0" name="Shape 100"/>
        <p:cNvGrpSpPr/>
        <p:nvPr/>
      </p:nvGrpSpPr>
      <p:grpSpPr>
        <a:xfrm>
          <a:off x="0" y="0"/>
          <a:ext cx="0" cy="0"/>
          <a:chOff x="0" y="0"/>
          <a:chExt cx="0" cy="0"/>
        </a:xfrm>
      </p:grpSpPr>
      <p:sp>
        <p:nvSpPr>
          <p:cNvPr id="101" name="Google Shape;101;ge7edf2da9e_0_9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ge7edf2da9e_0_9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3" name="Google Shape;103;ge7edf2da9e_0_9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ge7edf2da9e_0_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e7edf2da9e_0_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e7edf2da9e_0_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e7edf2da9e_0_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e7edf2da9e_0_1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 name="Google Shape;21;ge7edf2da9e_0_10"/>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 name="Google Shape;22;ge7edf2da9e_0_10"/>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3" name="Google Shape;23;ge7edf2da9e_0_1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ge7edf2da9e_0_1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7edf2da9e_0_1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e7edf2da9e_0_1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e7edf2da9e_0_1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e7edf2da9e_0_1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sp>
        <p:nvSpPr>
          <p:cNvPr id="31" name="Google Shape;31;ge7edf2da9e_0_25"/>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e7edf2da9e_0_25"/>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3" name="Google Shape;33;ge7edf2da9e_0_25"/>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b="1" sz="2400">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b="1" sz="2400">
                <a:solidFill>
                  <a:schemeClr val="lt1"/>
                </a:solidFill>
              </a:defRPr>
            </a:lvl4pPr>
            <a:lvl5pPr lvl="4" algn="ctr">
              <a:lnSpc>
                <a:spcPct val="100000"/>
              </a:lnSpc>
              <a:spcBef>
                <a:spcPts val="0"/>
              </a:spcBef>
              <a:spcAft>
                <a:spcPts val="0"/>
              </a:spcAft>
              <a:buClr>
                <a:schemeClr val="lt1"/>
              </a:buClr>
              <a:buSzPts val="2400"/>
              <a:buNone/>
              <a:defRPr b="1" sz="2400">
                <a:solidFill>
                  <a:schemeClr val="lt1"/>
                </a:solidFill>
              </a:defRPr>
            </a:lvl5pPr>
            <a:lvl6pPr lvl="5" algn="ctr">
              <a:lnSpc>
                <a:spcPct val="100000"/>
              </a:lnSpc>
              <a:spcBef>
                <a:spcPts val="0"/>
              </a:spcBef>
              <a:spcAft>
                <a:spcPts val="0"/>
              </a:spcAft>
              <a:buClr>
                <a:schemeClr val="lt1"/>
              </a:buClr>
              <a:buSzPts val="2400"/>
              <a:buNone/>
              <a:defRPr b="1" sz="2400">
                <a:solidFill>
                  <a:schemeClr val="lt1"/>
                </a:solidFill>
              </a:defRPr>
            </a:lvl6pPr>
            <a:lvl7pPr lvl="6" algn="ctr">
              <a:lnSpc>
                <a:spcPct val="100000"/>
              </a:lnSpc>
              <a:spcBef>
                <a:spcPts val="0"/>
              </a:spcBef>
              <a:spcAft>
                <a:spcPts val="0"/>
              </a:spcAft>
              <a:buClr>
                <a:schemeClr val="lt1"/>
              </a:buClr>
              <a:buSzPts val="2400"/>
              <a:buNone/>
              <a:defRPr b="1" sz="2400">
                <a:solidFill>
                  <a:schemeClr val="lt1"/>
                </a:solidFill>
              </a:defRPr>
            </a:lvl7pPr>
            <a:lvl8pPr lvl="7" algn="ctr">
              <a:lnSpc>
                <a:spcPct val="100000"/>
              </a:lnSpc>
              <a:spcBef>
                <a:spcPts val="0"/>
              </a:spcBef>
              <a:spcAft>
                <a:spcPts val="0"/>
              </a:spcAft>
              <a:buClr>
                <a:schemeClr val="lt1"/>
              </a:buClr>
              <a:buSzPts val="2400"/>
              <a:buNone/>
              <a:defRPr b="1" sz="2400">
                <a:solidFill>
                  <a:schemeClr val="lt1"/>
                </a:solidFill>
              </a:defRPr>
            </a:lvl8pPr>
            <a:lvl9pPr lvl="8" algn="ctr">
              <a:lnSpc>
                <a:spcPct val="100000"/>
              </a:lnSpc>
              <a:spcBef>
                <a:spcPts val="0"/>
              </a:spcBef>
              <a:spcAft>
                <a:spcPts val="0"/>
              </a:spcAft>
              <a:buClr>
                <a:schemeClr val="lt1"/>
              </a:buClr>
              <a:buSzPts val="2400"/>
              <a:buNone/>
              <a:defRPr b="1" sz="2400">
                <a:solidFill>
                  <a:schemeClr val="lt1"/>
                </a:solidFill>
              </a:defRPr>
            </a:lvl9pPr>
          </a:lstStyle>
          <a:p/>
        </p:txBody>
      </p:sp>
      <p:sp>
        <p:nvSpPr>
          <p:cNvPr id="34" name="Google Shape;34;ge7edf2da9e_0_25"/>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e7edf2da9e_0_25"/>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e7edf2da9e_0_25"/>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e7edf2da9e_0_25"/>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8" name="Shape 38"/>
        <p:cNvGrpSpPr/>
        <p:nvPr/>
      </p:nvGrpSpPr>
      <p:grpSpPr>
        <a:xfrm>
          <a:off x="0" y="0"/>
          <a:ext cx="0" cy="0"/>
          <a:chOff x="0" y="0"/>
          <a:chExt cx="0" cy="0"/>
        </a:xfrm>
      </p:grpSpPr>
      <p:sp>
        <p:nvSpPr>
          <p:cNvPr id="39" name="Google Shape;39;ge7edf2da9e_0_33"/>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i="1"/>
            </a:lvl1pPr>
            <a:lvl2pPr indent="-381000" lvl="1" marL="914400" algn="ctr">
              <a:lnSpc>
                <a:spcPct val="100000"/>
              </a:lnSpc>
              <a:spcBef>
                <a:spcPts val="0"/>
              </a:spcBef>
              <a:spcAft>
                <a:spcPts val="0"/>
              </a:spcAft>
              <a:buSzPts val="2400"/>
              <a:buChar char="○"/>
              <a:defRPr i="1"/>
            </a:lvl2pPr>
            <a:lvl3pPr indent="-381000" lvl="2" marL="1371600" algn="ctr">
              <a:lnSpc>
                <a:spcPct val="100000"/>
              </a:lnSpc>
              <a:spcBef>
                <a:spcPts val="0"/>
              </a:spcBef>
              <a:spcAft>
                <a:spcPts val="0"/>
              </a:spcAft>
              <a:buSzPts val="2400"/>
              <a:buChar char="■"/>
              <a:defRPr i="1"/>
            </a:lvl3pPr>
            <a:lvl4pPr indent="-381000" lvl="3" marL="1828800" algn="ctr">
              <a:lnSpc>
                <a:spcPct val="100000"/>
              </a:lnSpc>
              <a:spcBef>
                <a:spcPts val="0"/>
              </a:spcBef>
              <a:spcAft>
                <a:spcPts val="0"/>
              </a:spcAft>
              <a:buSzPts val="2400"/>
              <a:buChar char="●"/>
              <a:defRPr i="1"/>
            </a:lvl4pPr>
            <a:lvl5pPr indent="-381000" lvl="4" marL="2286000" algn="ctr">
              <a:lnSpc>
                <a:spcPct val="100000"/>
              </a:lnSpc>
              <a:spcBef>
                <a:spcPts val="0"/>
              </a:spcBef>
              <a:spcAft>
                <a:spcPts val="0"/>
              </a:spcAft>
              <a:buSzPts val="2400"/>
              <a:buChar char="○"/>
              <a:defRPr i="1"/>
            </a:lvl5pPr>
            <a:lvl6pPr indent="-381000" lvl="5" marL="2743200" algn="ctr">
              <a:lnSpc>
                <a:spcPct val="100000"/>
              </a:lnSpc>
              <a:spcBef>
                <a:spcPts val="0"/>
              </a:spcBef>
              <a:spcAft>
                <a:spcPts val="0"/>
              </a:spcAft>
              <a:buSzPts val="2400"/>
              <a:buChar char="■"/>
              <a:defRPr i="1"/>
            </a:lvl6pPr>
            <a:lvl7pPr indent="-381000" lvl="6" marL="3200400" algn="ctr">
              <a:lnSpc>
                <a:spcPct val="100000"/>
              </a:lnSpc>
              <a:spcBef>
                <a:spcPts val="0"/>
              </a:spcBef>
              <a:spcAft>
                <a:spcPts val="0"/>
              </a:spcAft>
              <a:buSzPts val="2400"/>
              <a:buChar char="●"/>
              <a:defRPr i="1"/>
            </a:lvl7pPr>
            <a:lvl8pPr indent="-381000" lvl="7" marL="3657600" algn="ctr">
              <a:lnSpc>
                <a:spcPct val="100000"/>
              </a:lnSpc>
              <a:spcBef>
                <a:spcPts val="0"/>
              </a:spcBef>
              <a:spcAft>
                <a:spcPts val="0"/>
              </a:spcAft>
              <a:buSzPts val="2400"/>
              <a:buChar char="○"/>
              <a:defRPr i="1"/>
            </a:lvl8pPr>
            <a:lvl9pPr indent="-381000" lvl="8" marL="4114800" algn="ctr">
              <a:lnSpc>
                <a:spcPct val="100000"/>
              </a:lnSpc>
              <a:spcBef>
                <a:spcPts val="0"/>
              </a:spcBef>
              <a:spcAft>
                <a:spcPts val="0"/>
              </a:spcAft>
              <a:buSzPts val="2400"/>
              <a:buChar char="■"/>
              <a:defRPr i="1"/>
            </a:lvl9pPr>
          </a:lstStyle>
          <a:p/>
        </p:txBody>
      </p:sp>
      <p:sp>
        <p:nvSpPr>
          <p:cNvPr id="40" name="Google Shape;40;ge7edf2da9e_0_33"/>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chemeClr val="accent6"/>
                </a:solidFill>
                <a:latin typeface="Arial"/>
                <a:ea typeface="Arial"/>
                <a:cs typeface="Arial"/>
                <a:sym typeface="Arial"/>
              </a:rPr>
              <a:t>“</a:t>
            </a:r>
            <a:endParaRPr b="1" i="0" sz="9600" u="none" cap="none" strike="noStrike">
              <a:solidFill>
                <a:schemeClr val="accent6"/>
              </a:solidFill>
              <a:latin typeface="Arial"/>
              <a:ea typeface="Arial"/>
              <a:cs typeface="Arial"/>
              <a:sym typeface="Arial"/>
            </a:endParaRPr>
          </a:p>
        </p:txBody>
      </p:sp>
      <p:sp>
        <p:nvSpPr>
          <p:cNvPr id="41" name="Google Shape;41;ge7edf2da9e_0_33"/>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e7edf2da9e_0_33"/>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e7edf2da9e_0_33"/>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e7edf2da9e_0_33"/>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7edf2da9e_0_33"/>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 name="Shape 46"/>
        <p:cNvGrpSpPr/>
        <p:nvPr/>
      </p:nvGrpSpPr>
      <p:grpSpPr>
        <a:xfrm>
          <a:off x="0" y="0"/>
          <a:ext cx="0" cy="0"/>
          <a:chOff x="0" y="0"/>
          <a:chExt cx="0" cy="0"/>
        </a:xfrm>
      </p:grpSpPr>
      <p:sp>
        <p:nvSpPr>
          <p:cNvPr id="47" name="Google Shape;47;ge7edf2da9e_0_4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8" name="Google Shape;48;ge7edf2da9e_0_4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49" name="Google Shape;49;ge7edf2da9e_0_4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e7edf2da9e_0_4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e7edf2da9e_0_41"/>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e7edf2da9e_0_41"/>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e7edf2da9e_0_4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54" name="Shape 54"/>
        <p:cNvGrpSpPr/>
        <p:nvPr/>
      </p:nvGrpSpPr>
      <p:grpSpPr>
        <a:xfrm>
          <a:off x="0" y="0"/>
          <a:ext cx="0" cy="0"/>
          <a:chOff x="0" y="0"/>
          <a:chExt cx="0" cy="0"/>
        </a:xfrm>
      </p:grpSpPr>
      <p:sp>
        <p:nvSpPr>
          <p:cNvPr id="55" name="Google Shape;55;ge7edf2da9e_0_4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e7edf2da9e_0_4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e7edf2da9e_0_49"/>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e7edf2da9e_0_49"/>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e7edf2da9e_0_4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ge7edf2da9e_0_5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e7edf2da9e_0_5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e7edf2da9e_0_5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e7edf2da9e_0_5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e7edf2da9e_0_5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6" name="Google Shape;66;ge7edf2da9e_0_55"/>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7" name="Google Shape;67;ge7edf2da9e_0_55"/>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8" name="Google Shape;68;ge7edf2da9e_0_55"/>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9" name="Google Shape;69;ge7edf2da9e_0_5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e7edf2da9e_0_6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e7edf2da9e_0_6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e7edf2da9e_0_6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e7edf2da9e_0_6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e7edf2da9e_0_6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6" name="Google Shape;76;ge7edf2da9e_0_6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ge7edf2da9e_0_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2pPr>
            <a:lvl3pPr lvl="2"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3pPr>
            <a:lvl4pPr lvl="3"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4pPr>
            <a:lvl5pPr lvl="4"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5pPr>
            <a:lvl6pPr lvl="5"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6pPr>
            <a:lvl7pPr lvl="6"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7pPr>
            <a:lvl8pPr lvl="7"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8pPr>
            <a:lvl9pPr lvl="8" marR="0" rtl="0" algn="l">
              <a:lnSpc>
                <a:spcPct val="100000"/>
              </a:lnSpc>
              <a:spcBef>
                <a:spcPts val="0"/>
              </a:spcBef>
              <a:spcAft>
                <a:spcPts val="0"/>
              </a:spcAft>
              <a:buClr>
                <a:schemeClr val="accent6"/>
              </a:buClr>
              <a:buSzPts val="3200"/>
              <a:buFont typeface="Arial"/>
              <a:buNone/>
              <a:defRPr b="0" i="0" sz="3200" u="none" cap="none" strike="noStrike">
                <a:solidFill>
                  <a:schemeClr val="accent6"/>
                </a:solidFill>
                <a:latin typeface="Arial"/>
                <a:ea typeface="Arial"/>
                <a:cs typeface="Arial"/>
                <a:sym typeface="Arial"/>
              </a:defRPr>
            </a:lvl9pPr>
          </a:lstStyle>
          <a:p/>
        </p:txBody>
      </p:sp>
      <p:sp>
        <p:nvSpPr>
          <p:cNvPr id="7" name="Google Shape;7;ge7edf2da9e_0_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 name="Google Shape;8;ge7edf2da9e_0_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2330650" y="863950"/>
            <a:ext cx="5416500" cy="924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SzPct val="173333"/>
              <a:buNone/>
            </a:pPr>
            <a:r>
              <a:rPr lang="en" sz="3000">
                <a:solidFill>
                  <a:srgbClr val="0A0A0A"/>
                </a:solidFill>
                <a:latin typeface="Arial"/>
                <a:ea typeface="Arial"/>
                <a:cs typeface="Arial"/>
                <a:sym typeface="Arial"/>
              </a:rPr>
              <a:t>Why People Quit:</a:t>
            </a:r>
            <a:endParaRPr sz="3000">
              <a:solidFill>
                <a:srgbClr val="0A0A0A"/>
              </a:solidFill>
              <a:latin typeface="Arial"/>
              <a:ea typeface="Arial"/>
              <a:cs typeface="Arial"/>
              <a:sym typeface="Arial"/>
            </a:endParaRPr>
          </a:p>
          <a:p>
            <a:pPr indent="0" lvl="0" marL="0" rtl="0" algn="ctr">
              <a:lnSpc>
                <a:spcPct val="100000"/>
              </a:lnSpc>
              <a:spcBef>
                <a:spcPts val="0"/>
              </a:spcBef>
              <a:spcAft>
                <a:spcPts val="0"/>
              </a:spcAft>
              <a:buSzPct val="173333"/>
              <a:buNone/>
            </a:pPr>
            <a:r>
              <a:rPr lang="en" sz="3000">
                <a:solidFill>
                  <a:srgbClr val="0A0A0A"/>
                </a:solidFill>
                <a:latin typeface="Arial"/>
                <a:ea typeface="Arial"/>
                <a:cs typeface="Arial"/>
                <a:sym typeface="Arial"/>
              </a:rPr>
              <a:t>Studying Employee Attrition</a:t>
            </a:r>
            <a:endParaRPr sz="3000">
              <a:solidFill>
                <a:srgbClr val="0A0A0A"/>
              </a:solidFill>
              <a:latin typeface="Arial"/>
              <a:ea typeface="Arial"/>
              <a:cs typeface="Arial"/>
              <a:sym typeface="Arial"/>
            </a:endParaRPr>
          </a:p>
        </p:txBody>
      </p:sp>
      <p:sp>
        <p:nvSpPr>
          <p:cNvPr id="109" name="Google Shape;109;p1"/>
          <p:cNvSpPr txBox="1"/>
          <p:nvPr>
            <p:ph idx="4294967295" type="subTitle"/>
          </p:nvPr>
        </p:nvSpPr>
        <p:spPr>
          <a:xfrm>
            <a:off x="2451200" y="2843000"/>
            <a:ext cx="4390200" cy="13287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320"/>
              </a:spcBef>
              <a:spcAft>
                <a:spcPts val="0"/>
              </a:spcAft>
              <a:buSzPts val="2800"/>
              <a:buNone/>
            </a:pPr>
            <a:r>
              <a:rPr b="1" lang="en" sz="1200">
                <a:solidFill>
                  <a:schemeClr val="dk2"/>
                </a:solidFill>
                <a:latin typeface="Arial"/>
                <a:ea typeface="Arial"/>
                <a:cs typeface="Arial"/>
                <a:sym typeface="Arial"/>
              </a:rPr>
              <a:t>Team 5:</a:t>
            </a:r>
            <a:r>
              <a:rPr lang="en" sz="1200">
                <a:solidFill>
                  <a:schemeClr val="dk2"/>
                </a:solidFill>
                <a:latin typeface="Arial"/>
                <a:ea typeface="Arial"/>
                <a:cs typeface="Arial"/>
                <a:sym typeface="Arial"/>
              </a:rPr>
              <a:t> </a:t>
            </a:r>
            <a:endParaRPr sz="1200">
              <a:solidFill>
                <a:schemeClr val="dk2"/>
              </a:solidFill>
              <a:latin typeface="Arial"/>
              <a:ea typeface="Arial"/>
              <a:cs typeface="Arial"/>
              <a:sym typeface="Arial"/>
            </a:endParaRPr>
          </a:p>
          <a:p>
            <a:pPr indent="0" lvl="0" marL="0" rtl="0" algn="ctr">
              <a:lnSpc>
                <a:spcPct val="100000"/>
              </a:lnSpc>
              <a:spcBef>
                <a:spcPts val="320"/>
              </a:spcBef>
              <a:spcAft>
                <a:spcPts val="0"/>
              </a:spcAft>
              <a:buSzPts val="2800"/>
              <a:buNone/>
            </a:pPr>
            <a:r>
              <a:rPr b="1" lang="en" sz="1100">
                <a:solidFill>
                  <a:srgbClr val="0A0A0A"/>
                </a:solidFill>
                <a:latin typeface="Arial"/>
                <a:ea typeface="Arial"/>
                <a:cs typeface="Arial"/>
                <a:sym typeface="Arial"/>
              </a:rPr>
              <a:t>Swathi Chirukuri</a:t>
            </a:r>
            <a:endParaRPr b="1" sz="1100">
              <a:solidFill>
                <a:srgbClr val="0A0A0A"/>
              </a:solidFill>
              <a:latin typeface="Arial"/>
              <a:ea typeface="Arial"/>
              <a:cs typeface="Arial"/>
              <a:sym typeface="Arial"/>
            </a:endParaRPr>
          </a:p>
          <a:p>
            <a:pPr indent="0" lvl="0" marL="0" rtl="0" algn="ctr">
              <a:lnSpc>
                <a:spcPct val="100000"/>
              </a:lnSpc>
              <a:spcBef>
                <a:spcPts val="320"/>
              </a:spcBef>
              <a:spcAft>
                <a:spcPts val="0"/>
              </a:spcAft>
              <a:buSzPts val="2800"/>
              <a:buNone/>
            </a:pPr>
            <a:r>
              <a:rPr b="1" lang="en" sz="1100">
                <a:solidFill>
                  <a:srgbClr val="0A0A0A"/>
                </a:solidFill>
                <a:latin typeface="Arial"/>
                <a:ea typeface="Arial"/>
                <a:cs typeface="Arial"/>
                <a:sym typeface="Arial"/>
              </a:rPr>
              <a:t>Himanshu Dubey</a:t>
            </a:r>
            <a:endParaRPr b="1" sz="1100">
              <a:solidFill>
                <a:srgbClr val="0A0A0A"/>
              </a:solidFill>
              <a:latin typeface="Arial"/>
              <a:ea typeface="Arial"/>
              <a:cs typeface="Arial"/>
              <a:sym typeface="Arial"/>
            </a:endParaRPr>
          </a:p>
          <a:p>
            <a:pPr indent="0" lvl="0" marL="0" rtl="0" algn="ctr">
              <a:lnSpc>
                <a:spcPct val="100000"/>
              </a:lnSpc>
              <a:spcBef>
                <a:spcPts val="320"/>
              </a:spcBef>
              <a:spcAft>
                <a:spcPts val="0"/>
              </a:spcAft>
              <a:buSzPts val="2800"/>
              <a:buNone/>
            </a:pPr>
            <a:r>
              <a:rPr b="1" lang="en" sz="1100">
                <a:solidFill>
                  <a:srgbClr val="0A0A0A"/>
                </a:solidFill>
                <a:latin typeface="Arial"/>
                <a:ea typeface="Arial"/>
                <a:cs typeface="Arial"/>
                <a:sym typeface="Arial"/>
              </a:rPr>
              <a:t>Emily Maher</a:t>
            </a:r>
            <a:endParaRPr b="1" sz="1100">
              <a:solidFill>
                <a:srgbClr val="0A0A0A"/>
              </a:solidFill>
              <a:latin typeface="Arial"/>
              <a:ea typeface="Arial"/>
              <a:cs typeface="Arial"/>
              <a:sym typeface="Arial"/>
            </a:endParaRPr>
          </a:p>
          <a:p>
            <a:pPr indent="0" lvl="0" marL="0" rtl="0" algn="ctr">
              <a:lnSpc>
                <a:spcPct val="100000"/>
              </a:lnSpc>
              <a:spcBef>
                <a:spcPts val="320"/>
              </a:spcBef>
              <a:spcAft>
                <a:spcPts val="0"/>
              </a:spcAft>
              <a:buSzPts val="2800"/>
              <a:buNone/>
            </a:pPr>
            <a:r>
              <a:rPr b="1" lang="en" sz="1100">
                <a:solidFill>
                  <a:srgbClr val="0A0A0A"/>
                </a:solidFill>
                <a:latin typeface="Arial"/>
                <a:ea typeface="Arial"/>
                <a:cs typeface="Arial"/>
                <a:sym typeface="Arial"/>
              </a:rPr>
              <a:t>Renaldo Persaud</a:t>
            </a:r>
            <a:endParaRPr b="1" sz="1100">
              <a:solidFill>
                <a:srgbClr val="0A0A0A"/>
              </a:solidFill>
              <a:latin typeface="Arial"/>
              <a:ea typeface="Arial"/>
              <a:cs typeface="Arial"/>
              <a:sym typeface="Arial"/>
            </a:endParaRPr>
          </a:p>
          <a:p>
            <a:pPr indent="0" lvl="0" marL="0" rtl="0" algn="ctr">
              <a:lnSpc>
                <a:spcPct val="100000"/>
              </a:lnSpc>
              <a:spcBef>
                <a:spcPts val="320"/>
              </a:spcBef>
              <a:spcAft>
                <a:spcPts val="0"/>
              </a:spcAft>
              <a:buSzPts val="2800"/>
              <a:buNone/>
            </a:pPr>
            <a:r>
              <a:rPr b="1" lang="en" sz="1100">
                <a:solidFill>
                  <a:srgbClr val="0A0A0A"/>
                </a:solidFill>
                <a:latin typeface="Arial"/>
                <a:ea typeface="Arial"/>
                <a:cs typeface="Arial"/>
                <a:sym typeface="Arial"/>
              </a:rPr>
              <a:t>Shubhangi Shubhangi</a:t>
            </a:r>
            <a:endParaRPr b="1" sz="1100">
              <a:solidFill>
                <a:srgbClr val="0A0A0A"/>
              </a:solidFill>
              <a:latin typeface="Arial"/>
              <a:ea typeface="Arial"/>
              <a:cs typeface="Arial"/>
              <a:sym typeface="Arial"/>
            </a:endParaRPr>
          </a:p>
        </p:txBody>
      </p:sp>
      <p:pic>
        <p:nvPicPr>
          <p:cNvPr id="110" name="Google Shape;110;p1"/>
          <p:cNvPicPr preferRelativeResize="0"/>
          <p:nvPr/>
        </p:nvPicPr>
        <p:blipFill rotWithShape="1">
          <a:blip r:embed="rId3">
            <a:alphaModFix/>
          </a:blip>
          <a:srcRect b="0" l="0" r="0" t="0"/>
          <a:stretch/>
        </p:blipFill>
        <p:spPr>
          <a:xfrm>
            <a:off x="7747100" y="3867700"/>
            <a:ext cx="1269650" cy="110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idx="1" type="body"/>
          </p:nvPr>
        </p:nvSpPr>
        <p:spPr>
          <a:xfrm>
            <a:off x="893700" y="1373588"/>
            <a:ext cx="6462600" cy="35523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320"/>
              </a:spcBef>
              <a:spcAft>
                <a:spcPts val="0"/>
              </a:spcAft>
              <a:buClr>
                <a:srgbClr val="0A0A0A"/>
              </a:buClr>
              <a:buSzPts val="1600"/>
              <a:buAutoNum type="arabicPeriod"/>
            </a:pPr>
            <a:r>
              <a:rPr lang="en">
                <a:solidFill>
                  <a:srgbClr val="0A0A0A"/>
                </a:solidFill>
              </a:rPr>
              <a:t>Linear Regression</a:t>
            </a:r>
            <a:endParaRPr>
              <a:solidFill>
                <a:srgbClr val="0A0A0A"/>
              </a:solidFill>
            </a:endParaRPr>
          </a:p>
          <a:p>
            <a:pPr indent="-342900" lvl="0" marL="342900" rtl="0" algn="l">
              <a:lnSpc>
                <a:spcPct val="100000"/>
              </a:lnSpc>
              <a:spcBef>
                <a:spcPts val="320"/>
              </a:spcBef>
              <a:spcAft>
                <a:spcPts val="0"/>
              </a:spcAft>
              <a:buClr>
                <a:srgbClr val="0A0A0A"/>
              </a:buClr>
              <a:buSzPts val="1600"/>
              <a:buAutoNum type="arabicPeriod"/>
            </a:pPr>
            <a:r>
              <a:rPr lang="en">
                <a:solidFill>
                  <a:srgbClr val="0A0A0A"/>
                </a:solidFill>
              </a:rPr>
              <a:t>Random Forest</a:t>
            </a:r>
            <a:endParaRPr>
              <a:solidFill>
                <a:srgbClr val="0A0A0A"/>
              </a:solidFill>
            </a:endParaRPr>
          </a:p>
          <a:p>
            <a:pPr indent="-342900" lvl="0" marL="342900" rtl="0" algn="l">
              <a:lnSpc>
                <a:spcPct val="100000"/>
              </a:lnSpc>
              <a:spcBef>
                <a:spcPts val="320"/>
              </a:spcBef>
              <a:spcAft>
                <a:spcPts val="0"/>
              </a:spcAft>
              <a:buClr>
                <a:srgbClr val="0A0A0A"/>
              </a:buClr>
              <a:buSzPts val="1600"/>
              <a:buAutoNum type="arabicPeriod"/>
            </a:pPr>
            <a:r>
              <a:rPr lang="en">
                <a:solidFill>
                  <a:srgbClr val="0A0A0A"/>
                </a:solidFill>
              </a:rPr>
              <a:t>Support Vector Machine(SVM)</a:t>
            </a:r>
            <a:endParaRPr>
              <a:solidFill>
                <a:srgbClr val="0A0A0A"/>
              </a:solidFill>
            </a:endParaRPr>
          </a:p>
          <a:p>
            <a:pPr indent="-342900" lvl="0" marL="342900" rtl="0" algn="l">
              <a:lnSpc>
                <a:spcPct val="100000"/>
              </a:lnSpc>
              <a:spcBef>
                <a:spcPts val="320"/>
              </a:spcBef>
              <a:spcAft>
                <a:spcPts val="0"/>
              </a:spcAft>
              <a:buClr>
                <a:srgbClr val="0A0A0A"/>
              </a:buClr>
              <a:buSzPts val="1600"/>
              <a:buAutoNum type="arabicPeriod"/>
            </a:pPr>
            <a:r>
              <a:rPr lang="en">
                <a:solidFill>
                  <a:srgbClr val="0A0A0A"/>
                </a:solidFill>
              </a:rPr>
              <a:t>Logistic Regression</a:t>
            </a:r>
            <a:endParaRPr>
              <a:solidFill>
                <a:srgbClr val="0A0A0A"/>
              </a:solidFill>
            </a:endParaRPr>
          </a:p>
          <a:p>
            <a:pPr indent="-342900" lvl="0" marL="342900" rtl="0" algn="l">
              <a:lnSpc>
                <a:spcPct val="100000"/>
              </a:lnSpc>
              <a:spcBef>
                <a:spcPts val="320"/>
              </a:spcBef>
              <a:spcAft>
                <a:spcPts val="0"/>
              </a:spcAft>
              <a:buClr>
                <a:srgbClr val="0A0A0A"/>
              </a:buClr>
              <a:buSzPts val="1800"/>
              <a:buAutoNum type="arabicPeriod"/>
            </a:pPr>
            <a:r>
              <a:rPr lang="en">
                <a:solidFill>
                  <a:srgbClr val="0A0A0A"/>
                </a:solidFill>
              </a:rPr>
              <a:t>Decision Tree</a:t>
            </a:r>
            <a:endParaRPr>
              <a:solidFill>
                <a:srgbClr val="0A0A0A"/>
              </a:solidFill>
            </a:endParaRPr>
          </a:p>
          <a:p>
            <a:pPr indent="-342900" lvl="0" marL="342900" rtl="0" algn="l">
              <a:lnSpc>
                <a:spcPct val="100000"/>
              </a:lnSpc>
              <a:spcBef>
                <a:spcPts val="320"/>
              </a:spcBef>
              <a:spcAft>
                <a:spcPts val="0"/>
              </a:spcAft>
              <a:buClr>
                <a:srgbClr val="0A0A0A"/>
              </a:buClr>
              <a:buSzPts val="1800"/>
              <a:buAutoNum type="arabicPeriod"/>
            </a:pPr>
            <a:r>
              <a:rPr lang="en">
                <a:solidFill>
                  <a:srgbClr val="0A0A0A"/>
                </a:solidFill>
              </a:rPr>
              <a:t>Neural Network</a:t>
            </a:r>
            <a:endParaRPr>
              <a:solidFill>
                <a:srgbClr val="0A0A0A"/>
              </a:solidFill>
            </a:endParaRPr>
          </a:p>
          <a:p>
            <a:pPr indent="-342900" lvl="0" marL="342900" rtl="0" algn="l">
              <a:lnSpc>
                <a:spcPct val="100000"/>
              </a:lnSpc>
              <a:spcBef>
                <a:spcPts val="320"/>
              </a:spcBef>
              <a:spcAft>
                <a:spcPts val="0"/>
              </a:spcAft>
              <a:buClr>
                <a:srgbClr val="0A0A0A"/>
              </a:buClr>
              <a:buSzPts val="1800"/>
              <a:buAutoNum type="arabicPeriod"/>
            </a:pPr>
            <a:r>
              <a:rPr lang="en">
                <a:solidFill>
                  <a:srgbClr val="0A0A0A"/>
                </a:solidFill>
              </a:rPr>
              <a:t>KMean Clustering</a:t>
            </a:r>
            <a:endParaRPr>
              <a:solidFill>
                <a:srgbClr val="0A0A0A"/>
              </a:solidFill>
            </a:endParaRPr>
          </a:p>
          <a:p>
            <a:pPr indent="-342900" lvl="0" marL="342900" rtl="0" algn="l">
              <a:lnSpc>
                <a:spcPct val="100000"/>
              </a:lnSpc>
              <a:spcBef>
                <a:spcPts val="320"/>
              </a:spcBef>
              <a:spcAft>
                <a:spcPts val="0"/>
              </a:spcAft>
              <a:buClr>
                <a:srgbClr val="0A0A0A"/>
              </a:buClr>
              <a:buSzPts val="1800"/>
              <a:buAutoNum type="arabicPeriod"/>
            </a:pPr>
            <a:r>
              <a:rPr lang="en">
                <a:solidFill>
                  <a:srgbClr val="0A0A0A"/>
                </a:solidFill>
              </a:rPr>
              <a:t>Gradient Boosting Classifier </a:t>
            </a:r>
            <a:endParaRPr>
              <a:solidFill>
                <a:srgbClr val="0A0A0A"/>
              </a:solidFill>
            </a:endParaRPr>
          </a:p>
          <a:p>
            <a:pPr indent="-241300" lvl="0" marL="342900" rtl="0" algn="l">
              <a:lnSpc>
                <a:spcPct val="100000"/>
              </a:lnSpc>
              <a:spcBef>
                <a:spcPts val="320"/>
              </a:spcBef>
              <a:spcAft>
                <a:spcPts val="0"/>
              </a:spcAft>
              <a:buSzPts val="1600"/>
              <a:buNone/>
            </a:pPr>
            <a:r>
              <a:t/>
            </a:r>
            <a:endParaRPr/>
          </a:p>
        </p:txBody>
      </p:sp>
      <p:sp>
        <p:nvSpPr>
          <p:cNvPr id="197" name="Google Shape;197;p9"/>
          <p:cNvSpPr/>
          <p:nvPr/>
        </p:nvSpPr>
        <p:spPr>
          <a:xfrm>
            <a:off x="1064875" y="261200"/>
            <a:ext cx="6610200" cy="482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lang="en" sz="2300">
                <a:solidFill>
                  <a:schemeClr val="lt1"/>
                </a:solidFill>
              </a:rPr>
              <a:t>Models</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893700" y="358388"/>
            <a:ext cx="6462600" cy="8574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889"/>
              <a:buNone/>
            </a:pPr>
            <a:r>
              <a:rPr lang="en">
                <a:solidFill>
                  <a:schemeClr val="dk2"/>
                </a:solidFill>
              </a:rPr>
              <a:t>Input Variables</a:t>
            </a:r>
            <a:endParaRPr>
              <a:solidFill>
                <a:schemeClr val="dk2"/>
              </a:solidFill>
            </a:endParaRPr>
          </a:p>
        </p:txBody>
      </p:sp>
      <p:sp>
        <p:nvSpPr>
          <p:cNvPr id="203" name="Google Shape;203;p10"/>
          <p:cNvSpPr txBox="1"/>
          <p:nvPr>
            <p:ph idx="1" type="body"/>
          </p:nvPr>
        </p:nvSpPr>
        <p:spPr>
          <a:xfrm>
            <a:off x="893700" y="1373588"/>
            <a:ext cx="6462600" cy="3552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320"/>
              </a:spcBef>
              <a:spcAft>
                <a:spcPts val="0"/>
              </a:spcAft>
              <a:buSzPct val="66666"/>
              <a:buNone/>
            </a:pPr>
            <a:r>
              <a:rPr b="1" lang="en">
                <a:solidFill>
                  <a:srgbClr val="0A0A0A"/>
                </a:solidFill>
                <a:latin typeface="Arial"/>
                <a:ea typeface="Arial"/>
                <a:cs typeface="Arial"/>
                <a:sym typeface="Arial"/>
              </a:rPr>
              <a:t>X </a:t>
            </a:r>
            <a:r>
              <a:rPr lang="en">
                <a:solidFill>
                  <a:srgbClr val="0A0A0A"/>
                </a:solidFill>
                <a:latin typeface="Arial"/>
                <a:ea typeface="Arial"/>
                <a:cs typeface="Arial"/>
                <a:sym typeface="Arial"/>
              </a:rPr>
              <a:t>= Business Travel, Distance from home, Education, Environment Satisfaction, Job involvement, Job level, Job Satisfaction, Number of Companies worked, Over Time, Percent Salary Hike,</a:t>
            </a:r>
            <a:r>
              <a:rPr i="0" lang="en">
                <a:solidFill>
                  <a:srgbClr val="0A0A0A"/>
                </a:solidFill>
                <a:latin typeface="Arial"/>
                <a:ea typeface="Arial"/>
                <a:cs typeface="Arial"/>
                <a:sym typeface="Arial"/>
              </a:rPr>
              <a:t> Performance Rating ,Relationship Satisfaction, Stock Option Level, Total Working Years, Training Times Last Year, Work Life Balance, Years At Company, Years In Current Role, Years Since Last Promotion, Years With Current Manager, Monthly Income, Marital Status</a:t>
            </a:r>
            <a:endParaRPr>
              <a:solidFill>
                <a:srgbClr val="0A0A0A"/>
              </a:solidFill>
              <a:latin typeface="Arial"/>
              <a:ea typeface="Arial"/>
              <a:cs typeface="Arial"/>
              <a:sym typeface="Arial"/>
            </a:endParaRPr>
          </a:p>
          <a:p>
            <a:pPr indent="0" lvl="0" marL="0" rtl="0" algn="l">
              <a:lnSpc>
                <a:spcPct val="100000"/>
              </a:lnSpc>
              <a:spcBef>
                <a:spcPts val="320"/>
              </a:spcBef>
              <a:spcAft>
                <a:spcPts val="0"/>
              </a:spcAft>
              <a:buSzPct val="66666"/>
              <a:buNone/>
            </a:pPr>
            <a:r>
              <a:t/>
            </a:r>
            <a:endParaRPr>
              <a:solidFill>
                <a:schemeClr val="dk1"/>
              </a:solidFill>
              <a:latin typeface="Arial"/>
              <a:ea typeface="Arial"/>
              <a:cs typeface="Arial"/>
              <a:sym typeface="Arial"/>
            </a:endParaRPr>
          </a:p>
          <a:p>
            <a:pPr indent="0" lvl="0" marL="0" rtl="0" algn="l">
              <a:lnSpc>
                <a:spcPct val="100000"/>
              </a:lnSpc>
              <a:spcBef>
                <a:spcPts val="320"/>
              </a:spcBef>
              <a:spcAft>
                <a:spcPts val="0"/>
              </a:spcAft>
              <a:buSzPct val="66666"/>
              <a:buNone/>
            </a:pPr>
            <a:r>
              <a:rPr b="1" lang="en">
                <a:solidFill>
                  <a:schemeClr val="dk1"/>
                </a:solidFill>
                <a:latin typeface="Arial"/>
                <a:ea typeface="Arial"/>
                <a:cs typeface="Arial"/>
                <a:sym typeface="Arial"/>
              </a:rPr>
              <a:t>y</a:t>
            </a:r>
            <a:r>
              <a:rPr b="1" lang="en">
                <a:solidFill>
                  <a:schemeClr val="dk1"/>
                </a:solidFill>
              </a:rPr>
              <a:t> = Attrition</a:t>
            </a:r>
            <a:endParaRPr b="1"/>
          </a:p>
          <a:p>
            <a:pPr indent="0" lvl="0" marL="0" rtl="0" algn="l">
              <a:lnSpc>
                <a:spcPct val="100000"/>
              </a:lnSpc>
              <a:spcBef>
                <a:spcPts val="320"/>
              </a:spcBef>
              <a:spcAft>
                <a:spcPts val="0"/>
              </a:spcAft>
              <a:buSzPct val="66666"/>
              <a:buNone/>
            </a:pPr>
            <a:r>
              <a:t/>
            </a:r>
            <a:endParaRPr>
              <a:solidFill>
                <a:schemeClr val="dk1"/>
              </a:solidFill>
              <a:latin typeface="Arial"/>
              <a:ea typeface="Arial"/>
              <a:cs typeface="Arial"/>
              <a:sym typeface="Arial"/>
            </a:endParaRPr>
          </a:p>
          <a:p>
            <a:pPr indent="-241300" lvl="0" marL="342900" rtl="0" algn="l">
              <a:lnSpc>
                <a:spcPct val="100000"/>
              </a:lnSpc>
              <a:spcBef>
                <a:spcPts val="320"/>
              </a:spcBef>
              <a:spcAft>
                <a:spcPts val="0"/>
              </a:spcAft>
              <a:buSzPct val="6666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227575" y="757575"/>
            <a:ext cx="40485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Accuracy</a:t>
            </a:r>
            <a:r>
              <a:rPr b="0" i="0" lang="en" sz="1400" u="none" cap="none" strike="noStrike">
                <a:solidFill>
                  <a:srgbClr val="000000"/>
                </a:solidFill>
                <a:latin typeface="Arial"/>
                <a:ea typeface="Arial"/>
                <a:cs typeface="Arial"/>
                <a:sym typeface="Arial"/>
              </a:rPr>
              <a:t> = 0.87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Mean Squared Error (MSE)</a:t>
            </a:r>
            <a:r>
              <a:rPr b="0" i="0" lang="en" sz="1400" u="none" cap="none" strike="noStrike">
                <a:solidFill>
                  <a:srgbClr val="212121"/>
                </a:solidFill>
                <a:highlight>
                  <a:srgbClr val="FFFFFF"/>
                </a:highlight>
                <a:latin typeface="Arial"/>
                <a:ea typeface="Arial"/>
                <a:cs typeface="Arial"/>
                <a:sym typeface="Arial"/>
              </a:rPr>
              <a:t> = 0.1</a:t>
            </a:r>
            <a:r>
              <a:rPr lang="en">
                <a:solidFill>
                  <a:srgbClr val="212121"/>
                </a:solidFill>
                <a:highlight>
                  <a:srgbClr val="FFFFFF"/>
                </a:highlight>
              </a:rPr>
              <a:t>3</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Root Mean Squared Error (RMSE) </a:t>
            </a:r>
            <a:r>
              <a:rPr b="0" i="0" lang="en" sz="1400" u="none" cap="none" strike="noStrike">
                <a:solidFill>
                  <a:srgbClr val="212121"/>
                </a:solidFill>
                <a:highlight>
                  <a:srgbClr val="FFFFFF"/>
                </a:highlight>
                <a:latin typeface="Arial"/>
                <a:ea typeface="Arial"/>
                <a:cs typeface="Arial"/>
                <a:sym typeface="Arial"/>
              </a:rPr>
              <a:t>= 0.3</a:t>
            </a:r>
            <a:r>
              <a:rPr lang="en">
                <a:solidFill>
                  <a:srgbClr val="212121"/>
                </a:solidFill>
                <a:highlight>
                  <a:srgbClr val="FFFFFF"/>
                </a:highlight>
              </a:rPr>
              <a:t>6</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p:txBody>
      </p:sp>
      <p:sp>
        <p:nvSpPr>
          <p:cNvPr id="209" name="Google Shape;209;p12"/>
          <p:cNvSpPr/>
          <p:nvPr/>
        </p:nvSpPr>
        <p:spPr>
          <a:xfrm>
            <a:off x="174028" y="192025"/>
            <a:ext cx="4155600" cy="38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Random Forest</a:t>
            </a:r>
            <a:endParaRPr b="0" i="0" sz="1400" u="none" cap="none" strike="noStrike">
              <a:solidFill>
                <a:srgbClr val="000000"/>
              </a:solidFill>
              <a:latin typeface="Arial"/>
              <a:ea typeface="Arial"/>
              <a:cs typeface="Arial"/>
              <a:sym typeface="Arial"/>
            </a:endParaRPr>
          </a:p>
        </p:txBody>
      </p:sp>
      <p:pic>
        <p:nvPicPr>
          <p:cNvPr id="210" name="Google Shape;210;p12"/>
          <p:cNvPicPr preferRelativeResize="0"/>
          <p:nvPr/>
        </p:nvPicPr>
        <p:blipFill rotWithShape="1">
          <a:blip r:embed="rId3">
            <a:alphaModFix/>
          </a:blip>
          <a:srcRect b="0" l="0" r="0" t="0"/>
          <a:stretch/>
        </p:blipFill>
        <p:spPr>
          <a:xfrm>
            <a:off x="2249676" y="2647975"/>
            <a:ext cx="3307874" cy="2321800"/>
          </a:xfrm>
          <a:prstGeom prst="rect">
            <a:avLst/>
          </a:prstGeom>
          <a:noFill/>
          <a:ln>
            <a:noFill/>
          </a:ln>
        </p:spPr>
      </p:pic>
      <p:sp>
        <p:nvSpPr>
          <p:cNvPr id="211" name="Google Shape;211;p12"/>
          <p:cNvSpPr/>
          <p:nvPr/>
        </p:nvSpPr>
        <p:spPr>
          <a:xfrm>
            <a:off x="4572003" y="192025"/>
            <a:ext cx="4155600" cy="38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lt1"/>
                </a:solidFill>
              </a:rPr>
              <a:t>Gradient Boosting Classifier</a:t>
            </a:r>
            <a:endParaRPr b="0" i="0" sz="1400" u="none" cap="none" strike="noStrike">
              <a:solidFill>
                <a:srgbClr val="000000"/>
              </a:solidFill>
              <a:latin typeface="Arial"/>
              <a:ea typeface="Arial"/>
              <a:cs typeface="Arial"/>
              <a:sym typeface="Arial"/>
            </a:endParaRPr>
          </a:p>
        </p:txBody>
      </p:sp>
      <p:sp>
        <p:nvSpPr>
          <p:cNvPr id="212" name="Google Shape;212;p12"/>
          <p:cNvSpPr txBox="1"/>
          <p:nvPr/>
        </p:nvSpPr>
        <p:spPr>
          <a:xfrm>
            <a:off x="4572000" y="1359875"/>
            <a:ext cx="3876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Accuracy</a:t>
            </a:r>
            <a:r>
              <a:rPr lang="en"/>
              <a:t> = 0.87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212121"/>
                </a:solidFill>
                <a:highlight>
                  <a:schemeClr val="lt1"/>
                </a:highlight>
              </a:rPr>
              <a:t>Mean Squared Error (MSE)</a:t>
            </a:r>
            <a:r>
              <a:rPr lang="en">
                <a:solidFill>
                  <a:srgbClr val="212121"/>
                </a:solidFill>
                <a:highlight>
                  <a:schemeClr val="lt1"/>
                </a:highlight>
              </a:rPr>
              <a:t> = 0.13</a:t>
            </a:r>
            <a:endParaRPr>
              <a:solidFill>
                <a:srgbClr val="212121"/>
              </a:solidFill>
              <a:highlight>
                <a:schemeClr val="lt1"/>
              </a:highlight>
            </a:endParaRPr>
          </a:p>
          <a:p>
            <a:pPr indent="0" lvl="0" marL="0" rtl="0" algn="l">
              <a:spcBef>
                <a:spcPts val="0"/>
              </a:spcBef>
              <a:spcAft>
                <a:spcPts val="0"/>
              </a:spcAft>
              <a:buNone/>
            </a:pPr>
            <a:r>
              <a:t/>
            </a:r>
            <a:endParaRPr>
              <a:solidFill>
                <a:srgbClr val="212121"/>
              </a:solidFill>
              <a:highlight>
                <a:schemeClr val="lt1"/>
              </a:highlight>
            </a:endParaRPr>
          </a:p>
          <a:p>
            <a:pPr indent="0" lvl="0" marL="0" rtl="0" algn="l">
              <a:spcBef>
                <a:spcPts val="0"/>
              </a:spcBef>
              <a:spcAft>
                <a:spcPts val="0"/>
              </a:spcAft>
              <a:buNone/>
            </a:pPr>
            <a:r>
              <a:rPr b="1" lang="en">
                <a:solidFill>
                  <a:srgbClr val="212121"/>
                </a:solidFill>
                <a:highlight>
                  <a:schemeClr val="lt1"/>
                </a:highlight>
              </a:rPr>
              <a:t>Root Mean Squared Error (RMSE) </a:t>
            </a:r>
            <a:r>
              <a:rPr lang="en">
                <a:solidFill>
                  <a:srgbClr val="212121"/>
                </a:solidFill>
                <a:highlight>
                  <a:schemeClr val="lt1"/>
                </a:highlight>
              </a:rPr>
              <a:t>= 0.37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p:nvPr/>
        </p:nvSpPr>
        <p:spPr>
          <a:xfrm>
            <a:off x="341546" y="74500"/>
            <a:ext cx="3887700" cy="359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Support Vector Machine(SVM)</a:t>
            </a:r>
            <a:endParaRPr b="0" i="0" sz="1400" u="none" cap="none" strike="noStrike">
              <a:solidFill>
                <a:srgbClr val="000000"/>
              </a:solidFill>
              <a:latin typeface="Arial"/>
              <a:ea typeface="Arial"/>
              <a:cs typeface="Arial"/>
              <a:sym typeface="Arial"/>
            </a:endParaRPr>
          </a:p>
        </p:txBody>
      </p:sp>
      <p:sp>
        <p:nvSpPr>
          <p:cNvPr id="218" name="Google Shape;218;p13"/>
          <p:cNvSpPr txBox="1"/>
          <p:nvPr/>
        </p:nvSpPr>
        <p:spPr>
          <a:xfrm>
            <a:off x="502300" y="1064875"/>
            <a:ext cx="3656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A0A0A"/>
                </a:solidFill>
                <a:latin typeface="Arial"/>
                <a:ea typeface="Arial"/>
                <a:cs typeface="Arial"/>
                <a:sym typeface="Arial"/>
              </a:rPr>
              <a:t>Accuracy</a:t>
            </a:r>
            <a:r>
              <a:rPr b="0" i="0" lang="en" sz="1400" u="none" cap="none" strike="noStrike">
                <a:solidFill>
                  <a:schemeClr val="dk1"/>
                </a:solidFill>
                <a:latin typeface="Arial"/>
                <a:ea typeface="Arial"/>
                <a:cs typeface="Arial"/>
                <a:sym typeface="Arial"/>
              </a:rPr>
              <a:t> = </a:t>
            </a:r>
            <a:r>
              <a:rPr b="0" i="0" lang="en" sz="1400" u="none" cap="none" strike="noStrike">
                <a:solidFill>
                  <a:srgbClr val="0A0A0A"/>
                </a:solidFill>
                <a:latin typeface="Arial"/>
                <a:ea typeface="Arial"/>
                <a:cs typeface="Arial"/>
                <a:sym typeface="Arial"/>
              </a:rPr>
              <a:t>0.89</a:t>
            </a:r>
            <a:endParaRPr b="0" i="0" sz="1400" u="none" cap="none" strike="noStrike">
              <a:solidFill>
                <a:srgbClr val="0A0A0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Mean Squared Error (MSE)</a:t>
            </a:r>
            <a:r>
              <a:rPr b="0" i="0" lang="en" sz="1400" u="none" cap="none" strike="noStrike">
                <a:solidFill>
                  <a:srgbClr val="212121"/>
                </a:solidFill>
                <a:highlight>
                  <a:srgbClr val="FFFFFF"/>
                </a:highlight>
                <a:latin typeface="Arial"/>
                <a:ea typeface="Arial"/>
                <a:cs typeface="Arial"/>
                <a:sym typeface="Arial"/>
              </a:rPr>
              <a:t> = 0.11</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Root Mean Squared Error (RMSE) </a:t>
            </a:r>
            <a:r>
              <a:rPr b="0" i="0" lang="en" sz="1400" u="none" cap="none" strike="noStrike">
                <a:solidFill>
                  <a:srgbClr val="212121"/>
                </a:solidFill>
                <a:highlight>
                  <a:srgbClr val="FFFFFF"/>
                </a:highlight>
                <a:latin typeface="Arial"/>
                <a:ea typeface="Arial"/>
                <a:cs typeface="Arial"/>
                <a:sym typeface="Arial"/>
              </a:rPr>
              <a:t>= 0.33</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341550" y="2817775"/>
            <a:ext cx="3887700" cy="306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Linear Regression</a:t>
            </a:r>
            <a:endParaRPr b="0" i="0" sz="1400" u="none" cap="none" strike="noStrike">
              <a:solidFill>
                <a:srgbClr val="000000"/>
              </a:solidFill>
              <a:latin typeface="Arial"/>
              <a:ea typeface="Arial"/>
              <a:cs typeface="Arial"/>
              <a:sym typeface="Arial"/>
            </a:endParaRPr>
          </a:p>
        </p:txBody>
      </p:sp>
      <p:sp>
        <p:nvSpPr>
          <p:cNvPr id="220" name="Google Shape;220;p13"/>
          <p:cNvSpPr txBox="1"/>
          <p:nvPr/>
        </p:nvSpPr>
        <p:spPr>
          <a:xfrm>
            <a:off x="502300" y="3522475"/>
            <a:ext cx="1854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R-square</a:t>
            </a:r>
            <a:r>
              <a:rPr b="0" i="0" lang="en" sz="1400" u="none" cap="none" strike="noStrike">
                <a:solidFill>
                  <a:srgbClr val="000000"/>
                </a:solidFill>
                <a:latin typeface="Arial"/>
                <a:ea typeface="Arial"/>
                <a:cs typeface="Arial"/>
                <a:sym typeface="Arial"/>
              </a:rPr>
              <a:t> : 0.258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a:off x="4652950" y="2817775"/>
            <a:ext cx="3887700" cy="306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Neural Network</a:t>
            </a:r>
            <a:endParaRPr b="0" i="0" sz="1400" u="none" cap="none" strike="noStrike">
              <a:solidFill>
                <a:srgbClr val="000000"/>
              </a:solidFill>
              <a:latin typeface="Arial"/>
              <a:ea typeface="Arial"/>
              <a:cs typeface="Arial"/>
              <a:sym typeface="Arial"/>
            </a:endParaRPr>
          </a:p>
        </p:txBody>
      </p:sp>
      <p:sp>
        <p:nvSpPr>
          <p:cNvPr id="222" name="Google Shape;222;p13"/>
          <p:cNvSpPr txBox="1"/>
          <p:nvPr/>
        </p:nvSpPr>
        <p:spPr>
          <a:xfrm>
            <a:off x="4781850" y="3556250"/>
            <a:ext cx="30240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R-square</a:t>
            </a:r>
            <a:r>
              <a:rPr b="0" i="0" lang="en" sz="1400" u="none" cap="none" strike="noStrike">
                <a:solidFill>
                  <a:srgbClr val="000000"/>
                </a:solidFill>
                <a:latin typeface="Arial"/>
                <a:ea typeface="Arial"/>
                <a:cs typeface="Arial"/>
                <a:sym typeface="Arial"/>
              </a:rPr>
              <a:t> : 0.25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13"/>
          <p:cNvPicPr preferRelativeResize="0"/>
          <p:nvPr/>
        </p:nvPicPr>
        <p:blipFill>
          <a:blip r:embed="rId3">
            <a:alphaModFix/>
          </a:blip>
          <a:stretch>
            <a:fillRect/>
          </a:stretch>
        </p:blipFill>
        <p:spPr>
          <a:xfrm>
            <a:off x="4229250" y="1073250"/>
            <a:ext cx="4612525" cy="1000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e7edf2dca7_0_0"/>
          <p:cNvPicPr preferRelativeResize="0"/>
          <p:nvPr/>
        </p:nvPicPr>
        <p:blipFill>
          <a:blip r:embed="rId3">
            <a:alphaModFix/>
          </a:blip>
          <a:stretch>
            <a:fillRect/>
          </a:stretch>
        </p:blipFill>
        <p:spPr>
          <a:xfrm>
            <a:off x="773525" y="1898675"/>
            <a:ext cx="3475875" cy="2975750"/>
          </a:xfrm>
          <a:prstGeom prst="rect">
            <a:avLst/>
          </a:prstGeom>
          <a:noFill/>
          <a:ln>
            <a:noFill/>
          </a:ln>
        </p:spPr>
      </p:pic>
      <p:pic>
        <p:nvPicPr>
          <p:cNvPr id="229" name="Google Shape;229;ge7edf2dca7_0_0"/>
          <p:cNvPicPr preferRelativeResize="0"/>
          <p:nvPr/>
        </p:nvPicPr>
        <p:blipFill>
          <a:blip r:embed="rId4">
            <a:alphaModFix/>
          </a:blip>
          <a:stretch>
            <a:fillRect/>
          </a:stretch>
        </p:blipFill>
        <p:spPr>
          <a:xfrm>
            <a:off x="4381725" y="1898675"/>
            <a:ext cx="4589800" cy="3043900"/>
          </a:xfrm>
          <a:prstGeom prst="rect">
            <a:avLst/>
          </a:prstGeom>
          <a:noFill/>
          <a:ln>
            <a:noFill/>
          </a:ln>
        </p:spPr>
      </p:pic>
      <p:sp>
        <p:nvSpPr>
          <p:cNvPr id="230" name="Google Shape;230;ge7edf2dca7_0_0"/>
          <p:cNvSpPr/>
          <p:nvPr/>
        </p:nvSpPr>
        <p:spPr>
          <a:xfrm>
            <a:off x="2382596" y="154850"/>
            <a:ext cx="3887700" cy="359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Logistic Regression</a:t>
            </a:r>
            <a:endParaRPr b="0" i="0" sz="1400" u="none" cap="none" strike="noStrike">
              <a:solidFill>
                <a:srgbClr val="000000"/>
              </a:solidFill>
              <a:latin typeface="Arial"/>
              <a:ea typeface="Arial"/>
              <a:cs typeface="Arial"/>
              <a:sym typeface="Arial"/>
            </a:endParaRPr>
          </a:p>
        </p:txBody>
      </p:sp>
      <p:sp>
        <p:nvSpPr>
          <p:cNvPr id="231" name="Google Shape;231;ge7edf2dca7_0_0"/>
          <p:cNvSpPr txBox="1"/>
          <p:nvPr/>
        </p:nvSpPr>
        <p:spPr>
          <a:xfrm>
            <a:off x="944325" y="683125"/>
            <a:ext cx="77856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A0A0A"/>
                </a:solidFill>
                <a:latin typeface="Arial"/>
                <a:ea typeface="Arial"/>
                <a:cs typeface="Arial"/>
                <a:sym typeface="Arial"/>
              </a:rPr>
              <a:t>Accuracy</a:t>
            </a:r>
            <a:r>
              <a:rPr b="0" i="0" lang="en" sz="1400" u="none" cap="none" strike="noStrike">
                <a:solidFill>
                  <a:srgbClr val="0A0A0A"/>
                </a:solidFill>
                <a:latin typeface="Arial"/>
                <a:ea typeface="Arial"/>
                <a:cs typeface="Arial"/>
                <a:sym typeface="Arial"/>
              </a:rPr>
              <a:t> = 0.89</a:t>
            </a:r>
            <a:endParaRPr b="0" i="0" sz="1400" u="none" cap="none" strike="noStrike">
              <a:solidFill>
                <a:srgbClr val="0A0A0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Mean Squared Error (MSE)</a:t>
            </a:r>
            <a:r>
              <a:rPr b="0" i="0" lang="en" sz="1400" u="none" cap="none" strike="noStrike">
                <a:solidFill>
                  <a:srgbClr val="212121"/>
                </a:solidFill>
                <a:highlight>
                  <a:srgbClr val="FFFFFF"/>
                </a:highlight>
                <a:latin typeface="Arial"/>
                <a:ea typeface="Arial"/>
                <a:cs typeface="Arial"/>
                <a:sym typeface="Arial"/>
              </a:rPr>
              <a:t> = 0.11</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Root Mean Squared Error (RMSE) </a:t>
            </a:r>
            <a:r>
              <a:rPr b="0" i="0" lang="en" sz="1400" u="none" cap="none" strike="noStrike">
                <a:solidFill>
                  <a:srgbClr val="212121"/>
                </a:solidFill>
                <a:highlight>
                  <a:srgbClr val="FFFFFF"/>
                </a:highlight>
                <a:latin typeface="Arial"/>
                <a:ea typeface="Arial"/>
                <a:cs typeface="Arial"/>
                <a:sym typeface="Arial"/>
              </a:rPr>
              <a:t>= 0.33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p:nvPr/>
        </p:nvSpPr>
        <p:spPr>
          <a:xfrm>
            <a:off x="1918775" y="115600"/>
            <a:ext cx="4922400" cy="359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Decision Tree</a:t>
            </a:r>
            <a:endParaRPr b="0" i="0" sz="1400" u="none" cap="none" strike="noStrike">
              <a:solidFill>
                <a:srgbClr val="000000"/>
              </a:solidFill>
              <a:latin typeface="Arial"/>
              <a:ea typeface="Arial"/>
              <a:cs typeface="Arial"/>
              <a:sym typeface="Arial"/>
            </a:endParaRPr>
          </a:p>
        </p:txBody>
      </p:sp>
      <p:sp>
        <p:nvSpPr>
          <p:cNvPr id="237" name="Google Shape;237;p14"/>
          <p:cNvSpPr txBox="1"/>
          <p:nvPr/>
        </p:nvSpPr>
        <p:spPr>
          <a:xfrm>
            <a:off x="271250" y="1707800"/>
            <a:ext cx="4300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A0A0A"/>
                </a:solidFill>
                <a:latin typeface="Arial"/>
                <a:ea typeface="Arial"/>
                <a:cs typeface="Arial"/>
                <a:sym typeface="Arial"/>
              </a:rPr>
              <a:t>Accuracy</a:t>
            </a:r>
            <a:r>
              <a:rPr b="0" i="0" lang="en" sz="1400" u="none" cap="none" strike="noStrike">
                <a:solidFill>
                  <a:srgbClr val="0A0A0A"/>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 0.79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Mean Squared Error (MSE)</a:t>
            </a:r>
            <a:r>
              <a:rPr b="0" i="0" lang="en" sz="1400" u="none" cap="none" strike="noStrike">
                <a:solidFill>
                  <a:srgbClr val="212121"/>
                </a:solidFill>
                <a:highlight>
                  <a:srgbClr val="FFFFFF"/>
                </a:highlight>
                <a:latin typeface="Arial"/>
                <a:ea typeface="Arial"/>
                <a:cs typeface="Arial"/>
                <a:sym typeface="Arial"/>
              </a:rPr>
              <a:t> = 0.21</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12121"/>
                </a:solidFill>
                <a:highlight>
                  <a:srgbClr val="FFFFFF"/>
                </a:highlight>
                <a:latin typeface="Arial"/>
                <a:ea typeface="Arial"/>
                <a:cs typeface="Arial"/>
                <a:sym typeface="Arial"/>
              </a:rPr>
              <a:t>Root Mean Squared Error (RMSE) </a:t>
            </a:r>
            <a:r>
              <a:rPr b="0" i="0" lang="en" sz="1400" u="none" cap="none" strike="noStrike">
                <a:solidFill>
                  <a:srgbClr val="212121"/>
                </a:solidFill>
                <a:highlight>
                  <a:srgbClr val="FFFFFF"/>
                </a:highlight>
                <a:latin typeface="Arial"/>
                <a:ea typeface="Arial"/>
                <a:cs typeface="Arial"/>
                <a:sym typeface="Arial"/>
              </a:rPr>
              <a:t>= 0.46</a:t>
            </a:r>
            <a:endParaRPr b="0" i="0" sz="1400" u="none" cap="none" strike="noStrike">
              <a:solidFill>
                <a:srgbClr val="000000"/>
              </a:solidFill>
              <a:latin typeface="Arial"/>
              <a:ea typeface="Arial"/>
              <a:cs typeface="Arial"/>
              <a:sym typeface="Arial"/>
            </a:endParaRPr>
          </a:p>
        </p:txBody>
      </p:sp>
      <p:pic>
        <p:nvPicPr>
          <p:cNvPr id="238" name="Google Shape;238;p14"/>
          <p:cNvPicPr preferRelativeResize="0"/>
          <p:nvPr/>
        </p:nvPicPr>
        <p:blipFill rotWithShape="1">
          <a:blip r:embed="rId3">
            <a:alphaModFix/>
          </a:blip>
          <a:srcRect b="0" l="0" r="0" t="0"/>
          <a:stretch/>
        </p:blipFill>
        <p:spPr>
          <a:xfrm>
            <a:off x="4443150" y="1256600"/>
            <a:ext cx="4267150" cy="2164496"/>
          </a:xfrm>
          <a:prstGeom prst="rect">
            <a:avLst/>
          </a:prstGeom>
          <a:noFill/>
          <a:ln>
            <a:noFill/>
          </a:ln>
        </p:spPr>
      </p:pic>
      <p:pic>
        <p:nvPicPr>
          <p:cNvPr id="239" name="Google Shape;239;p14"/>
          <p:cNvPicPr preferRelativeResize="0"/>
          <p:nvPr/>
        </p:nvPicPr>
        <p:blipFill>
          <a:blip r:embed="rId4">
            <a:alphaModFix/>
          </a:blip>
          <a:stretch>
            <a:fillRect/>
          </a:stretch>
        </p:blipFill>
        <p:spPr>
          <a:xfrm>
            <a:off x="152400" y="3573496"/>
            <a:ext cx="4962525" cy="109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7abdf88f1_4_17"/>
          <p:cNvSpPr/>
          <p:nvPr/>
        </p:nvSpPr>
        <p:spPr>
          <a:xfrm>
            <a:off x="1918775" y="115600"/>
            <a:ext cx="4922400" cy="359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K Means Clustering</a:t>
            </a:r>
            <a:endParaRPr b="0" i="0" sz="1400" u="none" cap="none" strike="noStrike">
              <a:solidFill>
                <a:srgbClr val="000000"/>
              </a:solidFill>
              <a:latin typeface="Arial"/>
              <a:ea typeface="Arial"/>
              <a:cs typeface="Arial"/>
              <a:sym typeface="Arial"/>
            </a:endParaRPr>
          </a:p>
        </p:txBody>
      </p:sp>
      <p:pic>
        <p:nvPicPr>
          <p:cNvPr id="245" name="Google Shape;245;ge7abdf88f1_4_17"/>
          <p:cNvPicPr preferRelativeResize="0"/>
          <p:nvPr/>
        </p:nvPicPr>
        <p:blipFill rotWithShape="1">
          <a:blip r:embed="rId3">
            <a:alphaModFix/>
          </a:blip>
          <a:srcRect b="0" l="0" r="0" t="0"/>
          <a:stretch/>
        </p:blipFill>
        <p:spPr>
          <a:xfrm>
            <a:off x="152400" y="627100"/>
            <a:ext cx="4338125" cy="3692625"/>
          </a:xfrm>
          <a:prstGeom prst="rect">
            <a:avLst/>
          </a:prstGeom>
          <a:noFill/>
          <a:ln>
            <a:noFill/>
          </a:ln>
        </p:spPr>
      </p:pic>
      <p:pic>
        <p:nvPicPr>
          <p:cNvPr id="246" name="Google Shape;246;ge7abdf88f1_4_17"/>
          <p:cNvPicPr preferRelativeResize="0"/>
          <p:nvPr/>
        </p:nvPicPr>
        <p:blipFill rotWithShape="1">
          <a:blip r:embed="rId4">
            <a:alphaModFix/>
          </a:blip>
          <a:srcRect b="0" l="0" r="0" t="0"/>
          <a:stretch/>
        </p:blipFill>
        <p:spPr>
          <a:xfrm>
            <a:off x="4642925" y="627100"/>
            <a:ext cx="4348675" cy="3642400"/>
          </a:xfrm>
          <a:prstGeom prst="rect">
            <a:avLst/>
          </a:prstGeom>
          <a:noFill/>
          <a:ln>
            <a:noFill/>
          </a:ln>
        </p:spPr>
      </p:pic>
      <p:sp>
        <p:nvSpPr>
          <p:cNvPr id="247" name="Google Shape;247;ge7abdf88f1_4_17"/>
          <p:cNvSpPr txBox="1"/>
          <p:nvPr/>
        </p:nvSpPr>
        <p:spPr>
          <a:xfrm>
            <a:off x="803675" y="4570875"/>
            <a:ext cx="786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No of Clusters = 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ph type="ctrTitle"/>
          </p:nvPr>
        </p:nvSpPr>
        <p:spPr>
          <a:xfrm>
            <a:off x="311708" y="243841"/>
            <a:ext cx="8520600" cy="68410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SzPts val="5200"/>
              <a:buNone/>
            </a:pPr>
            <a:r>
              <a:rPr lang="en" sz="3000">
                <a:solidFill>
                  <a:srgbClr val="4472C4"/>
                </a:solidFill>
                <a:latin typeface="Arial"/>
                <a:ea typeface="Arial"/>
                <a:cs typeface="Arial"/>
                <a:sym typeface="Arial"/>
              </a:rPr>
              <a:t>Model Comparison</a:t>
            </a:r>
            <a:endParaRPr sz="3000">
              <a:solidFill>
                <a:srgbClr val="4472C4"/>
              </a:solidFill>
              <a:latin typeface="Arial"/>
              <a:ea typeface="Arial"/>
              <a:cs typeface="Arial"/>
              <a:sym typeface="Arial"/>
            </a:endParaRPr>
          </a:p>
        </p:txBody>
      </p:sp>
      <p:graphicFrame>
        <p:nvGraphicFramePr>
          <p:cNvPr id="253" name="Google Shape;253;p15"/>
          <p:cNvGraphicFramePr/>
          <p:nvPr/>
        </p:nvGraphicFramePr>
        <p:xfrm>
          <a:off x="704825" y="1001285"/>
          <a:ext cx="3000000" cy="3000000"/>
        </p:xfrm>
        <a:graphic>
          <a:graphicData uri="http://schemas.openxmlformats.org/drawingml/2006/table">
            <a:tbl>
              <a:tblPr>
                <a:noFill/>
                <a:tableStyleId>{81619FD4-ADE5-4212-B6FE-6E9A1F09858F}</a:tableStyleId>
              </a:tblPr>
              <a:tblGrid>
                <a:gridCol w="2755975"/>
                <a:gridCol w="1555350"/>
                <a:gridCol w="931700"/>
                <a:gridCol w="978325"/>
                <a:gridCol w="1555350"/>
              </a:tblGrid>
              <a:tr h="43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Model</a:t>
                      </a:r>
                      <a:endParaRPr sz="1400" u="none" cap="none" strike="noStrike">
                        <a:solidFill>
                          <a:srgbClr val="FFFFFF"/>
                        </a:solidFill>
                      </a:endParaRPr>
                    </a:p>
                  </a:txBody>
                  <a:tcPr marT="91425" marB="91425" marR="91425" marL="91425">
                    <a:solidFill>
                      <a:srgbClr val="2185C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Accuracy</a:t>
                      </a:r>
                      <a:endParaRPr sz="1400" u="none" cap="none" strike="noStrike">
                        <a:solidFill>
                          <a:srgbClr val="FFFFFF"/>
                        </a:solidFill>
                      </a:endParaRPr>
                    </a:p>
                  </a:txBody>
                  <a:tcPr marT="91425" marB="91425" marR="91425" marL="91425">
                    <a:solidFill>
                      <a:srgbClr val="2185C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RMSE</a:t>
                      </a:r>
                      <a:endParaRPr sz="1400" cap="none" strike="noStrike">
                        <a:solidFill>
                          <a:srgbClr val="FFFFFF"/>
                        </a:solidFill>
                      </a:endParaRPr>
                    </a:p>
                  </a:txBody>
                  <a:tcPr marT="91425" marB="91425" marR="91425" marL="91425">
                    <a:solidFill>
                      <a:srgbClr val="2185C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MSE</a:t>
                      </a:r>
                      <a:endParaRPr sz="1400" cap="none" strike="noStrike">
                        <a:solidFill>
                          <a:srgbClr val="FFFFFF"/>
                        </a:solidFill>
                      </a:endParaRPr>
                    </a:p>
                  </a:txBody>
                  <a:tcPr marT="91425" marB="91425" marR="91425" marL="91425">
                    <a:solidFill>
                      <a:srgbClr val="2185C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R-Square</a:t>
                      </a:r>
                      <a:endParaRPr sz="1400" cap="none" strike="noStrike">
                        <a:solidFill>
                          <a:srgbClr val="FFFFFF"/>
                        </a:solidFill>
                      </a:endParaRPr>
                    </a:p>
                  </a:txBody>
                  <a:tcPr marT="91425" marB="91425" marR="91425" marL="91425">
                    <a:solidFill>
                      <a:srgbClr val="2185C5"/>
                    </a:solidFill>
                  </a:tcPr>
                </a:tc>
              </a:tr>
              <a:tr h="4499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Logistic Regression**</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0.89</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0.11</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0.33</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r>
              <a:tr h="449950">
                <a:tc>
                  <a:txBody>
                    <a:bodyPr/>
                    <a:lstStyle/>
                    <a:p>
                      <a:pPr indent="0" lvl="0" marL="0" marR="0" rtl="0" algn="l">
                        <a:lnSpc>
                          <a:spcPct val="100000"/>
                        </a:lnSpc>
                        <a:spcBef>
                          <a:spcPts val="0"/>
                        </a:spcBef>
                        <a:spcAft>
                          <a:spcPts val="0"/>
                        </a:spcAft>
                        <a:buClr>
                          <a:srgbClr val="000000"/>
                        </a:buClr>
                        <a:buSzPts val="1400"/>
                        <a:buFont typeface="Arial"/>
                        <a:buNone/>
                      </a:pPr>
                      <a:r>
                        <a:rPr lang="en" sz="1400" cap="none" strike="noStrike">
                          <a:solidFill>
                            <a:srgbClr val="0A0A0A"/>
                          </a:solidFill>
                        </a:rPr>
                        <a:t>Random Forest</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0.87</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0.13</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0.36</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r>
              <a:tr h="538475">
                <a:tc>
                  <a:txBody>
                    <a:bodyPr/>
                    <a:lstStyle/>
                    <a:p>
                      <a:pPr indent="0" lvl="0" marL="0" marR="0" rtl="0" algn="l">
                        <a:lnSpc>
                          <a:spcPct val="100000"/>
                        </a:lnSpc>
                        <a:spcBef>
                          <a:spcPts val="0"/>
                        </a:spcBef>
                        <a:spcAft>
                          <a:spcPts val="0"/>
                        </a:spcAft>
                        <a:buClr>
                          <a:srgbClr val="000000"/>
                        </a:buClr>
                        <a:buSzPts val="1400"/>
                        <a:buFont typeface="Arial"/>
                        <a:buNone/>
                      </a:pPr>
                      <a:r>
                        <a:rPr lang="en" sz="1400" cap="none" strike="noStrike">
                          <a:solidFill>
                            <a:srgbClr val="0A0A0A"/>
                          </a:solidFill>
                        </a:rPr>
                        <a:t>S</a:t>
                      </a:r>
                      <a:r>
                        <a:rPr lang="en">
                          <a:solidFill>
                            <a:srgbClr val="0A0A0A"/>
                          </a:solidFill>
                        </a:rPr>
                        <a:t>upport Machine Vector</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0.89</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.11</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.033</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r>
              <a:tr h="4499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Gradient Boosting Classifier</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0.87</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.13</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.37</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r>
              <a:tr h="449950">
                <a:tc>
                  <a:txBody>
                    <a:bodyPr/>
                    <a:lstStyle/>
                    <a:p>
                      <a:pPr indent="0" lvl="0" marL="0" marR="0" rtl="0" algn="l">
                        <a:lnSpc>
                          <a:spcPct val="100000"/>
                        </a:lnSpc>
                        <a:spcBef>
                          <a:spcPts val="0"/>
                        </a:spcBef>
                        <a:spcAft>
                          <a:spcPts val="0"/>
                        </a:spcAft>
                        <a:buNone/>
                      </a:pPr>
                      <a:r>
                        <a:rPr lang="en">
                          <a:solidFill>
                            <a:srgbClr val="0A0A0A"/>
                          </a:solidFill>
                        </a:rPr>
                        <a:t>Decision Tree</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lang="en">
                          <a:solidFill>
                            <a:srgbClr val="0A0A0A"/>
                          </a:solidFill>
                        </a:rPr>
                        <a:t>.79</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lang="en">
                          <a:solidFill>
                            <a:srgbClr val="0A0A0A"/>
                          </a:solidFill>
                        </a:rPr>
                        <a:t>.21</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lang="en">
                          <a:solidFill>
                            <a:srgbClr val="0A0A0A"/>
                          </a:solidFill>
                        </a:rPr>
                        <a:t>.46</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r>
              <a:tr h="39877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Linear Regression</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0A0A0A"/>
                          </a:solidFill>
                        </a:rPr>
                        <a:t>.0258</a:t>
                      </a:r>
                      <a:endParaRPr sz="1400" cap="none" strike="noStrike">
                        <a:solidFill>
                          <a:srgbClr val="0A0A0A"/>
                        </a:solidFill>
                      </a:endParaRPr>
                    </a:p>
                  </a:txBody>
                  <a:tcPr marT="91425" marB="91425" marR="91425" marL="91425">
                    <a:solidFill>
                      <a:srgbClr val="EFEFEF"/>
                    </a:solidFill>
                  </a:tcPr>
                </a:tc>
              </a:tr>
              <a:tr h="398775">
                <a:tc>
                  <a:txBody>
                    <a:bodyPr/>
                    <a:lstStyle/>
                    <a:p>
                      <a:pPr indent="0" lvl="0" marL="0" marR="0" rtl="0" algn="l">
                        <a:lnSpc>
                          <a:spcPct val="100000"/>
                        </a:lnSpc>
                        <a:spcBef>
                          <a:spcPts val="0"/>
                        </a:spcBef>
                        <a:spcAft>
                          <a:spcPts val="0"/>
                        </a:spcAft>
                        <a:buNone/>
                      </a:pPr>
                      <a:r>
                        <a:rPr lang="en">
                          <a:solidFill>
                            <a:srgbClr val="0A0A0A"/>
                          </a:solidFill>
                        </a:rPr>
                        <a:t>K Nearest Neighbor</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r>
              <a:tr h="398775">
                <a:tc>
                  <a:txBody>
                    <a:bodyPr/>
                    <a:lstStyle/>
                    <a:p>
                      <a:pPr indent="0" lvl="0" marL="0" marR="0" rtl="0" algn="l">
                        <a:lnSpc>
                          <a:spcPct val="100000"/>
                        </a:lnSpc>
                        <a:spcBef>
                          <a:spcPts val="0"/>
                        </a:spcBef>
                        <a:spcAft>
                          <a:spcPts val="0"/>
                        </a:spcAft>
                        <a:buNone/>
                      </a:pPr>
                      <a:r>
                        <a:rPr lang="en">
                          <a:solidFill>
                            <a:srgbClr val="0A0A0A"/>
                          </a:solidFill>
                        </a:rPr>
                        <a:t>Neural Network</a:t>
                      </a:r>
                      <a:endParaRPr>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cap="none" strike="noStrike">
                        <a:solidFill>
                          <a:srgbClr val="0A0A0A"/>
                        </a:solidFill>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lang="en">
                          <a:solidFill>
                            <a:srgbClr val="0A0A0A"/>
                          </a:solidFill>
                        </a:rPr>
                        <a:t>0.25</a:t>
                      </a:r>
                      <a:endParaRPr sz="1400" cap="none" strike="noStrike">
                        <a:solidFill>
                          <a:srgbClr val="0A0A0A"/>
                        </a:solidFill>
                      </a:endParaRPr>
                    </a:p>
                  </a:txBody>
                  <a:tcPr marT="91425" marB="91425" marR="91425" marL="91425">
                    <a:solidFill>
                      <a:srgbClr val="EFEFE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7edf2dca7_2_11"/>
          <p:cNvSpPr txBox="1"/>
          <p:nvPr>
            <p:ph type="ctrTitle"/>
          </p:nvPr>
        </p:nvSpPr>
        <p:spPr>
          <a:xfrm>
            <a:off x="311700" y="242275"/>
            <a:ext cx="8520600" cy="70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472C4"/>
                </a:solidFill>
              </a:rPr>
              <a:t>Variable Importance</a:t>
            </a:r>
            <a:endParaRPr sz="3000">
              <a:solidFill>
                <a:srgbClr val="4472C4"/>
              </a:solidFill>
            </a:endParaRPr>
          </a:p>
        </p:txBody>
      </p:sp>
      <p:sp>
        <p:nvSpPr>
          <p:cNvPr id="259" name="Google Shape;259;ge7edf2dca7_2_11"/>
          <p:cNvSpPr txBox="1"/>
          <p:nvPr>
            <p:ph idx="1" type="subTitle"/>
          </p:nvPr>
        </p:nvSpPr>
        <p:spPr>
          <a:xfrm>
            <a:off x="-12" y="1044450"/>
            <a:ext cx="4060500" cy="79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0A0A0A"/>
                </a:solidFill>
              </a:rPr>
              <a:t>2 methods utilized to identify key variables:</a:t>
            </a:r>
            <a:endParaRPr b="1" sz="1300">
              <a:solidFill>
                <a:srgbClr val="0A0A0A"/>
              </a:solidFill>
            </a:endParaRPr>
          </a:p>
          <a:p>
            <a:pPr indent="-311150" lvl="0" marL="457200" rtl="0" algn="l">
              <a:spcBef>
                <a:spcPts val="600"/>
              </a:spcBef>
              <a:spcAft>
                <a:spcPts val="0"/>
              </a:spcAft>
              <a:buClr>
                <a:srgbClr val="0A0A0A"/>
              </a:buClr>
              <a:buSzPts val="1300"/>
              <a:buFont typeface="Nunito"/>
              <a:buChar char="●"/>
            </a:pPr>
            <a:r>
              <a:rPr b="1" lang="en" sz="1300">
                <a:solidFill>
                  <a:srgbClr val="0A0A0A"/>
                </a:solidFill>
              </a:rPr>
              <a:t>Feature Importance</a:t>
            </a:r>
            <a:r>
              <a:rPr lang="en" sz="1300">
                <a:solidFill>
                  <a:srgbClr val="0A0A0A"/>
                </a:solidFill>
              </a:rPr>
              <a:t> </a:t>
            </a:r>
            <a:endParaRPr sz="1300">
              <a:solidFill>
                <a:srgbClr val="0A0A0A"/>
              </a:solidFill>
            </a:endParaRPr>
          </a:p>
          <a:p>
            <a:pPr indent="0" lvl="0" marL="457200" rtl="0" algn="l">
              <a:spcBef>
                <a:spcPts val="600"/>
              </a:spcBef>
              <a:spcAft>
                <a:spcPts val="0"/>
              </a:spcAft>
              <a:buNone/>
            </a:pPr>
            <a:r>
              <a:rPr lang="en" sz="1200">
                <a:solidFill>
                  <a:srgbClr val="0A0A0A"/>
                </a:solidFill>
              </a:rPr>
              <a:t>(Random Forest, Decision Tree, Gradient Boosting)</a:t>
            </a:r>
            <a:endParaRPr sz="1200">
              <a:solidFill>
                <a:srgbClr val="0A0A0A"/>
              </a:solidFill>
            </a:endParaRPr>
          </a:p>
          <a:p>
            <a:pPr indent="-311150" lvl="0" marL="457200" rtl="0" algn="l">
              <a:spcBef>
                <a:spcPts val="600"/>
              </a:spcBef>
              <a:spcAft>
                <a:spcPts val="0"/>
              </a:spcAft>
              <a:buClr>
                <a:srgbClr val="0A0A0A"/>
              </a:buClr>
              <a:buSzPts val="1300"/>
              <a:buChar char="●"/>
            </a:pPr>
            <a:r>
              <a:rPr b="1" lang="en" sz="1300">
                <a:solidFill>
                  <a:srgbClr val="0A0A0A"/>
                </a:solidFill>
              </a:rPr>
              <a:t>Recursive Feature Elimination</a:t>
            </a:r>
            <a:endParaRPr b="1" sz="1300">
              <a:solidFill>
                <a:srgbClr val="0A0A0A"/>
              </a:solidFill>
            </a:endParaRPr>
          </a:p>
          <a:p>
            <a:pPr indent="0" lvl="0" marL="457200" rtl="0" algn="l">
              <a:spcBef>
                <a:spcPts val="600"/>
              </a:spcBef>
              <a:spcAft>
                <a:spcPts val="0"/>
              </a:spcAft>
              <a:buNone/>
            </a:pPr>
            <a:r>
              <a:rPr lang="en" sz="1200">
                <a:solidFill>
                  <a:srgbClr val="0A0A0A"/>
                </a:solidFill>
              </a:rPr>
              <a:t>(Logistic Regression)</a:t>
            </a:r>
            <a:endParaRPr sz="1200">
              <a:solidFill>
                <a:srgbClr val="0A0A0A"/>
              </a:solidFill>
            </a:endParaRPr>
          </a:p>
          <a:p>
            <a:pPr indent="0" lvl="0" marL="0" rtl="0" algn="l">
              <a:spcBef>
                <a:spcPts val="600"/>
              </a:spcBef>
              <a:spcAft>
                <a:spcPts val="0"/>
              </a:spcAft>
              <a:buNone/>
            </a:pPr>
            <a:r>
              <a:t/>
            </a:r>
            <a:endParaRPr sz="1900">
              <a:latin typeface="Nunito"/>
              <a:ea typeface="Nunito"/>
              <a:cs typeface="Nunito"/>
              <a:sym typeface="Nunito"/>
            </a:endParaRPr>
          </a:p>
          <a:p>
            <a:pPr indent="0" lvl="0" marL="0" rtl="0" algn="l">
              <a:spcBef>
                <a:spcPts val="600"/>
              </a:spcBef>
              <a:spcAft>
                <a:spcPts val="0"/>
              </a:spcAft>
              <a:buNone/>
            </a:pPr>
            <a:r>
              <a:t/>
            </a:r>
            <a:endParaRPr sz="2000">
              <a:latin typeface="Nunito"/>
              <a:ea typeface="Nunito"/>
              <a:cs typeface="Nunito"/>
              <a:sym typeface="Nunito"/>
            </a:endParaRPr>
          </a:p>
        </p:txBody>
      </p:sp>
      <p:pic>
        <p:nvPicPr>
          <p:cNvPr id="260" name="Google Shape;260;ge7edf2dca7_2_11"/>
          <p:cNvPicPr preferRelativeResize="0"/>
          <p:nvPr/>
        </p:nvPicPr>
        <p:blipFill>
          <a:blip r:embed="rId3">
            <a:alphaModFix/>
          </a:blip>
          <a:stretch>
            <a:fillRect/>
          </a:stretch>
        </p:blipFill>
        <p:spPr>
          <a:xfrm>
            <a:off x="4239375" y="1165300"/>
            <a:ext cx="4441901" cy="2703950"/>
          </a:xfrm>
          <a:prstGeom prst="rect">
            <a:avLst/>
          </a:prstGeom>
          <a:noFill/>
          <a:ln>
            <a:noFill/>
          </a:ln>
        </p:spPr>
      </p:pic>
      <p:sp>
        <p:nvSpPr>
          <p:cNvPr id="261" name="Google Shape;261;ge7edf2dca7_2_11"/>
          <p:cNvSpPr txBox="1"/>
          <p:nvPr/>
        </p:nvSpPr>
        <p:spPr>
          <a:xfrm>
            <a:off x="252600" y="2571750"/>
            <a:ext cx="4319400" cy="287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600">
                <a:solidFill>
                  <a:srgbClr val="0A0A0A"/>
                </a:solidFill>
              </a:rPr>
              <a:t>Top Variables:</a:t>
            </a:r>
            <a:endParaRPr b="1" sz="1600">
              <a:solidFill>
                <a:srgbClr val="0A0A0A"/>
              </a:solidFill>
            </a:endParaRPr>
          </a:p>
          <a:p>
            <a:pPr indent="-330200" lvl="0" marL="457200" rtl="0" algn="l">
              <a:spcBef>
                <a:spcPts val="600"/>
              </a:spcBef>
              <a:spcAft>
                <a:spcPts val="0"/>
              </a:spcAft>
              <a:buClr>
                <a:srgbClr val="0A0A0A"/>
              </a:buClr>
              <a:buSzPts val="1600"/>
              <a:buChar char="●"/>
            </a:pPr>
            <a:r>
              <a:rPr lang="en" sz="1600">
                <a:solidFill>
                  <a:srgbClr val="0A0A0A"/>
                </a:solidFill>
              </a:rPr>
              <a:t>monthly income_log </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total working years</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work life balance</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job satisfaction</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overtime 	</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environment satisfaction </a:t>
            </a:r>
            <a:endParaRPr sz="1600">
              <a:solidFill>
                <a:srgbClr val="0A0A0A"/>
              </a:solidFill>
            </a:endParaRPr>
          </a:p>
          <a:p>
            <a:pPr indent="0" lvl="0" marL="0" rtl="0" algn="l">
              <a:spcBef>
                <a:spcPts val="600"/>
              </a:spcBef>
              <a:spcAft>
                <a:spcPts val="0"/>
              </a:spcAft>
              <a:buNone/>
            </a:pPr>
            <a:r>
              <a:t/>
            </a:r>
            <a:endParaRPr sz="1600">
              <a:solidFill>
                <a:srgbClr val="0A0A0A"/>
              </a:solidFill>
            </a:endParaRPr>
          </a:p>
          <a:p>
            <a:pPr indent="0" lvl="0" marL="0" rtl="0" algn="l">
              <a:spcBef>
                <a:spcPts val="600"/>
              </a:spcBef>
              <a:spcAft>
                <a:spcPts val="0"/>
              </a:spcAft>
              <a:buNone/>
            </a:pPr>
            <a:r>
              <a:t/>
            </a:r>
            <a:endParaRPr>
              <a:solidFill>
                <a:schemeClr val="dk1"/>
              </a:solidFill>
              <a:latin typeface="Nunito"/>
              <a:ea typeface="Nunito"/>
              <a:cs typeface="Nunito"/>
              <a:sym typeface="Nunito"/>
            </a:endParaRPr>
          </a:p>
          <a:p>
            <a:pPr indent="0" lvl="0" marL="457200" rtl="0" algn="l">
              <a:spcBef>
                <a:spcPts val="600"/>
              </a:spcBef>
              <a:spcAft>
                <a:spcPts val="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e7edf2dca7_4_9"/>
          <p:cNvSpPr txBox="1"/>
          <p:nvPr>
            <p:ph type="ctrTitle"/>
          </p:nvPr>
        </p:nvSpPr>
        <p:spPr>
          <a:xfrm>
            <a:off x="311700" y="111675"/>
            <a:ext cx="85206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4472C4"/>
                </a:solidFill>
              </a:rPr>
              <a:t>Recommendations</a:t>
            </a:r>
            <a:endParaRPr sz="2600">
              <a:solidFill>
                <a:srgbClr val="4472C4"/>
              </a:solidFill>
            </a:endParaRPr>
          </a:p>
        </p:txBody>
      </p:sp>
      <p:sp>
        <p:nvSpPr>
          <p:cNvPr id="267" name="Google Shape;267;ge7edf2dca7_4_9"/>
          <p:cNvSpPr txBox="1"/>
          <p:nvPr>
            <p:ph idx="1" type="subTitle"/>
          </p:nvPr>
        </p:nvSpPr>
        <p:spPr>
          <a:xfrm>
            <a:off x="186900" y="649525"/>
            <a:ext cx="8770200" cy="29649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sz="1900">
                <a:solidFill>
                  <a:srgbClr val="212121"/>
                </a:solidFill>
              </a:rPr>
              <a:t>Ensure employee salaries are in line with market standards, particularly lower-level jobs.</a:t>
            </a:r>
            <a:endParaRPr sz="1900">
              <a:solidFill>
                <a:srgbClr val="212121"/>
              </a:solidFill>
            </a:endParaRPr>
          </a:p>
        </p:txBody>
      </p:sp>
      <p:pic>
        <p:nvPicPr>
          <p:cNvPr id="268" name="Google Shape;268;ge7edf2dca7_4_9"/>
          <p:cNvPicPr preferRelativeResize="0"/>
          <p:nvPr/>
        </p:nvPicPr>
        <p:blipFill rotWithShape="1">
          <a:blip r:embed="rId3">
            <a:alphaModFix/>
          </a:blip>
          <a:srcRect b="-1208" l="0" r="-4438" t="-1198"/>
          <a:stretch/>
        </p:blipFill>
        <p:spPr>
          <a:xfrm>
            <a:off x="2782725" y="1205500"/>
            <a:ext cx="5517150" cy="3777251"/>
          </a:xfrm>
          <a:prstGeom prst="rect">
            <a:avLst/>
          </a:prstGeom>
          <a:noFill/>
          <a:ln>
            <a:noFill/>
          </a:ln>
        </p:spPr>
      </p:pic>
      <p:sp>
        <p:nvSpPr>
          <p:cNvPr id="269" name="Google Shape;269;ge7edf2dca7_4_9"/>
          <p:cNvSpPr/>
          <p:nvPr/>
        </p:nvSpPr>
        <p:spPr>
          <a:xfrm>
            <a:off x="358125" y="773975"/>
            <a:ext cx="259800" cy="20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2019225" y="53600"/>
            <a:ext cx="65196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889"/>
              <a:buNone/>
            </a:pPr>
            <a:r>
              <a:rPr lang="en" sz="2600">
                <a:solidFill>
                  <a:srgbClr val="4472C4"/>
                </a:solidFill>
              </a:rPr>
              <a:t>Problems of Employee Attrition</a:t>
            </a:r>
            <a:r>
              <a:rPr lang="en" sz="2800">
                <a:solidFill>
                  <a:srgbClr val="4472C4"/>
                </a:solidFill>
                <a:latin typeface="Arial"/>
                <a:ea typeface="Arial"/>
                <a:cs typeface="Arial"/>
                <a:sym typeface="Arial"/>
              </a:rPr>
              <a:t> </a:t>
            </a:r>
            <a:endParaRPr sz="2800">
              <a:solidFill>
                <a:srgbClr val="4472C4"/>
              </a:solidFill>
              <a:latin typeface="Arial"/>
              <a:ea typeface="Arial"/>
              <a:cs typeface="Arial"/>
              <a:sym typeface="Arial"/>
            </a:endParaRPr>
          </a:p>
        </p:txBody>
      </p:sp>
      <p:sp>
        <p:nvSpPr>
          <p:cNvPr id="116" name="Google Shape;116;p2"/>
          <p:cNvSpPr txBox="1"/>
          <p:nvPr>
            <p:ph idx="1" type="body"/>
          </p:nvPr>
        </p:nvSpPr>
        <p:spPr>
          <a:xfrm>
            <a:off x="311700" y="1152475"/>
            <a:ext cx="8520600" cy="3197400"/>
          </a:xfrm>
          <a:prstGeom prst="rect">
            <a:avLst/>
          </a:prstGeom>
          <a:noFill/>
          <a:ln>
            <a:noFill/>
          </a:ln>
        </p:spPr>
        <p:txBody>
          <a:bodyPr anchorCtr="0" anchor="ctr" bIns="45700" lIns="91425" spcFirstLastPara="1" rIns="91425" wrap="square" tIns="45700">
            <a:normAutofit fontScale="92500" lnSpcReduction="20000"/>
          </a:bodyPr>
          <a:lstStyle/>
          <a:p>
            <a:pPr indent="0" lvl="0" marL="457200" rtl="0" algn="l">
              <a:lnSpc>
                <a:spcPct val="100000"/>
              </a:lnSpc>
              <a:spcBef>
                <a:spcPts val="320"/>
              </a:spcBef>
              <a:spcAft>
                <a:spcPts val="0"/>
              </a:spcAft>
              <a:buNone/>
            </a:pPr>
            <a:r>
              <a:t/>
            </a:r>
            <a:endParaRPr sz="2033">
              <a:solidFill>
                <a:srgbClr val="0A0A0A"/>
              </a:solidFill>
              <a:highlight>
                <a:srgbClr val="FEFEFE"/>
              </a:highlight>
            </a:endParaRPr>
          </a:p>
          <a:p>
            <a:pPr indent="0" lvl="0" marL="0" rtl="0" algn="l">
              <a:spcBef>
                <a:spcPts val="320"/>
              </a:spcBef>
              <a:spcAft>
                <a:spcPts val="0"/>
              </a:spcAft>
              <a:buClr>
                <a:srgbClr val="000000"/>
              </a:buClr>
              <a:buSzPct val="78667"/>
              <a:buFont typeface="Arial"/>
              <a:buNone/>
            </a:pPr>
            <a:r>
              <a:rPr b="1" lang="en" sz="2033">
                <a:solidFill>
                  <a:srgbClr val="0A0A0A"/>
                </a:solidFill>
                <a:highlight>
                  <a:srgbClr val="FEFEFE"/>
                </a:highlight>
              </a:rPr>
              <a:t>Problem Statement:</a:t>
            </a:r>
            <a:r>
              <a:rPr lang="en" sz="2033">
                <a:solidFill>
                  <a:srgbClr val="0A0A0A"/>
                </a:solidFill>
                <a:highlight>
                  <a:srgbClr val="FEFEFE"/>
                </a:highlight>
              </a:rPr>
              <a:t> IBM is facing an attrition problem and would like to understand which features are impacting attrition the most. What data driven recommendations should IBM implement to help fix this issue.</a:t>
            </a:r>
            <a:endParaRPr sz="2033">
              <a:solidFill>
                <a:srgbClr val="0A0A0A"/>
              </a:solidFill>
              <a:highlight>
                <a:srgbClr val="FEFEFE"/>
              </a:highlight>
            </a:endParaRPr>
          </a:p>
          <a:p>
            <a:pPr indent="0" lvl="0" marL="457200" rtl="0" algn="l">
              <a:lnSpc>
                <a:spcPct val="100000"/>
              </a:lnSpc>
              <a:spcBef>
                <a:spcPts val="320"/>
              </a:spcBef>
              <a:spcAft>
                <a:spcPts val="0"/>
              </a:spcAft>
              <a:buNone/>
            </a:pPr>
            <a:r>
              <a:t/>
            </a:r>
            <a:endParaRPr sz="2033">
              <a:solidFill>
                <a:srgbClr val="0A0A0A"/>
              </a:solidFill>
              <a:highlight>
                <a:srgbClr val="FEFEFE"/>
              </a:highlight>
            </a:endParaRPr>
          </a:p>
          <a:p>
            <a:pPr indent="0" lvl="0" marL="0" rtl="0" algn="l">
              <a:lnSpc>
                <a:spcPct val="100000"/>
              </a:lnSpc>
              <a:spcBef>
                <a:spcPts val="320"/>
              </a:spcBef>
              <a:spcAft>
                <a:spcPts val="0"/>
              </a:spcAft>
              <a:buNone/>
            </a:pPr>
            <a:r>
              <a:rPr b="1" lang="en" sz="2033">
                <a:solidFill>
                  <a:srgbClr val="0A0A0A"/>
                </a:solidFill>
                <a:highlight>
                  <a:srgbClr val="FEFEFE"/>
                </a:highlight>
              </a:rPr>
              <a:t>Business Impact</a:t>
            </a:r>
            <a:endParaRPr b="1" sz="2033">
              <a:solidFill>
                <a:srgbClr val="0A0A0A"/>
              </a:solidFill>
              <a:highlight>
                <a:srgbClr val="FEFEFE"/>
              </a:highlight>
            </a:endParaRPr>
          </a:p>
          <a:p>
            <a:pPr indent="-319008" lvl="0" marL="457200" rtl="0" algn="l">
              <a:lnSpc>
                <a:spcPct val="100000"/>
              </a:lnSpc>
              <a:spcBef>
                <a:spcPts val="320"/>
              </a:spcBef>
              <a:spcAft>
                <a:spcPts val="0"/>
              </a:spcAft>
              <a:buClr>
                <a:srgbClr val="0A0A0A"/>
              </a:buClr>
              <a:buSzPct val="100000"/>
              <a:buFont typeface="Arial"/>
              <a:buChar char="●"/>
            </a:pPr>
            <a:r>
              <a:rPr lang="en" sz="2033">
                <a:solidFill>
                  <a:srgbClr val="0A0A0A"/>
                </a:solidFill>
                <a:highlight>
                  <a:srgbClr val="FEFEFE"/>
                </a:highlight>
                <a:latin typeface="Arial"/>
                <a:ea typeface="Arial"/>
                <a:cs typeface="Arial"/>
                <a:sym typeface="Arial"/>
              </a:rPr>
              <a:t>Impact on company’s </a:t>
            </a:r>
            <a:r>
              <a:rPr lang="en" sz="2033">
                <a:solidFill>
                  <a:srgbClr val="0A0A0A"/>
                </a:solidFill>
                <a:highlight>
                  <a:srgbClr val="FEFEFE"/>
                </a:highlight>
              </a:rPr>
              <a:t>revenue</a:t>
            </a:r>
            <a:endParaRPr sz="2033">
              <a:solidFill>
                <a:srgbClr val="0A0A0A"/>
              </a:solidFill>
              <a:highlight>
                <a:srgbClr val="FEFEFE"/>
              </a:highlight>
              <a:latin typeface="Arial"/>
              <a:ea typeface="Arial"/>
              <a:cs typeface="Arial"/>
              <a:sym typeface="Arial"/>
            </a:endParaRPr>
          </a:p>
          <a:p>
            <a:pPr indent="-319008" lvl="0" marL="457200" rtl="0" algn="l">
              <a:lnSpc>
                <a:spcPct val="100000"/>
              </a:lnSpc>
              <a:spcBef>
                <a:spcPts val="0"/>
              </a:spcBef>
              <a:spcAft>
                <a:spcPts val="0"/>
              </a:spcAft>
              <a:buClr>
                <a:srgbClr val="0A0A0A"/>
              </a:buClr>
              <a:buSzPct val="100000"/>
              <a:buFont typeface="Arial"/>
              <a:buChar char="●"/>
            </a:pPr>
            <a:r>
              <a:rPr lang="en" sz="2033">
                <a:solidFill>
                  <a:srgbClr val="0A0A0A"/>
                </a:solidFill>
                <a:highlight>
                  <a:srgbClr val="FEFEFE"/>
                </a:highlight>
                <a:latin typeface="Arial"/>
                <a:ea typeface="Arial"/>
                <a:cs typeface="Arial"/>
                <a:sym typeface="Arial"/>
              </a:rPr>
              <a:t>Employee engagement and morale</a:t>
            </a:r>
            <a:endParaRPr sz="2033">
              <a:solidFill>
                <a:srgbClr val="0A0A0A"/>
              </a:solidFill>
              <a:highlight>
                <a:srgbClr val="FEFEFE"/>
              </a:highlight>
              <a:latin typeface="Arial"/>
              <a:ea typeface="Arial"/>
              <a:cs typeface="Arial"/>
              <a:sym typeface="Arial"/>
            </a:endParaRPr>
          </a:p>
          <a:p>
            <a:pPr indent="-319008" lvl="0" marL="457200" rtl="0" algn="l">
              <a:lnSpc>
                <a:spcPct val="100000"/>
              </a:lnSpc>
              <a:spcBef>
                <a:spcPts val="0"/>
              </a:spcBef>
              <a:spcAft>
                <a:spcPts val="0"/>
              </a:spcAft>
              <a:buClr>
                <a:srgbClr val="0A0A0A"/>
              </a:buClr>
              <a:buSzPct val="100000"/>
              <a:buFont typeface="Arial"/>
              <a:buChar char="●"/>
            </a:pPr>
            <a:r>
              <a:rPr lang="en" sz="2033">
                <a:solidFill>
                  <a:srgbClr val="0A0A0A"/>
                </a:solidFill>
                <a:highlight>
                  <a:srgbClr val="FEFEFE"/>
                </a:highlight>
                <a:latin typeface="Arial"/>
                <a:ea typeface="Arial"/>
                <a:cs typeface="Arial"/>
                <a:sym typeface="Arial"/>
              </a:rPr>
              <a:t>Constant On-boarding/Off-boarding/Retraining</a:t>
            </a:r>
            <a:endParaRPr sz="2033">
              <a:solidFill>
                <a:srgbClr val="0A0A0A"/>
              </a:solidFill>
              <a:highlight>
                <a:srgbClr val="FEFEFE"/>
              </a:highlight>
              <a:latin typeface="Arial"/>
              <a:ea typeface="Arial"/>
              <a:cs typeface="Arial"/>
              <a:sym typeface="Arial"/>
            </a:endParaRPr>
          </a:p>
          <a:p>
            <a:pPr indent="-319008" lvl="0" marL="457200" rtl="0" algn="l">
              <a:lnSpc>
                <a:spcPct val="100000"/>
              </a:lnSpc>
              <a:spcBef>
                <a:spcPts val="0"/>
              </a:spcBef>
              <a:spcAft>
                <a:spcPts val="0"/>
              </a:spcAft>
              <a:buClr>
                <a:srgbClr val="0A0A0A"/>
              </a:buClr>
              <a:buSzPct val="100000"/>
              <a:buFont typeface="Arial"/>
              <a:buChar char="●"/>
            </a:pPr>
            <a:r>
              <a:rPr lang="en" sz="2033">
                <a:solidFill>
                  <a:srgbClr val="0A0A0A"/>
                </a:solidFill>
                <a:highlight>
                  <a:srgbClr val="FEFEFE"/>
                </a:highlight>
                <a:latin typeface="Arial"/>
                <a:ea typeface="Arial"/>
                <a:cs typeface="Arial"/>
                <a:sym typeface="Arial"/>
              </a:rPr>
              <a:t>Team dynamics</a:t>
            </a:r>
            <a:endParaRPr sz="2033">
              <a:solidFill>
                <a:srgbClr val="0A0A0A"/>
              </a:solidFill>
              <a:highlight>
                <a:srgbClr val="FEFEFE"/>
              </a:highlight>
              <a:latin typeface="Arial"/>
              <a:ea typeface="Arial"/>
              <a:cs typeface="Arial"/>
              <a:sym typeface="Arial"/>
            </a:endParaRPr>
          </a:p>
          <a:p>
            <a:pPr indent="-319009" lvl="0" marL="457200" rtl="0" algn="l">
              <a:lnSpc>
                <a:spcPct val="100000"/>
              </a:lnSpc>
              <a:spcBef>
                <a:spcPts val="0"/>
              </a:spcBef>
              <a:spcAft>
                <a:spcPts val="0"/>
              </a:spcAft>
              <a:buClr>
                <a:srgbClr val="0A0A0A"/>
              </a:buClr>
              <a:buSzPct val="100000"/>
              <a:buFont typeface="Arial"/>
              <a:buChar char="●"/>
            </a:pPr>
            <a:r>
              <a:rPr lang="en" sz="2033">
                <a:solidFill>
                  <a:srgbClr val="0A0A0A"/>
                </a:solidFill>
                <a:highlight>
                  <a:srgbClr val="FEFEFE"/>
                </a:highlight>
                <a:latin typeface="Arial"/>
                <a:ea typeface="Arial"/>
                <a:cs typeface="Arial"/>
                <a:sym typeface="Arial"/>
              </a:rPr>
              <a:t>Project Delay/Loss of Customer</a:t>
            </a:r>
            <a:endParaRPr/>
          </a:p>
          <a:p>
            <a:pPr indent="0" lvl="0" marL="0" rtl="0" algn="l">
              <a:lnSpc>
                <a:spcPct val="100000"/>
              </a:lnSpc>
              <a:spcBef>
                <a:spcPts val="320"/>
              </a:spcBef>
              <a:spcAft>
                <a:spcPts val="0"/>
              </a:spcAft>
              <a:buSzPct val="66666"/>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e7edf2dca7_4_0"/>
          <p:cNvPicPr preferRelativeResize="0"/>
          <p:nvPr/>
        </p:nvPicPr>
        <p:blipFill>
          <a:blip r:embed="rId3">
            <a:alphaModFix/>
          </a:blip>
          <a:stretch>
            <a:fillRect/>
          </a:stretch>
        </p:blipFill>
        <p:spPr>
          <a:xfrm>
            <a:off x="4177375" y="2826915"/>
            <a:ext cx="3986825" cy="2136060"/>
          </a:xfrm>
          <a:prstGeom prst="rect">
            <a:avLst/>
          </a:prstGeom>
          <a:noFill/>
          <a:ln>
            <a:noFill/>
          </a:ln>
        </p:spPr>
      </p:pic>
      <p:sp>
        <p:nvSpPr>
          <p:cNvPr id="275" name="Google Shape;275;ge7edf2dca7_4_0"/>
          <p:cNvSpPr txBox="1"/>
          <p:nvPr/>
        </p:nvSpPr>
        <p:spPr>
          <a:xfrm>
            <a:off x="210975" y="271250"/>
            <a:ext cx="7423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4472C4"/>
                </a:solidFill>
              </a:rPr>
              <a:t>Recommendations</a:t>
            </a:r>
            <a:endParaRPr sz="1900"/>
          </a:p>
        </p:txBody>
      </p:sp>
      <p:pic>
        <p:nvPicPr>
          <p:cNvPr id="276" name="Google Shape;276;ge7edf2dca7_4_0"/>
          <p:cNvPicPr preferRelativeResize="0"/>
          <p:nvPr/>
        </p:nvPicPr>
        <p:blipFill>
          <a:blip r:embed="rId4">
            <a:alphaModFix/>
          </a:blip>
          <a:stretch>
            <a:fillRect/>
          </a:stretch>
        </p:blipFill>
        <p:spPr>
          <a:xfrm>
            <a:off x="363400" y="823425"/>
            <a:ext cx="3986827" cy="1922725"/>
          </a:xfrm>
          <a:prstGeom prst="rect">
            <a:avLst/>
          </a:prstGeom>
          <a:noFill/>
          <a:ln>
            <a:noFill/>
          </a:ln>
        </p:spPr>
      </p:pic>
      <p:sp>
        <p:nvSpPr>
          <p:cNvPr id="277" name="Google Shape;277;ge7edf2dca7_4_0"/>
          <p:cNvSpPr txBox="1"/>
          <p:nvPr/>
        </p:nvSpPr>
        <p:spPr>
          <a:xfrm>
            <a:off x="4832975" y="1527350"/>
            <a:ext cx="3890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Reduce Overtime when possible</a:t>
            </a:r>
            <a:endParaRPr/>
          </a:p>
        </p:txBody>
      </p:sp>
      <p:sp>
        <p:nvSpPr>
          <p:cNvPr id="278" name="Google Shape;278;ge7edf2dca7_4_0"/>
          <p:cNvSpPr txBox="1"/>
          <p:nvPr/>
        </p:nvSpPr>
        <p:spPr>
          <a:xfrm>
            <a:off x="489575" y="3889550"/>
            <a:ext cx="331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Promote Work/Life Balance</a:t>
            </a:r>
            <a:endParaRPr/>
          </a:p>
        </p:txBody>
      </p:sp>
      <p:sp>
        <p:nvSpPr>
          <p:cNvPr id="279" name="Google Shape;279;ge7edf2dca7_4_0"/>
          <p:cNvSpPr/>
          <p:nvPr/>
        </p:nvSpPr>
        <p:spPr>
          <a:xfrm>
            <a:off x="4497025" y="1688150"/>
            <a:ext cx="259800" cy="20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e7edf2dca7_4_0"/>
          <p:cNvSpPr/>
          <p:nvPr/>
        </p:nvSpPr>
        <p:spPr>
          <a:xfrm>
            <a:off x="3698150" y="4014300"/>
            <a:ext cx="259800" cy="24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e7edf2dca7_2_105"/>
          <p:cNvSpPr txBox="1"/>
          <p:nvPr/>
        </p:nvSpPr>
        <p:spPr>
          <a:xfrm>
            <a:off x="1014650" y="90400"/>
            <a:ext cx="6288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rgbClr val="4472C4"/>
                </a:solidFill>
              </a:rPr>
              <a:t>Recommendations</a:t>
            </a:r>
            <a:endParaRPr sz="1900"/>
          </a:p>
        </p:txBody>
      </p:sp>
      <p:pic>
        <p:nvPicPr>
          <p:cNvPr id="286" name="Google Shape;286;ge7edf2dca7_2_105"/>
          <p:cNvPicPr preferRelativeResize="0"/>
          <p:nvPr/>
        </p:nvPicPr>
        <p:blipFill>
          <a:blip r:embed="rId3">
            <a:alphaModFix/>
          </a:blip>
          <a:stretch>
            <a:fillRect/>
          </a:stretch>
        </p:blipFill>
        <p:spPr>
          <a:xfrm>
            <a:off x="4781850" y="1217900"/>
            <a:ext cx="3764874" cy="3764874"/>
          </a:xfrm>
          <a:prstGeom prst="rect">
            <a:avLst/>
          </a:prstGeom>
          <a:noFill/>
          <a:ln>
            <a:noFill/>
          </a:ln>
        </p:spPr>
      </p:pic>
      <p:sp>
        <p:nvSpPr>
          <p:cNvPr id="287" name="Google Shape;287;ge7edf2dca7_2_105"/>
          <p:cNvSpPr txBox="1"/>
          <p:nvPr/>
        </p:nvSpPr>
        <p:spPr>
          <a:xfrm>
            <a:off x="150675" y="675400"/>
            <a:ext cx="7383900" cy="76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t>Highest level of attrition in 5-10 year range. Implement early career/junior development programs.</a:t>
            </a:r>
            <a:endParaRPr/>
          </a:p>
        </p:txBody>
      </p:sp>
      <p:sp>
        <p:nvSpPr>
          <p:cNvPr id="288" name="Google Shape;288;ge7edf2dca7_2_105"/>
          <p:cNvSpPr/>
          <p:nvPr/>
        </p:nvSpPr>
        <p:spPr>
          <a:xfrm>
            <a:off x="327975" y="824225"/>
            <a:ext cx="259800" cy="20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7abdf88f1_8_5"/>
          <p:cNvSpPr txBox="1"/>
          <p:nvPr>
            <p:ph idx="1" type="subTitle"/>
          </p:nvPr>
        </p:nvSpPr>
        <p:spPr>
          <a:xfrm>
            <a:off x="311700" y="222200"/>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a:solidFill>
                  <a:srgbClr val="4472C4"/>
                </a:solidFill>
              </a:rPr>
              <a:t>                                  </a:t>
            </a:r>
            <a:r>
              <a:rPr lang="en">
                <a:solidFill>
                  <a:srgbClr val="4472C4"/>
                </a:solidFill>
              </a:rPr>
              <a:t>Findings</a:t>
            </a:r>
            <a:r>
              <a:rPr lang="en"/>
              <a:t> </a:t>
            </a:r>
            <a:endParaRPr/>
          </a:p>
        </p:txBody>
      </p:sp>
      <p:pic>
        <p:nvPicPr>
          <p:cNvPr id="294" name="Google Shape;294;ge7abdf88f1_8_5"/>
          <p:cNvPicPr preferRelativeResize="0"/>
          <p:nvPr/>
        </p:nvPicPr>
        <p:blipFill>
          <a:blip r:embed="rId3">
            <a:alphaModFix/>
          </a:blip>
          <a:stretch>
            <a:fillRect/>
          </a:stretch>
        </p:blipFill>
        <p:spPr>
          <a:xfrm>
            <a:off x="980488" y="806300"/>
            <a:ext cx="7183027" cy="4159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e7edf2dca7_4_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472C4"/>
                </a:solidFill>
              </a:rPr>
              <a:t>Thank you for your time!</a:t>
            </a:r>
            <a:br>
              <a:rPr lang="en" sz="4300">
                <a:solidFill>
                  <a:srgbClr val="4472C4"/>
                </a:solidFill>
              </a:rPr>
            </a:br>
            <a:r>
              <a:rPr lang="en" sz="4300">
                <a:solidFill>
                  <a:srgbClr val="4472C4"/>
                </a:solidFill>
              </a:rPr>
              <a:t>Questions?</a:t>
            </a:r>
            <a:endParaRPr sz="4300">
              <a:solidFill>
                <a:srgbClr val="4472C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311700" y="1807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71539"/>
              <a:buNone/>
            </a:pPr>
            <a:r>
              <a:rPr lang="en">
                <a:solidFill>
                  <a:schemeClr val="dk2"/>
                </a:solidFill>
              </a:rPr>
              <a:t>                        </a:t>
            </a:r>
            <a:r>
              <a:rPr lang="en" sz="2850">
                <a:solidFill>
                  <a:srgbClr val="4472C4"/>
                </a:solidFill>
              </a:rPr>
              <a:t>Literature Review</a:t>
            </a:r>
            <a:endParaRPr sz="2850">
              <a:solidFill>
                <a:srgbClr val="4472C4"/>
              </a:solidFill>
            </a:endParaRPr>
          </a:p>
        </p:txBody>
      </p:sp>
      <p:sp>
        <p:nvSpPr>
          <p:cNvPr id="122" name="Google Shape;122;p3"/>
          <p:cNvSpPr txBox="1"/>
          <p:nvPr>
            <p:ph idx="1" type="body"/>
          </p:nvPr>
        </p:nvSpPr>
        <p:spPr>
          <a:xfrm>
            <a:off x="271025" y="840300"/>
            <a:ext cx="8520600" cy="332730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00000"/>
              </a:lnSpc>
              <a:spcBef>
                <a:spcPts val="600"/>
              </a:spcBef>
              <a:spcAft>
                <a:spcPts val="0"/>
              </a:spcAft>
              <a:buNone/>
            </a:pPr>
            <a:r>
              <a:rPr b="1" lang="en" sz="1400">
                <a:solidFill>
                  <a:srgbClr val="0A0A0A"/>
                </a:solidFill>
              </a:rPr>
              <a:t>Preprocessing:</a:t>
            </a:r>
            <a:endParaRPr b="1" sz="1400">
              <a:solidFill>
                <a:srgbClr val="0A0A0A"/>
              </a:solidFill>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1. We worked on missing data, null values, removed the features whose values were the same in all the rows</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2. Transformed the binary format into [0,1]</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3. Converted monthly salary into their log value for removing the outliers</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4. We have also used “get dummies” for few features and considered it in a predictive model</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b="1" lang="en" sz="1400">
                <a:solidFill>
                  <a:srgbClr val="0A0A0A"/>
                </a:solidFill>
              </a:rPr>
              <a:t>Modeling: </a:t>
            </a:r>
            <a:endParaRPr b="1" sz="1400">
              <a:solidFill>
                <a:srgbClr val="0A0A0A"/>
              </a:solidFill>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1. We have implemented various models, i.e, Logistic regression, Multiple Linear Regression, Random Forest, Support Vector Machine, Decision Tree, Neural Network, and KMean Clustering.</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2. We are using pycaret(python library) and ROC/RMSE for model comparison.</a:t>
            </a:r>
            <a:endParaRPr sz="1556">
              <a:solidFill>
                <a:srgbClr val="0A0A0A"/>
              </a:solidFill>
              <a:latin typeface="Calibri"/>
              <a:ea typeface="Calibri"/>
              <a:cs typeface="Calibri"/>
              <a:sym typeface="Calibri"/>
            </a:endParaRPr>
          </a:p>
          <a:p>
            <a:pPr indent="0" lvl="0" marL="0" rtl="0" algn="l">
              <a:lnSpc>
                <a:spcPct val="100000"/>
              </a:lnSpc>
              <a:spcBef>
                <a:spcPts val="600"/>
              </a:spcBef>
              <a:spcAft>
                <a:spcPts val="0"/>
              </a:spcAft>
              <a:buNone/>
            </a:pPr>
            <a:r>
              <a:rPr lang="en" sz="1556">
                <a:solidFill>
                  <a:srgbClr val="0A0A0A"/>
                </a:solidFill>
                <a:latin typeface="Calibri"/>
                <a:ea typeface="Calibri"/>
                <a:cs typeface="Calibri"/>
                <a:sym typeface="Calibri"/>
              </a:rPr>
              <a:t>3. We are comparing all the models and coming up with the best predictive model.</a:t>
            </a:r>
            <a:endParaRPr>
              <a:solidFill>
                <a:srgbClr val="0A0A0A"/>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311700" y="-1217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71539"/>
              <a:buNone/>
            </a:pPr>
            <a:r>
              <a:rPr lang="en"/>
              <a:t>                    </a:t>
            </a:r>
            <a:r>
              <a:rPr lang="en" sz="2850"/>
              <a:t>     </a:t>
            </a:r>
            <a:r>
              <a:rPr lang="en" sz="2850">
                <a:solidFill>
                  <a:srgbClr val="4472C4"/>
                </a:solidFill>
              </a:rPr>
              <a:t>Data Transformation</a:t>
            </a:r>
            <a:endParaRPr sz="2850">
              <a:solidFill>
                <a:srgbClr val="4472C4"/>
              </a:solidFill>
            </a:endParaRPr>
          </a:p>
        </p:txBody>
      </p:sp>
      <p:pic>
        <p:nvPicPr>
          <p:cNvPr id="128" name="Google Shape;128;p4"/>
          <p:cNvPicPr preferRelativeResize="0"/>
          <p:nvPr/>
        </p:nvPicPr>
        <p:blipFill rotWithShape="1">
          <a:blip r:embed="rId3">
            <a:alphaModFix/>
          </a:blip>
          <a:srcRect b="0" l="0" r="0" t="0"/>
          <a:stretch/>
        </p:blipFill>
        <p:spPr>
          <a:xfrm>
            <a:off x="2971800" y="712925"/>
            <a:ext cx="5836476" cy="3842402"/>
          </a:xfrm>
          <a:prstGeom prst="rect">
            <a:avLst/>
          </a:prstGeom>
          <a:noFill/>
          <a:ln>
            <a:noFill/>
          </a:ln>
        </p:spPr>
      </p:pic>
      <p:sp>
        <p:nvSpPr>
          <p:cNvPr id="129" name="Google Shape;129;p4"/>
          <p:cNvSpPr/>
          <p:nvPr/>
        </p:nvSpPr>
        <p:spPr>
          <a:xfrm>
            <a:off x="2238700" y="3647300"/>
            <a:ext cx="674400" cy="81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238700" y="1721950"/>
            <a:ext cx="674400" cy="81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txBox="1"/>
          <p:nvPr/>
        </p:nvSpPr>
        <p:spPr>
          <a:xfrm>
            <a:off x="434750" y="1931200"/>
            <a:ext cx="16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AA84F"/>
                </a:solidFill>
              </a:rPr>
              <a:t>Features Used</a:t>
            </a:r>
            <a:endParaRPr>
              <a:solidFill>
                <a:srgbClr val="6AA84F"/>
              </a:solidFill>
            </a:endParaRPr>
          </a:p>
        </p:txBody>
      </p:sp>
      <p:sp>
        <p:nvSpPr>
          <p:cNvPr id="132" name="Google Shape;132;p4"/>
          <p:cNvSpPr txBox="1"/>
          <p:nvPr/>
        </p:nvSpPr>
        <p:spPr>
          <a:xfrm>
            <a:off x="434750" y="3861850"/>
            <a:ext cx="17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Features </a:t>
            </a:r>
            <a:r>
              <a:rPr lang="en">
                <a:solidFill>
                  <a:srgbClr val="CC0000"/>
                </a:solidFill>
              </a:rPr>
              <a:t>Dropped</a:t>
            </a:r>
            <a:endParaRPr>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descr="Chart, bar chart&#10;&#10;Description automatically generated" id="138" name="Google Shape;138;p5"/>
          <p:cNvPicPr preferRelativeResize="0"/>
          <p:nvPr/>
        </p:nvPicPr>
        <p:blipFill rotWithShape="1">
          <a:blip r:embed="rId3">
            <a:alphaModFix/>
          </a:blip>
          <a:srcRect b="0" l="0" r="0" t="0"/>
          <a:stretch/>
        </p:blipFill>
        <p:spPr>
          <a:xfrm>
            <a:off x="3249013" y="728244"/>
            <a:ext cx="2637839" cy="3130967"/>
          </a:xfrm>
          <a:prstGeom prst="rect">
            <a:avLst/>
          </a:prstGeom>
          <a:noFill/>
          <a:ln>
            <a:noFill/>
          </a:ln>
        </p:spPr>
      </p:pic>
      <p:pic>
        <p:nvPicPr>
          <p:cNvPr descr="Chart, pie chart&#10;&#10;Description automatically generated" id="139" name="Google Shape;139;p5"/>
          <p:cNvPicPr preferRelativeResize="0"/>
          <p:nvPr/>
        </p:nvPicPr>
        <p:blipFill rotWithShape="1">
          <a:blip r:embed="rId4">
            <a:alphaModFix/>
          </a:blip>
          <a:srcRect b="0" l="0" r="0" t="0"/>
          <a:stretch/>
        </p:blipFill>
        <p:spPr>
          <a:xfrm>
            <a:off x="428185" y="1180416"/>
            <a:ext cx="2653009" cy="2578276"/>
          </a:xfrm>
          <a:prstGeom prst="rect">
            <a:avLst/>
          </a:prstGeom>
          <a:noFill/>
          <a:ln>
            <a:noFill/>
          </a:ln>
        </p:spPr>
      </p:pic>
      <p:pic>
        <p:nvPicPr>
          <p:cNvPr descr="Chart, bar chart&#10;&#10;Description automatically generated" id="140" name="Google Shape;140;p5"/>
          <p:cNvPicPr preferRelativeResize="0"/>
          <p:nvPr/>
        </p:nvPicPr>
        <p:blipFill rotWithShape="1">
          <a:blip r:embed="rId5">
            <a:alphaModFix/>
          </a:blip>
          <a:srcRect b="0" l="0" r="0" t="0"/>
          <a:stretch/>
        </p:blipFill>
        <p:spPr>
          <a:xfrm>
            <a:off x="6159781" y="1057539"/>
            <a:ext cx="2637840" cy="2882885"/>
          </a:xfrm>
          <a:prstGeom prst="rect">
            <a:avLst/>
          </a:prstGeom>
          <a:noFill/>
          <a:ln>
            <a:noFill/>
          </a:ln>
        </p:spPr>
      </p:pic>
      <p:sp>
        <p:nvSpPr>
          <p:cNvPr id="141" name="Google Shape;141;p5"/>
          <p:cNvSpPr txBox="1"/>
          <p:nvPr/>
        </p:nvSpPr>
        <p:spPr>
          <a:xfrm>
            <a:off x="415873" y="4050859"/>
            <a:ext cx="25140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The dataset contains 16% of</a:t>
            </a:r>
            <a:endParaRPr sz="1300"/>
          </a:p>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employees who are terminated.</a:t>
            </a:r>
            <a:endParaRPr sz="1300"/>
          </a:p>
        </p:txBody>
      </p:sp>
      <p:sp>
        <p:nvSpPr>
          <p:cNvPr id="142" name="Google Shape;142;p5"/>
          <p:cNvSpPr txBox="1"/>
          <p:nvPr/>
        </p:nvSpPr>
        <p:spPr>
          <a:xfrm>
            <a:off x="3251227" y="3859210"/>
            <a:ext cx="2745600" cy="109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There are three departments in the company. Most of the employees work in Research &amp; Development department while very few work in the HR department.</a:t>
            </a:r>
            <a:endParaRPr sz="1300"/>
          </a:p>
        </p:txBody>
      </p:sp>
      <p:sp>
        <p:nvSpPr>
          <p:cNvPr id="143" name="Google Shape;143;p5"/>
          <p:cNvSpPr txBox="1"/>
          <p:nvPr/>
        </p:nvSpPr>
        <p:spPr>
          <a:xfrm>
            <a:off x="6543403" y="3963085"/>
            <a:ext cx="21201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Majority of the employees travel rarely while 10.2% of employees are non travelers.</a:t>
            </a:r>
            <a:endParaRPr b="0" i="0" sz="1300" u="none" cap="none" strike="noStrike">
              <a:solidFill>
                <a:srgbClr val="000000"/>
              </a:solidFill>
              <a:latin typeface="Arial"/>
              <a:ea typeface="Arial"/>
              <a:cs typeface="Arial"/>
              <a:sym typeface="Arial"/>
            </a:endParaRPr>
          </a:p>
        </p:txBody>
      </p:sp>
      <p:sp>
        <p:nvSpPr>
          <p:cNvPr id="144" name="Google Shape;144;p5"/>
          <p:cNvSpPr txBox="1"/>
          <p:nvPr/>
        </p:nvSpPr>
        <p:spPr>
          <a:xfrm>
            <a:off x="709878" y="186225"/>
            <a:ext cx="4380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2400" u="none" cap="none" strike="noStrike">
                <a:solidFill>
                  <a:srgbClr val="4472C4"/>
                </a:solidFill>
              </a:rPr>
              <a:t>Exploratory Data Analysis</a:t>
            </a:r>
            <a:endParaRPr/>
          </a:p>
        </p:txBody>
      </p:sp>
      <p:cxnSp>
        <p:nvCxnSpPr>
          <p:cNvPr id="145" name="Google Shape;145;p5"/>
          <p:cNvCxnSpPr/>
          <p:nvPr/>
        </p:nvCxnSpPr>
        <p:spPr>
          <a:xfrm>
            <a:off x="3081194" y="1180416"/>
            <a:ext cx="0" cy="2782668"/>
          </a:xfrm>
          <a:prstGeom prst="straightConnector1">
            <a:avLst/>
          </a:prstGeom>
          <a:noFill/>
          <a:ln cap="flat" cmpd="sng" w="9525">
            <a:solidFill>
              <a:srgbClr val="1736A8"/>
            </a:solidFill>
            <a:prstDash val="solid"/>
            <a:round/>
            <a:headEnd len="sm" w="sm" type="none"/>
            <a:tailEnd len="sm" w="sm" type="none"/>
          </a:ln>
        </p:spPr>
      </p:cxnSp>
      <p:cxnSp>
        <p:nvCxnSpPr>
          <p:cNvPr id="146" name="Google Shape;146;p5"/>
          <p:cNvCxnSpPr/>
          <p:nvPr/>
        </p:nvCxnSpPr>
        <p:spPr>
          <a:xfrm>
            <a:off x="5996940" y="1157756"/>
            <a:ext cx="0" cy="2782668"/>
          </a:xfrm>
          <a:prstGeom prst="straightConnector1">
            <a:avLst/>
          </a:prstGeom>
          <a:noFill/>
          <a:ln cap="flat" cmpd="sng" w="9525">
            <a:solidFill>
              <a:srgbClr val="1736A8"/>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Chart, bar chart&#10;&#10;Description automatically generated" id="152" name="Google Shape;152;p11"/>
          <p:cNvPicPr preferRelativeResize="0"/>
          <p:nvPr/>
        </p:nvPicPr>
        <p:blipFill rotWithShape="1">
          <a:blip r:embed="rId3">
            <a:alphaModFix/>
          </a:blip>
          <a:srcRect b="0" l="0" r="0" t="0"/>
          <a:stretch/>
        </p:blipFill>
        <p:spPr>
          <a:xfrm>
            <a:off x="3203972" y="544992"/>
            <a:ext cx="2553128" cy="3119749"/>
          </a:xfrm>
          <a:prstGeom prst="rect">
            <a:avLst/>
          </a:prstGeom>
          <a:noFill/>
          <a:ln>
            <a:noFill/>
          </a:ln>
        </p:spPr>
      </p:pic>
      <p:sp>
        <p:nvSpPr>
          <p:cNvPr id="153" name="Google Shape;153;p11"/>
          <p:cNvSpPr txBox="1"/>
          <p:nvPr/>
        </p:nvSpPr>
        <p:spPr>
          <a:xfrm>
            <a:off x="3188675" y="3644399"/>
            <a:ext cx="2766600" cy="109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Majority of the employees have Life sciences and medical as their field. Whereas the dataset has less employees from marketing, technical degree and HR</a:t>
            </a:r>
            <a:endParaRPr sz="1300"/>
          </a:p>
        </p:txBody>
      </p:sp>
      <p:sp>
        <p:nvSpPr>
          <p:cNvPr id="154" name="Google Shape;154;p11"/>
          <p:cNvSpPr txBox="1"/>
          <p:nvPr/>
        </p:nvSpPr>
        <p:spPr>
          <a:xfrm>
            <a:off x="264694" y="3502980"/>
            <a:ext cx="2726400" cy="129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There are 5 categories of Education. Only 3.3% employee hold the highest education qualification, Doctor. Most of the employees have the education category of Bachelor.</a:t>
            </a:r>
            <a:endParaRPr sz="1300"/>
          </a:p>
        </p:txBody>
      </p:sp>
      <p:pic>
        <p:nvPicPr>
          <p:cNvPr descr="Chart, bar chart&#10;&#10;Description automatically generated" id="155" name="Google Shape;155;p11"/>
          <p:cNvPicPr preferRelativeResize="0"/>
          <p:nvPr/>
        </p:nvPicPr>
        <p:blipFill rotWithShape="1">
          <a:blip r:embed="rId4">
            <a:alphaModFix/>
          </a:blip>
          <a:srcRect b="0" l="0" r="0" t="0"/>
          <a:stretch/>
        </p:blipFill>
        <p:spPr>
          <a:xfrm>
            <a:off x="302992" y="620737"/>
            <a:ext cx="2700338" cy="2850356"/>
          </a:xfrm>
          <a:prstGeom prst="rect">
            <a:avLst/>
          </a:prstGeom>
          <a:noFill/>
          <a:ln>
            <a:noFill/>
          </a:ln>
        </p:spPr>
      </p:pic>
      <p:pic>
        <p:nvPicPr>
          <p:cNvPr descr="Chart, bar chart&#10;&#10;Description automatically generated" id="156" name="Google Shape;156;p11"/>
          <p:cNvPicPr preferRelativeResize="0"/>
          <p:nvPr/>
        </p:nvPicPr>
        <p:blipFill rotWithShape="1">
          <a:blip r:embed="rId5">
            <a:alphaModFix/>
          </a:blip>
          <a:srcRect b="0" l="0" r="0" t="0"/>
          <a:stretch/>
        </p:blipFill>
        <p:spPr>
          <a:xfrm>
            <a:off x="5970622" y="544993"/>
            <a:ext cx="2728913" cy="2886075"/>
          </a:xfrm>
          <a:prstGeom prst="rect">
            <a:avLst/>
          </a:prstGeom>
          <a:noFill/>
          <a:ln>
            <a:noFill/>
          </a:ln>
        </p:spPr>
      </p:pic>
      <p:sp>
        <p:nvSpPr>
          <p:cNvPr id="157" name="Google Shape;157;p11"/>
          <p:cNvSpPr txBox="1"/>
          <p:nvPr/>
        </p:nvSpPr>
        <p:spPr>
          <a:xfrm>
            <a:off x="6336639" y="3664741"/>
            <a:ext cx="2248800" cy="692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More than half of the employees have high and very high job satisfaction.</a:t>
            </a:r>
            <a:endParaRPr sz="1300"/>
          </a:p>
        </p:txBody>
      </p:sp>
      <p:sp>
        <p:nvSpPr>
          <p:cNvPr id="158" name="Google Shape;158;p11"/>
          <p:cNvSpPr txBox="1"/>
          <p:nvPr/>
        </p:nvSpPr>
        <p:spPr>
          <a:xfrm>
            <a:off x="709878" y="176300"/>
            <a:ext cx="4169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2400" u="none" cap="none" strike="noStrike">
                <a:solidFill>
                  <a:srgbClr val="4472C4"/>
                </a:solidFill>
              </a:rPr>
              <a:t>Exploratory Data Analysis</a:t>
            </a:r>
            <a:endParaRPr/>
          </a:p>
        </p:txBody>
      </p:sp>
      <p:cxnSp>
        <p:nvCxnSpPr>
          <p:cNvPr id="159" name="Google Shape;159;p11"/>
          <p:cNvCxnSpPr/>
          <p:nvPr/>
        </p:nvCxnSpPr>
        <p:spPr>
          <a:xfrm>
            <a:off x="3113092" y="720312"/>
            <a:ext cx="0" cy="2782668"/>
          </a:xfrm>
          <a:prstGeom prst="straightConnector1">
            <a:avLst/>
          </a:prstGeom>
          <a:noFill/>
          <a:ln cap="flat" cmpd="sng" w="9525">
            <a:solidFill>
              <a:srgbClr val="1736A8"/>
            </a:solidFill>
            <a:prstDash val="solid"/>
            <a:round/>
            <a:headEnd len="sm" w="sm" type="none"/>
            <a:tailEnd len="sm" w="sm" type="none"/>
          </a:ln>
        </p:spPr>
      </p:cxnSp>
      <p:cxnSp>
        <p:nvCxnSpPr>
          <p:cNvPr id="160" name="Google Shape;160;p11"/>
          <p:cNvCxnSpPr/>
          <p:nvPr/>
        </p:nvCxnSpPr>
        <p:spPr>
          <a:xfrm>
            <a:off x="5957742" y="711255"/>
            <a:ext cx="0" cy="2782668"/>
          </a:xfrm>
          <a:prstGeom prst="straightConnector1">
            <a:avLst/>
          </a:prstGeom>
          <a:noFill/>
          <a:ln cap="flat" cmpd="sng" w="9525">
            <a:solidFill>
              <a:srgbClr val="1736A8"/>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Chart, histogram&#10;&#10;Description automatically generated" id="165" name="Google Shape;165;p16"/>
          <p:cNvPicPr preferRelativeResize="0"/>
          <p:nvPr/>
        </p:nvPicPr>
        <p:blipFill rotWithShape="1">
          <a:blip r:embed="rId3">
            <a:alphaModFix/>
          </a:blip>
          <a:srcRect b="0" l="0" r="0" t="0"/>
          <a:stretch/>
        </p:blipFill>
        <p:spPr>
          <a:xfrm>
            <a:off x="385310" y="706400"/>
            <a:ext cx="2735280" cy="2969732"/>
          </a:xfrm>
          <a:prstGeom prst="rect">
            <a:avLst/>
          </a:prstGeom>
          <a:noFill/>
          <a:ln>
            <a:noFill/>
          </a:ln>
        </p:spPr>
      </p:pic>
      <p:sp>
        <p:nvSpPr>
          <p:cNvPr id="166" name="Google Shape;166;p16"/>
          <p:cNvSpPr txBox="1"/>
          <p:nvPr/>
        </p:nvSpPr>
        <p:spPr>
          <a:xfrm>
            <a:off x="469079" y="3767657"/>
            <a:ext cx="29037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There is low skewness, data is almost normally distributed. Majority of the employees working have their age in the range 28 to 45.</a:t>
            </a:r>
            <a:endParaRPr sz="1300"/>
          </a:p>
        </p:txBody>
      </p:sp>
      <p:sp>
        <p:nvSpPr>
          <p:cNvPr id="167" name="Google Shape;167;p16"/>
          <p:cNvSpPr txBox="1"/>
          <p:nvPr/>
        </p:nvSpPr>
        <p:spPr>
          <a:xfrm>
            <a:off x="709880" y="176300"/>
            <a:ext cx="491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2400" u="none" cap="none" strike="noStrike">
                <a:solidFill>
                  <a:srgbClr val="4472C4"/>
                </a:solidFill>
              </a:rPr>
              <a:t>Exploratory Data Analysis</a:t>
            </a:r>
            <a:endParaRPr/>
          </a:p>
        </p:txBody>
      </p:sp>
      <p:pic>
        <p:nvPicPr>
          <p:cNvPr descr="Chart, histogram&#10;&#10;Description automatically generated" id="168" name="Google Shape;168;p16"/>
          <p:cNvPicPr preferRelativeResize="0"/>
          <p:nvPr/>
        </p:nvPicPr>
        <p:blipFill rotWithShape="1">
          <a:blip r:embed="rId4">
            <a:alphaModFix/>
          </a:blip>
          <a:srcRect b="0" l="0" r="0" t="0"/>
          <a:stretch/>
        </p:blipFill>
        <p:spPr>
          <a:xfrm>
            <a:off x="3204360" y="708439"/>
            <a:ext cx="2735280" cy="2943023"/>
          </a:xfrm>
          <a:prstGeom prst="rect">
            <a:avLst/>
          </a:prstGeom>
          <a:noFill/>
          <a:ln>
            <a:noFill/>
          </a:ln>
        </p:spPr>
      </p:pic>
      <p:sp>
        <p:nvSpPr>
          <p:cNvPr id="169" name="Google Shape;169;p16"/>
          <p:cNvSpPr txBox="1"/>
          <p:nvPr/>
        </p:nvSpPr>
        <p:spPr>
          <a:xfrm>
            <a:off x="3604770" y="3767658"/>
            <a:ext cx="2334900" cy="109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Employees with less working years at company has higher attrition rate compared to employees with more number of years.</a:t>
            </a:r>
            <a:endParaRPr sz="1300"/>
          </a:p>
        </p:txBody>
      </p:sp>
      <p:pic>
        <p:nvPicPr>
          <p:cNvPr descr="Chart, histogram&#10;&#10;Description automatically generated" id="170" name="Google Shape;170;p16"/>
          <p:cNvPicPr preferRelativeResize="0"/>
          <p:nvPr/>
        </p:nvPicPr>
        <p:blipFill rotWithShape="1">
          <a:blip r:embed="rId5">
            <a:alphaModFix/>
          </a:blip>
          <a:srcRect b="0" l="0" r="0" t="0"/>
          <a:stretch/>
        </p:blipFill>
        <p:spPr>
          <a:xfrm>
            <a:off x="6023410" y="743177"/>
            <a:ext cx="2735280" cy="2854206"/>
          </a:xfrm>
          <a:prstGeom prst="rect">
            <a:avLst/>
          </a:prstGeom>
          <a:noFill/>
          <a:ln>
            <a:noFill/>
          </a:ln>
        </p:spPr>
      </p:pic>
      <p:sp>
        <p:nvSpPr>
          <p:cNvPr id="171" name="Google Shape;171;p16"/>
          <p:cNvSpPr txBox="1"/>
          <p:nvPr/>
        </p:nvSpPr>
        <p:spPr>
          <a:xfrm>
            <a:off x="6098982" y="3696113"/>
            <a:ext cx="29037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300" u="none" cap="none" strike="noStrike">
                <a:solidFill>
                  <a:srgbClr val="000000"/>
                </a:solidFill>
                <a:latin typeface="Arial"/>
                <a:ea typeface="Arial"/>
                <a:cs typeface="Arial"/>
                <a:sym typeface="Arial"/>
              </a:rPr>
              <a:t>Employees get income from 1009 to 19999. Rate of attrition is higher with less income. Data is right skewed with mean greater than the median.</a:t>
            </a:r>
            <a:endParaRPr sz="1300"/>
          </a:p>
        </p:txBody>
      </p:sp>
      <p:cxnSp>
        <p:nvCxnSpPr>
          <p:cNvPr id="172" name="Google Shape;172;p16"/>
          <p:cNvCxnSpPr/>
          <p:nvPr/>
        </p:nvCxnSpPr>
        <p:spPr>
          <a:xfrm>
            <a:off x="3191480" y="706400"/>
            <a:ext cx="0" cy="2782668"/>
          </a:xfrm>
          <a:prstGeom prst="straightConnector1">
            <a:avLst/>
          </a:prstGeom>
          <a:noFill/>
          <a:ln cap="flat" cmpd="sng" w="9525">
            <a:solidFill>
              <a:srgbClr val="1736A8"/>
            </a:solidFill>
            <a:prstDash val="solid"/>
            <a:round/>
            <a:headEnd len="sm" w="sm" type="none"/>
            <a:tailEnd len="sm" w="sm" type="none"/>
          </a:ln>
        </p:spPr>
      </p:cxnSp>
      <p:cxnSp>
        <p:nvCxnSpPr>
          <p:cNvPr id="173" name="Google Shape;173;p16"/>
          <p:cNvCxnSpPr/>
          <p:nvPr/>
        </p:nvCxnSpPr>
        <p:spPr>
          <a:xfrm>
            <a:off x="6021162" y="637959"/>
            <a:ext cx="0" cy="2782668"/>
          </a:xfrm>
          <a:prstGeom prst="straightConnector1">
            <a:avLst/>
          </a:prstGeom>
          <a:noFill/>
          <a:ln cap="flat" cmpd="sng" w="9525">
            <a:solidFill>
              <a:srgbClr val="1736A8"/>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nvSpPr>
        <p:spPr>
          <a:xfrm flipH="1">
            <a:off x="2844737" y="1486983"/>
            <a:ext cx="3006900" cy="3109200"/>
          </a:xfrm>
          <a:prstGeom prst="rect">
            <a:avLst/>
          </a:prstGeom>
          <a:noFill/>
          <a:ln>
            <a:noFill/>
          </a:ln>
        </p:spPr>
        <p:txBody>
          <a:bodyPr anchorCtr="0" anchor="t" bIns="45700" lIns="91425" spcFirstLastPara="1" rIns="91425" wrap="square" tIns="45700">
            <a:spAutoFit/>
          </a:bodyPr>
          <a:lstStyle/>
          <a:p>
            <a:pPr indent="-207963" lvl="0" marL="214313"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Outliers are problematic for many statistical analyses because they can cause tests to either miss significant findings or distort real results.</a:t>
            </a:r>
            <a:endParaRPr/>
          </a:p>
          <a:p>
            <a:pPr indent="-207963" lvl="0" marL="214313"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When it comes to skewed distributions, the most common response is to transform the data</a:t>
            </a:r>
            <a:endParaRPr/>
          </a:p>
          <a:p>
            <a:pPr indent="-207963" lvl="0" marL="214313"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Generally, the most common type of skewness is right-skewness </a:t>
            </a:r>
            <a:endParaRPr/>
          </a:p>
          <a:p>
            <a:pPr indent="-207963" lvl="0" marL="214313"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Consequently, the most common type of transformation is the log transform </a:t>
            </a:r>
            <a:endParaRPr/>
          </a:p>
        </p:txBody>
      </p:sp>
      <p:pic>
        <p:nvPicPr>
          <p:cNvPr descr="Chart, box and whisker chart&#10;&#10;Description automatically generated" id="179" name="Google Shape;179;p17"/>
          <p:cNvPicPr preferRelativeResize="0"/>
          <p:nvPr/>
        </p:nvPicPr>
        <p:blipFill rotWithShape="1">
          <a:blip r:embed="rId3">
            <a:alphaModFix/>
          </a:blip>
          <a:srcRect b="0" l="0" r="0" t="0"/>
          <a:stretch/>
        </p:blipFill>
        <p:spPr>
          <a:xfrm>
            <a:off x="215864" y="135328"/>
            <a:ext cx="2580078" cy="2436422"/>
          </a:xfrm>
          <a:prstGeom prst="rect">
            <a:avLst/>
          </a:prstGeom>
          <a:noFill/>
          <a:ln>
            <a:noFill/>
          </a:ln>
        </p:spPr>
      </p:pic>
      <p:pic>
        <p:nvPicPr>
          <p:cNvPr descr="Chart, histogram&#10;&#10;Description automatically generated" id="180" name="Google Shape;180;p17"/>
          <p:cNvPicPr preferRelativeResize="0"/>
          <p:nvPr/>
        </p:nvPicPr>
        <p:blipFill rotWithShape="1">
          <a:blip r:embed="rId4">
            <a:alphaModFix/>
          </a:blip>
          <a:srcRect b="0" l="0" r="0" t="0"/>
          <a:stretch/>
        </p:blipFill>
        <p:spPr>
          <a:xfrm>
            <a:off x="6180100" y="2436422"/>
            <a:ext cx="2601320" cy="2571073"/>
          </a:xfrm>
          <a:prstGeom prst="rect">
            <a:avLst/>
          </a:prstGeom>
          <a:noFill/>
          <a:ln>
            <a:noFill/>
          </a:ln>
        </p:spPr>
      </p:pic>
      <p:pic>
        <p:nvPicPr>
          <p:cNvPr descr="Chart, box and whisker chart&#10;&#10;Description automatically generated" id="181" name="Google Shape;181;p17"/>
          <p:cNvPicPr preferRelativeResize="0"/>
          <p:nvPr/>
        </p:nvPicPr>
        <p:blipFill rotWithShape="1">
          <a:blip r:embed="rId5">
            <a:alphaModFix/>
          </a:blip>
          <a:srcRect b="0" l="0" r="0" t="0"/>
          <a:stretch/>
        </p:blipFill>
        <p:spPr>
          <a:xfrm>
            <a:off x="6218490" y="0"/>
            <a:ext cx="2476270" cy="2436422"/>
          </a:xfrm>
          <a:prstGeom prst="rect">
            <a:avLst/>
          </a:prstGeom>
          <a:noFill/>
          <a:ln>
            <a:noFill/>
          </a:ln>
        </p:spPr>
      </p:pic>
      <p:sp>
        <p:nvSpPr>
          <p:cNvPr id="182" name="Google Shape;182;p17"/>
          <p:cNvSpPr txBox="1"/>
          <p:nvPr/>
        </p:nvSpPr>
        <p:spPr>
          <a:xfrm>
            <a:off x="3165800" y="592594"/>
            <a:ext cx="2364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Log Transformation</a:t>
            </a:r>
            <a:endParaRPr/>
          </a:p>
        </p:txBody>
      </p:sp>
      <p:sp>
        <p:nvSpPr>
          <p:cNvPr id="183" name="Google Shape;183;p17"/>
          <p:cNvSpPr/>
          <p:nvPr/>
        </p:nvSpPr>
        <p:spPr>
          <a:xfrm>
            <a:off x="3906498" y="943865"/>
            <a:ext cx="733806" cy="363474"/>
          </a:xfrm>
          <a:prstGeom prst="rightArrow">
            <a:avLst>
              <a:gd fmla="val 50000" name="adj1"/>
              <a:gd fmla="val 50000" name="adj2"/>
            </a:avLst>
          </a:prstGeom>
          <a:solidFill>
            <a:schemeClr val="accent1"/>
          </a:solidFill>
          <a:ln cap="flat" cmpd="sng" w="25400">
            <a:solidFill>
              <a:srgbClr val="1861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descr="Chart, histogram&#10;&#10;Description automatically generated" id="184" name="Google Shape;184;p17"/>
          <p:cNvPicPr preferRelativeResize="0"/>
          <p:nvPr/>
        </p:nvPicPr>
        <p:blipFill rotWithShape="1">
          <a:blip r:embed="rId6">
            <a:alphaModFix/>
          </a:blip>
          <a:srcRect b="0" l="0" r="0" t="0"/>
          <a:stretch/>
        </p:blipFill>
        <p:spPr>
          <a:xfrm>
            <a:off x="215863" y="2559567"/>
            <a:ext cx="2476269" cy="25839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340929" y="108225"/>
            <a:ext cx="3075600" cy="44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400"/>
              <a:buNone/>
            </a:pPr>
            <a:r>
              <a:rPr lang="en" sz="2500">
                <a:solidFill>
                  <a:schemeClr val="accent1"/>
                </a:solidFill>
              </a:rPr>
              <a:t>Correlation Matrix</a:t>
            </a:r>
            <a:endParaRPr sz="2500">
              <a:solidFill>
                <a:schemeClr val="accent1"/>
              </a:solidFill>
            </a:endParaRPr>
          </a:p>
        </p:txBody>
      </p:sp>
      <p:pic>
        <p:nvPicPr>
          <p:cNvPr id="190" name="Google Shape;190;p7"/>
          <p:cNvPicPr preferRelativeResize="0"/>
          <p:nvPr/>
        </p:nvPicPr>
        <p:blipFill rotWithShape="1">
          <a:blip r:embed="rId3">
            <a:alphaModFix/>
          </a:blip>
          <a:srcRect b="0" l="0" r="0" t="0"/>
          <a:stretch/>
        </p:blipFill>
        <p:spPr>
          <a:xfrm>
            <a:off x="3469000" y="173925"/>
            <a:ext cx="5246975" cy="4500750"/>
          </a:xfrm>
          <a:prstGeom prst="rect">
            <a:avLst/>
          </a:prstGeom>
          <a:noFill/>
          <a:ln>
            <a:noFill/>
          </a:ln>
        </p:spPr>
      </p:pic>
      <p:sp>
        <p:nvSpPr>
          <p:cNvPr id="191" name="Google Shape;191;p7"/>
          <p:cNvSpPr txBox="1"/>
          <p:nvPr/>
        </p:nvSpPr>
        <p:spPr>
          <a:xfrm>
            <a:off x="158800" y="794450"/>
            <a:ext cx="3310200" cy="2724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rgbClr val="0A0A0A"/>
                </a:solidFill>
              </a:rPr>
              <a:t>Hi</a:t>
            </a:r>
            <a:r>
              <a:rPr lang="en" sz="1600">
                <a:solidFill>
                  <a:srgbClr val="0A0A0A"/>
                </a:solidFill>
              </a:rPr>
              <a:t>gh Correlation to Attrition:</a:t>
            </a:r>
            <a:endParaRPr sz="1600">
              <a:solidFill>
                <a:srgbClr val="0A0A0A"/>
              </a:solidFill>
            </a:endParaRPr>
          </a:p>
          <a:p>
            <a:pPr indent="-292100" lvl="0" marL="457200" rtl="0" algn="l">
              <a:spcBef>
                <a:spcPts val="600"/>
              </a:spcBef>
              <a:spcAft>
                <a:spcPts val="0"/>
              </a:spcAft>
              <a:buClr>
                <a:srgbClr val="0A0A0A"/>
              </a:buClr>
              <a:buSzPts val="1000"/>
              <a:buChar char="+"/>
            </a:pPr>
            <a:r>
              <a:rPr lang="en" sz="1600">
                <a:solidFill>
                  <a:srgbClr val="0A0A0A"/>
                </a:solidFill>
              </a:rPr>
              <a:t>Business Travel</a:t>
            </a:r>
            <a:endParaRPr sz="1600">
              <a:solidFill>
                <a:srgbClr val="0A0A0A"/>
              </a:solidFill>
            </a:endParaRPr>
          </a:p>
          <a:p>
            <a:pPr indent="-292100" lvl="0" marL="457200" rtl="0" algn="l">
              <a:spcBef>
                <a:spcPts val="0"/>
              </a:spcBef>
              <a:spcAft>
                <a:spcPts val="0"/>
              </a:spcAft>
              <a:buClr>
                <a:srgbClr val="0A0A0A"/>
              </a:buClr>
              <a:buSzPts val="1000"/>
              <a:buChar char="+"/>
            </a:pPr>
            <a:r>
              <a:rPr lang="en" sz="1600">
                <a:solidFill>
                  <a:srgbClr val="0A0A0A"/>
                </a:solidFill>
              </a:rPr>
              <a:t>Overtime</a:t>
            </a:r>
            <a:endParaRPr sz="1600">
              <a:solidFill>
                <a:srgbClr val="0A0A0A"/>
              </a:solidFill>
            </a:endParaRPr>
          </a:p>
          <a:p>
            <a:pPr indent="-292100" lvl="0" marL="457200" rtl="0" algn="l">
              <a:spcBef>
                <a:spcPts val="0"/>
              </a:spcBef>
              <a:spcAft>
                <a:spcPts val="0"/>
              </a:spcAft>
              <a:buClr>
                <a:srgbClr val="0A0A0A"/>
              </a:buClr>
              <a:buSzPts val="1000"/>
              <a:buChar char="-"/>
            </a:pPr>
            <a:r>
              <a:rPr lang="en" sz="1600">
                <a:solidFill>
                  <a:srgbClr val="0A0A0A"/>
                </a:solidFill>
              </a:rPr>
              <a:t>Monthly Income</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Job Level</a:t>
            </a:r>
            <a:endParaRPr sz="1600">
              <a:solidFill>
                <a:srgbClr val="0A0A0A"/>
              </a:solidFill>
            </a:endParaRPr>
          </a:p>
          <a:p>
            <a:pPr indent="-292100" lvl="0" marL="457200" rtl="0" algn="l">
              <a:spcBef>
                <a:spcPts val="0"/>
              </a:spcBef>
              <a:spcAft>
                <a:spcPts val="0"/>
              </a:spcAft>
              <a:buClr>
                <a:srgbClr val="0A0A0A"/>
              </a:buClr>
              <a:buSzPts val="1000"/>
              <a:buChar char="-"/>
            </a:pPr>
            <a:r>
              <a:rPr lang="en" sz="1600">
                <a:solidFill>
                  <a:srgbClr val="0A0A0A"/>
                </a:solidFill>
              </a:rPr>
              <a:t>Years in Current Role</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Total working years</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Years at company</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Years in the current role</a:t>
            </a:r>
            <a:endParaRPr sz="1600">
              <a:solidFill>
                <a:srgbClr val="0A0A0A"/>
              </a:solidFill>
            </a:endParaRPr>
          </a:p>
          <a:p>
            <a:pPr indent="-330200" lvl="0" marL="457200" rtl="0" algn="l">
              <a:spcBef>
                <a:spcPts val="0"/>
              </a:spcBef>
              <a:spcAft>
                <a:spcPts val="0"/>
              </a:spcAft>
              <a:buClr>
                <a:srgbClr val="0A0A0A"/>
              </a:buClr>
              <a:buSzPts val="1600"/>
              <a:buChar char="-"/>
            </a:pPr>
            <a:r>
              <a:rPr lang="en" sz="1600">
                <a:solidFill>
                  <a:srgbClr val="0A0A0A"/>
                </a:solidFill>
              </a:rPr>
              <a:t>Years with current manager</a:t>
            </a:r>
            <a:endParaRPr sz="2200">
              <a:solidFill>
                <a:srgbClr val="0A0A0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Chirukuri Swathi</dc:creator>
</cp:coreProperties>
</file>