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63" r:id="rId4"/>
    <p:sldId id="258" r:id="rId5"/>
    <p:sldId id="270" r:id="rId6"/>
    <p:sldId id="259" r:id="rId7"/>
    <p:sldId id="264" r:id="rId8"/>
    <p:sldId id="268" r:id="rId9"/>
    <p:sldId id="267" r:id="rId10"/>
    <p:sldId id="261" r:id="rId11"/>
    <p:sldId id="269" r:id="rId12"/>
    <p:sldId id="265" r:id="rId13"/>
    <p:sldId id="266" r:id="rId14"/>
    <p:sldId id="262"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550BD-D417-E23B-DD1A-288D9CB7177A}" v="208" dt="2025-01-22T13:20:50.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94660"/>
  </p:normalViewPr>
  <p:slideViewPr>
    <p:cSldViewPr snapToGrid="0">
      <p:cViewPr varScale="1">
        <p:scale>
          <a:sx n="82" d="100"/>
          <a:sy n="82" d="100"/>
        </p:scale>
        <p:origin x="624" y="58"/>
      </p:cViewPr>
      <p:guideLst>
        <p:guide orient="horz" pos="792"/>
        <p:guide pos="192"/>
        <p:guide orient="horz" pos="10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2C8A41-65DE-4A7B-85C7-07CF6401AF6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0A84031E-2B68-45C8-8F7D-674B7BE15BD9}">
      <dgm:prSet/>
      <dgm:spPr/>
      <dgm:t>
        <a:bodyPr/>
        <a:lstStyle/>
        <a:p>
          <a:r>
            <a:rPr lang="en-US" b="0" i="0" dirty="0"/>
            <a:t>Name : Himanshu Kundan </a:t>
          </a:r>
          <a:r>
            <a:rPr lang="en-US" b="0" i="0"/>
            <a:t>Tapde</a:t>
          </a:r>
          <a:endParaRPr lang="en-IN" dirty="0"/>
        </a:p>
      </dgm:t>
    </dgm:pt>
    <dgm:pt modelId="{978D6CB6-79F8-4136-A68F-9672930AE094}" type="parTrans" cxnId="{49F23A09-49C4-4795-A277-E9269CB84620}">
      <dgm:prSet/>
      <dgm:spPr/>
      <dgm:t>
        <a:bodyPr/>
        <a:lstStyle/>
        <a:p>
          <a:endParaRPr lang="en-IN"/>
        </a:p>
      </dgm:t>
    </dgm:pt>
    <dgm:pt modelId="{1BDE1A70-AD60-452A-80DD-4D316DDD85D2}" type="sibTrans" cxnId="{49F23A09-49C4-4795-A277-E9269CB84620}">
      <dgm:prSet/>
      <dgm:spPr/>
      <dgm:t>
        <a:bodyPr/>
        <a:lstStyle/>
        <a:p>
          <a:endParaRPr lang="en-IN"/>
        </a:p>
      </dgm:t>
    </dgm:pt>
    <dgm:pt modelId="{9E32A97A-BD7A-4977-8B7B-55AD246CF13D}" type="pres">
      <dgm:prSet presAssocID="{DC2C8A41-65DE-4A7B-85C7-07CF6401AF63}" presName="linear" presStyleCnt="0">
        <dgm:presLayoutVars>
          <dgm:animLvl val="lvl"/>
          <dgm:resizeHandles val="exact"/>
        </dgm:presLayoutVars>
      </dgm:prSet>
      <dgm:spPr/>
    </dgm:pt>
    <dgm:pt modelId="{6F09DB89-C72A-48A5-AF0F-2F039DE4CFE4}" type="pres">
      <dgm:prSet presAssocID="{0A84031E-2B68-45C8-8F7D-674B7BE15BD9}" presName="parentText" presStyleLbl="node1" presStyleIdx="0" presStyleCnt="1">
        <dgm:presLayoutVars>
          <dgm:chMax val="0"/>
          <dgm:bulletEnabled val="1"/>
        </dgm:presLayoutVars>
      </dgm:prSet>
      <dgm:spPr/>
    </dgm:pt>
  </dgm:ptLst>
  <dgm:cxnLst>
    <dgm:cxn modelId="{49F23A09-49C4-4795-A277-E9269CB84620}" srcId="{DC2C8A41-65DE-4A7B-85C7-07CF6401AF63}" destId="{0A84031E-2B68-45C8-8F7D-674B7BE15BD9}" srcOrd="0" destOrd="0" parTransId="{978D6CB6-79F8-4136-A68F-9672930AE094}" sibTransId="{1BDE1A70-AD60-452A-80DD-4D316DDD85D2}"/>
    <dgm:cxn modelId="{B2584010-DDF4-4A12-AC06-9B156DCD8901}" type="presOf" srcId="{DC2C8A41-65DE-4A7B-85C7-07CF6401AF63}" destId="{9E32A97A-BD7A-4977-8B7B-55AD246CF13D}" srcOrd="0" destOrd="0" presId="urn:microsoft.com/office/officeart/2005/8/layout/vList2"/>
    <dgm:cxn modelId="{825D70F3-EF23-4589-950C-E0020D63201F}" type="presOf" srcId="{0A84031E-2B68-45C8-8F7D-674B7BE15BD9}" destId="{6F09DB89-C72A-48A5-AF0F-2F039DE4CFE4}" srcOrd="0" destOrd="0" presId="urn:microsoft.com/office/officeart/2005/8/layout/vList2"/>
    <dgm:cxn modelId="{7F83DE9F-6DEA-42F4-B2AC-DDF76706BDBB}" type="presParOf" srcId="{9E32A97A-BD7A-4977-8B7B-55AD246CF13D}" destId="{6F09DB89-C72A-48A5-AF0F-2F039DE4CFE4}" srcOrd="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9DB89-C72A-48A5-AF0F-2F039DE4CFE4}">
      <dsp:nvSpPr>
        <dsp:cNvPr id="0" name=""/>
        <dsp:cNvSpPr/>
      </dsp:nvSpPr>
      <dsp:spPr>
        <a:xfrm>
          <a:off x="0" y="64515"/>
          <a:ext cx="4754880" cy="538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Name : Himanshu Kundan </a:t>
          </a:r>
          <a:r>
            <a:rPr lang="en-US" sz="2300" b="0" i="0" kern="1200"/>
            <a:t>Tapde</a:t>
          </a:r>
          <a:endParaRPr lang="en-IN" sz="2300" kern="1200" dirty="0"/>
        </a:p>
      </dsp:txBody>
      <dsp:txXfrm>
        <a:off x="26273" y="90788"/>
        <a:ext cx="4702334" cy="4856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4.png"/><Relationship Id="rId7" Type="http://schemas.openxmlformats.org/officeDocument/2006/relationships/diagramLayout" Target="../diagrams/layout1.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image" Target="../media/image6.png"/><Relationship Id="rId10" Type="http://schemas.microsoft.com/office/2007/relationships/diagramDrawing" Target="../diagrams/drawing1.xml"/><Relationship Id="rId4" Type="http://schemas.openxmlformats.org/officeDocument/2006/relationships/image" Target="../media/image5.png"/><Relationship Id="rId9" Type="http://schemas.openxmlformats.org/officeDocument/2006/relationships/diagramColors" Target="../diagrams/colors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6096000" y="2279779"/>
            <a:ext cx="5187819" cy="1754326"/>
          </a:xfrm>
          <a:prstGeom prst="rect">
            <a:avLst/>
          </a:prstGeom>
          <a:noFill/>
        </p:spPr>
        <p:txBody>
          <a:bodyPr wrap="square" lIns="91440" tIns="45720" rIns="91440" bIns="45720" rtlCol="0" anchor="t">
            <a:spAutoFit/>
          </a:bodyPr>
          <a:lstStyle/>
          <a:p>
            <a:pPr algn="r"/>
            <a:r>
              <a:rPr lang="en-US" sz="3600" b="1" dirty="0">
                <a:solidFill>
                  <a:schemeClr val="bg1"/>
                </a:solidFill>
                <a:latin typeface="Calibri"/>
                <a:cs typeface="Times New Roman"/>
              </a:rPr>
              <a:t>EXHAUSTIVE ANALYSIS OF INDIAN AGRICULTURE SECTOR USING POWER BI </a:t>
            </a:r>
            <a:r>
              <a:rPr lang="en-IN" sz="3600" b="1" dirty="0">
                <a:solidFill>
                  <a:schemeClr val="bg1"/>
                </a:solidFill>
                <a:latin typeface="Calibri"/>
                <a:cs typeface="Times New Roman"/>
              </a:rPr>
              <a:t> </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096000" y="653632"/>
            <a:ext cx="4229100" cy="839037"/>
            <a:chOff x="393700" y="1003144"/>
            <a:chExt cx="5274472" cy="1046435"/>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pic>
          <p:nvPicPr>
            <p:cNvPr id="9" name="Picture 8" descr="A logo of a company&#10;&#10;Description automatically generated">
              <a:extLst>
                <a:ext uri="{FF2B5EF4-FFF2-40B4-BE49-F238E27FC236}">
                  <a16:creationId xmlns:a16="http://schemas.microsoft.com/office/drawing/2014/main" id="{D1A40D65-4427-44E7-BD14-8E22D6091580}"/>
                </a:ext>
              </a:extLst>
            </p:cNvPr>
            <p:cNvPicPr>
              <a:picLocks noChangeAspect="1"/>
            </p:cNvPicPr>
            <p:nvPr/>
          </p:nvPicPr>
          <p:blipFill rotWithShape="1">
            <a:blip r:embed="rId5"/>
            <a:srcRect l="7187" t="14341" r="7348" b="14115"/>
            <a:stretch/>
          </p:blipFill>
          <p:spPr>
            <a:xfrm>
              <a:off x="393700" y="1003144"/>
              <a:ext cx="1250066" cy="1046435"/>
            </a:xfrm>
            <a:prstGeom prst="rect">
              <a:avLst/>
            </a:prstGeom>
          </p:spPr>
        </p:pic>
      </p:grpSp>
      <p:graphicFrame>
        <p:nvGraphicFramePr>
          <p:cNvPr id="10" name="Diagram 9">
            <a:extLst>
              <a:ext uri="{FF2B5EF4-FFF2-40B4-BE49-F238E27FC236}">
                <a16:creationId xmlns:a16="http://schemas.microsoft.com/office/drawing/2014/main" id="{7AF5AD32-9755-6278-CDF3-F58409166361}"/>
              </a:ext>
            </a:extLst>
          </p:cNvPr>
          <p:cNvGraphicFramePr/>
          <p:nvPr>
            <p:extLst>
              <p:ext uri="{D42A27DB-BD31-4B8C-83A1-F6EECF244321}">
                <p14:modId xmlns:p14="http://schemas.microsoft.com/office/powerpoint/2010/main" val="1325120629"/>
              </p:ext>
            </p:extLst>
          </p:nvPr>
        </p:nvGraphicFramePr>
        <p:xfrm>
          <a:off x="5405120" y="4751784"/>
          <a:ext cx="4754880" cy="66723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a:solidFill>
                  <a:srgbClr val="213163"/>
                </a:solidFill>
              </a:rPr>
              <a:t>Solution:  </a:t>
            </a:r>
            <a:endParaRPr lang="en-IN" sz="2000" b="1">
              <a:solidFill>
                <a:srgbClr val="213163"/>
              </a:solidFill>
            </a:endParaRPr>
          </a:p>
        </p:txBody>
      </p:sp>
      <p:sp>
        <p:nvSpPr>
          <p:cNvPr id="5" name="TextBox 4">
            <a:extLst>
              <a:ext uri="{FF2B5EF4-FFF2-40B4-BE49-F238E27FC236}">
                <a16:creationId xmlns:a16="http://schemas.microsoft.com/office/drawing/2014/main" id="{0287F38B-ECAD-83C2-F956-14AA8131AE13}"/>
              </a:ext>
            </a:extLst>
          </p:cNvPr>
          <p:cNvSpPr txBox="1"/>
          <p:nvPr/>
        </p:nvSpPr>
        <p:spPr>
          <a:xfrm>
            <a:off x="721567" y="1520890"/>
            <a:ext cx="10748866" cy="5798478"/>
          </a:xfrm>
          <a:prstGeom prst="rect">
            <a:avLst/>
          </a:prstGeom>
          <a:noFill/>
        </p:spPr>
        <p:txBody>
          <a:bodyPr wrap="square">
            <a:spAutoFit/>
          </a:bodyPr>
          <a:lstStyle/>
          <a:p>
            <a:r>
              <a:rPr lang="en-IN" dirty="0"/>
              <a:t>1. 𝐏𝐫𝐨𝐝𝐮𝐜𝐭𝐢𝐨𝐧 𝐛𝐲 𝐘𝐞𝐚𝐫𝐬</a:t>
            </a:r>
          </a:p>
          <a:p>
            <a:r>
              <a:rPr lang="en-IN" sz="1800" dirty="0"/>
              <a:t>•</a:t>
            </a:r>
            <a:r>
              <a:rPr lang="en-IN" sz="1800" dirty="0">
                <a:latin typeface="Google Sans"/>
              </a:rPr>
              <a:t>1995: Production was 850 million units. 2011: Production increased to 14.3 billion units, representing a 1,582% increase from 1995. 2014: Production decreased to 8.66 billion units, reflecting a 39.44% decrease from 2011.</a:t>
            </a:r>
          </a:p>
          <a:p>
            <a:endParaRPr lang="en-IN" sz="1800" dirty="0">
              <a:latin typeface="Google Sans"/>
            </a:endParaRPr>
          </a:p>
          <a:p>
            <a:r>
              <a:rPr lang="en-IN" dirty="0"/>
              <a:t>2. 𝐏𝐫𝐨𝐝𝐮𝐜𝐭𝐢𝐨𝐧 𝐛𝐲 𝐒𝐭𝐚𝐭𝐞</a:t>
            </a:r>
          </a:p>
          <a:p>
            <a:r>
              <a:rPr lang="en-IN" dirty="0"/>
              <a:t>• 𝐊𝐞𝐫𝐚𝐥𝐚: </a:t>
            </a:r>
            <a:r>
              <a:rPr lang="en-IN" sz="1800" dirty="0">
                <a:latin typeface="Google Sans"/>
              </a:rPr>
              <a:t>Total Production: 97.88 billion Highest producer </a:t>
            </a:r>
          </a:p>
          <a:p>
            <a:r>
              <a:rPr lang="en-IN" dirty="0"/>
              <a:t>• 𝐀𝐧𝐝𝐡𝐫𝐚 𝐏𝐫𝐚𝐝𝐞𝐬𝐡: </a:t>
            </a:r>
            <a:r>
              <a:rPr lang="en-IN" sz="1800" dirty="0">
                <a:latin typeface="Google Sans"/>
              </a:rPr>
              <a:t>TP: 17.32 billion Second highest producer.</a:t>
            </a:r>
          </a:p>
          <a:p>
            <a:r>
              <a:rPr lang="en-IN" dirty="0"/>
              <a:t>• 𝐓𝐚𝐦𝐢𝐥 𝐍𝐚𝐝𝐮: </a:t>
            </a:r>
            <a:r>
              <a:rPr lang="en-IN" sz="1800" dirty="0">
                <a:latin typeface="Google Sans"/>
              </a:rPr>
              <a:t>TP: 12 billion Third highest producer </a:t>
            </a:r>
          </a:p>
          <a:p>
            <a:endParaRPr lang="en-IN" dirty="0"/>
          </a:p>
          <a:p>
            <a:r>
              <a:rPr lang="en-IN" dirty="0"/>
              <a:t>3. 𝐏𝐫𝐨𝐝𝐮𝐜𝐭𝐢𝐨𝐧 𝐛𝐲 𝐃𝐢𝐬𝐭𝐫𝐢𝐜𝐭</a:t>
            </a:r>
          </a:p>
          <a:p>
            <a:r>
              <a:rPr lang="en-IN" dirty="0"/>
              <a:t>• 𝐊𝐨𝐳𝐡𝐢𝐤𝐨𝐝𝐞: </a:t>
            </a:r>
            <a:r>
              <a:rPr lang="en-IN" sz="1800" dirty="0">
                <a:latin typeface="Google Sans"/>
              </a:rPr>
              <a:t>TP: 15.28 billion Highest producer </a:t>
            </a:r>
          </a:p>
          <a:p>
            <a:r>
              <a:rPr lang="en-IN" dirty="0"/>
              <a:t>• 𝐌𝐚𝐥𝐚𝐩𝐩𝐮𝐫𝐚𝐦: </a:t>
            </a:r>
            <a:r>
              <a:rPr lang="en-IN" sz="1800" dirty="0">
                <a:latin typeface="Google Sans"/>
              </a:rPr>
              <a:t>TP: 14.52 billion Second highest producer  </a:t>
            </a:r>
          </a:p>
          <a:p>
            <a:r>
              <a:rPr lang="en-IN" dirty="0"/>
              <a:t>• 𝐓𝐡𝐢𝐫𝐮𝐯𝐚𝐧𝐚𝐧𝐭𝐡𝐚𝐩𝐮𝐫𝐚𝐦: </a:t>
            </a:r>
            <a:r>
              <a:rPr lang="en-IN" sz="1800" dirty="0">
                <a:latin typeface="Google Sans"/>
              </a:rPr>
              <a:t>TP: 10 billion Third highest producer </a:t>
            </a:r>
          </a:p>
          <a:p>
            <a:endParaRPr lang="en-IN" dirty="0"/>
          </a:p>
          <a:p>
            <a:r>
              <a:rPr lang="en-IN" dirty="0"/>
              <a:t>4. 𝐏𝐫𝐨𝐝𝐮𝐜𝐭𝐢𝐨𝐧 𝐛𝐲 𝐒𝐞𝐚𝐬𝐨𝐧𝐬</a:t>
            </a:r>
          </a:p>
          <a:p>
            <a:r>
              <a:rPr lang="en-IN" dirty="0"/>
              <a:t>• </a:t>
            </a:r>
            <a:r>
              <a:rPr lang="en-IN" sz="1840" dirty="0">
                <a:latin typeface="Google Sans"/>
              </a:rPr>
              <a:t>Highest Producer: </a:t>
            </a:r>
            <a:r>
              <a:rPr lang="en-IN" dirty="0"/>
              <a:t>𝐂𝐨𝐜𝐨𝐧𝐮𝐭 </a:t>
            </a:r>
            <a:r>
              <a:rPr lang="en-IN" sz="1800" dirty="0">
                <a:latin typeface="Google Sans"/>
              </a:rPr>
              <a:t>(129 billion) </a:t>
            </a:r>
          </a:p>
          <a:p>
            <a:r>
              <a:rPr lang="en-IN" dirty="0"/>
              <a:t>• </a:t>
            </a:r>
            <a:r>
              <a:rPr lang="en-IN" sz="1840" dirty="0">
                <a:latin typeface="Google Sans"/>
              </a:rPr>
              <a:t>Second Highest: </a:t>
            </a:r>
            <a:r>
              <a:rPr lang="en-IN" dirty="0"/>
              <a:t>𝐒𝐮𝐠𝐚𝐫𝐜𝐚𝐧𝐞 </a:t>
            </a:r>
            <a:r>
              <a:rPr lang="en-IN" sz="1800" dirty="0">
                <a:latin typeface="Google Sans"/>
              </a:rPr>
              <a:t>(3.75 billion) </a:t>
            </a:r>
          </a:p>
          <a:p>
            <a:r>
              <a:rPr lang="en-IN" dirty="0"/>
              <a:t>• </a:t>
            </a:r>
            <a:r>
              <a:rPr lang="en-IN" sz="1840" dirty="0">
                <a:latin typeface="Google Sans"/>
              </a:rPr>
              <a:t>Third Highest: </a:t>
            </a:r>
            <a:r>
              <a:rPr lang="en-IN" dirty="0"/>
              <a:t>𝐏𝐨𝐭𝐚𝐭𝐨 </a:t>
            </a:r>
            <a:r>
              <a:rPr lang="en-IN" sz="1800" dirty="0">
                <a:latin typeface="Google Sans"/>
              </a:rPr>
              <a:t>(200 million)    </a:t>
            </a:r>
          </a:p>
          <a:p>
            <a:endParaRPr lang="en-IN" dirty="0"/>
          </a:p>
          <a:p>
            <a:endParaRPr lang="en-IN" dirty="0"/>
          </a:p>
        </p:txBody>
      </p:sp>
    </p:spTree>
    <p:extLst>
      <p:ext uri="{BB962C8B-B14F-4D97-AF65-F5344CB8AC3E}">
        <p14:creationId xmlns:p14="http://schemas.microsoft.com/office/powerpoint/2010/main" val="3002968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23EB0-B7D1-952B-6452-0809A85643E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A5EF1F1-B2A7-47E4-7951-D5051F2FA5D5}"/>
              </a:ext>
            </a:extLst>
          </p:cNvPr>
          <p:cNvSpPr txBox="1"/>
          <p:nvPr/>
        </p:nvSpPr>
        <p:spPr>
          <a:xfrm>
            <a:off x="255104" y="1054412"/>
            <a:ext cx="6102626" cy="400110"/>
          </a:xfrm>
          <a:prstGeom prst="rect">
            <a:avLst/>
          </a:prstGeom>
          <a:noFill/>
        </p:spPr>
        <p:txBody>
          <a:bodyPr wrap="square">
            <a:spAutoFit/>
          </a:bodyPr>
          <a:lstStyle/>
          <a:p>
            <a:r>
              <a:rPr lang="en-US" sz="2000" b="1">
                <a:solidFill>
                  <a:srgbClr val="213163"/>
                </a:solidFill>
              </a:rPr>
              <a:t>Solution:  </a:t>
            </a:r>
            <a:endParaRPr lang="en-IN" sz="2000" b="1">
              <a:solidFill>
                <a:srgbClr val="213163"/>
              </a:solidFill>
            </a:endParaRPr>
          </a:p>
        </p:txBody>
      </p:sp>
      <p:sp>
        <p:nvSpPr>
          <p:cNvPr id="2" name="TextBox 1">
            <a:extLst>
              <a:ext uri="{FF2B5EF4-FFF2-40B4-BE49-F238E27FC236}">
                <a16:creationId xmlns:a16="http://schemas.microsoft.com/office/drawing/2014/main" id="{1A807E06-2B21-9B31-C457-7B13A0EE398E}"/>
              </a:ext>
            </a:extLst>
          </p:cNvPr>
          <p:cNvSpPr txBox="1"/>
          <p:nvPr/>
        </p:nvSpPr>
        <p:spPr>
          <a:xfrm>
            <a:off x="922279" y="1166842"/>
            <a:ext cx="8900160" cy="22621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50" b="1" dirty="0">
              <a:solidFill>
                <a:schemeClr val="tx1"/>
              </a:solidFill>
              <a:latin typeface="Google Sans"/>
            </a:endParaRPr>
          </a:p>
          <a:p>
            <a:endParaRPr lang="en-US" sz="1850" b="1" dirty="0">
              <a:solidFill>
                <a:schemeClr val="tx1"/>
              </a:solidFill>
              <a:latin typeface="Google Sans"/>
            </a:endParaRPr>
          </a:p>
          <a:p>
            <a:pPr marL="342900" indent="-342900">
              <a:lnSpc>
                <a:spcPct val="150000"/>
              </a:lnSpc>
              <a:buFont typeface="Wingdings" panose="05000000000000000000" pitchFamily="2" charset="2"/>
              <a:buChar char="v"/>
            </a:pPr>
            <a:r>
              <a:rPr lang="en-US" sz="2000" b="1" dirty="0">
                <a:solidFill>
                  <a:schemeClr val="tx1"/>
                </a:solidFill>
                <a:latin typeface="Google Sans"/>
              </a:rPr>
              <a:t>State Analysis:</a:t>
            </a:r>
          </a:p>
          <a:p>
            <a:r>
              <a:rPr lang="en-US" sz="1850" b="1" dirty="0">
                <a:solidFill>
                  <a:schemeClr val="tx1"/>
                </a:solidFill>
                <a:latin typeface="Google Sans"/>
              </a:rPr>
              <a:t>1) Geographic Heat Maps: Illustrate state-wise crop cultivation patterns and production levels, visually identifying regional strengths and weaknesses.</a:t>
            </a:r>
          </a:p>
          <a:p>
            <a:r>
              <a:rPr lang="en-US" sz="1850" b="1" dirty="0">
                <a:solidFill>
                  <a:schemeClr val="tx1"/>
                </a:solidFill>
                <a:latin typeface="Google Sans"/>
              </a:rPr>
              <a:t>2) Cards: Present key performance indicators (KPIs) such as total production, average yield, or area under cultivation.</a:t>
            </a:r>
          </a:p>
        </p:txBody>
      </p:sp>
      <p:pic>
        <p:nvPicPr>
          <p:cNvPr id="5" name="Picture 4">
            <a:extLst>
              <a:ext uri="{FF2B5EF4-FFF2-40B4-BE49-F238E27FC236}">
                <a16:creationId xmlns:a16="http://schemas.microsoft.com/office/drawing/2014/main" id="{CA6AAB63-4EC7-3C26-1614-C2E87887D0E4}"/>
              </a:ext>
            </a:extLst>
          </p:cNvPr>
          <p:cNvPicPr>
            <a:picLocks noChangeAspect="1"/>
          </p:cNvPicPr>
          <p:nvPr/>
        </p:nvPicPr>
        <p:blipFill>
          <a:blip r:embed="rId2"/>
          <a:stretch>
            <a:fillRect/>
          </a:stretch>
        </p:blipFill>
        <p:spPr>
          <a:xfrm>
            <a:off x="3059580" y="3541430"/>
            <a:ext cx="4824787" cy="2954648"/>
          </a:xfrm>
          <a:prstGeom prst="rect">
            <a:avLst/>
          </a:prstGeom>
        </p:spPr>
      </p:pic>
    </p:spTree>
    <p:extLst>
      <p:ext uri="{BB962C8B-B14F-4D97-AF65-F5344CB8AC3E}">
        <p14:creationId xmlns:p14="http://schemas.microsoft.com/office/powerpoint/2010/main" val="191361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F0AA1A8B-8260-EA8B-3E17-6AB3EA0235EC}"/>
              </a:ext>
            </a:extLst>
          </p:cNvPr>
          <p:cNvPicPr>
            <a:picLocks noChangeAspect="1"/>
          </p:cNvPicPr>
          <p:nvPr/>
        </p:nvPicPr>
        <p:blipFill>
          <a:blip r:embed="rId2"/>
          <a:stretch>
            <a:fillRect/>
          </a:stretch>
        </p:blipFill>
        <p:spPr>
          <a:xfrm>
            <a:off x="1019940" y="2284894"/>
            <a:ext cx="9990183" cy="3639992"/>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0B79E64E-18EA-9E0D-1989-2D2E7B6F114F}"/>
              </a:ext>
            </a:extLst>
          </p:cNvPr>
          <p:cNvPicPr>
            <a:picLocks noChangeAspect="1"/>
          </p:cNvPicPr>
          <p:nvPr/>
        </p:nvPicPr>
        <p:blipFill>
          <a:blip r:embed="rId2"/>
          <a:stretch>
            <a:fillRect/>
          </a:stretch>
        </p:blipFill>
        <p:spPr>
          <a:xfrm>
            <a:off x="1502229" y="1987420"/>
            <a:ext cx="9021043" cy="4113530"/>
          </a:xfrm>
          <a:prstGeom prst="rect">
            <a:avLst/>
          </a:prstGeom>
        </p:spPr>
      </p:pic>
    </p:spTree>
    <p:extLst>
      <p:ext uri="{BB962C8B-B14F-4D97-AF65-F5344CB8AC3E}">
        <p14:creationId xmlns:p14="http://schemas.microsoft.com/office/powerpoint/2010/main" val="2760017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a:solidFill>
                  <a:srgbClr val="213163"/>
                </a:solidFill>
              </a:rPr>
              <a:t>Conclusion:</a:t>
            </a:r>
            <a:r>
              <a:rPr lang="en-US" sz="1800" b="1">
                <a:solidFill>
                  <a:srgbClr val="213163"/>
                </a:solidFill>
              </a:rPr>
              <a:t>  </a:t>
            </a:r>
            <a:endParaRPr lang="en-IN" sz="1800">
              <a:solidFill>
                <a:srgbClr val="213163"/>
              </a:solidFill>
            </a:endParaRPr>
          </a:p>
        </p:txBody>
      </p:sp>
      <p:sp>
        <p:nvSpPr>
          <p:cNvPr id="2" name="TextBox 1">
            <a:extLst>
              <a:ext uri="{FF2B5EF4-FFF2-40B4-BE49-F238E27FC236}">
                <a16:creationId xmlns:a16="http://schemas.microsoft.com/office/drawing/2014/main" id="{32829E28-6430-8198-F380-247ADA202F4F}"/>
              </a:ext>
            </a:extLst>
          </p:cNvPr>
          <p:cNvSpPr txBox="1"/>
          <p:nvPr/>
        </p:nvSpPr>
        <p:spPr>
          <a:xfrm>
            <a:off x="1016900" y="2386407"/>
            <a:ext cx="9051660"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tx1"/>
                </a:solidFill>
                <a:latin typeface="Google Sans"/>
              </a:rPr>
              <a:t>In conclusion, this Power BI analysis of the Indian agriculture sector provides stakeholders with a powerful tool for informed decision-making. By visualizing key trends, regional disparities, and crop-specific performance metrics, the interactive dashboard empowers users to identify areas for improvement, optimize resource allocation, and develop targeted interventions to enhance agricultural productivity and sustainability. The insights derived from this analysis can contribute to more effective policy formulation and support the long-term growth of the Indian agricultural economy.</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a:solidFill>
                  <a:srgbClr val="213163"/>
                </a:solidFill>
              </a:rPr>
              <a:t>Learning Objectives</a:t>
            </a:r>
            <a:endParaRPr lang="en-IN" sz="200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25D3AA87-7FFC-7328-05CB-6129E2DDCD11}"/>
              </a:ext>
            </a:extLst>
          </p:cNvPr>
          <p:cNvSpPr txBox="1"/>
          <p:nvPr/>
        </p:nvSpPr>
        <p:spPr>
          <a:xfrm>
            <a:off x="880528" y="1985058"/>
            <a:ext cx="6119711"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panose="05000000000000000000" pitchFamily="2" charset="2"/>
              <a:buChar char="q"/>
            </a:pPr>
            <a:r>
              <a:rPr lang="en-US" sz="2000" b="1" dirty="0">
                <a:solidFill>
                  <a:schemeClr val="tx1"/>
                </a:solidFill>
                <a:latin typeface="Google Sans"/>
              </a:rPr>
              <a:t>Exploratory Data Analysis :</a:t>
            </a:r>
          </a:p>
          <a:p>
            <a:r>
              <a:rPr lang="en-US" sz="1850" b="1" dirty="0">
                <a:solidFill>
                  <a:schemeClr val="tx1"/>
                </a:solidFill>
                <a:latin typeface="Google Sans"/>
              </a:rPr>
              <a:t>  </a:t>
            </a:r>
            <a:r>
              <a:rPr lang="en-US" sz="1800" b="1" dirty="0">
                <a:solidFill>
                  <a:schemeClr val="tx1"/>
                </a:solidFill>
                <a:latin typeface="Google Sans"/>
              </a:rPr>
              <a:t>Analyze crop production trends over the years                   using Power BI to identify growth patterns and anomalies. </a:t>
            </a:r>
          </a:p>
          <a:p>
            <a:endParaRPr lang="en-US" sz="1800" b="1" dirty="0">
              <a:solidFill>
                <a:schemeClr val="tx1"/>
              </a:solidFill>
              <a:latin typeface="Google Sans"/>
            </a:endParaRPr>
          </a:p>
          <a:p>
            <a:pPr marL="342900" indent="-342900">
              <a:buFont typeface="Wingdings" panose="05000000000000000000" pitchFamily="2" charset="2"/>
              <a:buChar char="q"/>
            </a:pPr>
            <a:r>
              <a:rPr lang="en-US" sz="2000" b="1" dirty="0">
                <a:solidFill>
                  <a:schemeClr val="tx1"/>
                </a:solidFill>
                <a:latin typeface="Google Sans"/>
              </a:rPr>
              <a:t>Identify Top Crops :</a:t>
            </a:r>
          </a:p>
          <a:p>
            <a:r>
              <a:rPr lang="en-US" sz="1800" b="1" dirty="0">
                <a:solidFill>
                  <a:schemeClr val="tx1"/>
                </a:solidFill>
                <a:latin typeface="Google Sans"/>
              </a:rPr>
              <a:t>   Determine top crops based on production volume, area, and  yield, analyzing contributing factors.</a:t>
            </a:r>
          </a:p>
          <a:p>
            <a:endParaRPr lang="en-US" sz="1800" b="1" dirty="0">
              <a:solidFill>
                <a:schemeClr val="tx1"/>
              </a:solidFill>
              <a:latin typeface="Google Sans"/>
            </a:endParaRPr>
          </a:p>
          <a:p>
            <a:pPr marL="342900" indent="-342900">
              <a:buFont typeface="Wingdings" panose="05000000000000000000" pitchFamily="2" charset="2"/>
              <a:buChar char="q"/>
            </a:pPr>
            <a:r>
              <a:rPr lang="en-US" sz="2000" b="1" dirty="0">
                <a:solidFill>
                  <a:schemeClr val="tx1"/>
                </a:solidFill>
                <a:latin typeface="Google Sans"/>
              </a:rPr>
              <a:t>Seasonal Analysis : </a:t>
            </a:r>
          </a:p>
          <a:p>
            <a:r>
              <a:rPr lang="en-US" sz="1800" b="1" dirty="0">
                <a:solidFill>
                  <a:schemeClr val="tx1"/>
                </a:solidFill>
                <a:latin typeface="Google Sans"/>
              </a:rPr>
              <a:t>  Analyze crop production by season (Kharif, Rabi) to  understand seasonal impacts.</a:t>
            </a:r>
            <a:r>
              <a:rPr lang="en-US" sz="1850" b="1" dirty="0">
                <a:solidFill>
                  <a:schemeClr val="tx1"/>
                </a:solidFill>
                <a:latin typeface="Google Sans"/>
              </a:rPr>
              <a:t>                                                                                  </a:t>
            </a:r>
            <a:endParaRPr lang="en-US" sz="1850" b="1" dirty="0">
              <a:solidFill>
                <a:schemeClr val="tx1"/>
              </a:solidFill>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ladder leading to a large yellow circle&#10;&#10;Description automatically generated">
            <a:extLst>
              <a:ext uri="{FF2B5EF4-FFF2-40B4-BE49-F238E27FC236}">
                <a16:creationId xmlns:a16="http://schemas.microsoft.com/office/drawing/2014/main" id="{33173DD3-F571-433F-F609-C12DBA26EE4D}"/>
              </a:ext>
            </a:extLst>
          </p:cNvPr>
          <p:cNvPicPr>
            <a:picLocks noChangeAspect="1"/>
          </p:cNvPicPr>
          <p:nvPr/>
        </p:nvPicPr>
        <p:blipFill rotWithShape="1">
          <a:blip r:embed="rId2">
            <a:alphaModFix amt="85000"/>
          </a:blip>
          <a:srcRect l="13763" t="6135" r="13650"/>
          <a:stretch/>
        </p:blipFill>
        <p:spPr>
          <a:xfrm>
            <a:off x="7284720" y="1402081"/>
            <a:ext cx="4714166" cy="4724400"/>
          </a:xfrm>
          <a:prstGeom prst="rect">
            <a:avLst/>
          </a:prstGeom>
        </p:spPr>
      </p:pic>
      <p:sp>
        <p:nvSpPr>
          <p:cNvPr id="4" name="TextBox 3">
            <a:extLst>
              <a:ext uri="{FF2B5EF4-FFF2-40B4-BE49-F238E27FC236}">
                <a16:creationId xmlns:a16="http://schemas.microsoft.com/office/drawing/2014/main" id="{7D1396FA-FAE2-74CA-B3C2-D67693D7E671}"/>
              </a:ext>
            </a:extLst>
          </p:cNvPr>
          <p:cNvSpPr txBox="1"/>
          <p:nvPr/>
        </p:nvSpPr>
        <p:spPr>
          <a:xfrm>
            <a:off x="7741920" y="3169920"/>
            <a:ext cx="4013200" cy="646331"/>
          </a:xfrm>
          <a:prstGeom prst="rect">
            <a:avLst/>
          </a:prstGeom>
          <a:noFill/>
        </p:spPr>
        <p:txBody>
          <a:bodyPr wrap="square" rtlCol="0">
            <a:spAutoFit/>
          </a:bodyPr>
          <a:lstStyle/>
          <a:p>
            <a:r>
              <a:rPr lang="en-US" sz="3600" b="1" dirty="0"/>
              <a:t>         GOAL</a:t>
            </a:r>
            <a:endParaRPr lang="en-IN" sz="3600" b="1" dirty="0"/>
          </a:p>
        </p:txBody>
      </p:sp>
      <p:sp>
        <p:nvSpPr>
          <p:cNvPr id="6" name="TextBox 5">
            <a:extLst>
              <a:ext uri="{FF2B5EF4-FFF2-40B4-BE49-F238E27FC236}">
                <a16:creationId xmlns:a16="http://schemas.microsoft.com/office/drawing/2014/main" id="{41B4A3B6-135B-D0F8-15A6-C3D42FECA4E3}"/>
              </a:ext>
            </a:extLst>
          </p:cNvPr>
          <p:cNvSpPr txBox="1"/>
          <p:nvPr/>
        </p:nvSpPr>
        <p:spPr>
          <a:xfrm>
            <a:off x="597159" y="1903445"/>
            <a:ext cx="6443795" cy="4111276"/>
          </a:xfrm>
          <a:prstGeom prst="rect">
            <a:avLst/>
          </a:prstGeom>
          <a:noFill/>
        </p:spPr>
        <p:txBody>
          <a:bodyPr wrap="square">
            <a:spAutoFit/>
          </a:bodyPr>
          <a:lstStyle/>
          <a:p>
            <a:pPr marL="342900" indent="-342900">
              <a:buFont typeface="Wingdings" panose="05000000000000000000" pitchFamily="2" charset="2"/>
              <a:buChar char="q"/>
            </a:pPr>
            <a:r>
              <a:rPr lang="en-US" sz="2000" b="1" dirty="0">
                <a:latin typeface="Google Sans"/>
              </a:rPr>
              <a:t>State/District Analysis : </a:t>
            </a:r>
          </a:p>
          <a:p>
            <a:r>
              <a:rPr lang="en-US" sz="1800" b="1" dirty="0">
                <a:latin typeface="Google Sans"/>
              </a:rPr>
              <a:t>  Analyze crop production at the state and district levels to identify regional disparities.</a:t>
            </a:r>
          </a:p>
          <a:p>
            <a:endParaRPr lang="en-US" sz="1800" b="1" dirty="0">
              <a:latin typeface="Google Sans"/>
            </a:endParaRPr>
          </a:p>
          <a:p>
            <a:pPr marL="285750" indent="-285750">
              <a:buFont typeface="Wingdings" panose="05000000000000000000" pitchFamily="2" charset="2"/>
              <a:buChar char="q"/>
            </a:pPr>
            <a:r>
              <a:rPr lang="en-US" sz="2000" b="1" dirty="0">
                <a:latin typeface="Google Sans"/>
              </a:rPr>
              <a:t>KPI Identification :</a:t>
            </a:r>
          </a:p>
          <a:p>
            <a:r>
              <a:rPr lang="en-US" sz="2000" b="1" dirty="0">
                <a:latin typeface="Google Sans"/>
              </a:rPr>
              <a:t> </a:t>
            </a:r>
            <a:r>
              <a:rPr lang="en-US" sz="1800" b="1" dirty="0">
                <a:latin typeface="Google Sans"/>
              </a:rPr>
              <a:t>Define and track KPIs (yield, production volume, diversification) using interactive dashboards.</a:t>
            </a:r>
          </a:p>
          <a:p>
            <a:endParaRPr lang="en-US" sz="1800" b="1" dirty="0">
              <a:latin typeface="Google Sans"/>
            </a:endParaRPr>
          </a:p>
          <a:p>
            <a:pPr marL="285750" indent="-285750">
              <a:buFont typeface="Wingdings" panose="05000000000000000000" pitchFamily="2" charset="2"/>
              <a:buChar char="q"/>
            </a:pPr>
            <a:r>
              <a:rPr lang="en-US" sz="2000" b="1" dirty="0">
                <a:latin typeface="Google Sans"/>
              </a:rPr>
              <a:t>Business Insights :</a:t>
            </a:r>
          </a:p>
          <a:p>
            <a:r>
              <a:rPr lang="en-US" sz="1800" b="1" dirty="0">
                <a:latin typeface="Google Sans"/>
              </a:rPr>
              <a:t> Extract meaningful insights from the data to understand drivers of crop production and identify improvement opportunities at state, district, crop, and area levels.</a:t>
            </a:r>
          </a:p>
          <a:p>
            <a:endParaRPr lang="en-US" sz="1800" b="1" dirty="0">
              <a:latin typeface="Google Sans"/>
            </a:endParaRPr>
          </a:p>
          <a:p>
            <a:endParaRPr lang="en-IN" sz="1800" b="1" dirty="0">
              <a:latin typeface="Google Sans"/>
            </a:endParaRPr>
          </a:p>
        </p:txBody>
      </p:sp>
    </p:spTree>
    <p:extLst>
      <p:ext uri="{BB962C8B-B14F-4D97-AF65-F5344CB8AC3E}">
        <p14:creationId xmlns:p14="http://schemas.microsoft.com/office/powerpoint/2010/main" val="2487930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205411D6-D809-F083-C922-B241574B8F60}"/>
              </a:ext>
            </a:extLst>
          </p:cNvPr>
          <p:cNvSpPr txBox="1"/>
          <p:nvPr/>
        </p:nvSpPr>
        <p:spPr>
          <a:xfrm>
            <a:off x="1122680" y="2052320"/>
            <a:ext cx="9476896" cy="36440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panose="05000000000000000000" pitchFamily="2" charset="2"/>
              <a:buChar char="Ø"/>
            </a:pPr>
            <a:r>
              <a:rPr lang="en-US" sz="2400" b="1" dirty="0">
                <a:solidFill>
                  <a:schemeClr val="tx1"/>
                </a:solidFill>
                <a:latin typeface="Google Sans"/>
              </a:rPr>
              <a:t>Power BI :</a:t>
            </a:r>
          </a:p>
          <a:p>
            <a:r>
              <a:rPr lang="en-US" sz="2010" b="1" dirty="0">
                <a:solidFill>
                  <a:schemeClr val="tx1"/>
                </a:solidFill>
                <a:latin typeface="Google Sans"/>
              </a:rPr>
              <a:t>A powerful business analytics tool that enables data visualization and the creation of interactive dashboards. It allows for the analysis of agricultural data to derive insights and monitor Key Performance Indicators (KPIs) related to crop production, yield, and other metrics.</a:t>
            </a:r>
          </a:p>
          <a:p>
            <a:endParaRPr lang="en-US" sz="2010" b="1" dirty="0">
              <a:solidFill>
                <a:schemeClr val="tx1"/>
              </a:solidFill>
              <a:latin typeface="Google Sans"/>
            </a:endParaRPr>
          </a:p>
          <a:p>
            <a:pPr marL="342900" indent="-342900">
              <a:buFont typeface="Wingdings" panose="05000000000000000000" pitchFamily="2" charset="2"/>
              <a:buChar char="Ø"/>
            </a:pPr>
            <a:r>
              <a:rPr lang="en-US" sz="2400" b="1" dirty="0">
                <a:solidFill>
                  <a:schemeClr val="tx1"/>
                </a:solidFill>
                <a:latin typeface="Google Sans"/>
              </a:rPr>
              <a:t>Microsoft Power Query</a:t>
            </a:r>
            <a:r>
              <a:rPr lang="en-US" sz="2200" b="1" dirty="0">
                <a:solidFill>
                  <a:schemeClr val="tx1"/>
                </a:solidFill>
                <a:latin typeface="Google Sans"/>
              </a:rPr>
              <a:t> </a:t>
            </a:r>
            <a:r>
              <a:rPr lang="en-US" sz="2400" b="1" dirty="0">
                <a:solidFill>
                  <a:schemeClr val="tx1"/>
                </a:solidFill>
                <a:latin typeface="Google Sans"/>
              </a:rPr>
              <a:t>:</a:t>
            </a:r>
          </a:p>
          <a:p>
            <a:r>
              <a:rPr lang="en-US" sz="2010" b="1" dirty="0">
                <a:solidFill>
                  <a:schemeClr val="tx1"/>
                </a:solidFill>
                <a:latin typeface="Google Sans"/>
              </a:rPr>
              <a:t>A data connection technology that facilitates the transformation and preparation of data for analysis. It enables users to clean, reshape, and combine data from various sources, ensuring that the data is in a suitable format for use in Power BI.</a:t>
            </a:r>
          </a:p>
          <a:p>
            <a:endParaRPr lang="en-US" sz="2200" b="1" dirty="0">
              <a:solidFill>
                <a:schemeClr val="tx1"/>
              </a:solidFill>
              <a:latin typeface="Google Sans"/>
            </a:endParaRPr>
          </a:p>
        </p:txBody>
      </p:sp>
    </p:spTree>
    <p:extLst>
      <p:ext uri="{BB962C8B-B14F-4D97-AF65-F5344CB8AC3E}">
        <p14:creationId xmlns:p14="http://schemas.microsoft.com/office/powerpoint/2010/main" val="56457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1E4FD-86FE-80FF-CFE2-28D0C69CAB9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98EAC88-45C6-9D35-00BF-F3A54EB572FD}"/>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D0A984FD-6F96-9715-ACB8-9DAD632C5177}"/>
              </a:ext>
            </a:extLst>
          </p:cNvPr>
          <p:cNvSpPr txBox="1"/>
          <p:nvPr/>
        </p:nvSpPr>
        <p:spPr>
          <a:xfrm>
            <a:off x="1110343" y="2295331"/>
            <a:ext cx="9909110" cy="306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panose="05000000000000000000" pitchFamily="2" charset="2"/>
              <a:buChar char="Ø"/>
            </a:pPr>
            <a:r>
              <a:rPr lang="en-US" sz="2400" b="1" dirty="0">
                <a:solidFill>
                  <a:schemeClr val="tx1"/>
                </a:solidFill>
                <a:latin typeface="Google Sans"/>
              </a:rPr>
              <a:t>(Extract, Transform, Load): The overall process of moving data.</a:t>
            </a:r>
          </a:p>
          <a:p>
            <a:pPr>
              <a:lnSpc>
                <a:spcPct val="150000"/>
              </a:lnSpc>
            </a:pPr>
            <a:r>
              <a:rPr lang="en-US" sz="2200" b="1" dirty="0">
                <a:solidFill>
                  <a:schemeClr val="tx1"/>
                </a:solidFill>
                <a:latin typeface="Google Sans"/>
              </a:rPr>
              <a:t>      Extract: </a:t>
            </a:r>
            <a:r>
              <a:rPr lang="en-US" sz="2000" b="1" dirty="0">
                <a:solidFill>
                  <a:schemeClr val="tx1"/>
                </a:solidFill>
                <a:latin typeface="Google Sans"/>
              </a:rPr>
              <a:t>Gathering data from diverse sources.</a:t>
            </a:r>
          </a:p>
          <a:p>
            <a:r>
              <a:rPr lang="en-US" sz="2200" b="1" dirty="0">
                <a:solidFill>
                  <a:schemeClr val="tx1"/>
                </a:solidFill>
                <a:latin typeface="Google Sans"/>
              </a:rPr>
              <a:t>      Transform</a:t>
            </a:r>
            <a:r>
              <a:rPr lang="en-US" sz="2000" b="1" dirty="0">
                <a:solidFill>
                  <a:schemeClr val="tx1"/>
                </a:solidFill>
                <a:latin typeface="Google Sans"/>
              </a:rPr>
              <a:t>: Cleaning, converting, and standardizing the data.</a:t>
            </a:r>
          </a:p>
          <a:p>
            <a:r>
              <a:rPr lang="en-US" sz="2200" b="1" dirty="0">
                <a:solidFill>
                  <a:schemeClr val="tx1"/>
                </a:solidFill>
                <a:latin typeface="Google Sans"/>
              </a:rPr>
              <a:t>      Load:</a:t>
            </a:r>
            <a:r>
              <a:rPr lang="en-US" sz="2400" b="1" dirty="0">
                <a:solidFill>
                  <a:schemeClr val="tx1"/>
                </a:solidFill>
                <a:latin typeface="Google Sans"/>
              </a:rPr>
              <a:t> </a:t>
            </a:r>
            <a:r>
              <a:rPr lang="en-US" sz="2000" b="1" dirty="0">
                <a:solidFill>
                  <a:schemeClr val="tx1"/>
                </a:solidFill>
                <a:latin typeface="Google Sans"/>
              </a:rPr>
              <a:t>Loading the transformed data into a target system (like a data warehouse). </a:t>
            </a:r>
          </a:p>
          <a:p>
            <a:endParaRPr lang="en-US" sz="2010" b="1" dirty="0">
              <a:solidFill>
                <a:schemeClr val="tx1"/>
              </a:solidFill>
              <a:latin typeface="Google Sans"/>
            </a:endParaRPr>
          </a:p>
          <a:p>
            <a:pPr marL="342900" indent="-342900">
              <a:buFont typeface="Wingdings" panose="05000000000000000000" pitchFamily="2" charset="2"/>
              <a:buChar char="Ø"/>
            </a:pPr>
            <a:r>
              <a:rPr lang="en-US" sz="2400" b="1" dirty="0">
                <a:solidFill>
                  <a:schemeClr val="tx1"/>
                </a:solidFill>
                <a:latin typeface="Google Sans"/>
              </a:rPr>
              <a:t>Data Transformation: The process of converting data into a usable format</a:t>
            </a:r>
          </a:p>
          <a:p>
            <a:endParaRPr lang="en-US" sz="2200" b="1" dirty="0">
              <a:solidFill>
                <a:schemeClr val="tx1"/>
              </a:solidFill>
              <a:latin typeface="Google Sans"/>
            </a:endParaRPr>
          </a:p>
          <a:p>
            <a:pPr marL="342900" indent="-342900">
              <a:buFont typeface="Wingdings" panose="05000000000000000000" pitchFamily="2" charset="2"/>
              <a:buChar char="Ø"/>
            </a:pPr>
            <a:r>
              <a:rPr lang="en-US" sz="2400" b="1" dirty="0">
                <a:solidFill>
                  <a:schemeClr val="tx1"/>
                </a:solidFill>
                <a:latin typeface="Google Sans"/>
              </a:rPr>
              <a:t>Data Cleaning: Ensuring data is high-quality and accurate.</a:t>
            </a:r>
          </a:p>
        </p:txBody>
      </p:sp>
    </p:spTree>
    <p:extLst>
      <p:ext uri="{BB962C8B-B14F-4D97-AF65-F5344CB8AC3E}">
        <p14:creationId xmlns:p14="http://schemas.microsoft.com/office/powerpoint/2010/main" val="2554026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7E270EC3-C772-216D-138D-6F9926332630}"/>
              </a:ext>
            </a:extLst>
          </p:cNvPr>
          <p:cNvSpPr txBox="1"/>
          <p:nvPr/>
        </p:nvSpPr>
        <p:spPr>
          <a:xfrm>
            <a:off x="755780" y="1855224"/>
            <a:ext cx="11956454" cy="4174733"/>
          </a:xfrm>
          <a:prstGeom prst="rect">
            <a:avLst/>
          </a:prstGeom>
          <a:noFill/>
        </p:spPr>
        <p:txBody>
          <a:bodyPr rot="0" spcFirstLastPara="0" vertOverflow="overflow" horzOverflow="overflow" vert="horz" wrap="square" lIns="91440" tIns="45720" rIns="91440" bIns="45720" numCol="1" spcCol="0" rtlCol="0" fromWordArt="0" anchor="b" anchorCtr="0" forceAA="0" compatLnSpc="1">
            <a:prstTxWarp prst="textNoShape">
              <a:avLst/>
            </a:prstTxWarp>
            <a:spAutoFit/>
          </a:bodyPr>
          <a:lstStyle/>
          <a:p>
            <a:r>
              <a:rPr lang="en-US" sz="1850" dirty="0">
                <a:solidFill>
                  <a:schemeClr val="tx1"/>
                </a:solidFill>
                <a:latin typeface="Google Sans"/>
              </a:rPr>
              <a:t>1)</a:t>
            </a:r>
            <a:r>
              <a:rPr lang="en-US" sz="1850" b="1" dirty="0">
                <a:solidFill>
                  <a:schemeClr val="tx1"/>
                </a:solidFill>
                <a:latin typeface="Google Sans"/>
              </a:rPr>
              <a:t>Identify Data Sources: </a:t>
            </a:r>
            <a:r>
              <a:rPr lang="en-US" sz="1800" dirty="0">
                <a:solidFill>
                  <a:schemeClr val="tx1"/>
                </a:solidFill>
                <a:latin typeface="Times New Roman" panose="02020603050405020304" pitchFamily="18" charset="0"/>
                <a:cs typeface="Times New Roman" panose="02020603050405020304" pitchFamily="18" charset="0"/>
              </a:rPr>
              <a:t>Gather diverse agricultural data from sources like Kaggle and other sites</a:t>
            </a:r>
            <a:r>
              <a:rPr lang="en-US" sz="1800" dirty="0">
                <a:solidFill>
                  <a:schemeClr val="tx1"/>
                </a:solidFill>
                <a:latin typeface="Google Sans"/>
              </a:rPr>
              <a:t>.</a:t>
            </a:r>
          </a:p>
          <a:p>
            <a:pPr>
              <a:lnSpc>
                <a:spcPct val="150000"/>
              </a:lnSpc>
            </a:pPr>
            <a:r>
              <a:rPr lang="en-US" sz="1850" dirty="0">
                <a:solidFill>
                  <a:schemeClr val="tx1"/>
                </a:solidFill>
                <a:latin typeface="Google Sans"/>
              </a:rPr>
              <a:t>2)</a:t>
            </a:r>
            <a:r>
              <a:rPr lang="en-US" sz="1850" b="1" dirty="0">
                <a:solidFill>
                  <a:schemeClr val="tx1"/>
                </a:solidFill>
                <a:latin typeface="Google Sans"/>
              </a:rPr>
              <a:t>Import &amp; Connect: </a:t>
            </a:r>
            <a:r>
              <a:rPr lang="en-US" sz="1800" dirty="0">
                <a:solidFill>
                  <a:schemeClr val="tx1"/>
                </a:solidFill>
                <a:latin typeface="Times New Roman" panose="02020603050405020304" pitchFamily="18" charset="0"/>
                <a:cs typeface="Times New Roman" panose="02020603050405020304" pitchFamily="18" charset="0"/>
              </a:rPr>
              <a:t>Import dataset into Power BI, connecting via spreadsheets and databases</a:t>
            </a:r>
            <a:r>
              <a:rPr lang="en-US" sz="1850" dirty="0">
                <a:solidFill>
                  <a:schemeClr val="tx1"/>
                </a:solidFill>
                <a:latin typeface="Google Sans"/>
              </a:rPr>
              <a:t>.</a:t>
            </a:r>
          </a:p>
          <a:p>
            <a:pPr>
              <a:lnSpc>
                <a:spcPct val="150000"/>
              </a:lnSpc>
            </a:pPr>
            <a:r>
              <a:rPr lang="en-US" sz="1850" dirty="0">
                <a:solidFill>
                  <a:schemeClr val="tx1"/>
                </a:solidFill>
                <a:latin typeface="Google Sans"/>
              </a:rPr>
              <a:t>3)</a:t>
            </a:r>
            <a:r>
              <a:rPr lang="en-US" sz="1850" b="1" dirty="0">
                <a:solidFill>
                  <a:schemeClr val="tx1"/>
                </a:solidFill>
                <a:latin typeface="Google Sans"/>
              </a:rPr>
              <a:t>Transform with Power Query: </a:t>
            </a:r>
            <a:r>
              <a:rPr lang="en-US" sz="1800" dirty="0">
                <a:solidFill>
                  <a:schemeClr val="tx1"/>
                </a:solidFill>
                <a:latin typeface="Times New Roman" panose="02020603050405020304" pitchFamily="18" charset="0"/>
                <a:cs typeface="Times New Roman" panose="02020603050405020304" pitchFamily="18" charset="0"/>
              </a:rPr>
              <a:t>Clean and reshape data using Power Query, preparing it for analysis.</a:t>
            </a:r>
          </a:p>
          <a:p>
            <a:pPr>
              <a:lnSpc>
                <a:spcPct val="150000"/>
              </a:lnSpc>
            </a:pPr>
            <a:r>
              <a:rPr lang="en-US" sz="1850" dirty="0">
                <a:solidFill>
                  <a:schemeClr val="tx1"/>
                </a:solidFill>
                <a:latin typeface="Google Sans"/>
              </a:rPr>
              <a:t>4)</a:t>
            </a:r>
            <a:r>
              <a:rPr lang="en-US" sz="1850" b="1" dirty="0">
                <a:solidFill>
                  <a:schemeClr val="tx1"/>
                </a:solidFill>
                <a:latin typeface="Google Sans"/>
              </a:rPr>
              <a:t>Build Dashboards: </a:t>
            </a:r>
            <a:r>
              <a:rPr lang="en-US" sz="1800" dirty="0">
                <a:solidFill>
                  <a:schemeClr val="tx1"/>
                </a:solidFill>
                <a:latin typeface="Times New Roman" panose="02020603050405020304" pitchFamily="18" charset="0"/>
                <a:cs typeface="Times New Roman" panose="02020603050405020304" pitchFamily="18" charset="0"/>
              </a:rPr>
              <a:t>Create tailored dashboards in Power BI to monitor key performance indicators (KPIs).</a:t>
            </a:r>
          </a:p>
          <a:p>
            <a:pPr>
              <a:lnSpc>
                <a:spcPct val="150000"/>
              </a:lnSpc>
            </a:pPr>
            <a:r>
              <a:rPr lang="en-US" sz="1850" dirty="0">
                <a:solidFill>
                  <a:schemeClr val="tx1"/>
                </a:solidFill>
                <a:latin typeface="Google Sans"/>
              </a:rPr>
              <a:t>5)</a:t>
            </a:r>
            <a:r>
              <a:rPr lang="en-US" sz="1850" b="1" dirty="0">
                <a:solidFill>
                  <a:schemeClr val="tx1"/>
                </a:solidFill>
                <a:latin typeface="Google Sans"/>
              </a:rPr>
              <a:t>Real-Time Integration: </a:t>
            </a:r>
            <a:r>
              <a:rPr lang="en-US" sz="1800" dirty="0">
                <a:solidFill>
                  <a:schemeClr val="tx1"/>
                </a:solidFill>
                <a:latin typeface="Times New Roman" panose="02020603050405020304" pitchFamily="18" charset="0"/>
                <a:cs typeface="Times New Roman" panose="02020603050405020304" pitchFamily="18" charset="0"/>
              </a:rPr>
              <a:t>Integrate live data streams for timely responses to changing conditions.</a:t>
            </a:r>
          </a:p>
          <a:p>
            <a:pPr>
              <a:lnSpc>
                <a:spcPct val="150000"/>
              </a:lnSpc>
            </a:pPr>
            <a:r>
              <a:rPr lang="en-US" sz="1850" dirty="0">
                <a:solidFill>
                  <a:schemeClr val="tx1"/>
                </a:solidFill>
                <a:latin typeface="Google Sans"/>
              </a:rPr>
              <a:t>6)</a:t>
            </a:r>
            <a:r>
              <a:rPr lang="en-US" sz="1850" b="1" dirty="0">
                <a:solidFill>
                  <a:schemeClr val="tx1"/>
                </a:solidFill>
                <a:latin typeface="Google Sans"/>
              </a:rPr>
              <a:t>Explore &amp; Visualize</a:t>
            </a:r>
            <a:r>
              <a:rPr lang="en-US" sz="18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Use Power BI visuals to uncover patterns and relationships in the data.</a:t>
            </a:r>
          </a:p>
          <a:p>
            <a:pPr>
              <a:lnSpc>
                <a:spcPct val="150000"/>
              </a:lnSpc>
            </a:pPr>
            <a:r>
              <a:rPr lang="en-US" sz="1850" dirty="0">
                <a:solidFill>
                  <a:schemeClr val="tx1"/>
                </a:solidFill>
                <a:latin typeface="Google Sans"/>
              </a:rPr>
              <a:t>7)</a:t>
            </a:r>
            <a:r>
              <a:rPr lang="en-US" sz="1850" b="1" dirty="0">
                <a:solidFill>
                  <a:schemeClr val="tx1"/>
                </a:solidFill>
                <a:latin typeface="Google Sans"/>
              </a:rPr>
              <a:t>Define KPIs:</a:t>
            </a:r>
            <a:r>
              <a:rPr lang="en-US" sz="1850" dirty="0">
                <a:solidFill>
                  <a:schemeClr val="tx1"/>
                </a:solidFill>
                <a:latin typeface="Google Sans"/>
              </a:rPr>
              <a:t> </a:t>
            </a:r>
            <a:r>
              <a:rPr lang="en-US" sz="1800" dirty="0">
                <a:solidFill>
                  <a:schemeClr val="tx1"/>
                </a:solidFill>
                <a:latin typeface="Times New Roman" panose="02020603050405020304" pitchFamily="18" charset="0"/>
                <a:cs typeface="Times New Roman" panose="02020603050405020304" pitchFamily="18" charset="0"/>
              </a:rPr>
              <a:t>Calculate relevant metrics like yield per hectare to measure performance.</a:t>
            </a:r>
          </a:p>
          <a:p>
            <a:pPr>
              <a:lnSpc>
                <a:spcPct val="150000"/>
              </a:lnSpc>
            </a:pPr>
            <a:r>
              <a:rPr lang="en-US" sz="1850" dirty="0">
                <a:solidFill>
                  <a:schemeClr val="tx1"/>
                </a:solidFill>
                <a:latin typeface="Google Sans"/>
              </a:rPr>
              <a:t>8)</a:t>
            </a:r>
            <a:r>
              <a:rPr lang="en-US" sz="1850" b="1" dirty="0">
                <a:solidFill>
                  <a:schemeClr val="tx1"/>
                </a:solidFill>
                <a:latin typeface="Google Sans"/>
              </a:rPr>
              <a:t>Trend Analysis: </a:t>
            </a:r>
            <a:r>
              <a:rPr lang="en-US" sz="1800" dirty="0">
                <a:solidFill>
                  <a:schemeClr val="tx1"/>
                </a:solidFill>
                <a:latin typeface="Times New Roman" panose="02020603050405020304" pitchFamily="18" charset="0"/>
                <a:cs typeface="Times New Roman" panose="02020603050405020304" pitchFamily="18" charset="0"/>
              </a:rPr>
              <a:t>Identify production trends over time to inform adjustments</a:t>
            </a:r>
            <a:r>
              <a:rPr lang="en-US" sz="1850" dirty="0">
                <a:solidFill>
                  <a:schemeClr val="tx1"/>
                </a:solidFill>
                <a:latin typeface="Google Sans"/>
              </a:rPr>
              <a:t>.</a:t>
            </a:r>
          </a:p>
          <a:p>
            <a:pPr>
              <a:lnSpc>
                <a:spcPct val="150000"/>
              </a:lnSpc>
            </a:pPr>
            <a:r>
              <a:rPr lang="en-US" sz="1850" dirty="0">
                <a:solidFill>
                  <a:schemeClr val="tx1"/>
                </a:solidFill>
                <a:latin typeface="Google Sans"/>
              </a:rPr>
              <a:t>9)</a:t>
            </a:r>
            <a:r>
              <a:rPr lang="en-US" sz="1850" b="1" dirty="0">
                <a:solidFill>
                  <a:schemeClr val="tx1"/>
                </a:solidFill>
                <a:latin typeface="Google Sans"/>
              </a:rPr>
              <a:t>Comparative Analysis: </a:t>
            </a:r>
            <a:r>
              <a:rPr lang="en-US" sz="1800" dirty="0">
                <a:solidFill>
                  <a:schemeClr val="tx1"/>
                </a:solidFill>
                <a:latin typeface="Times New Roman" panose="02020603050405020304" pitchFamily="18" charset="0"/>
                <a:cs typeface="Times New Roman" panose="02020603050405020304" pitchFamily="18" charset="0"/>
              </a:rPr>
              <a:t>Compare crop yields across regions to guide resource allocation.</a:t>
            </a:r>
          </a:p>
          <a:p>
            <a:pPr>
              <a:lnSpc>
                <a:spcPct val="150000"/>
              </a:lnSpc>
            </a:pPr>
            <a:r>
              <a:rPr lang="en-US" sz="1850" dirty="0">
                <a:solidFill>
                  <a:schemeClr val="tx1"/>
                </a:solidFill>
                <a:latin typeface="Google Sans"/>
              </a:rPr>
              <a:t>10)</a:t>
            </a:r>
            <a:r>
              <a:rPr lang="en-US" sz="1850" b="1" dirty="0">
                <a:solidFill>
                  <a:schemeClr val="tx1"/>
                </a:solidFill>
                <a:latin typeface="Google Sans"/>
              </a:rPr>
              <a:t>Report &amp; Share: </a:t>
            </a:r>
            <a:r>
              <a:rPr lang="en-US" sz="1850" dirty="0">
                <a:solidFill>
                  <a:schemeClr val="tx1"/>
                </a:solidFill>
                <a:latin typeface="Times New Roman" panose="02020603050405020304" pitchFamily="18" charset="0"/>
                <a:cs typeface="Times New Roman" panose="02020603050405020304" pitchFamily="18" charset="0"/>
              </a:rPr>
              <a:t>Summarize insights and share dashboards for data-driven decisions</a:t>
            </a:r>
            <a:r>
              <a:rPr lang="en-US" sz="1850" dirty="0">
                <a:solidFill>
                  <a:schemeClr val="tx1"/>
                </a:solidFill>
                <a:latin typeface="Google Sans"/>
              </a:rPr>
              <a:t>.</a:t>
            </a:r>
          </a:p>
        </p:txBody>
      </p:sp>
    </p:spTree>
    <p:extLst>
      <p:ext uri="{BB962C8B-B14F-4D97-AF65-F5344CB8AC3E}">
        <p14:creationId xmlns:p14="http://schemas.microsoft.com/office/powerpoint/2010/main" val="2706790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5" name="TextBox 4">
            <a:extLst>
              <a:ext uri="{FF2B5EF4-FFF2-40B4-BE49-F238E27FC236}">
                <a16:creationId xmlns:a16="http://schemas.microsoft.com/office/drawing/2014/main" id="{8028E16C-4E13-CC3F-ECCD-F26505DDEECF}"/>
              </a:ext>
            </a:extLst>
          </p:cNvPr>
          <p:cNvSpPr txBox="1"/>
          <p:nvPr/>
        </p:nvSpPr>
        <p:spPr>
          <a:xfrm>
            <a:off x="901959" y="2078031"/>
            <a:ext cx="9398000" cy="3416320"/>
          </a:xfrm>
          <a:prstGeom prst="rect">
            <a:avLst/>
          </a:prstGeom>
          <a:noFill/>
        </p:spPr>
        <p:txBody>
          <a:bodyPr wrap="square" rtlCol="0">
            <a:spAutoFit/>
          </a:bodyPr>
          <a:lstStyle/>
          <a:p>
            <a:pPr marL="342900" indent="-342900">
              <a:buFont typeface="Wingdings" panose="05000000000000000000" pitchFamily="2" charset="2"/>
              <a:buChar char="§"/>
            </a:pPr>
            <a:r>
              <a:rPr lang="en-US" sz="2400" b="1" dirty="0">
                <a:latin typeface="Google Sans"/>
                <a:cs typeface="Times New Roman" panose="02020603050405020304" pitchFamily="18" charset="0"/>
              </a:rPr>
              <a:t>The problem statement of the project is that it aims to conduct a comprehensive analysis of Indian agriculture, focusing on district-wise and year-wise data.</a:t>
            </a:r>
          </a:p>
          <a:p>
            <a:pPr marL="342900" indent="-342900">
              <a:buFont typeface="Wingdings" panose="05000000000000000000" pitchFamily="2" charset="2"/>
              <a:buChar char="§"/>
            </a:pPr>
            <a:r>
              <a:rPr lang="en-US" sz="2400" b="1" dirty="0">
                <a:latin typeface="Google Sans"/>
                <a:cs typeface="Times New Roman" panose="02020603050405020304" pitchFamily="18" charset="0"/>
              </a:rPr>
              <a:t>The dataset provides detailed information on various crops, their areas, production, and yields across different districts and years.</a:t>
            </a:r>
          </a:p>
          <a:p>
            <a:pPr marL="342900" indent="-342900">
              <a:buFont typeface="Wingdings" panose="05000000000000000000" pitchFamily="2" charset="2"/>
              <a:buChar char="§"/>
            </a:pPr>
            <a:r>
              <a:rPr lang="en-US" sz="2400" b="1" dirty="0">
                <a:latin typeface="Google Sans"/>
                <a:cs typeface="Times New Roman" panose="02020603050405020304" pitchFamily="18" charset="0"/>
              </a:rPr>
              <a:t>The goal is to leverage Power BI to create interactive visualizations that uncover trends, patterns, and disparities in agricultural practices, enabling stakeholders to make informed decisions for sustainable farming and resource allocation.</a:t>
            </a:r>
          </a:p>
        </p:txBody>
      </p:sp>
    </p:spTree>
    <p:extLst>
      <p:ext uri="{BB962C8B-B14F-4D97-AF65-F5344CB8AC3E}">
        <p14:creationId xmlns:p14="http://schemas.microsoft.com/office/powerpoint/2010/main" val="172498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3563C-DFF9-0886-9648-CA78B6394B9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DEC10BF-D34D-74B3-4E8C-D926400078A2}"/>
              </a:ext>
            </a:extLst>
          </p:cNvPr>
          <p:cNvSpPr txBox="1"/>
          <p:nvPr/>
        </p:nvSpPr>
        <p:spPr>
          <a:xfrm>
            <a:off x="255104" y="1054412"/>
            <a:ext cx="6102626" cy="400110"/>
          </a:xfrm>
          <a:prstGeom prst="rect">
            <a:avLst/>
          </a:prstGeom>
          <a:noFill/>
        </p:spPr>
        <p:txBody>
          <a:bodyPr wrap="square">
            <a:spAutoFit/>
          </a:bodyPr>
          <a:lstStyle/>
          <a:p>
            <a:r>
              <a:rPr lang="en-US" sz="2000" b="1">
                <a:solidFill>
                  <a:srgbClr val="213163"/>
                </a:solidFill>
              </a:rPr>
              <a:t>Solution:  </a:t>
            </a:r>
            <a:endParaRPr lang="en-IN" sz="2000" b="1">
              <a:solidFill>
                <a:srgbClr val="213163"/>
              </a:solidFill>
            </a:endParaRPr>
          </a:p>
        </p:txBody>
      </p:sp>
      <p:pic>
        <p:nvPicPr>
          <p:cNvPr id="5" name="Picture 4">
            <a:extLst>
              <a:ext uri="{FF2B5EF4-FFF2-40B4-BE49-F238E27FC236}">
                <a16:creationId xmlns:a16="http://schemas.microsoft.com/office/drawing/2014/main" id="{A2BD5DE4-CF56-7918-A8D3-54D8D553EBED}"/>
              </a:ext>
            </a:extLst>
          </p:cNvPr>
          <p:cNvPicPr>
            <a:picLocks noChangeAspect="1"/>
          </p:cNvPicPr>
          <p:nvPr/>
        </p:nvPicPr>
        <p:blipFill>
          <a:blip r:embed="rId2"/>
          <a:stretch>
            <a:fillRect/>
          </a:stretch>
        </p:blipFill>
        <p:spPr>
          <a:xfrm>
            <a:off x="2164703" y="2226557"/>
            <a:ext cx="8201606" cy="1677767"/>
          </a:xfrm>
          <a:prstGeom prst="rect">
            <a:avLst/>
          </a:prstGeom>
        </p:spPr>
      </p:pic>
      <p:sp>
        <p:nvSpPr>
          <p:cNvPr id="6" name="TextBox 5">
            <a:extLst>
              <a:ext uri="{FF2B5EF4-FFF2-40B4-BE49-F238E27FC236}">
                <a16:creationId xmlns:a16="http://schemas.microsoft.com/office/drawing/2014/main" id="{205A5EF7-684D-6646-888A-C7A92C99D94C}"/>
              </a:ext>
            </a:extLst>
          </p:cNvPr>
          <p:cNvSpPr txBox="1"/>
          <p:nvPr/>
        </p:nvSpPr>
        <p:spPr>
          <a:xfrm>
            <a:off x="905069" y="1709165"/>
            <a:ext cx="10702213" cy="384721"/>
          </a:xfrm>
          <a:prstGeom prst="rect">
            <a:avLst/>
          </a:prstGeom>
          <a:noFill/>
        </p:spPr>
        <p:txBody>
          <a:bodyPr wrap="square" rtlCol="0">
            <a:spAutoFit/>
          </a:bodyPr>
          <a:lstStyle/>
          <a:p>
            <a:r>
              <a:rPr lang="en-US" sz="1900" b="1" dirty="0"/>
              <a:t>Dataset Overview :</a:t>
            </a:r>
            <a:endParaRPr lang="en-IN" sz="1900" b="1" dirty="0"/>
          </a:p>
        </p:txBody>
      </p:sp>
      <p:sp>
        <p:nvSpPr>
          <p:cNvPr id="7" name="TextBox 6">
            <a:extLst>
              <a:ext uri="{FF2B5EF4-FFF2-40B4-BE49-F238E27FC236}">
                <a16:creationId xmlns:a16="http://schemas.microsoft.com/office/drawing/2014/main" id="{C9178FB5-78ED-230F-6B6A-BBF975ADBA22}"/>
              </a:ext>
            </a:extLst>
          </p:cNvPr>
          <p:cNvSpPr txBox="1"/>
          <p:nvPr/>
        </p:nvSpPr>
        <p:spPr>
          <a:xfrm>
            <a:off x="979714" y="4310743"/>
            <a:ext cx="9386595" cy="943976"/>
          </a:xfrm>
          <a:prstGeom prst="rect">
            <a:avLst/>
          </a:prstGeom>
          <a:noFill/>
        </p:spPr>
        <p:txBody>
          <a:bodyPr wrap="square" rtlCol="0">
            <a:spAutoFit/>
          </a:bodyPr>
          <a:lstStyle/>
          <a:p>
            <a:pPr marL="342900" indent="-342900">
              <a:buFont typeface="Wingdings" panose="05000000000000000000" pitchFamily="2" charset="2"/>
              <a:buChar char="§"/>
            </a:pPr>
            <a:r>
              <a:rPr lang="en-US" b="1" dirty="0">
                <a:latin typeface="+mj-lt"/>
              </a:rPr>
              <a:t>Area : </a:t>
            </a:r>
            <a:r>
              <a:rPr lang="en-US" sz="1830" b="1" dirty="0">
                <a:latin typeface="Google Sans"/>
              </a:rPr>
              <a:t>The land area used for cultivating a crop measured in (Hectares).</a:t>
            </a:r>
          </a:p>
          <a:p>
            <a:pPr marL="285750" indent="-285750">
              <a:buFont typeface="Arial" panose="020B0604020202020204" pitchFamily="34" charset="0"/>
              <a:buChar char="•"/>
            </a:pPr>
            <a:endParaRPr lang="en-US" sz="1800" b="1" dirty="0">
              <a:latin typeface="Google Sans"/>
            </a:endParaRPr>
          </a:p>
          <a:p>
            <a:pPr marL="342900" indent="-342900">
              <a:buFont typeface="Wingdings" panose="05000000000000000000" pitchFamily="2" charset="2"/>
              <a:buChar char="§"/>
            </a:pPr>
            <a:r>
              <a:rPr lang="en-US" b="1" dirty="0"/>
              <a:t>Production :</a:t>
            </a:r>
            <a:r>
              <a:rPr lang="en-US" dirty="0"/>
              <a:t> </a:t>
            </a:r>
            <a:r>
              <a:rPr lang="en-US" sz="1830" b="1" dirty="0">
                <a:latin typeface="Google Sans"/>
              </a:rPr>
              <a:t>The quantity of crop harvested from cultivated area measured in (Tons).</a:t>
            </a:r>
            <a:endParaRPr lang="en-IN" sz="1830" b="1" dirty="0">
              <a:latin typeface="Google Sans"/>
            </a:endParaRPr>
          </a:p>
        </p:txBody>
      </p:sp>
      <p:pic>
        <p:nvPicPr>
          <p:cNvPr id="9" name="Picture 8">
            <a:extLst>
              <a:ext uri="{FF2B5EF4-FFF2-40B4-BE49-F238E27FC236}">
                <a16:creationId xmlns:a16="http://schemas.microsoft.com/office/drawing/2014/main" id="{61D820E4-94D5-1333-460F-8A801ABD8519}"/>
              </a:ext>
            </a:extLst>
          </p:cNvPr>
          <p:cNvPicPr>
            <a:picLocks noChangeAspect="1"/>
          </p:cNvPicPr>
          <p:nvPr/>
        </p:nvPicPr>
        <p:blipFill>
          <a:blip r:embed="rId3"/>
          <a:stretch>
            <a:fillRect/>
          </a:stretch>
        </p:blipFill>
        <p:spPr>
          <a:xfrm>
            <a:off x="905069" y="5527349"/>
            <a:ext cx="10543592" cy="976063"/>
          </a:xfrm>
          <a:prstGeom prst="rect">
            <a:avLst/>
          </a:prstGeom>
        </p:spPr>
      </p:pic>
    </p:spTree>
    <p:extLst>
      <p:ext uri="{BB962C8B-B14F-4D97-AF65-F5344CB8AC3E}">
        <p14:creationId xmlns:p14="http://schemas.microsoft.com/office/powerpoint/2010/main" val="1730387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A63AB-8A21-EE50-B4A3-B318B6A69AF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A327E70-30B0-F4EB-B615-6B3337A6AF78}"/>
              </a:ext>
            </a:extLst>
          </p:cNvPr>
          <p:cNvSpPr txBox="1"/>
          <p:nvPr/>
        </p:nvSpPr>
        <p:spPr>
          <a:xfrm>
            <a:off x="255104" y="1054412"/>
            <a:ext cx="6102626" cy="400110"/>
          </a:xfrm>
          <a:prstGeom prst="rect">
            <a:avLst/>
          </a:prstGeom>
          <a:noFill/>
        </p:spPr>
        <p:txBody>
          <a:bodyPr wrap="square">
            <a:spAutoFit/>
          </a:bodyPr>
          <a:lstStyle/>
          <a:p>
            <a:r>
              <a:rPr lang="en-US" sz="2000" b="1">
                <a:solidFill>
                  <a:srgbClr val="213163"/>
                </a:solidFill>
              </a:rPr>
              <a:t>Solution:  </a:t>
            </a:r>
            <a:endParaRPr lang="en-IN" sz="2000" b="1">
              <a:solidFill>
                <a:srgbClr val="213163"/>
              </a:solidFill>
            </a:endParaRPr>
          </a:p>
        </p:txBody>
      </p:sp>
      <p:sp>
        <p:nvSpPr>
          <p:cNvPr id="2" name="TextBox 1">
            <a:extLst>
              <a:ext uri="{FF2B5EF4-FFF2-40B4-BE49-F238E27FC236}">
                <a16:creationId xmlns:a16="http://schemas.microsoft.com/office/drawing/2014/main" id="{06ACD4CC-179E-BD9D-32C4-3B55E6811B7C}"/>
              </a:ext>
            </a:extLst>
          </p:cNvPr>
          <p:cNvSpPr txBox="1"/>
          <p:nvPr/>
        </p:nvSpPr>
        <p:spPr>
          <a:xfrm>
            <a:off x="1239520" y="1930400"/>
            <a:ext cx="8900160" cy="22529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panose="05000000000000000000" pitchFamily="2" charset="2"/>
              <a:buChar char="v"/>
            </a:pPr>
            <a:r>
              <a:rPr lang="en-US" sz="2000" b="1" dirty="0">
                <a:solidFill>
                  <a:schemeClr val="tx1"/>
                </a:solidFill>
                <a:latin typeface="Google Sans"/>
              </a:rPr>
              <a:t>Major Crop Analysis:</a:t>
            </a:r>
          </a:p>
          <a:p>
            <a:r>
              <a:rPr lang="en-US" sz="1850" b="1" dirty="0">
                <a:solidFill>
                  <a:schemeClr val="tx1"/>
                </a:solidFill>
                <a:latin typeface="Google Sans"/>
              </a:rPr>
              <a:t>1) </a:t>
            </a:r>
            <a:r>
              <a:rPr lang="en-US" sz="1900" b="1" dirty="0">
                <a:solidFill>
                  <a:schemeClr val="tx1"/>
                </a:solidFill>
                <a:latin typeface="Google Sans"/>
              </a:rPr>
              <a:t>Bar Charts</a:t>
            </a:r>
            <a:r>
              <a:rPr lang="en-US" sz="1850" b="1" dirty="0">
                <a:solidFill>
                  <a:schemeClr val="tx1"/>
                </a:solidFill>
                <a:latin typeface="Google Sans"/>
              </a:rPr>
              <a:t>: Visualize the top 5 states and districts in rice, wheat, and pulses production, enabling quick comparison of production volumes.</a:t>
            </a:r>
          </a:p>
          <a:p>
            <a:r>
              <a:rPr lang="en-US" sz="1850" b="1" dirty="0">
                <a:solidFill>
                  <a:schemeClr val="tx1"/>
                </a:solidFill>
                <a:latin typeface="Google Sans"/>
              </a:rPr>
              <a:t>2) </a:t>
            </a:r>
            <a:r>
              <a:rPr lang="en-US" sz="1900" b="1" dirty="0">
                <a:solidFill>
                  <a:schemeClr val="tx1"/>
                </a:solidFill>
                <a:latin typeface="Google Sans"/>
              </a:rPr>
              <a:t>Line Charts: </a:t>
            </a:r>
            <a:r>
              <a:rPr lang="en-US" sz="1850" b="1" dirty="0">
                <a:solidFill>
                  <a:schemeClr val="tx1"/>
                </a:solidFill>
                <a:latin typeface="Google Sans"/>
              </a:rPr>
              <a:t>Display production trends of major crops over time, highlighting growth patterns and seasonal variations.</a:t>
            </a:r>
          </a:p>
          <a:p>
            <a:endParaRPr lang="en-US" sz="1850" b="1" dirty="0">
              <a:solidFill>
                <a:schemeClr val="tx1"/>
              </a:solidFill>
              <a:latin typeface="Google Sans"/>
            </a:endParaRPr>
          </a:p>
          <a:p>
            <a:pPr>
              <a:lnSpc>
                <a:spcPct val="150000"/>
              </a:lnSpc>
            </a:pPr>
            <a:endParaRPr lang="en-US" sz="2000" b="1" dirty="0">
              <a:solidFill>
                <a:schemeClr val="tx1"/>
              </a:solidFill>
              <a:latin typeface="Google Sans"/>
            </a:endParaRPr>
          </a:p>
        </p:txBody>
      </p:sp>
      <p:pic>
        <p:nvPicPr>
          <p:cNvPr id="5" name="Picture 4">
            <a:extLst>
              <a:ext uri="{FF2B5EF4-FFF2-40B4-BE49-F238E27FC236}">
                <a16:creationId xmlns:a16="http://schemas.microsoft.com/office/drawing/2014/main" id="{02DC7BC6-B212-DE02-C315-756070C86846}"/>
              </a:ext>
            </a:extLst>
          </p:cNvPr>
          <p:cNvPicPr>
            <a:picLocks noChangeAspect="1"/>
          </p:cNvPicPr>
          <p:nvPr/>
        </p:nvPicPr>
        <p:blipFill>
          <a:blip r:embed="rId2"/>
          <a:stretch>
            <a:fillRect/>
          </a:stretch>
        </p:blipFill>
        <p:spPr>
          <a:xfrm>
            <a:off x="4294153" y="3863239"/>
            <a:ext cx="3603695" cy="2133986"/>
          </a:xfrm>
          <a:prstGeom prst="rect">
            <a:avLst/>
          </a:prstGeom>
        </p:spPr>
      </p:pic>
      <p:pic>
        <p:nvPicPr>
          <p:cNvPr id="7" name="Picture 6">
            <a:extLst>
              <a:ext uri="{FF2B5EF4-FFF2-40B4-BE49-F238E27FC236}">
                <a16:creationId xmlns:a16="http://schemas.microsoft.com/office/drawing/2014/main" id="{0E0707C4-89E1-AD8E-78FB-110E7C353CF3}"/>
              </a:ext>
            </a:extLst>
          </p:cNvPr>
          <p:cNvPicPr>
            <a:picLocks noChangeAspect="1"/>
          </p:cNvPicPr>
          <p:nvPr/>
        </p:nvPicPr>
        <p:blipFill>
          <a:blip r:embed="rId3"/>
          <a:stretch>
            <a:fillRect/>
          </a:stretch>
        </p:blipFill>
        <p:spPr>
          <a:xfrm>
            <a:off x="439645" y="3863239"/>
            <a:ext cx="3482896" cy="2133986"/>
          </a:xfrm>
          <a:prstGeom prst="rect">
            <a:avLst/>
          </a:prstGeom>
        </p:spPr>
      </p:pic>
      <p:pic>
        <p:nvPicPr>
          <p:cNvPr id="10" name="Picture 9">
            <a:extLst>
              <a:ext uri="{FF2B5EF4-FFF2-40B4-BE49-F238E27FC236}">
                <a16:creationId xmlns:a16="http://schemas.microsoft.com/office/drawing/2014/main" id="{D7ED2AFC-343B-001E-5CFE-9C5716E55044}"/>
              </a:ext>
            </a:extLst>
          </p:cNvPr>
          <p:cNvPicPr>
            <a:picLocks noChangeAspect="1"/>
          </p:cNvPicPr>
          <p:nvPr/>
        </p:nvPicPr>
        <p:blipFill>
          <a:blip r:embed="rId4"/>
          <a:stretch>
            <a:fillRect/>
          </a:stretch>
        </p:blipFill>
        <p:spPr>
          <a:xfrm>
            <a:off x="8269461" y="3856784"/>
            <a:ext cx="3399872" cy="2140441"/>
          </a:xfrm>
          <a:prstGeom prst="rect">
            <a:avLst/>
          </a:prstGeom>
        </p:spPr>
      </p:pic>
    </p:spTree>
    <p:extLst>
      <p:ext uri="{BB962C8B-B14F-4D97-AF65-F5344CB8AC3E}">
        <p14:creationId xmlns:p14="http://schemas.microsoft.com/office/powerpoint/2010/main" val="301529006"/>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115</TotalTime>
  <Words>991</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Google Sans</vt:lpstr>
      <vt:lpstr>Times New Roman</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Janvi</cp:lastModifiedBy>
  <cp:revision>5</cp:revision>
  <dcterms:created xsi:type="dcterms:W3CDTF">2024-12-31T09:40:01Z</dcterms:created>
  <dcterms:modified xsi:type="dcterms:W3CDTF">2025-02-08T16:39:17Z</dcterms:modified>
</cp:coreProperties>
</file>