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400" y="647783"/>
            <a:ext cx="5260730" cy="24630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1441" y="5022951"/>
            <a:ext cx="4117767" cy="157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6155C8-8B06-8190-FFAB-1E16D882419A}"/>
              </a:ext>
            </a:extLst>
          </p:cNvPr>
          <p:cNvSpPr txBox="1"/>
          <p:nvPr/>
        </p:nvSpPr>
        <p:spPr>
          <a:xfrm>
            <a:off x="2006599" y="3684451"/>
            <a:ext cx="372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presented by:-</a:t>
            </a:r>
          </a:p>
          <a:p>
            <a:r>
              <a:rPr lang="en-US" dirty="0"/>
              <a:t>Name of student: Himanshu kumar</a:t>
            </a:r>
          </a:p>
          <a:p>
            <a:r>
              <a:rPr lang="en-US" dirty="0"/>
              <a:t>Registration number: 12215185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6700" y="93785"/>
            <a:ext cx="7242809" cy="136082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r>
              <a:rPr sz="950" i="1" spc="-30" dirty="0">
                <a:solidFill>
                  <a:srgbClr val="202020"/>
                </a:solidFill>
                <a:latin typeface="Arial"/>
                <a:cs typeface="Arial"/>
              </a:rPr>
              <a:t>Ques.</a:t>
            </a:r>
            <a:r>
              <a:rPr sz="950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US" sz="95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CPU schedules N processes which arrive at different time intervals and each process is allocated the CPU for a specific user input time unit, processes are scheduled using a preemptive round robin scheduling algorithm. Each process must be assigned a numerical priority, with a higher number indicating a higher relative priority. In addition to the processes one task has priority 0. The length of a time quantum is T units, where T is the custom time considered as time quantum for processing. If a process is preempted by a higher-priority process, the preempted process is placed at the end of the queue. Design a scheduler so that the task with priority 0 does not starve for resources and gets the CPU at some time unit to execute. Also compute waiting time, turn around.</a:t>
            </a:r>
            <a:endParaRPr lang="en-US" sz="95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endParaRPr sz="950" dirty="0">
              <a:latin typeface="Arial"/>
              <a:cs typeface="Arial"/>
            </a:endParaRPr>
          </a:p>
          <a:p>
            <a:pPr marL="317500" marR="367030" indent="-254635">
              <a:lnSpc>
                <a:spcPct val="78900"/>
              </a:lnSpc>
              <a:spcBef>
                <a:spcPts val="750"/>
              </a:spcBef>
            </a:pPr>
            <a:r>
              <a:rPr sz="950" i="1" spc="-25" dirty="0">
                <a:solidFill>
                  <a:srgbClr val="00579A"/>
                </a:solidFill>
                <a:latin typeface="Arial"/>
                <a:cs typeface="Arial"/>
              </a:rPr>
              <a:t>Ans</a:t>
            </a:r>
            <a:r>
              <a:rPr lang="en-US" sz="950" i="1" spc="-25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lang="en-US" sz="1000" b="0" i="0" dirty="0">
                <a:solidFill>
                  <a:schemeClr val="tx2"/>
                </a:solidFill>
                <a:effectLst/>
                <a:latin typeface="Söhne"/>
              </a:rPr>
              <a:t>To implement a preemptive round-robin scheduler in C that ensures the task with priority 0 does not starve for resources, you can maintain a separate queue for processes with priority 0 and another queue for higher-priority processes. The lower the priority number, the higher the priority. Here's a sample implementation:</a:t>
            </a:r>
            <a:endParaRPr sz="95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11" name="Picture 10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7BBF684-F246-163B-BEBC-4EA69B89B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11" y="1689100"/>
            <a:ext cx="7556500" cy="3829906"/>
          </a:xfrm>
          <a:prstGeom prst="rect">
            <a:avLst/>
          </a:prstGeom>
        </p:spPr>
      </p:pic>
      <p:pic>
        <p:nvPicPr>
          <p:cNvPr id="13" name="Picture 12" descr="A computer screen shot of a program code">
            <a:extLst>
              <a:ext uri="{FF2B5EF4-FFF2-40B4-BE49-F238E27FC236}">
                <a16:creationId xmlns:a16="http://schemas.microsoft.com/office/drawing/2014/main" id="{99C18D7A-780E-E9EE-FF0F-63BBFC241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1500"/>
            <a:ext cx="7556500" cy="36266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E3F922B8-8D65-0191-3F8F-5EAD1481A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7556500" cy="3765311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E4C9979-964A-639B-AF4F-5F360B864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" y="5503736"/>
            <a:ext cx="7556500" cy="35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1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8503047-10A1-44B4-A257-A50A747B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3" y="1079500"/>
            <a:ext cx="7079593" cy="4435224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EDC6741-8802-F0E3-A148-97FC37007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54" y="7175500"/>
            <a:ext cx="6340389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7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5616" y="850900"/>
            <a:ext cx="6478270" cy="15972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345"/>
              </a:spcBef>
            </a:pPr>
            <a:r>
              <a:rPr sz="950" b="1" i="1" spc="-30" dirty="0">
                <a:solidFill>
                  <a:srgbClr val="B71B1B"/>
                </a:solidFill>
                <a:latin typeface="Arial"/>
                <a:cs typeface="Arial"/>
              </a:rPr>
              <a:t>The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30" dirty="0">
                <a:solidFill>
                  <a:srgbClr val="B71B1B"/>
                </a:solidFill>
                <a:latin typeface="Arial"/>
                <a:cs typeface="Arial"/>
              </a:rPr>
              <a:t>output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25" dirty="0">
                <a:solidFill>
                  <a:srgbClr val="B71B1B"/>
                </a:solidFill>
                <a:latin typeface="Arial"/>
                <a:cs typeface="Arial"/>
              </a:rPr>
              <a:t>of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25" dirty="0">
                <a:solidFill>
                  <a:srgbClr val="B71B1B"/>
                </a:solidFill>
                <a:latin typeface="Arial"/>
                <a:cs typeface="Arial"/>
              </a:rPr>
              <a:t>the</a:t>
            </a:r>
            <a:r>
              <a:rPr sz="950" b="1" i="1" spc="-5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30" dirty="0">
                <a:solidFill>
                  <a:srgbClr val="B71B1B"/>
                </a:solidFill>
                <a:latin typeface="Arial"/>
                <a:cs typeface="Arial"/>
              </a:rPr>
              <a:t>provided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40" dirty="0">
                <a:solidFill>
                  <a:srgbClr val="B71B1B"/>
                </a:solidFill>
                <a:latin typeface="Arial"/>
                <a:cs typeface="Arial"/>
              </a:rPr>
              <a:t>C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30" dirty="0">
                <a:solidFill>
                  <a:srgbClr val="B71B1B"/>
                </a:solidFill>
                <a:latin typeface="Arial"/>
                <a:cs typeface="Arial"/>
              </a:rPr>
              <a:t>program</a:t>
            </a:r>
            <a:r>
              <a:rPr lang="en-US" sz="950" b="1" i="1" spc="-5" dirty="0">
                <a:solidFill>
                  <a:srgbClr val="B71B1B"/>
                </a:solidFill>
                <a:latin typeface="Arial"/>
                <a:cs typeface="Arial"/>
              </a:rPr>
              <a:t>. </a:t>
            </a:r>
            <a:r>
              <a:rPr sz="950" b="1" i="1" spc="-30" dirty="0">
                <a:solidFill>
                  <a:srgbClr val="B71B1B"/>
                </a:solidFill>
                <a:latin typeface="Arial"/>
                <a:cs typeface="Arial"/>
              </a:rPr>
              <a:t>Here's</a:t>
            </a:r>
            <a:r>
              <a:rPr sz="950" b="1" i="1" spc="-15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25" dirty="0">
                <a:solidFill>
                  <a:srgbClr val="B71B1B"/>
                </a:solidFill>
                <a:latin typeface="Arial"/>
                <a:cs typeface="Arial"/>
              </a:rPr>
              <a:t>the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30" dirty="0">
                <a:solidFill>
                  <a:srgbClr val="B71B1B"/>
                </a:solidFill>
                <a:latin typeface="Arial"/>
                <a:cs typeface="Arial"/>
              </a:rPr>
              <a:t>expected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25" dirty="0">
                <a:solidFill>
                  <a:srgbClr val="B71B1B"/>
                </a:solidFill>
                <a:latin typeface="Arial"/>
                <a:cs typeface="Arial"/>
              </a:rPr>
              <a:t>output:</a:t>
            </a:r>
            <a:endParaRPr sz="950" dirty="0">
              <a:latin typeface="Arial"/>
              <a:cs typeface="Arial"/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B2D6AA76-B534-FEDD-90B3-3A7CC8D33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6" y="1536700"/>
            <a:ext cx="6462320" cy="1318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230</Words>
  <Application>Microsoft Office PowerPoint</Application>
  <PresentationFormat>Custom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himanshu .</cp:lastModifiedBy>
  <cp:revision>2</cp:revision>
  <dcterms:created xsi:type="dcterms:W3CDTF">2023-11-01T07:51:48Z</dcterms:created>
  <dcterms:modified xsi:type="dcterms:W3CDTF">2023-11-01T08:40:57Z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2022-04-04T00:00:00Z</vt:filetime>
  </property>
  <property fmtid="{D5CDD505-2E9C-101B-9397-08002B2CF9AE}" pid="3" name="LastSaved">
    <vt:filetime>2023-11-01T00:00:00Z</vt:filetime>
  </property>
</Properties>
</file>