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76" autoAdjust="0"/>
    <p:restoredTop sz="94660"/>
  </p:normalViewPr>
  <p:slideViewPr>
    <p:cSldViewPr>
      <p:cViewPr>
        <p:scale>
          <a:sx n="75" d="100"/>
          <a:sy n="75" d="100"/>
        </p:scale>
        <p:origin x="-1598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a\New%20Microsoft%20Office%20Excel%20Work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a\New%20Microsoft%20Office%20Excel%20Workshe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a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Sheet1!$C$24:$C$25</c:f>
              <c:strCache>
                <c:ptCount val="2"/>
                <c:pt idx="0">
                  <c:v>Repeated_purchase</c:v>
                </c:pt>
                <c:pt idx="1">
                  <c:v>Single_purchase</c:v>
                </c:pt>
              </c:strCache>
            </c:strRef>
          </c:cat>
          <c:val>
            <c:numRef>
              <c:f>Sheet1!$D$24:$D$25</c:f>
              <c:numCache>
                <c:formatCode>0%</c:formatCode>
                <c:ptCount val="2"/>
                <c:pt idx="0">
                  <c:v>0.19000000000000009</c:v>
                </c:pt>
                <c:pt idx="1">
                  <c:v>0.81</c:v>
                </c:pt>
              </c:numCache>
            </c:numRef>
          </c:val>
        </c:ser>
        <c:axId val="93113344"/>
        <c:axId val="93655040"/>
      </c:barChart>
      <c:catAx>
        <c:axId val="93113344"/>
        <c:scaling>
          <c:orientation val="minMax"/>
        </c:scaling>
        <c:axPos val="b"/>
        <c:tickLblPos val="nextTo"/>
        <c:crossAx val="93655040"/>
        <c:crosses val="autoZero"/>
        <c:auto val="1"/>
        <c:lblAlgn val="ctr"/>
        <c:lblOffset val="100"/>
      </c:catAx>
      <c:valAx>
        <c:axId val="93655040"/>
        <c:scaling>
          <c:orientation val="minMax"/>
        </c:scaling>
        <c:axPos val="l"/>
        <c:majorGridlines/>
        <c:numFmt formatCode="0%" sourceLinked="1"/>
        <c:tickLblPos val="nextTo"/>
        <c:crossAx val="93113344"/>
        <c:crosses val="autoZero"/>
        <c:crossBetween val="between"/>
      </c:valAx>
      <c:spPr>
        <a:noFill/>
        <a:ln w="25400">
          <a:noFill/>
        </a:ln>
      </c:spPr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Sheet1!$N$26:$N$27</c:f>
              <c:strCache>
                <c:ptCount val="2"/>
                <c:pt idx="0">
                  <c:v>Repeated_user</c:v>
                </c:pt>
                <c:pt idx="1">
                  <c:v>Single_user</c:v>
                </c:pt>
              </c:strCache>
            </c:strRef>
          </c:cat>
          <c:val>
            <c:numRef>
              <c:f>Sheet1!$O$26:$O$27</c:f>
              <c:numCache>
                <c:formatCode>0%</c:formatCode>
                <c:ptCount val="2"/>
                <c:pt idx="0">
                  <c:v>9.0000000000000024E-2</c:v>
                </c:pt>
                <c:pt idx="1">
                  <c:v>0.91</c:v>
                </c:pt>
              </c:numCache>
            </c:numRef>
          </c:val>
        </c:ser>
        <c:axId val="93687168"/>
        <c:axId val="93688960"/>
      </c:barChart>
      <c:catAx>
        <c:axId val="93687168"/>
        <c:scaling>
          <c:orientation val="minMax"/>
        </c:scaling>
        <c:axPos val="b"/>
        <c:tickLblPos val="nextTo"/>
        <c:crossAx val="93688960"/>
        <c:crosses val="autoZero"/>
        <c:auto val="1"/>
        <c:lblAlgn val="ctr"/>
        <c:lblOffset val="100"/>
      </c:catAx>
      <c:valAx>
        <c:axId val="93688960"/>
        <c:scaling>
          <c:orientation val="minMax"/>
        </c:scaling>
        <c:axPos val="l"/>
        <c:majorGridlines/>
        <c:numFmt formatCode="0%" sourceLinked="1"/>
        <c:tickLblPos val="nextTo"/>
        <c:crossAx val="93687168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Sheet1!$J$20:$J$21</c:f>
              <c:strCache>
                <c:ptCount val="2"/>
                <c:pt idx="0">
                  <c:v>Less than 300</c:v>
                </c:pt>
                <c:pt idx="1">
                  <c:v>Greater than 300</c:v>
                </c:pt>
              </c:strCache>
            </c:strRef>
          </c:cat>
          <c:val>
            <c:numRef>
              <c:f>Sheet1!$K$20:$K$21</c:f>
              <c:numCache>
                <c:formatCode>0%</c:formatCode>
                <c:ptCount val="2"/>
                <c:pt idx="0">
                  <c:v>0.93</c:v>
                </c:pt>
                <c:pt idx="1">
                  <c:v>7.0000000000000007E-2</c:v>
                </c:pt>
              </c:numCache>
            </c:numRef>
          </c:val>
        </c:ser>
        <c:axId val="134408448"/>
        <c:axId val="144636544"/>
      </c:barChart>
      <c:catAx>
        <c:axId val="134408448"/>
        <c:scaling>
          <c:orientation val="minMax"/>
        </c:scaling>
        <c:axPos val="b"/>
        <c:tickLblPos val="nextTo"/>
        <c:crossAx val="144636544"/>
        <c:crosses val="autoZero"/>
        <c:auto val="1"/>
        <c:lblAlgn val="ctr"/>
        <c:lblOffset val="100"/>
      </c:catAx>
      <c:valAx>
        <c:axId val="144636544"/>
        <c:scaling>
          <c:orientation val="minMax"/>
        </c:scaling>
        <c:axPos val="l"/>
        <c:majorGridlines/>
        <c:numFmt formatCode="0%" sourceLinked="1"/>
        <c:tickLblPos val="nextTo"/>
        <c:crossAx val="134408448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CEF22-4E44-457D-8597-7E1B5135CC41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942C1-0314-44C0-9815-AF230C5880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942C1-0314-44C0-9815-AF230C58800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80%</a:t>
            </a:r>
            <a:r>
              <a:rPr lang="en-US" baseline="0" dirty="0" smtClean="0"/>
              <a:t> of transactions are single user transaction and rest 20% are transactions are transaction in which  single  user is doing multiple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942C1-0314-44C0-9815-AF230C58800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90% users did only one transaction in the first</a:t>
            </a:r>
            <a:r>
              <a:rPr lang="en-US" baseline="0" dirty="0" smtClean="0"/>
              <a:t> half of October. Rest 10% did multiple transaction.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942C1-0314-44C0-9815-AF230C58800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2D0B00B-3AE6-4924-AF5E-D9465F65DE0A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7C6909D-46EE-4088-B296-69B723D49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00B-3AE6-4924-AF5E-D9465F65DE0A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909D-46EE-4088-B296-69B723D49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00B-3AE6-4924-AF5E-D9465F65DE0A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909D-46EE-4088-B296-69B723D49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2D0B00B-3AE6-4924-AF5E-D9465F65DE0A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C6909D-46EE-4088-B296-69B723D498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2D0B00B-3AE6-4924-AF5E-D9465F65DE0A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7C6909D-46EE-4088-B296-69B723D49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00B-3AE6-4924-AF5E-D9465F65DE0A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909D-46EE-4088-B296-69B723D498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00B-3AE6-4924-AF5E-D9465F65DE0A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909D-46EE-4088-B296-69B723D498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D0B00B-3AE6-4924-AF5E-D9465F65DE0A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C6909D-46EE-4088-B296-69B723D498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00B-3AE6-4924-AF5E-D9465F65DE0A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909D-46EE-4088-B296-69B723D49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2D0B00B-3AE6-4924-AF5E-D9465F65DE0A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C6909D-46EE-4088-B296-69B723D498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D0B00B-3AE6-4924-AF5E-D9465F65DE0A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C6909D-46EE-4088-B296-69B723D498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2D0B00B-3AE6-4924-AF5E-D9465F65DE0A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7C6909D-46EE-4088-B296-69B723D49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078162"/>
          </a:xfrm>
        </p:spPr>
        <p:txBody>
          <a:bodyPr/>
          <a:lstStyle/>
          <a:p>
            <a:r>
              <a:rPr lang="en-US" b="1" dirty="0" smtClean="0"/>
              <a:t>Fashion Brand’s Sales Insight </a:t>
            </a:r>
            <a:endParaRPr lang="en-US" b="1" dirty="0"/>
          </a:p>
        </p:txBody>
      </p:sp>
      <p:pic>
        <p:nvPicPr>
          <p:cNvPr id="7" name="Content Placeholder 6" descr="Oceania_(orthographic_projection) 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953000" y="3505200"/>
            <a:ext cx="3883025" cy="3197225"/>
          </a:xfrm>
        </p:spPr>
      </p:pic>
      <p:sp>
        <p:nvSpPr>
          <p:cNvPr id="60418" name="AutoShape 2" descr="Image result for ocea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First order or Not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Revenue from first time buyers tend to  more in comparison to repeated buyers on an average.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Large discount offer could be given to first time buyers to attract more first time purchasers, who tend to spend more on an average.</a:t>
            </a:r>
          </a:p>
        </p:txBody>
      </p:sp>
      <p:pic>
        <p:nvPicPr>
          <p:cNvPr id="7270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31734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Target Regions</a:t>
            </a:r>
            <a:endParaRPr lang="en-US" dirty="0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52400" y="990600"/>
            <a:ext cx="5029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5410200" y="533400"/>
            <a:ext cx="3124200" cy="56388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/>
              <a:t>Based on the   revenue  data , our major  target regions for marketing spending   should be :-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000" dirty="0" smtClean="0"/>
              <a:t>Australia: Victoria, New south wales,Queensland</a:t>
            </a:r>
            <a:endParaRPr lang="en-US" sz="2000" dirty="0"/>
          </a:p>
          <a:p>
            <a:pPr marL="514350" indent="-514350" algn="just">
              <a:buFont typeface="+mj-lt"/>
              <a:buAutoNum type="romanUcPeriod"/>
            </a:pPr>
            <a:r>
              <a:rPr lang="en-US" sz="2000" dirty="0" smtClean="0"/>
              <a:t>New-Zealand: Auckland</a:t>
            </a:r>
          </a:p>
          <a:p>
            <a:pPr marL="514350" indent="-514350" algn="just">
              <a:buFont typeface="+mj-lt"/>
              <a:buAutoNum type="romanUcPeriod"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And Multi-Purchasing :Analysis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Vs Multi purchase Transition  frequency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Vs Multi purchase User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565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Attribute To Identify </a:t>
            </a:r>
            <a:br>
              <a:rPr lang="en-US" dirty="0" smtClean="0"/>
            </a:br>
            <a:r>
              <a:rPr lang="en-US" dirty="0" smtClean="0"/>
              <a:t>Multiple Purchase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71974" y="533400"/>
            <a:ext cx="4238625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Multiple purchasers generally  tend to be  regular buyer and are mostly not the individuals who ordered  after their first order within the month.</a:t>
            </a:r>
          </a:p>
          <a:p>
            <a:r>
              <a:rPr lang="en-US" dirty="0" smtClean="0"/>
              <a:t>For multiple purchases, ads should target individuals who have been purchasing from the retailer for some time and not the folks who brought just first time from the outlet just a few days ago.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411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Affinity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Product affinity has been calculated by determining the frequency of all possible subset of  ordered baskets(having high frequency).</a:t>
            </a:r>
          </a:p>
          <a:p>
            <a:r>
              <a:rPr lang="en-US" dirty="0" smtClean="0"/>
              <a:t>A list on next slide gives a part of  product combination  list . These product are  likely to be sold together and could be offered to user in a bunch in order to generate greater revenue.</a:t>
            </a:r>
          </a:p>
          <a:p>
            <a:r>
              <a:rPr lang="en-US" dirty="0" smtClean="0"/>
              <a:t>For a comprehensive list please find the an excel file attached containing all the possible combination of product which could most likely be sold together.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affinity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Modern Cotton Bralette,Modern Cotton Bikini Briefs</a:t>
            </a:r>
          </a:p>
          <a:p>
            <a:r>
              <a:rPr lang="en-US" dirty="0" smtClean="0"/>
              <a:t>Modern Cotton Bralette,Modern Cotton Thong</a:t>
            </a:r>
          </a:p>
          <a:p>
            <a:r>
              <a:rPr lang="en-US" dirty="0" smtClean="0"/>
              <a:t>Bikini,Customised Stretch Bralette</a:t>
            </a:r>
          </a:p>
          <a:p>
            <a:r>
              <a:rPr lang="en-US" dirty="0" smtClean="0"/>
              <a:t>Maui Rib Bikini Briefs,Maui Rib Top</a:t>
            </a:r>
          </a:p>
          <a:p>
            <a:r>
              <a:rPr lang="en-US" dirty="0" smtClean="0"/>
              <a:t>Belilze Balconette Bikini Top,Dominica High Waisted Briefs</a:t>
            </a:r>
          </a:p>
          <a:p>
            <a:r>
              <a:rPr lang="en-US" dirty="0" smtClean="0"/>
              <a:t>Crew Neck T-</a:t>
            </a:r>
            <a:r>
              <a:rPr lang="en-US" dirty="0" err="1" smtClean="0"/>
              <a:t>Shirt,Crew</a:t>
            </a:r>
            <a:r>
              <a:rPr lang="en-US" dirty="0" smtClean="0"/>
              <a:t>-Neck T-Shirt</a:t>
            </a:r>
          </a:p>
          <a:p>
            <a:r>
              <a:rPr lang="en-US" dirty="0" smtClean="0"/>
              <a:t>T-</a:t>
            </a:r>
            <a:r>
              <a:rPr lang="en-US" dirty="0" err="1" smtClean="0"/>
              <a:t>Shirt,Crew</a:t>
            </a:r>
            <a:r>
              <a:rPr lang="en-US" dirty="0" smtClean="0"/>
              <a:t>-Neck T-Shirt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Frequency Distribution of Associated Products(Top 4)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315200" cy="533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Segmentation Based on Order Amount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34" y="838200"/>
            <a:ext cx="803196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Overview of the brand &amp; sales performance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Segmentation of Brand Audience Based on Revenue Per Transaction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revenue per order , fashion retailer’ audience can be segmented as :-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Less than </a:t>
            </a:r>
            <a:r>
              <a:rPr lang="en-US" dirty="0" smtClean="0"/>
              <a:t>$300- </a:t>
            </a:r>
            <a:r>
              <a:rPr lang="en-US" dirty="0" smtClean="0"/>
              <a:t>High frequency </a:t>
            </a:r>
            <a:r>
              <a:rPr lang="en-US" dirty="0" smtClean="0"/>
              <a:t>segment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Greater than </a:t>
            </a:r>
            <a:r>
              <a:rPr lang="en-US" dirty="0" smtClean="0"/>
              <a:t>$300-Low  </a:t>
            </a:r>
            <a:r>
              <a:rPr lang="en-US" dirty="0" smtClean="0"/>
              <a:t>frequency </a:t>
            </a:r>
            <a:r>
              <a:rPr lang="en-US" dirty="0" smtClean="0"/>
              <a:t>segment</a:t>
            </a:r>
            <a:endParaRPr lang="en-US" dirty="0" smtClean="0"/>
          </a:p>
          <a:p>
            <a:pPr marL="514350" indent="-514350">
              <a:buFont typeface="+mj-lt"/>
              <a:buAutoNum type="romanL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distribution of the Segments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 than 300: Unique Items Distribution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105400" y="609600"/>
            <a:ext cx="3505200" cy="5562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 less than $ 300 revenue per order segment, large number of customers ordered mostly 1 or two unique products.  </a:t>
            </a:r>
          </a:p>
          <a:p>
            <a:r>
              <a:rPr lang="en-US" sz="1600" dirty="0" smtClean="0"/>
              <a:t>For targeting  this category of customers large  variety of product choices(in accordance with their personal attribute)   along with the associated products should be offered to increase sales.</a:t>
            </a:r>
            <a:endParaRPr lang="en-US" sz="16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36576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Greater than 300: Unique Items Distribution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105400" y="609600"/>
            <a:ext cx="3505200" cy="5562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 greater than $ 300 revenue per order segment, large number of customers have purchased  variety of unique  products.</a:t>
            </a:r>
          </a:p>
          <a:p>
            <a:r>
              <a:rPr lang="en-US" sz="1600" dirty="0" smtClean="0"/>
              <a:t>For targeting this category of customers big discount should be offered  on purchase of large number  of unique products.</a:t>
            </a:r>
            <a:endParaRPr lang="en-US" sz="1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449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Targeting Strategy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696200" cy="555955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Marketing campaign should be designed to target more  female customers.</a:t>
            </a:r>
          </a:p>
          <a:p>
            <a:r>
              <a:rPr lang="en-US" sz="1800" dirty="0" smtClean="0"/>
              <a:t>Ad frequency should  be increased as the month starts and on the early weekdays (Monday, Tuesday).</a:t>
            </a:r>
          </a:p>
          <a:p>
            <a:r>
              <a:rPr lang="en-US" sz="1800" dirty="0" smtClean="0"/>
              <a:t>Ad frequency should be significantl</a:t>
            </a:r>
            <a:r>
              <a:rPr lang="en-US" sz="1800" dirty="0" smtClean="0"/>
              <a:t>y</a:t>
            </a:r>
            <a:r>
              <a:rPr lang="en-US" sz="1800" dirty="0" smtClean="0"/>
              <a:t> increased during midnight(12:00 AM-6:00AM) and early morning hours(6:00 AM-12:00 PM)</a:t>
            </a:r>
          </a:p>
          <a:p>
            <a:pPr algn="just"/>
            <a:r>
              <a:rPr lang="en-US" sz="1800" dirty="0" smtClean="0"/>
              <a:t>More marketing spending and efforts should be dedicated towards south-eastern Australian provinces  such as New south Wales, Victoria &amp; Auckland region of New-Zealand. </a:t>
            </a:r>
          </a:p>
          <a:p>
            <a:pPr algn="just"/>
            <a:r>
              <a:rPr lang="en-US" sz="1800" dirty="0" smtClean="0"/>
              <a:t>Ad campaign should be designed with millennial(21-37 years old ) in focus as they contribute significant  revenue to the firm.</a:t>
            </a:r>
          </a:p>
          <a:p>
            <a:pPr algn="just"/>
            <a:r>
              <a:rPr lang="en-US" sz="1800" dirty="0" smtClean="0"/>
              <a:t>Customers should be incentivize  to buy large number of unique products through  discount .</a:t>
            </a:r>
          </a:p>
          <a:p>
            <a:pPr algn="just"/>
            <a:r>
              <a:rPr lang="en-US" sz="1800" dirty="0" smtClean="0"/>
              <a:t>Some  discount can  be offered for credit-card users as credit card is the dominant mode of payment.</a:t>
            </a:r>
          </a:p>
          <a:p>
            <a:pPr algn="just"/>
            <a:r>
              <a:rPr lang="en-US" sz="1800" dirty="0" smtClean="0"/>
              <a:t>Special birthday discount can be offered on  purchase  just before the customers   birthday.</a:t>
            </a:r>
          </a:p>
          <a:p>
            <a:pPr algn="just"/>
            <a:endParaRPr 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Himanshu Kumar Singh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Average sales </a:t>
            </a:r>
            <a:r>
              <a:rPr lang="en-US" sz="2400" dirty="0" err="1" smtClean="0"/>
              <a:t>vs</a:t>
            </a:r>
            <a:r>
              <a:rPr lang="en-US" sz="2400" dirty="0" smtClean="0"/>
              <a:t> Total Sales Comparison on DAY By Day BASIS</a:t>
            </a:r>
            <a:endParaRPr lang="en-US" sz="2400" dirty="0"/>
          </a:p>
        </p:txBody>
      </p:sp>
      <p:pic>
        <p:nvPicPr>
          <p:cNvPr id="655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1"/>
            <a:ext cx="3657600" cy="26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62401" y="1066800"/>
            <a:ext cx="48767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txBody>
          <a:bodyPr/>
          <a:lstStyle/>
          <a:p>
            <a:r>
              <a:rPr lang="en-US" dirty="0" smtClean="0"/>
              <a:t>General trend in sales remain same for males and females.</a:t>
            </a:r>
          </a:p>
          <a:p>
            <a:r>
              <a:rPr lang="en-US" dirty="0" smtClean="0"/>
              <a:t>Average revenue on daily basis is slightly higher for female than men but there are more female than men on any given day.</a:t>
            </a:r>
          </a:p>
          <a:p>
            <a:r>
              <a:rPr lang="en-US" dirty="0" smtClean="0"/>
              <a:t>.Variation in average revenue on day-today basis is small for both.</a:t>
            </a:r>
          </a:p>
          <a:p>
            <a:r>
              <a:rPr lang="en-US" dirty="0" smtClean="0"/>
              <a:t>Customers of the brand tend to buy more during the early weekdays(Monday ,Tuesday, Wednesday).</a:t>
            </a:r>
          </a:p>
          <a:p>
            <a:r>
              <a:rPr lang="en-US" dirty="0" smtClean="0"/>
              <a:t>More customers purchase during the start of the month and as the month progresses there tend to purchase less in comparison.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Basket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6019800" y="76200"/>
            <a:ext cx="2743200" cy="6096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Here quantity represent the number of unique products and balloon size represent the average revenue from the unique products  purchase.</a:t>
            </a:r>
          </a:p>
          <a:p>
            <a:r>
              <a:rPr lang="en-US" sz="1800" dirty="0" smtClean="0"/>
              <a:t>This bubble chart could be interpreted as more the number of unique quantities purchased, more will be the revenue as a result from that purchase.</a:t>
            </a:r>
            <a:endParaRPr lang="en-US" sz="1800" dirty="0"/>
          </a:p>
        </p:txBody>
      </p:sp>
      <p:pic>
        <p:nvPicPr>
          <p:cNvPr id="665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0752" y="948452"/>
            <a:ext cx="5494496" cy="549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Age trend: Large Number  of customers of Brand are millennial(21-37 years Old)</a:t>
            </a:r>
            <a:endParaRPr lang="en-US" sz="2000" dirty="0"/>
          </a:p>
        </p:txBody>
      </p:sp>
      <p:pic>
        <p:nvPicPr>
          <p:cNvPr id="6758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47621"/>
            <a:ext cx="8610600" cy="397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Birth Month Trend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5181600" y="914400"/>
            <a:ext cx="35814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People born in October seems to buy more in the first half of October 2017 in compare to those born in rest of months.</a:t>
            </a:r>
          </a:p>
          <a:p>
            <a:r>
              <a:rPr lang="en-US" dirty="0" smtClean="0"/>
              <a:t>This trend suggest that people tend to buy from the fashion retailer in their birth month. This trend need to be   investigated more for further analysis.</a:t>
            </a:r>
            <a:endParaRPr lang="en-US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14263"/>
            <a:ext cx="4495800" cy="584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Payment Type Trend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038600" y="914400"/>
            <a:ext cx="44958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/>
              <a:t>Large number of order payment are through credit-card . Incentives like discount on credit card purchase  could be given capitalize on this trend. </a:t>
            </a:r>
          </a:p>
          <a:p>
            <a:pPr algn="just">
              <a:buNone/>
            </a:pPr>
            <a:endParaRPr lang="en-US" sz="1800" dirty="0"/>
          </a:p>
        </p:txBody>
      </p:sp>
      <p:pic>
        <p:nvPicPr>
          <p:cNvPr id="6963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396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Time of Day: Trend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0248" y="914400"/>
            <a:ext cx="4264152" cy="5257800"/>
          </a:xfrm>
        </p:spPr>
        <p:txBody>
          <a:bodyPr/>
          <a:lstStyle/>
          <a:p>
            <a:r>
              <a:rPr lang="en-US" dirty="0" smtClean="0"/>
              <a:t>Large number of purchase have happened during mid-night and early morning . </a:t>
            </a:r>
          </a:p>
          <a:p>
            <a:r>
              <a:rPr lang="en-US" dirty="0" smtClean="0"/>
              <a:t>Ads should be targeted towards audience during midnight and early morning hours.</a:t>
            </a:r>
            <a:endParaRPr 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362673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885</TotalTime>
  <Words>916</Words>
  <Application>Microsoft Office PowerPoint</Application>
  <PresentationFormat>On-screen Show (4:3)</PresentationFormat>
  <Paragraphs>82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Fashion Brand’s Sales Insight </vt:lpstr>
      <vt:lpstr>Overview of the brand &amp; sales performance </vt:lpstr>
      <vt:lpstr>Average sales vs Total Sales Comparison on DAY By Day BASIS</vt:lpstr>
      <vt:lpstr>Trends</vt:lpstr>
      <vt:lpstr>Basket</vt:lpstr>
      <vt:lpstr>Age trend: Large Number  of customers of Brand are millennial(21-37 years Old)</vt:lpstr>
      <vt:lpstr>Birth Month Trend</vt:lpstr>
      <vt:lpstr>Payment Type Trend</vt:lpstr>
      <vt:lpstr>Time of Day: Trend</vt:lpstr>
      <vt:lpstr>First order or Not</vt:lpstr>
      <vt:lpstr>Target Regions</vt:lpstr>
      <vt:lpstr>Single And Multi-Purchasing :Analysis </vt:lpstr>
      <vt:lpstr>Single Vs Multi purchase Transition  frequency</vt:lpstr>
      <vt:lpstr>Single Vs Multi purchase User </vt:lpstr>
      <vt:lpstr>Attribute To Identify  Multiple Purchase</vt:lpstr>
      <vt:lpstr>Product Affinity </vt:lpstr>
      <vt:lpstr>Product affinity list</vt:lpstr>
      <vt:lpstr>Frequency Distribution of Associated Products(Top 4)</vt:lpstr>
      <vt:lpstr>Customer Segmentation Based on Order Amount </vt:lpstr>
      <vt:lpstr>Statistical Segmentation of Brand Audience Based on Revenue Per Transaction</vt:lpstr>
      <vt:lpstr>Frequency distribution of the Segments</vt:lpstr>
      <vt:lpstr>Less than 300: Unique Items Distribution </vt:lpstr>
      <vt:lpstr>            Greater than 300: Unique Items Distribution </vt:lpstr>
      <vt:lpstr>Customer Targeting Strategy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78</cp:revision>
  <dcterms:created xsi:type="dcterms:W3CDTF">2021-02-22T13:31:19Z</dcterms:created>
  <dcterms:modified xsi:type="dcterms:W3CDTF">2021-02-23T22:43:27Z</dcterms:modified>
</cp:coreProperties>
</file>