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76" r:id="rId2"/>
  </p:sldMasterIdLst>
  <p:sldIdLst>
    <p:sldId id="257" r:id="rId3"/>
    <p:sldId id="258" r:id="rId4"/>
    <p:sldId id="259" r:id="rId5"/>
    <p:sldId id="261"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effectLst/>
              </a:rPr>
              <a:t>Net Profit Distribution Across Profitable Regions</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Profit</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Top 14 Profitable Regions</c:v>
                </c:pt>
                <c:pt idx="1">
                  <c:v>Mid-tier 14 Profitable Regions</c:v>
                </c:pt>
                <c:pt idx="2">
                  <c:v>Bottom 14 Profitable Regions</c:v>
                </c:pt>
              </c:strCache>
            </c:strRef>
          </c:cat>
          <c:val>
            <c:numRef>
              <c:f>Sheet1!$B$2:$B$4</c:f>
              <c:numCache>
                <c:formatCode>"₹"\ #,##0.00</c:formatCode>
                <c:ptCount val="3"/>
                <c:pt idx="0">
                  <c:v>72752</c:v>
                </c:pt>
                <c:pt idx="1">
                  <c:v>24467</c:v>
                </c:pt>
                <c:pt idx="2">
                  <c:v>10758</c:v>
                </c:pt>
              </c:numCache>
            </c:numRef>
          </c:val>
          <c:extLst>
            <c:ext xmlns:c16="http://schemas.microsoft.com/office/drawing/2014/chart" uri="{C3380CC4-5D6E-409C-BE32-E72D297353CC}">
              <c16:uniqueId val="{00000000-7703-4319-A103-A48A114C6920}"/>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A6739-4076-4567-BAA4-0FD5E3080D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0DC5B13-281F-47BD-99B7-CAC38CD1B134}">
      <dgm:prSet/>
      <dgm:spPr/>
      <dgm:t>
        <a:bodyPr/>
        <a:lstStyle/>
        <a:p>
          <a:r>
            <a:rPr lang="en-US"/>
            <a:t>a) </a:t>
          </a:r>
          <a:r>
            <a:rPr lang="en-US" b="1"/>
            <a:t>Delivery Challenges</a:t>
          </a:r>
          <a:r>
            <a:rPr lang="en-US"/>
            <a:t>: SLR Scrubber Sales Company faces logistical challenges in efficiently delivering products to diverse locations.</a:t>
          </a:r>
          <a:endParaRPr lang="en-IN"/>
        </a:p>
      </dgm:t>
    </dgm:pt>
    <dgm:pt modelId="{1D8967DF-8DFF-4207-95D2-665139EEF74B}" type="parTrans" cxnId="{FB8966B0-1073-4C0A-AA69-4814B0938417}">
      <dgm:prSet/>
      <dgm:spPr/>
      <dgm:t>
        <a:bodyPr/>
        <a:lstStyle/>
        <a:p>
          <a:endParaRPr lang="en-IN"/>
        </a:p>
      </dgm:t>
    </dgm:pt>
    <dgm:pt modelId="{EFF042A4-DF0A-406A-B0A1-5F358FD9D82C}" type="sibTrans" cxnId="{FB8966B0-1073-4C0A-AA69-4814B0938417}">
      <dgm:prSet/>
      <dgm:spPr/>
      <dgm:t>
        <a:bodyPr/>
        <a:lstStyle/>
        <a:p>
          <a:endParaRPr lang="en-IN"/>
        </a:p>
      </dgm:t>
    </dgm:pt>
    <dgm:pt modelId="{CECF07D8-9ABA-44CC-B11A-CB8E63B0539D}">
      <dgm:prSet/>
      <dgm:spPr/>
      <dgm:t>
        <a:bodyPr/>
        <a:lstStyle/>
        <a:p>
          <a:r>
            <a:rPr lang="en-US"/>
            <a:t>b) </a:t>
          </a:r>
          <a:r>
            <a:rPr lang="en-US" b="1"/>
            <a:t>Product Quantity Planning</a:t>
          </a:r>
          <a:r>
            <a:rPr lang="en-US"/>
            <a:t>: The company struggles to determine the right quantity of Steel scrubber products for sales visits, aiming to meet customer demands while avoiding excess inventory and stockouts.</a:t>
          </a:r>
          <a:endParaRPr lang="en-IN"/>
        </a:p>
      </dgm:t>
    </dgm:pt>
    <dgm:pt modelId="{C513D939-E2D6-44FB-A6E6-5F82E6EFFD2B}" type="parTrans" cxnId="{72C8C5D7-DD43-4B3D-A45C-B3DC2B24DD07}">
      <dgm:prSet/>
      <dgm:spPr/>
      <dgm:t>
        <a:bodyPr/>
        <a:lstStyle/>
        <a:p>
          <a:endParaRPr lang="en-IN"/>
        </a:p>
      </dgm:t>
    </dgm:pt>
    <dgm:pt modelId="{7959E423-7A99-42E8-AA63-F039F7D52F43}" type="sibTrans" cxnId="{72C8C5D7-DD43-4B3D-A45C-B3DC2B24DD07}">
      <dgm:prSet/>
      <dgm:spPr/>
      <dgm:t>
        <a:bodyPr/>
        <a:lstStyle/>
        <a:p>
          <a:endParaRPr lang="en-IN"/>
        </a:p>
      </dgm:t>
    </dgm:pt>
    <dgm:pt modelId="{3643DE38-73A1-4D74-BBB2-F6D36F723F65}" type="pres">
      <dgm:prSet presAssocID="{32AA6739-4076-4567-BAA4-0FD5E3080DA2}" presName="linear" presStyleCnt="0">
        <dgm:presLayoutVars>
          <dgm:animLvl val="lvl"/>
          <dgm:resizeHandles val="exact"/>
        </dgm:presLayoutVars>
      </dgm:prSet>
      <dgm:spPr/>
    </dgm:pt>
    <dgm:pt modelId="{B191126C-E2A1-4A0C-BEC0-569BAD49ACBE}" type="pres">
      <dgm:prSet presAssocID="{D0DC5B13-281F-47BD-99B7-CAC38CD1B134}" presName="parentText" presStyleLbl="node1" presStyleIdx="0" presStyleCnt="2">
        <dgm:presLayoutVars>
          <dgm:chMax val="0"/>
          <dgm:bulletEnabled val="1"/>
        </dgm:presLayoutVars>
      </dgm:prSet>
      <dgm:spPr/>
    </dgm:pt>
    <dgm:pt modelId="{2D004E2F-0786-45D4-9D6F-FA138B005D98}" type="pres">
      <dgm:prSet presAssocID="{EFF042A4-DF0A-406A-B0A1-5F358FD9D82C}" presName="spacer" presStyleCnt="0"/>
      <dgm:spPr/>
    </dgm:pt>
    <dgm:pt modelId="{E0D24A89-152F-4041-80B2-8B913F5B658E}" type="pres">
      <dgm:prSet presAssocID="{CECF07D8-9ABA-44CC-B11A-CB8E63B0539D}" presName="parentText" presStyleLbl="node1" presStyleIdx="1" presStyleCnt="2">
        <dgm:presLayoutVars>
          <dgm:chMax val="0"/>
          <dgm:bulletEnabled val="1"/>
        </dgm:presLayoutVars>
      </dgm:prSet>
      <dgm:spPr/>
    </dgm:pt>
  </dgm:ptLst>
  <dgm:cxnLst>
    <dgm:cxn modelId="{C91A2C11-2F24-474E-926E-1F10DA5FDE3F}" type="presOf" srcId="{32AA6739-4076-4567-BAA4-0FD5E3080DA2}" destId="{3643DE38-73A1-4D74-BBB2-F6D36F723F65}" srcOrd="0" destOrd="0" presId="urn:microsoft.com/office/officeart/2005/8/layout/vList2"/>
    <dgm:cxn modelId="{B2546A82-A134-46C5-9FC7-E4D9893441CC}" type="presOf" srcId="{D0DC5B13-281F-47BD-99B7-CAC38CD1B134}" destId="{B191126C-E2A1-4A0C-BEC0-569BAD49ACBE}" srcOrd="0" destOrd="0" presId="urn:microsoft.com/office/officeart/2005/8/layout/vList2"/>
    <dgm:cxn modelId="{FB8966B0-1073-4C0A-AA69-4814B0938417}" srcId="{32AA6739-4076-4567-BAA4-0FD5E3080DA2}" destId="{D0DC5B13-281F-47BD-99B7-CAC38CD1B134}" srcOrd="0" destOrd="0" parTransId="{1D8967DF-8DFF-4207-95D2-665139EEF74B}" sibTransId="{EFF042A4-DF0A-406A-B0A1-5F358FD9D82C}"/>
    <dgm:cxn modelId="{2A50BEC2-5E7C-48C3-AFDF-AF1E08236BC1}" type="presOf" srcId="{CECF07D8-9ABA-44CC-B11A-CB8E63B0539D}" destId="{E0D24A89-152F-4041-80B2-8B913F5B658E}" srcOrd="0" destOrd="0" presId="urn:microsoft.com/office/officeart/2005/8/layout/vList2"/>
    <dgm:cxn modelId="{72C8C5D7-DD43-4B3D-A45C-B3DC2B24DD07}" srcId="{32AA6739-4076-4567-BAA4-0FD5E3080DA2}" destId="{CECF07D8-9ABA-44CC-B11A-CB8E63B0539D}" srcOrd="1" destOrd="0" parTransId="{C513D939-E2D6-44FB-A6E6-5F82E6EFFD2B}" sibTransId="{7959E423-7A99-42E8-AA63-F039F7D52F43}"/>
    <dgm:cxn modelId="{BEDC44F8-349F-433A-82F0-60B5452E46EB}" type="presParOf" srcId="{3643DE38-73A1-4D74-BBB2-F6D36F723F65}" destId="{B191126C-E2A1-4A0C-BEC0-569BAD49ACBE}" srcOrd="0" destOrd="0" presId="urn:microsoft.com/office/officeart/2005/8/layout/vList2"/>
    <dgm:cxn modelId="{221E56A3-8389-4334-8702-30D7BA55EF63}" type="presParOf" srcId="{3643DE38-73A1-4D74-BBB2-F6D36F723F65}" destId="{2D004E2F-0786-45D4-9D6F-FA138B005D98}" srcOrd="1" destOrd="0" presId="urn:microsoft.com/office/officeart/2005/8/layout/vList2"/>
    <dgm:cxn modelId="{F28B0382-B52A-4638-B6D2-B72FD443ADF5}" type="presParOf" srcId="{3643DE38-73A1-4D74-BBB2-F6D36F723F65}" destId="{E0D24A89-152F-4041-80B2-8B913F5B658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6318E6-C608-467E-BC08-633EEC08FD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D924019-555E-429C-8BE7-6F30F8297224}">
      <dgm:prSet/>
      <dgm:spPr/>
      <dgm:t>
        <a:bodyPr/>
        <a:lstStyle/>
        <a:p>
          <a:r>
            <a:rPr lang="en-IN" dirty="0"/>
            <a:t>For Delivery Challenges</a:t>
          </a:r>
        </a:p>
      </dgm:t>
    </dgm:pt>
    <dgm:pt modelId="{E577112A-9B9E-4544-AD13-F3BF7D03422D}" type="parTrans" cxnId="{568C9D5F-0679-4EAF-83F8-5F186A891358}">
      <dgm:prSet/>
      <dgm:spPr/>
      <dgm:t>
        <a:bodyPr/>
        <a:lstStyle/>
        <a:p>
          <a:endParaRPr lang="en-IN"/>
        </a:p>
      </dgm:t>
    </dgm:pt>
    <dgm:pt modelId="{A66639E4-7270-447F-A3C3-3EFD6A18C013}" type="sibTrans" cxnId="{568C9D5F-0679-4EAF-83F8-5F186A891358}">
      <dgm:prSet/>
      <dgm:spPr/>
      <dgm:t>
        <a:bodyPr/>
        <a:lstStyle/>
        <a:p>
          <a:endParaRPr lang="en-IN"/>
        </a:p>
      </dgm:t>
    </dgm:pt>
    <dgm:pt modelId="{062A6C47-CDC4-4957-808C-382187CBEBE7}">
      <dgm:prSet/>
      <dgm:spPr/>
      <dgm:t>
        <a:bodyPr/>
        <a:lstStyle/>
        <a:p>
          <a:r>
            <a:rPr lang="en-IN" dirty="0"/>
            <a:t>For Product Quantity Planning</a:t>
          </a:r>
        </a:p>
      </dgm:t>
    </dgm:pt>
    <dgm:pt modelId="{7082DC5E-59BD-4D36-AA4C-0FC2862BE8BC}" type="parTrans" cxnId="{10B67171-A45F-405B-AC08-60F7C454E1CE}">
      <dgm:prSet/>
      <dgm:spPr/>
      <dgm:t>
        <a:bodyPr/>
        <a:lstStyle/>
        <a:p>
          <a:endParaRPr lang="en-IN"/>
        </a:p>
      </dgm:t>
    </dgm:pt>
    <dgm:pt modelId="{FFB440B7-690E-4D34-92E9-854C8FF29BAA}" type="sibTrans" cxnId="{10B67171-A45F-405B-AC08-60F7C454E1CE}">
      <dgm:prSet/>
      <dgm:spPr/>
      <dgm:t>
        <a:bodyPr/>
        <a:lstStyle/>
        <a:p>
          <a:endParaRPr lang="en-IN"/>
        </a:p>
      </dgm:t>
    </dgm:pt>
    <dgm:pt modelId="{AF5D370E-7BDF-429D-80BB-16956887E7BF}">
      <dgm:prSet/>
      <dgm:spPr/>
      <dgm:t>
        <a:bodyPr/>
        <a:lstStyle/>
        <a:p>
          <a:r>
            <a:rPr lang="en-US" b="0" i="0"/>
            <a:t>Identify challenges in product delivery to diverse locations.</a:t>
          </a:r>
          <a:endParaRPr lang="en-IN" dirty="0"/>
        </a:p>
      </dgm:t>
    </dgm:pt>
    <dgm:pt modelId="{76BBD5F0-7E14-47EF-B649-42922B4E043F}" type="parTrans" cxnId="{EF8CD54F-05E0-4DCF-BDFA-DF96E29FD0D1}">
      <dgm:prSet/>
      <dgm:spPr/>
      <dgm:t>
        <a:bodyPr/>
        <a:lstStyle/>
        <a:p>
          <a:endParaRPr lang="en-IN"/>
        </a:p>
      </dgm:t>
    </dgm:pt>
    <dgm:pt modelId="{B8CCA77C-BD36-435D-A547-AA64280E5089}" type="sibTrans" cxnId="{EF8CD54F-05E0-4DCF-BDFA-DF96E29FD0D1}">
      <dgm:prSet/>
      <dgm:spPr/>
      <dgm:t>
        <a:bodyPr/>
        <a:lstStyle/>
        <a:p>
          <a:endParaRPr lang="en-IN"/>
        </a:p>
      </dgm:t>
    </dgm:pt>
    <dgm:pt modelId="{B42951D0-1BCA-4AFD-A99F-3F8F77F86E6C}">
      <dgm:prSet/>
      <dgm:spPr/>
      <dgm:t>
        <a:bodyPr/>
        <a:lstStyle/>
        <a:p>
          <a:r>
            <a:rPr lang="en-US" b="0" i="0"/>
            <a:t>Develop optimized strategy focusing on profitable villages for improved efficiency.</a:t>
          </a:r>
          <a:endParaRPr lang="en-IN" dirty="0"/>
        </a:p>
      </dgm:t>
    </dgm:pt>
    <dgm:pt modelId="{45B1DBAD-60D2-4D5D-9D07-18D7BF312BA0}" type="parTrans" cxnId="{1C6A87E9-200E-46F6-8F22-9F7EED48AD10}">
      <dgm:prSet/>
      <dgm:spPr/>
      <dgm:t>
        <a:bodyPr/>
        <a:lstStyle/>
        <a:p>
          <a:endParaRPr lang="en-IN"/>
        </a:p>
      </dgm:t>
    </dgm:pt>
    <dgm:pt modelId="{1D0BB135-3109-4FA6-B8DA-8EE34386EA9C}" type="sibTrans" cxnId="{1C6A87E9-200E-46F6-8F22-9F7EED48AD10}">
      <dgm:prSet/>
      <dgm:spPr/>
      <dgm:t>
        <a:bodyPr/>
        <a:lstStyle/>
        <a:p>
          <a:endParaRPr lang="en-IN"/>
        </a:p>
      </dgm:t>
    </dgm:pt>
    <dgm:pt modelId="{55F54621-5E01-4575-AEF4-86474149BD9C}">
      <dgm:prSet/>
      <dgm:spPr/>
      <dgm:t>
        <a:bodyPr/>
        <a:lstStyle/>
        <a:p>
          <a:r>
            <a:rPr lang="en-US" b="0" i="0"/>
            <a:t>Determine optimal quantity of Steel Scrubbers for sales visits.</a:t>
          </a:r>
          <a:endParaRPr lang="en-IN" dirty="0"/>
        </a:p>
      </dgm:t>
    </dgm:pt>
    <dgm:pt modelId="{67A1BBDC-C1B6-4188-A5DE-AE172FC2A11C}" type="parTrans" cxnId="{C8EC5F03-E116-49D1-BF67-8C637700CBE0}">
      <dgm:prSet/>
      <dgm:spPr/>
      <dgm:t>
        <a:bodyPr/>
        <a:lstStyle/>
        <a:p>
          <a:endParaRPr lang="en-IN"/>
        </a:p>
      </dgm:t>
    </dgm:pt>
    <dgm:pt modelId="{03216810-A95B-4ECD-98AC-E065B4407575}" type="sibTrans" cxnId="{C8EC5F03-E116-49D1-BF67-8C637700CBE0}">
      <dgm:prSet/>
      <dgm:spPr/>
      <dgm:t>
        <a:bodyPr/>
        <a:lstStyle/>
        <a:p>
          <a:endParaRPr lang="en-IN"/>
        </a:p>
      </dgm:t>
    </dgm:pt>
    <dgm:pt modelId="{B6FA38AE-CB2E-434C-A5E9-EF92F14DEC4E}">
      <dgm:prSet/>
      <dgm:spPr/>
      <dgm:t>
        <a:bodyPr/>
        <a:lstStyle/>
        <a:p>
          <a:r>
            <a:rPr lang="en-US" b="0" i="0" dirty="0"/>
            <a:t>Use data-driven analysis and statistical techniques to strike a balance between customer demand and inventory management.</a:t>
          </a:r>
          <a:endParaRPr lang="en-IN" dirty="0"/>
        </a:p>
      </dgm:t>
    </dgm:pt>
    <dgm:pt modelId="{B95E3DCD-B523-4D49-9C3B-F218F6DA7D59}" type="parTrans" cxnId="{EEEED212-60FD-4A01-8180-F9FE038DE810}">
      <dgm:prSet/>
      <dgm:spPr/>
      <dgm:t>
        <a:bodyPr/>
        <a:lstStyle/>
        <a:p>
          <a:endParaRPr lang="en-IN"/>
        </a:p>
      </dgm:t>
    </dgm:pt>
    <dgm:pt modelId="{171FEDFA-55ED-4DF6-9339-ECADC7B21A50}" type="sibTrans" cxnId="{EEEED212-60FD-4A01-8180-F9FE038DE810}">
      <dgm:prSet/>
      <dgm:spPr/>
      <dgm:t>
        <a:bodyPr/>
        <a:lstStyle/>
        <a:p>
          <a:endParaRPr lang="en-IN"/>
        </a:p>
      </dgm:t>
    </dgm:pt>
    <dgm:pt modelId="{242A7C0B-7626-4285-A6B3-86DE645FA69D}" type="pres">
      <dgm:prSet presAssocID="{436318E6-C608-467E-BC08-633EEC08FDEA}" presName="Name0" presStyleCnt="0">
        <dgm:presLayoutVars>
          <dgm:dir/>
          <dgm:animLvl val="lvl"/>
          <dgm:resizeHandles val="exact"/>
        </dgm:presLayoutVars>
      </dgm:prSet>
      <dgm:spPr/>
    </dgm:pt>
    <dgm:pt modelId="{C5C76C23-2F53-4710-A348-4E8B844C6E3F}" type="pres">
      <dgm:prSet presAssocID="{4D924019-555E-429C-8BE7-6F30F8297224}" presName="linNode" presStyleCnt="0"/>
      <dgm:spPr/>
    </dgm:pt>
    <dgm:pt modelId="{EE345FAA-BEA9-49DF-A53E-211CFB27D4DE}" type="pres">
      <dgm:prSet presAssocID="{4D924019-555E-429C-8BE7-6F30F8297224}" presName="parentText" presStyleLbl="node1" presStyleIdx="0" presStyleCnt="2">
        <dgm:presLayoutVars>
          <dgm:chMax val="1"/>
          <dgm:bulletEnabled val="1"/>
        </dgm:presLayoutVars>
      </dgm:prSet>
      <dgm:spPr/>
    </dgm:pt>
    <dgm:pt modelId="{D2CE765A-28BB-4444-9375-232C934801FB}" type="pres">
      <dgm:prSet presAssocID="{4D924019-555E-429C-8BE7-6F30F8297224}" presName="descendantText" presStyleLbl="alignAccFollowNode1" presStyleIdx="0" presStyleCnt="2">
        <dgm:presLayoutVars>
          <dgm:bulletEnabled val="1"/>
        </dgm:presLayoutVars>
      </dgm:prSet>
      <dgm:spPr/>
    </dgm:pt>
    <dgm:pt modelId="{C9EF2CFF-85E5-4EBF-8445-28CC4A0A0DB9}" type="pres">
      <dgm:prSet presAssocID="{A66639E4-7270-447F-A3C3-3EFD6A18C013}" presName="sp" presStyleCnt="0"/>
      <dgm:spPr/>
    </dgm:pt>
    <dgm:pt modelId="{67D776B7-2EA4-4A66-8E3C-6E9D30455C15}" type="pres">
      <dgm:prSet presAssocID="{062A6C47-CDC4-4957-808C-382187CBEBE7}" presName="linNode" presStyleCnt="0"/>
      <dgm:spPr/>
    </dgm:pt>
    <dgm:pt modelId="{86289596-140A-440F-AACC-031095091D96}" type="pres">
      <dgm:prSet presAssocID="{062A6C47-CDC4-4957-808C-382187CBEBE7}" presName="parentText" presStyleLbl="node1" presStyleIdx="1" presStyleCnt="2">
        <dgm:presLayoutVars>
          <dgm:chMax val="1"/>
          <dgm:bulletEnabled val="1"/>
        </dgm:presLayoutVars>
      </dgm:prSet>
      <dgm:spPr/>
    </dgm:pt>
    <dgm:pt modelId="{D55C06BA-5241-4D75-B6DF-000F4A063659}" type="pres">
      <dgm:prSet presAssocID="{062A6C47-CDC4-4957-808C-382187CBEBE7}" presName="descendantText" presStyleLbl="alignAccFollowNode1" presStyleIdx="1" presStyleCnt="2">
        <dgm:presLayoutVars>
          <dgm:bulletEnabled val="1"/>
        </dgm:presLayoutVars>
      </dgm:prSet>
      <dgm:spPr/>
    </dgm:pt>
  </dgm:ptLst>
  <dgm:cxnLst>
    <dgm:cxn modelId="{C8EC5F03-E116-49D1-BF67-8C637700CBE0}" srcId="{062A6C47-CDC4-4957-808C-382187CBEBE7}" destId="{55F54621-5E01-4575-AEF4-86474149BD9C}" srcOrd="0" destOrd="0" parTransId="{67A1BBDC-C1B6-4188-A5DE-AE172FC2A11C}" sibTransId="{03216810-A95B-4ECD-98AC-E065B4407575}"/>
    <dgm:cxn modelId="{AEA9E50E-5F78-453F-9E81-8B109CB87244}" type="presOf" srcId="{B6FA38AE-CB2E-434C-A5E9-EF92F14DEC4E}" destId="{D55C06BA-5241-4D75-B6DF-000F4A063659}" srcOrd="0" destOrd="1" presId="urn:microsoft.com/office/officeart/2005/8/layout/vList5"/>
    <dgm:cxn modelId="{EEEED212-60FD-4A01-8180-F9FE038DE810}" srcId="{062A6C47-CDC4-4957-808C-382187CBEBE7}" destId="{B6FA38AE-CB2E-434C-A5E9-EF92F14DEC4E}" srcOrd="1" destOrd="0" parTransId="{B95E3DCD-B523-4D49-9C3B-F218F6DA7D59}" sibTransId="{171FEDFA-55ED-4DF6-9339-ECADC7B21A50}"/>
    <dgm:cxn modelId="{4C398633-9CA9-4594-A993-F773B7BEE417}" type="presOf" srcId="{4D924019-555E-429C-8BE7-6F30F8297224}" destId="{EE345FAA-BEA9-49DF-A53E-211CFB27D4DE}" srcOrd="0" destOrd="0" presId="urn:microsoft.com/office/officeart/2005/8/layout/vList5"/>
    <dgm:cxn modelId="{568C9D5F-0679-4EAF-83F8-5F186A891358}" srcId="{436318E6-C608-467E-BC08-633EEC08FDEA}" destId="{4D924019-555E-429C-8BE7-6F30F8297224}" srcOrd="0" destOrd="0" parTransId="{E577112A-9B9E-4544-AD13-F3BF7D03422D}" sibTransId="{A66639E4-7270-447F-A3C3-3EFD6A18C013}"/>
    <dgm:cxn modelId="{BB137866-9FF1-45D3-B296-3AB07FB30DB9}" type="presOf" srcId="{436318E6-C608-467E-BC08-633EEC08FDEA}" destId="{242A7C0B-7626-4285-A6B3-86DE645FA69D}" srcOrd="0" destOrd="0" presId="urn:microsoft.com/office/officeart/2005/8/layout/vList5"/>
    <dgm:cxn modelId="{EF8CD54F-05E0-4DCF-BDFA-DF96E29FD0D1}" srcId="{4D924019-555E-429C-8BE7-6F30F8297224}" destId="{AF5D370E-7BDF-429D-80BB-16956887E7BF}" srcOrd="0" destOrd="0" parTransId="{76BBD5F0-7E14-47EF-B649-42922B4E043F}" sibTransId="{B8CCA77C-BD36-435D-A547-AA64280E5089}"/>
    <dgm:cxn modelId="{10B67171-A45F-405B-AC08-60F7C454E1CE}" srcId="{436318E6-C608-467E-BC08-633EEC08FDEA}" destId="{062A6C47-CDC4-4957-808C-382187CBEBE7}" srcOrd="1" destOrd="0" parTransId="{7082DC5E-59BD-4D36-AA4C-0FC2862BE8BC}" sibTransId="{FFB440B7-690E-4D34-92E9-854C8FF29BAA}"/>
    <dgm:cxn modelId="{C3543583-23C2-4340-9D88-859A2E7B76DF}" type="presOf" srcId="{55F54621-5E01-4575-AEF4-86474149BD9C}" destId="{D55C06BA-5241-4D75-B6DF-000F4A063659}" srcOrd="0" destOrd="0" presId="urn:microsoft.com/office/officeart/2005/8/layout/vList5"/>
    <dgm:cxn modelId="{88B70891-B35F-4236-9688-C2958CEAE4B9}" type="presOf" srcId="{AF5D370E-7BDF-429D-80BB-16956887E7BF}" destId="{D2CE765A-28BB-4444-9375-232C934801FB}" srcOrd="0" destOrd="0" presId="urn:microsoft.com/office/officeart/2005/8/layout/vList5"/>
    <dgm:cxn modelId="{68A5B8A2-9BB2-4168-BF70-EC1A621B4761}" type="presOf" srcId="{B42951D0-1BCA-4AFD-A99F-3F8F77F86E6C}" destId="{D2CE765A-28BB-4444-9375-232C934801FB}" srcOrd="0" destOrd="1" presId="urn:microsoft.com/office/officeart/2005/8/layout/vList5"/>
    <dgm:cxn modelId="{1E3A7BB5-4FBE-4087-8A72-91B0C01A0E8E}" type="presOf" srcId="{062A6C47-CDC4-4957-808C-382187CBEBE7}" destId="{86289596-140A-440F-AACC-031095091D96}" srcOrd="0" destOrd="0" presId="urn:microsoft.com/office/officeart/2005/8/layout/vList5"/>
    <dgm:cxn modelId="{1C6A87E9-200E-46F6-8F22-9F7EED48AD10}" srcId="{4D924019-555E-429C-8BE7-6F30F8297224}" destId="{B42951D0-1BCA-4AFD-A99F-3F8F77F86E6C}" srcOrd="1" destOrd="0" parTransId="{45B1DBAD-60D2-4D5D-9D07-18D7BF312BA0}" sibTransId="{1D0BB135-3109-4FA6-B8DA-8EE34386EA9C}"/>
    <dgm:cxn modelId="{EE153C8D-504A-496D-8F41-826540491D9F}" type="presParOf" srcId="{242A7C0B-7626-4285-A6B3-86DE645FA69D}" destId="{C5C76C23-2F53-4710-A348-4E8B844C6E3F}" srcOrd="0" destOrd="0" presId="urn:microsoft.com/office/officeart/2005/8/layout/vList5"/>
    <dgm:cxn modelId="{2C905C23-2CAA-418F-8B6F-638FDC2C7F51}" type="presParOf" srcId="{C5C76C23-2F53-4710-A348-4E8B844C6E3F}" destId="{EE345FAA-BEA9-49DF-A53E-211CFB27D4DE}" srcOrd="0" destOrd="0" presId="urn:microsoft.com/office/officeart/2005/8/layout/vList5"/>
    <dgm:cxn modelId="{95AC01A3-A9F4-4B8C-8060-A7278A3FD2F7}" type="presParOf" srcId="{C5C76C23-2F53-4710-A348-4E8B844C6E3F}" destId="{D2CE765A-28BB-4444-9375-232C934801FB}" srcOrd="1" destOrd="0" presId="urn:microsoft.com/office/officeart/2005/8/layout/vList5"/>
    <dgm:cxn modelId="{A6FCFA54-2712-45D4-A9E0-64276AFE15D2}" type="presParOf" srcId="{242A7C0B-7626-4285-A6B3-86DE645FA69D}" destId="{C9EF2CFF-85E5-4EBF-8445-28CC4A0A0DB9}" srcOrd="1" destOrd="0" presId="urn:microsoft.com/office/officeart/2005/8/layout/vList5"/>
    <dgm:cxn modelId="{FE668EA3-18BE-4D9F-9979-ED2401343C8D}" type="presParOf" srcId="{242A7C0B-7626-4285-A6B3-86DE645FA69D}" destId="{67D776B7-2EA4-4A66-8E3C-6E9D30455C15}" srcOrd="2" destOrd="0" presId="urn:microsoft.com/office/officeart/2005/8/layout/vList5"/>
    <dgm:cxn modelId="{122E4386-5E28-4FFD-9CD7-763A3DB6C199}" type="presParOf" srcId="{67D776B7-2EA4-4A66-8E3C-6E9D30455C15}" destId="{86289596-140A-440F-AACC-031095091D96}" srcOrd="0" destOrd="0" presId="urn:microsoft.com/office/officeart/2005/8/layout/vList5"/>
    <dgm:cxn modelId="{13DB1B28-B19A-4CAF-8371-A5B6AD3DE2C2}" type="presParOf" srcId="{67D776B7-2EA4-4A66-8E3C-6E9D30455C15}" destId="{D55C06BA-5241-4D75-B6DF-000F4A06365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BADB9D-AB99-4E94-B6A6-DC58F4F0BC57}" type="doc">
      <dgm:prSet loTypeId="urn:microsoft.com/office/officeart/2005/8/layout/cycle4" loCatId="cycle" qsTypeId="urn:microsoft.com/office/officeart/2005/8/quickstyle/simple1" qsCatId="simple" csTypeId="urn:microsoft.com/office/officeart/2005/8/colors/accent3_2" csCatId="accent3" phldr="1"/>
      <dgm:spPr/>
      <dgm:t>
        <a:bodyPr/>
        <a:lstStyle/>
        <a:p>
          <a:endParaRPr lang="en-IN"/>
        </a:p>
      </dgm:t>
    </dgm:pt>
    <dgm:pt modelId="{2202C400-4A8B-437C-9306-4F7866F10628}">
      <dgm:prSet phldrT="[Text]"/>
      <dgm:spPr/>
      <dgm:t>
        <a:bodyPr/>
        <a:lstStyle/>
        <a:p>
          <a:r>
            <a:rPr lang="en-IN" dirty="0"/>
            <a:t>Strengths</a:t>
          </a:r>
        </a:p>
      </dgm:t>
    </dgm:pt>
    <dgm:pt modelId="{87F02440-CEC0-4114-AF31-3F89E1DE3E48}" type="parTrans" cxnId="{ED2E3A70-E0A2-47D9-A4BB-CE12D6BF16B3}">
      <dgm:prSet/>
      <dgm:spPr/>
      <dgm:t>
        <a:bodyPr/>
        <a:lstStyle/>
        <a:p>
          <a:endParaRPr lang="en-IN"/>
        </a:p>
      </dgm:t>
    </dgm:pt>
    <dgm:pt modelId="{02895EAD-6D40-44C8-AA8A-9FE79A5262B8}" type="sibTrans" cxnId="{ED2E3A70-E0A2-47D9-A4BB-CE12D6BF16B3}">
      <dgm:prSet/>
      <dgm:spPr/>
      <dgm:t>
        <a:bodyPr/>
        <a:lstStyle/>
        <a:p>
          <a:endParaRPr lang="en-IN"/>
        </a:p>
      </dgm:t>
    </dgm:pt>
    <dgm:pt modelId="{772CE1D1-8BA0-4647-8A7E-85A0F3C5582C}">
      <dgm:prSet phldrT="[Text]" custT="1"/>
      <dgm:spPr/>
      <dgm:t>
        <a:bodyPr/>
        <a:lstStyle/>
        <a:p>
          <a:r>
            <a:rPr lang="en-US" sz="1200" b="0" i="0" dirty="0">
              <a:latin typeface="Arial" panose="020B0604020202020204" pitchFamily="34" charset="0"/>
              <a:cs typeface="Arial" panose="020B0604020202020204" pitchFamily="34" charset="0"/>
            </a:rPr>
            <a:t>Challenges in delivering products to diverse locations efficiently.</a:t>
          </a:r>
          <a:endParaRPr lang="en-IN" sz="1200" dirty="0">
            <a:latin typeface="Arial" panose="020B0604020202020204" pitchFamily="34" charset="0"/>
            <a:cs typeface="Arial" panose="020B0604020202020204" pitchFamily="34" charset="0"/>
          </a:endParaRPr>
        </a:p>
      </dgm:t>
    </dgm:pt>
    <dgm:pt modelId="{8464BD17-9781-47D0-ACB8-090C193BA265}" type="parTrans" cxnId="{969E8978-044E-47FC-A904-79FB7647C418}">
      <dgm:prSet/>
      <dgm:spPr/>
      <dgm:t>
        <a:bodyPr/>
        <a:lstStyle/>
        <a:p>
          <a:endParaRPr lang="en-IN"/>
        </a:p>
      </dgm:t>
    </dgm:pt>
    <dgm:pt modelId="{47BAD1C2-6B7E-4BB6-826F-DA5324CB249F}" type="sibTrans" cxnId="{969E8978-044E-47FC-A904-79FB7647C418}">
      <dgm:prSet/>
      <dgm:spPr/>
      <dgm:t>
        <a:bodyPr/>
        <a:lstStyle/>
        <a:p>
          <a:endParaRPr lang="en-IN"/>
        </a:p>
      </dgm:t>
    </dgm:pt>
    <dgm:pt modelId="{48C4A3A9-59B0-4FF7-A50D-D4AE1FAF8595}">
      <dgm:prSet phldrT="[Text]"/>
      <dgm:spPr/>
      <dgm:t>
        <a:bodyPr/>
        <a:lstStyle/>
        <a:p>
          <a:r>
            <a:rPr lang="en-IN" dirty="0"/>
            <a:t>Threats</a:t>
          </a:r>
        </a:p>
      </dgm:t>
    </dgm:pt>
    <dgm:pt modelId="{05D1DB5E-F700-416E-A258-58AF5435DFD8}" type="parTrans" cxnId="{45FA5859-A6F5-4DFE-8EB9-830CCFA04578}">
      <dgm:prSet/>
      <dgm:spPr/>
      <dgm:t>
        <a:bodyPr/>
        <a:lstStyle/>
        <a:p>
          <a:endParaRPr lang="en-IN"/>
        </a:p>
      </dgm:t>
    </dgm:pt>
    <dgm:pt modelId="{0E5997D0-A8CE-4B8E-BB4C-755D3AEE2517}" type="sibTrans" cxnId="{45FA5859-A6F5-4DFE-8EB9-830CCFA04578}">
      <dgm:prSet/>
      <dgm:spPr/>
      <dgm:t>
        <a:bodyPr/>
        <a:lstStyle/>
        <a:p>
          <a:endParaRPr lang="en-IN"/>
        </a:p>
      </dgm:t>
    </dgm:pt>
    <dgm:pt modelId="{2B2647DA-448B-4F85-89B3-4197216E0A74}">
      <dgm:prSet phldrT="[Text]"/>
      <dgm:spPr/>
      <dgm:t>
        <a:bodyPr/>
        <a:lstStyle/>
        <a:p>
          <a:r>
            <a:rPr lang="en-US" b="0" i="0" dirty="0">
              <a:latin typeface="Arial" panose="020B0604020202020204" pitchFamily="34" charset="0"/>
              <a:cs typeface="Arial" panose="020B0604020202020204" pitchFamily="34" charset="0"/>
            </a:rPr>
            <a:t>Increasing competition from other scrubber product suppliers.</a:t>
          </a:r>
          <a:endParaRPr lang="en-IN" dirty="0">
            <a:latin typeface="Arial" panose="020B0604020202020204" pitchFamily="34" charset="0"/>
            <a:cs typeface="Arial" panose="020B0604020202020204" pitchFamily="34" charset="0"/>
          </a:endParaRPr>
        </a:p>
      </dgm:t>
    </dgm:pt>
    <dgm:pt modelId="{E0DC017F-AD00-4589-ADDA-6B44242E50F5}" type="parTrans" cxnId="{31F38C9F-FCEF-4273-8A84-AB816910FA59}">
      <dgm:prSet/>
      <dgm:spPr/>
      <dgm:t>
        <a:bodyPr/>
        <a:lstStyle/>
        <a:p>
          <a:endParaRPr lang="en-IN"/>
        </a:p>
      </dgm:t>
    </dgm:pt>
    <dgm:pt modelId="{354DD408-8277-4032-BEC9-591815AB7079}" type="sibTrans" cxnId="{31F38C9F-FCEF-4273-8A84-AB816910FA59}">
      <dgm:prSet/>
      <dgm:spPr/>
      <dgm:t>
        <a:bodyPr/>
        <a:lstStyle/>
        <a:p>
          <a:endParaRPr lang="en-IN"/>
        </a:p>
      </dgm:t>
    </dgm:pt>
    <dgm:pt modelId="{3FD762AB-3A5E-4BFE-905A-F184BDDE49F8}">
      <dgm:prSet phldrT="[Text]"/>
      <dgm:spPr/>
      <dgm:t>
        <a:bodyPr/>
        <a:lstStyle/>
        <a:p>
          <a:r>
            <a:rPr lang="en-IN" dirty="0"/>
            <a:t>Opportunities</a:t>
          </a:r>
        </a:p>
      </dgm:t>
    </dgm:pt>
    <dgm:pt modelId="{15217F2E-16C2-4627-AE9A-4B3C4866CE0B}" type="parTrans" cxnId="{6B2757C0-CF91-4AF4-87DD-9D60C0D3FBF6}">
      <dgm:prSet/>
      <dgm:spPr/>
      <dgm:t>
        <a:bodyPr/>
        <a:lstStyle/>
        <a:p>
          <a:endParaRPr lang="en-IN"/>
        </a:p>
      </dgm:t>
    </dgm:pt>
    <dgm:pt modelId="{FA66BE67-4A04-4DF6-B287-BEFE9662543D}" type="sibTrans" cxnId="{6B2757C0-CF91-4AF4-87DD-9D60C0D3FBF6}">
      <dgm:prSet/>
      <dgm:spPr/>
      <dgm:t>
        <a:bodyPr/>
        <a:lstStyle/>
        <a:p>
          <a:endParaRPr lang="en-IN"/>
        </a:p>
      </dgm:t>
    </dgm:pt>
    <dgm:pt modelId="{3AB3FA56-68A0-46B7-AB7F-D9C0420D4C66}">
      <dgm:prSet phldrT="[Text]" custT="1"/>
      <dgm:spPr/>
      <dgm:t>
        <a:bodyPr/>
        <a:lstStyle/>
        <a:p>
          <a:r>
            <a:rPr lang="en-US" sz="1200" b="0" i="0" dirty="0">
              <a:latin typeface="Arial" panose="020B0604020202020204" pitchFamily="34" charset="0"/>
              <a:cs typeface="Arial" panose="020B0604020202020204" pitchFamily="34" charset="0"/>
            </a:rPr>
            <a:t>Potential for strategic focus on high-revenue villages for improved delivery.</a:t>
          </a:r>
          <a:endParaRPr lang="en-IN" sz="1200" dirty="0">
            <a:latin typeface="Arial" panose="020B0604020202020204" pitchFamily="34" charset="0"/>
            <a:cs typeface="Arial" panose="020B0604020202020204" pitchFamily="34" charset="0"/>
          </a:endParaRPr>
        </a:p>
      </dgm:t>
    </dgm:pt>
    <dgm:pt modelId="{AE2DDF5B-993F-46DB-817F-5A7FCADD951A}" type="parTrans" cxnId="{2A086981-B72C-45D4-8C2A-16C40608231E}">
      <dgm:prSet/>
      <dgm:spPr/>
      <dgm:t>
        <a:bodyPr/>
        <a:lstStyle/>
        <a:p>
          <a:endParaRPr lang="en-IN"/>
        </a:p>
      </dgm:t>
    </dgm:pt>
    <dgm:pt modelId="{F126EC28-A9AA-4B85-927D-3BBC58389287}" type="sibTrans" cxnId="{2A086981-B72C-45D4-8C2A-16C40608231E}">
      <dgm:prSet/>
      <dgm:spPr/>
      <dgm:t>
        <a:bodyPr/>
        <a:lstStyle/>
        <a:p>
          <a:endParaRPr lang="en-IN"/>
        </a:p>
      </dgm:t>
    </dgm:pt>
    <dgm:pt modelId="{DD96F965-4C4F-4D52-886F-629E7CC128D2}">
      <dgm:prSet phldrT="[Text]"/>
      <dgm:spPr/>
      <dgm:t>
        <a:bodyPr/>
        <a:lstStyle/>
        <a:p>
          <a:r>
            <a:rPr lang="en-US" b="0" i="0" dirty="0">
              <a:latin typeface="Arial" panose="020B0604020202020204" pitchFamily="34" charset="0"/>
              <a:cs typeface="Arial" panose="020B0604020202020204" pitchFamily="34" charset="0"/>
            </a:rPr>
            <a:t>Established reputation as a reputable supplier of scrubber products.</a:t>
          </a:r>
          <a:endParaRPr lang="en-IN" dirty="0">
            <a:latin typeface="Arial" panose="020B0604020202020204" pitchFamily="34" charset="0"/>
            <a:cs typeface="Arial" panose="020B0604020202020204" pitchFamily="34" charset="0"/>
          </a:endParaRPr>
        </a:p>
      </dgm:t>
    </dgm:pt>
    <dgm:pt modelId="{9E0C5597-4961-42BE-898F-F4238DFE31D8}" type="sibTrans" cxnId="{02665366-2906-46AF-A6B2-F9F5AA479475}">
      <dgm:prSet/>
      <dgm:spPr/>
      <dgm:t>
        <a:bodyPr/>
        <a:lstStyle/>
        <a:p>
          <a:endParaRPr lang="en-IN"/>
        </a:p>
      </dgm:t>
    </dgm:pt>
    <dgm:pt modelId="{543C3429-CD33-437A-B1CD-E24AB58032E4}" type="parTrans" cxnId="{02665366-2906-46AF-A6B2-F9F5AA479475}">
      <dgm:prSet/>
      <dgm:spPr/>
      <dgm:t>
        <a:bodyPr/>
        <a:lstStyle/>
        <a:p>
          <a:endParaRPr lang="en-IN"/>
        </a:p>
      </dgm:t>
    </dgm:pt>
    <dgm:pt modelId="{40F8753B-A289-4840-9F2F-E0742C5FE029}">
      <dgm:prSet phldrT="[Text]"/>
      <dgm:spPr/>
      <dgm:t>
        <a:bodyPr/>
        <a:lstStyle/>
        <a:p>
          <a:r>
            <a:rPr lang="en-IN" dirty="0"/>
            <a:t>Weakness</a:t>
          </a:r>
        </a:p>
      </dgm:t>
    </dgm:pt>
    <dgm:pt modelId="{F995806D-D357-4D94-B804-D503CC1469E7}" type="sibTrans" cxnId="{D9CB3822-AA5B-41EE-BC59-38306F671E4F}">
      <dgm:prSet/>
      <dgm:spPr/>
      <dgm:t>
        <a:bodyPr/>
        <a:lstStyle/>
        <a:p>
          <a:endParaRPr lang="en-IN"/>
        </a:p>
      </dgm:t>
    </dgm:pt>
    <dgm:pt modelId="{19B368D1-90A6-4B20-BC79-3F41354878EE}" type="parTrans" cxnId="{D9CB3822-AA5B-41EE-BC59-38306F671E4F}">
      <dgm:prSet/>
      <dgm:spPr/>
      <dgm:t>
        <a:bodyPr/>
        <a:lstStyle/>
        <a:p>
          <a:endParaRPr lang="en-IN"/>
        </a:p>
      </dgm:t>
    </dgm:pt>
    <dgm:pt modelId="{71F8C8CE-CD6D-44A2-AEFE-478D2869B788}">
      <dgm:prSet phldrT="[Text]"/>
      <dgm:spPr/>
      <dgm:t>
        <a:bodyPr/>
        <a:lstStyle/>
        <a:p>
          <a:r>
            <a:rPr lang="en-US" b="0" i="0" dirty="0">
              <a:latin typeface="Arial" panose="020B0604020202020204" pitchFamily="34" charset="0"/>
              <a:cs typeface="Arial" panose="020B0604020202020204" pitchFamily="34" charset="0"/>
            </a:rPr>
            <a:t>Strong presence in the market with successful B2B operations.</a:t>
          </a:r>
          <a:endParaRPr lang="en-IN" dirty="0">
            <a:latin typeface="Arial" panose="020B0604020202020204" pitchFamily="34" charset="0"/>
            <a:cs typeface="Arial" panose="020B0604020202020204" pitchFamily="34" charset="0"/>
          </a:endParaRPr>
        </a:p>
      </dgm:t>
    </dgm:pt>
    <dgm:pt modelId="{BA9B3DE4-29CF-4610-AAAB-52F1FE571210}" type="parTrans" cxnId="{8D9B56C2-E9ED-4ACE-9266-D06DD0EFAEE4}">
      <dgm:prSet/>
      <dgm:spPr/>
      <dgm:t>
        <a:bodyPr/>
        <a:lstStyle/>
        <a:p>
          <a:endParaRPr lang="en-IN"/>
        </a:p>
      </dgm:t>
    </dgm:pt>
    <dgm:pt modelId="{870F6714-5B1F-44EA-A108-C2F8DCD17235}" type="sibTrans" cxnId="{8D9B56C2-E9ED-4ACE-9266-D06DD0EFAEE4}">
      <dgm:prSet/>
      <dgm:spPr/>
      <dgm:t>
        <a:bodyPr/>
        <a:lstStyle/>
        <a:p>
          <a:endParaRPr lang="en-IN"/>
        </a:p>
      </dgm:t>
    </dgm:pt>
    <dgm:pt modelId="{BF281A9B-6B48-42BE-A3B1-E122D11A5342}">
      <dgm:prSet phldrT="[Text]"/>
      <dgm:spPr/>
      <dgm:t>
        <a:bodyPr/>
        <a:lstStyle/>
        <a:p>
          <a:r>
            <a:rPr lang="en-US" b="0" i="0" dirty="0">
              <a:latin typeface="Arial" panose="020B0604020202020204" pitchFamily="34" charset="0"/>
              <a:cs typeface="Arial" panose="020B0604020202020204" pitchFamily="34" charset="0"/>
            </a:rPr>
            <a:t>Market fluctuations and changes in customer preferences.</a:t>
          </a:r>
          <a:endParaRPr lang="en-IN" dirty="0">
            <a:latin typeface="Arial" panose="020B0604020202020204" pitchFamily="34" charset="0"/>
            <a:cs typeface="Arial" panose="020B0604020202020204" pitchFamily="34" charset="0"/>
          </a:endParaRPr>
        </a:p>
      </dgm:t>
    </dgm:pt>
    <dgm:pt modelId="{9EC3D46D-19A4-485F-9999-F94EB060EF35}" type="parTrans" cxnId="{AD88BF51-9840-4051-BA23-66F8925C03BB}">
      <dgm:prSet/>
      <dgm:spPr/>
      <dgm:t>
        <a:bodyPr/>
        <a:lstStyle/>
        <a:p>
          <a:endParaRPr lang="en-IN"/>
        </a:p>
      </dgm:t>
    </dgm:pt>
    <dgm:pt modelId="{69F8D22D-7EBD-4F82-9FCC-02651EDDC150}" type="sibTrans" cxnId="{AD88BF51-9840-4051-BA23-66F8925C03BB}">
      <dgm:prSet/>
      <dgm:spPr/>
      <dgm:t>
        <a:bodyPr/>
        <a:lstStyle/>
        <a:p>
          <a:endParaRPr lang="en-IN"/>
        </a:p>
      </dgm:t>
    </dgm:pt>
    <dgm:pt modelId="{27B12603-3731-4966-B09A-01CDF5EDF695}">
      <dgm:prSet phldrT="[Text]" custT="1"/>
      <dgm:spPr/>
      <dgm:t>
        <a:bodyPr/>
        <a:lstStyle/>
        <a:p>
          <a:r>
            <a:rPr lang="en-US" sz="1200" b="0" i="0" dirty="0">
              <a:latin typeface="Arial" panose="020B0604020202020204" pitchFamily="34" charset="0"/>
              <a:cs typeface="Arial" panose="020B0604020202020204" pitchFamily="34" charset="0"/>
            </a:rPr>
            <a:t>Difficulty in determining the optimal quantity of products for sales visits.</a:t>
          </a:r>
          <a:endParaRPr lang="en-IN" sz="1200" dirty="0">
            <a:latin typeface="Arial" panose="020B0604020202020204" pitchFamily="34" charset="0"/>
            <a:cs typeface="Arial" panose="020B0604020202020204" pitchFamily="34" charset="0"/>
          </a:endParaRPr>
        </a:p>
      </dgm:t>
    </dgm:pt>
    <dgm:pt modelId="{FFC6E134-8864-419E-A977-0937B4560E2E}" type="parTrans" cxnId="{BEF05FB7-E82B-49D9-9912-769F7C1FF5CF}">
      <dgm:prSet/>
      <dgm:spPr/>
      <dgm:t>
        <a:bodyPr/>
        <a:lstStyle/>
        <a:p>
          <a:endParaRPr lang="en-IN"/>
        </a:p>
      </dgm:t>
    </dgm:pt>
    <dgm:pt modelId="{B86DFACF-6FA2-4B1A-BC5C-44C94C97C03E}" type="sibTrans" cxnId="{BEF05FB7-E82B-49D9-9912-769F7C1FF5CF}">
      <dgm:prSet/>
      <dgm:spPr/>
      <dgm:t>
        <a:bodyPr/>
        <a:lstStyle/>
        <a:p>
          <a:endParaRPr lang="en-IN"/>
        </a:p>
      </dgm:t>
    </dgm:pt>
    <dgm:pt modelId="{39641356-7ED8-49AE-95AE-4C2AE6D463A6}">
      <dgm:prSet phldrT="[Text]" custT="1"/>
      <dgm:spPr/>
      <dgm:t>
        <a:bodyPr/>
        <a:lstStyle/>
        <a:p>
          <a:r>
            <a:rPr lang="en-US" sz="1200" b="0" i="0" dirty="0">
              <a:latin typeface="Arial" panose="020B0604020202020204" pitchFamily="34" charset="0"/>
              <a:cs typeface="Arial" panose="020B0604020202020204" pitchFamily="34" charset="0"/>
            </a:rPr>
            <a:t>Use of data-driven approaches to optimize inventory management and sales strategies.</a:t>
          </a:r>
          <a:endParaRPr lang="en-IN" sz="1200" dirty="0">
            <a:latin typeface="Arial" panose="020B0604020202020204" pitchFamily="34" charset="0"/>
            <a:cs typeface="Arial" panose="020B0604020202020204" pitchFamily="34" charset="0"/>
          </a:endParaRPr>
        </a:p>
      </dgm:t>
    </dgm:pt>
    <dgm:pt modelId="{14F15DC8-96E6-4EF8-B12D-D0B555FBD1A6}" type="parTrans" cxnId="{FFA38AA1-7CBC-49EF-B2FC-03DFDCD1B6AA}">
      <dgm:prSet/>
      <dgm:spPr/>
      <dgm:t>
        <a:bodyPr/>
        <a:lstStyle/>
        <a:p>
          <a:endParaRPr lang="en-IN"/>
        </a:p>
      </dgm:t>
    </dgm:pt>
    <dgm:pt modelId="{528027D6-0E09-45B2-A3F2-8D809AC1D1C4}" type="sibTrans" cxnId="{FFA38AA1-7CBC-49EF-B2FC-03DFDCD1B6AA}">
      <dgm:prSet/>
      <dgm:spPr/>
      <dgm:t>
        <a:bodyPr/>
        <a:lstStyle/>
        <a:p>
          <a:endParaRPr lang="en-IN"/>
        </a:p>
      </dgm:t>
    </dgm:pt>
    <dgm:pt modelId="{01FDEB83-CAB1-4BCD-8EC1-2341E2336A57}" type="pres">
      <dgm:prSet presAssocID="{85BADB9D-AB99-4E94-B6A6-DC58F4F0BC57}" presName="cycleMatrixDiagram" presStyleCnt="0">
        <dgm:presLayoutVars>
          <dgm:chMax val="1"/>
          <dgm:dir/>
          <dgm:animLvl val="lvl"/>
          <dgm:resizeHandles val="exact"/>
        </dgm:presLayoutVars>
      </dgm:prSet>
      <dgm:spPr/>
    </dgm:pt>
    <dgm:pt modelId="{514E6C9B-38FA-46FD-89D8-6DC83DE982DA}" type="pres">
      <dgm:prSet presAssocID="{85BADB9D-AB99-4E94-B6A6-DC58F4F0BC57}" presName="children" presStyleCnt="0"/>
      <dgm:spPr/>
    </dgm:pt>
    <dgm:pt modelId="{3C6F7D31-120F-4332-882B-28CD31D13200}" type="pres">
      <dgm:prSet presAssocID="{85BADB9D-AB99-4E94-B6A6-DC58F4F0BC57}" presName="child1group" presStyleCnt="0"/>
      <dgm:spPr/>
    </dgm:pt>
    <dgm:pt modelId="{3CCBF41E-10E0-4025-8EAC-362CA0D9EA83}" type="pres">
      <dgm:prSet presAssocID="{85BADB9D-AB99-4E94-B6A6-DC58F4F0BC57}" presName="child1" presStyleLbl="bgAcc1" presStyleIdx="0" presStyleCnt="4" custScaleX="201140" custScaleY="140521" custLinFactNeighborX="-61768" custLinFactNeighborY="-14307"/>
      <dgm:spPr/>
    </dgm:pt>
    <dgm:pt modelId="{805E8180-6338-4837-BF73-25F80D87131A}" type="pres">
      <dgm:prSet presAssocID="{85BADB9D-AB99-4E94-B6A6-DC58F4F0BC57}" presName="child1Text" presStyleLbl="bgAcc1" presStyleIdx="0" presStyleCnt="4">
        <dgm:presLayoutVars>
          <dgm:bulletEnabled val="1"/>
        </dgm:presLayoutVars>
      </dgm:prSet>
      <dgm:spPr/>
    </dgm:pt>
    <dgm:pt modelId="{B171F428-4016-41F3-9E75-5444B72213EA}" type="pres">
      <dgm:prSet presAssocID="{85BADB9D-AB99-4E94-B6A6-DC58F4F0BC57}" presName="child2group" presStyleCnt="0"/>
      <dgm:spPr/>
    </dgm:pt>
    <dgm:pt modelId="{9FBB94EC-88E3-4CB4-B081-C7E59E51B4FA}" type="pres">
      <dgm:prSet presAssocID="{85BADB9D-AB99-4E94-B6A6-DC58F4F0BC57}" presName="child2" presStyleLbl="bgAcc1" presStyleIdx="1" presStyleCnt="4" custScaleX="208256" custScaleY="139413" custLinFactNeighborX="34457" custLinFactNeighborY="3188"/>
      <dgm:spPr/>
    </dgm:pt>
    <dgm:pt modelId="{D1BA3C81-4E11-46C3-8992-0F1DEF272C73}" type="pres">
      <dgm:prSet presAssocID="{85BADB9D-AB99-4E94-B6A6-DC58F4F0BC57}" presName="child2Text" presStyleLbl="bgAcc1" presStyleIdx="1" presStyleCnt="4">
        <dgm:presLayoutVars>
          <dgm:bulletEnabled val="1"/>
        </dgm:presLayoutVars>
      </dgm:prSet>
      <dgm:spPr/>
    </dgm:pt>
    <dgm:pt modelId="{76BD3B88-984A-4E15-8B2E-DBCB32444019}" type="pres">
      <dgm:prSet presAssocID="{85BADB9D-AB99-4E94-B6A6-DC58F4F0BC57}" presName="child3group" presStyleCnt="0"/>
      <dgm:spPr/>
    </dgm:pt>
    <dgm:pt modelId="{2AF4FF95-191B-4871-974F-56BA40FA3DA8}" type="pres">
      <dgm:prSet presAssocID="{85BADB9D-AB99-4E94-B6A6-DC58F4F0BC57}" presName="child3" presStyleLbl="bgAcc1" presStyleIdx="2" presStyleCnt="4" custScaleX="200431" custScaleY="141955" custLinFactNeighborX="37549" custLinFactNeighborY="-4830"/>
      <dgm:spPr/>
    </dgm:pt>
    <dgm:pt modelId="{0DE93E81-CCF0-41D7-BBDE-657E8322B70A}" type="pres">
      <dgm:prSet presAssocID="{85BADB9D-AB99-4E94-B6A6-DC58F4F0BC57}" presName="child3Text" presStyleLbl="bgAcc1" presStyleIdx="2" presStyleCnt="4">
        <dgm:presLayoutVars>
          <dgm:bulletEnabled val="1"/>
        </dgm:presLayoutVars>
      </dgm:prSet>
      <dgm:spPr/>
    </dgm:pt>
    <dgm:pt modelId="{D4EE0F48-BD8A-4B91-BC42-AEBC1B79737E}" type="pres">
      <dgm:prSet presAssocID="{85BADB9D-AB99-4E94-B6A6-DC58F4F0BC57}" presName="child4group" presStyleCnt="0"/>
      <dgm:spPr/>
    </dgm:pt>
    <dgm:pt modelId="{696BED4E-C17B-4018-B278-7F2C65E7BAC6}" type="pres">
      <dgm:prSet presAssocID="{85BADB9D-AB99-4E94-B6A6-DC58F4F0BC57}" presName="child4" presStyleLbl="bgAcc1" presStyleIdx="3" presStyleCnt="4" custScaleX="201163" custScaleY="157729" custLinFactNeighborX="-68514" custLinFactNeighborY="-12051"/>
      <dgm:spPr/>
    </dgm:pt>
    <dgm:pt modelId="{D4B6A9E6-E2C8-4A1F-9359-7B556BF17060}" type="pres">
      <dgm:prSet presAssocID="{85BADB9D-AB99-4E94-B6A6-DC58F4F0BC57}" presName="child4Text" presStyleLbl="bgAcc1" presStyleIdx="3" presStyleCnt="4">
        <dgm:presLayoutVars>
          <dgm:bulletEnabled val="1"/>
        </dgm:presLayoutVars>
      </dgm:prSet>
      <dgm:spPr/>
    </dgm:pt>
    <dgm:pt modelId="{7F4D4329-CA3F-4123-9B39-A91B72B9E9FA}" type="pres">
      <dgm:prSet presAssocID="{85BADB9D-AB99-4E94-B6A6-DC58F4F0BC57}" presName="childPlaceholder" presStyleCnt="0"/>
      <dgm:spPr/>
    </dgm:pt>
    <dgm:pt modelId="{37B6E72E-EB72-44E5-9A0E-C191641B8782}" type="pres">
      <dgm:prSet presAssocID="{85BADB9D-AB99-4E94-B6A6-DC58F4F0BC57}" presName="circle" presStyleCnt="0"/>
      <dgm:spPr/>
    </dgm:pt>
    <dgm:pt modelId="{74F7C3A0-B9E6-4971-82FC-FB0FBDBB0F92}" type="pres">
      <dgm:prSet presAssocID="{85BADB9D-AB99-4E94-B6A6-DC58F4F0BC57}" presName="quadrant1" presStyleLbl="node1" presStyleIdx="0" presStyleCnt="4">
        <dgm:presLayoutVars>
          <dgm:chMax val="1"/>
          <dgm:bulletEnabled val="1"/>
        </dgm:presLayoutVars>
      </dgm:prSet>
      <dgm:spPr/>
    </dgm:pt>
    <dgm:pt modelId="{D02C9F06-2DED-4299-BC72-3F26043084CD}" type="pres">
      <dgm:prSet presAssocID="{85BADB9D-AB99-4E94-B6A6-DC58F4F0BC57}" presName="quadrant2" presStyleLbl="node1" presStyleIdx="1" presStyleCnt="4">
        <dgm:presLayoutVars>
          <dgm:chMax val="1"/>
          <dgm:bulletEnabled val="1"/>
        </dgm:presLayoutVars>
      </dgm:prSet>
      <dgm:spPr/>
    </dgm:pt>
    <dgm:pt modelId="{B5887DB2-581F-4F7C-BF7E-C6D9306C11B7}" type="pres">
      <dgm:prSet presAssocID="{85BADB9D-AB99-4E94-B6A6-DC58F4F0BC57}" presName="quadrant3" presStyleLbl="node1" presStyleIdx="2" presStyleCnt="4">
        <dgm:presLayoutVars>
          <dgm:chMax val="1"/>
          <dgm:bulletEnabled val="1"/>
        </dgm:presLayoutVars>
      </dgm:prSet>
      <dgm:spPr/>
    </dgm:pt>
    <dgm:pt modelId="{DA0A4F22-0449-4BCE-87C0-33FAA70FC80C}" type="pres">
      <dgm:prSet presAssocID="{85BADB9D-AB99-4E94-B6A6-DC58F4F0BC57}" presName="quadrant4" presStyleLbl="node1" presStyleIdx="3" presStyleCnt="4">
        <dgm:presLayoutVars>
          <dgm:chMax val="1"/>
          <dgm:bulletEnabled val="1"/>
        </dgm:presLayoutVars>
      </dgm:prSet>
      <dgm:spPr/>
    </dgm:pt>
    <dgm:pt modelId="{90D79A9C-C739-48D5-A867-4D1CB09B5481}" type="pres">
      <dgm:prSet presAssocID="{85BADB9D-AB99-4E94-B6A6-DC58F4F0BC57}" presName="quadrantPlaceholder" presStyleCnt="0"/>
      <dgm:spPr/>
    </dgm:pt>
    <dgm:pt modelId="{B24CE5ED-EA6B-4F90-A0DD-651CFBD61C8E}" type="pres">
      <dgm:prSet presAssocID="{85BADB9D-AB99-4E94-B6A6-DC58F4F0BC57}" presName="center1" presStyleLbl="fgShp" presStyleIdx="0" presStyleCnt="2"/>
      <dgm:spPr/>
    </dgm:pt>
    <dgm:pt modelId="{AD7325AF-D257-4F11-925E-6FB26B370BC7}" type="pres">
      <dgm:prSet presAssocID="{85BADB9D-AB99-4E94-B6A6-DC58F4F0BC57}" presName="center2" presStyleLbl="fgShp" presStyleIdx="1" presStyleCnt="2"/>
      <dgm:spPr/>
    </dgm:pt>
  </dgm:ptLst>
  <dgm:cxnLst>
    <dgm:cxn modelId="{FFBAD801-EDF5-4C3D-A3F7-AF03350D6AEA}" type="presOf" srcId="{39641356-7ED8-49AE-95AE-4C2AE6D463A6}" destId="{D4B6A9E6-E2C8-4A1F-9359-7B556BF17060}" srcOrd="1" destOrd="1" presId="urn:microsoft.com/office/officeart/2005/8/layout/cycle4"/>
    <dgm:cxn modelId="{D9CB3822-AA5B-41EE-BC59-38306F671E4F}" srcId="{85BADB9D-AB99-4E94-B6A6-DC58F4F0BC57}" destId="{40F8753B-A289-4840-9F2F-E0742C5FE029}" srcOrd="1" destOrd="0" parTransId="{19B368D1-90A6-4B20-BC79-3F41354878EE}" sibTransId="{F995806D-D357-4D94-B804-D503CC1469E7}"/>
    <dgm:cxn modelId="{5386F738-FBDF-4755-8C08-390BA8F50988}" type="presOf" srcId="{772CE1D1-8BA0-4647-8A7E-85A0F3C5582C}" destId="{9FBB94EC-88E3-4CB4-B081-C7E59E51B4FA}" srcOrd="0" destOrd="0" presId="urn:microsoft.com/office/officeart/2005/8/layout/cycle4"/>
    <dgm:cxn modelId="{A2EE1B5B-E4B1-44F0-97E8-5DD9FCC16D0F}" type="presOf" srcId="{85BADB9D-AB99-4E94-B6A6-DC58F4F0BC57}" destId="{01FDEB83-CAB1-4BCD-8EC1-2341E2336A57}" srcOrd="0" destOrd="0" presId="urn:microsoft.com/office/officeart/2005/8/layout/cycle4"/>
    <dgm:cxn modelId="{F068FA60-5BCB-40F4-B0EA-D904DC8F2E90}" type="presOf" srcId="{71F8C8CE-CD6D-44A2-AEFE-478D2869B788}" destId="{805E8180-6338-4837-BF73-25F80D87131A}" srcOrd="1" destOrd="1" presId="urn:microsoft.com/office/officeart/2005/8/layout/cycle4"/>
    <dgm:cxn modelId="{E8DA1E41-5486-426A-BCF0-1A4C7FBDA8ED}" type="presOf" srcId="{2B2647DA-448B-4F85-89B3-4197216E0A74}" destId="{0DE93E81-CCF0-41D7-BBDE-657E8322B70A}" srcOrd="1" destOrd="0" presId="urn:microsoft.com/office/officeart/2005/8/layout/cycle4"/>
    <dgm:cxn modelId="{02665366-2906-46AF-A6B2-F9F5AA479475}" srcId="{2202C400-4A8B-437C-9306-4F7866F10628}" destId="{DD96F965-4C4F-4D52-886F-629E7CC128D2}" srcOrd="0" destOrd="0" parTransId="{543C3429-CD33-437A-B1CD-E24AB58032E4}" sibTransId="{9E0C5597-4961-42BE-898F-F4238DFE31D8}"/>
    <dgm:cxn modelId="{89345646-A6A8-45CE-B427-A4AD7845CCD8}" type="presOf" srcId="{BF281A9B-6B48-42BE-A3B1-E122D11A5342}" destId="{2AF4FF95-191B-4871-974F-56BA40FA3DA8}" srcOrd="0" destOrd="1" presId="urn:microsoft.com/office/officeart/2005/8/layout/cycle4"/>
    <dgm:cxn modelId="{7BD6CB67-1E0C-4893-934E-7CB0D6A5A366}" type="presOf" srcId="{BF281A9B-6B48-42BE-A3B1-E122D11A5342}" destId="{0DE93E81-CCF0-41D7-BBDE-657E8322B70A}" srcOrd="1" destOrd="1" presId="urn:microsoft.com/office/officeart/2005/8/layout/cycle4"/>
    <dgm:cxn modelId="{F219DB6C-0DCA-4505-A32A-FBFBFD4B3B02}" type="presOf" srcId="{3AB3FA56-68A0-46B7-AB7F-D9C0420D4C66}" destId="{D4B6A9E6-E2C8-4A1F-9359-7B556BF17060}" srcOrd="1" destOrd="0" presId="urn:microsoft.com/office/officeart/2005/8/layout/cycle4"/>
    <dgm:cxn modelId="{ED2E3A70-E0A2-47D9-A4BB-CE12D6BF16B3}" srcId="{85BADB9D-AB99-4E94-B6A6-DC58F4F0BC57}" destId="{2202C400-4A8B-437C-9306-4F7866F10628}" srcOrd="0" destOrd="0" parTransId="{87F02440-CEC0-4114-AF31-3F89E1DE3E48}" sibTransId="{02895EAD-6D40-44C8-AA8A-9FE79A5262B8}"/>
    <dgm:cxn modelId="{AD88BF51-9840-4051-BA23-66F8925C03BB}" srcId="{48C4A3A9-59B0-4FF7-A50D-D4AE1FAF8595}" destId="{BF281A9B-6B48-42BE-A3B1-E122D11A5342}" srcOrd="1" destOrd="0" parTransId="{9EC3D46D-19A4-485F-9999-F94EB060EF35}" sibTransId="{69F8D22D-7EBD-4F82-9FCC-02651EDDC150}"/>
    <dgm:cxn modelId="{969E8978-044E-47FC-A904-79FB7647C418}" srcId="{40F8753B-A289-4840-9F2F-E0742C5FE029}" destId="{772CE1D1-8BA0-4647-8A7E-85A0F3C5582C}" srcOrd="0" destOrd="0" parTransId="{8464BD17-9781-47D0-ACB8-090C193BA265}" sibTransId="{47BAD1C2-6B7E-4BB6-826F-DA5324CB249F}"/>
    <dgm:cxn modelId="{45FA5859-A6F5-4DFE-8EB9-830CCFA04578}" srcId="{85BADB9D-AB99-4E94-B6A6-DC58F4F0BC57}" destId="{48C4A3A9-59B0-4FF7-A50D-D4AE1FAF8595}" srcOrd="2" destOrd="0" parTransId="{05D1DB5E-F700-416E-A258-58AF5435DFD8}" sibTransId="{0E5997D0-A8CE-4B8E-BB4C-755D3AEE2517}"/>
    <dgm:cxn modelId="{2A086981-B72C-45D4-8C2A-16C40608231E}" srcId="{3FD762AB-3A5E-4BFE-905A-F184BDDE49F8}" destId="{3AB3FA56-68A0-46B7-AB7F-D9C0420D4C66}" srcOrd="0" destOrd="0" parTransId="{AE2DDF5B-993F-46DB-817F-5A7FCADD951A}" sibTransId="{F126EC28-A9AA-4B85-927D-3BBC58389287}"/>
    <dgm:cxn modelId="{0D0B7F81-7272-4407-81B1-F21B04B5F337}" type="presOf" srcId="{3AB3FA56-68A0-46B7-AB7F-D9C0420D4C66}" destId="{696BED4E-C17B-4018-B278-7F2C65E7BAC6}" srcOrd="0" destOrd="0" presId="urn:microsoft.com/office/officeart/2005/8/layout/cycle4"/>
    <dgm:cxn modelId="{19CBF594-283B-47E5-B66F-E9BD0BFF5AA8}" type="presOf" srcId="{39641356-7ED8-49AE-95AE-4C2AE6D463A6}" destId="{696BED4E-C17B-4018-B278-7F2C65E7BAC6}" srcOrd="0" destOrd="1" presId="urn:microsoft.com/office/officeart/2005/8/layout/cycle4"/>
    <dgm:cxn modelId="{31F38C9F-FCEF-4273-8A84-AB816910FA59}" srcId="{48C4A3A9-59B0-4FF7-A50D-D4AE1FAF8595}" destId="{2B2647DA-448B-4F85-89B3-4197216E0A74}" srcOrd="0" destOrd="0" parTransId="{E0DC017F-AD00-4589-ADDA-6B44242E50F5}" sibTransId="{354DD408-8277-4032-BEC9-591815AB7079}"/>
    <dgm:cxn modelId="{115335A1-4CF6-485F-85B5-39D5BF40AD82}" type="presOf" srcId="{48C4A3A9-59B0-4FF7-A50D-D4AE1FAF8595}" destId="{B5887DB2-581F-4F7C-BF7E-C6D9306C11B7}" srcOrd="0" destOrd="0" presId="urn:microsoft.com/office/officeart/2005/8/layout/cycle4"/>
    <dgm:cxn modelId="{FFA38AA1-7CBC-49EF-B2FC-03DFDCD1B6AA}" srcId="{3FD762AB-3A5E-4BFE-905A-F184BDDE49F8}" destId="{39641356-7ED8-49AE-95AE-4C2AE6D463A6}" srcOrd="1" destOrd="0" parTransId="{14F15DC8-96E6-4EF8-B12D-D0B555FBD1A6}" sibTransId="{528027D6-0E09-45B2-A3F2-8D809AC1D1C4}"/>
    <dgm:cxn modelId="{2B6BA4A8-6F00-44F0-B2D1-4790DFECEE2C}" type="presOf" srcId="{27B12603-3731-4966-B09A-01CDF5EDF695}" destId="{9FBB94EC-88E3-4CB4-B081-C7E59E51B4FA}" srcOrd="0" destOrd="1" presId="urn:microsoft.com/office/officeart/2005/8/layout/cycle4"/>
    <dgm:cxn modelId="{A9EE7CA9-5A27-4A0C-848F-A9943212EAC7}" type="presOf" srcId="{3FD762AB-3A5E-4BFE-905A-F184BDDE49F8}" destId="{DA0A4F22-0449-4BCE-87C0-33FAA70FC80C}" srcOrd="0" destOrd="0" presId="urn:microsoft.com/office/officeart/2005/8/layout/cycle4"/>
    <dgm:cxn modelId="{6FA0FDAA-4B21-4FDC-91B1-3D872451206C}" type="presOf" srcId="{40F8753B-A289-4840-9F2F-E0742C5FE029}" destId="{D02C9F06-2DED-4299-BC72-3F26043084CD}" srcOrd="0" destOrd="0" presId="urn:microsoft.com/office/officeart/2005/8/layout/cycle4"/>
    <dgm:cxn modelId="{F52C1AAD-2F97-4AA0-9D44-A1EFD1F3C109}" type="presOf" srcId="{2B2647DA-448B-4F85-89B3-4197216E0A74}" destId="{2AF4FF95-191B-4871-974F-56BA40FA3DA8}" srcOrd="0" destOrd="0" presId="urn:microsoft.com/office/officeart/2005/8/layout/cycle4"/>
    <dgm:cxn modelId="{E123A6AD-5416-4020-8AC1-1963F700F63E}" type="presOf" srcId="{71F8C8CE-CD6D-44A2-AEFE-478D2869B788}" destId="{3CCBF41E-10E0-4025-8EAC-362CA0D9EA83}" srcOrd="0" destOrd="1" presId="urn:microsoft.com/office/officeart/2005/8/layout/cycle4"/>
    <dgm:cxn modelId="{2EE79FAF-60F2-4F18-BB46-22DDDC71800C}" type="presOf" srcId="{DD96F965-4C4F-4D52-886F-629E7CC128D2}" destId="{3CCBF41E-10E0-4025-8EAC-362CA0D9EA83}" srcOrd="0" destOrd="0" presId="urn:microsoft.com/office/officeart/2005/8/layout/cycle4"/>
    <dgm:cxn modelId="{458700B0-B0D0-4D80-BEE1-C1CBBD077337}" type="presOf" srcId="{DD96F965-4C4F-4D52-886F-629E7CC128D2}" destId="{805E8180-6338-4837-BF73-25F80D87131A}" srcOrd="1" destOrd="0" presId="urn:microsoft.com/office/officeart/2005/8/layout/cycle4"/>
    <dgm:cxn modelId="{0F69ADB5-7403-4BEC-BF26-48C288F65BD2}" type="presOf" srcId="{2202C400-4A8B-437C-9306-4F7866F10628}" destId="{74F7C3A0-B9E6-4971-82FC-FB0FBDBB0F92}" srcOrd="0" destOrd="0" presId="urn:microsoft.com/office/officeart/2005/8/layout/cycle4"/>
    <dgm:cxn modelId="{BEF05FB7-E82B-49D9-9912-769F7C1FF5CF}" srcId="{40F8753B-A289-4840-9F2F-E0742C5FE029}" destId="{27B12603-3731-4966-B09A-01CDF5EDF695}" srcOrd="1" destOrd="0" parTransId="{FFC6E134-8864-419E-A977-0937B4560E2E}" sibTransId="{B86DFACF-6FA2-4B1A-BC5C-44C94C97C03E}"/>
    <dgm:cxn modelId="{6B2757C0-CF91-4AF4-87DD-9D60C0D3FBF6}" srcId="{85BADB9D-AB99-4E94-B6A6-DC58F4F0BC57}" destId="{3FD762AB-3A5E-4BFE-905A-F184BDDE49F8}" srcOrd="3" destOrd="0" parTransId="{15217F2E-16C2-4627-AE9A-4B3C4866CE0B}" sibTransId="{FA66BE67-4A04-4DF6-B287-BEFE9662543D}"/>
    <dgm:cxn modelId="{8D9B56C2-E9ED-4ACE-9266-D06DD0EFAEE4}" srcId="{2202C400-4A8B-437C-9306-4F7866F10628}" destId="{71F8C8CE-CD6D-44A2-AEFE-478D2869B788}" srcOrd="1" destOrd="0" parTransId="{BA9B3DE4-29CF-4610-AAAB-52F1FE571210}" sibTransId="{870F6714-5B1F-44EA-A108-C2F8DCD17235}"/>
    <dgm:cxn modelId="{007CC4DF-41A8-4C66-875A-F55B3113EAD9}" type="presOf" srcId="{772CE1D1-8BA0-4647-8A7E-85A0F3C5582C}" destId="{D1BA3C81-4E11-46C3-8992-0F1DEF272C73}" srcOrd="1" destOrd="0" presId="urn:microsoft.com/office/officeart/2005/8/layout/cycle4"/>
    <dgm:cxn modelId="{4E28DAE2-76A9-4CEA-9E3D-60DD1F74A679}" type="presOf" srcId="{27B12603-3731-4966-B09A-01CDF5EDF695}" destId="{D1BA3C81-4E11-46C3-8992-0F1DEF272C73}" srcOrd="1" destOrd="1" presId="urn:microsoft.com/office/officeart/2005/8/layout/cycle4"/>
    <dgm:cxn modelId="{5D0831CF-091B-47C1-8360-E3FCD18C2FA8}" type="presParOf" srcId="{01FDEB83-CAB1-4BCD-8EC1-2341E2336A57}" destId="{514E6C9B-38FA-46FD-89D8-6DC83DE982DA}" srcOrd="0" destOrd="0" presId="urn:microsoft.com/office/officeart/2005/8/layout/cycle4"/>
    <dgm:cxn modelId="{F24C922A-56EF-4575-A24C-E2982AC1301F}" type="presParOf" srcId="{514E6C9B-38FA-46FD-89D8-6DC83DE982DA}" destId="{3C6F7D31-120F-4332-882B-28CD31D13200}" srcOrd="0" destOrd="0" presId="urn:microsoft.com/office/officeart/2005/8/layout/cycle4"/>
    <dgm:cxn modelId="{A61659FA-6F8C-4DE4-AD6D-7D8C4FE547E2}" type="presParOf" srcId="{3C6F7D31-120F-4332-882B-28CD31D13200}" destId="{3CCBF41E-10E0-4025-8EAC-362CA0D9EA83}" srcOrd="0" destOrd="0" presId="urn:microsoft.com/office/officeart/2005/8/layout/cycle4"/>
    <dgm:cxn modelId="{AEE0D495-CDEB-4092-8F97-4ACE1DF3DC17}" type="presParOf" srcId="{3C6F7D31-120F-4332-882B-28CD31D13200}" destId="{805E8180-6338-4837-BF73-25F80D87131A}" srcOrd="1" destOrd="0" presId="urn:microsoft.com/office/officeart/2005/8/layout/cycle4"/>
    <dgm:cxn modelId="{2F106F9A-256C-46B4-82DA-9895991A0854}" type="presParOf" srcId="{514E6C9B-38FA-46FD-89D8-6DC83DE982DA}" destId="{B171F428-4016-41F3-9E75-5444B72213EA}" srcOrd="1" destOrd="0" presId="urn:microsoft.com/office/officeart/2005/8/layout/cycle4"/>
    <dgm:cxn modelId="{B27FC73B-3CDA-4D77-B448-9A454516FCA1}" type="presParOf" srcId="{B171F428-4016-41F3-9E75-5444B72213EA}" destId="{9FBB94EC-88E3-4CB4-B081-C7E59E51B4FA}" srcOrd="0" destOrd="0" presId="urn:microsoft.com/office/officeart/2005/8/layout/cycle4"/>
    <dgm:cxn modelId="{4D625221-4BFB-4D23-B520-AD115842DB7A}" type="presParOf" srcId="{B171F428-4016-41F3-9E75-5444B72213EA}" destId="{D1BA3C81-4E11-46C3-8992-0F1DEF272C73}" srcOrd="1" destOrd="0" presId="urn:microsoft.com/office/officeart/2005/8/layout/cycle4"/>
    <dgm:cxn modelId="{4805B4E9-2D32-4586-B2CD-EB11A02AAA35}" type="presParOf" srcId="{514E6C9B-38FA-46FD-89D8-6DC83DE982DA}" destId="{76BD3B88-984A-4E15-8B2E-DBCB32444019}" srcOrd="2" destOrd="0" presId="urn:microsoft.com/office/officeart/2005/8/layout/cycle4"/>
    <dgm:cxn modelId="{562F14B4-9EE1-4991-847E-5DEB5301CA49}" type="presParOf" srcId="{76BD3B88-984A-4E15-8B2E-DBCB32444019}" destId="{2AF4FF95-191B-4871-974F-56BA40FA3DA8}" srcOrd="0" destOrd="0" presId="urn:microsoft.com/office/officeart/2005/8/layout/cycle4"/>
    <dgm:cxn modelId="{B2230903-7674-4A80-9548-9F5202B10DBA}" type="presParOf" srcId="{76BD3B88-984A-4E15-8B2E-DBCB32444019}" destId="{0DE93E81-CCF0-41D7-BBDE-657E8322B70A}" srcOrd="1" destOrd="0" presId="urn:microsoft.com/office/officeart/2005/8/layout/cycle4"/>
    <dgm:cxn modelId="{73D58768-B1E2-41DE-8FDD-C0BFA9C630D9}" type="presParOf" srcId="{514E6C9B-38FA-46FD-89D8-6DC83DE982DA}" destId="{D4EE0F48-BD8A-4B91-BC42-AEBC1B79737E}" srcOrd="3" destOrd="0" presId="urn:microsoft.com/office/officeart/2005/8/layout/cycle4"/>
    <dgm:cxn modelId="{A0B514C2-8480-45C4-9EE1-F7E9071236FB}" type="presParOf" srcId="{D4EE0F48-BD8A-4B91-BC42-AEBC1B79737E}" destId="{696BED4E-C17B-4018-B278-7F2C65E7BAC6}" srcOrd="0" destOrd="0" presId="urn:microsoft.com/office/officeart/2005/8/layout/cycle4"/>
    <dgm:cxn modelId="{90D61B0F-72A7-4F40-B89B-FC1D505DD579}" type="presParOf" srcId="{D4EE0F48-BD8A-4B91-BC42-AEBC1B79737E}" destId="{D4B6A9E6-E2C8-4A1F-9359-7B556BF17060}" srcOrd="1" destOrd="0" presId="urn:microsoft.com/office/officeart/2005/8/layout/cycle4"/>
    <dgm:cxn modelId="{02C91B57-5EA1-4991-9C47-35ACF328FD70}" type="presParOf" srcId="{514E6C9B-38FA-46FD-89D8-6DC83DE982DA}" destId="{7F4D4329-CA3F-4123-9B39-A91B72B9E9FA}" srcOrd="4" destOrd="0" presId="urn:microsoft.com/office/officeart/2005/8/layout/cycle4"/>
    <dgm:cxn modelId="{5CAA2E45-1E22-4335-AA7E-53F7B23E327E}" type="presParOf" srcId="{01FDEB83-CAB1-4BCD-8EC1-2341E2336A57}" destId="{37B6E72E-EB72-44E5-9A0E-C191641B8782}" srcOrd="1" destOrd="0" presId="urn:microsoft.com/office/officeart/2005/8/layout/cycle4"/>
    <dgm:cxn modelId="{3DD71EA8-7977-44D7-9934-056EF1923D85}" type="presParOf" srcId="{37B6E72E-EB72-44E5-9A0E-C191641B8782}" destId="{74F7C3A0-B9E6-4971-82FC-FB0FBDBB0F92}" srcOrd="0" destOrd="0" presId="urn:microsoft.com/office/officeart/2005/8/layout/cycle4"/>
    <dgm:cxn modelId="{5926100C-C867-4DFB-A76B-7C15D941ADFE}" type="presParOf" srcId="{37B6E72E-EB72-44E5-9A0E-C191641B8782}" destId="{D02C9F06-2DED-4299-BC72-3F26043084CD}" srcOrd="1" destOrd="0" presId="urn:microsoft.com/office/officeart/2005/8/layout/cycle4"/>
    <dgm:cxn modelId="{C47EC273-9D55-4730-BF90-7C9215CE51E2}" type="presParOf" srcId="{37B6E72E-EB72-44E5-9A0E-C191641B8782}" destId="{B5887DB2-581F-4F7C-BF7E-C6D9306C11B7}" srcOrd="2" destOrd="0" presId="urn:microsoft.com/office/officeart/2005/8/layout/cycle4"/>
    <dgm:cxn modelId="{90D26F67-F3FA-49D0-B70F-54D9FF242264}" type="presParOf" srcId="{37B6E72E-EB72-44E5-9A0E-C191641B8782}" destId="{DA0A4F22-0449-4BCE-87C0-33FAA70FC80C}" srcOrd="3" destOrd="0" presId="urn:microsoft.com/office/officeart/2005/8/layout/cycle4"/>
    <dgm:cxn modelId="{783C715C-AC24-4372-AAB8-4213BD43DB54}" type="presParOf" srcId="{37B6E72E-EB72-44E5-9A0E-C191641B8782}" destId="{90D79A9C-C739-48D5-A867-4D1CB09B5481}" srcOrd="4" destOrd="0" presId="urn:microsoft.com/office/officeart/2005/8/layout/cycle4"/>
    <dgm:cxn modelId="{6B2870C4-AF1B-4E59-B5CF-B7B99906F7B0}" type="presParOf" srcId="{01FDEB83-CAB1-4BCD-8EC1-2341E2336A57}" destId="{B24CE5ED-EA6B-4F90-A0DD-651CFBD61C8E}" srcOrd="2" destOrd="0" presId="urn:microsoft.com/office/officeart/2005/8/layout/cycle4"/>
    <dgm:cxn modelId="{2ECD600F-8709-410F-B46B-150BF45558E5}" type="presParOf" srcId="{01FDEB83-CAB1-4BCD-8EC1-2341E2336A57}" destId="{AD7325AF-D257-4F11-925E-6FB26B370BC7}"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64DFCF-E3F3-476D-AE11-48926552BD94}"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3E1DB939-BA17-4C36-8A87-1AFC975A2226}">
      <dgm:prSet/>
      <dgm:spPr/>
      <dgm:t>
        <a:bodyPr/>
        <a:lstStyle/>
        <a:p>
          <a:r>
            <a:rPr lang="en-US" dirty="0"/>
            <a:t>End</a:t>
          </a:r>
          <a:endParaRPr lang="en-IN" dirty="0"/>
        </a:p>
      </dgm:t>
    </dgm:pt>
    <dgm:pt modelId="{32C94FC5-360A-4E32-A2CE-BD41C4F5648B}" type="parTrans" cxnId="{0EB23A25-10AF-4509-ADDA-80A049BC387A}">
      <dgm:prSet/>
      <dgm:spPr/>
      <dgm:t>
        <a:bodyPr/>
        <a:lstStyle/>
        <a:p>
          <a:endParaRPr lang="en-IN"/>
        </a:p>
      </dgm:t>
    </dgm:pt>
    <dgm:pt modelId="{5E53FEF8-28A5-4934-B950-4499D40433DD}" type="sibTrans" cxnId="{0EB23A25-10AF-4509-ADDA-80A049BC387A}">
      <dgm:prSet/>
      <dgm:spPr/>
      <dgm:t>
        <a:bodyPr/>
        <a:lstStyle/>
        <a:p>
          <a:endParaRPr lang="en-IN"/>
        </a:p>
      </dgm:t>
    </dgm:pt>
    <dgm:pt modelId="{E3C38A37-539F-451E-B337-EA142030D6BE}" type="pres">
      <dgm:prSet presAssocID="{D264DFCF-E3F3-476D-AE11-48926552BD94}" presName="compositeShape" presStyleCnt="0">
        <dgm:presLayoutVars>
          <dgm:chMax val="7"/>
          <dgm:dir/>
          <dgm:resizeHandles val="exact"/>
        </dgm:presLayoutVars>
      </dgm:prSet>
      <dgm:spPr/>
    </dgm:pt>
    <dgm:pt modelId="{5681E74F-BEC1-4F74-94F9-B439C396CE5D}" type="pres">
      <dgm:prSet presAssocID="{3E1DB939-BA17-4C36-8A87-1AFC975A2226}" presName="circ1TxSh" presStyleLbl="vennNode1" presStyleIdx="0" presStyleCnt="1"/>
      <dgm:spPr/>
    </dgm:pt>
  </dgm:ptLst>
  <dgm:cxnLst>
    <dgm:cxn modelId="{EA75DD20-DF2F-4A5A-BEA3-7E843F041AF4}" type="presOf" srcId="{3E1DB939-BA17-4C36-8A87-1AFC975A2226}" destId="{5681E74F-BEC1-4F74-94F9-B439C396CE5D}" srcOrd="0" destOrd="0" presId="urn:microsoft.com/office/officeart/2005/8/layout/venn1"/>
    <dgm:cxn modelId="{0EB23A25-10AF-4509-ADDA-80A049BC387A}" srcId="{D264DFCF-E3F3-476D-AE11-48926552BD94}" destId="{3E1DB939-BA17-4C36-8A87-1AFC975A2226}" srcOrd="0" destOrd="0" parTransId="{32C94FC5-360A-4E32-A2CE-BD41C4F5648B}" sibTransId="{5E53FEF8-28A5-4934-B950-4499D40433DD}"/>
    <dgm:cxn modelId="{B470CACD-ECC8-4F5D-82FF-EF44AE82F0A8}" type="presOf" srcId="{D264DFCF-E3F3-476D-AE11-48926552BD94}" destId="{E3C38A37-539F-451E-B337-EA142030D6BE}" srcOrd="0" destOrd="0" presId="urn:microsoft.com/office/officeart/2005/8/layout/venn1"/>
    <dgm:cxn modelId="{FC390012-3AA7-4A40-985E-6BA91A015244}" type="presParOf" srcId="{E3C38A37-539F-451E-B337-EA142030D6BE}" destId="{5681E74F-BEC1-4F74-94F9-B439C396CE5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1126C-E2A1-4A0C-BEC0-569BAD49ACBE}">
      <dsp:nvSpPr>
        <dsp:cNvPr id="0" name=""/>
        <dsp:cNvSpPr/>
      </dsp:nvSpPr>
      <dsp:spPr>
        <a:xfrm>
          <a:off x="0" y="39233"/>
          <a:ext cx="9779000" cy="197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 </a:t>
          </a:r>
          <a:r>
            <a:rPr lang="en-US" sz="2800" b="1" kern="1200"/>
            <a:t>Delivery Challenges</a:t>
          </a:r>
          <a:r>
            <a:rPr lang="en-US" sz="2800" kern="1200"/>
            <a:t>: SLR Scrubber Sales Company faces logistical challenges in efficiently delivering products to diverse locations.</a:t>
          </a:r>
          <a:endParaRPr lang="en-IN" sz="2800" kern="1200"/>
        </a:p>
      </dsp:txBody>
      <dsp:txXfrm>
        <a:off x="96302" y="135535"/>
        <a:ext cx="9586396" cy="1780162"/>
      </dsp:txXfrm>
    </dsp:sp>
    <dsp:sp modelId="{E0D24A89-152F-4041-80B2-8B913F5B658E}">
      <dsp:nvSpPr>
        <dsp:cNvPr id="0" name=""/>
        <dsp:cNvSpPr/>
      </dsp:nvSpPr>
      <dsp:spPr>
        <a:xfrm>
          <a:off x="0" y="2092640"/>
          <a:ext cx="9779000" cy="19727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 </a:t>
          </a:r>
          <a:r>
            <a:rPr lang="en-US" sz="2800" b="1" kern="1200"/>
            <a:t>Product Quantity Planning</a:t>
          </a:r>
          <a:r>
            <a:rPr lang="en-US" sz="2800" kern="1200"/>
            <a:t>: The company struggles to determine the right quantity of Steel scrubber products for sales visits, aiming to meet customer demands while avoiding excess inventory and stockouts.</a:t>
          </a:r>
          <a:endParaRPr lang="en-IN" sz="2800" kern="1200"/>
        </a:p>
      </dsp:txBody>
      <dsp:txXfrm>
        <a:off x="96302" y="2188942"/>
        <a:ext cx="9586396" cy="1780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E765A-28BB-4444-9375-232C934801FB}">
      <dsp:nvSpPr>
        <dsp:cNvPr id="0" name=""/>
        <dsp:cNvSpPr/>
      </dsp:nvSpPr>
      <dsp:spPr>
        <a:xfrm rot="5400000">
          <a:off x="5886833" y="-2146004"/>
          <a:ext cx="1601771" cy="629432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t>Identify challenges in product delivery to diverse locations.</a:t>
          </a:r>
          <a:endParaRPr lang="en-IN" sz="1900" kern="1200" dirty="0"/>
        </a:p>
        <a:p>
          <a:pPr marL="171450" lvl="1" indent="-171450" algn="l" defTabSz="844550">
            <a:lnSpc>
              <a:spcPct val="90000"/>
            </a:lnSpc>
            <a:spcBef>
              <a:spcPct val="0"/>
            </a:spcBef>
            <a:spcAft>
              <a:spcPct val="15000"/>
            </a:spcAft>
            <a:buChar char="•"/>
          </a:pPr>
          <a:r>
            <a:rPr lang="en-US" sz="1900" b="0" i="0" kern="1200"/>
            <a:t>Develop optimized strategy focusing on profitable villages for improved efficiency.</a:t>
          </a:r>
          <a:endParaRPr lang="en-IN" sz="1900" kern="1200" dirty="0"/>
        </a:p>
      </dsp:txBody>
      <dsp:txXfrm rot="-5400000">
        <a:off x="3540557" y="278464"/>
        <a:ext cx="6216131" cy="1445387"/>
      </dsp:txXfrm>
    </dsp:sp>
    <dsp:sp modelId="{EE345FAA-BEA9-49DF-A53E-211CFB27D4DE}">
      <dsp:nvSpPr>
        <dsp:cNvPr id="0" name=""/>
        <dsp:cNvSpPr/>
      </dsp:nvSpPr>
      <dsp:spPr>
        <a:xfrm>
          <a:off x="0" y="50"/>
          <a:ext cx="3540557" cy="20022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dirty="0"/>
            <a:t>For Delivery Challenges</a:t>
          </a:r>
        </a:p>
      </dsp:txBody>
      <dsp:txXfrm>
        <a:off x="97740" y="97790"/>
        <a:ext cx="3345077" cy="1806734"/>
      </dsp:txXfrm>
    </dsp:sp>
    <dsp:sp modelId="{D55C06BA-5241-4D75-B6DF-000F4A063659}">
      <dsp:nvSpPr>
        <dsp:cNvPr id="0" name=""/>
        <dsp:cNvSpPr/>
      </dsp:nvSpPr>
      <dsp:spPr>
        <a:xfrm rot="5400000">
          <a:off x="5886833" y="-43679"/>
          <a:ext cx="1601771" cy="629432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t>Determine optimal quantity of Steel Scrubbers for sales visits.</a:t>
          </a:r>
          <a:endParaRPr lang="en-IN" sz="1900" kern="1200" dirty="0"/>
        </a:p>
        <a:p>
          <a:pPr marL="171450" lvl="1" indent="-171450" algn="l" defTabSz="844550">
            <a:lnSpc>
              <a:spcPct val="90000"/>
            </a:lnSpc>
            <a:spcBef>
              <a:spcPct val="0"/>
            </a:spcBef>
            <a:spcAft>
              <a:spcPct val="15000"/>
            </a:spcAft>
            <a:buChar char="•"/>
          </a:pPr>
          <a:r>
            <a:rPr lang="en-US" sz="1900" b="0" i="0" kern="1200" dirty="0"/>
            <a:t>Use data-driven analysis and statistical techniques to strike a balance between customer demand and inventory management.</a:t>
          </a:r>
          <a:endParaRPr lang="en-IN" sz="1900" kern="1200" dirty="0"/>
        </a:p>
      </dsp:txBody>
      <dsp:txXfrm rot="-5400000">
        <a:off x="3540557" y="2380789"/>
        <a:ext cx="6216131" cy="1445387"/>
      </dsp:txXfrm>
    </dsp:sp>
    <dsp:sp modelId="{86289596-140A-440F-AACC-031095091D96}">
      <dsp:nvSpPr>
        <dsp:cNvPr id="0" name=""/>
        <dsp:cNvSpPr/>
      </dsp:nvSpPr>
      <dsp:spPr>
        <a:xfrm>
          <a:off x="0" y="2102375"/>
          <a:ext cx="3540557" cy="20022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dirty="0"/>
            <a:t>For Product Quantity Planning</a:t>
          </a:r>
        </a:p>
      </dsp:txBody>
      <dsp:txXfrm>
        <a:off x="97740" y="2200115"/>
        <a:ext cx="3345077" cy="1806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4FF95-191B-4871-974F-56BA40FA3DA8}">
      <dsp:nvSpPr>
        <dsp:cNvPr id="0" name=""/>
        <dsp:cNvSpPr/>
      </dsp:nvSpPr>
      <dsp:spPr>
        <a:xfrm>
          <a:off x="5273730" y="2352539"/>
          <a:ext cx="3944434" cy="1809645"/>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Increasing competition from other scrubber product suppliers.</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Market fluctuations and changes in customer preferences.</a:t>
          </a:r>
          <a:endParaRPr lang="en-IN" sz="1200" kern="1200" dirty="0">
            <a:latin typeface="Arial" panose="020B0604020202020204" pitchFamily="34" charset="0"/>
            <a:cs typeface="Arial" panose="020B0604020202020204" pitchFamily="34" charset="0"/>
          </a:endParaRPr>
        </a:p>
      </dsp:txBody>
      <dsp:txXfrm>
        <a:off x="6496813" y="2844703"/>
        <a:ext cx="2681600" cy="1277730"/>
      </dsp:txXfrm>
    </dsp:sp>
    <dsp:sp modelId="{696BED4E-C17B-4018-B278-7F2C65E7BAC6}">
      <dsp:nvSpPr>
        <dsp:cNvPr id="0" name=""/>
        <dsp:cNvSpPr/>
      </dsp:nvSpPr>
      <dsp:spPr>
        <a:xfrm>
          <a:off x="0" y="2159942"/>
          <a:ext cx="3958840" cy="201073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Potential for strategic focus on high-revenue villages for improved delivery.</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Use of data-driven approaches to optimize inventory management and sales strategies.</a:t>
          </a:r>
          <a:endParaRPr lang="en-IN" sz="1200" kern="1200" dirty="0">
            <a:latin typeface="Arial" panose="020B0604020202020204" pitchFamily="34" charset="0"/>
            <a:cs typeface="Arial" panose="020B0604020202020204" pitchFamily="34" charset="0"/>
          </a:endParaRPr>
        </a:p>
      </dsp:txBody>
      <dsp:txXfrm>
        <a:off x="44169" y="2706794"/>
        <a:ext cx="2682850" cy="1419711"/>
      </dsp:txXfrm>
    </dsp:sp>
    <dsp:sp modelId="{9FBB94EC-88E3-4CB4-B081-C7E59E51B4FA}">
      <dsp:nvSpPr>
        <dsp:cNvPr id="0" name=""/>
        <dsp:cNvSpPr/>
      </dsp:nvSpPr>
      <dsp:spPr>
        <a:xfrm>
          <a:off x="5135883" y="-237999"/>
          <a:ext cx="4098429" cy="1777240"/>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Challenges in delivering products to diverse locations efficiently.</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Difficulty in determining the optimal quantity of products for sales visits.</a:t>
          </a:r>
          <a:endParaRPr lang="en-IN" sz="1200" kern="1200" dirty="0">
            <a:latin typeface="Arial" panose="020B0604020202020204" pitchFamily="34" charset="0"/>
            <a:cs typeface="Arial" panose="020B0604020202020204" pitchFamily="34" charset="0"/>
          </a:endParaRPr>
        </a:p>
      </dsp:txBody>
      <dsp:txXfrm>
        <a:off x="6404452" y="-198959"/>
        <a:ext cx="2790820" cy="1254850"/>
      </dsp:txXfrm>
    </dsp:sp>
    <dsp:sp modelId="{3CCBF41E-10E0-4025-8EAC-362CA0D9EA83}">
      <dsp:nvSpPr>
        <dsp:cNvPr id="0" name=""/>
        <dsp:cNvSpPr/>
      </dsp:nvSpPr>
      <dsp:spPr>
        <a:xfrm>
          <a:off x="101310" y="-285702"/>
          <a:ext cx="3958387" cy="1791365"/>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Established reputation as a reputable supplier of scrubber products.</a:t>
          </a:r>
          <a:endParaRPr lang="en-IN"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i="0" kern="1200" dirty="0">
              <a:latin typeface="Arial" panose="020B0604020202020204" pitchFamily="34" charset="0"/>
              <a:cs typeface="Arial" panose="020B0604020202020204" pitchFamily="34" charset="0"/>
            </a:rPr>
            <a:t>Strong presence in the market with successful B2B operations.</a:t>
          </a:r>
          <a:endParaRPr lang="en-IN" sz="1200" kern="1200" dirty="0">
            <a:latin typeface="Arial" panose="020B0604020202020204" pitchFamily="34" charset="0"/>
            <a:cs typeface="Arial" panose="020B0604020202020204" pitchFamily="34" charset="0"/>
          </a:endParaRPr>
        </a:p>
      </dsp:txBody>
      <dsp:txXfrm>
        <a:off x="140660" y="-246352"/>
        <a:ext cx="2692171" cy="1264823"/>
      </dsp:txXfrm>
    </dsp:sp>
    <dsp:sp modelId="{74F7C3A0-B9E6-4971-82FC-FB0FBDBB0F92}">
      <dsp:nvSpPr>
        <dsp:cNvPr id="0" name=""/>
        <dsp:cNvSpPr/>
      </dsp:nvSpPr>
      <dsp:spPr>
        <a:xfrm>
          <a:off x="3171630" y="254495"/>
          <a:ext cx="1724967" cy="1724967"/>
        </a:xfrm>
        <a:prstGeom prst="pieWedg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Strengths</a:t>
          </a:r>
        </a:p>
      </dsp:txBody>
      <dsp:txXfrm>
        <a:off x="3676861" y="759726"/>
        <a:ext cx="1219736" cy="1219736"/>
      </dsp:txXfrm>
    </dsp:sp>
    <dsp:sp modelId="{D02C9F06-2DED-4299-BC72-3F26043084CD}">
      <dsp:nvSpPr>
        <dsp:cNvPr id="0" name=""/>
        <dsp:cNvSpPr/>
      </dsp:nvSpPr>
      <dsp:spPr>
        <a:xfrm rot="5400000">
          <a:off x="4976273" y="254495"/>
          <a:ext cx="1724967" cy="1724967"/>
        </a:xfrm>
        <a:prstGeom prst="pieWedg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Weakness</a:t>
          </a:r>
        </a:p>
      </dsp:txBody>
      <dsp:txXfrm rot="-5400000">
        <a:off x="4976273" y="759726"/>
        <a:ext cx="1219736" cy="1219736"/>
      </dsp:txXfrm>
    </dsp:sp>
    <dsp:sp modelId="{B5887DB2-581F-4F7C-BF7E-C6D9306C11B7}">
      <dsp:nvSpPr>
        <dsp:cNvPr id="0" name=""/>
        <dsp:cNvSpPr/>
      </dsp:nvSpPr>
      <dsp:spPr>
        <a:xfrm rot="10800000">
          <a:off x="4976273" y="2059137"/>
          <a:ext cx="1724967" cy="1724967"/>
        </a:xfrm>
        <a:prstGeom prst="pieWedg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Threats</a:t>
          </a:r>
        </a:p>
      </dsp:txBody>
      <dsp:txXfrm rot="10800000">
        <a:off x="4976273" y="2059137"/>
        <a:ext cx="1219736" cy="1219736"/>
      </dsp:txXfrm>
    </dsp:sp>
    <dsp:sp modelId="{DA0A4F22-0449-4BCE-87C0-33FAA70FC80C}">
      <dsp:nvSpPr>
        <dsp:cNvPr id="0" name=""/>
        <dsp:cNvSpPr/>
      </dsp:nvSpPr>
      <dsp:spPr>
        <a:xfrm rot="16200000">
          <a:off x="3171630" y="2059137"/>
          <a:ext cx="1724967" cy="1724967"/>
        </a:xfrm>
        <a:prstGeom prst="pieWedg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Opportunities</a:t>
          </a:r>
        </a:p>
      </dsp:txBody>
      <dsp:txXfrm rot="5400000">
        <a:off x="3676861" y="2059137"/>
        <a:ext cx="1219736" cy="1219736"/>
      </dsp:txXfrm>
    </dsp:sp>
    <dsp:sp modelId="{B24CE5ED-EA6B-4F90-A0DD-651CFBD61C8E}">
      <dsp:nvSpPr>
        <dsp:cNvPr id="0" name=""/>
        <dsp:cNvSpPr/>
      </dsp:nvSpPr>
      <dsp:spPr>
        <a:xfrm>
          <a:off x="4638649" y="1660761"/>
          <a:ext cx="595571" cy="517888"/>
        </a:xfrm>
        <a:prstGeom prst="circularArrow">
          <a:avLst/>
        </a:prstGeom>
        <a:solidFill>
          <a:schemeClr val="accent3">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7325AF-D257-4F11-925E-6FB26B370BC7}">
      <dsp:nvSpPr>
        <dsp:cNvPr id="0" name=""/>
        <dsp:cNvSpPr/>
      </dsp:nvSpPr>
      <dsp:spPr>
        <a:xfrm rot="10800000">
          <a:off x="4638649" y="1859949"/>
          <a:ext cx="595571" cy="517888"/>
        </a:xfrm>
        <a:prstGeom prst="circularArrow">
          <a:avLst/>
        </a:prstGeom>
        <a:solidFill>
          <a:schemeClr val="accent3">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E74F-BEC1-4F74-94F9-B439C396CE5D}">
      <dsp:nvSpPr>
        <dsp:cNvPr id="0" name=""/>
        <dsp:cNvSpPr/>
      </dsp:nvSpPr>
      <dsp:spPr>
        <a:xfrm>
          <a:off x="3106419" y="0"/>
          <a:ext cx="4124960" cy="4124960"/>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t>End</a:t>
          </a:r>
          <a:endParaRPr lang="en-IN" sz="6500" kern="1200" dirty="0"/>
        </a:p>
      </dsp:txBody>
      <dsp:txXfrm>
        <a:off x="3710505" y="604086"/>
        <a:ext cx="2916788" cy="29167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DB08CC-BBF0-44D6-912D-0EE5C7BEE71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212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41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250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DB08CC-BBF0-44D6-912D-0EE5C7BEE71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375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216426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81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673497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DEFB8-A814-4867-A090-3790321D1CA3}"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210317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DEFB8-A814-4867-A090-3790321D1CA3}"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2495255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DEFB8-A814-4867-A090-3790321D1CA3}"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1982640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383140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0223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3731988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3758451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25322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DEFB8-A814-4867-A090-3790321D1CA3}"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B08CC-BBF0-44D6-912D-0EE5C7BEE71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82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385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DEFB8-A814-4867-A090-3790321D1CA3}"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B08CC-BBF0-44D6-912D-0EE5C7BEE71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820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EDEFB8-A814-4867-A090-3790321D1CA3}"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B08CC-BBF0-44D6-912D-0EE5C7BEE71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95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DEFB8-A814-4867-A090-3790321D1CA3}"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B08CC-BBF0-44D6-912D-0EE5C7BEE711}" type="slidenum">
              <a:rPr lang="en-IN" smtClean="0"/>
              <a:t>‹#›</a:t>
            </a:fld>
            <a:endParaRPr lang="en-IN"/>
          </a:p>
        </p:txBody>
      </p:sp>
    </p:spTree>
    <p:extLst>
      <p:ext uri="{BB962C8B-B14F-4D97-AF65-F5344CB8AC3E}">
        <p14:creationId xmlns:p14="http://schemas.microsoft.com/office/powerpoint/2010/main" val="313511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44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EDEFB8-A814-4867-A090-3790321D1CA3}" type="datetimeFigureOut">
              <a:rPr lang="en-IN" smtClean="0"/>
              <a:t>29-07-2023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FDB08CC-BBF0-44D6-912D-0EE5C7BEE71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46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EDEFB8-A814-4867-A090-3790321D1CA3}" type="datetimeFigureOut">
              <a:rPr lang="en-IN" smtClean="0"/>
              <a:t>29-07-2023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DB08CC-BBF0-44D6-912D-0EE5C7BEE71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19118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BEDEFB8-A814-4867-A090-3790321D1CA3}" type="datetimeFigureOut">
              <a:rPr lang="en-IN" smtClean="0"/>
              <a:t>29-07-2023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FDB08CC-BBF0-44D6-912D-0EE5C7BEE711}" type="slidenum">
              <a:rPr lang="en-IN" smtClean="0"/>
              <a:t>‹#›</a:t>
            </a:fld>
            <a:endParaRPr lang="en-IN"/>
          </a:p>
        </p:txBody>
      </p:sp>
    </p:spTree>
    <p:extLst>
      <p:ext uri="{BB962C8B-B14F-4D97-AF65-F5344CB8AC3E}">
        <p14:creationId xmlns:p14="http://schemas.microsoft.com/office/powerpoint/2010/main" val="403604039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3D60-8EF1-2887-3B45-6A6B7FDB35C5}"/>
              </a:ext>
            </a:extLst>
          </p:cNvPr>
          <p:cNvSpPr>
            <a:spLocks noGrp="1"/>
          </p:cNvSpPr>
          <p:nvPr>
            <p:ph type="ctrTitle"/>
          </p:nvPr>
        </p:nvSpPr>
        <p:spPr>
          <a:xfrm>
            <a:off x="1051560" y="928934"/>
            <a:ext cx="9966960" cy="1069849"/>
          </a:xfrm>
          <a:ln>
            <a:noFill/>
          </a:ln>
        </p:spPr>
        <p:txBody>
          <a:bodyPr>
            <a:normAutofit/>
          </a:bodyPr>
          <a:lstStyle/>
          <a:p>
            <a:r>
              <a:rPr lang="en-IN" sz="6600" dirty="0"/>
              <a:t>BDM Capstone Project</a:t>
            </a:r>
          </a:p>
        </p:txBody>
      </p:sp>
      <p:sp>
        <p:nvSpPr>
          <p:cNvPr id="3" name="Subtitle 2">
            <a:extLst>
              <a:ext uri="{FF2B5EF4-FFF2-40B4-BE49-F238E27FC236}">
                <a16:creationId xmlns:a16="http://schemas.microsoft.com/office/drawing/2014/main" id="{2CC0DED4-CC37-2116-4C09-CF67AEF3D20D}"/>
              </a:ext>
            </a:extLst>
          </p:cNvPr>
          <p:cNvSpPr>
            <a:spLocks noGrp="1"/>
          </p:cNvSpPr>
          <p:nvPr>
            <p:ph type="subTitle" idx="1"/>
          </p:nvPr>
        </p:nvSpPr>
        <p:spPr>
          <a:xfrm>
            <a:off x="1183640" y="2507274"/>
            <a:ext cx="9966960" cy="1069849"/>
          </a:xfrm>
          <a:ln>
            <a:noFill/>
          </a:ln>
        </p:spPr>
        <p:txBody>
          <a:bodyPr>
            <a:normAutofit fontScale="85000" lnSpcReduction="20000"/>
          </a:bodyPr>
          <a:lstStyle/>
          <a:p>
            <a:r>
              <a:rPr lang="en-US" sz="2800" b="1" dirty="0">
                <a:solidFill>
                  <a:srgbClr val="082A75"/>
                </a:solidFill>
                <a:effectLst/>
                <a:latin typeface="Calibri" panose="020F0502020204030204" pitchFamily="34" charset="0"/>
                <a:ea typeface="MS Mincho" panose="02020609040205080304" pitchFamily="49" charset="-128"/>
                <a:cs typeface="Mangal" panose="02040503050203030202" pitchFamily="18" charset="0"/>
              </a:rPr>
              <a:t>Strategic Solution for Dish Washing </a:t>
            </a:r>
          </a:p>
          <a:p>
            <a:r>
              <a:rPr lang="en-US" sz="2800" b="1" dirty="0">
                <a:solidFill>
                  <a:srgbClr val="082A75"/>
                </a:solidFill>
                <a:effectLst/>
                <a:latin typeface="Calibri" panose="020F0502020204030204" pitchFamily="34" charset="0"/>
                <a:ea typeface="MS Mincho" panose="02020609040205080304" pitchFamily="49" charset="-128"/>
                <a:cs typeface="Mangal" panose="02040503050203030202" pitchFamily="18" charset="0"/>
              </a:rPr>
              <a:t>(Scrubber) Business problem</a:t>
            </a:r>
            <a:endParaRPr lang="en-IN" sz="2800" b="1" dirty="0">
              <a:solidFill>
                <a:srgbClr val="082A75"/>
              </a:solidFill>
              <a:effectLst/>
              <a:latin typeface="Calibri" panose="020F0502020204030204" pitchFamily="34" charset="0"/>
              <a:ea typeface="MS Mincho" panose="02020609040205080304" pitchFamily="49" charset="-128"/>
              <a:cs typeface="Mangal" panose="02040503050203030202" pitchFamily="18" charset="0"/>
            </a:endParaRPr>
          </a:p>
          <a:p>
            <a:endParaRPr lang="en-IN" sz="2800" dirty="0"/>
          </a:p>
        </p:txBody>
      </p:sp>
      <p:sp>
        <p:nvSpPr>
          <p:cNvPr id="4" name="Subtitle 2">
            <a:extLst>
              <a:ext uri="{FF2B5EF4-FFF2-40B4-BE49-F238E27FC236}">
                <a16:creationId xmlns:a16="http://schemas.microsoft.com/office/drawing/2014/main" id="{2568DBF2-A3FE-170D-D39F-FDB13334F4E6}"/>
              </a:ext>
            </a:extLst>
          </p:cNvPr>
          <p:cNvSpPr txBox="1">
            <a:spLocks/>
          </p:cNvSpPr>
          <p:nvPr/>
        </p:nvSpPr>
        <p:spPr>
          <a:xfrm>
            <a:off x="1051560" y="4532654"/>
            <a:ext cx="7891272" cy="150176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2000" b="1" dirty="0">
                <a:solidFill>
                  <a:srgbClr val="002060"/>
                </a:solidFill>
                <a:latin typeface="Arial" panose="020B0604020202020204" pitchFamily="34" charset="0"/>
                <a:cs typeface="Arial" panose="020B0604020202020204" pitchFamily="34" charset="0"/>
              </a:rPr>
              <a:t>Name: Himanshu Choudhary</a:t>
            </a:r>
          </a:p>
          <a:p>
            <a:r>
              <a:rPr lang="en-IN" sz="2000" b="1" dirty="0">
                <a:solidFill>
                  <a:srgbClr val="002060"/>
                </a:solidFill>
              </a:rPr>
              <a:t>Roll number: </a:t>
            </a:r>
            <a:r>
              <a:rPr lang="en-IN" sz="2000" b="1" dirty="0">
                <a:solidFill>
                  <a:srgbClr val="002060"/>
                </a:solidFill>
                <a:latin typeface="Arial" panose="020B0604020202020204" pitchFamily="34" charset="0"/>
                <a:cs typeface="Arial" panose="020B0604020202020204" pitchFamily="34" charset="0"/>
              </a:rPr>
              <a:t>22f1001119</a:t>
            </a:r>
          </a:p>
        </p:txBody>
      </p:sp>
      <p:pic>
        <p:nvPicPr>
          <p:cNvPr id="6" name="Picture 5">
            <a:extLst>
              <a:ext uri="{FF2B5EF4-FFF2-40B4-BE49-F238E27FC236}">
                <a16:creationId xmlns:a16="http://schemas.microsoft.com/office/drawing/2014/main" id="{B9794BB3-C0CC-0C67-2A76-2828B3F04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741" y="1986377"/>
            <a:ext cx="3784859" cy="4112457"/>
          </a:xfrm>
          <a:prstGeom prst="rect">
            <a:avLst/>
          </a:prstGeom>
        </p:spPr>
      </p:pic>
    </p:spTree>
    <p:extLst>
      <p:ext uri="{BB962C8B-B14F-4D97-AF65-F5344CB8AC3E}">
        <p14:creationId xmlns:p14="http://schemas.microsoft.com/office/powerpoint/2010/main" val="12340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4319-E2F7-4AB1-EF52-3248B4E4C9DD}"/>
              </a:ext>
            </a:extLst>
          </p:cNvPr>
          <p:cNvSpPr>
            <a:spLocks noGrp="1"/>
          </p:cNvSpPr>
          <p:nvPr>
            <p:ph type="title"/>
          </p:nvPr>
        </p:nvSpPr>
        <p:spPr>
          <a:xfrm>
            <a:off x="1143000" y="609600"/>
            <a:ext cx="9667240" cy="883920"/>
          </a:xfrm>
        </p:spPr>
        <p:txBody>
          <a:bodyPr/>
          <a:lstStyle/>
          <a:p>
            <a:r>
              <a:rPr lang="en-IN" dirty="0"/>
              <a:t>Executive Summary</a:t>
            </a:r>
          </a:p>
        </p:txBody>
      </p:sp>
      <p:sp>
        <p:nvSpPr>
          <p:cNvPr id="3" name="Content Placeholder 2">
            <a:extLst>
              <a:ext uri="{FF2B5EF4-FFF2-40B4-BE49-F238E27FC236}">
                <a16:creationId xmlns:a16="http://schemas.microsoft.com/office/drawing/2014/main" id="{8B88E7D6-8003-702A-EC65-03268B2650EC}"/>
              </a:ext>
            </a:extLst>
          </p:cNvPr>
          <p:cNvSpPr>
            <a:spLocks noGrp="1"/>
          </p:cNvSpPr>
          <p:nvPr>
            <p:ph idx="1"/>
          </p:nvPr>
        </p:nvSpPr>
        <p:spPr>
          <a:xfrm>
            <a:off x="1143001" y="1991360"/>
            <a:ext cx="9779000" cy="4104640"/>
          </a:xfrm>
        </p:spPr>
        <p:txBody>
          <a:bodyPr/>
          <a:lstStyle/>
          <a:p>
            <a:pPr marL="45720" indent="0">
              <a:lnSpc>
                <a:spcPct val="150000"/>
              </a:lnSpc>
              <a:buNone/>
            </a:pPr>
            <a:r>
              <a:rPr lang="en-US" dirty="0">
                <a:solidFill>
                  <a:schemeClr val="tx1">
                    <a:lumMod val="85000"/>
                    <a:lumOff val="15000"/>
                  </a:schemeClr>
                </a:solidFill>
                <a:latin typeface="Arial" panose="020B0604020202020204" pitchFamily="34" charset="0"/>
                <a:cs typeface="Arial" panose="020B0604020202020204" pitchFamily="34" charset="0"/>
              </a:rPr>
              <a:t>The business data management capstone project focuses on SLR Scrubber Sales Company, a thriving wholesale shop in Jaipur District, Rajasthan, India. Founded three years ago, the company operates on a B2B model and has gained a strong market presence due to its efficient business model. SLR specializes in distributing scrubber products, with their main product being Steel Scrubber, alongside other varieties like Plastic Scrubbers, Foam Scrubbers, Steel Foam Scrubbers, and Green Scrubber pads.</a:t>
            </a:r>
            <a:endParaRPr lang="en-IN"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39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4319-E2F7-4AB1-EF52-3248B4E4C9DD}"/>
              </a:ext>
            </a:extLst>
          </p:cNvPr>
          <p:cNvSpPr>
            <a:spLocks noGrp="1"/>
          </p:cNvSpPr>
          <p:nvPr>
            <p:ph type="title"/>
          </p:nvPr>
        </p:nvSpPr>
        <p:spPr>
          <a:xfrm>
            <a:off x="1143000" y="609600"/>
            <a:ext cx="9667240" cy="883920"/>
          </a:xfrm>
        </p:spPr>
        <p:txBody>
          <a:bodyPr/>
          <a:lstStyle/>
          <a:p>
            <a:r>
              <a:rPr lang="en-IN" b="1" dirty="0"/>
              <a:t>Problems Associated</a:t>
            </a:r>
          </a:p>
        </p:txBody>
      </p:sp>
      <p:graphicFrame>
        <p:nvGraphicFramePr>
          <p:cNvPr id="4" name="Content Placeholder 3">
            <a:extLst>
              <a:ext uri="{FF2B5EF4-FFF2-40B4-BE49-F238E27FC236}">
                <a16:creationId xmlns:a16="http://schemas.microsoft.com/office/drawing/2014/main" id="{FD0D6E7A-71D9-96A8-9AED-742820F04AAF}"/>
              </a:ext>
            </a:extLst>
          </p:cNvPr>
          <p:cNvGraphicFramePr>
            <a:graphicFrameLocks noGrp="1"/>
          </p:cNvGraphicFramePr>
          <p:nvPr>
            <p:ph idx="1"/>
            <p:extLst>
              <p:ext uri="{D42A27DB-BD31-4B8C-83A1-F6EECF244321}">
                <p14:modId xmlns:p14="http://schemas.microsoft.com/office/powerpoint/2010/main" val="3895880735"/>
              </p:ext>
            </p:extLst>
          </p:nvPr>
        </p:nvGraphicFramePr>
        <p:xfrm>
          <a:off x="1143001" y="1991360"/>
          <a:ext cx="9779000" cy="410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7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4319-E2F7-4AB1-EF52-3248B4E4C9DD}"/>
              </a:ext>
            </a:extLst>
          </p:cNvPr>
          <p:cNvSpPr>
            <a:spLocks noGrp="1"/>
          </p:cNvSpPr>
          <p:nvPr>
            <p:ph type="title"/>
          </p:nvPr>
        </p:nvSpPr>
        <p:spPr>
          <a:xfrm>
            <a:off x="1143000" y="609600"/>
            <a:ext cx="9667240" cy="883920"/>
          </a:xfrm>
        </p:spPr>
        <p:txBody>
          <a:bodyPr/>
          <a:lstStyle/>
          <a:p>
            <a:r>
              <a:rPr lang="en-IN" dirty="0"/>
              <a:t>Problems-Solving Approach</a:t>
            </a:r>
          </a:p>
        </p:txBody>
      </p:sp>
      <p:graphicFrame>
        <p:nvGraphicFramePr>
          <p:cNvPr id="7" name="Content Placeholder 6">
            <a:extLst>
              <a:ext uri="{FF2B5EF4-FFF2-40B4-BE49-F238E27FC236}">
                <a16:creationId xmlns:a16="http://schemas.microsoft.com/office/drawing/2014/main" id="{B995244F-6742-711C-38C0-147933E04F48}"/>
              </a:ext>
            </a:extLst>
          </p:cNvPr>
          <p:cNvGraphicFramePr>
            <a:graphicFrameLocks noGrp="1"/>
          </p:cNvGraphicFramePr>
          <p:nvPr>
            <p:ph idx="1"/>
            <p:extLst>
              <p:ext uri="{D42A27DB-BD31-4B8C-83A1-F6EECF244321}">
                <p14:modId xmlns:p14="http://schemas.microsoft.com/office/powerpoint/2010/main" val="446255727"/>
              </p:ext>
            </p:extLst>
          </p:nvPr>
        </p:nvGraphicFramePr>
        <p:xfrm>
          <a:off x="1087120" y="1991360"/>
          <a:ext cx="9834881" cy="410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95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3497-EFF0-68B0-1DA5-AC1844C6B2BC}"/>
              </a:ext>
            </a:extLst>
          </p:cNvPr>
          <p:cNvSpPr>
            <a:spLocks noGrp="1"/>
          </p:cNvSpPr>
          <p:nvPr>
            <p:ph type="title"/>
          </p:nvPr>
        </p:nvSpPr>
        <p:spPr>
          <a:xfrm>
            <a:off x="1061720" y="375920"/>
            <a:ext cx="9875520" cy="1356360"/>
          </a:xfrm>
        </p:spPr>
        <p:txBody>
          <a:bodyPr/>
          <a:lstStyle/>
          <a:p>
            <a:r>
              <a:rPr lang="en-IN" b="1" dirty="0">
                <a:latin typeface="Arial" panose="020B0604020202020204" pitchFamily="34" charset="0"/>
                <a:cs typeface="Arial" panose="020B0604020202020204" pitchFamily="34" charset="0"/>
              </a:rPr>
              <a:t>Swot Analysis</a:t>
            </a:r>
          </a:p>
        </p:txBody>
      </p:sp>
      <p:graphicFrame>
        <p:nvGraphicFramePr>
          <p:cNvPr id="4" name="Content Placeholder 3">
            <a:extLst>
              <a:ext uri="{FF2B5EF4-FFF2-40B4-BE49-F238E27FC236}">
                <a16:creationId xmlns:a16="http://schemas.microsoft.com/office/drawing/2014/main" id="{5E38B6AE-0079-5D82-0A97-FAACF9FAD9DB}"/>
              </a:ext>
            </a:extLst>
          </p:cNvPr>
          <p:cNvGraphicFramePr>
            <a:graphicFrameLocks noGrp="1"/>
          </p:cNvGraphicFramePr>
          <p:nvPr>
            <p:ph idx="1"/>
            <p:extLst>
              <p:ext uri="{D42A27DB-BD31-4B8C-83A1-F6EECF244321}">
                <p14:modId xmlns:p14="http://schemas.microsoft.com/office/powerpoint/2010/main" val="4001165822"/>
              </p:ext>
            </p:extLst>
          </p:nvPr>
        </p:nvGraphicFramePr>
        <p:xfrm>
          <a:off x="1061720" y="207772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58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72DF-4CBA-88EE-CF24-D77FC8A1DA46}"/>
              </a:ext>
            </a:extLst>
          </p:cNvPr>
          <p:cNvSpPr>
            <a:spLocks noGrp="1"/>
          </p:cNvSpPr>
          <p:nvPr>
            <p:ph type="title"/>
          </p:nvPr>
        </p:nvSpPr>
        <p:spPr>
          <a:xfrm>
            <a:off x="1143000" y="609600"/>
            <a:ext cx="9875520" cy="1056640"/>
          </a:xfrm>
        </p:spPr>
        <p:txBody>
          <a:bodyPr/>
          <a:lstStyle/>
          <a:p>
            <a:r>
              <a:rPr lang="en-US" dirty="0"/>
              <a:t>Results and Findings</a:t>
            </a:r>
            <a:endParaRPr lang="en-IN" dirty="0"/>
          </a:p>
        </p:txBody>
      </p:sp>
      <p:sp>
        <p:nvSpPr>
          <p:cNvPr id="3" name="Content Placeholder 2">
            <a:extLst>
              <a:ext uri="{FF2B5EF4-FFF2-40B4-BE49-F238E27FC236}">
                <a16:creationId xmlns:a16="http://schemas.microsoft.com/office/drawing/2014/main" id="{E5B9B295-F7D8-A8A9-4BFE-E1AD21819307}"/>
              </a:ext>
            </a:extLst>
          </p:cNvPr>
          <p:cNvSpPr>
            <a:spLocks noGrp="1"/>
          </p:cNvSpPr>
          <p:nvPr>
            <p:ph idx="1"/>
          </p:nvPr>
        </p:nvSpPr>
        <p:spPr>
          <a:xfrm>
            <a:off x="1143000" y="1869440"/>
            <a:ext cx="9872871" cy="4226560"/>
          </a:xfrm>
        </p:spPr>
        <p:txBody>
          <a:bodyPr>
            <a:normAutofit lnSpcReduction="10000"/>
          </a:bodyPr>
          <a:lstStyle/>
          <a:p>
            <a:pPr>
              <a:buFont typeface="Wingdings" panose="05000000000000000000" pitchFamily="2" charset="2"/>
              <a:buChar char="Ø"/>
            </a:pPr>
            <a:r>
              <a:rPr lang="en-US" b="0" i="0" dirty="0">
                <a:solidFill>
                  <a:srgbClr val="374151"/>
                </a:solidFill>
                <a:effectLst/>
                <a:latin typeface="Söhne"/>
              </a:rPr>
              <a:t>Strong positive correlation (0.825) between profit and revenue, indicating that increasing revenue leads to higher profits and vice versa.</a:t>
            </a:r>
          </a:p>
          <a:p>
            <a:pPr>
              <a:buFont typeface="Wingdings" panose="05000000000000000000" pitchFamily="2" charset="2"/>
              <a:buChar char="Ø"/>
            </a:pPr>
            <a:r>
              <a:rPr lang="en-US" b="0" i="0" dirty="0">
                <a:solidFill>
                  <a:srgbClr val="374151"/>
                </a:solidFill>
                <a:effectLst/>
                <a:latin typeface="Söhne"/>
              </a:rPr>
              <a:t>Top 14 profitable regions contribute to approximately 67% of the total net profit, mid-tier 14 profitable regions contribute around 23% and bottom 14 profitable regions contribute around 10% .</a:t>
            </a:r>
          </a:p>
          <a:p>
            <a:pPr>
              <a:buFont typeface="Wingdings" panose="05000000000000000000" pitchFamily="2" charset="2"/>
              <a:buChar char="Ø"/>
            </a:pPr>
            <a:r>
              <a:rPr lang="en-US" b="0" i="0" dirty="0">
                <a:solidFill>
                  <a:srgbClr val="374151"/>
                </a:solidFill>
                <a:effectLst/>
                <a:latin typeface="Söhne"/>
              </a:rPr>
              <a:t>Stable demand trend for Steel Scrubbers with an average sales quantity of around 51 packets over a 3.5-month period.</a:t>
            </a:r>
          </a:p>
          <a:p>
            <a:pPr>
              <a:buFont typeface="Wingdings" panose="05000000000000000000" pitchFamily="2" charset="2"/>
              <a:buChar char="Ø"/>
            </a:pPr>
            <a:r>
              <a:rPr lang="en-US" b="0" i="0" dirty="0">
                <a:solidFill>
                  <a:srgbClr val="374151"/>
                </a:solidFill>
                <a:effectLst/>
                <a:latin typeface="Söhne"/>
              </a:rPr>
              <a:t> The average daily sales quantity of 49.728 Steel Scrubber packets. Sales exhibit a symmetrical distribution with the 25th, 50th, and 75th percentiles all at 51, indicating a consistent sales trend. However, potential outliers contribute to a standard deviation of 7.12, with minimum and maximum sales at 24 and 86 packets, respectively.</a:t>
            </a:r>
            <a:endParaRPr lang="en-IN" dirty="0"/>
          </a:p>
        </p:txBody>
      </p:sp>
    </p:spTree>
    <p:extLst>
      <p:ext uri="{BB962C8B-B14F-4D97-AF65-F5344CB8AC3E}">
        <p14:creationId xmlns:p14="http://schemas.microsoft.com/office/powerpoint/2010/main" val="316826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A9D0-756E-8C0E-2050-F014A60C6535}"/>
              </a:ext>
            </a:extLst>
          </p:cNvPr>
          <p:cNvSpPr>
            <a:spLocks noGrp="1"/>
          </p:cNvSpPr>
          <p:nvPr>
            <p:ph type="title"/>
          </p:nvPr>
        </p:nvSpPr>
        <p:spPr>
          <a:xfrm>
            <a:off x="584200" y="386080"/>
            <a:ext cx="3418840" cy="944880"/>
          </a:xfrm>
        </p:spPr>
        <p:txBody>
          <a:bodyPr/>
          <a:lstStyle/>
          <a:p>
            <a:r>
              <a:rPr lang="en-US" dirty="0"/>
              <a:t>DASHBOARD</a:t>
            </a:r>
            <a:endParaRPr lang="en-IN" dirty="0"/>
          </a:p>
        </p:txBody>
      </p:sp>
      <p:graphicFrame>
        <p:nvGraphicFramePr>
          <p:cNvPr id="9" name="Content Placeholder 8">
            <a:extLst>
              <a:ext uri="{FF2B5EF4-FFF2-40B4-BE49-F238E27FC236}">
                <a16:creationId xmlns:a16="http://schemas.microsoft.com/office/drawing/2014/main" id="{7B2FFE57-CD30-529D-7B18-C08F588F6150}"/>
              </a:ext>
            </a:extLst>
          </p:cNvPr>
          <p:cNvGraphicFramePr>
            <a:graphicFrameLocks noGrp="1"/>
          </p:cNvGraphicFramePr>
          <p:nvPr>
            <p:ph idx="1"/>
            <p:extLst>
              <p:ext uri="{D42A27DB-BD31-4B8C-83A1-F6EECF244321}">
                <p14:modId xmlns:p14="http://schemas.microsoft.com/office/powerpoint/2010/main" val="1768644542"/>
              </p:ext>
            </p:extLst>
          </p:nvPr>
        </p:nvGraphicFramePr>
        <p:xfrm>
          <a:off x="-411479" y="1607820"/>
          <a:ext cx="5847079" cy="500634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695B3F67-535E-FD78-4F20-C96D49414709}"/>
              </a:ext>
            </a:extLst>
          </p:cNvPr>
          <p:cNvPicPr>
            <a:picLocks noChangeAspect="1"/>
          </p:cNvPicPr>
          <p:nvPr/>
        </p:nvPicPr>
        <p:blipFill>
          <a:blip r:embed="rId3"/>
          <a:stretch>
            <a:fillRect/>
          </a:stretch>
        </p:blipFill>
        <p:spPr>
          <a:xfrm>
            <a:off x="5696607" y="335280"/>
            <a:ext cx="5847079" cy="3042920"/>
          </a:xfrm>
          <a:prstGeom prst="rect">
            <a:avLst/>
          </a:prstGeom>
        </p:spPr>
      </p:pic>
      <p:pic>
        <p:nvPicPr>
          <p:cNvPr id="11" name="Picture 10">
            <a:extLst>
              <a:ext uri="{FF2B5EF4-FFF2-40B4-BE49-F238E27FC236}">
                <a16:creationId xmlns:a16="http://schemas.microsoft.com/office/drawing/2014/main" id="{6EB21D36-DCBB-3272-8371-7B5BF2707FBE}"/>
              </a:ext>
            </a:extLst>
          </p:cNvPr>
          <p:cNvPicPr>
            <a:picLocks noChangeAspect="1"/>
          </p:cNvPicPr>
          <p:nvPr/>
        </p:nvPicPr>
        <p:blipFill>
          <a:blip r:embed="rId4"/>
          <a:stretch>
            <a:fillRect/>
          </a:stretch>
        </p:blipFill>
        <p:spPr>
          <a:xfrm>
            <a:off x="5696607" y="3417559"/>
            <a:ext cx="5847079" cy="3054361"/>
          </a:xfrm>
          <a:prstGeom prst="rect">
            <a:avLst/>
          </a:prstGeom>
        </p:spPr>
      </p:pic>
    </p:spTree>
    <p:extLst>
      <p:ext uri="{BB962C8B-B14F-4D97-AF65-F5344CB8AC3E}">
        <p14:creationId xmlns:p14="http://schemas.microsoft.com/office/powerpoint/2010/main" val="286749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99BE-58C9-3C13-67B7-8F7EE09B9A6A}"/>
              </a:ext>
            </a:extLst>
          </p:cNvPr>
          <p:cNvSpPr>
            <a:spLocks noGrp="1"/>
          </p:cNvSpPr>
          <p:nvPr>
            <p:ph type="title"/>
          </p:nvPr>
        </p:nvSpPr>
        <p:spPr>
          <a:xfrm>
            <a:off x="1140351" y="457200"/>
            <a:ext cx="9875520" cy="1356360"/>
          </a:xfrm>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2A93CB89-E173-C068-5093-723794892024}"/>
              </a:ext>
            </a:extLst>
          </p:cNvPr>
          <p:cNvSpPr>
            <a:spLocks noGrp="1"/>
          </p:cNvSpPr>
          <p:nvPr>
            <p:ph idx="1"/>
          </p:nvPr>
        </p:nvSpPr>
        <p:spPr>
          <a:xfrm>
            <a:off x="1143000" y="1737360"/>
            <a:ext cx="9872871" cy="4358640"/>
          </a:xfrm>
        </p:spPr>
        <p:txBody>
          <a:bodyPr/>
          <a:lstStyle/>
          <a:p>
            <a:pPr>
              <a:buFont typeface="Wingdings" panose="05000000000000000000" pitchFamily="2" charset="2"/>
              <a:buChar char="Ø"/>
            </a:pPr>
            <a:r>
              <a:rPr lang="en-US" b="0" i="0" dirty="0">
                <a:solidFill>
                  <a:srgbClr val="374151"/>
                </a:solidFill>
                <a:effectLst/>
                <a:latin typeface="Söhne"/>
              </a:rPr>
              <a:t>Utilize the correlation between profit and revenue to guide strategies aimed at maximizing overall profitability.</a:t>
            </a:r>
          </a:p>
          <a:p>
            <a:pPr>
              <a:buFont typeface="Wingdings" panose="05000000000000000000" pitchFamily="2" charset="2"/>
              <a:buChar char="Ø"/>
            </a:pPr>
            <a:r>
              <a:rPr lang="en-US" b="0" i="0" dirty="0">
                <a:solidFill>
                  <a:srgbClr val="374151"/>
                </a:solidFill>
                <a:effectLst/>
                <a:latin typeface="Söhne"/>
              </a:rPr>
              <a:t>Prioritize the top 14 profitable regions and mid-tier 14 profitable regions for resource allocation and marketing efforts.</a:t>
            </a:r>
          </a:p>
          <a:p>
            <a:pPr>
              <a:buFont typeface="Wingdings" panose="05000000000000000000" pitchFamily="2" charset="2"/>
              <a:buChar char="Ø"/>
            </a:pPr>
            <a:r>
              <a:rPr lang="en-US" b="0" i="0" dirty="0">
                <a:solidFill>
                  <a:srgbClr val="374151"/>
                </a:solidFill>
                <a:effectLst/>
                <a:latin typeface="Söhne"/>
              </a:rPr>
              <a:t>Maintain a sales quantity of approximately 51 packets of Steel Scrubbers during sales visits based on the consistent demand.</a:t>
            </a:r>
            <a:endParaRPr lang="en-US" dirty="0">
              <a:solidFill>
                <a:srgbClr val="374151"/>
              </a:solidFill>
              <a:latin typeface="Söhne"/>
            </a:endParaRPr>
          </a:p>
          <a:p>
            <a:pPr>
              <a:buFont typeface="Wingdings" panose="05000000000000000000" pitchFamily="2" charset="2"/>
              <a:buChar char="Ø"/>
            </a:pPr>
            <a:r>
              <a:rPr lang="en-US" b="0" i="0" dirty="0">
                <a:solidFill>
                  <a:srgbClr val="374151"/>
                </a:solidFill>
                <a:effectLst/>
                <a:latin typeface="Söhne"/>
              </a:rPr>
              <a:t>Encourage shop owners to place pre-orders for Steel Scrubbers to streamline inventory management and reduce carrying costs.</a:t>
            </a:r>
          </a:p>
          <a:p>
            <a:pPr>
              <a:buFont typeface="Wingdings" panose="05000000000000000000" pitchFamily="2" charset="2"/>
              <a:buChar char="Ø"/>
            </a:pPr>
            <a:r>
              <a:rPr lang="en-US" b="0" i="0" dirty="0">
                <a:solidFill>
                  <a:srgbClr val="374151"/>
                </a:solidFill>
                <a:effectLst/>
                <a:latin typeface="Söhne"/>
              </a:rPr>
              <a:t>Regularly monitor and analyze sales data, profitability trends, and customer preferences to make data-driven decisions for sustainable growth.</a:t>
            </a:r>
            <a:endParaRPr lang="en-IN" dirty="0"/>
          </a:p>
        </p:txBody>
      </p:sp>
    </p:spTree>
    <p:extLst>
      <p:ext uri="{BB962C8B-B14F-4D97-AF65-F5344CB8AC3E}">
        <p14:creationId xmlns:p14="http://schemas.microsoft.com/office/powerpoint/2010/main" val="277585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141CD8A-7FB5-DC1A-CD9F-49D0BBCCF15E}"/>
              </a:ext>
            </a:extLst>
          </p:cNvPr>
          <p:cNvGraphicFramePr/>
          <p:nvPr>
            <p:extLst>
              <p:ext uri="{D42A27DB-BD31-4B8C-83A1-F6EECF244321}">
                <p14:modId xmlns:p14="http://schemas.microsoft.com/office/powerpoint/2010/main" val="3492650031"/>
              </p:ext>
            </p:extLst>
          </p:nvPr>
        </p:nvGraphicFramePr>
        <p:xfrm>
          <a:off x="1376680" y="965200"/>
          <a:ext cx="10337800" cy="412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549011"/>
      </p:ext>
    </p:extLst>
  </p:cSld>
  <p:clrMapOvr>
    <a:masterClrMapping/>
  </p:clrMapOvr>
</p:sld>
</file>

<file path=ppt/theme/theme1.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
  <TotalTime>936</TotalTime>
  <Words>548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Corbel</vt:lpstr>
      <vt:lpstr>Gill Sans MT</vt:lpstr>
      <vt:lpstr>Söhne</vt:lpstr>
      <vt:lpstr>Wingdings</vt:lpstr>
      <vt:lpstr>1_Gallery</vt:lpstr>
      <vt:lpstr>Basis</vt:lpstr>
      <vt:lpstr>BDM Capstone Project</vt:lpstr>
      <vt:lpstr>Executive Summary</vt:lpstr>
      <vt:lpstr>Problems Associated</vt:lpstr>
      <vt:lpstr>Problems-Solving Approach</vt:lpstr>
      <vt:lpstr>Swot Analysis</vt:lpstr>
      <vt:lpstr>Results and Findings</vt:lpstr>
      <vt:lpstr>DASHBOARD</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 Capstone Project</dc:title>
  <dc:creator>Himanshu Choudhary</dc:creator>
  <cp:lastModifiedBy>Himanshu Choudhary</cp:lastModifiedBy>
  <cp:revision>8</cp:revision>
  <dcterms:created xsi:type="dcterms:W3CDTF">2023-07-27T01:19:23Z</dcterms:created>
  <dcterms:modified xsi:type="dcterms:W3CDTF">2023-07-29T16:18:23Z</dcterms:modified>
</cp:coreProperties>
</file>