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97d80e18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97d80e18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97d80e18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97d80e1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fa0e588c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fa0e588c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97d80e18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97d80e18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97d80e18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97d80e18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97d80e18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97d80e18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fa0e588c6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fa0e588c6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bd71ce1b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bd71ce1b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7723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Cloud Computing (CS466) Assignment</a:t>
            </a:r>
            <a:endParaRPr/>
          </a:p>
        </p:txBody>
      </p:sp>
      <p:sp>
        <p:nvSpPr>
          <p:cNvPr id="60" name="Google Shape;60;p13"/>
          <p:cNvSpPr txBox="1"/>
          <p:nvPr>
            <p:ph idx="1" type="subTitle"/>
          </p:nvPr>
        </p:nvSpPr>
        <p:spPr>
          <a:xfrm>
            <a:off x="671250" y="3174874"/>
            <a:ext cx="7801500" cy="173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Amal Majunu Vidya : 191CS107           Aakash Chandra : 191CS132</a:t>
            </a:r>
            <a:endParaRPr/>
          </a:p>
          <a:p>
            <a:pPr indent="0" lvl="0" marL="0" rtl="0" algn="ctr">
              <a:spcBef>
                <a:spcPts val="0"/>
              </a:spcBef>
              <a:spcAft>
                <a:spcPts val="0"/>
              </a:spcAft>
              <a:buNone/>
            </a:pPr>
            <a:r>
              <a:rPr lang="en"/>
              <a:t>Praneeth G : 191CS235                       Himanshu Kumar : 191CS122</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Problem Statement</a:t>
            </a:r>
            <a:endParaRPr sz="2900"/>
          </a:p>
        </p:txBody>
      </p:sp>
      <p:sp>
        <p:nvSpPr>
          <p:cNvPr id="66" name="Google Shape;66;p14"/>
          <p:cNvSpPr txBox="1"/>
          <p:nvPr>
            <p:ph idx="1" type="body"/>
          </p:nvPr>
        </p:nvSpPr>
        <p:spPr>
          <a:xfrm>
            <a:off x="311700" y="1571875"/>
            <a:ext cx="8520600" cy="1213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100"/>
              <a:t>Developing an efficient algorithm for offloading computationally intensive tasks from Edge Devices to Fog Nodes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2" name="Google Shape;72;p15"/>
          <p:cNvSpPr txBox="1"/>
          <p:nvPr>
            <p:ph idx="1" type="body"/>
          </p:nvPr>
        </p:nvSpPr>
        <p:spPr>
          <a:xfrm>
            <a:off x="311700" y="1152475"/>
            <a:ext cx="8520600" cy="3654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SzPts val="1800"/>
              <a:buChar char="●"/>
            </a:pPr>
            <a:r>
              <a:rPr lang="en"/>
              <a:t>Cloud computing is a suitable solution for on-demand services and computation-intensive tasks offloading to high-performance data centers.</a:t>
            </a:r>
            <a:endParaRPr/>
          </a:p>
          <a:p>
            <a:pPr indent="-342900" lvl="0" marL="457200" rtl="0" algn="l">
              <a:lnSpc>
                <a:spcPct val="150000"/>
              </a:lnSpc>
              <a:spcBef>
                <a:spcPts val="0"/>
              </a:spcBef>
              <a:spcAft>
                <a:spcPts val="0"/>
              </a:spcAft>
              <a:buSzPts val="1800"/>
              <a:buChar char="●"/>
            </a:pPr>
            <a:r>
              <a:rPr lang="en"/>
              <a:t>However, latency in communications between the cloud and end devices, particularly those at network borders, makes cloud solutions unaffordable.</a:t>
            </a:r>
            <a:endParaRPr/>
          </a:p>
          <a:p>
            <a:pPr indent="-342900" lvl="0" marL="457200" rtl="0" algn="l">
              <a:lnSpc>
                <a:spcPct val="150000"/>
              </a:lnSpc>
              <a:spcBef>
                <a:spcPts val="0"/>
              </a:spcBef>
              <a:spcAft>
                <a:spcPts val="0"/>
              </a:spcAft>
              <a:buSzPts val="1800"/>
              <a:buChar char="●"/>
            </a:pPr>
            <a:r>
              <a:rPr lang="en"/>
              <a:t>Edge computing (EC) was proposed as an intermediate layer between end devices and the cloud to improve efficiency and reduce the amount of data passed .</a:t>
            </a:r>
            <a:endParaRPr/>
          </a:p>
          <a:p>
            <a:pPr indent="-342900" lvl="0" marL="457200" rtl="0" algn="l">
              <a:lnSpc>
                <a:spcPct val="150000"/>
              </a:lnSpc>
              <a:spcBef>
                <a:spcPts val="0"/>
              </a:spcBef>
              <a:spcAft>
                <a:spcPts val="0"/>
              </a:spcAft>
              <a:buSzPts val="1800"/>
              <a:buChar char="●"/>
            </a:pPr>
            <a:r>
              <a:rPr lang="en"/>
              <a:t>EC provides storage and computing capabilities to IoT devices, improving efficiency and reducing data transmission costs.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Edge Computing</a:t>
            </a:r>
            <a:endParaRPr/>
          </a:p>
        </p:txBody>
      </p:sp>
      <p:sp>
        <p:nvSpPr>
          <p:cNvPr id="78" name="Google Shape;78;p16"/>
          <p:cNvSpPr txBox="1"/>
          <p:nvPr>
            <p:ph idx="1" type="body"/>
          </p:nvPr>
        </p:nvSpPr>
        <p:spPr>
          <a:xfrm>
            <a:off x="311700" y="1152475"/>
            <a:ext cx="8520600" cy="3654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SzPts val="1800"/>
              <a:buChar char="●"/>
            </a:pPr>
            <a:r>
              <a:rPr lang="en"/>
              <a:t>Edge computing can be implemented as -Mobile Edge Computing,Cloudlet Edge Computing and Fog Edge Computing</a:t>
            </a:r>
            <a:endParaRPr/>
          </a:p>
          <a:p>
            <a:pPr indent="-342900" lvl="0" marL="457200" rtl="0" algn="l">
              <a:lnSpc>
                <a:spcPct val="150000"/>
              </a:lnSpc>
              <a:spcBef>
                <a:spcPts val="0"/>
              </a:spcBef>
              <a:spcAft>
                <a:spcPts val="0"/>
              </a:spcAft>
              <a:buSzPts val="1800"/>
              <a:buChar char="●"/>
            </a:pPr>
            <a:r>
              <a:rPr lang="en"/>
              <a:t>MEC involves deployment in a radio area network.</a:t>
            </a:r>
            <a:endParaRPr/>
          </a:p>
          <a:p>
            <a:pPr indent="-342900" lvl="0" marL="457200" rtl="0" algn="l">
              <a:lnSpc>
                <a:spcPct val="150000"/>
              </a:lnSpc>
              <a:spcBef>
                <a:spcPts val="0"/>
              </a:spcBef>
              <a:spcAft>
                <a:spcPts val="0"/>
              </a:spcAft>
              <a:buSzPts val="1800"/>
              <a:buChar char="●"/>
            </a:pPr>
            <a:r>
              <a:rPr lang="en"/>
              <a:t>CLC involves deployment of a local data center.</a:t>
            </a:r>
            <a:endParaRPr/>
          </a:p>
          <a:p>
            <a:pPr indent="-342900" lvl="0" marL="457200" rtl="0" algn="l">
              <a:lnSpc>
                <a:spcPct val="150000"/>
              </a:lnSpc>
              <a:spcBef>
                <a:spcPts val="0"/>
              </a:spcBef>
              <a:spcAft>
                <a:spcPts val="0"/>
              </a:spcAft>
              <a:buSzPts val="1800"/>
              <a:buChar char="●"/>
            </a:pPr>
            <a:r>
              <a:rPr lang="en"/>
              <a:t>FC involves the use of set of nodes </a:t>
            </a:r>
            <a:r>
              <a:rPr lang="en"/>
              <a:t>with</a:t>
            </a:r>
            <a:r>
              <a:rPr lang="en"/>
              <a:t> computational capability called  fog nodes (FNs).</a:t>
            </a:r>
            <a:endParaRPr/>
          </a:p>
          <a:p>
            <a:pPr indent="-342900" lvl="0" marL="457200" rtl="0" algn="l">
              <a:lnSpc>
                <a:spcPct val="150000"/>
              </a:lnSpc>
              <a:spcBef>
                <a:spcPts val="0"/>
              </a:spcBef>
              <a:spcAft>
                <a:spcPts val="0"/>
              </a:spcAft>
              <a:buSzPts val="1800"/>
              <a:buChar char="●"/>
            </a:pPr>
            <a:r>
              <a:rPr b="1" lang="en" u="sng"/>
              <a:t>Advantages of FOG</a:t>
            </a:r>
            <a:r>
              <a:rPr lang="en"/>
              <a:t>: Large scale distribution, Saving bandwidth and Scalability</a:t>
            </a:r>
            <a:endParaRPr/>
          </a:p>
          <a:p>
            <a:pPr indent="-342900" lvl="0" marL="457200" rtl="0" algn="l">
              <a:lnSpc>
                <a:spcPct val="150000"/>
              </a:lnSpc>
              <a:spcBef>
                <a:spcPts val="0"/>
              </a:spcBef>
              <a:spcAft>
                <a:spcPts val="0"/>
              </a:spcAft>
              <a:buSzPts val="1800"/>
              <a:buChar char="●"/>
            </a:pPr>
            <a:r>
              <a:rPr lang="en"/>
              <a:t>Proposes an algorithm to minimise total worst task completion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Algorithm</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Create the preference order of FN for each ED. This is inversely proportional to the sum of the cost of the communication link (comCOST) and the waiting time of the task before being processed if offloaded (waitingTIME).</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this, preference is calculated for each FN at each ED.</a:t>
            </a:r>
            <a:endParaRPr/>
          </a:p>
        </p:txBody>
      </p:sp>
      <p:pic>
        <p:nvPicPr>
          <p:cNvPr id="85" name="Google Shape;85;p17"/>
          <p:cNvPicPr preferRelativeResize="0"/>
          <p:nvPr/>
        </p:nvPicPr>
        <p:blipFill rotWithShape="1">
          <a:blip r:embed="rId3">
            <a:alphaModFix/>
          </a:blip>
          <a:srcRect b="11960" l="980" r="-980" t="-11960"/>
          <a:stretch/>
        </p:blipFill>
        <p:spPr>
          <a:xfrm>
            <a:off x="2097838" y="2536675"/>
            <a:ext cx="5046925" cy="6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Algorithm (contd)</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Create the preference order of tasks for each FN. This is inversely proportional to     the sum of the cost of the communication link (comCOST), the waiting time of the task before being processed if offloaded (waitingTIME), and also the computing time required (computeTIME).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Using this, preference is calculated for each task at each FN.</a:t>
            </a:r>
            <a:endParaRPr/>
          </a:p>
          <a:p>
            <a:pPr indent="0" lvl="0" marL="0" rtl="0" algn="l">
              <a:spcBef>
                <a:spcPts val="1200"/>
              </a:spcBef>
              <a:spcAft>
                <a:spcPts val="1200"/>
              </a:spcAft>
              <a:buNone/>
            </a:pPr>
            <a:r>
              <a:rPr lang="en"/>
              <a:t>3.	Edge devices propose its task to their preferred FN.</a:t>
            </a:r>
            <a:endParaRPr/>
          </a:p>
        </p:txBody>
      </p:sp>
      <p:pic>
        <p:nvPicPr>
          <p:cNvPr id="92" name="Google Shape;92;p18"/>
          <p:cNvPicPr preferRelativeResize="0"/>
          <p:nvPr/>
        </p:nvPicPr>
        <p:blipFill>
          <a:blip r:embed="rId3">
            <a:alphaModFix/>
          </a:blip>
          <a:stretch>
            <a:fillRect/>
          </a:stretch>
        </p:blipFill>
        <p:spPr>
          <a:xfrm>
            <a:off x="1452850" y="2781197"/>
            <a:ext cx="6167800" cy="48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Algorithm (contd)</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4.	</a:t>
            </a:r>
            <a:r>
              <a:rPr lang="en"/>
              <a:t>Each FN node accepts the proposals(task) till its maximum capacity to handle tasks that can be computed in parallel, is reached. Once the capacity is reached, further proposals are rejected using the DAA algorithm, where, if the newly received proposal has higher preference, then the less preferred proposal among the already accepted ones is replaced.</a:t>
            </a:r>
            <a:endParaRPr/>
          </a:p>
          <a:p>
            <a:pPr indent="0" lvl="0" marL="0" rtl="0" algn="l">
              <a:lnSpc>
                <a:spcPct val="100000"/>
              </a:lnSpc>
              <a:spcBef>
                <a:spcPts val="1200"/>
              </a:spcBef>
              <a:spcAft>
                <a:spcPts val="0"/>
              </a:spcAft>
              <a:buNone/>
            </a:pPr>
            <a:r>
              <a:rPr lang="en"/>
              <a:t>5.	Once the DAA is complete, each FN node conveys to the EDs the waiting time.</a:t>
            </a:r>
            <a:endParaRPr/>
          </a:p>
          <a:p>
            <a:pPr indent="0" lvl="0" marL="0" rtl="0" algn="l">
              <a:lnSpc>
                <a:spcPct val="100000"/>
              </a:lnSpc>
              <a:spcBef>
                <a:spcPts val="1200"/>
              </a:spcBef>
              <a:spcAft>
                <a:spcPts val="0"/>
              </a:spcAft>
              <a:buNone/>
            </a:pPr>
            <a:r>
              <a:rPr lang="en"/>
              <a:t>6. 	Using this waiting time ED updates its preference order of FNs and sends its proposals to new preferred FNs. Then each FN accepts the preferred ones among the received proposals, and rejects others.</a:t>
            </a:r>
            <a:endParaRPr/>
          </a:p>
          <a:p>
            <a:pPr indent="0" lvl="0" marL="0" rtl="0" algn="l">
              <a:lnSpc>
                <a:spcPct val="100000"/>
              </a:lnSpc>
              <a:spcBef>
                <a:spcPts val="1200"/>
              </a:spcBef>
              <a:spcAft>
                <a:spcPts val="1200"/>
              </a:spcAft>
              <a:buNone/>
            </a:pPr>
            <a:r>
              <a:rPr lang="en"/>
              <a:t>7.	Repeat step 5 and step 6 until all tasks are allocated.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Experimental Setup</a:t>
            </a:r>
            <a:endParaRPr/>
          </a:p>
        </p:txBody>
      </p:sp>
      <p:sp>
        <p:nvSpPr>
          <p:cNvPr id="104" name="Google Shape;104;p20"/>
          <p:cNvSpPr txBox="1"/>
          <p:nvPr>
            <p:ph idx="1" type="body"/>
          </p:nvPr>
        </p:nvSpPr>
        <p:spPr>
          <a:xfrm>
            <a:off x="311700" y="1152475"/>
            <a:ext cx="8520600" cy="2729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Simulation of the algorithm with FNs and end devices using Python</a:t>
            </a:r>
            <a:endParaRPr/>
          </a:p>
          <a:p>
            <a:pPr indent="-342900" lvl="0" marL="457200" rtl="0" algn="l">
              <a:lnSpc>
                <a:spcPct val="200000"/>
              </a:lnSpc>
              <a:spcBef>
                <a:spcPts val="0"/>
              </a:spcBef>
              <a:spcAft>
                <a:spcPts val="0"/>
              </a:spcAft>
              <a:buSzPts val="1800"/>
              <a:buChar char="●"/>
            </a:pPr>
            <a:r>
              <a:rPr lang="en"/>
              <a:t>Communication cost between FN and device -</a:t>
            </a:r>
            <a:r>
              <a:rPr lang="en"/>
              <a:t>Euclidean</a:t>
            </a:r>
            <a:r>
              <a:rPr lang="en"/>
              <a:t> Distance</a:t>
            </a:r>
            <a:endParaRPr/>
          </a:p>
          <a:p>
            <a:pPr indent="-342900" lvl="0" marL="457200" rtl="0" algn="l">
              <a:lnSpc>
                <a:spcPct val="200000"/>
              </a:lnSpc>
              <a:spcBef>
                <a:spcPts val="0"/>
              </a:spcBef>
              <a:spcAft>
                <a:spcPts val="0"/>
              </a:spcAft>
              <a:buSzPts val="1800"/>
              <a:buChar char="●"/>
            </a:pPr>
            <a:r>
              <a:rPr lang="en"/>
              <a:t>Implement proposed offloading algorithm </a:t>
            </a:r>
            <a:endParaRPr/>
          </a:p>
          <a:p>
            <a:pPr indent="-342900" lvl="0" marL="457200" rtl="0" algn="l">
              <a:lnSpc>
                <a:spcPct val="200000"/>
              </a:lnSpc>
              <a:spcBef>
                <a:spcPts val="0"/>
              </a:spcBef>
              <a:spcAft>
                <a:spcPts val="0"/>
              </a:spcAft>
              <a:buSzPts val="1800"/>
              <a:buChar char="●"/>
            </a:pPr>
            <a:r>
              <a:rPr lang="en"/>
              <a:t>Analyse the waiting time for the tasks to be completed by the FOG node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5000"/>
              <a:t>DEMO</a:t>
            </a:r>
            <a:endParaRPr b="1" sz="5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