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8" r:id="rId2"/>
    <p:sldId id="351" r:id="rId3"/>
    <p:sldId id="352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656"/>
    <a:srgbClr val="CCFF99"/>
    <a:srgbClr val="79C6FF"/>
    <a:srgbClr val="57B7FF"/>
    <a:srgbClr val="C081FF"/>
    <a:srgbClr val="B66DFF"/>
    <a:srgbClr val="BA75FF"/>
    <a:srgbClr val="D6ADFF"/>
    <a:srgbClr val="3BABFF"/>
    <a:srgbClr val="19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8DE1A-C43B-4361-87D2-9E48CC45A829}" type="doc">
      <dgm:prSet loTypeId="urn:microsoft.com/office/officeart/2005/8/layout/orgChart1" loCatId="hierarchy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CC7C54A-AE77-4CA5-9087-ECDE0F8257D3}">
      <dgm:prSet phldrT="[Text]" custT="1"/>
      <dgm:spPr>
        <a:noFill/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 Black" panose="020B0A04020102020204" pitchFamily="34" charset="0"/>
            </a:rPr>
            <a:t>Marketing Strategy</a:t>
          </a:r>
        </a:p>
      </dgm:t>
    </dgm:pt>
    <dgm:pt modelId="{0687911A-9086-4B7B-99D2-C3202497CC68}" type="parTrans" cxnId="{938E1907-2F94-4C0F-B646-C92BB529E3B8}">
      <dgm:prSet/>
      <dgm:spPr/>
      <dgm:t>
        <a:bodyPr/>
        <a:lstStyle/>
        <a:p>
          <a:endParaRPr lang="en-US"/>
        </a:p>
      </dgm:t>
    </dgm:pt>
    <dgm:pt modelId="{65730002-6B96-4E19-90CD-7DA00ED6E331}" type="sibTrans" cxnId="{938E1907-2F94-4C0F-B646-C92BB529E3B8}">
      <dgm:prSet/>
      <dgm:spPr/>
      <dgm:t>
        <a:bodyPr/>
        <a:lstStyle/>
        <a:p>
          <a:endParaRPr lang="en-US"/>
        </a:p>
      </dgm:t>
    </dgm:pt>
    <dgm:pt modelId="{9C6585BF-A69F-43A3-9DD5-8507A81B4A25}" type="asst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1500" b="0" dirty="0">
              <a:solidFill>
                <a:schemeClr val="tx1"/>
              </a:solidFill>
            </a:rPr>
            <a:t>On the basis of service platform predicted </a:t>
          </a:r>
        </a:p>
      </dgm:t>
    </dgm:pt>
    <dgm:pt modelId="{3B12BD7D-F287-4AFA-B698-FB775A8078AF}" type="parTrans" cxnId="{011D485D-DA2B-4A9C-806B-E25A8A37FD13}">
      <dgm:prSet/>
      <dgm:spPr/>
      <dgm:t>
        <a:bodyPr/>
        <a:lstStyle/>
        <a:p>
          <a:endParaRPr lang="en-US"/>
        </a:p>
      </dgm:t>
    </dgm:pt>
    <dgm:pt modelId="{55A59802-3C17-42F8-A1E4-23851889BF75}" type="sibTrans" cxnId="{011D485D-DA2B-4A9C-806B-E25A8A37FD13}">
      <dgm:prSet/>
      <dgm:spPr/>
      <dgm:t>
        <a:bodyPr/>
        <a:lstStyle/>
        <a:p>
          <a:endParaRPr lang="en-US"/>
        </a:p>
      </dgm:t>
    </dgm:pt>
    <dgm:pt modelId="{34533888-740B-495F-A19E-DBE82AE32DB9}">
      <dgm:prSet phldrT="[Text]" custT="1"/>
      <dgm:spPr>
        <a:solidFill>
          <a:srgbClr val="CCFF99">
            <a:alpha val="69804"/>
          </a:srgbClr>
        </a:solidFill>
      </dgm:spPr>
      <dgm:t>
        <a:bodyPr/>
        <a:lstStyle/>
        <a:p>
          <a:pPr algn="ctr">
            <a:buNone/>
          </a:pPr>
          <a:r>
            <a:rPr lang="en-US" sz="1800" dirty="0">
              <a:solidFill>
                <a:schemeClr val="tx1"/>
              </a:solidFill>
            </a:rPr>
            <a:t>Set-top box</a:t>
          </a:r>
        </a:p>
      </dgm:t>
    </dgm:pt>
    <dgm:pt modelId="{54272C6E-70C9-4A9F-B3B7-D0EC144BD60F}" type="parTrans" cxnId="{C5714C52-3F6B-4C1C-945F-6C27E7116A74}">
      <dgm:prSet/>
      <dgm:spPr/>
      <dgm:t>
        <a:bodyPr/>
        <a:lstStyle/>
        <a:p>
          <a:endParaRPr lang="en-US"/>
        </a:p>
      </dgm:t>
    </dgm:pt>
    <dgm:pt modelId="{4C32E46A-C7A9-4EB3-BDC3-F1153BA0C371}" type="sibTrans" cxnId="{C5714C52-3F6B-4C1C-945F-6C27E7116A74}">
      <dgm:prSet/>
      <dgm:spPr/>
      <dgm:t>
        <a:bodyPr/>
        <a:lstStyle/>
        <a:p>
          <a:endParaRPr lang="en-US"/>
        </a:p>
      </dgm:t>
    </dgm:pt>
    <dgm:pt modelId="{7FAB9CE3-830D-4408-A7A6-F781692FE56D}">
      <dgm:prSet phldrT="[Text]" custT="1"/>
      <dgm:spPr>
        <a:solidFill>
          <a:srgbClr val="CCFF99">
            <a:alpha val="70000"/>
          </a:srgb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Mobile App</a:t>
          </a:r>
        </a:p>
      </dgm:t>
    </dgm:pt>
    <dgm:pt modelId="{AE5CB08D-58C6-4DD2-B2F2-05B8741BA535}" type="parTrans" cxnId="{FDA5DD70-D911-4AAB-A4FC-702DDD880E6C}">
      <dgm:prSet/>
      <dgm:spPr/>
      <dgm:t>
        <a:bodyPr/>
        <a:lstStyle/>
        <a:p>
          <a:endParaRPr lang="en-US"/>
        </a:p>
      </dgm:t>
    </dgm:pt>
    <dgm:pt modelId="{14296618-382B-40BA-8E37-DF349C1DC6A9}" type="sibTrans" cxnId="{FDA5DD70-D911-4AAB-A4FC-702DDD880E6C}">
      <dgm:prSet/>
      <dgm:spPr/>
      <dgm:t>
        <a:bodyPr/>
        <a:lstStyle/>
        <a:p>
          <a:endParaRPr lang="en-US"/>
        </a:p>
      </dgm:t>
    </dgm:pt>
    <dgm:pt modelId="{CCE4568F-4757-4351-B5A0-0A574DE0FCC0}">
      <dgm:prSet phldrT="[Text]" custT="1"/>
      <dgm:spPr>
        <a:solidFill>
          <a:srgbClr val="CCFF99">
            <a:alpha val="70000"/>
          </a:srgb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Desktop Browser </a:t>
          </a:r>
        </a:p>
      </dgm:t>
    </dgm:pt>
    <dgm:pt modelId="{53D7CB95-58AD-4AF3-B070-928AF3405024}" type="parTrans" cxnId="{DDD904CB-9AB6-49D4-ADA0-98C9A0259D6C}">
      <dgm:prSet/>
      <dgm:spPr/>
      <dgm:t>
        <a:bodyPr/>
        <a:lstStyle/>
        <a:p>
          <a:endParaRPr lang="en-US"/>
        </a:p>
      </dgm:t>
    </dgm:pt>
    <dgm:pt modelId="{38BF31AD-CA4E-416C-9F52-F87CAE25368A}" type="sibTrans" cxnId="{DDD904CB-9AB6-49D4-ADA0-98C9A0259D6C}">
      <dgm:prSet/>
      <dgm:spPr/>
      <dgm:t>
        <a:bodyPr/>
        <a:lstStyle/>
        <a:p>
          <a:endParaRPr lang="en-US"/>
        </a:p>
      </dgm:t>
    </dgm:pt>
    <dgm:pt modelId="{5DCA0BC7-D67E-4DF6-8280-7CAE3DC7AFEB}">
      <dgm:prSet phldrT="[Text]" custT="1"/>
      <dgm:spPr>
        <a:solidFill>
          <a:srgbClr val="CCFF99">
            <a:alpha val="70000"/>
          </a:srgb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Mobile Browser</a:t>
          </a:r>
        </a:p>
      </dgm:t>
    </dgm:pt>
    <dgm:pt modelId="{DEA15FA7-183D-44A8-B3A0-A0766FB19922}" type="parTrans" cxnId="{E7CA2445-427C-4075-A803-06D0FB859043}">
      <dgm:prSet/>
      <dgm:spPr/>
      <dgm:t>
        <a:bodyPr/>
        <a:lstStyle/>
        <a:p>
          <a:endParaRPr lang="en-US"/>
        </a:p>
      </dgm:t>
    </dgm:pt>
    <dgm:pt modelId="{101F088E-6BBD-4F06-BEFB-BE45EA6E0064}" type="sibTrans" cxnId="{E7CA2445-427C-4075-A803-06D0FB859043}">
      <dgm:prSet/>
      <dgm:spPr/>
      <dgm:t>
        <a:bodyPr/>
        <a:lstStyle/>
        <a:p>
          <a:endParaRPr lang="en-US"/>
        </a:p>
      </dgm:t>
    </dgm:pt>
    <dgm:pt modelId="{593ADEDD-FA0E-4C19-8D70-95DF91F82875}" type="pres">
      <dgm:prSet presAssocID="{01F8DE1A-C43B-4361-87D2-9E48CC45A8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7252CF-A666-4311-B326-364281471619}" type="pres">
      <dgm:prSet presAssocID="{ECC7C54A-AE77-4CA5-9087-ECDE0F8257D3}" presName="hierRoot1" presStyleCnt="0">
        <dgm:presLayoutVars>
          <dgm:hierBranch val="init"/>
        </dgm:presLayoutVars>
      </dgm:prSet>
      <dgm:spPr/>
    </dgm:pt>
    <dgm:pt modelId="{939DCD34-867F-43ED-8F30-AE52F21463EF}" type="pres">
      <dgm:prSet presAssocID="{ECC7C54A-AE77-4CA5-9087-ECDE0F8257D3}" presName="rootComposite1" presStyleCnt="0"/>
      <dgm:spPr/>
    </dgm:pt>
    <dgm:pt modelId="{5135A9DC-8DEA-45E8-877B-087FE875A885}" type="pres">
      <dgm:prSet presAssocID="{ECC7C54A-AE77-4CA5-9087-ECDE0F8257D3}" presName="rootText1" presStyleLbl="node0" presStyleIdx="0" presStyleCnt="1" custScaleX="200605" custLinFactY="-31746" custLinFactNeighborY="-100000">
        <dgm:presLayoutVars>
          <dgm:chPref val="3"/>
        </dgm:presLayoutVars>
      </dgm:prSet>
      <dgm:spPr/>
    </dgm:pt>
    <dgm:pt modelId="{A622F007-A912-4AA7-AF61-F549C015B2C1}" type="pres">
      <dgm:prSet presAssocID="{ECC7C54A-AE77-4CA5-9087-ECDE0F8257D3}" presName="rootConnector1" presStyleLbl="node1" presStyleIdx="0" presStyleCnt="0"/>
      <dgm:spPr/>
    </dgm:pt>
    <dgm:pt modelId="{E2C02A82-79B0-4139-96D8-86E300F05A92}" type="pres">
      <dgm:prSet presAssocID="{ECC7C54A-AE77-4CA5-9087-ECDE0F8257D3}" presName="hierChild2" presStyleCnt="0"/>
      <dgm:spPr/>
    </dgm:pt>
    <dgm:pt modelId="{2461107D-9988-4C8A-90DA-259CE43800F2}" type="pres">
      <dgm:prSet presAssocID="{54272C6E-70C9-4A9F-B3B7-D0EC144BD60F}" presName="Name37" presStyleLbl="parChTrans1D2" presStyleIdx="0" presStyleCnt="5"/>
      <dgm:spPr/>
    </dgm:pt>
    <dgm:pt modelId="{3B2D4EA7-DA85-4AD0-BBAC-C7EB42F29974}" type="pres">
      <dgm:prSet presAssocID="{34533888-740B-495F-A19E-DBE82AE32DB9}" presName="hierRoot2" presStyleCnt="0">
        <dgm:presLayoutVars>
          <dgm:hierBranch val="init"/>
        </dgm:presLayoutVars>
      </dgm:prSet>
      <dgm:spPr/>
    </dgm:pt>
    <dgm:pt modelId="{B424C925-A0E3-413C-BE4B-B4D4E4722CC9}" type="pres">
      <dgm:prSet presAssocID="{34533888-740B-495F-A19E-DBE82AE32DB9}" presName="rootComposite" presStyleCnt="0"/>
      <dgm:spPr/>
    </dgm:pt>
    <dgm:pt modelId="{607DF943-FE46-46B2-8A9A-85C91001EA2A}" type="pres">
      <dgm:prSet presAssocID="{34533888-740B-495F-A19E-DBE82AE32DB9}" presName="rootText" presStyleLbl="node2" presStyleIdx="0" presStyleCnt="4" custScaleY="60643" custLinFactNeighborX="-10255" custLinFactNeighborY="512">
        <dgm:presLayoutVars>
          <dgm:chPref val="3"/>
        </dgm:presLayoutVars>
      </dgm:prSet>
      <dgm:spPr/>
    </dgm:pt>
    <dgm:pt modelId="{66EA7512-1BF6-4853-B6F4-694B57E74539}" type="pres">
      <dgm:prSet presAssocID="{34533888-740B-495F-A19E-DBE82AE32DB9}" presName="rootConnector" presStyleLbl="node2" presStyleIdx="0" presStyleCnt="4"/>
      <dgm:spPr/>
    </dgm:pt>
    <dgm:pt modelId="{91DF95EC-8EAC-472F-AA94-96546368B303}" type="pres">
      <dgm:prSet presAssocID="{34533888-740B-495F-A19E-DBE82AE32DB9}" presName="hierChild4" presStyleCnt="0"/>
      <dgm:spPr/>
    </dgm:pt>
    <dgm:pt modelId="{EE751103-3F20-4C7C-A412-2B9E3779C02A}" type="pres">
      <dgm:prSet presAssocID="{34533888-740B-495F-A19E-DBE82AE32DB9}" presName="hierChild5" presStyleCnt="0"/>
      <dgm:spPr/>
    </dgm:pt>
    <dgm:pt modelId="{FF15B5E7-CF18-4B35-8AB2-F197EF9D8B68}" type="pres">
      <dgm:prSet presAssocID="{AE5CB08D-58C6-4DD2-B2F2-05B8741BA535}" presName="Name37" presStyleLbl="parChTrans1D2" presStyleIdx="1" presStyleCnt="5"/>
      <dgm:spPr/>
    </dgm:pt>
    <dgm:pt modelId="{6FFC6B62-DDA7-4D6B-993B-795DA26C8BDF}" type="pres">
      <dgm:prSet presAssocID="{7FAB9CE3-830D-4408-A7A6-F781692FE56D}" presName="hierRoot2" presStyleCnt="0">
        <dgm:presLayoutVars>
          <dgm:hierBranch val="init"/>
        </dgm:presLayoutVars>
      </dgm:prSet>
      <dgm:spPr/>
    </dgm:pt>
    <dgm:pt modelId="{D09F7199-4C40-4B46-A9CD-329BABF26D09}" type="pres">
      <dgm:prSet presAssocID="{7FAB9CE3-830D-4408-A7A6-F781692FE56D}" presName="rootComposite" presStyleCnt="0"/>
      <dgm:spPr/>
    </dgm:pt>
    <dgm:pt modelId="{E00DD621-278A-45C3-8B60-4FEB6D2D8084}" type="pres">
      <dgm:prSet presAssocID="{7FAB9CE3-830D-4408-A7A6-F781692FE56D}" presName="rootText" presStyleLbl="node2" presStyleIdx="1" presStyleCnt="4" custScaleY="57339" custLinFactNeighborX="18352" custLinFactNeighborY="3816">
        <dgm:presLayoutVars>
          <dgm:chPref val="3"/>
        </dgm:presLayoutVars>
      </dgm:prSet>
      <dgm:spPr/>
    </dgm:pt>
    <dgm:pt modelId="{AB430B81-1943-4185-99C0-95C37DE57893}" type="pres">
      <dgm:prSet presAssocID="{7FAB9CE3-830D-4408-A7A6-F781692FE56D}" presName="rootConnector" presStyleLbl="node2" presStyleIdx="1" presStyleCnt="4"/>
      <dgm:spPr/>
    </dgm:pt>
    <dgm:pt modelId="{93AD04F3-A9CC-43F3-9B8B-9D299E1594F1}" type="pres">
      <dgm:prSet presAssocID="{7FAB9CE3-830D-4408-A7A6-F781692FE56D}" presName="hierChild4" presStyleCnt="0"/>
      <dgm:spPr/>
    </dgm:pt>
    <dgm:pt modelId="{14B3AFE1-DFB2-45E9-96E1-468876694C75}" type="pres">
      <dgm:prSet presAssocID="{7FAB9CE3-830D-4408-A7A6-F781692FE56D}" presName="hierChild5" presStyleCnt="0"/>
      <dgm:spPr/>
    </dgm:pt>
    <dgm:pt modelId="{70C97D81-E891-4E59-8B94-CDCE9749DBBD}" type="pres">
      <dgm:prSet presAssocID="{53D7CB95-58AD-4AF3-B070-928AF3405024}" presName="Name37" presStyleLbl="parChTrans1D2" presStyleIdx="2" presStyleCnt="5"/>
      <dgm:spPr/>
    </dgm:pt>
    <dgm:pt modelId="{BF4229F2-78D7-4345-9FAC-70D24E74E9E6}" type="pres">
      <dgm:prSet presAssocID="{CCE4568F-4757-4351-B5A0-0A574DE0FCC0}" presName="hierRoot2" presStyleCnt="0">
        <dgm:presLayoutVars>
          <dgm:hierBranch val="init"/>
        </dgm:presLayoutVars>
      </dgm:prSet>
      <dgm:spPr/>
    </dgm:pt>
    <dgm:pt modelId="{75A9B209-EE4A-4293-A72F-4D87524B9215}" type="pres">
      <dgm:prSet presAssocID="{CCE4568F-4757-4351-B5A0-0A574DE0FCC0}" presName="rootComposite" presStyleCnt="0"/>
      <dgm:spPr/>
    </dgm:pt>
    <dgm:pt modelId="{D2AB9A71-8F13-447B-B86E-72FD7C6BFCD2}" type="pres">
      <dgm:prSet presAssocID="{CCE4568F-4757-4351-B5A0-0A574DE0FCC0}" presName="rootText" presStyleLbl="node2" presStyleIdx="2" presStyleCnt="4" custScaleX="134865" custScaleY="51166" custLinFactNeighborX="25266" custLinFactNeighborY="2453">
        <dgm:presLayoutVars>
          <dgm:chPref val="3"/>
        </dgm:presLayoutVars>
      </dgm:prSet>
      <dgm:spPr/>
    </dgm:pt>
    <dgm:pt modelId="{DE0A1364-BB07-43A5-90AB-4386D153D73C}" type="pres">
      <dgm:prSet presAssocID="{CCE4568F-4757-4351-B5A0-0A574DE0FCC0}" presName="rootConnector" presStyleLbl="node2" presStyleIdx="2" presStyleCnt="4"/>
      <dgm:spPr/>
    </dgm:pt>
    <dgm:pt modelId="{2A97AD24-86E8-4CB8-B974-A8CAF9A7AEB6}" type="pres">
      <dgm:prSet presAssocID="{CCE4568F-4757-4351-B5A0-0A574DE0FCC0}" presName="hierChild4" presStyleCnt="0"/>
      <dgm:spPr/>
    </dgm:pt>
    <dgm:pt modelId="{005EA2D6-8511-48DB-B5E2-83244B8A49E5}" type="pres">
      <dgm:prSet presAssocID="{CCE4568F-4757-4351-B5A0-0A574DE0FCC0}" presName="hierChild5" presStyleCnt="0"/>
      <dgm:spPr/>
    </dgm:pt>
    <dgm:pt modelId="{6F1FB2CB-7F04-4AA2-AF37-A252587D43EB}" type="pres">
      <dgm:prSet presAssocID="{DEA15FA7-183D-44A8-B3A0-A0766FB19922}" presName="Name37" presStyleLbl="parChTrans1D2" presStyleIdx="3" presStyleCnt="5"/>
      <dgm:spPr/>
    </dgm:pt>
    <dgm:pt modelId="{FCDE1BA1-8BBA-4A94-8BE7-B58ADD26A0A1}" type="pres">
      <dgm:prSet presAssocID="{5DCA0BC7-D67E-4DF6-8280-7CAE3DC7AFEB}" presName="hierRoot2" presStyleCnt="0">
        <dgm:presLayoutVars>
          <dgm:hierBranch val="init"/>
        </dgm:presLayoutVars>
      </dgm:prSet>
      <dgm:spPr/>
    </dgm:pt>
    <dgm:pt modelId="{4AB22DE5-22DE-4282-9B70-CF6713B8194B}" type="pres">
      <dgm:prSet presAssocID="{5DCA0BC7-D67E-4DF6-8280-7CAE3DC7AFEB}" presName="rootComposite" presStyleCnt="0"/>
      <dgm:spPr/>
    </dgm:pt>
    <dgm:pt modelId="{EF35F632-1A70-418E-A0D6-72F42FF045E4}" type="pres">
      <dgm:prSet presAssocID="{5DCA0BC7-D67E-4DF6-8280-7CAE3DC7AFEB}" presName="rootText" presStyleLbl="node2" presStyleIdx="3" presStyleCnt="4" custScaleX="127552" custScaleY="61052" custLinFactNeighborX="18239" custLinFactNeighborY="103">
        <dgm:presLayoutVars>
          <dgm:chPref val="3"/>
        </dgm:presLayoutVars>
      </dgm:prSet>
      <dgm:spPr/>
    </dgm:pt>
    <dgm:pt modelId="{060BFFD9-6010-4ECC-8541-1F3788A45491}" type="pres">
      <dgm:prSet presAssocID="{5DCA0BC7-D67E-4DF6-8280-7CAE3DC7AFEB}" presName="rootConnector" presStyleLbl="node2" presStyleIdx="3" presStyleCnt="4"/>
      <dgm:spPr/>
    </dgm:pt>
    <dgm:pt modelId="{7A9757B1-F1E1-4DE7-9CB3-877234F29A5F}" type="pres">
      <dgm:prSet presAssocID="{5DCA0BC7-D67E-4DF6-8280-7CAE3DC7AFEB}" presName="hierChild4" presStyleCnt="0"/>
      <dgm:spPr/>
    </dgm:pt>
    <dgm:pt modelId="{00BEBC16-764B-4128-94DE-8FC037AC3BF2}" type="pres">
      <dgm:prSet presAssocID="{5DCA0BC7-D67E-4DF6-8280-7CAE3DC7AFEB}" presName="hierChild5" presStyleCnt="0"/>
      <dgm:spPr/>
    </dgm:pt>
    <dgm:pt modelId="{509E4C0A-299A-4746-8925-DB14240EECAA}" type="pres">
      <dgm:prSet presAssocID="{ECC7C54A-AE77-4CA5-9087-ECDE0F8257D3}" presName="hierChild3" presStyleCnt="0"/>
      <dgm:spPr/>
    </dgm:pt>
    <dgm:pt modelId="{6F289010-6A58-48A8-BF92-A9EFBEBA5C64}" type="pres">
      <dgm:prSet presAssocID="{3B12BD7D-F287-4AFA-B698-FB775A8078AF}" presName="Name111" presStyleLbl="parChTrans1D2" presStyleIdx="4" presStyleCnt="5"/>
      <dgm:spPr/>
    </dgm:pt>
    <dgm:pt modelId="{28914CE4-08C7-438D-BFF2-5AA741D9F947}" type="pres">
      <dgm:prSet presAssocID="{9C6585BF-A69F-43A3-9DD5-8507A81B4A25}" presName="hierRoot3" presStyleCnt="0">
        <dgm:presLayoutVars>
          <dgm:hierBranch val="init"/>
        </dgm:presLayoutVars>
      </dgm:prSet>
      <dgm:spPr/>
    </dgm:pt>
    <dgm:pt modelId="{1E1F0D0F-3530-4668-B245-6519BF4E81B7}" type="pres">
      <dgm:prSet presAssocID="{9C6585BF-A69F-43A3-9DD5-8507A81B4A25}" presName="rootComposite3" presStyleCnt="0"/>
      <dgm:spPr/>
    </dgm:pt>
    <dgm:pt modelId="{A74F736D-4CED-4E57-ACA4-A5DF513564FC}" type="pres">
      <dgm:prSet presAssocID="{9C6585BF-A69F-43A3-9DD5-8507A81B4A25}" presName="rootText3" presStyleLbl="asst1" presStyleIdx="0" presStyleCnt="1" custFlipVert="0" custScaleX="161764" custScaleY="84778" custLinFactNeighborX="5447" custLinFactNeighborY="-23854">
        <dgm:presLayoutVars>
          <dgm:chPref val="3"/>
        </dgm:presLayoutVars>
      </dgm:prSet>
      <dgm:spPr/>
    </dgm:pt>
    <dgm:pt modelId="{2CD14B79-2F91-4755-A776-EAF58501B0DF}" type="pres">
      <dgm:prSet presAssocID="{9C6585BF-A69F-43A3-9DD5-8507A81B4A25}" presName="rootConnector3" presStyleLbl="asst1" presStyleIdx="0" presStyleCnt="1"/>
      <dgm:spPr/>
    </dgm:pt>
    <dgm:pt modelId="{9CCA2828-6064-41F8-AEA4-F5A94CCAC2E3}" type="pres">
      <dgm:prSet presAssocID="{9C6585BF-A69F-43A3-9DD5-8507A81B4A25}" presName="hierChild6" presStyleCnt="0"/>
      <dgm:spPr/>
    </dgm:pt>
    <dgm:pt modelId="{B9D6F517-C5F7-4854-81FB-D01CE72CCC5E}" type="pres">
      <dgm:prSet presAssocID="{9C6585BF-A69F-43A3-9DD5-8507A81B4A25}" presName="hierChild7" presStyleCnt="0"/>
      <dgm:spPr/>
    </dgm:pt>
  </dgm:ptLst>
  <dgm:cxnLst>
    <dgm:cxn modelId="{938E1907-2F94-4C0F-B646-C92BB529E3B8}" srcId="{01F8DE1A-C43B-4361-87D2-9E48CC45A829}" destId="{ECC7C54A-AE77-4CA5-9087-ECDE0F8257D3}" srcOrd="0" destOrd="0" parTransId="{0687911A-9086-4B7B-99D2-C3202497CC68}" sibTransId="{65730002-6B96-4E19-90CD-7DA00ED6E331}"/>
    <dgm:cxn modelId="{7E12E910-6E86-49EE-BFAA-C05814DF18A2}" type="presOf" srcId="{ECC7C54A-AE77-4CA5-9087-ECDE0F8257D3}" destId="{A622F007-A912-4AA7-AF61-F549C015B2C1}" srcOrd="1" destOrd="0" presId="urn:microsoft.com/office/officeart/2005/8/layout/orgChart1"/>
    <dgm:cxn modelId="{4FE3331F-133D-4A59-A06C-CDF36F27F84F}" type="presOf" srcId="{5DCA0BC7-D67E-4DF6-8280-7CAE3DC7AFEB}" destId="{EF35F632-1A70-418E-A0D6-72F42FF045E4}" srcOrd="0" destOrd="0" presId="urn:microsoft.com/office/officeart/2005/8/layout/orgChart1"/>
    <dgm:cxn modelId="{D2370723-9A2C-4FB1-A75F-329B2F49AB0C}" type="presOf" srcId="{ECC7C54A-AE77-4CA5-9087-ECDE0F8257D3}" destId="{5135A9DC-8DEA-45E8-877B-087FE875A885}" srcOrd="0" destOrd="0" presId="urn:microsoft.com/office/officeart/2005/8/layout/orgChart1"/>
    <dgm:cxn modelId="{F4FBAE28-D6EC-4417-9F2B-BC18CDF2EB44}" type="presOf" srcId="{5DCA0BC7-D67E-4DF6-8280-7CAE3DC7AFEB}" destId="{060BFFD9-6010-4ECC-8541-1F3788A45491}" srcOrd="1" destOrd="0" presId="urn:microsoft.com/office/officeart/2005/8/layout/orgChart1"/>
    <dgm:cxn modelId="{011D485D-DA2B-4A9C-806B-E25A8A37FD13}" srcId="{ECC7C54A-AE77-4CA5-9087-ECDE0F8257D3}" destId="{9C6585BF-A69F-43A3-9DD5-8507A81B4A25}" srcOrd="0" destOrd="0" parTransId="{3B12BD7D-F287-4AFA-B698-FB775A8078AF}" sibTransId="{55A59802-3C17-42F8-A1E4-23851889BF75}"/>
    <dgm:cxn modelId="{2582705D-7331-4EE3-A150-41290C36CBD7}" type="presOf" srcId="{9C6585BF-A69F-43A3-9DD5-8507A81B4A25}" destId="{A74F736D-4CED-4E57-ACA4-A5DF513564FC}" srcOrd="0" destOrd="0" presId="urn:microsoft.com/office/officeart/2005/8/layout/orgChart1"/>
    <dgm:cxn modelId="{38BB8144-58BA-42A4-95A3-674A3BB5E5EE}" type="presOf" srcId="{01F8DE1A-C43B-4361-87D2-9E48CC45A829}" destId="{593ADEDD-FA0E-4C19-8D70-95DF91F82875}" srcOrd="0" destOrd="0" presId="urn:microsoft.com/office/officeart/2005/8/layout/orgChart1"/>
    <dgm:cxn modelId="{E7CA2445-427C-4075-A803-06D0FB859043}" srcId="{ECC7C54A-AE77-4CA5-9087-ECDE0F8257D3}" destId="{5DCA0BC7-D67E-4DF6-8280-7CAE3DC7AFEB}" srcOrd="4" destOrd="0" parTransId="{DEA15FA7-183D-44A8-B3A0-A0766FB19922}" sibTransId="{101F088E-6BBD-4F06-BEFB-BE45EA6E0064}"/>
    <dgm:cxn modelId="{64FC8346-8996-440A-919B-873B7AFA1BF3}" type="presOf" srcId="{DEA15FA7-183D-44A8-B3A0-A0766FB19922}" destId="{6F1FB2CB-7F04-4AA2-AF37-A252587D43EB}" srcOrd="0" destOrd="0" presId="urn:microsoft.com/office/officeart/2005/8/layout/orgChart1"/>
    <dgm:cxn modelId="{4AB06249-E5B2-4196-9518-0816B6C3ADAC}" type="presOf" srcId="{CCE4568F-4757-4351-B5A0-0A574DE0FCC0}" destId="{DE0A1364-BB07-43A5-90AB-4386D153D73C}" srcOrd="1" destOrd="0" presId="urn:microsoft.com/office/officeart/2005/8/layout/orgChart1"/>
    <dgm:cxn modelId="{FDA5DD70-D911-4AAB-A4FC-702DDD880E6C}" srcId="{ECC7C54A-AE77-4CA5-9087-ECDE0F8257D3}" destId="{7FAB9CE3-830D-4408-A7A6-F781692FE56D}" srcOrd="2" destOrd="0" parTransId="{AE5CB08D-58C6-4DD2-B2F2-05B8741BA535}" sibTransId="{14296618-382B-40BA-8E37-DF349C1DC6A9}"/>
    <dgm:cxn modelId="{C5714C52-3F6B-4C1C-945F-6C27E7116A74}" srcId="{ECC7C54A-AE77-4CA5-9087-ECDE0F8257D3}" destId="{34533888-740B-495F-A19E-DBE82AE32DB9}" srcOrd="1" destOrd="0" parTransId="{54272C6E-70C9-4A9F-B3B7-D0EC144BD60F}" sibTransId="{4C32E46A-C7A9-4EB3-BDC3-F1153BA0C371}"/>
    <dgm:cxn modelId="{0EA05A72-EB48-4C2E-B086-B3F7B3CF4EC3}" type="presOf" srcId="{53D7CB95-58AD-4AF3-B070-928AF3405024}" destId="{70C97D81-E891-4E59-8B94-CDCE9749DBBD}" srcOrd="0" destOrd="0" presId="urn:microsoft.com/office/officeart/2005/8/layout/orgChart1"/>
    <dgm:cxn modelId="{A4D4E256-0B72-44DE-A0D8-0418BFA8AD54}" type="presOf" srcId="{34533888-740B-495F-A19E-DBE82AE32DB9}" destId="{66EA7512-1BF6-4853-B6F4-694B57E74539}" srcOrd="1" destOrd="0" presId="urn:microsoft.com/office/officeart/2005/8/layout/orgChart1"/>
    <dgm:cxn modelId="{FD7F0D7D-6AB4-470E-ABBD-1148F2A5FB40}" type="presOf" srcId="{AE5CB08D-58C6-4DD2-B2F2-05B8741BA535}" destId="{FF15B5E7-CF18-4B35-8AB2-F197EF9D8B68}" srcOrd="0" destOrd="0" presId="urn:microsoft.com/office/officeart/2005/8/layout/orgChart1"/>
    <dgm:cxn modelId="{9C31019D-0424-4501-9DAE-2DEF86110127}" type="presOf" srcId="{7FAB9CE3-830D-4408-A7A6-F781692FE56D}" destId="{E00DD621-278A-45C3-8B60-4FEB6D2D8084}" srcOrd="0" destOrd="0" presId="urn:microsoft.com/office/officeart/2005/8/layout/orgChart1"/>
    <dgm:cxn modelId="{D5B6B9B5-7DA4-401C-A611-7ECB34826482}" type="presOf" srcId="{CCE4568F-4757-4351-B5A0-0A574DE0FCC0}" destId="{D2AB9A71-8F13-447B-B86E-72FD7C6BFCD2}" srcOrd="0" destOrd="0" presId="urn:microsoft.com/office/officeart/2005/8/layout/orgChart1"/>
    <dgm:cxn modelId="{DDD904CB-9AB6-49D4-ADA0-98C9A0259D6C}" srcId="{ECC7C54A-AE77-4CA5-9087-ECDE0F8257D3}" destId="{CCE4568F-4757-4351-B5A0-0A574DE0FCC0}" srcOrd="3" destOrd="0" parTransId="{53D7CB95-58AD-4AF3-B070-928AF3405024}" sibTransId="{38BF31AD-CA4E-416C-9F52-F87CAE25368A}"/>
    <dgm:cxn modelId="{FCD9C0CD-A07E-46EB-834E-94D98550F16E}" type="presOf" srcId="{7FAB9CE3-830D-4408-A7A6-F781692FE56D}" destId="{AB430B81-1943-4185-99C0-95C37DE57893}" srcOrd="1" destOrd="0" presId="urn:microsoft.com/office/officeart/2005/8/layout/orgChart1"/>
    <dgm:cxn modelId="{AFE01FE0-A4D5-4F45-9CDF-0CDF26FFB18B}" type="presOf" srcId="{34533888-740B-495F-A19E-DBE82AE32DB9}" destId="{607DF943-FE46-46B2-8A9A-85C91001EA2A}" srcOrd="0" destOrd="0" presId="urn:microsoft.com/office/officeart/2005/8/layout/orgChart1"/>
    <dgm:cxn modelId="{49418DE4-437D-40EC-A779-316BB2BDEA0E}" type="presOf" srcId="{9C6585BF-A69F-43A3-9DD5-8507A81B4A25}" destId="{2CD14B79-2F91-4755-A776-EAF58501B0DF}" srcOrd="1" destOrd="0" presId="urn:microsoft.com/office/officeart/2005/8/layout/orgChart1"/>
    <dgm:cxn modelId="{B60DEBEE-1C82-43DF-BAD6-766912C22F77}" type="presOf" srcId="{3B12BD7D-F287-4AFA-B698-FB775A8078AF}" destId="{6F289010-6A58-48A8-BF92-A9EFBEBA5C64}" srcOrd="0" destOrd="0" presId="urn:microsoft.com/office/officeart/2005/8/layout/orgChart1"/>
    <dgm:cxn modelId="{03BD93F7-0A56-45AD-AE6E-5EC4D821DE36}" type="presOf" srcId="{54272C6E-70C9-4A9F-B3B7-D0EC144BD60F}" destId="{2461107D-9988-4C8A-90DA-259CE43800F2}" srcOrd="0" destOrd="0" presId="urn:microsoft.com/office/officeart/2005/8/layout/orgChart1"/>
    <dgm:cxn modelId="{E13E70C0-BF36-4C29-AAE5-E435BCCD6D6B}" type="presParOf" srcId="{593ADEDD-FA0E-4C19-8D70-95DF91F82875}" destId="{9C7252CF-A666-4311-B326-364281471619}" srcOrd="0" destOrd="0" presId="urn:microsoft.com/office/officeart/2005/8/layout/orgChart1"/>
    <dgm:cxn modelId="{F1980E76-5719-40BC-8935-44B802487EBB}" type="presParOf" srcId="{9C7252CF-A666-4311-B326-364281471619}" destId="{939DCD34-867F-43ED-8F30-AE52F21463EF}" srcOrd="0" destOrd="0" presId="urn:microsoft.com/office/officeart/2005/8/layout/orgChart1"/>
    <dgm:cxn modelId="{7FAB0947-3D9F-422D-B55A-70C5F9AA2803}" type="presParOf" srcId="{939DCD34-867F-43ED-8F30-AE52F21463EF}" destId="{5135A9DC-8DEA-45E8-877B-087FE875A885}" srcOrd="0" destOrd="0" presId="urn:microsoft.com/office/officeart/2005/8/layout/orgChart1"/>
    <dgm:cxn modelId="{99A8F24B-A976-4B8D-A5F7-116C87028861}" type="presParOf" srcId="{939DCD34-867F-43ED-8F30-AE52F21463EF}" destId="{A622F007-A912-4AA7-AF61-F549C015B2C1}" srcOrd="1" destOrd="0" presId="urn:microsoft.com/office/officeart/2005/8/layout/orgChart1"/>
    <dgm:cxn modelId="{07FFB6F3-D507-4589-9D76-B3359EDF20B3}" type="presParOf" srcId="{9C7252CF-A666-4311-B326-364281471619}" destId="{E2C02A82-79B0-4139-96D8-86E300F05A92}" srcOrd="1" destOrd="0" presId="urn:microsoft.com/office/officeart/2005/8/layout/orgChart1"/>
    <dgm:cxn modelId="{775C1903-ACE6-46DE-96DE-618A890DDBF9}" type="presParOf" srcId="{E2C02A82-79B0-4139-96D8-86E300F05A92}" destId="{2461107D-9988-4C8A-90DA-259CE43800F2}" srcOrd="0" destOrd="0" presId="urn:microsoft.com/office/officeart/2005/8/layout/orgChart1"/>
    <dgm:cxn modelId="{F875868D-4817-461A-9D06-AEBE5646803D}" type="presParOf" srcId="{E2C02A82-79B0-4139-96D8-86E300F05A92}" destId="{3B2D4EA7-DA85-4AD0-BBAC-C7EB42F29974}" srcOrd="1" destOrd="0" presId="urn:microsoft.com/office/officeart/2005/8/layout/orgChart1"/>
    <dgm:cxn modelId="{B1C0482F-C190-4D9E-A70B-9A68596A19A9}" type="presParOf" srcId="{3B2D4EA7-DA85-4AD0-BBAC-C7EB42F29974}" destId="{B424C925-A0E3-413C-BE4B-B4D4E4722CC9}" srcOrd="0" destOrd="0" presId="urn:microsoft.com/office/officeart/2005/8/layout/orgChart1"/>
    <dgm:cxn modelId="{E9EE98F0-8EF4-4552-9BCB-AB583C176D77}" type="presParOf" srcId="{B424C925-A0E3-413C-BE4B-B4D4E4722CC9}" destId="{607DF943-FE46-46B2-8A9A-85C91001EA2A}" srcOrd="0" destOrd="0" presId="urn:microsoft.com/office/officeart/2005/8/layout/orgChart1"/>
    <dgm:cxn modelId="{6CC18395-80B6-44F9-81DE-46217A26EA7A}" type="presParOf" srcId="{B424C925-A0E3-413C-BE4B-B4D4E4722CC9}" destId="{66EA7512-1BF6-4853-B6F4-694B57E74539}" srcOrd="1" destOrd="0" presId="urn:microsoft.com/office/officeart/2005/8/layout/orgChart1"/>
    <dgm:cxn modelId="{3CC110EA-D100-482A-A95F-954833DAFBA7}" type="presParOf" srcId="{3B2D4EA7-DA85-4AD0-BBAC-C7EB42F29974}" destId="{91DF95EC-8EAC-472F-AA94-96546368B303}" srcOrd="1" destOrd="0" presId="urn:microsoft.com/office/officeart/2005/8/layout/orgChart1"/>
    <dgm:cxn modelId="{CEC473DE-C912-4530-ABB6-40205007F3F9}" type="presParOf" srcId="{3B2D4EA7-DA85-4AD0-BBAC-C7EB42F29974}" destId="{EE751103-3F20-4C7C-A412-2B9E3779C02A}" srcOrd="2" destOrd="0" presId="urn:microsoft.com/office/officeart/2005/8/layout/orgChart1"/>
    <dgm:cxn modelId="{36207E86-588B-47C9-8486-936452181F56}" type="presParOf" srcId="{E2C02A82-79B0-4139-96D8-86E300F05A92}" destId="{FF15B5E7-CF18-4B35-8AB2-F197EF9D8B68}" srcOrd="2" destOrd="0" presId="urn:microsoft.com/office/officeart/2005/8/layout/orgChart1"/>
    <dgm:cxn modelId="{E85BD228-14A0-41FD-A37F-1B0D33A8A782}" type="presParOf" srcId="{E2C02A82-79B0-4139-96D8-86E300F05A92}" destId="{6FFC6B62-DDA7-4D6B-993B-795DA26C8BDF}" srcOrd="3" destOrd="0" presId="urn:microsoft.com/office/officeart/2005/8/layout/orgChart1"/>
    <dgm:cxn modelId="{6F210CB9-F507-4405-BB48-82E3B8E61A4B}" type="presParOf" srcId="{6FFC6B62-DDA7-4D6B-993B-795DA26C8BDF}" destId="{D09F7199-4C40-4B46-A9CD-329BABF26D09}" srcOrd="0" destOrd="0" presId="urn:microsoft.com/office/officeart/2005/8/layout/orgChart1"/>
    <dgm:cxn modelId="{49E7D505-CCB0-49BB-A89B-930A66E9DB60}" type="presParOf" srcId="{D09F7199-4C40-4B46-A9CD-329BABF26D09}" destId="{E00DD621-278A-45C3-8B60-4FEB6D2D8084}" srcOrd="0" destOrd="0" presId="urn:microsoft.com/office/officeart/2005/8/layout/orgChart1"/>
    <dgm:cxn modelId="{7101F2F8-3545-47F6-9211-76FB4A101453}" type="presParOf" srcId="{D09F7199-4C40-4B46-A9CD-329BABF26D09}" destId="{AB430B81-1943-4185-99C0-95C37DE57893}" srcOrd="1" destOrd="0" presId="urn:microsoft.com/office/officeart/2005/8/layout/orgChart1"/>
    <dgm:cxn modelId="{61E797CE-D9DD-4461-93EF-D372AAB61189}" type="presParOf" srcId="{6FFC6B62-DDA7-4D6B-993B-795DA26C8BDF}" destId="{93AD04F3-A9CC-43F3-9B8B-9D299E1594F1}" srcOrd="1" destOrd="0" presId="urn:microsoft.com/office/officeart/2005/8/layout/orgChart1"/>
    <dgm:cxn modelId="{796B587B-EDA3-44F4-88FB-FE6CA1EF85AA}" type="presParOf" srcId="{6FFC6B62-DDA7-4D6B-993B-795DA26C8BDF}" destId="{14B3AFE1-DFB2-45E9-96E1-468876694C75}" srcOrd="2" destOrd="0" presId="urn:microsoft.com/office/officeart/2005/8/layout/orgChart1"/>
    <dgm:cxn modelId="{39E16E38-B04C-4108-867D-B69FB2DDA039}" type="presParOf" srcId="{E2C02A82-79B0-4139-96D8-86E300F05A92}" destId="{70C97D81-E891-4E59-8B94-CDCE9749DBBD}" srcOrd="4" destOrd="0" presId="urn:microsoft.com/office/officeart/2005/8/layout/orgChart1"/>
    <dgm:cxn modelId="{C85BC225-1A57-402C-B1FE-EC278295E121}" type="presParOf" srcId="{E2C02A82-79B0-4139-96D8-86E300F05A92}" destId="{BF4229F2-78D7-4345-9FAC-70D24E74E9E6}" srcOrd="5" destOrd="0" presId="urn:microsoft.com/office/officeart/2005/8/layout/orgChart1"/>
    <dgm:cxn modelId="{2B656F23-85AD-4BF8-9121-3E2CFEF761C5}" type="presParOf" srcId="{BF4229F2-78D7-4345-9FAC-70D24E74E9E6}" destId="{75A9B209-EE4A-4293-A72F-4D87524B9215}" srcOrd="0" destOrd="0" presId="urn:microsoft.com/office/officeart/2005/8/layout/orgChart1"/>
    <dgm:cxn modelId="{11CB6E5B-9054-4ECE-9A9D-8E772A751EE9}" type="presParOf" srcId="{75A9B209-EE4A-4293-A72F-4D87524B9215}" destId="{D2AB9A71-8F13-447B-B86E-72FD7C6BFCD2}" srcOrd="0" destOrd="0" presId="urn:microsoft.com/office/officeart/2005/8/layout/orgChart1"/>
    <dgm:cxn modelId="{C61B38E9-7A6E-41A7-9F4B-6E66A3309C9F}" type="presParOf" srcId="{75A9B209-EE4A-4293-A72F-4D87524B9215}" destId="{DE0A1364-BB07-43A5-90AB-4386D153D73C}" srcOrd="1" destOrd="0" presId="urn:microsoft.com/office/officeart/2005/8/layout/orgChart1"/>
    <dgm:cxn modelId="{F26587F4-4EDB-45ED-AC2D-21D0A6D615FA}" type="presParOf" srcId="{BF4229F2-78D7-4345-9FAC-70D24E74E9E6}" destId="{2A97AD24-86E8-4CB8-B974-A8CAF9A7AEB6}" srcOrd="1" destOrd="0" presId="urn:microsoft.com/office/officeart/2005/8/layout/orgChart1"/>
    <dgm:cxn modelId="{09D80908-74F9-4B22-8823-FE885F0E5C80}" type="presParOf" srcId="{BF4229F2-78D7-4345-9FAC-70D24E74E9E6}" destId="{005EA2D6-8511-48DB-B5E2-83244B8A49E5}" srcOrd="2" destOrd="0" presId="urn:microsoft.com/office/officeart/2005/8/layout/orgChart1"/>
    <dgm:cxn modelId="{484AFCBB-37D6-47C1-9551-F0FD7188DA7C}" type="presParOf" srcId="{E2C02A82-79B0-4139-96D8-86E300F05A92}" destId="{6F1FB2CB-7F04-4AA2-AF37-A252587D43EB}" srcOrd="6" destOrd="0" presId="urn:microsoft.com/office/officeart/2005/8/layout/orgChart1"/>
    <dgm:cxn modelId="{595457E2-0148-454F-9126-92FBA5D71679}" type="presParOf" srcId="{E2C02A82-79B0-4139-96D8-86E300F05A92}" destId="{FCDE1BA1-8BBA-4A94-8BE7-B58ADD26A0A1}" srcOrd="7" destOrd="0" presId="urn:microsoft.com/office/officeart/2005/8/layout/orgChart1"/>
    <dgm:cxn modelId="{A95350F2-0FF7-4125-8DFE-872B69680CE5}" type="presParOf" srcId="{FCDE1BA1-8BBA-4A94-8BE7-B58ADD26A0A1}" destId="{4AB22DE5-22DE-4282-9B70-CF6713B8194B}" srcOrd="0" destOrd="0" presId="urn:microsoft.com/office/officeart/2005/8/layout/orgChart1"/>
    <dgm:cxn modelId="{4C79ACFF-3BDC-4099-9996-50C003E708B1}" type="presParOf" srcId="{4AB22DE5-22DE-4282-9B70-CF6713B8194B}" destId="{EF35F632-1A70-418E-A0D6-72F42FF045E4}" srcOrd="0" destOrd="0" presId="urn:microsoft.com/office/officeart/2005/8/layout/orgChart1"/>
    <dgm:cxn modelId="{3C23112E-D0C5-48C1-B037-3A06DC2B220B}" type="presParOf" srcId="{4AB22DE5-22DE-4282-9B70-CF6713B8194B}" destId="{060BFFD9-6010-4ECC-8541-1F3788A45491}" srcOrd="1" destOrd="0" presId="urn:microsoft.com/office/officeart/2005/8/layout/orgChart1"/>
    <dgm:cxn modelId="{4A988899-2DA1-4797-B61C-EC7C21E60EDD}" type="presParOf" srcId="{FCDE1BA1-8BBA-4A94-8BE7-B58ADD26A0A1}" destId="{7A9757B1-F1E1-4DE7-9CB3-877234F29A5F}" srcOrd="1" destOrd="0" presId="urn:microsoft.com/office/officeart/2005/8/layout/orgChart1"/>
    <dgm:cxn modelId="{88B3B63F-61F3-409A-86EB-AE7E0CC582C8}" type="presParOf" srcId="{FCDE1BA1-8BBA-4A94-8BE7-B58ADD26A0A1}" destId="{00BEBC16-764B-4128-94DE-8FC037AC3BF2}" srcOrd="2" destOrd="0" presId="urn:microsoft.com/office/officeart/2005/8/layout/orgChart1"/>
    <dgm:cxn modelId="{10A65101-D3FA-424E-8F4D-D4C28C143F36}" type="presParOf" srcId="{9C7252CF-A666-4311-B326-364281471619}" destId="{509E4C0A-299A-4746-8925-DB14240EECAA}" srcOrd="2" destOrd="0" presId="urn:microsoft.com/office/officeart/2005/8/layout/orgChart1"/>
    <dgm:cxn modelId="{3529F846-9416-4994-A2BB-A738F50C22C1}" type="presParOf" srcId="{509E4C0A-299A-4746-8925-DB14240EECAA}" destId="{6F289010-6A58-48A8-BF92-A9EFBEBA5C64}" srcOrd="0" destOrd="0" presId="urn:microsoft.com/office/officeart/2005/8/layout/orgChart1"/>
    <dgm:cxn modelId="{4925414B-795D-479A-B58E-6E64A8856D89}" type="presParOf" srcId="{509E4C0A-299A-4746-8925-DB14240EECAA}" destId="{28914CE4-08C7-438D-BFF2-5AA741D9F947}" srcOrd="1" destOrd="0" presId="urn:microsoft.com/office/officeart/2005/8/layout/orgChart1"/>
    <dgm:cxn modelId="{25AE0883-EB46-4A3D-B21D-2CC563B91A9B}" type="presParOf" srcId="{28914CE4-08C7-438D-BFF2-5AA741D9F947}" destId="{1E1F0D0F-3530-4668-B245-6519BF4E81B7}" srcOrd="0" destOrd="0" presId="urn:microsoft.com/office/officeart/2005/8/layout/orgChart1"/>
    <dgm:cxn modelId="{B978D1B5-88A9-4002-8419-C2ACA7349067}" type="presParOf" srcId="{1E1F0D0F-3530-4668-B245-6519BF4E81B7}" destId="{A74F736D-4CED-4E57-ACA4-A5DF513564FC}" srcOrd="0" destOrd="0" presId="urn:microsoft.com/office/officeart/2005/8/layout/orgChart1"/>
    <dgm:cxn modelId="{E77EBEC3-10FE-43ED-AD92-3A7DB50A667B}" type="presParOf" srcId="{1E1F0D0F-3530-4668-B245-6519BF4E81B7}" destId="{2CD14B79-2F91-4755-A776-EAF58501B0DF}" srcOrd="1" destOrd="0" presId="urn:microsoft.com/office/officeart/2005/8/layout/orgChart1"/>
    <dgm:cxn modelId="{6DA0FD4D-D94D-47DF-892D-9BC6395B226A}" type="presParOf" srcId="{28914CE4-08C7-438D-BFF2-5AA741D9F947}" destId="{9CCA2828-6064-41F8-AEA4-F5A94CCAC2E3}" srcOrd="1" destOrd="0" presId="urn:microsoft.com/office/officeart/2005/8/layout/orgChart1"/>
    <dgm:cxn modelId="{666672A7-E3B0-4CA0-8BCB-22D9B9F66BB4}" type="presParOf" srcId="{28914CE4-08C7-438D-BFF2-5AA741D9F947}" destId="{B9D6F517-C5F7-4854-81FB-D01CE72CCC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37667-A8F2-4CEB-9992-E475A280D4E0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E76DA3B-B54B-4A27-99BC-BC6FBCFF2316}">
      <dgm:prSet phldrT="[Text]" custT="1"/>
      <dgm:spPr>
        <a:solidFill>
          <a:schemeClr val="accent1">
            <a:lumMod val="20000"/>
            <a:lumOff val="80000"/>
            <a:alpha val="80000"/>
          </a:schemeClr>
        </a:solidFill>
        <a:ln>
          <a:noFill/>
        </a:ln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1" u="sng" dirty="0">
              <a:solidFill>
                <a:schemeClr val="tx1"/>
              </a:solidFill>
            </a:rPr>
            <a:t>Hypothesis testing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tx1"/>
              </a:solidFill>
            </a:rPr>
            <a:t>We will be performing hypothesis testing based on the number of visits   and cost considerations.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tx1"/>
              </a:solidFill>
            </a:rPr>
            <a:t>300,000 customers will be considered  as sample for the test. 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tx1"/>
              </a:solidFill>
            </a:rPr>
            <a:t>We will count the increase in the number of visits per day for 30 days and will decide accordingly the hypothesis as the null hypothesis and the alternate hypothesis. 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300" dirty="0">
              <a:solidFill>
                <a:schemeClr val="tx1"/>
              </a:solidFill>
            </a:rPr>
            <a:t>If this increase is satisfactory then we will opt this alternative otherwise we can work in two different ways</a:t>
          </a:r>
          <a:endParaRPr lang="en-US" sz="1300" dirty="0"/>
        </a:p>
      </dgm:t>
    </dgm:pt>
    <dgm:pt modelId="{91A419C1-702C-4AF5-8B0A-C928287F14DB}" type="parTrans" cxnId="{E650C834-3F97-4F85-BAD8-E4A1BD665A34}">
      <dgm:prSet/>
      <dgm:spPr/>
      <dgm:t>
        <a:bodyPr/>
        <a:lstStyle/>
        <a:p>
          <a:endParaRPr lang="en-US"/>
        </a:p>
      </dgm:t>
    </dgm:pt>
    <dgm:pt modelId="{424EB7AD-984A-40A0-9B3C-1DE4EBA699AE}" type="sibTrans" cxnId="{E650C834-3F97-4F85-BAD8-E4A1BD665A34}">
      <dgm:prSet/>
      <dgm:spPr/>
      <dgm:t>
        <a:bodyPr/>
        <a:lstStyle/>
        <a:p>
          <a:endParaRPr lang="en-US"/>
        </a:p>
      </dgm:t>
    </dgm:pt>
    <dgm:pt modelId="{38A18A86-6DA4-4806-99D3-4370D9652CC4}">
      <dgm:prSet phldrT="[Text]"/>
      <dgm:spPr>
        <a:solidFill>
          <a:schemeClr val="bg1">
            <a:lumMod val="85000"/>
            <a:alpha val="70000"/>
          </a:schemeClr>
        </a:solidFill>
      </dgm:spPr>
      <dgm:t>
        <a:bodyPr/>
        <a:lstStyle/>
        <a:p>
          <a:pPr algn="just">
            <a:buFont typeface="Arial" panose="020B0604020202020204" pitchFamily="34" charset="0"/>
            <a:buNone/>
          </a:pPr>
          <a:endParaRPr lang="en-US" dirty="0">
            <a:solidFill>
              <a:schemeClr val="tx1"/>
            </a:solidFill>
          </a:endParaRPr>
        </a:p>
      </dgm:t>
    </dgm:pt>
    <dgm:pt modelId="{D4282836-DE12-441C-AAE8-1FCC0485A471}" type="parTrans" cxnId="{94187839-1677-415A-9EE1-7FD3C29FD226}">
      <dgm:prSet/>
      <dgm:spPr/>
      <dgm:t>
        <a:bodyPr/>
        <a:lstStyle/>
        <a:p>
          <a:endParaRPr lang="en-US"/>
        </a:p>
      </dgm:t>
    </dgm:pt>
    <dgm:pt modelId="{51777B3A-4F7B-4A6A-BD0D-7407B4172C70}" type="sibTrans" cxnId="{94187839-1677-415A-9EE1-7FD3C29FD226}">
      <dgm:prSet/>
      <dgm:spPr/>
      <dgm:t>
        <a:bodyPr/>
        <a:lstStyle/>
        <a:p>
          <a:endParaRPr lang="en-US"/>
        </a:p>
      </dgm:t>
    </dgm:pt>
    <dgm:pt modelId="{A0AA5F79-AC42-40BD-8C4C-49551F8DDFF1}">
      <dgm:prSet phldrT="[Text]"/>
      <dgm:spPr>
        <a:solidFill>
          <a:schemeClr val="bg1">
            <a:lumMod val="85000"/>
            <a:alpha val="70000"/>
          </a:schemeClr>
        </a:solidFill>
      </dgm:spPr>
      <dgm:t>
        <a:bodyPr/>
        <a:lstStyle/>
        <a:p>
          <a:pPr algn="l"/>
          <a:endParaRPr lang="en-US" dirty="0">
            <a:solidFill>
              <a:schemeClr val="tx1"/>
            </a:solidFill>
          </a:endParaRPr>
        </a:p>
      </dgm:t>
    </dgm:pt>
    <dgm:pt modelId="{86CB0F8D-4903-46A5-A198-29D47B82BBE4}" type="parTrans" cxnId="{55ECF0B0-72EE-4E28-9EDF-7D4A30473600}">
      <dgm:prSet/>
      <dgm:spPr/>
      <dgm:t>
        <a:bodyPr/>
        <a:lstStyle/>
        <a:p>
          <a:endParaRPr lang="en-US"/>
        </a:p>
      </dgm:t>
    </dgm:pt>
    <dgm:pt modelId="{F507F74E-8E3C-4C01-A3B8-88FEBDD64345}" type="sibTrans" cxnId="{55ECF0B0-72EE-4E28-9EDF-7D4A30473600}">
      <dgm:prSet/>
      <dgm:spPr/>
      <dgm:t>
        <a:bodyPr/>
        <a:lstStyle/>
        <a:p>
          <a:endParaRPr lang="en-US"/>
        </a:p>
      </dgm:t>
    </dgm:pt>
    <dgm:pt modelId="{6FF51B68-9C1F-4F92-A7B3-A927CDBFE70E}" type="pres">
      <dgm:prSet presAssocID="{58237667-A8F2-4CEB-9992-E475A280D4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CB4AD9-97E4-4DBC-B22E-72F6409AC7FF}" type="pres">
      <dgm:prSet presAssocID="{7E76DA3B-B54B-4A27-99BC-BC6FBCFF2316}" presName="hierRoot1" presStyleCnt="0">
        <dgm:presLayoutVars>
          <dgm:hierBranch val="init"/>
        </dgm:presLayoutVars>
      </dgm:prSet>
      <dgm:spPr/>
    </dgm:pt>
    <dgm:pt modelId="{7AFBB957-F601-4A68-848F-C6A10458C245}" type="pres">
      <dgm:prSet presAssocID="{7E76DA3B-B54B-4A27-99BC-BC6FBCFF2316}" presName="rootComposite1" presStyleCnt="0"/>
      <dgm:spPr/>
    </dgm:pt>
    <dgm:pt modelId="{6F2637C3-C69D-4F5B-AE62-819103DB3EB5}" type="pres">
      <dgm:prSet presAssocID="{7E76DA3B-B54B-4A27-99BC-BC6FBCFF2316}" presName="rootText1" presStyleLbl="node0" presStyleIdx="0" presStyleCnt="1" custScaleX="273059" custScaleY="216603" custLinFactNeighborX="-6818">
        <dgm:presLayoutVars>
          <dgm:chPref val="3"/>
        </dgm:presLayoutVars>
      </dgm:prSet>
      <dgm:spPr/>
    </dgm:pt>
    <dgm:pt modelId="{E29B243A-AB71-451B-A455-22D6297DBC95}" type="pres">
      <dgm:prSet presAssocID="{7E76DA3B-B54B-4A27-99BC-BC6FBCFF2316}" presName="rootConnector1" presStyleLbl="node1" presStyleIdx="0" presStyleCnt="0"/>
      <dgm:spPr/>
    </dgm:pt>
    <dgm:pt modelId="{EC1794C0-E2A7-4198-A112-AAB48B569191}" type="pres">
      <dgm:prSet presAssocID="{7E76DA3B-B54B-4A27-99BC-BC6FBCFF2316}" presName="hierChild2" presStyleCnt="0"/>
      <dgm:spPr/>
    </dgm:pt>
    <dgm:pt modelId="{C0945A5A-C89C-4AF6-BCA8-DC191414DDC1}" type="pres">
      <dgm:prSet presAssocID="{D4282836-DE12-441C-AAE8-1FCC0485A471}" presName="Name37" presStyleLbl="parChTrans1D2" presStyleIdx="0" presStyleCnt="2"/>
      <dgm:spPr/>
    </dgm:pt>
    <dgm:pt modelId="{7E4E0AEC-066E-4B7B-B8E3-96F08DFD3558}" type="pres">
      <dgm:prSet presAssocID="{38A18A86-6DA4-4806-99D3-4370D9652CC4}" presName="hierRoot2" presStyleCnt="0">
        <dgm:presLayoutVars>
          <dgm:hierBranch val="init"/>
        </dgm:presLayoutVars>
      </dgm:prSet>
      <dgm:spPr/>
    </dgm:pt>
    <dgm:pt modelId="{10F884AE-C6E3-4495-9DE0-0636548B0006}" type="pres">
      <dgm:prSet presAssocID="{38A18A86-6DA4-4806-99D3-4370D9652CC4}" presName="rootComposite" presStyleCnt="0"/>
      <dgm:spPr/>
    </dgm:pt>
    <dgm:pt modelId="{23EE697F-D780-4D8B-ACD3-5C4F3D755593}" type="pres">
      <dgm:prSet presAssocID="{38A18A86-6DA4-4806-99D3-4370D9652CC4}" presName="rootText" presStyleLbl="node2" presStyleIdx="0" presStyleCnt="2" custScaleX="120324" custScaleY="415349" custLinFactNeighborX="-3964" custLinFactNeighborY="-17303">
        <dgm:presLayoutVars>
          <dgm:chPref val="3"/>
        </dgm:presLayoutVars>
      </dgm:prSet>
      <dgm:spPr/>
    </dgm:pt>
    <dgm:pt modelId="{5B065FAD-B172-4D54-87F3-0C065F8B97BC}" type="pres">
      <dgm:prSet presAssocID="{38A18A86-6DA4-4806-99D3-4370D9652CC4}" presName="rootConnector" presStyleLbl="node2" presStyleIdx="0" presStyleCnt="2"/>
      <dgm:spPr/>
    </dgm:pt>
    <dgm:pt modelId="{A2AF10C6-22BD-41CD-8D2D-A7DF1A913C4D}" type="pres">
      <dgm:prSet presAssocID="{38A18A86-6DA4-4806-99D3-4370D9652CC4}" presName="hierChild4" presStyleCnt="0"/>
      <dgm:spPr/>
    </dgm:pt>
    <dgm:pt modelId="{4EBC7746-3256-4406-AAD3-8699AB01F9EA}" type="pres">
      <dgm:prSet presAssocID="{38A18A86-6DA4-4806-99D3-4370D9652CC4}" presName="hierChild5" presStyleCnt="0"/>
      <dgm:spPr/>
    </dgm:pt>
    <dgm:pt modelId="{D853F40A-A07C-4E5F-A7D0-0738011D7053}" type="pres">
      <dgm:prSet presAssocID="{86CB0F8D-4903-46A5-A198-29D47B82BBE4}" presName="Name37" presStyleLbl="parChTrans1D2" presStyleIdx="1" presStyleCnt="2"/>
      <dgm:spPr/>
    </dgm:pt>
    <dgm:pt modelId="{A6538897-0A12-4625-AE23-FDE7EEB87E58}" type="pres">
      <dgm:prSet presAssocID="{A0AA5F79-AC42-40BD-8C4C-49551F8DDFF1}" presName="hierRoot2" presStyleCnt="0">
        <dgm:presLayoutVars>
          <dgm:hierBranch val="init"/>
        </dgm:presLayoutVars>
      </dgm:prSet>
      <dgm:spPr/>
    </dgm:pt>
    <dgm:pt modelId="{4A07DC9C-CEA2-4AEE-AE32-E3A0664C1E5B}" type="pres">
      <dgm:prSet presAssocID="{A0AA5F79-AC42-40BD-8C4C-49551F8DDFF1}" presName="rootComposite" presStyleCnt="0"/>
      <dgm:spPr/>
    </dgm:pt>
    <dgm:pt modelId="{03A55A67-13A4-450C-B016-29900344BCA9}" type="pres">
      <dgm:prSet presAssocID="{A0AA5F79-AC42-40BD-8C4C-49551F8DDFF1}" presName="rootText" presStyleLbl="node2" presStyleIdx="1" presStyleCnt="2" custScaleX="125371" custScaleY="414186" custLinFactNeighborX="-4275" custLinFactNeighborY="-17115">
        <dgm:presLayoutVars>
          <dgm:chPref val="3"/>
        </dgm:presLayoutVars>
      </dgm:prSet>
      <dgm:spPr/>
    </dgm:pt>
    <dgm:pt modelId="{9CA76990-5155-4F50-A875-0C8139E7B35E}" type="pres">
      <dgm:prSet presAssocID="{A0AA5F79-AC42-40BD-8C4C-49551F8DDFF1}" presName="rootConnector" presStyleLbl="node2" presStyleIdx="1" presStyleCnt="2"/>
      <dgm:spPr/>
    </dgm:pt>
    <dgm:pt modelId="{3356EF29-7FAF-4F17-B9D7-94F17FCF9A85}" type="pres">
      <dgm:prSet presAssocID="{A0AA5F79-AC42-40BD-8C4C-49551F8DDFF1}" presName="hierChild4" presStyleCnt="0"/>
      <dgm:spPr/>
    </dgm:pt>
    <dgm:pt modelId="{1AE12D71-8368-48B9-A56F-60136FD4FDB2}" type="pres">
      <dgm:prSet presAssocID="{A0AA5F79-AC42-40BD-8C4C-49551F8DDFF1}" presName="hierChild5" presStyleCnt="0"/>
      <dgm:spPr/>
    </dgm:pt>
    <dgm:pt modelId="{922545F5-0DB0-44F5-9D37-40E21A0B4563}" type="pres">
      <dgm:prSet presAssocID="{7E76DA3B-B54B-4A27-99BC-BC6FBCFF2316}" presName="hierChild3" presStyleCnt="0"/>
      <dgm:spPr/>
    </dgm:pt>
  </dgm:ptLst>
  <dgm:cxnLst>
    <dgm:cxn modelId="{DF0F450A-410D-42E0-B2D7-FB0E45051F8A}" type="presOf" srcId="{D4282836-DE12-441C-AAE8-1FCC0485A471}" destId="{C0945A5A-C89C-4AF6-BCA8-DC191414DDC1}" srcOrd="0" destOrd="0" presId="urn:microsoft.com/office/officeart/2005/8/layout/orgChart1"/>
    <dgm:cxn modelId="{EA1EEE0B-DA3E-407A-BFA9-F84043AE7FD5}" type="presOf" srcId="{38A18A86-6DA4-4806-99D3-4370D9652CC4}" destId="{5B065FAD-B172-4D54-87F3-0C065F8B97BC}" srcOrd="1" destOrd="0" presId="urn:microsoft.com/office/officeart/2005/8/layout/orgChart1"/>
    <dgm:cxn modelId="{A412761F-EA1E-475F-8C03-E88206CD425F}" type="presOf" srcId="{38A18A86-6DA4-4806-99D3-4370D9652CC4}" destId="{23EE697F-D780-4D8B-ACD3-5C4F3D755593}" srcOrd="0" destOrd="0" presId="urn:microsoft.com/office/officeart/2005/8/layout/orgChart1"/>
    <dgm:cxn modelId="{E650C834-3F97-4F85-BAD8-E4A1BD665A34}" srcId="{58237667-A8F2-4CEB-9992-E475A280D4E0}" destId="{7E76DA3B-B54B-4A27-99BC-BC6FBCFF2316}" srcOrd="0" destOrd="0" parTransId="{91A419C1-702C-4AF5-8B0A-C928287F14DB}" sibTransId="{424EB7AD-984A-40A0-9B3C-1DE4EBA699AE}"/>
    <dgm:cxn modelId="{94187839-1677-415A-9EE1-7FD3C29FD226}" srcId="{7E76DA3B-B54B-4A27-99BC-BC6FBCFF2316}" destId="{38A18A86-6DA4-4806-99D3-4370D9652CC4}" srcOrd="0" destOrd="0" parTransId="{D4282836-DE12-441C-AAE8-1FCC0485A471}" sibTransId="{51777B3A-4F7B-4A6A-BD0D-7407B4172C70}"/>
    <dgm:cxn modelId="{5A63B466-C579-4B0F-823E-8806793D3637}" type="presOf" srcId="{7E76DA3B-B54B-4A27-99BC-BC6FBCFF2316}" destId="{E29B243A-AB71-451B-A455-22D6297DBC95}" srcOrd="1" destOrd="0" presId="urn:microsoft.com/office/officeart/2005/8/layout/orgChart1"/>
    <dgm:cxn modelId="{EBBC5248-C778-4BEF-A4CC-5274935142A0}" type="presOf" srcId="{A0AA5F79-AC42-40BD-8C4C-49551F8DDFF1}" destId="{03A55A67-13A4-450C-B016-29900344BCA9}" srcOrd="0" destOrd="0" presId="urn:microsoft.com/office/officeart/2005/8/layout/orgChart1"/>
    <dgm:cxn modelId="{C41A7D6A-38B3-4061-A5E0-21E8514349E2}" type="presOf" srcId="{58237667-A8F2-4CEB-9992-E475A280D4E0}" destId="{6FF51B68-9C1F-4F92-A7B3-A927CDBFE70E}" srcOrd="0" destOrd="0" presId="urn:microsoft.com/office/officeart/2005/8/layout/orgChart1"/>
    <dgm:cxn modelId="{55ECF0B0-72EE-4E28-9EDF-7D4A30473600}" srcId="{7E76DA3B-B54B-4A27-99BC-BC6FBCFF2316}" destId="{A0AA5F79-AC42-40BD-8C4C-49551F8DDFF1}" srcOrd="1" destOrd="0" parTransId="{86CB0F8D-4903-46A5-A198-29D47B82BBE4}" sibTransId="{F507F74E-8E3C-4C01-A3B8-88FEBDD64345}"/>
    <dgm:cxn modelId="{676CCFB8-F8D1-41F3-BDBE-2B9C395CF7CA}" type="presOf" srcId="{A0AA5F79-AC42-40BD-8C4C-49551F8DDFF1}" destId="{9CA76990-5155-4F50-A875-0C8139E7B35E}" srcOrd="1" destOrd="0" presId="urn:microsoft.com/office/officeart/2005/8/layout/orgChart1"/>
    <dgm:cxn modelId="{10C94BC1-51D2-4595-A8B6-4694D63761A3}" type="presOf" srcId="{86CB0F8D-4903-46A5-A198-29D47B82BBE4}" destId="{D853F40A-A07C-4E5F-A7D0-0738011D7053}" srcOrd="0" destOrd="0" presId="urn:microsoft.com/office/officeart/2005/8/layout/orgChart1"/>
    <dgm:cxn modelId="{26867BEC-FE2D-41AD-B4E3-563FCCC5CD0E}" type="presOf" srcId="{7E76DA3B-B54B-4A27-99BC-BC6FBCFF2316}" destId="{6F2637C3-C69D-4F5B-AE62-819103DB3EB5}" srcOrd="0" destOrd="0" presId="urn:microsoft.com/office/officeart/2005/8/layout/orgChart1"/>
    <dgm:cxn modelId="{C3B91E90-8713-4650-98DE-9F00D4B5F07B}" type="presParOf" srcId="{6FF51B68-9C1F-4F92-A7B3-A927CDBFE70E}" destId="{46CB4AD9-97E4-4DBC-B22E-72F6409AC7FF}" srcOrd="0" destOrd="0" presId="urn:microsoft.com/office/officeart/2005/8/layout/orgChart1"/>
    <dgm:cxn modelId="{BB356544-D906-469F-A2DE-D14F934B06E1}" type="presParOf" srcId="{46CB4AD9-97E4-4DBC-B22E-72F6409AC7FF}" destId="{7AFBB957-F601-4A68-848F-C6A10458C245}" srcOrd="0" destOrd="0" presId="urn:microsoft.com/office/officeart/2005/8/layout/orgChart1"/>
    <dgm:cxn modelId="{FEBE03C3-CBB1-4073-B075-B3088BAC4941}" type="presParOf" srcId="{7AFBB957-F601-4A68-848F-C6A10458C245}" destId="{6F2637C3-C69D-4F5B-AE62-819103DB3EB5}" srcOrd="0" destOrd="0" presId="urn:microsoft.com/office/officeart/2005/8/layout/orgChart1"/>
    <dgm:cxn modelId="{28C43ADE-2EF5-495E-8D86-DFCD42E1F01A}" type="presParOf" srcId="{7AFBB957-F601-4A68-848F-C6A10458C245}" destId="{E29B243A-AB71-451B-A455-22D6297DBC95}" srcOrd="1" destOrd="0" presId="urn:microsoft.com/office/officeart/2005/8/layout/orgChart1"/>
    <dgm:cxn modelId="{CDFFA315-11DB-49EC-8D4B-407ADA5B098E}" type="presParOf" srcId="{46CB4AD9-97E4-4DBC-B22E-72F6409AC7FF}" destId="{EC1794C0-E2A7-4198-A112-AAB48B569191}" srcOrd="1" destOrd="0" presId="urn:microsoft.com/office/officeart/2005/8/layout/orgChart1"/>
    <dgm:cxn modelId="{94AA3C8E-649C-44BE-9A78-1F14C80A321A}" type="presParOf" srcId="{EC1794C0-E2A7-4198-A112-AAB48B569191}" destId="{C0945A5A-C89C-4AF6-BCA8-DC191414DDC1}" srcOrd="0" destOrd="0" presId="urn:microsoft.com/office/officeart/2005/8/layout/orgChart1"/>
    <dgm:cxn modelId="{C114FC8E-B3EB-447D-A373-D7BB2F3A5F08}" type="presParOf" srcId="{EC1794C0-E2A7-4198-A112-AAB48B569191}" destId="{7E4E0AEC-066E-4B7B-B8E3-96F08DFD3558}" srcOrd="1" destOrd="0" presId="urn:microsoft.com/office/officeart/2005/8/layout/orgChart1"/>
    <dgm:cxn modelId="{7B3FC97B-C5A5-4F75-9B2D-4CED664A8CDA}" type="presParOf" srcId="{7E4E0AEC-066E-4B7B-B8E3-96F08DFD3558}" destId="{10F884AE-C6E3-4495-9DE0-0636548B0006}" srcOrd="0" destOrd="0" presId="urn:microsoft.com/office/officeart/2005/8/layout/orgChart1"/>
    <dgm:cxn modelId="{DEED7018-98FA-40A7-9DD6-A45421783B12}" type="presParOf" srcId="{10F884AE-C6E3-4495-9DE0-0636548B0006}" destId="{23EE697F-D780-4D8B-ACD3-5C4F3D755593}" srcOrd="0" destOrd="0" presId="urn:microsoft.com/office/officeart/2005/8/layout/orgChart1"/>
    <dgm:cxn modelId="{FB9FFD8E-7AE3-48D0-BA63-0950755C6578}" type="presParOf" srcId="{10F884AE-C6E3-4495-9DE0-0636548B0006}" destId="{5B065FAD-B172-4D54-87F3-0C065F8B97BC}" srcOrd="1" destOrd="0" presId="urn:microsoft.com/office/officeart/2005/8/layout/orgChart1"/>
    <dgm:cxn modelId="{B688B6C4-7F95-49B9-ADAD-42684C7B936F}" type="presParOf" srcId="{7E4E0AEC-066E-4B7B-B8E3-96F08DFD3558}" destId="{A2AF10C6-22BD-41CD-8D2D-A7DF1A913C4D}" srcOrd="1" destOrd="0" presId="urn:microsoft.com/office/officeart/2005/8/layout/orgChart1"/>
    <dgm:cxn modelId="{5AE8E033-517A-4316-86A5-2BC68A108799}" type="presParOf" srcId="{7E4E0AEC-066E-4B7B-B8E3-96F08DFD3558}" destId="{4EBC7746-3256-4406-AAD3-8699AB01F9EA}" srcOrd="2" destOrd="0" presId="urn:microsoft.com/office/officeart/2005/8/layout/orgChart1"/>
    <dgm:cxn modelId="{63C0AA4C-E213-44D3-92CE-24A41A7740A7}" type="presParOf" srcId="{EC1794C0-E2A7-4198-A112-AAB48B569191}" destId="{D853F40A-A07C-4E5F-A7D0-0738011D7053}" srcOrd="2" destOrd="0" presId="urn:microsoft.com/office/officeart/2005/8/layout/orgChart1"/>
    <dgm:cxn modelId="{9A237067-2ECB-497B-937B-DC0A7886FF99}" type="presParOf" srcId="{EC1794C0-E2A7-4198-A112-AAB48B569191}" destId="{A6538897-0A12-4625-AE23-FDE7EEB87E58}" srcOrd="3" destOrd="0" presId="urn:microsoft.com/office/officeart/2005/8/layout/orgChart1"/>
    <dgm:cxn modelId="{E6C49098-FF77-4AFF-9017-CA58E352631A}" type="presParOf" srcId="{A6538897-0A12-4625-AE23-FDE7EEB87E58}" destId="{4A07DC9C-CEA2-4AEE-AE32-E3A0664C1E5B}" srcOrd="0" destOrd="0" presId="urn:microsoft.com/office/officeart/2005/8/layout/orgChart1"/>
    <dgm:cxn modelId="{42D9445E-A9F3-46D4-B52E-63A2825C53B6}" type="presParOf" srcId="{4A07DC9C-CEA2-4AEE-AE32-E3A0664C1E5B}" destId="{03A55A67-13A4-450C-B016-29900344BCA9}" srcOrd="0" destOrd="0" presId="urn:microsoft.com/office/officeart/2005/8/layout/orgChart1"/>
    <dgm:cxn modelId="{8C3D9BA7-7808-4904-922A-9B65953B28E4}" type="presParOf" srcId="{4A07DC9C-CEA2-4AEE-AE32-E3A0664C1E5B}" destId="{9CA76990-5155-4F50-A875-0C8139E7B35E}" srcOrd="1" destOrd="0" presId="urn:microsoft.com/office/officeart/2005/8/layout/orgChart1"/>
    <dgm:cxn modelId="{79CA98A5-0408-4382-A808-C039BC3B3242}" type="presParOf" srcId="{A6538897-0A12-4625-AE23-FDE7EEB87E58}" destId="{3356EF29-7FAF-4F17-B9D7-94F17FCF9A85}" srcOrd="1" destOrd="0" presId="urn:microsoft.com/office/officeart/2005/8/layout/orgChart1"/>
    <dgm:cxn modelId="{82C2FE84-F0A0-4BF2-A9B1-4F8A53A79EB7}" type="presParOf" srcId="{A6538897-0A12-4625-AE23-FDE7EEB87E58}" destId="{1AE12D71-8368-48B9-A56F-60136FD4FDB2}" srcOrd="2" destOrd="0" presId="urn:microsoft.com/office/officeart/2005/8/layout/orgChart1"/>
    <dgm:cxn modelId="{1E8E3F8B-A549-49DC-A1DF-CE6717FE08CC}" type="presParOf" srcId="{46CB4AD9-97E4-4DBC-B22E-72F6409AC7FF}" destId="{922545F5-0DB0-44F5-9D37-40E21A0B45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9010-6A58-48A8-BF92-A9EFBEBA5C64}">
      <dsp:nvSpPr>
        <dsp:cNvPr id="0" name=""/>
        <dsp:cNvSpPr/>
      </dsp:nvSpPr>
      <dsp:spPr>
        <a:xfrm>
          <a:off x="3927517" y="704769"/>
          <a:ext cx="91440" cy="480994"/>
        </a:xfrm>
        <a:custGeom>
          <a:avLst/>
          <a:gdLst/>
          <a:ahLst/>
          <a:cxnLst/>
          <a:rect l="0" t="0" r="0" b="0"/>
          <a:pathLst>
            <a:path>
              <a:moveTo>
                <a:pt x="116943" y="0"/>
              </a:moveTo>
              <a:lnTo>
                <a:pt x="116943" y="480994"/>
              </a:lnTo>
              <a:lnTo>
                <a:pt x="45720" y="48099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FB2CB-7F04-4AA2-AF37-A252587D43EB}">
      <dsp:nvSpPr>
        <dsp:cNvPr id="0" name=""/>
        <dsp:cNvSpPr/>
      </dsp:nvSpPr>
      <dsp:spPr>
        <a:xfrm>
          <a:off x="4044461" y="704769"/>
          <a:ext cx="3061115" cy="129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218"/>
              </a:lnTo>
              <a:lnTo>
                <a:pt x="3061115" y="1150218"/>
              </a:lnTo>
              <a:lnTo>
                <a:pt x="3061115" y="129822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97D81-E891-4E59-8B94-CDCE9749DBBD}">
      <dsp:nvSpPr>
        <dsp:cNvPr id="0" name=""/>
        <dsp:cNvSpPr/>
      </dsp:nvSpPr>
      <dsp:spPr>
        <a:xfrm>
          <a:off x="4044461" y="704769"/>
          <a:ext cx="1014726" cy="1314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784"/>
              </a:lnTo>
              <a:lnTo>
                <a:pt x="1014726" y="1166784"/>
              </a:lnTo>
              <a:lnTo>
                <a:pt x="1014726" y="131478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5B5E7-CF18-4B35-8AB2-F197EF9D8B68}">
      <dsp:nvSpPr>
        <dsp:cNvPr id="0" name=""/>
        <dsp:cNvSpPr/>
      </dsp:nvSpPr>
      <dsp:spPr>
        <a:xfrm>
          <a:off x="3010473" y="704769"/>
          <a:ext cx="1033987" cy="1324388"/>
        </a:xfrm>
        <a:custGeom>
          <a:avLst/>
          <a:gdLst/>
          <a:ahLst/>
          <a:cxnLst/>
          <a:rect l="0" t="0" r="0" b="0"/>
          <a:pathLst>
            <a:path>
              <a:moveTo>
                <a:pt x="1033987" y="0"/>
              </a:moveTo>
              <a:lnTo>
                <a:pt x="1033987" y="1176386"/>
              </a:lnTo>
              <a:lnTo>
                <a:pt x="0" y="1176386"/>
              </a:lnTo>
              <a:lnTo>
                <a:pt x="0" y="1324388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107D-9988-4C8A-90DA-259CE43800F2}">
      <dsp:nvSpPr>
        <dsp:cNvPr id="0" name=""/>
        <dsp:cNvSpPr/>
      </dsp:nvSpPr>
      <dsp:spPr>
        <a:xfrm>
          <a:off x="901705" y="704769"/>
          <a:ext cx="3142755" cy="1301102"/>
        </a:xfrm>
        <a:custGeom>
          <a:avLst/>
          <a:gdLst/>
          <a:ahLst/>
          <a:cxnLst/>
          <a:rect l="0" t="0" r="0" b="0"/>
          <a:pathLst>
            <a:path>
              <a:moveTo>
                <a:pt x="3142755" y="0"/>
              </a:moveTo>
              <a:lnTo>
                <a:pt x="3142755" y="1153101"/>
              </a:lnTo>
              <a:lnTo>
                <a:pt x="0" y="1153101"/>
              </a:lnTo>
              <a:lnTo>
                <a:pt x="0" y="1301102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5A9DC-8DEA-45E8-877B-087FE875A885}">
      <dsp:nvSpPr>
        <dsp:cNvPr id="0" name=""/>
        <dsp:cNvSpPr/>
      </dsp:nvSpPr>
      <dsp:spPr>
        <a:xfrm>
          <a:off x="2630659" y="0"/>
          <a:ext cx="2827604" cy="70476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 Black" panose="020B0A04020102020204" pitchFamily="34" charset="0"/>
            </a:rPr>
            <a:t>Marketing Strategy</a:t>
          </a:r>
        </a:p>
      </dsp:txBody>
      <dsp:txXfrm>
        <a:off x="2630659" y="0"/>
        <a:ext cx="2827604" cy="704769"/>
      </dsp:txXfrm>
    </dsp:sp>
    <dsp:sp modelId="{607DF943-FE46-46B2-8A9A-85C91001EA2A}">
      <dsp:nvSpPr>
        <dsp:cNvPr id="0" name=""/>
        <dsp:cNvSpPr/>
      </dsp:nvSpPr>
      <dsp:spPr>
        <a:xfrm>
          <a:off x="196936" y="2005871"/>
          <a:ext cx="1409538" cy="427393"/>
        </a:xfrm>
        <a:prstGeom prst="rect">
          <a:avLst/>
        </a:prstGeom>
        <a:solidFill>
          <a:srgbClr val="CCFF99">
            <a:alpha val="6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Set-top box</a:t>
          </a:r>
        </a:p>
      </dsp:txBody>
      <dsp:txXfrm>
        <a:off x="196936" y="2005871"/>
        <a:ext cx="1409538" cy="427393"/>
      </dsp:txXfrm>
    </dsp:sp>
    <dsp:sp modelId="{E00DD621-278A-45C3-8B60-4FEB6D2D8084}">
      <dsp:nvSpPr>
        <dsp:cNvPr id="0" name=""/>
        <dsp:cNvSpPr/>
      </dsp:nvSpPr>
      <dsp:spPr>
        <a:xfrm>
          <a:off x="2305704" y="2029157"/>
          <a:ext cx="1409538" cy="404107"/>
        </a:xfrm>
        <a:prstGeom prst="rect">
          <a:avLst/>
        </a:prstGeom>
        <a:solidFill>
          <a:srgbClr val="CCFF99">
            <a:alpha val="7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Mobile App</a:t>
          </a:r>
        </a:p>
      </dsp:txBody>
      <dsp:txXfrm>
        <a:off x="2305704" y="2029157"/>
        <a:ext cx="1409538" cy="404107"/>
      </dsp:txXfrm>
    </dsp:sp>
    <dsp:sp modelId="{D2AB9A71-8F13-447B-B86E-72FD7C6BFCD2}">
      <dsp:nvSpPr>
        <dsp:cNvPr id="0" name=""/>
        <dsp:cNvSpPr/>
      </dsp:nvSpPr>
      <dsp:spPr>
        <a:xfrm>
          <a:off x="4108701" y="2019554"/>
          <a:ext cx="1900973" cy="360602"/>
        </a:xfrm>
        <a:prstGeom prst="rect">
          <a:avLst/>
        </a:prstGeom>
        <a:solidFill>
          <a:srgbClr val="CCFF9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Desktop Browser </a:t>
          </a:r>
        </a:p>
      </dsp:txBody>
      <dsp:txXfrm>
        <a:off x="4108701" y="2019554"/>
        <a:ext cx="1900973" cy="360602"/>
      </dsp:txXfrm>
    </dsp:sp>
    <dsp:sp modelId="{EF35F632-1A70-418E-A0D6-72F42FF045E4}">
      <dsp:nvSpPr>
        <dsp:cNvPr id="0" name=""/>
        <dsp:cNvSpPr/>
      </dsp:nvSpPr>
      <dsp:spPr>
        <a:xfrm>
          <a:off x="6206629" y="2002989"/>
          <a:ext cx="1797894" cy="430275"/>
        </a:xfrm>
        <a:prstGeom prst="rect">
          <a:avLst/>
        </a:prstGeom>
        <a:solidFill>
          <a:srgbClr val="CCFF9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Mobile Browser</a:t>
          </a:r>
        </a:p>
      </dsp:txBody>
      <dsp:txXfrm>
        <a:off x="6206629" y="2002989"/>
        <a:ext cx="1797894" cy="430275"/>
      </dsp:txXfrm>
    </dsp:sp>
    <dsp:sp modelId="{A74F736D-4CED-4E57-ACA4-A5DF513564FC}">
      <dsp:nvSpPr>
        <dsp:cNvPr id="0" name=""/>
        <dsp:cNvSpPr/>
      </dsp:nvSpPr>
      <dsp:spPr>
        <a:xfrm>
          <a:off x="1693112" y="887019"/>
          <a:ext cx="2280125" cy="5974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On the basis of service platform predicted </a:t>
          </a:r>
        </a:p>
      </dsp:txBody>
      <dsp:txXfrm>
        <a:off x="1693112" y="887019"/>
        <a:ext cx="2280125" cy="597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3F40A-A07C-4E5F-A7D0-0738011D7053}">
      <dsp:nvSpPr>
        <dsp:cNvPr id="0" name=""/>
        <dsp:cNvSpPr/>
      </dsp:nvSpPr>
      <dsp:spPr>
        <a:xfrm>
          <a:off x="3143721" y="2076668"/>
          <a:ext cx="1401517" cy="238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89"/>
              </a:lnTo>
              <a:lnTo>
                <a:pt x="1401517" y="37189"/>
              </a:lnTo>
              <a:lnTo>
                <a:pt x="1401517" y="23821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45A5A-C89C-4AF6-BCA8-DC191414DDC1}">
      <dsp:nvSpPr>
        <dsp:cNvPr id="0" name=""/>
        <dsp:cNvSpPr/>
      </dsp:nvSpPr>
      <dsp:spPr>
        <a:xfrm>
          <a:off x="1797217" y="2076668"/>
          <a:ext cx="1346504" cy="236413"/>
        </a:xfrm>
        <a:custGeom>
          <a:avLst/>
          <a:gdLst/>
          <a:ahLst/>
          <a:cxnLst/>
          <a:rect l="0" t="0" r="0" b="0"/>
          <a:pathLst>
            <a:path>
              <a:moveTo>
                <a:pt x="1346504" y="0"/>
              </a:moveTo>
              <a:lnTo>
                <a:pt x="1346504" y="35389"/>
              </a:lnTo>
              <a:lnTo>
                <a:pt x="0" y="35389"/>
              </a:lnTo>
              <a:lnTo>
                <a:pt x="0" y="23641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637C3-C69D-4F5B-AE62-819103DB3EB5}">
      <dsp:nvSpPr>
        <dsp:cNvPr id="0" name=""/>
        <dsp:cNvSpPr/>
      </dsp:nvSpPr>
      <dsp:spPr>
        <a:xfrm>
          <a:off x="529849" y="3224"/>
          <a:ext cx="5227743" cy="2073443"/>
        </a:xfrm>
        <a:prstGeom prst="rect">
          <a:avLst/>
        </a:prstGeom>
        <a:solidFill>
          <a:schemeClr val="accent1">
            <a:lumMod val="20000"/>
            <a:lumOff val="80000"/>
            <a:alpha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u="sng" kern="1200" dirty="0">
              <a:solidFill>
                <a:schemeClr val="tx1"/>
              </a:solidFill>
            </a:rPr>
            <a:t>Hypothesis testing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tx1"/>
              </a:solidFill>
            </a:rPr>
            <a:t>We will be performing hypothesis testing based on the number of visits   and cost considerations.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tx1"/>
              </a:solidFill>
            </a:rPr>
            <a:t>300,000 customers will be considered  as sample for the test.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tx1"/>
              </a:solidFill>
            </a:rPr>
            <a:t>We will count the increase in the number of visits per day for 30 days and will decide accordingly the hypothesis as the null hypothesis and the alternate hypothesis.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tx1"/>
              </a:solidFill>
            </a:rPr>
            <a:t>If this increase is satisfactory then we will opt this alternative otherwise we can work in two different ways</a:t>
          </a:r>
          <a:endParaRPr lang="en-US" sz="1300" kern="1200" dirty="0"/>
        </a:p>
      </dsp:txBody>
      <dsp:txXfrm>
        <a:off x="529849" y="3224"/>
        <a:ext cx="5227743" cy="2073443"/>
      </dsp:txXfrm>
    </dsp:sp>
    <dsp:sp modelId="{23EE697F-D780-4D8B-ACD3-5C4F3D755593}">
      <dsp:nvSpPr>
        <dsp:cNvPr id="0" name=""/>
        <dsp:cNvSpPr/>
      </dsp:nvSpPr>
      <dsp:spPr>
        <a:xfrm>
          <a:off x="645409" y="2313081"/>
          <a:ext cx="2303615" cy="3975950"/>
        </a:xfrm>
        <a:prstGeom prst="rect">
          <a:avLst/>
        </a:prstGeom>
        <a:solidFill>
          <a:schemeClr val="bg1">
            <a:lumMod val="85000"/>
            <a:alpha val="7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just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6500" kern="1200" dirty="0">
            <a:solidFill>
              <a:schemeClr val="tx1"/>
            </a:solidFill>
          </a:endParaRPr>
        </a:p>
      </dsp:txBody>
      <dsp:txXfrm>
        <a:off x="645409" y="2313081"/>
        <a:ext cx="2303615" cy="3975950"/>
      </dsp:txXfrm>
    </dsp:sp>
    <dsp:sp modelId="{03A55A67-13A4-450C-B016-29900344BCA9}">
      <dsp:nvSpPr>
        <dsp:cNvPr id="0" name=""/>
        <dsp:cNvSpPr/>
      </dsp:nvSpPr>
      <dsp:spPr>
        <a:xfrm>
          <a:off x="3345118" y="2314881"/>
          <a:ext cx="2400241" cy="3964817"/>
        </a:xfrm>
        <a:prstGeom prst="rect">
          <a:avLst/>
        </a:prstGeom>
        <a:solidFill>
          <a:schemeClr val="bg1">
            <a:lumMod val="85000"/>
            <a:alpha val="7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tx1"/>
            </a:solidFill>
          </a:endParaRPr>
        </a:p>
      </dsp:txBody>
      <dsp:txXfrm>
        <a:off x="3345118" y="2314881"/>
        <a:ext cx="2400241" cy="396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7476-92AC-4A6A-8331-1210C76F1EC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FAFB2-776B-4DF1-8918-31ACCC51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5afeec9e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5afeec9e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77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8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3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29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78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49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84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3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2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863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orldometers.info/world-population/europe-population/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1.jpg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salesforce.com/products/community-cloud/pricing/self-service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www.thedrum.com/news/2017/02/22/how-much-does-it-cost-advertise-uk-tv-heres-what-channel-4-itv-and-more-charge-slots" TargetMode="External"/><Relationship Id="rId7" Type="http://schemas.openxmlformats.org/officeDocument/2006/relationships/hyperlink" Target="https://www.euractiv.com/section/digital/news/calling-within-europe-will-be-cheaper-from-may-2019/" TargetMode="External"/><Relationship Id="rId2" Type="http://schemas.openxmlformats.org/officeDocument/2006/relationships/hyperlink" Target="https://www.webfx.com/blog/business-advice/the-cost-of-advertising-nationally-broken-down-by-mediu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xtmarketer.co.uk/pricing-eu/" TargetMode="External"/><Relationship Id="rId5" Type="http://schemas.openxmlformats.org/officeDocument/2006/relationships/hyperlink" Target="https://www.lyfemarketing.com/blog/cost-advertise-instagram/" TargetMode="External"/><Relationship Id="rId4" Type="http://schemas.openxmlformats.org/officeDocument/2006/relationships/hyperlink" Target="https://www.firstmove.co.uk/2018/08/10/what-is-the-cost-of-direct-mai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yscale.com/research/DE/Job=Call_Center_Agent/Hourly_Rat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5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922F668F-B681-4771-B5B1-08AED3A2E5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392" t="19797" r="14833" b="19790"/>
          <a:stretch/>
        </p:blipFill>
        <p:spPr>
          <a:xfrm>
            <a:off x="10775851" y="3097"/>
            <a:ext cx="1416149" cy="6229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C482F-650E-4BED-B874-EC32B4EE00EB}"/>
              </a:ext>
            </a:extLst>
          </p:cNvPr>
          <p:cNvSpPr txBox="1"/>
          <p:nvPr/>
        </p:nvSpPr>
        <p:spPr>
          <a:xfrm>
            <a:off x="0" y="70336"/>
            <a:ext cx="10775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</a:t>
            </a:r>
            <a:r>
              <a:rPr lang="en-US" sz="35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Comprehensive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strategy to launch </a:t>
            </a:r>
            <a:r>
              <a:rPr lang="en-US" sz="3500" b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self-service portal 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for SCHERP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By: TEAM AZTECHS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C3BC7-0B2A-4755-BB81-B5F7383D0EA4}"/>
              </a:ext>
            </a:extLst>
          </p:cNvPr>
          <p:cNvSpPr/>
          <p:nvPr/>
        </p:nvSpPr>
        <p:spPr>
          <a:xfrm>
            <a:off x="0" y="1491171"/>
            <a:ext cx="12192000" cy="286981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9170">
              <a:buClr>
                <a:srgbClr val="000000"/>
              </a:buClr>
            </a:pPr>
            <a:r>
              <a:rPr lang="en" sz="2400" b="1" u="sng" kern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Business Cas</a:t>
            </a:r>
            <a:r>
              <a:rPr lang="en-US" sz="2400" b="1" u="sng" kern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</a:t>
            </a:r>
            <a:endParaRPr lang="en" sz="2400" b="1" u="sng" kern="0" dirty="0">
              <a:solidFill>
                <a:schemeClr val="tx1"/>
              </a:solidFill>
              <a:latin typeface="Agency FB" panose="020B0503020202020204" pitchFamily="34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457200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Th</a:t>
            </a:r>
            <a:r>
              <a:rPr lang="en-US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e</a:t>
            </a:r>
            <a:r>
              <a:rPr lang="en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 present study provides</a:t>
            </a:r>
            <a:r>
              <a:rPr lang="en-US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 the comprehensive strategy plan to launch a self-service portal for a European media giant, </a:t>
            </a:r>
            <a:r>
              <a:rPr lang="en-US" b="1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SCHERP</a:t>
            </a:r>
            <a:r>
              <a:rPr lang="en-US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</a:p>
          <a:p>
            <a:pPr marL="457200" indent="-457200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With a growing subscriber base, Scherp has noticed an increase in calls to customer representatives, leading to a pile up of pending tickets and a drop in customer experience. With the long term vision, Scherp decided to open a self service portal such that it would be made available across four platforms – </a:t>
            </a:r>
            <a:r>
              <a:rPr lang="en-US" b="1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Desktop browser, Mobile browser, Mobile App and Set-top box</a:t>
            </a:r>
          </a:p>
          <a:p>
            <a:pPr marL="457200" indent="-457200" algn="just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  <a:latin typeface="Bookman Old Style" panose="02050604050505020204" pitchFamily="18" charset="0"/>
                <a:ea typeface="Calibri"/>
                <a:cs typeface="Times New Roman" panose="02020603050405020304" pitchFamily="18" charset="0"/>
                <a:sym typeface="Calibri"/>
              </a:rPr>
              <a:t>Scherp hired EXL to determine the target platform and provide a comprehensive strategy to launch the self service portal.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F1BAA4-74D8-44FC-A57F-AA4DF1A7775D}"/>
              </a:ext>
            </a:extLst>
          </p:cNvPr>
          <p:cNvSpPr/>
          <p:nvPr/>
        </p:nvSpPr>
        <p:spPr>
          <a:xfrm>
            <a:off x="-1" y="4360985"/>
            <a:ext cx="5866229" cy="249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" b="1" u="sng" kern="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-US" sz="2400" b="1" u="sng" kern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Plan of Action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1. Prediction of self-service platform based on customer data using machine learning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2. Cost estimation for development of self-service portal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3. Targeting customers using proper marketing strategy and its cost estimation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4. Cost Effectiveness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ADD113-3948-4832-83E6-B84CE19FD7BD}"/>
              </a:ext>
            </a:extLst>
          </p:cNvPr>
          <p:cNvSpPr/>
          <p:nvPr/>
        </p:nvSpPr>
        <p:spPr>
          <a:xfrm>
            <a:off x="5866228" y="4358637"/>
            <a:ext cx="6325772" cy="249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" b="1" u="sng" kern="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/>
            <a:r>
              <a:rPr lang="en-US" sz="2400" b="1" u="sng" kern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Statistical tools and Technologies Used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1. SPYDER (Anaconda Package)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2. Python Libraries for data visualization and data pre-processing (pandas,matplotlib,numpy,sklearn etc.)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3. Microsoft Excel tools for calculation part (pivot tables, pie-chart)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urope map for ppt">
            <a:extLst>
              <a:ext uri="{FF2B5EF4-FFF2-40B4-BE49-F238E27FC236}">
                <a16:creationId xmlns:a16="http://schemas.microsoft.com/office/drawing/2014/main" id="{B3501768-776E-490A-80F3-BD87BFCC8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354" r="29734" b="11452"/>
          <a:stretch/>
        </p:blipFill>
        <p:spPr bwMode="auto">
          <a:xfrm>
            <a:off x="4861559" y="160722"/>
            <a:ext cx="3123028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31790F-8E57-4B08-864E-8A8035B2DAC7}"/>
              </a:ext>
            </a:extLst>
          </p:cNvPr>
          <p:cNvSpPr/>
          <p:nvPr/>
        </p:nvSpPr>
        <p:spPr>
          <a:xfrm>
            <a:off x="225083" y="904160"/>
            <a:ext cx="4546027" cy="5819122"/>
          </a:xfrm>
          <a:prstGeom prst="roundRect">
            <a:avLst/>
          </a:prstGeom>
          <a:noFill/>
          <a:ln>
            <a:solidFill>
              <a:srgbClr val="57B7FF"/>
            </a:solidFill>
          </a:ln>
          <a:effectLst>
            <a:outerShdw dist="20000" sx="1000" sy="1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In the problem statement, we are provided with the train data set having 300000 examples with level mentioned (type of self-service portal) and the test data of another 300000 examples, for which we have predicted the levels based on various parameters given.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We trained various machine learning models (</a:t>
            </a: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XG Boost Classifier, Random Forest, Gradient Boosting, Logistic regression</a:t>
            </a: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)  and tuned it for obtaining better accuracy by dividing the train data set in to train data and test data.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Bagging (combines output from weak learner and creates strong learner) and boosting (higher focus on examples which are misclassified)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Bookman Old Style" panose="02050604050505020204" pitchFamily="18" charset="0"/>
              </a:rPr>
              <a:t>are applied.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0628E-6449-4A4A-9A32-0B8F7F1EDFF6}"/>
              </a:ext>
            </a:extLst>
          </p:cNvPr>
          <p:cNvSpPr txBox="1"/>
          <p:nvPr/>
        </p:nvSpPr>
        <p:spPr>
          <a:xfrm>
            <a:off x="467478" y="134719"/>
            <a:ext cx="441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Prediction of self-service platform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416E14-BDCD-4469-9312-92F669F48249}"/>
              </a:ext>
            </a:extLst>
          </p:cNvPr>
          <p:cNvSpPr/>
          <p:nvPr/>
        </p:nvSpPr>
        <p:spPr>
          <a:xfrm>
            <a:off x="7906043" y="2954215"/>
            <a:ext cx="4060873" cy="341845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tx1"/>
                </a:solidFill>
                <a:latin typeface="Bookman Old Style" panose="02050604050505020204" pitchFamily="18" charset="0"/>
              </a:rPr>
              <a:t>Based on the prediction model, Distribution of self service portal for the dataset (300 Thousand)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Projection of the data set as a sample over the population – Number of customers using respective self service portal</a:t>
            </a:r>
          </a:p>
          <a:p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a. Desktop Browser – 183 million </a:t>
            </a:r>
          </a:p>
          <a:p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b. Mobile Browser – 48 million</a:t>
            </a:r>
          </a:p>
          <a:p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c. Mobile App – 57 million</a:t>
            </a:r>
          </a:p>
          <a:p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d. Set-top box – 12 million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B7C55-0258-4A00-840E-27A762BF19A8}"/>
              </a:ext>
            </a:extLst>
          </p:cNvPr>
          <p:cNvSpPr txBox="1"/>
          <p:nvPr/>
        </p:nvSpPr>
        <p:spPr>
          <a:xfrm>
            <a:off x="8651540" y="209114"/>
            <a:ext cx="243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Demographics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775EC-A0A7-4676-BC22-9BE634E64F0A}"/>
              </a:ext>
            </a:extLst>
          </p:cNvPr>
          <p:cNvSpPr txBox="1"/>
          <p:nvPr/>
        </p:nvSpPr>
        <p:spPr>
          <a:xfrm>
            <a:off x="8311665" y="1637829"/>
            <a:ext cx="365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Customers in Europe = 2/5 x Population of Europe </a:t>
            </a:r>
          </a:p>
          <a:p>
            <a:r>
              <a:rPr lang="en-US" dirty="0"/>
              <a:t>= </a:t>
            </a:r>
            <a:r>
              <a:rPr lang="en-US" b="1" dirty="0"/>
              <a:t>300 Million</a:t>
            </a:r>
          </a:p>
          <a:p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70619-04F7-4D63-AE17-BF0DE89CCB53}"/>
              </a:ext>
            </a:extLst>
          </p:cNvPr>
          <p:cNvSpPr txBox="1"/>
          <p:nvPr/>
        </p:nvSpPr>
        <p:spPr>
          <a:xfrm>
            <a:off x="4968147" y="3160985"/>
            <a:ext cx="30082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 Black" panose="020B0A04020102020204" pitchFamily="34" charset="0"/>
              </a:rPr>
              <a:t>Predicted self service platform as per given dataset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27590A-9DB9-4C1B-811E-15B464572E49}"/>
              </a:ext>
            </a:extLst>
          </p:cNvPr>
          <p:cNvSpPr/>
          <p:nvPr/>
        </p:nvSpPr>
        <p:spPr>
          <a:xfrm>
            <a:off x="8367658" y="705064"/>
            <a:ext cx="3290264" cy="784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Population of Europe: </a:t>
            </a:r>
            <a:r>
              <a:rPr lang="en-US" sz="1700" b="1" dirty="0">
                <a:solidFill>
                  <a:schemeClr val="tx1"/>
                </a:solidFill>
              </a:rPr>
              <a:t>750 Million</a:t>
            </a:r>
            <a:r>
              <a:rPr lang="en-US" sz="1700" dirty="0">
                <a:solidFill>
                  <a:schemeClr val="tx1"/>
                </a:solidFill>
              </a:rPr>
              <a:t>*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787CB3-C3E1-4F4A-8403-696669B25EA8}"/>
              </a:ext>
            </a:extLst>
          </p:cNvPr>
          <p:cNvCxnSpPr/>
          <p:nvPr/>
        </p:nvCxnSpPr>
        <p:spPr>
          <a:xfrm flipV="1">
            <a:off x="7618149" y="1333667"/>
            <a:ext cx="543364" cy="334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2370740-7ED7-440E-91D2-A46F0145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08" y="3853273"/>
            <a:ext cx="4546027" cy="3139142"/>
          </a:xfrm>
          <a:prstGeom prst="rect">
            <a:avLst/>
          </a:prstGeom>
        </p:spPr>
      </p:pic>
      <p:pic>
        <p:nvPicPr>
          <p:cNvPr id="28" name="Google Shape;141;p27">
            <a:extLst>
              <a:ext uri="{FF2B5EF4-FFF2-40B4-BE49-F238E27FC236}">
                <a16:creationId xmlns:a16="http://schemas.microsoft.com/office/drawing/2014/main" id="{E6C67A43-2FF0-4C15-8323-1CCA62B8F2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392" t="19797" r="14833" b="19790"/>
          <a:stretch/>
        </p:blipFill>
        <p:spPr>
          <a:xfrm>
            <a:off x="11240086" y="3102"/>
            <a:ext cx="937846" cy="4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971083-3C3B-4717-89AE-17536C5305DA}"/>
              </a:ext>
            </a:extLst>
          </p:cNvPr>
          <p:cNvSpPr txBox="1"/>
          <p:nvPr/>
        </p:nvSpPr>
        <p:spPr>
          <a:xfrm>
            <a:off x="7429639" y="6543236"/>
            <a:ext cx="4850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700" lvl="0">
              <a:buSzPts val="1400"/>
            </a:pPr>
            <a:r>
              <a:rPr lang="en-US" sz="1200" u="sng" dirty="0">
                <a:solidFill>
                  <a:schemeClr val="hlink"/>
                </a:solidFill>
                <a:hlinkClick r:id="rId5"/>
              </a:rPr>
              <a:t>https://www.worldometers.info/world-population/europe-population/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26648-7081-4DB0-ACA2-D5470F4B8B15}"/>
              </a:ext>
            </a:extLst>
          </p:cNvPr>
          <p:cNvSpPr txBox="1"/>
          <p:nvPr/>
        </p:nvSpPr>
        <p:spPr>
          <a:xfrm>
            <a:off x="7394009" y="6490008"/>
            <a:ext cx="4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*-</a:t>
            </a:r>
          </a:p>
        </p:txBody>
      </p:sp>
    </p:spTree>
    <p:extLst>
      <p:ext uri="{BB962C8B-B14F-4D97-AF65-F5344CB8AC3E}">
        <p14:creationId xmlns:p14="http://schemas.microsoft.com/office/powerpoint/2010/main" val="458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FA9A8-0174-48F8-8164-34A4D07EC723}"/>
              </a:ext>
            </a:extLst>
          </p:cNvPr>
          <p:cNvSpPr txBox="1"/>
          <p:nvPr/>
        </p:nvSpPr>
        <p:spPr>
          <a:xfrm>
            <a:off x="253218" y="609446"/>
            <a:ext cx="3530991" cy="6109365"/>
          </a:xfrm>
          <a:prstGeom prst="rect">
            <a:avLst/>
          </a:prstGeom>
          <a:noFill/>
          <a:ln w="38100">
            <a:solidFill>
              <a:srgbClr val="F8B65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As the company has decided to make a self-service portal, so let’s us assume that the company outsources the development of self service portal.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For this development the outsourcing company charges </a:t>
            </a:r>
            <a:r>
              <a:rPr lang="en-US" sz="1700" b="1" dirty="0">
                <a:latin typeface="Bookman Old Style" panose="02050604050505020204" pitchFamily="18" charset="0"/>
              </a:rPr>
              <a:t>2 dollar / login</a:t>
            </a:r>
            <a:r>
              <a:rPr lang="en-US" sz="1700" dirty="0">
                <a:latin typeface="Bookman Old Style" panose="02050604050505020204" pitchFamily="18" charset="0"/>
              </a:rPr>
              <a:t>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Total number of login (in a year) = [Total no. of tickets raised in last one year(var26) + No. of sales calls made by customer to buy a product (in last 30 days)(var31) x 12 months.] x 1000 </a:t>
            </a:r>
            <a:r>
              <a:rPr lang="en-US" sz="1700" i="1" dirty="0">
                <a:latin typeface="Bookman Old Style" panose="02050604050505020204" pitchFamily="18" charset="0"/>
              </a:rPr>
              <a:t>(Projecting over population)</a:t>
            </a:r>
            <a:r>
              <a:rPr lang="en-US" sz="1700" dirty="0">
                <a:latin typeface="Bookman Old Style" panose="0205060405050502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Total number of login (in a year) = 6500 million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Bookman Old Style" panose="02050604050505020204" pitchFamily="18" charset="0"/>
              </a:rPr>
              <a:t>Total development cost = 6500 x 2 = 13000 million dollars/year </a:t>
            </a:r>
            <a:endParaRPr lang="en-US" sz="1700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AF7F4-7553-4588-89AE-F6BEC5CB7A42}"/>
              </a:ext>
            </a:extLst>
          </p:cNvPr>
          <p:cNvSpPr txBox="1"/>
          <p:nvPr/>
        </p:nvSpPr>
        <p:spPr>
          <a:xfrm>
            <a:off x="450166" y="155190"/>
            <a:ext cx="441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Development cost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9D1DCC2-DFAA-46A5-9757-4415D0813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589538"/>
              </p:ext>
            </p:extLst>
          </p:nvPr>
        </p:nvGraphicFramePr>
        <p:xfrm>
          <a:off x="3967089" y="155190"/>
          <a:ext cx="8088923" cy="243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B86337-EE97-4598-9E82-003A6590F412}"/>
              </a:ext>
            </a:extLst>
          </p:cNvPr>
          <p:cNvSpPr/>
          <p:nvPr/>
        </p:nvSpPr>
        <p:spPr>
          <a:xfrm>
            <a:off x="3859237" y="2719829"/>
            <a:ext cx="1992923" cy="3828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Since Set-top box predicted customers subscribe and use Television facilities more, therefore marketing strategy for these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Television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Direct Mails</a:t>
            </a:r>
          </a:p>
          <a:p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As there are only 5 main TV channel that are viewed maximum so we can telecast the advertisement on these channels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36EB1-8095-4C15-B150-ABCEAB7FCCD7}"/>
              </a:ext>
            </a:extLst>
          </p:cNvPr>
          <p:cNvSpPr/>
          <p:nvPr/>
        </p:nvSpPr>
        <p:spPr>
          <a:xfrm>
            <a:off x="5941249" y="2715195"/>
            <a:ext cx="1992923" cy="323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63% people in Europe use social media apps and for 19% customers, mobile app is the predicted service platform. Assuming all these people use social media, the marketing strategy is as follows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Social media marketing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SMS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2315B-5AF4-425A-AF9B-1495CF499AFA}"/>
              </a:ext>
            </a:extLst>
          </p:cNvPr>
          <p:cNvSpPr/>
          <p:nvPr/>
        </p:nvSpPr>
        <p:spPr>
          <a:xfrm>
            <a:off x="8023271" y="2701125"/>
            <a:ext cx="1992923" cy="2433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Since customers for whom desktop browser is the predicted service platform are more likely to use email services. Hence, we will target these customers through email marketing.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78C22-EFF3-4E89-9960-26A1C9415419}"/>
              </a:ext>
            </a:extLst>
          </p:cNvPr>
          <p:cNvSpPr/>
          <p:nvPr/>
        </p:nvSpPr>
        <p:spPr>
          <a:xfrm>
            <a:off x="10109979" y="2701124"/>
            <a:ext cx="1992924" cy="2602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Mobile browser are the predicted platform for 16% of total population. Taking cost consideration, these customers are to be introduced about the portal through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Calling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SMS Marketing</a:t>
            </a:r>
          </a:p>
          <a:p>
            <a:endParaRPr lang="en-US" sz="1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E46649-B84D-43C3-9411-9F22405401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97" y="1092812"/>
            <a:ext cx="1041188" cy="793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7552AD-7E46-4FAA-A210-28DE7021A3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4" y="968624"/>
            <a:ext cx="827885" cy="9727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1AA848-7D09-4E60-B78A-88E7AC45E0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5" t="12197" r="29295" b="13310"/>
          <a:stretch/>
        </p:blipFill>
        <p:spPr>
          <a:xfrm>
            <a:off x="4294275" y="1132134"/>
            <a:ext cx="728299" cy="7654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545CDB-C352-464A-B7AE-8FF76375B79A}"/>
              </a:ext>
            </a:extLst>
          </p:cNvPr>
          <p:cNvSpPr txBox="1"/>
          <p:nvPr/>
        </p:nvSpPr>
        <p:spPr>
          <a:xfrm>
            <a:off x="7014181" y="6548459"/>
            <a:ext cx="5236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97A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https://www.salesforce.com/products/community-cloud/pricing/self-service/</a:t>
            </a:r>
            <a:endParaRPr lang="en-US" sz="1200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3F3C7-7522-42E2-9212-8E92AE3140F2}"/>
              </a:ext>
            </a:extLst>
          </p:cNvPr>
          <p:cNvSpPr txBox="1"/>
          <p:nvPr/>
        </p:nvSpPr>
        <p:spPr>
          <a:xfrm>
            <a:off x="6817236" y="6490008"/>
            <a:ext cx="4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*-</a:t>
            </a:r>
          </a:p>
        </p:txBody>
      </p:sp>
      <p:pic>
        <p:nvPicPr>
          <p:cNvPr id="25" name="Google Shape;141;p27">
            <a:extLst>
              <a:ext uri="{FF2B5EF4-FFF2-40B4-BE49-F238E27FC236}">
                <a16:creationId xmlns:a16="http://schemas.microsoft.com/office/drawing/2014/main" id="{6CE86DBD-6136-4E93-8F33-CA9D4AF74D6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5392" t="19797" r="14833" b="19790"/>
          <a:stretch/>
        </p:blipFill>
        <p:spPr>
          <a:xfrm>
            <a:off x="11240086" y="3102"/>
            <a:ext cx="937846" cy="4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2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0E82D-2FF3-4192-AFCA-C5AA6D5A0DA6}"/>
              </a:ext>
            </a:extLst>
          </p:cNvPr>
          <p:cNvSpPr/>
          <p:nvPr/>
        </p:nvSpPr>
        <p:spPr>
          <a:xfrm>
            <a:off x="111949" y="707025"/>
            <a:ext cx="2996420" cy="4726366"/>
          </a:xfrm>
          <a:prstGeom prst="roundRect">
            <a:avLst/>
          </a:prstGeom>
          <a:solidFill>
            <a:srgbClr val="CCFF99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chemeClr val="tx1"/>
                </a:solidFill>
              </a:rPr>
              <a:t>Set-Top Box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No. of Customers: 12 Million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T.V Ad: </a:t>
            </a:r>
          </a:p>
          <a:p>
            <a:pPr marL="342900" indent="-342900">
              <a:buAutoNum type="alphaLcPeriod"/>
            </a:pPr>
            <a:r>
              <a:rPr lang="en-US" sz="1500" dirty="0">
                <a:solidFill>
                  <a:schemeClr val="tx1"/>
                </a:solidFill>
              </a:rPr>
              <a:t>Development cost: Set-up cost + Media ad = </a:t>
            </a:r>
            <a:r>
              <a:rPr lang="en-US" sz="1500" b="1" dirty="0">
                <a:solidFill>
                  <a:schemeClr val="tx1"/>
                </a:solidFill>
              </a:rPr>
              <a:t>5.3 million $ </a:t>
            </a:r>
            <a:r>
              <a:rPr lang="en-US" sz="1500" dirty="0">
                <a:solidFill>
                  <a:schemeClr val="tx1"/>
                </a:solidFill>
              </a:rPr>
              <a:t>(30 sec ad)* </a:t>
            </a:r>
          </a:p>
          <a:p>
            <a:pPr marL="342900" indent="-342900">
              <a:buAutoNum type="alphaLcPeriod"/>
            </a:pPr>
            <a:r>
              <a:rPr lang="en-US" sz="1500" dirty="0">
                <a:solidFill>
                  <a:schemeClr val="tx1"/>
                </a:solidFill>
              </a:rPr>
              <a:t>Telecast cost = Cost to telecast a 30 sec ad** x No. of times x No of channels x No. of days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= 3212.35 x 5 x 5 x 365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= </a:t>
            </a:r>
            <a:r>
              <a:rPr lang="en-US" sz="1500" b="1" dirty="0">
                <a:solidFill>
                  <a:schemeClr val="tx1"/>
                </a:solidFill>
              </a:rPr>
              <a:t>29.3 million $</a:t>
            </a:r>
            <a:r>
              <a:rPr lang="en-US" sz="1500" dirty="0">
                <a:solidFill>
                  <a:schemeClr val="tx1"/>
                </a:solidFill>
              </a:rPr>
              <a:t> 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2. Direct mail: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Cost of 1 DM = 0.38 $***</a:t>
            </a:r>
          </a:p>
          <a:p>
            <a:r>
              <a:rPr lang="en-US" sz="1500" dirty="0">
                <a:solidFill>
                  <a:schemeClr val="tx1"/>
                </a:solidFill>
              </a:rPr>
              <a:t>Total cost = 12 * 0.38 = </a:t>
            </a:r>
            <a:r>
              <a:rPr lang="en-US" sz="1500" b="1" dirty="0">
                <a:solidFill>
                  <a:schemeClr val="tx1"/>
                </a:solidFill>
              </a:rPr>
              <a:t>4.56 million $</a:t>
            </a:r>
            <a:r>
              <a:rPr lang="en-US" sz="1500" dirty="0">
                <a:solidFill>
                  <a:schemeClr val="tx1"/>
                </a:solidFill>
              </a:rPr>
              <a:t>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Total: 39.16 million 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CE899F-6159-4116-B943-320671A666F2}"/>
              </a:ext>
            </a:extLst>
          </p:cNvPr>
          <p:cNvSpPr/>
          <p:nvPr/>
        </p:nvSpPr>
        <p:spPr>
          <a:xfrm>
            <a:off x="3194534" y="743890"/>
            <a:ext cx="2996420" cy="41288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chemeClr val="tx1"/>
                </a:solidFill>
              </a:rPr>
              <a:t>Mobile App</a:t>
            </a:r>
          </a:p>
          <a:p>
            <a:r>
              <a:rPr lang="en-US" sz="1500" dirty="0">
                <a:solidFill>
                  <a:schemeClr val="tx1"/>
                </a:solidFill>
              </a:rPr>
              <a:t>No. of Customers: 57 Million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Social Media: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Cost = No. of         Customers x Cost per Click**** = 57 * 0.5 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28.5 million $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</a:t>
            </a:r>
          </a:p>
          <a:p>
            <a:r>
              <a:rPr lang="en-US" sz="1500" dirty="0">
                <a:solidFill>
                  <a:schemeClr val="tx1"/>
                </a:solidFill>
              </a:rPr>
              <a:t>2. SMS Marketing: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Cost = No. of Customers x No. of times x Cost/SMS***** = 57 x 4 x 0.04 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9.12 million $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Total: 37.62 million $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D24106-3B72-4563-B44E-8681B63C53F7}"/>
              </a:ext>
            </a:extLst>
          </p:cNvPr>
          <p:cNvSpPr/>
          <p:nvPr/>
        </p:nvSpPr>
        <p:spPr>
          <a:xfrm>
            <a:off x="6261294" y="743890"/>
            <a:ext cx="2787458" cy="4128870"/>
          </a:xfrm>
          <a:prstGeom prst="roundRect">
            <a:avLst/>
          </a:prstGeom>
          <a:solidFill>
            <a:srgbClr val="CCFF99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chemeClr val="tx1"/>
                </a:solidFill>
              </a:rPr>
              <a:t>Desktop Browser</a:t>
            </a:r>
          </a:p>
          <a:p>
            <a:r>
              <a:rPr lang="en-US" sz="1500" dirty="0">
                <a:solidFill>
                  <a:schemeClr val="tx1"/>
                </a:solidFill>
              </a:rPr>
              <a:t>No. of Customers: 183 Million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Email Marketing: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Cost: No. of Customers x No of times x Cost per email******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183 x 4 x 0.05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36.6 million $</a:t>
            </a:r>
          </a:p>
          <a:p>
            <a:pPr marL="342900" indent="-342900">
              <a:buAutoNum type="arabicPeriod" startAt="2"/>
            </a:pPr>
            <a:r>
              <a:rPr lang="en-US" sz="1500" dirty="0">
                <a:solidFill>
                  <a:schemeClr val="tx1"/>
                </a:solidFill>
              </a:rPr>
              <a:t>Direct mail: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Cost of 1 DM = 0.38$***</a:t>
            </a:r>
          </a:p>
          <a:p>
            <a:r>
              <a:rPr lang="en-US" sz="1500" dirty="0">
                <a:solidFill>
                  <a:schemeClr val="tx1"/>
                </a:solidFill>
              </a:rPr>
              <a:t>Total Cost = 183*0.38 = </a:t>
            </a:r>
            <a:r>
              <a:rPr lang="en-US" sz="1500" b="1" dirty="0">
                <a:solidFill>
                  <a:schemeClr val="tx1"/>
                </a:solidFill>
              </a:rPr>
              <a:t>69.54 million $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Total: 106.14 million $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D235E0-68E7-4DF5-8783-84D6DB6F6B81}"/>
              </a:ext>
            </a:extLst>
          </p:cNvPr>
          <p:cNvSpPr/>
          <p:nvPr/>
        </p:nvSpPr>
        <p:spPr>
          <a:xfrm>
            <a:off x="9083631" y="669252"/>
            <a:ext cx="2996420" cy="420350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b="1" dirty="0">
                <a:solidFill>
                  <a:schemeClr val="tx1"/>
                </a:solidFill>
              </a:rPr>
              <a:t>Mobile Browser</a:t>
            </a:r>
          </a:p>
          <a:p>
            <a:r>
              <a:rPr lang="en-US" sz="1500" dirty="0">
                <a:solidFill>
                  <a:schemeClr val="tx1"/>
                </a:solidFill>
              </a:rPr>
              <a:t>No. of Customers: 48 Million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Calling: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Cost = No. of         Customers x avg time x no. of times x avg call charges/min*******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48 x 3 x 2 x 0.222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63.93 million $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</a:t>
            </a:r>
          </a:p>
          <a:p>
            <a:r>
              <a:rPr lang="en-US" sz="1500" dirty="0">
                <a:solidFill>
                  <a:schemeClr val="tx1"/>
                </a:solidFill>
              </a:rPr>
              <a:t>2. SMS Marketing: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Cost = No. of Customers x No. of times x Cost/SMS***** = 48 x 4 x 0.04 </a:t>
            </a:r>
          </a:p>
          <a:p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7.68 million $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pPr algn="ctr"/>
            <a:r>
              <a:rPr lang="en-US" sz="1500" b="1" dirty="0">
                <a:solidFill>
                  <a:schemeClr val="tx1"/>
                </a:solidFill>
              </a:rPr>
              <a:t>Total: 71.61 million 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15197-20DF-460A-BA2B-EA4089C14C61}"/>
              </a:ext>
            </a:extLst>
          </p:cNvPr>
          <p:cNvSpPr txBox="1"/>
          <p:nvPr/>
        </p:nvSpPr>
        <p:spPr>
          <a:xfrm>
            <a:off x="0" y="168814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 Black" panose="020B0A04020102020204" pitchFamily="34" charset="0"/>
              </a:rPr>
              <a:t>Marketing Cost/Year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7A270-FCDD-40B0-8EEB-04323BAD3B36}"/>
              </a:ext>
            </a:extLst>
          </p:cNvPr>
          <p:cNvSpPr/>
          <p:nvPr/>
        </p:nvSpPr>
        <p:spPr>
          <a:xfrm>
            <a:off x="3194534" y="4908446"/>
            <a:ext cx="8732423" cy="430887"/>
          </a:xfrm>
          <a:prstGeom prst="roundRect">
            <a:avLst/>
          </a:prstGeom>
          <a:ln>
            <a:solidFill>
              <a:srgbClr val="D6AD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Marketing Cost: 255 Million 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BAC1-2096-48D7-BF4F-64CAC225B9FD}"/>
              </a:ext>
            </a:extLst>
          </p:cNvPr>
          <p:cNvSpPr txBox="1"/>
          <p:nvPr/>
        </p:nvSpPr>
        <p:spPr>
          <a:xfrm>
            <a:off x="423197" y="5487563"/>
            <a:ext cx="9104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200" u="sng" dirty="0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https://www.webfx.com/blog/business-advice/the-cost-of-advertising-nationally-broken-down-by-medium/</a:t>
            </a:r>
            <a:endParaRPr lang="en" sz="1200" u="sng" dirty="0">
              <a:solidFill>
                <a:schemeClr val="hlink"/>
              </a:solidFill>
              <a:hlinkClick r:id="rId3"/>
            </a:endParaRPr>
          </a:p>
          <a:p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https://www.thedrum.com/news/2017/02/22/how-much-does-it-cost-advertise-uk-tv-heres-what-channel-4-itv-and-more-charge-slots</a:t>
            </a:r>
            <a:endParaRPr lang="en" sz="1200" u="sng" dirty="0">
              <a:solidFill>
                <a:schemeClr val="hlink"/>
              </a:solidFill>
            </a:endParaRPr>
          </a:p>
          <a:p>
            <a:r>
              <a:rPr lang="en-US" sz="1200" dirty="0">
                <a:hlinkClick r:id="rId4"/>
              </a:rPr>
              <a:t>https://www.firstmove.co.uk/2018/08/10/what-is-the-cost-of-direct-mail/</a:t>
            </a:r>
            <a:endParaRPr lang="en-US" sz="1200" dirty="0"/>
          </a:p>
          <a:p>
            <a:r>
              <a:rPr lang="en-US" sz="1200" u="sng" dirty="0">
                <a:solidFill>
                  <a:schemeClr val="hlink"/>
                </a:solidFill>
                <a:hlinkClick r:id="rId5"/>
              </a:rPr>
              <a:t>https://www.lyfemarketing.com/blog/cost-advertise-instagram/</a:t>
            </a:r>
            <a:endParaRPr lang="en-US" sz="1200" u="sng" dirty="0">
              <a:solidFill>
                <a:schemeClr val="hlink"/>
              </a:solidFill>
            </a:endParaRPr>
          </a:p>
          <a:p>
            <a:r>
              <a:rPr lang="en" sz="1200" u="sng" dirty="0">
                <a:solidFill>
                  <a:schemeClr val="hlink"/>
                </a:solidFill>
                <a:hlinkClick r:id="rId6"/>
              </a:rPr>
              <a:t>https://www.textmarketer.co.uk/pricing-eu/</a:t>
            </a:r>
            <a:endParaRPr lang="en" sz="1200" u="sng" dirty="0">
              <a:solidFill>
                <a:schemeClr val="hlink"/>
              </a:solidFill>
            </a:endParaRPr>
          </a:p>
          <a:p>
            <a:r>
              <a:rPr lang="en" sz="1200" u="sng" dirty="0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https://www.webfx.com/blog/business-advice/the-cost-of-advertising-nationally-broken-down-by-medium/</a:t>
            </a:r>
            <a:endParaRPr lang="en" sz="1200" u="sng" dirty="0">
              <a:solidFill>
                <a:srgbClr val="0097A7"/>
              </a:solidFill>
            </a:endParaRPr>
          </a:p>
          <a:p>
            <a:r>
              <a:rPr lang="en-US" sz="1200" dirty="0">
                <a:hlinkClick r:id="rId7"/>
              </a:rPr>
              <a:t>https://www.euractiv.com/section/digital/news/calling-within-europe-will-be-cheaper-from-may-2019/</a:t>
            </a:r>
            <a:endParaRPr lang="en" sz="1200" u="sng" dirty="0">
              <a:solidFill>
                <a:srgbClr val="0097A7"/>
              </a:solidFill>
            </a:endParaRPr>
          </a:p>
          <a:p>
            <a:endParaRPr lang="en-US" sz="1200" dirty="0"/>
          </a:p>
          <a:p>
            <a:endParaRPr lang="en" sz="1200" u="sng" dirty="0">
              <a:solidFill>
                <a:schemeClr val="hlink"/>
              </a:solidFill>
            </a:endParaRP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BDB61-8585-4448-85A1-106185BB05B2}"/>
              </a:ext>
            </a:extLst>
          </p:cNvPr>
          <p:cNvSpPr txBox="1"/>
          <p:nvPr/>
        </p:nvSpPr>
        <p:spPr>
          <a:xfrm>
            <a:off x="-68431" y="5485364"/>
            <a:ext cx="6511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*-</a:t>
            </a:r>
          </a:p>
          <a:p>
            <a:pPr algn="r"/>
            <a:r>
              <a:rPr lang="en-US" sz="1200" dirty="0"/>
              <a:t>**-</a:t>
            </a:r>
          </a:p>
          <a:p>
            <a:pPr algn="r"/>
            <a:r>
              <a:rPr lang="en-US" sz="1200" dirty="0"/>
              <a:t>***-</a:t>
            </a:r>
          </a:p>
          <a:p>
            <a:pPr algn="r"/>
            <a:r>
              <a:rPr lang="en-US" sz="1200" dirty="0"/>
              <a:t>****-</a:t>
            </a:r>
          </a:p>
          <a:p>
            <a:pPr algn="r"/>
            <a:r>
              <a:rPr lang="en-US" sz="1200" dirty="0"/>
              <a:t>*****-</a:t>
            </a:r>
          </a:p>
          <a:p>
            <a:pPr algn="r"/>
            <a:r>
              <a:rPr lang="en-US" sz="1200" dirty="0"/>
              <a:t>******-</a:t>
            </a:r>
          </a:p>
          <a:p>
            <a:pPr algn="r"/>
            <a:r>
              <a:rPr lang="en-US" sz="1200" dirty="0"/>
              <a:t>*******-</a:t>
            </a:r>
          </a:p>
        </p:txBody>
      </p:sp>
      <p:pic>
        <p:nvPicPr>
          <p:cNvPr id="15" name="Google Shape;141;p27">
            <a:extLst>
              <a:ext uri="{FF2B5EF4-FFF2-40B4-BE49-F238E27FC236}">
                <a16:creationId xmlns:a16="http://schemas.microsoft.com/office/drawing/2014/main" id="{5E382829-94C4-4F48-8EC4-F40660E3B8F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392" t="19797" r="14833" b="19790"/>
          <a:stretch/>
        </p:blipFill>
        <p:spPr>
          <a:xfrm>
            <a:off x="11240086" y="3102"/>
            <a:ext cx="937846" cy="4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73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81;p30">
            <a:extLst>
              <a:ext uri="{FF2B5EF4-FFF2-40B4-BE49-F238E27FC236}">
                <a16:creationId xmlns:a16="http://schemas.microsoft.com/office/drawing/2014/main" id="{12C11C84-E3B0-41A8-8D89-E3FFE05EF131}"/>
              </a:ext>
            </a:extLst>
          </p:cNvPr>
          <p:cNvGrpSpPr/>
          <p:nvPr/>
        </p:nvGrpSpPr>
        <p:grpSpPr>
          <a:xfrm>
            <a:off x="2622212" y="120087"/>
            <a:ext cx="6952484" cy="6214457"/>
            <a:chOff x="681349" y="-23561"/>
            <a:chExt cx="8462681" cy="6605146"/>
          </a:xfrm>
        </p:grpSpPr>
        <p:sp>
          <p:nvSpPr>
            <p:cNvPr id="8" name="Google Shape;182;p30">
              <a:extLst>
                <a:ext uri="{FF2B5EF4-FFF2-40B4-BE49-F238E27FC236}">
                  <a16:creationId xmlns:a16="http://schemas.microsoft.com/office/drawing/2014/main" id="{20DC6084-58A6-4916-8F47-6EFFCBD50DAE}"/>
                </a:ext>
              </a:extLst>
            </p:cNvPr>
            <p:cNvSpPr/>
            <p:nvPr/>
          </p:nvSpPr>
          <p:spPr>
            <a:xfrm>
              <a:off x="6892995" y="1655760"/>
              <a:ext cx="141900" cy="67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2692"/>
                  </a:lnTo>
                  <a:lnTo>
                    <a:pt x="0" y="82692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" name="Google Shape;183;p30">
              <a:extLst>
                <a:ext uri="{FF2B5EF4-FFF2-40B4-BE49-F238E27FC236}">
                  <a16:creationId xmlns:a16="http://schemas.microsoft.com/office/drawing/2014/main" id="{7ACFE19F-2256-46F9-A5E1-694F1DEDD53E}"/>
                </a:ext>
              </a:extLst>
            </p:cNvPr>
            <p:cNvSpPr/>
            <p:nvPr/>
          </p:nvSpPr>
          <p:spPr>
            <a:xfrm>
              <a:off x="4824453" y="692883"/>
              <a:ext cx="2504100" cy="39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5896"/>
                  </a:lnTo>
                  <a:lnTo>
                    <a:pt x="120000" y="5589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" name="Google Shape;184;p30">
              <a:extLst>
                <a:ext uri="{FF2B5EF4-FFF2-40B4-BE49-F238E27FC236}">
                  <a16:creationId xmlns:a16="http://schemas.microsoft.com/office/drawing/2014/main" id="{E0537CCF-BE4C-4328-8194-9BF5D67BD031}"/>
                </a:ext>
              </a:extLst>
            </p:cNvPr>
            <p:cNvSpPr/>
            <p:nvPr/>
          </p:nvSpPr>
          <p:spPr>
            <a:xfrm>
              <a:off x="2002264" y="1524988"/>
              <a:ext cx="186900" cy="76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6949"/>
                  </a:lnTo>
                  <a:lnTo>
                    <a:pt x="120000" y="86949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" name="Google Shape;185;p30">
              <a:extLst>
                <a:ext uri="{FF2B5EF4-FFF2-40B4-BE49-F238E27FC236}">
                  <a16:creationId xmlns:a16="http://schemas.microsoft.com/office/drawing/2014/main" id="{8D8F77D9-9E0B-418F-8A2C-0725FB24DD16}"/>
                </a:ext>
              </a:extLst>
            </p:cNvPr>
            <p:cNvSpPr/>
            <p:nvPr/>
          </p:nvSpPr>
          <p:spPr>
            <a:xfrm>
              <a:off x="2311439" y="692883"/>
              <a:ext cx="2527172" cy="39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5896"/>
                  </a:lnTo>
                  <a:lnTo>
                    <a:pt x="0" y="5589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" name="Google Shape;187;p30">
              <a:extLst>
                <a:ext uri="{FF2B5EF4-FFF2-40B4-BE49-F238E27FC236}">
                  <a16:creationId xmlns:a16="http://schemas.microsoft.com/office/drawing/2014/main" id="{4C0950D8-52E8-40CB-8D0C-B3A7793CD2B9}"/>
                </a:ext>
              </a:extLst>
            </p:cNvPr>
            <p:cNvSpPr/>
            <p:nvPr/>
          </p:nvSpPr>
          <p:spPr>
            <a:xfrm>
              <a:off x="760169" y="-23561"/>
              <a:ext cx="8043899" cy="795814"/>
            </a:xfrm>
            <a:prstGeom prst="roundRect">
              <a:avLst>
                <a:gd name="adj" fmla="val 10000"/>
              </a:avLst>
            </a:prstGeom>
            <a:solidFill>
              <a:schemeClr val="bg1">
                <a:alpha val="898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8;p30">
              <a:extLst>
                <a:ext uri="{FF2B5EF4-FFF2-40B4-BE49-F238E27FC236}">
                  <a16:creationId xmlns:a16="http://schemas.microsoft.com/office/drawing/2014/main" id="{15768134-144E-4295-8B50-EBF84D9CED9A}"/>
                </a:ext>
              </a:extLst>
            </p:cNvPr>
            <p:cNvSpPr txBox="1"/>
            <p:nvPr/>
          </p:nvSpPr>
          <p:spPr>
            <a:xfrm>
              <a:off x="913231" y="-23561"/>
              <a:ext cx="7994399" cy="8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200" b="1" dirty="0">
                  <a:solidFill>
                    <a:schemeClr val="dk1"/>
                  </a:solidFill>
                  <a:latin typeface="Arial Black" panose="020B0A04020102020204" pitchFamily="34" charset="0"/>
                  <a:ea typeface="Calibri"/>
                  <a:cs typeface="Calibri"/>
                  <a:sym typeface="Calibri"/>
                </a:rPr>
                <a:t>Variable cost to the company (When self service portal is not launched)/Year</a:t>
              </a:r>
              <a:endParaRPr sz="2200" dirty="0">
                <a:solidFill>
                  <a:schemeClr val="dk1"/>
                </a:solidFill>
                <a:latin typeface="Arial Black" panose="020B0A040201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9;p30">
              <a:extLst>
                <a:ext uri="{FF2B5EF4-FFF2-40B4-BE49-F238E27FC236}">
                  <a16:creationId xmlns:a16="http://schemas.microsoft.com/office/drawing/2014/main" id="{6062CA18-376F-49AE-AE45-25A30E82C5D2}"/>
                </a:ext>
              </a:extLst>
            </p:cNvPr>
            <p:cNvSpPr/>
            <p:nvPr/>
          </p:nvSpPr>
          <p:spPr>
            <a:xfrm>
              <a:off x="1635738" y="1085207"/>
              <a:ext cx="2045100" cy="4398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;p30">
              <a:extLst>
                <a:ext uri="{FF2B5EF4-FFF2-40B4-BE49-F238E27FC236}">
                  <a16:creationId xmlns:a16="http://schemas.microsoft.com/office/drawing/2014/main" id="{AA4EB95E-3D21-49DE-B2E7-62911A0FF1FD}"/>
                </a:ext>
              </a:extLst>
            </p:cNvPr>
            <p:cNvSpPr/>
            <p:nvPr/>
          </p:nvSpPr>
          <p:spPr>
            <a:xfrm>
              <a:off x="1694887" y="1094041"/>
              <a:ext cx="2045100" cy="439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;p30">
              <a:extLst>
                <a:ext uri="{FF2B5EF4-FFF2-40B4-BE49-F238E27FC236}">
                  <a16:creationId xmlns:a16="http://schemas.microsoft.com/office/drawing/2014/main" id="{650742F0-A19D-449E-8482-56E1C5A74BCC}"/>
                </a:ext>
              </a:extLst>
            </p:cNvPr>
            <p:cNvSpPr txBox="1"/>
            <p:nvPr/>
          </p:nvSpPr>
          <p:spPr>
            <a:xfrm>
              <a:off x="1723239" y="1098132"/>
              <a:ext cx="20193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Call charges/year</a:t>
              </a:r>
              <a:endParaRPr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3;p30">
              <a:extLst>
                <a:ext uri="{FF2B5EF4-FFF2-40B4-BE49-F238E27FC236}">
                  <a16:creationId xmlns:a16="http://schemas.microsoft.com/office/drawing/2014/main" id="{BE1BC279-7120-4CB3-A80B-F8F8CC8078F8}"/>
                </a:ext>
              </a:extLst>
            </p:cNvPr>
            <p:cNvSpPr/>
            <p:nvPr/>
          </p:nvSpPr>
          <p:spPr>
            <a:xfrm flipH="1">
              <a:off x="760166" y="1719852"/>
              <a:ext cx="3886737" cy="4817100"/>
            </a:xfrm>
            <a:prstGeom prst="roundRect">
              <a:avLst>
                <a:gd name="adj" fmla="val 10000"/>
              </a:avLst>
            </a:prstGeom>
            <a:solidFill>
              <a:srgbClr val="CCFF99">
                <a:alpha val="89800"/>
              </a:srgb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4;p30">
              <a:extLst>
                <a:ext uri="{FF2B5EF4-FFF2-40B4-BE49-F238E27FC236}">
                  <a16:creationId xmlns:a16="http://schemas.microsoft.com/office/drawing/2014/main" id="{237E96AA-218C-4893-BE2A-BB1922F31B56}"/>
                </a:ext>
              </a:extLst>
            </p:cNvPr>
            <p:cNvSpPr txBox="1"/>
            <p:nvPr/>
          </p:nvSpPr>
          <p:spPr>
            <a:xfrm>
              <a:off x="681349" y="1837960"/>
              <a:ext cx="3882117" cy="4743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457200" lvl="0" indent="-323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e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Assuming customer calls for 2 reasons;</a:t>
              </a:r>
            </a:p>
            <a:p>
              <a:pPr marL="13335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</a:pPr>
              <a:r>
                <a:rPr lang="e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     a. Raising an issue (Ticket) </a:t>
              </a:r>
            </a:p>
            <a:p>
              <a:pPr marL="45720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b. Enquiry about new product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457200" lvl="0" indent="-323850">
                <a:lnSpc>
                  <a:spcPct val="90000"/>
                </a:lnSpc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e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As per dataset total number of tickets: </a:t>
              </a:r>
              <a:r>
                <a:rPr lang="en-US" sz="1500" dirty="0"/>
                <a:t>Total no. of tickets raised in last one year(var26) = </a:t>
              </a:r>
              <a:r>
                <a:rPr lang="en-US" sz="1500" b="1" dirty="0"/>
                <a:t>5477674</a:t>
              </a:r>
            </a:p>
            <a:p>
              <a:pPr marL="457200" lvl="0" indent="-323850">
                <a:lnSpc>
                  <a:spcPct val="90000"/>
                </a:lnSpc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e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As per dataset total calls for enquiry = </a:t>
              </a:r>
              <a:r>
                <a:rPr lang="en-US" sz="1500" dirty="0"/>
                <a:t>No. of sales calls made by customer to buy a product (in last 30 days)(var31) x 12 months</a:t>
              </a:r>
            </a:p>
            <a:p>
              <a:pPr marL="133350" lvl="0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      = 88061 x 12 = </a:t>
              </a:r>
              <a:r>
                <a:rPr lang="en-US" sz="15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1056732</a:t>
              </a:r>
            </a:p>
            <a:p>
              <a:pPr marL="457200" lvl="0" indent="-323850">
                <a:lnSpc>
                  <a:spcPct val="90000"/>
                </a:lnSpc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Total Call charges: Total calls made per year x Call charges/min x1000 (</a:t>
              </a:r>
              <a:r>
                <a:rPr lang="en-US" sz="1500" i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Projecting over population</a:t>
              </a: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) x avg time of talk</a:t>
              </a:r>
            </a:p>
            <a:p>
              <a:pPr marL="133350" lvl="0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      = 6534406 x 0.222 x 1000 x 5</a:t>
              </a:r>
            </a:p>
            <a:p>
              <a:pPr marL="133350" lvl="0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      = </a:t>
              </a:r>
              <a:r>
                <a:rPr lang="en-US" sz="15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7250 million $</a:t>
              </a:r>
            </a:p>
            <a:p>
              <a:pPr marL="133350" lvl="0">
                <a:lnSpc>
                  <a:spcPct val="90000"/>
                </a:lnSpc>
                <a:buClr>
                  <a:schemeClr val="dk1"/>
                </a:buClr>
                <a:buSzPts val="1500"/>
              </a:pPr>
              <a:endParaRPr lang="en-US" sz="1500" b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5;p30">
              <a:extLst>
                <a:ext uri="{FF2B5EF4-FFF2-40B4-BE49-F238E27FC236}">
                  <a16:creationId xmlns:a16="http://schemas.microsoft.com/office/drawing/2014/main" id="{3F12FC1A-A480-4011-80CB-C52982871D28}"/>
                </a:ext>
              </a:extLst>
            </p:cNvPr>
            <p:cNvSpPr/>
            <p:nvPr/>
          </p:nvSpPr>
          <p:spPr>
            <a:xfrm>
              <a:off x="6134667" y="1085210"/>
              <a:ext cx="2187600" cy="4398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;p30">
              <a:extLst>
                <a:ext uri="{FF2B5EF4-FFF2-40B4-BE49-F238E27FC236}">
                  <a16:creationId xmlns:a16="http://schemas.microsoft.com/office/drawing/2014/main" id="{3E37D36D-FC49-4BB9-B6C6-0B25325A7567}"/>
                </a:ext>
              </a:extLst>
            </p:cNvPr>
            <p:cNvSpPr/>
            <p:nvPr/>
          </p:nvSpPr>
          <p:spPr>
            <a:xfrm>
              <a:off x="6192470" y="1094053"/>
              <a:ext cx="2187600" cy="439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9525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;p30">
              <a:extLst>
                <a:ext uri="{FF2B5EF4-FFF2-40B4-BE49-F238E27FC236}">
                  <a16:creationId xmlns:a16="http://schemas.microsoft.com/office/drawing/2014/main" id="{9A888098-8CD1-4F5C-8B49-A76D6563E33D}"/>
                </a:ext>
              </a:extLst>
            </p:cNvPr>
            <p:cNvSpPr txBox="1"/>
            <p:nvPr/>
          </p:nvSpPr>
          <p:spPr>
            <a:xfrm>
              <a:off x="6209169" y="1110761"/>
              <a:ext cx="2154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Salary of CRs</a:t>
              </a:r>
              <a:r>
                <a:rPr lang="en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/year</a:t>
              </a:r>
              <a:endParaRPr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99;p30">
              <a:extLst>
                <a:ext uri="{FF2B5EF4-FFF2-40B4-BE49-F238E27FC236}">
                  <a16:creationId xmlns:a16="http://schemas.microsoft.com/office/drawing/2014/main" id="{E46B23AE-48C2-4CEC-8EFD-563C3EE97A71}"/>
                </a:ext>
              </a:extLst>
            </p:cNvPr>
            <p:cNvSpPr/>
            <p:nvPr/>
          </p:nvSpPr>
          <p:spPr>
            <a:xfrm>
              <a:off x="5144730" y="1727851"/>
              <a:ext cx="3999300" cy="48171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20000"/>
                <a:lumOff val="80000"/>
                <a:alpha val="898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94;p30">
            <a:extLst>
              <a:ext uri="{FF2B5EF4-FFF2-40B4-BE49-F238E27FC236}">
                <a16:creationId xmlns:a16="http://schemas.microsoft.com/office/drawing/2014/main" id="{BAA11117-FA1F-4A4B-94A7-820A16CB80B2}"/>
              </a:ext>
            </a:extLst>
          </p:cNvPr>
          <p:cNvSpPr txBox="1"/>
          <p:nvPr/>
        </p:nvSpPr>
        <p:spPr>
          <a:xfrm>
            <a:off x="6091319" y="2056404"/>
            <a:ext cx="3432502" cy="427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Assuming </a:t>
            </a: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total number of working days per year = 240</a:t>
            </a:r>
            <a:endParaRPr lang="en" sz="148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90000"/>
              </a:lnSpc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Total Calls/day: Total calls made per year x1000 (</a:t>
            </a:r>
            <a:r>
              <a:rPr lang="en-US" sz="148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Projecting over population</a:t>
            </a: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/ 240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(6534406 x 1000)/240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27,226,692 calls/day</a:t>
            </a:r>
          </a:p>
          <a:p>
            <a:pPr marL="457200" lvl="0" indent="-323850">
              <a:lnSpc>
                <a:spcPct val="90000"/>
              </a:lnSpc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Let us assume out of 8 hrs of work, CR spends 5 hrs on phone, So total no of CRs required per day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(Total calls made per day x avg time of talk) / (5 hrs x 60)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(27226692 x 5) / (5 x 60)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453778 CRs </a:t>
            </a:r>
          </a:p>
          <a:p>
            <a:pPr marL="457200" lvl="0" indent="-323850">
              <a:lnSpc>
                <a:spcPct val="90000"/>
              </a:lnSpc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Assuming </a:t>
            </a: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 hour salary of CR as 11.44 $*, Total salary of all the CRs per year = No. of CRs per day x Salary/hr x No. of work hrs x No. of days of work in a year  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453778 x 11.44 x 8 x 240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4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=  </a:t>
            </a:r>
            <a:r>
              <a:rPr lang="en-US" sz="148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9967.2 million $</a:t>
            </a:r>
          </a:p>
          <a:p>
            <a:pPr marL="133350" lvl="0">
              <a:lnSpc>
                <a:spcPct val="90000"/>
              </a:lnSpc>
              <a:buClr>
                <a:schemeClr val="dk1"/>
              </a:buClr>
              <a:buSzPts val="1500"/>
            </a:pPr>
            <a:endParaRPr lang="en-US" sz="15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D3960-23BD-463D-B55C-85E298A32F53}"/>
              </a:ext>
            </a:extLst>
          </p:cNvPr>
          <p:cNvSpPr/>
          <p:nvPr/>
        </p:nvSpPr>
        <p:spPr>
          <a:xfrm>
            <a:off x="4578077" y="6397178"/>
            <a:ext cx="2769705" cy="31505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Total Cost: 17200 million $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5D0ED3-EF5E-45DA-A6B5-3E24B8A4E6E2}"/>
              </a:ext>
            </a:extLst>
          </p:cNvPr>
          <p:cNvGrpSpPr/>
          <p:nvPr/>
        </p:nvGrpSpPr>
        <p:grpSpPr>
          <a:xfrm>
            <a:off x="9752773" y="134280"/>
            <a:ext cx="2333869" cy="638962"/>
            <a:chOff x="2630658" y="0"/>
            <a:chExt cx="3278955" cy="7047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6C96A3-5CC0-4DCE-AEDC-E763E7875AE4}"/>
                </a:ext>
              </a:extLst>
            </p:cNvPr>
            <p:cNvSpPr/>
            <p:nvPr/>
          </p:nvSpPr>
          <p:spPr>
            <a:xfrm>
              <a:off x="2630659" y="0"/>
              <a:ext cx="2827604" cy="704769"/>
            </a:xfrm>
            <a:prstGeom prst="rect">
              <a:avLst/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51AC30-129D-42AF-8480-2485B0E9788C}"/>
                </a:ext>
              </a:extLst>
            </p:cNvPr>
            <p:cNvSpPr txBox="1"/>
            <p:nvPr/>
          </p:nvSpPr>
          <p:spPr>
            <a:xfrm>
              <a:off x="2630658" y="0"/>
              <a:ext cx="3278955" cy="704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Cost Effectiveness</a:t>
              </a:r>
            </a:p>
          </p:txBody>
        </p:sp>
      </p:grp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3AF5DBE5-906C-4EF6-B9BA-91F5720D12C8}"/>
              </a:ext>
            </a:extLst>
          </p:cNvPr>
          <p:cNvSpPr/>
          <p:nvPr/>
        </p:nvSpPr>
        <p:spPr>
          <a:xfrm>
            <a:off x="9667631" y="818028"/>
            <a:ext cx="2459501" cy="5582772"/>
          </a:xfrm>
          <a:prstGeom prst="round2DiagRect">
            <a:avLst/>
          </a:prstGeom>
          <a:noFill/>
          <a:ln>
            <a:solidFill>
              <a:srgbClr val="57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Total Cost required for Launching the Self-Service Portal/year: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Total Development Cost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Total Marketing cost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13255 million $</a:t>
            </a:r>
          </a:p>
          <a:p>
            <a:pPr algn="ctr"/>
            <a:endParaRPr lang="en-US" sz="15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</a:rPr>
              <a:t>Total cost required to run call center/year: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Call charges/year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Total salary of Customer Representatives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17200 million $</a:t>
            </a:r>
          </a:p>
          <a:p>
            <a:pPr algn="ctr"/>
            <a:endParaRPr lang="en-US" sz="1500" b="1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Hence Cost Effectiveness: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17200 – 13185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b="1" dirty="0">
                <a:solidFill>
                  <a:schemeClr val="tx1"/>
                </a:solidFill>
              </a:rPr>
              <a:t>3945 million $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1F391-AB4A-4221-B460-BA4E2F41374F}"/>
              </a:ext>
            </a:extLst>
          </p:cNvPr>
          <p:cNvSpPr txBox="1"/>
          <p:nvPr/>
        </p:nvSpPr>
        <p:spPr>
          <a:xfrm>
            <a:off x="7534296" y="6528108"/>
            <a:ext cx="4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3DD21-8F1C-4FCC-944F-499245C9FA1B}"/>
              </a:ext>
            </a:extLst>
          </p:cNvPr>
          <p:cNvSpPr txBox="1"/>
          <p:nvPr/>
        </p:nvSpPr>
        <p:spPr>
          <a:xfrm>
            <a:off x="7701737" y="6597891"/>
            <a:ext cx="454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000" u="sng" dirty="0">
                <a:solidFill>
                  <a:schemeClr val="hlink"/>
                </a:solidFill>
                <a:hlinkClick r:id="rId2"/>
              </a:rPr>
              <a:t>https://www.payscale.com/research/DE/Job=Call_Center_Agent/Hourly_Rate</a:t>
            </a:r>
            <a:endParaRPr lang="en-US" sz="1000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0881" y="120087"/>
            <a:ext cx="2474685" cy="6592141"/>
          </a:xfrm>
          <a:prstGeom prst="roundRect">
            <a:avLst/>
          </a:prstGeom>
          <a:noFill/>
          <a:ln w="38100">
            <a:solidFill>
              <a:srgbClr val="F8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u="sng" dirty="0">
                <a:solidFill>
                  <a:schemeClr val="tx1"/>
                </a:solidFill>
              </a:rPr>
              <a:t>Techniques to get people to use self-service portal</a:t>
            </a:r>
          </a:p>
          <a:p>
            <a:pPr algn="ctr"/>
            <a:endParaRPr lang="en-IN" sz="500" b="1" u="sng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1. </a:t>
            </a:r>
            <a:r>
              <a:rPr lang="en-IN" sz="1400" b="1" dirty="0">
                <a:solidFill>
                  <a:schemeClr val="tx1"/>
                </a:solidFill>
              </a:rPr>
              <a:t>Creating Proper and phase wise context</a:t>
            </a:r>
            <a:r>
              <a:rPr lang="en-IN" sz="1400" dirty="0">
                <a:solidFill>
                  <a:schemeClr val="tx1"/>
                </a:solidFill>
              </a:rPr>
              <a:t>:</a:t>
            </a:r>
          </a:p>
          <a:p>
            <a:r>
              <a:rPr lang="en-IN" sz="1400" dirty="0">
                <a:solidFill>
                  <a:schemeClr val="tx1"/>
                </a:solidFill>
              </a:rPr>
              <a:t>First phase – Coming soon </a:t>
            </a:r>
          </a:p>
          <a:p>
            <a:r>
              <a:rPr lang="en-IN" sz="1400" dirty="0">
                <a:solidFill>
                  <a:schemeClr val="tx1"/>
                </a:solidFill>
              </a:rPr>
              <a:t>Second phase – Portal is live</a:t>
            </a:r>
          </a:p>
          <a:p>
            <a:r>
              <a:rPr lang="en-IN" sz="1400" dirty="0">
                <a:solidFill>
                  <a:schemeClr val="tx1"/>
                </a:solidFill>
              </a:rPr>
              <a:t>Third phase – Feedback link</a:t>
            </a:r>
          </a:p>
          <a:p>
            <a:r>
              <a:rPr lang="en-IN" sz="1400" dirty="0">
                <a:solidFill>
                  <a:schemeClr val="tx1"/>
                </a:solidFill>
              </a:rPr>
              <a:t>2. </a:t>
            </a:r>
            <a:r>
              <a:rPr lang="en-IN" sz="1400" b="1" dirty="0">
                <a:solidFill>
                  <a:schemeClr val="tx1"/>
                </a:solidFill>
              </a:rPr>
              <a:t>Creating an online community </a:t>
            </a:r>
            <a:r>
              <a:rPr lang="en-IN" sz="1400" dirty="0">
                <a:solidFill>
                  <a:schemeClr val="tx1"/>
                </a:solidFill>
              </a:rPr>
              <a:t>where customers can post issues as well as share solutions with each other. </a:t>
            </a:r>
          </a:p>
          <a:p>
            <a:r>
              <a:rPr lang="en-IN" sz="1400" dirty="0">
                <a:solidFill>
                  <a:schemeClr val="tx1"/>
                </a:solidFill>
              </a:rPr>
              <a:t>3. </a:t>
            </a:r>
            <a:r>
              <a:rPr lang="en-IN" sz="1400" b="1" dirty="0">
                <a:solidFill>
                  <a:schemeClr val="tx1"/>
                </a:solidFill>
              </a:rPr>
              <a:t>Providing customers with search capabilities </a:t>
            </a:r>
            <a:r>
              <a:rPr lang="en-IN" sz="1400" dirty="0">
                <a:solidFill>
                  <a:schemeClr val="tx1"/>
                </a:solidFill>
              </a:rPr>
              <a:t>on the self-service portal</a:t>
            </a:r>
          </a:p>
          <a:p>
            <a:r>
              <a:rPr lang="en-IN" sz="1400" dirty="0">
                <a:solidFill>
                  <a:schemeClr val="tx1"/>
                </a:solidFill>
              </a:rPr>
              <a:t>4. </a:t>
            </a:r>
            <a:r>
              <a:rPr lang="en-IN" sz="1400" b="1" dirty="0">
                <a:solidFill>
                  <a:schemeClr val="tx1"/>
                </a:solidFill>
              </a:rPr>
              <a:t>Offering the means for customers to rate the content and their experience </a:t>
            </a:r>
            <a:r>
              <a:rPr lang="en-IN" sz="1400" dirty="0">
                <a:solidFill>
                  <a:schemeClr val="tx1"/>
                </a:solidFill>
              </a:rPr>
              <a:t>with the portal – then make the appropriate adjustments based on that feedback</a:t>
            </a:r>
          </a:p>
          <a:p>
            <a:r>
              <a:rPr lang="en-IN" sz="1400" dirty="0">
                <a:solidFill>
                  <a:schemeClr val="tx1"/>
                </a:solidFill>
              </a:rPr>
              <a:t>5.</a:t>
            </a:r>
            <a:r>
              <a:rPr lang="en-IN" sz="1400" b="1" dirty="0">
                <a:solidFill>
                  <a:schemeClr val="tx1"/>
                </a:solidFill>
              </a:rPr>
              <a:t> Developing a knowledge article or guide </a:t>
            </a:r>
            <a:r>
              <a:rPr lang="en-IN" sz="1400" dirty="0">
                <a:solidFill>
                  <a:schemeClr val="tx1"/>
                </a:solidFill>
              </a:rPr>
              <a:t>to the self-service portal </a:t>
            </a:r>
          </a:p>
        </p:txBody>
      </p:sp>
    </p:spTree>
    <p:extLst>
      <p:ext uri="{BB962C8B-B14F-4D97-AF65-F5344CB8AC3E}">
        <p14:creationId xmlns:p14="http://schemas.microsoft.com/office/powerpoint/2010/main" val="276972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15D0C-80DC-4829-8E31-D65C6987E500}"/>
              </a:ext>
            </a:extLst>
          </p:cNvPr>
          <p:cNvSpPr txBox="1"/>
          <p:nvPr/>
        </p:nvSpPr>
        <p:spPr>
          <a:xfrm>
            <a:off x="3221499" y="66913"/>
            <a:ext cx="538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 Black" panose="020B0A04020102020204" pitchFamily="34" charset="0"/>
              </a:rPr>
              <a:t>Summary and Recommendations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D4D72D1-064E-4BB9-B3C1-D39D077CF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220717"/>
              </p:ext>
            </p:extLst>
          </p:nvPr>
        </p:nvGraphicFramePr>
        <p:xfrm>
          <a:off x="-239150" y="512649"/>
          <a:ext cx="6548506" cy="6457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66599A-CD08-4745-9291-7D7581220C5B}"/>
              </a:ext>
            </a:extLst>
          </p:cNvPr>
          <p:cNvSpPr txBox="1"/>
          <p:nvPr/>
        </p:nvSpPr>
        <p:spPr>
          <a:xfrm>
            <a:off x="389205" y="2877112"/>
            <a:ext cx="2297723" cy="389337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Increasing precision of prediction of communication mode for marketing of self-service portal based on customer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Different variable from the data set can be used as indicator for deciding the efficient way  for marketing for the target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Examples of such parameters are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Mail Open Rate of the target customer. (Var 7)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Indictor if customer prefers direct mail or not. (Var 37)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D3BD1-C865-4A24-AAE7-0ADCC30147CF}"/>
              </a:ext>
            </a:extLst>
          </p:cNvPr>
          <p:cNvSpPr txBox="1"/>
          <p:nvPr/>
        </p:nvSpPr>
        <p:spPr>
          <a:xfrm>
            <a:off x="3049172" y="2854797"/>
            <a:ext cx="2451296" cy="389337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By increasing the precision of prediction model what was used to predict the type of self-service portal for a target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Regulation of precision versus recall for multi-label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Methods like combining the output from weak learner and creating a strong learner which will improve the prediction power of the model (</a:t>
            </a:r>
            <a:r>
              <a:rPr lang="en-US" sz="1300" b="1" dirty="0"/>
              <a:t>BAGGING</a:t>
            </a:r>
            <a:r>
              <a:rPr lang="en-US" sz="1300" dirty="0"/>
              <a:t>) and focusing higher on examples which are more misclassified (</a:t>
            </a:r>
            <a:r>
              <a:rPr lang="en-US" sz="1300" b="1" dirty="0"/>
              <a:t>BOOSTING</a:t>
            </a:r>
            <a:r>
              <a:rPr lang="en-US" sz="1300" dirty="0"/>
              <a:t>) </a:t>
            </a:r>
          </a:p>
          <a:p>
            <a:r>
              <a:rPr lang="en-US" sz="1300" dirty="0"/>
              <a:t>      can be used.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C90A06-F1E2-4188-9AA8-1DACB6677592}"/>
              </a:ext>
            </a:extLst>
          </p:cNvPr>
          <p:cNvSpPr/>
          <p:nvPr/>
        </p:nvSpPr>
        <p:spPr>
          <a:xfrm>
            <a:off x="2964763" y="3840480"/>
            <a:ext cx="2662311" cy="703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659D9C-E55A-4FD4-BF44-2556CF447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26" y="540784"/>
            <a:ext cx="3563175" cy="28882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101E7E-90D3-4011-9AD9-656F795B3D5D}"/>
              </a:ext>
            </a:extLst>
          </p:cNvPr>
          <p:cNvCxnSpPr>
            <a:cxnSpLocks/>
          </p:cNvCxnSpPr>
          <p:nvPr/>
        </p:nvCxnSpPr>
        <p:spPr>
          <a:xfrm flipH="1" flipV="1">
            <a:off x="5584870" y="1315334"/>
            <a:ext cx="10551" cy="2827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3B4B8-3F6D-43FA-998B-CF6AE60E9B97}"/>
              </a:ext>
            </a:extLst>
          </p:cNvPr>
          <p:cNvCxnSpPr>
            <a:cxnSpLocks/>
          </p:cNvCxnSpPr>
          <p:nvPr/>
        </p:nvCxnSpPr>
        <p:spPr>
          <a:xfrm>
            <a:off x="5570807" y="1319445"/>
            <a:ext cx="1758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8AFBF5-2A2E-48EC-BF9F-06719750718C}"/>
              </a:ext>
            </a:extLst>
          </p:cNvPr>
          <p:cNvSpPr/>
          <p:nvPr/>
        </p:nvSpPr>
        <p:spPr>
          <a:xfrm>
            <a:off x="9401254" y="512649"/>
            <a:ext cx="2668826" cy="2916351"/>
          </a:xfrm>
          <a:prstGeom prst="rect">
            <a:avLst/>
          </a:prstGeom>
          <a:noFill/>
          <a:ln>
            <a:solidFill>
              <a:srgbClr val="F8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Here is the graph of precision vs recall for the current model we have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Above mentioned model has the average precision of </a:t>
            </a:r>
            <a:r>
              <a:rPr lang="en-US" sz="1300" b="1" dirty="0">
                <a:solidFill>
                  <a:schemeClr val="tx1"/>
                </a:solidFill>
              </a:rPr>
              <a:t>0.72.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We can plot and check for various other average precision and precision vs recall plot by </a:t>
            </a:r>
            <a:r>
              <a:rPr lang="en-US" sz="1400" dirty="0">
                <a:solidFill>
                  <a:schemeClr val="tx1"/>
                </a:solidFill>
              </a:rPr>
              <a:t>defining different learning rate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The larger learning rate will be for the one which is the more important class</a:t>
            </a:r>
          </a:p>
        </p:txBody>
      </p:sp>
      <p:pic>
        <p:nvPicPr>
          <p:cNvPr id="45" name="Google Shape;141;p27">
            <a:extLst>
              <a:ext uri="{FF2B5EF4-FFF2-40B4-BE49-F238E27FC236}">
                <a16:creationId xmlns:a16="http://schemas.microsoft.com/office/drawing/2014/main" id="{FA208742-0477-4828-B660-DFE5AFD267F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392" t="19797" r="14833" b="19790"/>
          <a:stretch/>
        </p:blipFill>
        <p:spPr>
          <a:xfrm>
            <a:off x="11240086" y="3102"/>
            <a:ext cx="937846" cy="4540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22777F8-90BF-4731-AEEC-BCD50E48B8F5}"/>
              </a:ext>
            </a:extLst>
          </p:cNvPr>
          <p:cNvSpPr/>
          <p:nvPr/>
        </p:nvSpPr>
        <p:spPr>
          <a:xfrm>
            <a:off x="5746651" y="3774294"/>
            <a:ext cx="6312879" cy="2996191"/>
          </a:xfrm>
          <a:prstGeom prst="roundRect">
            <a:avLst/>
          </a:prstGeom>
          <a:noFill/>
          <a:ln>
            <a:solidFill>
              <a:srgbClr val="57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Recommendations for marketing strategy</a:t>
            </a:r>
          </a:p>
          <a:p>
            <a:pPr algn="ctr"/>
            <a:endParaRPr lang="en-US" sz="500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According to the above mentioned study, the introduction of self-service portal instead of hiring more customer reps will improve customer experience and reduce the cost by </a:t>
            </a:r>
            <a:r>
              <a:rPr lang="en-US" sz="1300" b="1" dirty="0">
                <a:solidFill>
                  <a:schemeClr val="tx1"/>
                </a:solidFill>
              </a:rPr>
              <a:t>3945 million $ </a:t>
            </a:r>
            <a:r>
              <a:rPr lang="en-US" sz="1300" dirty="0">
                <a:solidFill>
                  <a:schemeClr val="tx1"/>
                </a:solidFill>
              </a:rPr>
              <a:t>over a span of one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For more efficient marketing, we can also introduce </a:t>
            </a:r>
            <a:r>
              <a:rPr lang="en-US" sz="1300" b="1" dirty="0">
                <a:solidFill>
                  <a:schemeClr val="tx1"/>
                </a:solidFill>
              </a:rPr>
              <a:t>discount offer </a:t>
            </a:r>
            <a:r>
              <a:rPr lang="en-US" sz="1300" dirty="0">
                <a:solidFill>
                  <a:schemeClr val="tx1"/>
                </a:solidFill>
              </a:rPr>
              <a:t>on first transaction through these self-service portal.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We can also introduce these self-service platform to the customers whenever they </a:t>
            </a:r>
            <a:r>
              <a:rPr lang="en-US" sz="1300" b="1" dirty="0">
                <a:solidFill>
                  <a:schemeClr val="tx1"/>
                </a:solidFill>
              </a:rPr>
              <a:t>make a call to the customer representatives through the recorded message </a:t>
            </a:r>
            <a:r>
              <a:rPr lang="en-US" sz="1300" dirty="0">
                <a:solidFill>
                  <a:schemeClr val="tx1"/>
                </a:solidFill>
              </a:rPr>
              <a:t>and also </a:t>
            </a:r>
            <a:r>
              <a:rPr lang="en-US" sz="1300" b="1" dirty="0">
                <a:solidFill>
                  <a:schemeClr val="tx1"/>
                </a:solidFill>
              </a:rPr>
              <a:t>through our company’s website.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We can also use Chatbot on company’s website for introducing the self-service platform.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/>
                </a:solidFill>
              </a:rPr>
              <a:t>We can also send the customer the link to the relevant knowledge article of the self-service portal after resolving the customer’s issue.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473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2091</Words>
  <Application>Microsoft Office PowerPoint</Application>
  <PresentationFormat>Widescreen</PresentationFormat>
  <Paragraphs>216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Arial Black</vt:lpstr>
      <vt:lpstr>Bookman Old Style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</cp:lastModifiedBy>
  <cp:revision>97</cp:revision>
  <dcterms:created xsi:type="dcterms:W3CDTF">2020-03-15T17:13:49Z</dcterms:created>
  <dcterms:modified xsi:type="dcterms:W3CDTF">2020-03-18T12:21:30Z</dcterms:modified>
</cp:coreProperties>
</file>