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5ae675fb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a5ae675fb0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6" name="Shape 86"/>
        <p:cNvGrpSpPr/>
        <p:nvPr/>
      </p:nvGrpSpPr>
      <p:grpSpPr>
        <a:xfrm>
          <a:off x="0" y="0"/>
          <a:ext cx="0" cy="0"/>
          <a:chOff x="0" y="0"/>
          <a:chExt cx="0" cy="0"/>
        </a:xfrm>
      </p:grpSpPr>
      <p:sp>
        <p:nvSpPr>
          <p:cNvPr id="87" name="Google Shape;8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9" name="Google Shape;8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0" name="Shape 80"/>
        <p:cNvGrpSpPr/>
        <p:nvPr/>
      </p:nvGrpSpPr>
      <p:grpSpPr>
        <a:xfrm>
          <a:off x="0" y="0"/>
          <a:ext cx="0" cy="0"/>
          <a:chOff x="0" y="0"/>
          <a:chExt cx="0" cy="0"/>
        </a:xfrm>
      </p:grpSpPr>
      <p:sp>
        <p:nvSpPr>
          <p:cNvPr id="81" name="Google Shape;81;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Google Shape;82;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3" name="Google Shape;8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4" name="Google Shape;8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5" name="Google Shape;8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u="none">
                <a:solidFill>
                  <a:schemeClr val="lt1"/>
                </a:solidFill>
                <a:latin typeface="Calibri"/>
                <a:ea typeface="Calibri"/>
                <a:cs typeface="Calibri"/>
                <a:sym typeface="Calibri"/>
              </a:defRPr>
            </a:lvl1pPr>
            <a:lvl2pPr indent="0" lvl="1" marL="0" marR="0" rtl="0" algn="r">
              <a:spcBef>
                <a:spcPts val="0"/>
              </a:spcBef>
              <a:buNone/>
              <a:defRPr b="0" sz="1200" u="none">
                <a:solidFill>
                  <a:schemeClr val="lt1"/>
                </a:solidFill>
                <a:latin typeface="Calibri"/>
                <a:ea typeface="Calibri"/>
                <a:cs typeface="Calibri"/>
                <a:sym typeface="Calibri"/>
              </a:defRPr>
            </a:lvl2pPr>
            <a:lvl3pPr indent="0" lvl="2" marL="0" marR="0" rtl="0" algn="r">
              <a:spcBef>
                <a:spcPts val="0"/>
              </a:spcBef>
              <a:buNone/>
              <a:defRPr b="0" sz="1200" u="none">
                <a:solidFill>
                  <a:schemeClr val="lt1"/>
                </a:solidFill>
                <a:latin typeface="Calibri"/>
                <a:ea typeface="Calibri"/>
                <a:cs typeface="Calibri"/>
                <a:sym typeface="Calibri"/>
              </a:defRPr>
            </a:lvl3pPr>
            <a:lvl4pPr indent="0" lvl="3" marL="0" marR="0" rtl="0" algn="r">
              <a:spcBef>
                <a:spcPts val="0"/>
              </a:spcBef>
              <a:buNone/>
              <a:defRPr b="0" sz="1200" u="none">
                <a:solidFill>
                  <a:schemeClr val="lt1"/>
                </a:solidFill>
                <a:latin typeface="Calibri"/>
                <a:ea typeface="Calibri"/>
                <a:cs typeface="Calibri"/>
                <a:sym typeface="Calibri"/>
              </a:defRPr>
            </a:lvl4pPr>
            <a:lvl5pPr indent="0" lvl="4" marL="0" marR="0" rtl="0" algn="r">
              <a:spcBef>
                <a:spcPts val="0"/>
              </a:spcBef>
              <a:buNone/>
              <a:defRPr b="0" sz="1200" u="none">
                <a:solidFill>
                  <a:schemeClr val="lt1"/>
                </a:solidFill>
                <a:latin typeface="Calibri"/>
                <a:ea typeface="Calibri"/>
                <a:cs typeface="Calibri"/>
                <a:sym typeface="Calibri"/>
              </a:defRPr>
            </a:lvl5pPr>
            <a:lvl6pPr indent="0" lvl="5" marL="0" marR="0" rtl="0" algn="r">
              <a:spcBef>
                <a:spcPts val="0"/>
              </a:spcBef>
              <a:buNone/>
              <a:defRPr b="0" sz="1200" u="none">
                <a:solidFill>
                  <a:schemeClr val="lt1"/>
                </a:solidFill>
                <a:latin typeface="Calibri"/>
                <a:ea typeface="Calibri"/>
                <a:cs typeface="Calibri"/>
                <a:sym typeface="Calibri"/>
              </a:defRPr>
            </a:lvl6pPr>
            <a:lvl7pPr indent="0" lvl="6" marL="0" marR="0" rtl="0" algn="r">
              <a:spcBef>
                <a:spcPts val="0"/>
              </a:spcBef>
              <a:buNone/>
              <a:defRPr b="0" sz="1200" u="none">
                <a:solidFill>
                  <a:schemeClr val="lt1"/>
                </a:solidFill>
                <a:latin typeface="Calibri"/>
                <a:ea typeface="Calibri"/>
                <a:cs typeface="Calibri"/>
                <a:sym typeface="Calibri"/>
              </a:defRPr>
            </a:lvl7pPr>
            <a:lvl8pPr indent="0" lvl="7" marL="0" marR="0" rtl="0" algn="r">
              <a:spcBef>
                <a:spcPts val="0"/>
              </a:spcBef>
              <a:buNone/>
              <a:defRPr b="0" sz="1200" u="none">
                <a:solidFill>
                  <a:schemeClr val="lt1"/>
                </a:solidFill>
                <a:latin typeface="Calibri"/>
                <a:ea typeface="Calibri"/>
                <a:cs typeface="Calibri"/>
                <a:sym typeface="Calibri"/>
              </a:defRPr>
            </a:lvl8pPr>
            <a:lvl9pPr indent="0" lvl="8" marL="0" marR="0" rtl="0" algn="r">
              <a:spcBef>
                <a:spcPts val="0"/>
              </a:spcBef>
              <a:buNone/>
              <a:defRPr b="0" sz="12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7.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15"/>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7" name="Google Shape;97;p15"/>
          <p:cNvSpPr txBox="1"/>
          <p:nvPr>
            <p:ph type="ctrTitle"/>
          </p:nvPr>
        </p:nvSpPr>
        <p:spPr>
          <a:xfrm>
            <a:off x="970908" y="1220919"/>
            <a:ext cx="5425781" cy="2387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5100"/>
              <a:buFont typeface="Calibri"/>
              <a:buNone/>
            </a:pPr>
            <a:r>
              <a:rPr b="1" i="1" lang="en-IN" sz="6200">
                <a:solidFill>
                  <a:schemeClr val="accent2"/>
                </a:solidFill>
              </a:rPr>
              <a:t>Sales Analysis	</a:t>
            </a:r>
            <a:endParaRPr b="1" i="1" sz="7100">
              <a:solidFill>
                <a:schemeClr val="accent2"/>
              </a:solidFill>
            </a:endParaRPr>
          </a:p>
        </p:txBody>
      </p:sp>
      <p:sp>
        <p:nvSpPr>
          <p:cNvPr id="98" name="Google Shape;98;p15"/>
          <p:cNvSpPr txBox="1"/>
          <p:nvPr>
            <p:ph idx="1" type="subTitle"/>
          </p:nvPr>
        </p:nvSpPr>
        <p:spPr>
          <a:xfrm>
            <a:off x="970908" y="3700594"/>
            <a:ext cx="5425781"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IN"/>
              <a:t>By </a:t>
            </a:r>
            <a:r>
              <a:rPr lang="en-IN">
                <a:solidFill>
                  <a:srgbClr val="FF0000"/>
                </a:solidFill>
              </a:rPr>
              <a:t>Himanshu Bansal</a:t>
            </a:r>
            <a:endParaRPr>
              <a:solidFill>
                <a:srgbClr val="FF0000"/>
              </a:solidFill>
            </a:endParaRPr>
          </a:p>
        </p:txBody>
      </p:sp>
      <p:sp>
        <p:nvSpPr>
          <p:cNvPr id="99" name="Google Shape;99;p15"/>
          <p:cNvSpPr/>
          <p:nvPr/>
        </p:nvSpPr>
        <p:spPr>
          <a:xfrm>
            <a:off x="10208695" y="1"/>
            <a:ext cx="1135066" cy="477997"/>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0" name="Google Shape;100;p15"/>
          <p:cNvSpPr/>
          <p:nvPr/>
        </p:nvSpPr>
        <p:spPr>
          <a:xfrm>
            <a:off x="6821310" y="2624479"/>
            <a:ext cx="812427" cy="812427"/>
          </a:xfrm>
          <a:prstGeom prst="ellipse">
            <a:avLst/>
          </a:prstGeom>
          <a:noFill/>
          <a:ln cap="flat" cmpd="sng" w="1270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1" name="Google Shape;101;p15"/>
          <p:cNvSpPr/>
          <p:nvPr/>
        </p:nvSpPr>
        <p:spPr>
          <a:xfrm rot="-5400000">
            <a:off x="8912417" y="1202394"/>
            <a:ext cx="2387600" cy="2387600"/>
          </a:xfrm>
          <a:prstGeom prst="blockArc">
            <a:avLst>
              <a:gd fmla="val 10800000" name="adj1"/>
              <a:gd fmla="val 0" name="adj2"/>
              <a:gd fmla="val 25000" name="adj3"/>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02" name="Google Shape;102;p15"/>
          <p:cNvSpPr/>
          <p:nvPr/>
        </p:nvSpPr>
        <p:spPr>
          <a:xfrm>
            <a:off x="6821310" y="0"/>
            <a:ext cx="2315251" cy="1550992"/>
          </a:xfrm>
          <a:custGeom>
            <a:rect b="b" l="l" r="r" t="t"/>
            <a:pathLst>
              <a:path extrusionOk="0" h="1550992" w="2315251">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03" name="Google Shape;103;p15"/>
          <p:cNvCxnSpPr/>
          <p:nvPr/>
        </p:nvCxnSpPr>
        <p:spPr>
          <a:xfrm>
            <a:off x="11724638" y="1331572"/>
            <a:ext cx="0" cy="1597708"/>
          </a:xfrm>
          <a:prstGeom prst="straightConnector1">
            <a:avLst/>
          </a:prstGeom>
          <a:noFill/>
          <a:ln cap="rnd" cmpd="sng" w="127000">
            <a:solidFill>
              <a:schemeClr val="accent4"/>
            </a:solidFill>
            <a:prstDash val="dash"/>
            <a:miter lim="800000"/>
            <a:headEnd len="sm" w="sm" type="none"/>
            <a:tailEnd len="sm" w="sm" type="none"/>
          </a:ln>
        </p:spPr>
      </p:cxnSp>
      <p:sp>
        <p:nvSpPr>
          <p:cNvPr id="104" name="Google Shape;104;p15"/>
          <p:cNvSpPr/>
          <p:nvPr/>
        </p:nvSpPr>
        <p:spPr>
          <a:xfrm>
            <a:off x="11005550" y="4112081"/>
            <a:ext cx="1186451" cy="1771650"/>
          </a:xfrm>
          <a:custGeom>
            <a:rect b="b" l="l" r="r" t="t"/>
            <a:pathLst>
              <a:path extrusionOk="0" h="1771650" w="1186451">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15"/>
          <p:cNvSpPr/>
          <p:nvPr/>
        </p:nvSpPr>
        <p:spPr>
          <a:xfrm rot="-607105">
            <a:off x="6086940" y="4145122"/>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15"/>
          <p:cNvSpPr/>
          <p:nvPr/>
        </p:nvSpPr>
        <p:spPr>
          <a:xfrm>
            <a:off x="6821310" y="4962670"/>
            <a:ext cx="2643352" cy="1895331"/>
          </a:xfrm>
          <a:custGeom>
            <a:rect b="b" l="l" r="r" t="t"/>
            <a:pathLst>
              <a:path extrusionOk="0" h="1895331" w="2643352">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197" name="Shape 197"/>
        <p:cNvGrpSpPr/>
        <p:nvPr/>
      </p:nvGrpSpPr>
      <p:grpSpPr>
        <a:xfrm>
          <a:off x="0" y="0"/>
          <a:ext cx="0" cy="0"/>
          <a:chOff x="0" y="0"/>
          <a:chExt cx="0" cy="0"/>
        </a:xfrm>
      </p:grpSpPr>
      <p:sp>
        <p:nvSpPr>
          <p:cNvPr id="198" name="Google Shape;198;p24"/>
          <p:cNvSpPr txBox="1"/>
          <p:nvPr>
            <p:ph type="title"/>
          </p:nvPr>
        </p:nvSpPr>
        <p:spPr>
          <a:xfrm>
            <a:off x="6053668" y="803325"/>
            <a:ext cx="5314536"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Calibri"/>
              <a:buNone/>
            </a:pPr>
            <a:r>
              <a:rPr lang="en-IN"/>
              <a:t>Inference and other insights of this case</a:t>
            </a:r>
            <a:endParaRPr/>
          </a:p>
        </p:txBody>
      </p:sp>
      <p:sp>
        <p:nvSpPr>
          <p:cNvPr id="199" name="Google Shape;199;p24"/>
          <p:cNvSpPr/>
          <p:nvPr/>
        </p:nvSpPr>
        <p:spPr>
          <a:xfrm>
            <a:off x="1" y="0"/>
            <a:ext cx="5438829" cy="5840278"/>
          </a:xfrm>
          <a:custGeom>
            <a:rect b="b" l="l" r="r" t="t"/>
            <a:pathLst>
              <a:path extrusionOk="0" h="5840278" w="5438829">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0" name="Google Shape;200;p24"/>
          <p:cNvSpPr/>
          <p:nvPr/>
        </p:nvSpPr>
        <p:spPr>
          <a:xfrm>
            <a:off x="0" y="0"/>
            <a:ext cx="5269134" cy="5654940"/>
          </a:xfrm>
          <a:custGeom>
            <a:rect b="b" l="l" r="r" t="t"/>
            <a:pathLst>
              <a:path extrusionOk="0" h="5654940" w="5269134">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descr="Calendar Week" id="201" name="Google Shape;201;p24"/>
          <p:cNvPicPr preferRelativeResize="0"/>
          <p:nvPr/>
        </p:nvPicPr>
        <p:blipFill rotWithShape="1">
          <a:blip r:embed="rId3">
            <a:alphaModFix/>
          </a:blip>
          <a:srcRect b="0" l="0" r="0" t="0"/>
          <a:stretch/>
        </p:blipFill>
        <p:spPr>
          <a:xfrm>
            <a:off x="321733" y="543135"/>
            <a:ext cx="3835488" cy="3835488"/>
          </a:xfrm>
          <a:prstGeom prst="rect">
            <a:avLst/>
          </a:prstGeom>
          <a:noFill/>
          <a:ln>
            <a:noFill/>
          </a:ln>
        </p:spPr>
      </p:pic>
      <p:sp>
        <p:nvSpPr>
          <p:cNvPr id="202" name="Google Shape;202;p24"/>
          <p:cNvSpPr txBox="1"/>
          <p:nvPr>
            <p:ph idx="1" type="body"/>
          </p:nvPr>
        </p:nvSpPr>
        <p:spPr>
          <a:xfrm>
            <a:off x="6053667" y="2279018"/>
            <a:ext cx="5314543" cy="337592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lt1"/>
              </a:buClr>
              <a:buSzPts val="1800"/>
              <a:buChar char="•"/>
            </a:pPr>
            <a:r>
              <a:rPr lang="en-IN" sz="1800"/>
              <a:t>The dip we see after Nov 2011 is because we don’t have data for the month of December. As of Dec 2011, the records are of only 9 days and not of the whole month. </a:t>
            </a:r>
            <a:endParaRPr/>
          </a:p>
          <a:p>
            <a:pPr indent="-228600" lvl="0" marL="228600" rtl="0" algn="l">
              <a:lnSpc>
                <a:spcPct val="90000"/>
              </a:lnSpc>
              <a:spcBef>
                <a:spcPts val="1000"/>
              </a:spcBef>
              <a:spcAft>
                <a:spcPts val="0"/>
              </a:spcAft>
              <a:buClr>
                <a:schemeClr val="lt1"/>
              </a:buClr>
              <a:buSzPts val="1800"/>
              <a:buChar char="•"/>
            </a:pPr>
            <a:r>
              <a:rPr lang="en-IN" sz="1800"/>
              <a:t>Dec 2011 is still kept in the analysis so as not to tamper the dataset.</a:t>
            </a:r>
            <a:endParaRPr/>
          </a:p>
          <a:p>
            <a:pPr indent="-228600" lvl="0" marL="228600" rtl="0" algn="l">
              <a:lnSpc>
                <a:spcPct val="90000"/>
              </a:lnSpc>
              <a:spcBef>
                <a:spcPts val="1000"/>
              </a:spcBef>
              <a:spcAft>
                <a:spcPts val="0"/>
              </a:spcAft>
              <a:buClr>
                <a:schemeClr val="lt1"/>
              </a:buClr>
              <a:buSzPts val="1800"/>
              <a:buChar char="•"/>
            </a:pPr>
            <a:r>
              <a:rPr lang="en-IN" sz="1800"/>
              <a:t>Similarly for Dec 2010, the data of that month is of only 20 days. In that case we can take the mean for 10 days and add it to the month for filling the revenue detail of the missing 10 days.</a:t>
            </a:r>
            <a:endParaRPr/>
          </a:p>
          <a:p>
            <a:pPr indent="-114300" lvl="0" marL="228600" rtl="0" algn="l">
              <a:lnSpc>
                <a:spcPct val="90000"/>
              </a:lnSpc>
              <a:spcBef>
                <a:spcPts val="1000"/>
              </a:spcBef>
              <a:spcAft>
                <a:spcPts val="0"/>
              </a:spcAft>
              <a:buClr>
                <a:schemeClr val="lt1"/>
              </a:buClr>
              <a:buSzPts val="1800"/>
              <a:buNone/>
            </a:pPr>
            <a:r>
              <a:t/>
            </a:r>
            <a:endParaRPr sz="1800"/>
          </a:p>
          <a:p>
            <a:pPr indent="-114300" lvl="0" marL="228600" rtl="0" algn="l">
              <a:lnSpc>
                <a:spcPct val="90000"/>
              </a:lnSpc>
              <a:spcBef>
                <a:spcPts val="1000"/>
              </a:spcBef>
              <a:spcAft>
                <a:spcPts val="0"/>
              </a:spcAft>
              <a:buClr>
                <a:schemeClr val="lt1"/>
              </a:buClr>
              <a:buSzPts val="1800"/>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06" name="Shape 206"/>
        <p:cNvGrpSpPr/>
        <p:nvPr/>
      </p:nvGrpSpPr>
      <p:grpSpPr>
        <a:xfrm>
          <a:off x="0" y="0"/>
          <a:ext cx="0" cy="0"/>
          <a:chOff x="0" y="0"/>
          <a:chExt cx="0" cy="0"/>
        </a:xfrm>
      </p:grpSpPr>
      <p:sp>
        <p:nvSpPr>
          <p:cNvPr id="207" name="Google Shape;207;p25"/>
          <p:cNvSpPr/>
          <p:nvPr/>
        </p:nvSpPr>
        <p:spPr>
          <a:xfrm>
            <a:off x="0" y="0"/>
            <a:ext cx="12192000" cy="6858000"/>
          </a:xfrm>
          <a:prstGeom prst="rect">
            <a:avLst/>
          </a:prstGeom>
          <a:solidFill>
            <a:srgbClr val="36645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8" name="Google Shape;208;p25"/>
          <p:cNvSpPr txBox="1"/>
          <p:nvPr>
            <p:ph type="title"/>
          </p:nvPr>
        </p:nvSpPr>
        <p:spPr>
          <a:xfrm>
            <a:off x="9093496" y="618681"/>
            <a:ext cx="2613872" cy="479456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600"/>
              <a:buFont typeface="Calibri"/>
              <a:buNone/>
            </a:pPr>
            <a:r>
              <a:rPr lang="en-IN" sz="3600">
                <a:solidFill>
                  <a:srgbClr val="FFFFFF"/>
                </a:solidFill>
              </a:rPr>
              <a:t>Monthly revenue generated</a:t>
            </a:r>
            <a:endParaRPr/>
          </a:p>
        </p:txBody>
      </p:sp>
      <p:sp>
        <p:nvSpPr>
          <p:cNvPr id="209" name="Google Shape;209;p25"/>
          <p:cNvSpPr/>
          <p:nvPr/>
        </p:nvSpPr>
        <p:spPr>
          <a:xfrm>
            <a:off x="493354" y="484632"/>
            <a:ext cx="8129016" cy="5724144"/>
          </a:xfrm>
          <a:prstGeom prst="roundRect">
            <a:avLst>
              <a:gd fmla="val 0" name="adj"/>
            </a:avLst>
          </a:prstGeom>
          <a:solidFill>
            <a:srgbClr val="FFFFFF"/>
          </a:solidFill>
          <a:ln cap="flat" cmpd="sng" w="9525">
            <a:solidFill>
              <a:srgbClr val="C8CACA"/>
            </a:solidFill>
            <a:prstDash val="solid"/>
            <a:miter lim="800000"/>
            <a:headEnd len="sm" w="sm" type="none"/>
            <a:tailEnd len="sm" w="sm" type="none"/>
          </a:ln>
          <a:effectLst>
            <a:outerShdw blurRad="57150" rotWithShape="0" algn="t"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10" name="Google Shape;210;p25"/>
          <p:cNvPicPr preferRelativeResize="0"/>
          <p:nvPr>
            <p:ph idx="1" type="body"/>
          </p:nvPr>
        </p:nvPicPr>
        <p:blipFill rotWithShape="1">
          <a:blip r:embed="rId3">
            <a:alphaModFix/>
          </a:blip>
          <a:srcRect b="27812" l="20243" r="62424" t="41206"/>
          <a:stretch/>
        </p:blipFill>
        <p:spPr>
          <a:xfrm>
            <a:off x="1770927" y="850223"/>
            <a:ext cx="5379664" cy="515755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8"/>
                                        </p:tgtEl>
                                        <p:attrNameLst>
                                          <p:attrName>style.visibility</p:attrName>
                                        </p:attrNameLst>
                                      </p:cBhvr>
                                      <p:to>
                                        <p:strVal val="visible"/>
                                      </p:to>
                                    </p:set>
                                    <p:anim calcmode="lin" valueType="num">
                                      <p:cBhvr additive="base">
                                        <p:cTn dur="500"/>
                                        <p:tgtEl>
                                          <p:spTgt spid="20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5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4" name="Shape 214"/>
        <p:cNvGrpSpPr/>
        <p:nvPr/>
      </p:nvGrpSpPr>
      <p:grpSpPr>
        <a:xfrm>
          <a:off x="0" y="0"/>
          <a:ext cx="0" cy="0"/>
          <a:chOff x="0" y="0"/>
          <a:chExt cx="0" cy="0"/>
        </a:xfrm>
      </p:grpSpPr>
      <p:sp>
        <p:nvSpPr>
          <p:cNvPr id="215" name="Google Shape;215;p2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16" name="Google Shape;216;p26"/>
          <p:cNvPicPr preferRelativeResize="0"/>
          <p:nvPr/>
        </p:nvPicPr>
        <p:blipFill rotWithShape="1">
          <a:blip r:embed="rId3">
            <a:alphaModFix/>
          </a:blip>
          <a:srcRect b="1393" l="0" r="23297" t="7697"/>
          <a:stretch/>
        </p:blipFill>
        <p:spPr>
          <a:xfrm>
            <a:off x="3523488" y="10"/>
            <a:ext cx="8668512" cy="6857990"/>
          </a:xfrm>
          <a:prstGeom prst="rect">
            <a:avLst/>
          </a:prstGeom>
          <a:noFill/>
          <a:ln>
            <a:noFill/>
          </a:ln>
        </p:spPr>
      </p:pic>
      <p:sp>
        <p:nvSpPr>
          <p:cNvPr id="217" name="Google Shape;217;p26"/>
          <p:cNvSpPr/>
          <p:nvPr/>
        </p:nvSpPr>
        <p:spPr>
          <a:xfrm>
            <a:off x="2" y="0"/>
            <a:ext cx="9756601" cy="6858000"/>
          </a:xfrm>
          <a:prstGeom prst="rect">
            <a:avLst/>
          </a:prstGeom>
          <a:gradFill>
            <a:gsLst>
              <a:gs pos="0">
                <a:srgbClr val="FFFFFF">
                  <a:alpha val="0"/>
                </a:srgbClr>
              </a:gs>
              <a:gs pos="19000">
                <a:srgbClr val="FFFFFF">
                  <a:alpha val="37647"/>
                </a:srgbClr>
              </a:gs>
              <a:gs pos="35000">
                <a:srgbClr val="FFFFFF">
                  <a:alpha val="77647"/>
                </a:srgbClr>
              </a:gs>
              <a:gs pos="58000">
                <a:schemeClr val="lt1"/>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8" name="Google Shape;218;p26"/>
          <p:cNvSpPr txBox="1"/>
          <p:nvPr>
            <p:ph type="title"/>
          </p:nvPr>
        </p:nvSpPr>
        <p:spPr>
          <a:xfrm>
            <a:off x="371102" y="1142275"/>
            <a:ext cx="4590900" cy="1124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lang="en-IN" sz="2800"/>
              <a:t>Important insights and trends in the dataset</a:t>
            </a:r>
            <a:endParaRPr/>
          </a:p>
        </p:txBody>
      </p:sp>
      <p:sp>
        <p:nvSpPr>
          <p:cNvPr id="219" name="Google Shape;219;p26"/>
          <p:cNvSpPr/>
          <p:nvPr/>
        </p:nvSpPr>
        <p:spPr>
          <a:xfrm rot="5400000">
            <a:off x="662559" y="605790"/>
            <a:ext cx="73152" cy="54864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20" name="Google Shape;220;p26"/>
          <p:cNvSpPr/>
          <p:nvPr/>
        </p:nvSpPr>
        <p:spPr>
          <a:xfrm>
            <a:off x="428244" y="2443480"/>
            <a:ext cx="3300984" cy="9144"/>
          </a:xfrm>
          <a:prstGeom prst="rect">
            <a:avLst/>
          </a:prstGeom>
          <a:solidFill>
            <a:srgbClr val="D5D5D5"/>
          </a:solidFill>
          <a:ln cap="flat" cmpd="sng" w="9525">
            <a:solidFill>
              <a:srgbClr val="D5D5D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1" name="Google Shape;221;p26"/>
          <p:cNvSpPr txBox="1"/>
          <p:nvPr>
            <p:ph idx="1" type="body"/>
          </p:nvPr>
        </p:nvSpPr>
        <p:spPr>
          <a:xfrm>
            <a:off x="371100" y="2718050"/>
            <a:ext cx="6352500" cy="3897900"/>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chemeClr val="dk1"/>
              </a:buClr>
              <a:buSzPts val="1850"/>
              <a:buChar char="•"/>
            </a:pPr>
            <a:r>
              <a:rPr lang="en-IN" sz="1850"/>
              <a:t>We observe an increase in the revenue over the month, although there are a few valleys because in real time the graph is never linearly inclined. </a:t>
            </a:r>
            <a:endParaRPr/>
          </a:p>
          <a:p>
            <a:pPr indent="-228600" lvl="0" marL="228600" rtl="0" algn="l">
              <a:lnSpc>
                <a:spcPct val="80000"/>
              </a:lnSpc>
              <a:spcBef>
                <a:spcPts val="1000"/>
              </a:spcBef>
              <a:spcAft>
                <a:spcPts val="0"/>
              </a:spcAft>
              <a:buClr>
                <a:schemeClr val="dk1"/>
              </a:buClr>
              <a:buSzPts val="1850"/>
              <a:buChar char="•"/>
            </a:pPr>
            <a:r>
              <a:rPr lang="en-IN" sz="1850"/>
              <a:t>The incline of Oct 2011 to Nov 2011 is 36.52% whereas the incline of Aug 2011 to Sep 2011 is 49.36%</a:t>
            </a:r>
            <a:endParaRPr/>
          </a:p>
          <a:p>
            <a:pPr indent="-228600" lvl="0" marL="228600" rtl="0" algn="l">
              <a:lnSpc>
                <a:spcPct val="80000"/>
              </a:lnSpc>
              <a:spcBef>
                <a:spcPts val="1000"/>
              </a:spcBef>
              <a:spcAft>
                <a:spcPts val="0"/>
              </a:spcAft>
              <a:buClr>
                <a:schemeClr val="dk1"/>
              </a:buClr>
              <a:buSzPts val="1850"/>
              <a:buChar char="•"/>
            </a:pPr>
            <a:r>
              <a:rPr lang="en-IN" sz="1850"/>
              <a:t>The sales of the company has improved in one year.</a:t>
            </a:r>
            <a:endParaRPr/>
          </a:p>
          <a:p>
            <a:pPr indent="-228600" lvl="0" marL="228600" rtl="0" algn="l">
              <a:lnSpc>
                <a:spcPct val="80000"/>
              </a:lnSpc>
              <a:spcBef>
                <a:spcPts val="1000"/>
              </a:spcBef>
              <a:spcAft>
                <a:spcPts val="0"/>
              </a:spcAft>
              <a:buClr>
                <a:schemeClr val="dk1"/>
              </a:buClr>
              <a:buSzPts val="1850"/>
              <a:buChar char="•"/>
            </a:pPr>
            <a:r>
              <a:rPr lang="en-IN" sz="1850"/>
              <a:t>It would be safe to say that there is a random trend that can be observed in the limited data that is provided.</a:t>
            </a:r>
            <a:endParaRPr/>
          </a:p>
          <a:p>
            <a:pPr indent="-111125" lvl="0" marL="228600" rtl="0" algn="l">
              <a:lnSpc>
                <a:spcPct val="80000"/>
              </a:lnSpc>
              <a:spcBef>
                <a:spcPts val="1000"/>
              </a:spcBef>
              <a:spcAft>
                <a:spcPts val="0"/>
              </a:spcAft>
              <a:buClr>
                <a:schemeClr val="dk1"/>
              </a:buClr>
              <a:buSzPts val="1850"/>
              <a:buNone/>
            </a:pPr>
            <a:r>
              <a:t/>
            </a:r>
            <a:endParaRPr sz="185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8"/>
                                        </p:tgtEl>
                                        <p:attrNameLst>
                                          <p:attrName>style.visibility</p:attrName>
                                        </p:attrNameLst>
                                      </p:cBhvr>
                                      <p:to>
                                        <p:strVal val="visible"/>
                                      </p:to>
                                    </p:set>
                                    <p:anim calcmode="lin" valueType="num">
                                      <p:cBhvr additive="base">
                                        <p:cTn dur="500"/>
                                        <p:tgtEl>
                                          <p:spTgt spid="218"/>
                                        </p:tgtEl>
                                        <p:attrNameLst>
                                          <p:attrName>ppt_w</p:attrName>
                                        </p:attrNameLst>
                                      </p:cBhvr>
                                      <p:tavLst>
                                        <p:tav fmla="" tm="0">
                                          <p:val>
                                            <p:strVal val="0"/>
                                          </p:val>
                                        </p:tav>
                                        <p:tav fmla="" tm="100000">
                                          <p:val>
                                            <p:strVal val="#ppt_w"/>
                                          </p:val>
                                        </p:tav>
                                      </p:tavLst>
                                    </p:anim>
                                    <p:anim calcmode="lin" valueType="num">
                                      <p:cBhvr additive="base">
                                        <p:cTn dur="500"/>
                                        <p:tgtEl>
                                          <p:spTgt spid="218"/>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0" st="0"/>
                                            </p:txEl>
                                          </p:spTgt>
                                        </p:tgtEl>
                                        <p:attrNameLst>
                                          <p:attrName>style.visibility</p:attrName>
                                        </p:attrNameLst>
                                      </p:cBhvr>
                                      <p:to>
                                        <p:strVal val="visible"/>
                                      </p:to>
                                    </p:set>
                                    <p:animEffect filter="fade" transition="in">
                                      <p:cBhvr>
                                        <p:cTn dur="500"/>
                                        <p:tgtEl>
                                          <p:spTgt spid="2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1" st="1"/>
                                            </p:txEl>
                                          </p:spTgt>
                                        </p:tgtEl>
                                        <p:attrNameLst>
                                          <p:attrName>style.visibility</p:attrName>
                                        </p:attrNameLst>
                                      </p:cBhvr>
                                      <p:to>
                                        <p:strVal val="visible"/>
                                      </p:to>
                                    </p:set>
                                    <p:animEffect filter="fade" transition="in">
                                      <p:cBhvr>
                                        <p:cTn dur="500"/>
                                        <p:tgtEl>
                                          <p:spTgt spid="2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2" st="2"/>
                                            </p:txEl>
                                          </p:spTgt>
                                        </p:tgtEl>
                                        <p:attrNameLst>
                                          <p:attrName>style.visibility</p:attrName>
                                        </p:attrNameLst>
                                      </p:cBhvr>
                                      <p:to>
                                        <p:strVal val="visible"/>
                                      </p:to>
                                    </p:set>
                                    <p:animEffect filter="fade" transition="in">
                                      <p:cBhvr>
                                        <p:cTn dur="500"/>
                                        <p:tgtEl>
                                          <p:spTgt spid="2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3" st="3"/>
                                            </p:txEl>
                                          </p:spTgt>
                                        </p:tgtEl>
                                        <p:attrNameLst>
                                          <p:attrName>style.visibility</p:attrName>
                                        </p:attrNameLst>
                                      </p:cBhvr>
                                      <p:to>
                                        <p:strVal val="visible"/>
                                      </p:to>
                                    </p:set>
                                    <p:animEffect filter="fade" transition="in">
                                      <p:cBhvr>
                                        <p:cTn dur="500"/>
                                        <p:tgtEl>
                                          <p:spTgt spid="22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4" st="4"/>
                                            </p:txEl>
                                          </p:spTgt>
                                        </p:tgtEl>
                                        <p:attrNameLst>
                                          <p:attrName>style.visibility</p:attrName>
                                        </p:attrNameLst>
                                      </p:cBhvr>
                                      <p:to>
                                        <p:strVal val="visible"/>
                                      </p:to>
                                    </p:set>
                                    <p:animEffect filter="fade" transition="in">
                                      <p:cBhvr>
                                        <p:cTn dur="500"/>
                                        <p:tgtEl>
                                          <p:spTgt spid="22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5" name="Shape 225"/>
        <p:cNvGrpSpPr/>
        <p:nvPr/>
      </p:nvGrpSpPr>
      <p:grpSpPr>
        <a:xfrm>
          <a:off x="0" y="0"/>
          <a:ext cx="0" cy="0"/>
          <a:chOff x="0" y="0"/>
          <a:chExt cx="0" cy="0"/>
        </a:xfrm>
      </p:grpSpPr>
      <p:sp>
        <p:nvSpPr>
          <p:cNvPr id="226" name="Google Shape;226;p27"/>
          <p:cNvSpPr txBox="1"/>
          <p:nvPr>
            <p:ph type="title"/>
          </p:nvPr>
        </p:nvSpPr>
        <p:spPr>
          <a:xfrm>
            <a:off x="4965430" y="629268"/>
            <a:ext cx="6586491" cy="128616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lang="en-IN" sz="2800"/>
              <a:t>Measuring performance in terms of </a:t>
            </a:r>
            <a:r>
              <a:rPr b="0" i="0" lang="en-IN" sz="2800" u="none" strike="noStrike"/>
              <a:t>customer acquisition and building customer loyalty</a:t>
            </a:r>
            <a:endParaRPr sz="2800"/>
          </a:p>
        </p:txBody>
      </p:sp>
      <p:sp>
        <p:nvSpPr>
          <p:cNvPr id="227" name="Google Shape;227;p27"/>
          <p:cNvSpPr txBox="1"/>
          <p:nvPr>
            <p:ph idx="1" type="body"/>
          </p:nvPr>
        </p:nvSpPr>
        <p:spPr>
          <a:xfrm>
            <a:off x="4965431" y="2438400"/>
            <a:ext cx="6586489" cy="3785419"/>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IN" sz="2000"/>
              <a:t>We can measure it by analysing how much revenue is being generated, how many transactions are happening, how much quantity of product is being sold and how many times the same customer is coming back to buy from us. </a:t>
            </a:r>
            <a:endParaRPr/>
          </a:p>
          <a:p>
            <a:pPr indent="-228600" lvl="0" marL="228600" rtl="0" algn="l">
              <a:lnSpc>
                <a:spcPct val="90000"/>
              </a:lnSpc>
              <a:spcBef>
                <a:spcPts val="1000"/>
              </a:spcBef>
              <a:spcAft>
                <a:spcPts val="0"/>
              </a:spcAft>
              <a:buClr>
                <a:schemeClr val="dk1"/>
              </a:buClr>
              <a:buSzPts val="2000"/>
              <a:buChar char="•"/>
            </a:pPr>
            <a:r>
              <a:rPr lang="en-IN" sz="2000"/>
              <a:t>We have had seen the analysis of revenue that is being generated so we will see the rest of the metrics. </a:t>
            </a:r>
            <a:endParaRPr/>
          </a:p>
        </p:txBody>
      </p:sp>
      <p:pic>
        <p:nvPicPr>
          <p:cNvPr descr="A close up of a sign&#10;&#10;Description automatically generated" id="228" name="Google Shape;228;p27"/>
          <p:cNvPicPr preferRelativeResize="0"/>
          <p:nvPr/>
        </p:nvPicPr>
        <p:blipFill rotWithShape="1">
          <a:blip r:embed="rId3">
            <a:alphaModFix/>
          </a:blip>
          <a:srcRect b="0" l="23244" r="34509" t="0"/>
          <a:stretch/>
        </p:blipFill>
        <p:spPr>
          <a:xfrm>
            <a:off x="20" y="10"/>
            <a:ext cx="4635571" cy="6857990"/>
          </a:xfrm>
          <a:prstGeom prst="rect">
            <a:avLst/>
          </a:prstGeom>
          <a:noFill/>
          <a:ln>
            <a:noFill/>
          </a:ln>
        </p:spPr>
      </p:pic>
      <p:cxnSp>
        <p:nvCxnSpPr>
          <p:cNvPr id="229" name="Google Shape;229;p27"/>
          <p:cNvCxnSpPr/>
          <p:nvPr/>
        </p:nvCxnSpPr>
        <p:spPr>
          <a:xfrm>
            <a:off x="5080934" y="2115117"/>
            <a:ext cx="6309360" cy="0"/>
          </a:xfrm>
          <a:prstGeom prst="straightConnector1">
            <a:avLst/>
          </a:prstGeom>
          <a:noFill/>
          <a:ln cap="flat" cmpd="sng" w="19050">
            <a:solidFill>
              <a:srgbClr val="ED9B17"/>
            </a:solidFill>
            <a:prstDash val="solid"/>
            <a:miter lim="800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0" st="0"/>
                                            </p:txEl>
                                          </p:spTgt>
                                        </p:tgtEl>
                                        <p:attrNameLst>
                                          <p:attrName>style.visibility</p:attrName>
                                        </p:attrNameLst>
                                      </p:cBhvr>
                                      <p:to>
                                        <p:strVal val="visible"/>
                                      </p:to>
                                    </p:set>
                                    <p:animEffect filter="fade" transition="in">
                                      <p:cBhvr>
                                        <p:cTn dur="1000"/>
                                        <p:tgtEl>
                                          <p:spTgt spid="2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1" st="1"/>
                                            </p:txEl>
                                          </p:spTgt>
                                        </p:tgtEl>
                                        <p:attrNameLst>
                                          <p:attrName>style.visibility</p:attrName>
                                        </p:attrNameLst>
                                      </p:cBhvr>
                                      <p:to>
                                        <p:strVal val="visible"/>
                                      </p:to>
                                    </p:set>
                                    <p:animEffect filter="fade" transition="in">
                                      <p:cBhvr>
                                        <p:cTn dur="1000"/>
                                        <p:tgtEl>
                                          <p:spTgt spid="227">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3" name="Shape 233"/>
        <p:cNvGrpSpPr/>
        <p:nvPr/>
      </p:nvGrpSpPr>
      <p:grpSpPr>
        <a:xfrm>
          <a:off x="0" y="0"/>
          <a:ext cx="0" cy="0"/>
          <a:chOff x="0" y="0"/>
          <a:chExt cx="0" cy="0"/>
        </a:xfrm>
      </p:grpSpPr>
      <p:sp>
        <p:nvSpPr>
          <p:cNvPr id="234" name="Google Shape;234;p28"/>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5" name="Google Shape;235;p28"/>
          <p:cNvSpPr txBox="1"/>
          <p:nvPr>
            <p:ph type="title"/>
          </p:nvPr>
        </p:nvSpPr>
        <p:spPr>
          <a:xfrm>
            <a:off x="9157450" y="2023100"/>
            <a:ext cx="2580000" cy="2846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lang="en-IN" sz="3600"/>
              <a:t>Monthly Transactions</a:t>
            </a:r>
            <a:endParaRPr/>
          </a:p>
        </p:txBody>
      </p:sp>
      <p:sp>
        <p:nvSpPr>
          <p:cNvPr id="236" name="Google Shape;236;p28"/>
          <p:cNvSpPr/>
          <p:nvPr/>
        </p:nvSpPr>
        <p:spPr>
          <a:xfrm rot="-5400000">
            <a:off x="3433973" y="-827233"/>
            <a:ext cx="1715478" cy="858342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7" name="Google Shape;237;p28"/>
          <p:cNvSpPr/>
          <p:nvPr/>
        </p:nvSpPr>
        <p:spPr>
          <a:xfrm>
            <a:off x="302085" y="664308"/>
            <a:ext cx="8082632" cy="5600340"/>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38" name="Google Shape;238;p28"/>
          <p:cNvPicPr preferRelativeResize="0"/>
          <p:nvPr>
            <p:ph idx="1" type="body"/>
          </p:nvPr>
        </p:nvPicPr>
        <p:blipFill rotWithShape="1">
          <a:blip r:embed="rId3">
            <a:alphaModFix/>
          </a:blip>
          <a:srcRect b="1397" l="0" r="2" t="0"/>
          <a:stretch/>
        </p:blipFill>
        <p:spPr>
          <a:xfrm>
            <a:off x="545238" y="858524"/>
            <a:ext cx="7198225" cy="5406123"/>
          </a:xfrm>
          <a:prstGeom prst="rect">
            <a:avLst/>
          </a:prstGeom>
          <a:noFill/>
          <a:ln>
            <a:noFill/>
          </a:ln>
        </p:spPr>
      </p:pic>
      <p:sp>
        <p:nvSpPr>
          <p:cNvPr id="239" name="Google Shape;239;p28"/>
          <p:cNvSpPr/>
          <p:nvPr/>
        </p:nvSpPr>
        <p:spPr>
          <a:xfrm rot="5400000">
            <a:off x="7950447" y="3392097"/>
            <a:ext cx="1719072"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5"/>
                                        </p:tgtEl>
                                        <p:attrNameLst>
                                          <p:attrName>style.visibility</p:attrName>
                                        </p:attrNameLst>
                                      </p:cBhvr>
                                      <p:to>
                                        <p:strVal val="visible"/>
                                      </p:to>
                                    </p:set>
                                    <p:anim calcmode="lin" valueType="num">
                                      <p:cBhvr additive="base">
                                        <p:cTn dur="1000"/>
                                        <p:tgtEl>
                                          <p:spTgt spid="23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38"/>
                                        </p:tgtEl>
                                        <p:attrNameLst>
                                          <p:attrName>style.visibility</p:attrName>
                                        </p:attrNameLst>
                                      </p:cBhvr>
                                      <p:to>
                                        <p:strVal val="visible"/>
                                      </p:to>
                                    </p:set>
                                    <p:anim calcmode="lin" valueType="num">
                                      <p:cBhvr additive="base">
                                        <p:cTn dur="1000"/>
                                        <p:tgtEl>
                                          <p:spTgt spid="238"/>
                                        </p:tgtEl>
                                        <p:attrNameLst>
                                          <p:attrName>ppt_w</p:attrName>
                                        </p:attrNameLst>
                                      </p:cBhvr>
                                      <p:tavLst>
                                        <p:tav fmla="" tm="0">
                                          <p:val>
                                            <p:strVal val="0"/>
                                          </p:val>
                                        </p:tav>
                                        <p:tav fmla="" tm="100000">
                                          <p:val>
                                            <p:strVal val="#ppt_w"/>
                                          </p:val>
                                        </p:tav>
                                      </p:tavLst>
                                    </p:anim>
                                    <p:anim calcmode="lin" valueType="num">
                                      <p:cBhvr additive="base">
                                        <p:cTn dur="1000"/>
                                        <p:tgtEl>
                                          <p:spTgt spid="23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3" name="Shape 243"/>
        <p:cNvGrpSpPr/>
        <p:nvPr/>
      </p:nvGrpSpPr>
      <p:grpSpPr>
        <a:xfrm>
          <a:off x="0" y="0"/>
          <a:ext cx="0" cy="0"/>
          <a:chOff x="0" y="0"/>
          <a:chExt cx="0" cy="0"/>
        </a:xfrm>
      </p:grpSpPr>
      <p:sp>
        <p:nvSpPr>
          <p:cNvPr id="244" name="Google Shape;244;p29"/>
          <p:cNvSpPr/>
          <p:nvPr/>
        </p:nvSpPr>
        <p:spPr>
          <a:xfrm>
            <a:off x="0" y="2"/>
            <a:ext cx="12192000" cy="685799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5" name="Google Shape;245;p29"/>
          <p:cNvSpPr txBox="1"/>
          <p:nvPr>
            <p:ph type="title"/>
          </p:nvPr>
        </p:nvSpPr>
        <p:spPr>
          <a:xfrm>
            <a:off x="8115291" y="648201"/>
            <a:ext cx="3091607" cy="165548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Calibri"/>
              <a:buNone/>
            </a:pPr>
            <a:r>
              <a:rPr lang="en-IN" sz="4000"/>
              <a:t>Who are our customers?</a:t>
            </a:r>
            <a:endParaRPr/>
          </a:p>
        </p:txBody>
      </p:sp>
      <p:pic>
        <p:nvPicPr>
          <p:cNvPr id="246" name="Google Shape;246;p29"/>
          <p:cNvPicPr preferRelativeResize="0"/>
          <p:nvPr/>
        </p:nvPicPr>
        <p:blipFill rotWithShape="1">
          <a:blip r:embed="rId3">
            <a:alphaModFix/>
          </a:blip>
          <a:srcRect b="24326" l="16612" r="15113" t="41536"/>
          <a:stretch/>
        </p:blipFill>
        <p:spPr>
          <a:xfrm>
            <a:off x="168562" y="489507"/>
            <a:ext cx="7778167" cy="2187615"/>
          </a:xfrm>
          <a:prstGeom prst="rect">
            <a:avLst/>
          </a:prstGeom>
          <a:noFill/>
          <a:ln>
            <a:noFill/>
          </a:ln>
        </p:spPr>
      </p:pic>
      <p:sp>
        <p:nvSpPr>
          <p:cNvPr id="247" name="Google Shape;247;p29"/>
          <p:cNvSpPr txBox="1"/>
          <p:nvPr>
            <p:ph idx="1" type="body"/>
          </p:nvPr>
        </p:nvSpPr>
        <p:spPr>
          <a:xfrm>
            <a:off x="168563" y="3275635"/>
            <a:ext cx="11417444" cy="26830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IN" sz="2000"/>
              <a:t>This shows a list of 38 countries along with the number of transactions each country had from Dec 2010  to Dec 2011.</a:t>
            </a:r>
            <a:endParaRPr/>
          </a:p>
          <a:p>
            <a:pPr indent="-228600" lvl="0" marL="228600" rtl="0" algn="l">
              <a:lnSpc>
                <a:spcPct val="90000"/>
              </a:lnSpc>
              <a:spcBef>
                <a:spcPts val="1000"/>
              </a:spcBef>
              <a:spcAft>
                <a:spcPts val="0"/>
              </a:spcAft>
              <a:buClr>
                <a:schemeClr val="dk1"/>
              </a:buClr>
              <a:buSzPts val="2000"/>
              <a:buChar char="•"/>
            </a:pPr>
            <a:r>
              <a:rPr lang="en-IN" sz="2000"/>
              <a:t>Maximum number of transactions are from United kingdom.</a:t>
            </a:r>
            <a:endParaRPr/>
          </a:p>
          <a:p>
            <a:pPr indent="-228600" lvl="0" marL="228600" rtl="0" algn="l">
              <a:lnSpc>
                <a:spcPct val="90000"/>
              </a:lnSpc>
              <a:spcBef>
                <a:spcPts val="1000"/>
              </a:spcBef>
              <a:spcAft>
                <a:spcPts val="0"/>
              </a:spcAft>
              <a:buClr>
                <a:schemeClr val="dk1"/>
              </a:buClr>
              <a:buSzPts val="2000"/>
              <a:buChar char="•"/>
            </a:pPr>
            <a:r>
              <a:rPr lang="en-IN" sz="2000"/>
              <a:t>Minimum number of transactions are from Saudi Arabia.</a:t>
            </a:r>
            <a:endParaRPr/>
          </a:p>
          <a:p>
            <a:pPr indent="0" lvl="0" marL="0" rtl="0" algn="l">
              <a:lnSpc>
                <a:spcPct val="90000"/>
              </a:lnSpc>
              <a:spcBef>
                <a:spcPts val="1000"/>
              </a:spcBef>
              <a:spcAft>
                <a:spcPts val="0"/>
              </a:spcAft>
              <a:buClr>
                <a:schemeClr val="dk1"/>
              </a:buClr>
              <a:buSzPts val="2000"/>
              <a:buNone/>
            </a:pPr>
            <a:r>
              <a:t/>
            </a:r>
            <a:endParaRPr sz="2000"/>
          </a:p>
        </p:txBody>
      </p:sp>
      <p:sp>
        <p:nvSpPr>
          <p:cNvPr id="248" name="Google Shape;248;p29"/>
          <p:cNvSpPr/>
          <p:nvPr/>
        </p:nvSpPr>
        <p:spPr>
          <a:xfrm flipH="1">
            <a:off x="-1" y="6408741"/>
            <a:ext cx="12191998" cy="457202"/>
          </a:xfrm>
          <a:prstGeom prst="rect">
            <a:avLst/>
          </a:prstGeom>
          <a:gradFill>
            <a:gsLst>
              <a:gs pos="0">
                <a:srgbClr val="000000">
                  <a:alpha val="95686"/>
                </a:srgbClr>
              </a:gs>
              <a:gs pos="34000">
                <a:srgbClr val="000000">
                  <a:alpha val="95686"/>
                </a:srgbClr>
              </a:gs>
              <a:gs pos="100000">
                <a:schemeClr val="accent1"/>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9" name="Google Shape;249;p29"/>
          <p:cNvSpPr/>
          <p:nvPr/>
        </p:nvSpPr>
        <p:spPr>
          <a:xfrm flipH="1">
            <a:off x="-4" y="6408742"/>
            <a:ext cx="8115300" cy="449258"/>
          </a:xfrm>
          <a:prstGeom prst="rect">
            <a:avLst/>
          </a:prstGeom>
          <a:gradFill>
            <a:gsLst>
              <a:gs pos="0">
                <a:srgbClr val="2F5496">
                  <a:alpha val="58823"/>
                </a:srgbClr>
              </a:gs>
              <a:gs pos="28000">
                <a:srgbClr val="2F5496">
                  <a:alpha val="58823"/>
                </a:srgbClr>
              </a:gs>
              <a:gs pos="100000">
                <a:srgbClr val="000000">
                  <a:alpha val="69803"/>
                </a:srgbClr>
              </a:gs>
            </a:gsLst>
            <a:lin ang="11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5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7">
                                            <p:txEl>
                                              <p:pRg end="0" st="0"/>
                                            </p:txEl>
                                          </p:spTgt>
                                        </p:tgtEl>
                                        <p:attrNameLst>
                                          <p:attrName>style.visibility</p:attrName>
                                        </p:attrNameLst>
                                      </p:cBhvr>
                                      <p:to>
                                        <p:strVal val="visible"/>
                                      </p:to>
                                    </p:set>
                                    <p:anim calcmode="lin" valueType="num">
                                      <p:cBhvr additive="base">
                                        <p:cTn dur="500"/>
                                        <p:tgtEl>
                                          <p:spTgt spid="247">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7">
                                            <p:txEl>
                                              <p:pRg end="1" st="1"/>
                                            </p:txEl>
                                          </p:spTgt>
                                        </p:tgtEl>
                                        <p:attrNameLst>
                                          <p:attrName>style.visibility</p:attrName>
                                        </p:attrNameLst>
                                      </p:cBhvr>
                                      <p:to>
                                        <p:strVal val="visible"/>
                                      </p:to>
                                    </p:set>
                                    <p:anim calcmode="lin" valueType="num">
                                      <p:cBhvr additive="base">
                                        <p:cTn dur="500"/>
                                        <p:tgtEl>
                                          <p:spTgt spid="247">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7">
                                            <p:txEl>
                                              <p:pRg end="2" st="2"/>
                                            </p:txEl>
                                          </p:spTgt>
                                        </p:tgtEl>
                                        <p:attrNameLst>
                                          <p:attrName>style.visibility</p:attrName>
                                        </p:attrNameLst>
                                      </p:cBhvr>
                                      <p:to>
                                        <p:strVal val="visible"/>
                                      </p:to>
                                    </p:set>
                                    <p:anim calcmode="lin" valueType="num">
                                      <p:cBhvr additive="base">
                                        <p:cTn dur="500"/>
                                        <p:tgtEl>
                                          <p:spTgt spid="247">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7">
                                            <p:txEl>
                                              <p:pRg end="3" st="3"/>
                                            </p:txEl>
                                          </p:spTgt>
                                        </p:tgtEl>
                                        <p:attrNameLst>
                                          <p:attrName>style.visibility</p:attrName>
                                        </p:attrNameLst>
                                      </p:cBhvr>
                                      <p:to>
                                        <p:strVal val="visible"/>
                                      </p:to>
                                    </p:set>
                                    <p:anim calcmode="lin" valueType="num">
                                      <p:cBhvr additive="base">
                                        <p:cTn dur="500"/>
                                        <p:tgtEl>
                                          <p:spTgt spid="247">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53" name="Shape 253"/>
        <p:cNvGrpSpPr/>
        <p:nvPr/>
      </p:nvGrpSpPr>
      <p:grpSpPr>
        <a:xfrm>
          <a:off x="0" y="0"/>
          <a:ext cx="0" cy="0"/>
          <a:chOff x="0" y="0"/>
          <a:chExt cx="0" cy="0"/>
        </a:xfrm>
      </p:grpSpPr>
      <p:sp>
        <p:nvSpPr>
          <p:cNvPr id="254" name="Google Shape;254;p30"/>
          <p:cNvSpPr/>
          <p:nvPr/>
        </p:nvSpPr>
        <p:spPr>
          <a:xfrm>
            <a:off x="0" y="0"/>
            <a:ext cx="12192000" cy="6858000"/>
          </a:xfrm>
          <a:prstGeom prst="rect">
            <a:avLst/>
          </a:prstGeom>
          <a:solidFill>
            <a:srgbClr val="3852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5" name="Google Shape;255;p30"/>
          <p:cNvSpPr txBox="1"/>
          <p:nvPr>
            <p:ph type="title"/>
          </p:nvPr>
        </p:nvSpPr>
        <p:spPr>
          <a:xfrm>
            <a:off x="9093496" y="618681"/>
            <a:ext cx="2613872" cy="479456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600"/>
              <a:buFont typeface="Calibri"/>
              <a:buNone/>
            </a:pPr>
            <a:r>
              <a:rPr lang="en-IN" sz="3600">
                <a:solidFill>
                  <a:srgbClr val="FFFFFF"/>
                </a:solidFill>
              </a:rPr>
              <a:t>List of countries</a:t>
            </a:r>
            <a:endParaRPr/>
          </a:p>
        </p:txBody>
      </p:sp>
      <p:sp>
        <p:nvSpPr>
          <p:cNvPr id="256" name="Google Shape;256;p30"/>
          <p:cNvSpPr/>
          <p:nvPr/>
        </p:nvSpPr>
        <p:spPr>
          <a:xfrm>
            <a:off x="493354" y="484632"/>
            <a:ext cx="8129016" cy="5724144"/>
          </a:xfrm>
          <a:prstGeom prst="roundRect">
            <a:avLst>
              <a:gd fmla="val 0" name="adj"/>
            </a:avLst>
          </a:prstGeom>
          <a:solidFill>
            <a:srgbClr val="FFFFFF"/>
          </a:solidFill>
          <a:ln cap="flat" cmpd="sng" w="9525">
            <a:solidFill>
              <a:srgbClr val="C8CACA"/>
            </a:solidFill>
            <a:prstDash val="solid"/>
            <a:miter lim="800000"/>
            <a:headEnd len="sm" w="sm" type="none"/>
            <a:tailEnd len="sm" w="sm" type="none"/>
          </a:ln>
          <a:effectLst>
            <a:outerShdw blurRad="57150" rotWithShape="0" algn="t"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57" name="Google Shape;257;p30"/>
          <p:cNvPicPr preferRelativeResize="0"/>
          <p:nvPr/>
        </p:nvPicPr>
        <p:blipFill rotWithShape="1">
          <a:blip r:embed="rId3">
            <a:alphaModFix/>
          </a:blip>
          <a:srcRect b="9723" l="30693" r="8807" t="18854"/>
          <a:stretch/>
        </p:blipFill>
        <p:spPr>
          <a:xfrm>
            <a:off x="1082671" y="1227328"/>
            <a:ext cx="6303649" cy="418592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57"/>
                                        </p:tgtEl>
                                        <p:attrNameLst>
                                          <p:attrName>style.visibility</p:attrName>
                                        </p:attrNameLst>
                                      </p:cBhvr>
                                      <p:to>
                                        <p:strVal val="visible"/>
                                      </p:to>
                                    </p:set>
                                    <p:anim calcmode="lin" valueType="num">
                                      <p:cBhvr additive="base">
                                        <p:cTn dur="500"/>
                                        <p:tgtEl>
                                          <p:spTgt spid="257"/>
                                        </p:tgtEl>
                                        <p:attrNameLst>
                                          <p:attrName>ppt_w</p:attrName>
                                        </p:attrNameLst>
                                      </p:cBhvr>
                                      <p:tavLst>
                                        <p:tav fmla="" tm="0">
                                          <p:val>
                                            <p:strVal val="0"/>
                                          </p:val>
                                        </p:tav>
                                        <p:tav fmla="" tm="100000">
                                          <p:val>
                                            <p:strVal val="#ppt_w"/>
                                          </p:val>
                                        </p:tav>
                                      </p:tavLst>
                                    </p:anim>
                                    <p:anim calcmode="lin" valueType="num">
                                      <p:cBhvr additive="base">
                                        <p:cTn dur="500"/>
                                        <p:tgtEl>
                                          <p:spTgt spid="25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N"/>
              <a:t>What kind of customers buy from us?</a:t>
            </a:r>
            <a:endParaRPr/>
          </a:p>
        </p:txBody>
      </p:sp>
      <p:sp>
        <p:nvSpPr>
          <p:cNvPr id="263" name="Google Shape;263;p31"/>
          <p:cNvSpPr txBox="1"/>
          <p:nvPr>
            <p:ph idx="1" type="body"/>
          </p:nvPr>
        </p:nvSpPr>
        <p:spPr>
          <a:xfrm>
            <a:off x="5161280" y="1859279"/>
            <a:ext cx="6332381" cy="4317683"/>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chemeClr val="dk1"/>
              </a:buClr>
              <a:buSzPts val="2170"/>
              <a:buChar char="•"/>
            </a:pPr>
            <a:r>
              <a:rPr lang="en-IN" sz="2170"/>
              <a:t>United Kingdom had the most number of transactions but its average total cost per transaction is at 35</a:t>
            </a:r>
            <a:r>
              <a:rPr baseline="30000" lang="en-IN" sz="2170"/>
              <a:t>th</a:t>
            </a:r>
            <a:r>
              <a:rPr lang="en-IN" sz="2170"/>
              <a:t> position out of 38 countries.</a:t>
            </a:r>
            <a:endParaRPr/>
          </a:p>
          <a:p>
            <a:pPr indent="-228600" lvl="0" marL="228600" rtl="0" algn="l">
              <a:lnSpc>
                <a:spcPct val="70000"/>
              </a:lnSpc>
              <a:spcBef>
                <a:spcPts val="1000"/>
              </a:spcBef>
              <a:spcAft>
                <a:spcPts val="0"/>
              </a:spcAft>
              <a:buClr>
                <a:schemeClr val="dk1"/>
              </a:buClr>
              <a:buSzPts val="2170"/>
              <a:buChar char="•"/>
            </a:pPr>
            <a:r>
              <a:rPr lang="en-IN" sz="2170"/>
              <a:t>Where as Netherlands stands the first in the same criteria with an average total cost of 120.05(currency) per transaction.</a:t>
            </a:r>
            <a:endParaRPr/>
          </a:p>
          <a:p>
            <a:pPr indent="-228600" lvl="0" marL="228600" rtl="0" algn="l">
              <a:lnSpc>
                <a:spcPct val="70000"/>
              </a:lnSpc>
              <a:spcBef>
                <a:spcPts val="1000"/>
              </a:spcBef>
              <a:spcAft>
                <a:spcPts val="0"/>
              </a:spcAft>
              <a:buClr>
                <a:schemeClr val="dk1"/>
              </a:buClr>
              <a:buSzPts val="2170"/>
              <a:buChar char="•"/>
            </a:pPr>
            <a:r>
              <a:rPr lang="en-IN" sz="2170"/>
              <a:t>Netherlands had 2371 transaction and stood up strong where as UK was at the top in transactions but here in this criteria Netherlands is at first place.</a:t>
            </a:r>
            <a:endParaRPr/>
          </a:p>
          <a:p>
            <a:pPr indent="-228600" lvl="0" marL="228600" rtl="0" algn="l">
              <a:lnSpc>
                <a:spcPct val="70000"/>
              </a:lnSpc>
              <a:spcBef>
                <a:spcPts val="1000"/>
              </a:spcBef>
              <a:spcAft>
                <a:spcPts val="0"/>
              </a:spcAft>
              <a:buClr>
                <a:schemeClr val="dk1"/>
              </a:buClr>
              <a:buSzPts val="2170"/>
              <a:buChar char="•"/>
            </a:pPr>
            <a:r>
              <a:rPr lang="en-IN" sz="2170"/>
              <a:t>This shows that most of the transaction that are made from countries like UK, Germany, France and other countries with high number of transactions are made from middle class people because the average of these countries is less than 40.</a:t>
            </a:r>
            <a:endParaRPr/>
          </a:p>
        </p:txBody>
      </p:sp>
      <p:pic>
        <p:nvPicPr>
          <p:cNvPr id="264" name="Google Shape;264;p31"/>
          <p:cNvPicPr preferRelativeResize="0"/>
          <p:nvPr/>
        </p:nvPicPr>
        <p:blipFill rotWithShape="1">
          <a:blip r:embed="rId3">
            <a:alphaModFix/>
          </a:blip>
          <a:srcRect b="0" l="0" r="0" t="0"/>
          <a:stretch/>
        </p:blipFill>
        <p:spPr>
          <a:xfrm>
            <a:off x="-81024" y="1457912"/>
            <a:ext cx="5335929" cy="515760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2"/>
          <p:cNvSpPr txBox="1"/>
          <p:nvPr>
            <p:ph type="title"/>
          </p:nvPr>
        </p:nvSpPr>
        <p:spPr>
          <a:xfrm>
            <a:off x="8294916" y="1980803"/>
            <a:ext cx="4146574" cy="289639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lang="en-IN" sz="2800"/>
              <a:t>Rank of countries with Average total cost per Transaction</a:t>
            </a:r>
            <a:br>
              <a:rPr lang="en-IN" sz="2800"/>
            </a:br>
            <a:br>
              <a:rPr lang="en-IN" sz="2800"/>
            </a:br>
            <a:endParaRPr sz="2800"/>
          </a:p>
        </p:txBody>
      </p:sp>
      <p:pic>
        <p:nvPicPr>
          <p:cNvPr id="270" name="Google Shape;270;p32"/>
          <p:cNvPicPr preferRelativeResize="0"/>
          <p:nvPr/>
        </p:nvPicPr>
        <p:blipFill rotWithShape="1">
          <a:blip r:embed="rId3">
            <a:alphaModFix/>
          </a:blip>
          <a:srcRect b="4772" l="19072" r="57226" t="20501"/>
          <a:stretch/>
        </p:blipFill>
        <p:spPr>
          <a:xfrm>
            <a:off x="4693921" y="428776"/>
            <a:ext cx="3535680" cy="6270308"/>
          </a:xfrm>
          <a:prstGeom prst="rect">
            <a:avLst/>
          </a:prstGeom>
          <a:noFill/>
          <a:ln>
            <a:noFill/>
          </a:ln>
        </p:spPr>
      </p:pic>
      <p:pic>
        <p:nvPicPr>
          <p:cNvPr id="271" name="Google Shape;271;p32"/>
          <p:cNvPicPr preferRelativeResize="0"/>
          <p:nvPr/>
        </p:nvPicPr>
        <p:blipFill rotWithShape="1">
          <a:blip r:embed="rId4">
            <a:alphaModFix/>
          </a:blip>
          <a:srcRect b="4514" l="18352" r="51923" t="20902"/>
          <a:stretch/>
        </p:blipFill>
        <p:spPr>
          <a:xfrm>
            <a:off x="547347" y="498634"/>
            <a:ext cx="4370093" cy="6167914"/>
          </a:xfrm>
          <a:prstGeom prst="rect">
            <a:avLst/>
          </a:prstGeom>
          <a:noFill/>
          <a:ln>
            <a:noFill/>
          </a:ln>
        </p:spPr>
      </p:pic>
      <p:sp>
        <p:nvSpPr>
          <p:cNvPr id="272" name="Google Shape;272;p32"/>
          <p:cNvSpPr/>
          <p:nvPr/>
        </p:nvSpPr>
        <p:spPr>
          <a:xfrm>
            <a:off x="719421" y="51681"/>
            <a:ext cx="4370093"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000">
                <a:solidFill>
                  <a:schemeClr val="dk1"/>
                </a:solidFill>
                <a:latin typeface="Calibri"/>
                <a:ea typeface="Calibri"/>
                <a:cs typeface="Calibri"/>
                <a:sym typeface="Calibri"/>
              </a:rPr>
              <a:t> Average total cost per transaction</a:t>
            </a:r>
            <a:endParaRPr/>
          </a:p>
        </p:txBody>
      </p:sp>
      <p:sp>
        <p:nvSpPr>
          <p:cNvPr id="273" name="Google Shape;273;p32"/>
          <p:cNvSpPr/>
          <p:nvPr/>
        </p:nvSpPr>
        <p:spPr>
          <a:xfrm>
            <a:off x="4917440" y="19145"/>
            <a:ext cx="4370093"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IN" sz="2000">
                <a:solidFill>
                  <a:schemeClr val="dk1"/>
                </a:solidFill>
                <a:latin typeface="Calibri"/>
                <a:ea typeface="Calibri"/>
                <a:cs typeface="Calibri"/>
                <a:sym typeface="Calibri"/>
              </a:rPr>
              <a:t>Average quantity sold per transaction</a:t>
            </a:r>
            <a:endParaRPr b="0" sz="2000" cap="non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500"/>
                                        <p:tgtEl>
                                          <p:spTgt spid="2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xEl>
                                              <p:pRg end="0" st="0"/>
                                            </p:txEl>
                                          </p:spTgt>
                                        </p:tgtEl>
                                        <p:attrNameLst>
                                          <p:attrName>style.visibility</p:attrName>
                                        </p:attrNameLst>
                                      </p:cBhvr>
                                      <p:to>
                                        <p:strVal val="visible"/>
                                      </p:to>
                                    </p:set>
                                    <p:animEffect filter="fade" transition="in">
                                      <p:cBhvr>
                                        <p:cTn dur="500"/>
                                        <p:tgtEl>
                                          <p:spTgt spid="2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0" st="0"/>
                                            </p:txEl>
                                          </p:spTgt>
                                        </p:tgtEl>
                                        <p:attrNameLst>
                                          <p:attrName>style.visibility</p:attrName>
                                        </p:attrNameLst>
                                      </p:cBhvr>
                                      <p:to>
                                        <p:strVal val="visible"/>
                                      </p:to>
                                    </p:set>
                                    <p:animEffect filter="fade" transition="in">
                                      <p:cBhvr>
                                        <p:cTn dur="500"/>
                                        <p:tgtEl>
                                          <p:spTgt spid="2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7" name="Shape 277"/>
        <p:cNvGrpSpPr/>
        <p:nvPr/>
      </p:nvGrpSpPr>
      <p:grpSpPr>
        <a:xfrm>
          <a:off x="0" y="0"/>
          <a:ext cx="0" cy="0"/>
          <a:chOff x="0" y="0"/>
          <a:chExt cx="0" cy="0"/>
        </a:xfrm>
      </p:grpSpPr>
      <p:sp>
        <p:nvSpPr>
          <p:cNvPr id="278" name="Google Shape;278;p33"/>
          <p:cNvSpPr txBox="1"/>
          <p:nvPr>
            <p:ph type="title"/>
          </p:nvPr>
        </p:nvSpPr>
        <p:spPr>
          <a:xfrm>
            <a:off x="4965430" y="629268"/>
            <a:ext cx="6586491" cy="128616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100"/>
              <a:buFont typeface="Calibri"/>
              <a:buNone/>
            </a:pPr>
            <a:r>
              <a:rPr lang="en-IN" sz="4100"/>
              <a:t>What factors drive the company’s sales?</a:t>
            </a:r>
            <a:endParaRPr/>
          </a:p>
        </p:txBody>
      </p:sp>
      <p:sp>
        <p:nvSpPr>
          <p:cNvPr id="279" name="Google Shape;279;p33"/>
          <p:cNvSpPr txBox="1"/>
          <p:nvPr>
            <p:ph idx="1" type="body"/>
          </p:nvPr>
        </p:nvSpPr>
        <p:spPr>
          <a:xfrm>
            <a:off x="4942369" y="2443313"/>
            <a:ext cx="6586489" cy="3785419"/>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700"/>
              <a:buChar char="•"/>
            </a:pPr>
            <a:r>
              <a:rPr lang="en-IN" sz="1700"/>
              <a:t>There are 3 key factors that drive the sales of the company, as observed from the data given and they are:</a:t>
            </a:r>
            <a:endParaRPr/>
          </a:p>
          <a:p>
            <a:pPr indent="-228600" lvl="1" marL="685800" rtl="0" algn="l">
              <a:lnSpc>
                <a:spcPct val="90000"/>
              </a:lnSpc>
              <a:spcBef>
                <a:spcPts val="500"/>
              </a:spcBef>
              <a:spcAft>
                <a:spcPts val="0"/>
              </a:spcAft>
              <a:buClr>
                <a:schemeClr val="dk1"/>
              </a:buClr>
              <a:buSzPts val="1700"/>
              <a:buChar char="•"/>
            </a:pPr>
            <a:r>
              <a:rPr lang="en-IN" sz="1700"/>
              <a:t>Number of transaction: More number of transactions, more the sales</a:t>
            </a:r>
            <a:endParaRPr/>
          </a:p>
          <a:p>
            <a:pPr indent="-228600" lvl="1" marL="685800" rtl="0" algn="l">
              <a:lnSpc>
                <a:spcPct val="90000"/>
              </a:lnSpc>
              <a:spcBef>
                <a:spcPts val="500"/>
              </a:spcBef>
              <a:spcAft>
                <a:spcPts val="0"/>
              </a:spcAft>
              <a:buClr>
                <a:schemeClr val="dk1"/>
              </a:buClr>
              <a:buSzPts val="1700"/>
              <a:buChar char="•"/>
            </a:pPr>
            <a:r>
              <a:rPr lang="en-IN" sz="1700"/>
              <a:t>Quantity sold: More quantity sold, more would be the revenue generated.</a:t>
            </a:r>
            <a:endParaRPr/>
          </a:p>
          <a:p>
            <a:pPr indent="-228600" lvl="1" marL="685800" rtl="0" algn="l">
              <a:lnSpc>
                <a:spcPct val="90000"/>
              </a:lnSpc>
              <a:spcBef>
                <a:spcPts val="500"/>
              </a:spcBef>
              <a:spcAft>
                <a:spcPts val="0"/>
              </a:spcAft>
              <a:buClr>
                <a:schemeClr val="dk1"/>
              </a:buClr>
              <a:buSzPts val="1700"/>
              <a:buChar char="•"/>
            </a:pPr>
            <a:r>
              <a:rPr lang="en-IN" sz="1700"/>
              <a:t>Total cost: It is quantity sold*unit price. The sales of company are impacted the most by this factor as for it to go up both the quantity and the unit price has to be considerably high. </a:t>
            </a:r>
            <a:endParaRPr/>
          </a:p>
          <a:p>
            <a:pPr indent="-228600" lvl="2" marL="1143000" rtl="0" algn="l">
              <a:lnSpc>
                <a:spcPct val="90000"/>
              </a:lnSpc>
              <a:spcBef>
                <a:spcPts val="500"/>
              </a:spcBef>
              <a:spcAft>
                <a:spcPts val="0"/>
              </a:spcAft>
              <a:buClr>
                <a:schemeClr val="dk1"/>
              </a:buClr>
              <a:buSzPts val="1700"/>
              <a:buChar char="•"/>
            </a:pPr>
            <a:r>
              <a:rPr lang="en-IN" sz="1700"/>
              <a:t>A transaction with say 4 qty of stock with a unit price of 1 would give a total cost of 4 where as on the other hand a case with unit price of 2 and qty of stock 3 would generate a total cost of 6 units of currency.</a:t>
            </a:r>
            <a:endParaRPr/>
          </a:p>
        </p:txBody>
      </p:sp>
      <p:pic>
        <p:nvPicPr>
          <p:cNvPr id="280" name="Google Shape;280;p33"/>
          <p:cNvPicPr preferRelativeResize="0"/>
          <p:nvPr/>
        </p:nvPicPr>
        <p:blipFill rotWithShape="1">
          <a:blip r:embed="rId3">
            <a:alphaModFix/>
          </a:blip>
          <a:srcRect b="-1" l="28180" r="26700" t="0"/>
          <a:stretch/>
        </p:blipFill>
        <p:spPr>
          <a:xfrm>
            <a:off x="20" y="10"/>
            <a:ext cx="4635571" cy="6857990"/>
          </a:xfrm>
          <a:prstGeom prst="rect">
            <a:avLst/>
          </a:prstGeom>
          <a:noFill/>
          <a:ln>
            <a:noFill/>
          </a:ln>
        </p:spPr>
      </p:pic>
      <p:cxnSp>
        <p:nvCxnSpPr>
          <p:cNvPr id="281" name="Google Shape;281;p33"/>
          <p:cNvCxnSpPr/>
          <p:nvPr/>
        </p:nvCxnSpPr>
        <p:spPr>
          <a:xfrm>
            <a:off x="5080934" y="2115117"/>
            <a:ext cx="6309360" cy="0"/>
          </a:xfrm>
          <a:prstGeom prst="straightConnector1">
            <a:avLst/>
          </a:prstGeom>
          <a:noFill/>
          <a:ln cap="flat" cmpd="sng" w="19050">
            <a:solidFill>
              <a:srgbClr val="E8E97C"/>
            </a:solidFill>
            <a:prstDash val="solid"/>
            <a:miter lim="800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9">
                                            <p:txEl>
                                              <p:pRg end="0" st="0"/>
                                            </p:txEl>
                                          </p:spTgt>
                                        </p:tgtEl>
                                        <p:attrNameLst>
                                          <p:attrName>style.visibility</p:attrName>
                                        </p:attrNameLst>
                                      </p:cBhvr>
                                      <p:to>
                                        <p:strVal val="visible"/>
                                      </p:to>
                                    </p:set>
                                    <p:anim calcmode="lin" valueType="num">
                                      <p:cBhvr additive="base">
                                        <p:cTn dur="500"/>
                                        <p:tgtEl>
                                          <p:spTgt spid="27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9">
                                            <p:txEl>
                                              <p:pRg end="1" st="1"/>
                                            </p:txEl>
                                          </p:spTgt>
                                        </p:tgtEl>
                                        <p:attrNameLst>
                                          <p:attrName>style.visibility</p:attrName>
                                        </p:attrNameLst>
                                      </p:cBhvr>
                                      <p:to>
                                        <p:strVal val="visible"/>
                                      </p:to>
                                    </p:set>
                                    <p:anim calcmode="lin" valueType="num">
                                      <p:cBhvr additive="base">
                                        <p:cTn dur="500"/>
                                        <p:tgtEl>
                                          <p:spTgt spid="27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9">
                                            <p:txEl>
                                              <p:pRg end="2" st="2"/>
                                            </p:txEl>
                                          </p:spTgt>
                                        </p:tgtEl>
                                        <p:attrNameLst>
                                          <p:attrName>style.visibility</p:attrName>
                                        </p:attrNameLst>
                                      </p:cBhvr>
                                      <p:to>
                                        <p:strVal val="visible"/>
                                      </p:to>
                                    </p:set>
                                    <p:anim calcmode="lin" valueType="num">
                                      <p:cBhvr additive="base">
                                        <p:cTn dur="500"/>
                                        <p:tgtEl>
                                          <p:spTgt spid="27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9">
                                            <p:txEl>
                                              <p:pRg end="3" st="3"/>
                                            </p:txEl>
                                          </p:spTgt>
                                        </p:tgtEl>
                                        <p:attrNameLst>
                                          <p:attrName>style.visibility</p:attrName>
                                        </p:attrNameLst>
                                      </p:cBhvr>
                                      <p:to>
                                        <p:strVal val="visible"/>
                                      </p:to>
                                    </p:set>
                                    <p:anim calcmode="lin" valueType="num">
                                      <p:cBhvr additive="base">
                                        <p:cTn dur="500"/>
                                        <p:tgtEl>
                                          <p:spTgt spid="279">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9">
                                            <p:txEl>
                                              <p:pRg end="4" st="4"/>
                                            </p:txEl>
                                          </p:spTgt>
                                        </p:tgtEl>
                                        <p:attrNameLst>
                                          <p:attrName>style.visibility</p:attrName>
                                        </p:attrNameLst>
                                      </p:cBhvr>
                                      <p:to>
                                        <p:strVal val="visible"/>
                                      </p:to>
                                    </p:set>
                                    <p:anim calcmode="lin" valueType="num">
                                      <p:cBhvr additive="base">
                                        <p:cTn dur="500"/>
                                        <p:tgtEl>
                                          <p:spTgt spid="279">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0" name="Shape 110"/>
        <p:cNvGrpSpPr/>
        <p:nvPr/>
      </p:nvGrpSpPr>
      <p:grpSpPr>
        <a:xfrm>
          <a:off x="0" y="0"/>
          <a:ext cx="0" cy="0"/>
          <a:chOff x="0" y="0"/>
          <a:chExt cx="0" cy="0"/>
        </a:xfrm>
      </p:grpSpPr>
      <p:sp>
        <p:nvSpPr>
          <p:cNvPr id="111" name="Google Shape;111;p16"/>
          <p:cNvSpPr/>
          <p:nvPr/>
        </p:nvSpPr>
        <p:spPr>
          <a:xfrm>
            <a:off x="3048"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2" name="Google Shape;112;p16"/>
          <p:cNvSpPr txBox="1"/>
          <p:nvPr>
            <p:ph type="ctrTitle"/>
          </p:nvPr>
        </p:nvSpPr>
        <p:spPr>
          <a:xfrm>
            <a:off x="970900" y="1220924"/>
            <a:ext cx="5425800" cy="19605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5100"/>
              <a:buFont typeface="Calibri"/>
              <a:buNone/>
            </a:pPr>
            <a:r>
              <a:rPr b="1" i="1" lang="en-IN" sz="6200">
                <a:solidFill>
                  <a:schemeClr val="accent1"/>
                </a:solidFill>
              </a:rPr>
              <a:t>Project Team</a:t>
            </a:r>
            <a:endParaRPr b="1" i="1" sz="7100">
              <a:solidFill>
                <a:schemeClr val="accent1"/>
              </a:solidFill>
            </a:endParaRPr>
          </a:p>
        </p:txBody>
      </p:sp>
      <p:sp>
        <p:nvSpPr>
          <p:cNvPr id="113" name="Google Shape;113;p16"/>
          <p:cNvSpPr txBox="1"/>
          <p:nvPr>
            <p:ph idx="1" type="subTitle"/>
          </p:nvPr>
        </p:nvSpPr>
        <p:spPr>
          <a:xfrm>
            <a:off x="970900" y="3700600"/>
            <a:ext cx="4461600" cy="19605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IN"/>
              <a:t>Members:</a:t>
            </a:r>
            <a:endParaRPr/>
          </a:p>
          <a:p>
            <a:pPr indent="0" lvl="0" marL="0" rtl="0" algn="ctr">
              <a:lnSpc>
                <a:spcPct val="90000"/>
              </a:lnSpc>
              <a:spcBef>
                <a:spcPts val="0"/>
              </a:spcBef>
              <a:spcAft>
                <a:spcPts val="0"/>
              </a:spcAft>
              <a:buClr>
                <a:schemeClr val="dk1"/>
              </a:buClr>
              <a:buSzPts val="2400"/>
              <a:buNone/>
            </a:pPr>
            <a:r>
              <a:t/>
            </a:r>
            <a:endParaRPr/>
          </a:p>
          <a:p>
            <a:pPr indent="0" lvl="0" marL="0" rtl="0" algn="ctr">
              <a:lnSpc>
                <a:spcPct val="90000"/>
              </a:lnSpc>
              <a:spcBef>
                <a:spcPts val="0"/>
              </a:spcBef>
              <a:spcAft>
                <a:spcPts val="0"/>
              </a:spcAft>
              <a:buClr>
                <a:schemeClr val="dk1"/>
              </a:buClr>
              <a:buSzPts val="2400"/>
              <a:buNone/>
            </a:pPr>
            <a:r>
              <a:rPr b="1" lang="en-IN" sz="2800">
                <a:solidFill>
                  <a:srgbClr val="FF0000"/>
                </a:solidFill>
              </a:rPr>
              <a:t>Himanshu Bansal</a:t>
            </a:r>
            <a:endParaRPr b="1" sz="2800">
              <a:solidFill>
                <a:srgbClr val="FF0000"/>
              </a:solidFill>
            </a:endParaRPr>
          </a:p>
          <a:p>
            <a:pPr indent="0" lvl="0" marL="0" rtl="0" algn="ctr">
              <a:lnSpc>
                <a:spcPct val="90000"/>
              </a:lnSpc>
              <a:spcBef>
                <a:spcPts val="0"/>
              </a:spcBef>
              <a:spcAft>
                <a:spcPts val="0"/>
              </a:spcAft>
              <a:buClr>
                <a:schemeClr val="dk1"/>
              </a:buClr>
              <a:buSzPts val="2400"/>
              <a:buNone/>
            </a:pPr>
            <a:r>
              <a:rPr lang="en-IN">
                <a:solidFill>
                  <a:srgbClr val="6FA8DC"/>
                </a:solidFill>
              </a:rPr>
              <a:t>17BCS3985</a:t>
            </a:r>
            <a:endParaRPr>
              <a:solidFill>
                <a:srgbClr val="6FA8DC"/>
              </a:solidFill>
            </a:endParaRPr>
          </a:p>
          <a:p>
            <a:pPr indent="0" lvl="0" marL="0" rtl="0" algn="ctr">
              <a:lnSpc>
                <a:spcPct val="90000"/>
              </a:lnSpc>
              <a:spcBef>
                <a:spcPts val="0"/>
              </a:spcBef>
              <a:spcAft>
                <a:spcPts val="0"/>
              </a:spcAft>
              <a:buClr>
                <a:schemeClr val="dk1"/>
              </a:buClr>
              <a:buSzPts val="2400"/>
              <a:buNone/>
            </a:pPr>
            <a:r>
              <a:rPr lang="en-IN">
                <a:solidFill>
                  <a:schemeClr val="accent2"/>
                </a:solidFill>
              </a:rPr>
              <a:t>B.E. CSE IBM Big Data Analytics</a:t>
            </a:r>
            <a:endParaRPr>
              <a:solidFill>
                <a:schemeClr val="accent2"/>
              </a:solidFill>
            </a:endParaRPr>
          </a:p>
        </p:txBody>
      </p:sp>
      <p:sp>
        <p:nvSpPr>
          <p:cNvPr id="114" name="Google Shape;114;p16"/>
          <p:cNvSpPr/>
          <p:nvPr/>
        </p:nvSpPr>
        <p:spPr>
          <a:xfrm>
            <a:off x="10208695" y="1"/>
            <a:ext cx="1135066" cy="477997"/>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5" name="Google Shape;115;p16"/>
          <p:cNvSpPr/>
          <p:nvPr/>
        </p:nvSpPr>
        <p:spPr>
          <a:xfrm>
            <a:off x="6821310" y="2624479"/>
            <a:ext cx="812400" cy="812400"/>
          </a:xfrm>
          <a:prstGeom prst="ellipse">
            <a:avLst/>
          </a:prstGeom>
          <a:noFill/>
          <a:ln cap="flat" cmpd="sng" w="1270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6" name="Google Shape;116;p16"/>
          <p:cNvSpPr/>
          <p:nvPr/>
        </p:nvSpPr>
        <p:spPr>
          <a:xfrm rot="-5400000">
            <a:off x="8912417" y="1202294"/>
            <a:ext cx="2387700" cy="2387700"/>
          </a:xfrm>
          <a:prstGeom prst="blockArc">
            <a:avLst>
              <a:gd fmla="val 10800000" name="adj1"/>
              <a:gd fmla="val 0" name="adj2"/>
              <a:gd fmla="val 25000" name="adj3"/>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17" name="Google Shape;117;p16"/>
          <p:cNvSpPr/>
          <p:nvPr/>
        </p:nvSpPr>
        <p:spPr>
          <a:xfrm>
            <a:off x="6821310" y="0"/>
            <a:ext cx="2315251" cy="1550992"/>
          </a:xfrm>
          <a:custGeom>
            <a:rect b="b" l="l" r="r" t="t"/>
            <a:pathLst>
              <a:path extrusionOk="0" h="1550992" w="2315251">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18" name="Google Shape;118;p16"/>
          <p:cNvCxnSpPr/>
          <p:nvPr/>
        </p:nvCxnSpPr>
        <p:spPr>
          <a:xfrm>
            <a:off x="11724638" y="1331572"/>
            <a:ext cx="0" cy="1597800"/>
          </a:xfrm>
          <a:prstGeom prst="straightConnector1">
            <a:avLst/>
          </a:prstGeom>
          <a:noFill/>
          <a:ln cap="rnd" cmpd="sng" w="127000">
            <a:solidFill>
              <a:schemeClr val="accent4"/>
            </a:solidFill>
            <a:prstDash val="dash"/>
            <a:miter lim="800000"/>
            <a:headEnd len="sm" w="sm" type="none"/>
            <a:tailEnd len="sm" w="sm" type="none"/>
          </a:ln>
        </p:spPr>
      </p:cxnSp>
      <p:sp>
        <p:nvSpPr>
          <p:cNvPr id="119" name="Google Shape;119;p16"/>
          <p:cNvSpPr/>
          <p:nvPr/>
        </p:nvSpPr>
        <p:spPr>
          <a:xfrm>
            <a:off x="11005550" y="4112081"/>
            <a:ext cx="1186451" cy="1771650"/>
          </a:xfrm>
          <a:custGeom>
            <a:rect b="b" l="l" r="r" t="t"/>
            <a:pathLst>
              <a:path extrusionOk="0" h="1771650" w="1186451">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 name="Google Shape;120;p16"/>
          <p:cNvSpPr/>
          <p:nvPr/>
        </p:nvSpPr>
        <p:spPr>
          <a:xfrm rot="-607019">
            <a:off x="6086903" y="4145176"/>
            <a:ext cx="4083494" cy="4083494"/>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21" name="Google Shape;121;p16"/>
          <p:cNvSpPr/>
          <p:nvPr/>
        </p:nvSpPr>
        <p:spPr>
          <a:xfrm>
            <a:off x="6821310" y="4962670"/>
            <a:ext cx="2643352" cy="1895331"/>
          </a:xfrm>
          <a:custGeom>
            <a:rect b="b" l="l" r="r" t="t"/>
            <a:pathLst>
              <a:path extrusionOk="0" h="1895331" w="2643352">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285" name="Shape 285"/>
        <p:cNvGrpSpPr/>
        <p:nvPr/>
      </p:nvGrpSpPr>
      <p:grpSpPr>
        <a:xfrm>
          <a:off x="0" y="0"/>
          <a:ext cx="0" cy="0"/>
          <a:chOff x="0" y="0"/>
          <a:chExt cx="0" cy="0"/>
        </a:xfrm>
      </p:grpSpPr>
      <p:sp>
        <p:nvSpPr>
          <p:cNvPr id="286" name="Google Shape;286;p34"/>
          <p:cNvSpPr/>
          <p:nvPr/>
        </p:nvSpPr>
        <p:spPr>
          <a:xfrm>
            <a:off x="879542" y="0"/>
            <a:ext cx="10432916" cy="6858000"/>
          </a:xfrm>
          <a:custGeom>
            <a:rect b="b" l="l" r="r" t="t"/>
            <a:pathLst>
              <a:path extrusionOk="0" h="6858000" w="10432916">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l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7" name="Google Shape;287;p34"/>
          <p:cNvSpPr/>
          <p:nvPr/>
        </p:nvSpPr>
        <p:spPr>
          <a:xfrm>
            <a:off x="1134942" y="0"/>
            <a:ext cx="9922116" cy="6858000"/>
          </a:xfrm>
          <a:custGeom>
            <a:rect b="b" l="l" r="r" t="t"/>
            <a:pathLst>
              <a:path extrusionOk="0" h="6858000" w="9922116">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8" name="Google Shape;288;p34"/>
          <p:cNvSpPr txBox="1"/>
          <p:nvPr>
            <p:ph type="title"/>
          </p:nvPr>
        </p:nvSpPr>
        <p:spPr>
          <a:xfrm>
            <a:off x="2311147" y="365760"/>
            <a:ext cx="7569706" cy="128823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100"/>
              <a:buFont typeface="Calibri"/>
              <a:buNone/>
            </a:pPr>
            <a:r>
              <a:rPr lang="en-IN" sz="4100"/>
              <a:t>What initiatives can be taken to improve the sales?</a:t>
            </a:r>
            <a:endParaRPr/>
          </a:p>
        </p:txBody>
      </p:sp>
      <p:sp>
        <p:nvSpPr>
          <p:cNvPr id="289" name="Google Shape;289;p34"/>
          <p:cNvSpPr txBox="1"/>
          <p:nvPr>
            <p:ph idx="1" type="body"/>
          </p:nvPr>
        </p:nvSpPr>
        <p:spPr>
          <a:xfrm>
            <a:off x="2165569" y="1956816"/>
            <a:ext cx="7860863" cy="4024884"/>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lt1"/>
              </a:buClr>
              <a:buSzPts val="2000"/>
              <a:buChar char="•"/>
            </a:pPr>
            <a:r>
              <a:rPr lang="en-IN" sz="2000"/>
              <a:t>There are a lot of countries where the number of transactions are less than 1000 a year. The company had expanded vastly in some areas without even pillaring the areas that are already doing good like Australia, Netherlands etc.</a:t>
            </a:r>
            <a:endParaRPr/>
          </a:p>
          <a:p>
            <a:pPr indent="-228600" lvl="0" marL="228600" rtl="0" algn="l">
              <a:lnSpc>
                <a:spcPct val="90000"/>
              </a:lnSpc>
              <a:spcBef>
                <a:spcPts val="1000"/>
              </a:spcBef>
              <a:spcAft>
                <a:spcPts val="0"/>
              </a:spcAft>
              <a:buClr>
                <a:schemeClr val="lt1"/>
              </a:buClr>
              <a:buSzPts val="2000"/>
              <a:buChar char="•"/>
            </a:pPr>
            <a:r>
              <a:rPr lang="en-IN" sz="2000"/>
              <a:t>UK has the most number of transactions, after that we have countries like Germany, France, Spain, Netherlands where growth is a dire need. The number of transactions in these countries would grow faster than the ones were number is almost dead like Saudi Arabia, Brazil, RSA etc.</a:t>
            </a:r>
            <a:endParaRPr/>
          </a:p>
          <a:p>
            <a:pPr indent="-228600" lvl="0" marL="228600" rtl="0" algn="l">
              <a:lnSpc>
                <a:spcPct val="90000"/>
              </a:lnSpc>
              <a:spcBef>
                <a:spcPts val="1000"/>
              </a:spcBef>
              <a:spcAft>
                <a:spcPts val="0"/>
              </a:spcAft>
              <a:buClr>
                <a:schemeClr val="lt1"/>
              </a:buClr>
              <a:buSzPts val="2000"/>
              <a:buChar char="•"/>
            </a:pPr>
            <a:r>
              <a:rPr lang="en-IN" sz="2000"/>
              <a:t>Countries like Lebanon don’t fall in the upper most transaction countries like Germany and also not in the lower ones like Saudi Arabia but the average total cost per transaction is relatively high here. So a good focus on such countries can surely scrape a considerable amount of sales for the company.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9">
                                            <p:txEl>
                                              <p:pRg end="0" st="0"/>
                                            </p:txEl>
                                          </p:spTgt>
                                        </p:tgtEl>
                                        <p:attrNameLst>
                                          <p:attrName>style.visibility</p:attrName>
                                        </p:attrNameLst>
                                      </p:cBhvr>
                                      <p:to>
                                        <p:strVal val="visible"/>
                                      </p:to>
                                    </p:set>
                                    <p:anim calcmode="lin" valueType="num">
                                      <p:cBhvr additive="base">
                                        <p:cTn dur="500"/>
                                        <p:tgtEl>
                                          <p:spTgt spid="28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9">
                                            <p:txEl>
                                              <p:pRg end="1" st="1"/>
                                            </p:txEl>
                                          </p:spTgt>
                                        </p:tgtEl>
                                        <p:attrNameLst>
                                          <p:attrName>style.visibility</p:attrName>
                                        </p:attrNameLst>
                                      </p:cBhvr>
                                      <p:to>
                                        <p:strVal val="visible"/>
                                      </p:to>
                                    </p:set>
                                    <p:anim calcmode="lin" valueType="num">
                                      <p:cBhvr additive="base">
                                        <p:cTn dur="500"/>
                                        <p:tgtEl>
                                          <p:spTgt spid="28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9">
                                            <p:txEl>
                                              <p:pRg end="2" st="2"/>
                                            </p:txEl>
                                          </p:spTgt>
                                        </p:tgtEl>
                                        <p:attrNameLst>
                                          <p:attrName>style.visibility</p:attrName>
                                        </p:attrNameLst>
                                      </p:cBhvr>
                                      <p:to>
                                        <p:strVal val="visible"/>
                                      </p:to>
                                    </p:set>
                                    <p:anim calcmode="lin" valueType="num">
                                      <p:cBhvr additive="base">
                                        <p:cTn dur="500"/>
                                        <p:tgtEl>
                                          <p:spTgt spid="28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3" name="Shape 293"/>
        <p:cNvGrpSpPr/>
        <p:nvPr/>
      </p:nvGrpSpPr>
      <p:grpSpPr>
        <a:xfrm>
          <a:off x="0" y="0"/>
          <a:ext cx="0" cy="0"/>
          <a:chOff x="0" y="0"/>
          <a:chExt cx="0" cy="0"/>
        </a:xfrm>
      </p:grpSpPr>
      <p:sp>
        <p:nvSpPr>
          <p:cNvPr id="294" name="Google Shape;294;p35"/>
          <p:cNvSpPr/>
          <p:nvPr/>
        </p:nvSpPr>
        <p:spPr>
          <a:xfrm>
            <a:off x="327546" y="321732"/>
            <a:ext cx="7058307" cy="1964266"/>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5" name="Google Shape;295;p35"/>
          <p:cNvSpPr txBox="1"/>
          <p:nvPr>
            <p:ph type="title"/>
          </p:nvPr>
        </p:nvSpPr>
        <p:spPr>
          <a:xfrm>
            <a:off x="524256" y="491260"/>
            <a:ext cx="6594189" cy="162521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4400"/>
              <a:buFont typeface="Calibri"/>
              <a:buNone/>
            </a:pPr>
            <a:r>
              <a:rPr lang="en-IN">
                <a:solidFill>
                  <a:srgbClr val="FFFFFF"/>
                </a:solidFill>
              </a:rPr>
              <a:t>Exploring more</a:t>
            </a:r>
            <a:endParaRPr>
              <a:solidFill>
                <a:srgbClr val="FFFFFF"/>
              </a:solidFill>
            </a:endParaRPr>
          </a:p>
        </p:txBody>
      </p:sp>
      <p:pic>
        <p:nvPicPr>
          <p:cNvPr id="296" name="Google Shape;296;p35"/>
          <p:cNvPicPr preferRelativeResize="0"/>
          <p:nvPr/>
        </p:nvPicPr>
        <p:blipFill rotWithShape="1">
          <a:blip r:embed="rId3">
            <a:alphaModFix/>
          </a:blip>
          <a:srcRect b="2" l="-528" r="9577" t="0"/>
          <a:stretch/>
        </p:blipFill>
        <p:spPr>
          <a:xfrm>
            <a:off x="0" y="2454903"/>
            <a:ext cx="3770347" cy="4080254"/>
          </a:xfrm>
          <a:prstGeom prst="rect">
            <a:avLst/>
          </a:prstGeom>
          <a:noFill/>
          <a:ln>
            <a:noFill/>
          </a:ln>
        </p:spPr>
      </p:pic>
      <p:sp>
        <p:nvSpPr>
          <p:cNvPr id="297" name="Google Shape;297;p35"/>
          <p:cNvSpPr/>
          <p:nvPr/>
        </p:nvSpPr>
        <p:spPr>
          <a:xfrm>
            <a:off x="7556975" y="321732"/>
            <a:ext cx="4313293" cy="6214534"/>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8" name="Google Shape;298;p35"/>
          <p:cNvSpPr txBox="1"/>
          <p:nvPr>
            <p:ph idx="1" type="body"/>
          </p:nvPr>
        </p:nvSpPr>
        <p:spPr>
          <a:xfrm>
            <a:off x="7957973" y="763523"/>
            <a:ext cx="3511296" cy="533095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800"/>
              <a:buNone/>
            </a:pPr>
            <a:r>
              <a:rPr lang="en-IN">
                <a:solidFill>
                  <a:schemeClr val="lt1"/>
                </a:solidFill>
              </a:rPr>
              <a:t>“Torture the data, and it will confess to anything.”</a:t>
            </a:r>
            <a:endParaRPr/>
          </a:p>
          <a:p>
            <a:pPr indent="0" lvl="0" marL="0" rtl="0" algn="r">
              <a:lnSpc>
                <a:spcPct val="90000"/>
              </a:lnSpc>
              <a:spcBef>
                <a:spcPts val="1000"/>
              </a:spcBef>
              <a:spcAft>
                <a:spcPts val="0"/>
              </a:spcAft>
              <a:buClr>
                <a:schemeClr val="lt1"/>
              </a:buClr>
              <a:buSzPts val="2800"/>
              <a:buNone/>
            </a:pPr>
            <a:r>
              <a:rPr lang="en-IN">
                <a:solidFill>
                  <a:schemeClr val="lt1"/>
                </a:solidFill>
              </a:rPr>
              <a:t> – Ronald Coase</a:t>
            </a:r>
            <a:endParaRPr/>
          </a:p>
        </p:txBody>
      </p:sp>
      <p:pic>
        <p:nvPicPr>
          <p:cNvPr id="299" name="Google Shape;299;p35"/>
          <p:cNvPicPr preferRelativeResize="0"/>
          <p:nvPr/>
        </p:nvPicPr>
        <p:blipFill rotWithShape="1">
          <a:blip r:embed="rId4">
            <a:alphaModFix/>
          </a:blip>
          <a:srcRect b="0" l="0" r="0" t="0"/>
          <a:stretch/>
        </p:blipFill>
        <p:spPr>
          <a:xfrm>
            <a:off x="3721323" y="2454903"/>
            <a:ext cx="3884677" cy="408025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0" st="0"/>
                                            </p:txEl>
                                          </p:spTgt>
                                        </p:tgtEl>
                                        <p:attrNameLst>
                                          <p:attrName>style.visibility</p:attrName>
                                        </p:attrNameLst>
                                      </p:cBhvr>
                                      <p:to>
                                        <p:strVal val="visible"/>
                                      </p:to>
                                    </p:set>
                                    <p:animEffect filter="fade" transition="in">
                                      <p:cBhvr>
                                        <p:cTn dur="500"/>
                                        <p:tgtEl>
                                          <p:spTgt spid="2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1" st="1"/>
                                            </p:txEl>
                                          </p:spTgt>
                                        </p:tgtEl>
                                        <p:attrNameLst>
                                          <p:attrName>style.visibility</p:attrName>
                                        </p:attrNameLst>
                                      </p:cBhvr>
                                      <p:to>
                                        <p:strVal val="visible"/>
                                      </p:to>
                                    </p:set>
                                    <p:animEffect filter="fade" transition="in">
                                      <p:cBhvr>
                                        <p:cTn dur="500"/>
                                        <p:tgtEl>
                                          <p:spTgt spid="298">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IN"/>
              <a:t>Day wise transactions to the company</a:t>
            </a:r>
            <a:endParaRPr/>
          </a:p>
        </p:txBody>
      </p:sp>
      <p:pic>
        <p:nvPicPr>
          <p:cNvPr id="305" name="Google Shape;305;p36"/>
          <p:cNvPicPr preferRelativeResize="0"/>
          <p:nvPr>
            <p:ph idx="1" type="body"/>
          </p:nvPr>
        </p:nvPicPr>
        <p:blipFill rotWithShape="1">
          <a:blip r:embed="rId3">
            <a:alphaModFix/>
          </a:blip>
          <a:srcRect b="0" l="0" r="0" t="0"/>
          <a:stretch/>
        </p:blipFill>
        <p:spPr>
          <a:xfrm>
            <a:off x="2677737" y="1559251"/>
            <a:ext cx="6369996" cy="49336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2000"/>
                                        <p:tgtEl>
                                          <p:spTgt spid="304"/>
                                        </p:tgtEl>
                                      </p:cBhvr>
                                    </p:animEffect>
                                  </p:childTnLst>
                                </p:cTn>
                              </p:par>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2000"/>
                                        <p:tgtEl>
                                          <p:spTgt spid="3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9" name="Shape 309"/>
        <p:cNvGrpSpPr/>
        <p:nvPr/>
      </p:nvGrpSpPr>
      <p:grpSpPr>
        <a:xfrm>
          <a:off x="0" y="0"/>
          <a:ext cx="0" cy="0"/>
          <a:chOff x="0" y="0"/>
          <a:chExt cx="0" cy="0"/>
        </a:xfrm>
      </p:grpSpPr>
      <p:sp>
        <p:nvSpPr>
          <p:cNvPr id="310" name="Google Shape;310;p37"/>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1" name="Google Shape;311;p37"/>
          <p:cNvSpPr txBox="1"/>
          <p:nvPr>
            <p:ph type="title"/>
          </p:nvPr>
        </p:nvSpPr>
        <p:spPr>
          <a:xfrm>
            <a:off x="1113810" y="3130041"/>
            <a:ext cx="4036334" cy="2387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lang="en-IN" sz="5400"/>
              <a:t>Day wise revenue to the company</a:t>
            </a:r>
            <a:endParaRPr/>
          </a:p>
        </p:txBody>
      </p:sp>
      <p:grpSp>
        <p:nvGrpSpPr>
          <p:cNvPr id="312" name="Google Shape;312;p37"/>
          <p:cNvGrpSpPr/>
          <p:nvPr/>
        </p:nvGrpSpPr>
        <p:grpSpPr>
          <a:xfrm>
            <a:off x="0" y="3154317"/>
            <a:ext cx="731521" cy="673460"/>
            <a:chOff x="3940602" y="308034"/>
            <a:chExt cx="2116791" cy="3428999"/>
          </a:xfrm>
        </p:grpSpPr>
        <p:sp>
          <p:nvSpPr>
            <p:cNvPr id="313" name="Google Shape;313;p37"/>
            <p:cNvSpPr/>
            <p:nvPr/>
          </p:nvSpPr>
          <p:spPr>
            <a:xfrm>
              <a:off x="3940602"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4" name="Google Shape;314;p37"/>
            <p:cNvSpPr/>
            <p:nvPr/>
          </p:nvSpPr>
          <p:spPr>
            <a:xfrm>
              <a:off x="4715626"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5" name="Google Shape;315;p37"/>
            <p:cNvSpPr/>
            <p:nvPr/>
          </p:nvSpPr>
          <p:spPr>
            <a:xfrm>
              <a:off x="5490650"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16" name="Google Shape;316;p37"/>
          <p:cNvSpPr/>
          <p:nvPr/>
        </p:nvSpPr>
        <p:spPr>
          <a:xfrm>
            <a:off x="5685810" y="679732"/>
            <a:ext cx="6009366" cy="5423880"/>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17" name="Google Shape;317;p37"/>
          <p:cNvPicPr preferRelativeResize="0"/>
          <p:nvPr>
            <p:ph idx="1" type="body"/>
          </p:nvPr>
        </p:nvPicPr>
        <p:blipFill rotWithShape="1">
          <a:blip r:embed="rId3">
            <a:alphaModFix/>
          </a:blip>
          <a:srcRect b="4" l="348" r="2823" t="-1"/>
          <a:stretch/>
        </p:blipFill>
        <p:spPr>
          <a:xfrm>
            <a:off x="5685811" y="928201"/>
            <a:ext cx="5918290" cy="4926942"/>
          </a:xfrm>
          <a:prstGeom prst="rect">
            <a:avLst/>
          </a:prstGeom>
          <a:noFill/>
          <a:ln>
            <a:noFill/>
          </a:ln>
        </p:spPr>
      </p:pic>
      <p:sp>
        <p:nvSpPr>
          <p:cNvPr id="318" name="Google Shape;318;p37"/>
          <p:cNvSpPr/>
          <p:nvPr/>
        </p:nvSpPr>
        <p:spPr>
          <a:xfrm flipH="1">
            <a:off x="5687568" y="6355073"/>
            <a:ext cx="6007608" cy="4571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2000"/>
                                        <p:tgtEl>
                                          <p:spTgt spid="3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500"/>
                                        <p:tgtEl>
                                          <p:spTgt spid="3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2" name="Shape 322"/>
        <p:cNvGrpSpPr/>
        <p:nvPr/>
      </p:nvGrpSpPr>
      <p:grpSpPr>
        <a:xfrm>
          <a:off x="0" y="0"/>
          <a:ext cx="0" cy="0"/>
          <a:chOff x="0" y="0"/>
          <a:chExt cx="0" cy="0"/>
        </a:xfrm>
      </p:grpSpPr>
      <p:sp>
        <p:nvSpPr>
          <p:cNvPr id="323" name="Google Shape;323;p38"/>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4" name="Google Shape;324;p38"/>
          <p:cNvSpPr txBox="1"/>
          <p:nvPr>
            <p:ph type="title"/>
          </p:nvPr>
        </p:nvSpPr>
        <p:spPr>
          <a:xfrm>
            <a:off x="1037161" y="2695480"/>
            <a:ext cx="4036334" cy="226459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800"/>
              <a:buFont typeface="Calibri"/>
              <a:buNone/>
            </a:pPr>
            <a:r>
              <a:rPr lang="en-IN" sz="3800"/>
              <a:t>Finding the day with max number of transactions for each country</a:t>
            </a:r>
            <a:endParaRPr/>
          </a:p>
        </p:txBody>
      </p:sp>
      <p:grpSp>
        <p:nvGrpSpPr>
          <p:cNvPr id="325" name="Google Shape;325;p38"/>
          <p:cNvGrpSpPr/>
          <p:nvPr/>
        </p:nvGrpSpPr>
        <p:grpSpPr>
          <a:xfrm>
            <a:off x="0" y="3154317"/>
            <a:ext cx="731521" cy="673460"/>
            <a:chOff x="3940602" y="308034"/>
            <a:chExt cx="2116791" cy="3428999"/>
          </a:xfrm>
        </p:grpSpPr>
        <p:sp>
          <p:nvSpPr>
            <p:cNvPr id="326" name="Google Shape;326;p38"/>
            <p:cNvSpPr/>
            <p:nvPr/>
          </p:nvSpPr>
          <p:spPr>
            <a:xfrm>
              <a:off x="3940602"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7" name="Google Shape;327;p38"/>
            <p:cNvSpPr/>
            <p:nvPr/>
          </p:nvSpPr>
          <p:spPr>
            <a:xfrm>
              <a:off x="4715626"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8" name="Google Shape;328;p38"/>
            <p:cNvSpPr/>
            <p:nvPr/>
          </p:nvSpPr>
          <p:spPr>
            <a:xfrm>
              <a:off x="5490650"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29" name="Google Shape;329;p38"/>
          <p:cNvSpPr/>
          <p:nvPr/>
        </p:nvSpPr>
        <p:spPr>
          <a:xfrm flipH="1">
            <a:off x="10697670" y="0"/>
            <a:ext cx="149433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0" name="Google Shape;330;p38"/>
          <p:cNvSpPr/>
          <p:nvPr/>
        </p:nvSpPr>
        <p:spPr>
          <a:xfrm>
            <a:off x="5685810" y="391886"/>
            <a:ext cx="6009366" cy="6017078"/>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31" name="Google Shape;331;p38"/>
          <p:cNvPicPr preferRelativeResize="0"/>
          <p:nvPr>
            <p:ph idx="1" type="body"/>
          </p:nvPr>
        </p:nvPicPr>
        <p:blipFill rotWithShape="1">
          <a:blip r:embed="rId3">
            <a:alphaModFix/>
          </a:blip>
          <a:srcRect b="4887" l="13151" r="36674" t="19990"/>
          <a:stretch/>
        </p:blipFill>
        <p:spPr>
          <a:xfrm>
            <a:off x="5646968" y="927772"/>
            <a:ext cx="6009366" cy="506089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24"/>
                                        </p:tgtEl>
                                        <p:attrNameLst>
                                          <p:attrName>style.visibility</p:attrName>
                                        </p:attrNameLst>
                                      </p:cBhvr>
                                      <p:to>
                                        <p:strVal val="visible"/>
                                      </p:to>
                                    </p:set>
                                    <p:anim calcmode="lin" valueType="num">
                                      <p:cBhvr additive="base">
                                        <p:cTn dur="1500"/>
                                        <p:tgtEl>
                                          <p:spTgt spid="32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5" name="Shape 335"/>
        <p:cNvGrpSpPr/>
        <p:nvPr/>
      </p:nvGrpSpPr>
      <p:grpSpPr>
        <a:xfrm>
          <a:off x="0" y="0"/>
          <a:ext cx="0" cy="0"/>
          <a:chOff x="0" y="0"/>
          <a:chExt cx="0" cy="0"/>
        </a:xfrm>
      </p:grpSpPr>
      <p:sp>
        <p:nvSpPr>
          <p:cNvPr id="336" name="Google Shape;336;p39"/>
          <p:cNvSpPr/>
          <p:nvPr/>
        </p:nvSpPr>
        <p:spPr>
          <a:xfrm>
            <a:off x="0" y="-1"/>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7" name="Google Shape;337;p39"/>
          <p:cNvSpPr/>
          <p:nvPr/>
        </p:nvSpPr>
        <p:spPr>
          <a:xfrm>
            <a:off x="0" y="0"/>
            <a:ext cx="12188952" cy="6858000"/>
          </a:xfrm>
          <a:prstGeom prst="rect">
            <a:avLst/>
          </a:prstGeom>
          <a:solidFill>
            <a:schemeClr val="l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38" name="Google Shape;338;p39"/>
          <p:cNvPicPr preferRelativeResize="0"/>
          <p:nvPr/>
        </p:nvPicPr>
        <p:blipFill rotWithShape="1">
          <a:blip r:embed="rId3">
            <a:alphaModFix/>
          </a:blip>
          <a:srcRect b="0" l="0" r="0" t="0"/>
          <a:stretch/>
        </p:blipFill>
        <p:spPr>
          <a:xfrm>
            <a:off x="0" y="0"/>
            <a:ext cx="12188952" cy="6862380"/>
          </a:xfrm>
          <a:prstGeom prst="rect">
            <a:avLst/>
          </a:prstGeom>
          <a:noFill/>
          <a:ln>
            <a:noFill/>
          </a:ln>
        </p:spPr>
      </p:pic>
      <p:sp>
        <p:nvSpPr>
          <p:cNvPr id="339" name="Google Shape;339;p39"/>
          <p:cNvSpPr/>
          <p:nvPr/>
        </p:nvSpPr>
        <p:spPr>
          <a:xfrm>
            <a:off x="0" y="0"/>
            <a:ext cx="12188952" cy="6858000"/>
          </a:xfrm>
          <a:prstGeom prst="rect">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0" name="Google Shape;340;p39"/>
          <p:cNvSpPr/>
          <p:nvPr/>
        </p:nvSpPr>
        <p:spPr>
          <a:xfrm>
            <a:off x="1524" y="0"/>
            <a:ext cx="12188952"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1" name="Google Shape;341;p39"/>
          <p:cNvSpPr/>
          <p:nvPr/>
        </p:nvSpPr>
        <p:spPr>
          <a:xfrm>
            <a:off x="538542" y="729175"/>
            <a:ext cx="11099352" cy="53996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rgbClr val="F7CAAC"/>
              </a:solidFill>
              <a:latin typeface="Calibri"/>
              <a:ea typeface="Calibri"/>
              <a:cs typeface="Calibri"/>
              <a:sym typeface="Calibri"/>
            </a:endParaRPr>
          </a:p>
        </p:txBody>
      </p:sp>
      <p:sp>
        <p:nvSpPr>
          <p:cNvPr id="342" name="Google Shape;342;p39"/>
          <p:cNvSpPr txBox="1"/>
          <p:nvPr>
            <p:ph type="title"/>
          </p:nvPr>
        </p:nvSpPr>
        <p:spPr>
          <a:xfrm>
            <a:off x="1123536" y="2550269"/>
            <a:ext cx="3795840" cy="278621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000"/>
              <a:buFont typeface="Calibri"/>
              <a:buNone/>
            </a:pPr>
            <a:r>
              <a:rPr b="1" lang="en-IN" sz="3000"/>
              <a:t>Revenue insights at different time intervals of the day</a:t>
            </a:r>
            <a:endParaRPr sz="3000"/>
          </a:p>
        </p:txBody>
      </p:sp>
      <p:pic>
        <p:nvPicPr>
          <p:cNvPr id="343" name="Google Shape;343;p39"/>
          <p:cNvPicPr preferRelativeResize="0"/>
          <p:nvPr>
            <p:ph idx="1" type="body"/>
          </p:nvPr>
        </p:nvPicPr>
        <p:blipFill rotWithShape="1">
          <a:blip r:embed="rId4">
            <a:alphaModFix/>
          </a:blip>
          <a:srcRect b="87" l="1146" r="-3568" t="-86"/>
          <a:stretch/>
        </p:blipFill>
        <p:spPr>
          <a:xfrm>
            <a:off x="4765040" y="895610"/>
            <a:ext cx="6701278" cy="505802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42"/>
                                        </p:tgtEl>
                                        <p:attrNameLst>
                                          <p:attrName>style.visibility</p:attrName>
                                        </p:attrNameLst>
                                      </p:cBhvr>
                                      <p:to>
                                        <p:strVal val="visible"/>
                                      </p:to>
                                    </p:set>
                                    <p:anim calcmode="lin" valueType="num">
                                      <p:cBhvr additive="base">
                                        <p:cTn dur="2000"/>
                                        <p:tgtEl>
                                          <p:spTgt spid="342"/>
                                        </p:tgtEl>
                                        <p:attrNameLst>
                                          <p:attrName>ppt_w</p:attrName>
                                        </p:attrNameLst>
                                      </p:cBhvr>
                                      <p:tavLst>
                                        <p:tav fmla="" tm="0">
                                          <p:val>
                                            <p:strVal val="0"/>
                                          </p:val>
                                        </p:tav>
                                        <p:tav fmla="" tm="100000">
                                          <p:val>
                                            <p:strVal val="#ppt_w"/>
                                          </p:val>
                                        </p:tav>
                                      </p:tavLst>
                                    </p:anim>
                                    <p:anim calcmode="lin" valueType="num">
                                      <p:cBhvr additive="base">
                                        <p:cTn dur="2000"/>
                                        <p:tgtEl>
                                          <p:spTgt spid="342"/>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7" name="Shape 347"/>
        <p:cNvGrpSpPr/>
        <p:nvPr/>
      </p:nvGrpSpPr>
      <p:grpSpPr>
        <a:xfrm>
          <a:off x="0" y="0"/>
          <a:ext cx="0" cy="0"/>
          <a:chOff x="0" y="0"/>
          <a:chExt cx="0" cy="0"/>
        </a:xfrm>
      </p:grpSpPr>
      <p:sp>
        <p:nvSpPr>
          <p:cNvPr id="348" name="Google Shape;348;p40"/>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9" name="Google Shape;349;p40"/>
          <p:cNvSpPr/>
          <p:nvPr/>
        </p:nvSpPr>
        <p:spPr>
          <a:xfrm>
            <a:off x="0" y="0"/>
            <a:ext cx="1219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50" name="Google Shape;350;p40"/>
          <p:cNvSpPr/>
          <p:nvPr/>
        </p:nvSpPr>
        <p:spPr>
          <a:xfrm>
            <a:off x="2769476" y="220196"/>
            <a:ext cx="9420225" cy="6636187"/>
          </a:xfrm>
          <a:custGeom>
            <a:rect b="b" l="l" r="r" t="t"/>
            <a:pathLst>
              <a:path extrusionOk="0" h="5770597" w="8191500">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1" name="Google Shape;351;p40"/>
          <p:cNvSpPr/>
          <p:nvPr/>
        </p:nvSpPr>
        <p:spPr>
          <a:xfrm>
            <a:off x="2209800" y="2099696"/>
            <a:ext cx="1942241" cy="1889551"/>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2" name="Google Shape;352;p40"/>
          <p:cNvSpPr/>
          <p:nvPr/>
        </p:nvSpPr>
        <p:spPr>
          <a:xfrm rot="-3079828">
            <a:off x="1613162" y="1492572"/>
            <a:ext cx="2987899" cy="2987899"/>
          </a:xfrm>
          <a:prstGeom prst="arc">
            <a:avLst>
              <a:gd fmla="val 14455503" name="adj1"/>
              <a:gd fmla="val 227775"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53" name="Google Shape;353;p40"/>
          <p:cNvSpPr txBox="1"/>
          <p:nvPr>
            <p:ph type="title"/>
          </p:nvPr>
        </p:nvSpPr>
        <p:spPr>
          <a:xfrm>
            <a:off x="4630437" y="2257071"/>
            <a:ext cx="6362683" cy="1574799"/>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lang="en-IN" sz="5400">
                <a:solidFill>
                  <a:schemeClr val="dk1"/>
                </a:solidFill>
                <a:latin typeface="Calibri"/>
                <a:ea typeface="Calibri"/>
                <a:cs typeface="Calibri"/>
                <a:sym typeface="Calibri"/>
              </a:rPr>
              <a:t>Thank you for your valuable time</a:t>
            </a:r>
            <a:endParaRPr/>
          </a:p>
        </p:txBody>
      </p:sp>
      <p:sp>
        <p:nvSpPr>
          <p:cNvPr id="354" name="Google Shape;354;p40"/>
          <p:cNvSpPr txBox="1"/>
          <p:nvPr/>
        </p:nvSpPr>
        <p:spPr>
          <a:xfrm>
            <a:off x="8955750" y="5499850"/>
            <a:ext cx="2877900" cy="119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800">
                <a:solidFill>
                  <a:srgbClr val="FF0000"/>
                </a:solidFill>
                <a:latin typeface="Calibri"/>
                <a:ea typeface="Calibri"/>
                <a:cs typeface="Calibri"/>
                <a:sym typeface="Calibri"/>
              </a:rPr>
              <a:t>Himanshu Bansal</a:t>
            </a:r>
            <a:endParaRPr b="1" sz="1800">
              <a:solidFill>
                <a:srgbClr val="FF0000"/>
              </a:solidFill>
              <a:latin typeface="Calibri"/>
              <a:ea typeface="Calibri"/>
              <a:cs typeface="Calibri"/>
              <a:sym typeface="Calibri"/>
            </a:endParaRPr>
          </a:p>
          <a:p>
            <a:pPr indent="0" lvl="0" marL="0" rtl="0" algn="l">
              <a:spcBef>
                <a:spcPts val="0"/>
              </a:spcBef>
              <a:spcAft>
                <a:spcPts val="0"/>
              </a:spcAft>
              <a:buNone/>
            </a:pPr>
            <a:r>
              <a:rPr b="1" lang="en-IN" sz="1800">
                <a:solidFill>
                  <a:srgbClr val="FF0000"/>
                </a:solidFill>
                <a:latin typeface="Calibri"/>
                <a:ea typeface="Calibri"/>
                <a:cs typeface="Calibri"/>
                <a:sym typeface="Calibri"/>
              </a:rPr>
              <a:t>17BCS3985</a:t>
            </a:r>
            <a:endParaRPr b="1" sz="1800">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par>
                                <p:cTn fill="hold" nodeType="with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par>
                                <p:cTn fill="hold" nodeType="with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par>
                                <p:cTn fill="hold" nodeType="with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par>
                                <p:cTn fill="hold" nodeType="with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par>
                                <p:cTn fill="hold" nodeType="with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 name="Shape 125"/>
        <p:cNvGrpSpPr/>
        <p:nvPr/>
      </p:nvGrpSpPr>
      <p:grpSpPr>
        <a:xfrm>
          <a:off x="0" y="0"/>
          <a:ext cx="0" cy="0"/>
          <a:chOff x="0" y="0"/>
          <a:chExt cx="0" cy="0"/>
        </a:xfrm>
      </p:grpSpPr>
      <p:sp>
        <p:nvSpPr>
          <p:cNvPr id="126" name="Google Shape;126;p1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 name="Google Shape;127;p17"/>
          <p:cNvSpPr txBox="1"/>
          <p:nvPr>
            <p:ph type="title"/>
          </p:nvPr>
        </p:nvSpPr>
        <p:spPr>
          <a:xfrm>
            <a:off x="979424" y="340542"/>
            <a:ext cx="5130900" cy="1461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Calibri"/>
              <a:buNone/>
            </a:pPr>
            <a:r>
              <a:rPr lang="en-IN" sz="4000"/>
              <a:t>Contents</a:t>
            </a:r>
            <a:endParaRPr/>
          </a:p>
        </p:txBody>
      </p:sp>
      <p:sp>
        <p:nvSpPr>
          <p:cNvPr id="128" name="Google Shape;128;p17"/>
          <p:cNvSpPr txBox="1"/>
          <p:nvPr>
            <p:ph idx="1" type="body"/>
          </p:nvPr>
        </p:nvSpPr>
        <p:spPr>
          <a:xfrm>
            <a:off x="979425" y="1596400"/>
            <a:ext cx="5730600" cy="4979100"/>
          </a:xfrm>
          <a:prstGeom prst="rect">
            <a:avLst/>
          </a:prstGeom>
          <a:noFill/>
          <a:ln>
            <a:noFill/>
          </a:ln>
        </p:spPr>
        <p:txBody>
          <a:bodyPr anchorCtr="0" anchor="t" bIns="45700" lIns="91425" spcFirstLastPara="1" rIns="91425" wrap="square" tIns="45700">
            <a:noAutofit/>
          </a:bodyPr>
          <a:lstStyle/>
          <a:p>
            <a:pPr indent="-241300" lvl="0" marL="228600" rtl="0" algn="l">
              <a:lnSpc>
                <a:spcPct val="90000"/>
              </a:lnSpc>
              <a:spcBef>
                <a:spcPts val="0"/>
              </a:spcBef>
              <a:spcAft>
                <a:spcPts val="0"/>
              </a:spcAft>
              <a:buClr>
                <a:schemeClr val="dk1"/>
              </a:buClr>
              <a:buSzPts val="1550"/>
              <a:buChar char="•"/>
            </a:pPr>
            <a:r>
              <a:rPr b="0" i="0" lang="en-IN" sz="1550" u="none" strike="noStrike">
                <a:latin typeface="Arial"/>
                <a:ea typeface="Arial"/>
                <a:cs typeface="Arial"/>
                <a:sym typeface="Arial"/>
              </a:rPr>
              <a:t> About the presentation</a:t>
            </a:r>
            <a:r>
              <a:rPr b="0" i="0" lang="en-IN" sz="1550">
                <a:latin typeface="Arial"/>
                <a:ea typeface="Arial"/>
                <a:cs typeface="Arial"/>
                <a:sym typeface="Arial"/>
              </a:rPr>
              <a:t>​</a:t>
            </a:r>
            <a:endParaRPr b="0" i="0" sz="1550">
              <a:latin typeface="Arial"/>
              <a:ea typeface="Arial"/>
              <a:cs typeface="Arial"/>
              <a:sym typeface="Arial"/>
            </a:endParaRPr>
          </a:p>
          <a:p>
            <a:pPr indent="-241300" lvl="0" marL="228600" rtl="0" algn="l">
              <a:lnSpc>
                <a:spcPct val="90000"/>
              </a:lnSpc>
              <a:spcBef>
                <a:spcPts val="1000"/>
              </a:spcBef>
              <a:spcAft>
                <a:spcPts val="0"/>
              </a:spcAft>
              <a:buClr>
                <a:schemeClr val="dk1"/>
              </a:buClr>
              <a:buSzPts val="1550"/>
              <a:buChar char="•"/>
            </a:pPr>
            <a:r>
              <a:rPr b="0" i="0" lang="en-IN" sz="1550" u="none" strike="noStrike">
                <a:latin typeface="Arial"/>
                <a:ea typeface="Arial"/>
                <a:cs typeface="Arial"/>
                <a:sym typeface="Arial"/>
              </a:rPr>
              <a:t> Use of certain graphs for visualization</a:t>
            </a:r>
            <a:r>
              <a:rPr b="0" i="0" lang="en-IN" sz="1550">
                <a:latin typeface="Arial"/>
                <a:ea typeface="Arial"/>
                <a:cs typeface="Arial"/>
                <a:sym typeface="Arial"/>
              </a:rPr>
              <a:t>​</a:t>
            </a:r>
            <a:endParaRPr b="0" i="0" sz="1550">
              <a:latin typeface="Arial"/>
              <a:ea typeface="Arial"/>
              <a:cs typeface="Arial"/>
              <a:sym typeface="Arial"/>
            </a:endParaRPr>
          </a:p>
          <a:p>
            <a:pPr indent="-241300" lvl="0" marL="228600" rtl="0" algn="l">
              <a:lnSpc>
                <a:spcPct val="90000"/>
              </a:lnSpc>
              <a:spcBef>
                <a:spcPts val="1000"/>
              </a:spcBef>
              <a:spcAft>
                <a:spcPts val="0"/>
              </a:spcAft>
              <a:buClr>
                <a:schemeClr val="dk1"/>
              </a:buClr>
              <a:buSzPts val="1550"/>
              <a:buChar char="•"/>
            </a:pPr>
            <a:r>
              <a:rPr b="0" i="0" lang="en-IN" sz="1550" u="none" strike="noStrike">
                <a:latin typeface="Arial"/>
                <a:ea typeface="Arial"/>
                <a:cs typeface="Arial"/>
                <a:sym typeface="Arial"/>
              </a:rPr>
              <a:t> Describing the case in brief</a:t>
            </a:r>
            <a:r>
              <a:rPr b="0" i="0" lang="en-IN" sz="1550">
                <a:latin typeface="Arial"/>
                <a:ea typeface="Arial"/>
                <a:cs typeface="Arial"/>
                <a:sym typeface="Arial"/>
              </a:rPr>
              <a:t>​</a:t>
            </a:r>
            <a:endParaRPr b="0" i="0" sz="1550">
              <a:latin typeface="Arial"/>
              <a:ea typeface="Arial"/>
              <a:cs typeface="Arial"/>
              <a:sym typeface="Arial"/>
            </a:endParaRPr>
          </a:p>
          <a:p>
            <a:pPr indent="-241300" lvl="0" marL="228600" rtl="0" algn="l">
              <a:lnSpc>
                <a:spcPct val="90000"/>
              </a:lnSpc>
              <a:spcBef>
                <a:spcPts val="1000"/>
              </a:spcBef>
              <a:spcAft>
                <a:spcPts val="0"/>
              </a:spcAft>
              <a:buClr>
                <a:schemeClr val="dk1"/>
              </a:buClr>
              <a:buSzPts val="1550"/>
              <a:buChar char="•"/>
            </a:pPr>
            <a:r>
              <a:rPr b="0" i="0" lang="en-IN" sz="1550" u="none" strike="noStrike">
                <a:latin typeface="Arial"/>
                <a:ea typeface="Arial"/>
                <a:cs typeface="Arial"/>
                <a:sym typeface="Arial"/>
              </a:rPr>
              <a:t> General Insights</a:t>
            </a:r>
            <a:r>
              <a:rPr b="0" i="0" lang="en-IN" sz="1550">
                <a:latin typeface="Arial"/>
                <a:ea typeface="Arial"/>
                <a:cs typeface="Arial"/>
                <a:sym typeface="Arial"/>
              </a:rPr>
              <a:t>​</a:t>
            </a:r>
            <a:endParaRPr b="0" i="0" sz="1550">
              <a:latin typeface="Arial"/>
              <a:ea typeface="Arial"/>
              <a:cs typeface="Arial"/>
              <a:sym typeface="Arial"/>
            </a:endParaRPr>
          </a:p>
          <a:p>
            <a:pPr indent="-241300" lvl="1" marL="685800" rtl="0" algn="l">
              <a:lnSpc>
                <a:spcPct val="90000"/>
              </a:lnSpc>
              <a:spcBef>
                <a:spcPts val="500"/>
              </a:spcBef>
              <a:spcAft>
                <a:spcPts val="0"/>
              </a:spcAft>
              <a:buClr>
                <a:schemeClr val="dk1"/>
              </a:buClr>
              <a:buSzPts val="1550"/>
              <a:buChar char="•"/>
            </a:pPr>
            <a:r>
              <a:rPr b="0" i="0" lang="en-IN" sz="1550" u="none" strike="noStrike">
                <a:latin typeface="Arial"/>
                <a:ea typeface="Arial"/>
                <a:cs typeface="Arial"/>
                <a:sym typeface="Arial"/>
              </a:rPr>
              <a:t>Company’s performance</a:t>
            </a:r>
            <a:r>
              <a:rPr b="0" i="0" lang="en-IN" sz="1550">
                <a:latin typeface="Arial"/>
                <a:ea typeface="Arial"/>
                <a:cs typeface="Arial"/>
                <a:sym typeface="Arial"/>
              </a:rPr>
              <a:t>​</a:t>
            </a:r>
            <a:endParaRPr b="0" i="0" sz="1550">
              <a:latin typeface="Arial"/>
              <a:ea typeface="Arial"/>
              <a:cs typeface="Arial"/>
              <a:sym typeface="Arial"/>
            </a:endParaRPr>
          </a:p>
          <a:p>
            <a:pPr indent="-241300" lvl="1" marL="685800" rtl="0" algn="l">
              <a:lnSpc>
                <a:spcPct val="90000"/>
              </a:lnSpc>
              <a:spcBef>
                <a:spcPts val="500"/>
              </a:spcBef>
              <a:spcAft>
                <a:spcPts val="0"/>
              </a:spcAft>
              <a:buClr>
                <a:schemeClr val="dk1"/>
              </a:buClr>
              <a:buSzPts val="1550"/>
              <a:buChar char="•"/>
            </a:pPr>
            <a:r>
              <a:rPr b="0" i="0" lang="en-IN" sz="1550" u="none" strike="noStrike">
                <a:latin typeface="Arial"/>
                <a:ea typeface="Arial"/>
                <a:cs typeface="Arial"/>
                <a:sym typeface="Arial"/>
              </a:rPr>
              <a:t>Highlighting the important trends visible in the data set.</a:t>
            </a:r>
            <a:r>
              <a:rPr b="0" i="0" lang="en-IN" sz="1550">
                <a:latin typeface="Arial"/>
                <a:ea typeface="Arial"/>
                <a:cs typeface="Arial"/>
                <a:sym typeface="Arial"/>
              </a:rPr>
              <a:t>​</a:t>
            </a:r>
            <a:endParaRPr b="0" i="0" sz="1550">
              <a:latin typeface="Arial"/>
              <a:ea typeface="Arial"/>
              <a:cs typeface="Arial"/>
              <a:sym typeface="Arial"/>
            </a:endParaRPr>
          </a:p>
          <a:p>
            <a:pPr indent="-241300" lvl="1" marL="685800" rtl="0" algn="l">
              <a:lnSpc>
                <a:spcPct val="90000"/>
              </a:lnSpc>
              <a:spcBef>
                <a:spcPts val="500"/>
              </a:spcBef>
              <a:spcAft>
                <a:spcPts val="0"/>
              </a:spcAft>
              <a:buClr>
                <a:schemeClr val="dk1"/>
              </a:buClr>
              <a:buSzPts val="1550"/>
              <a:buChar char="•"/>
            </a:pPr>
            <a:r>
              <a:rPr b="0" i="0" lang="en-IN" sz="1550" u="none" strike="noStrike">
                <a:latin typeface="Arial"/>
                <a:ea typeface="Arial"/>
                <a:cs typeface="Arial"/>
                <a:sym typeface="Arial"/>
              </a:rPr>
              <a:t>How can we measure our performance in terms of customer acquisition and building customer loyalty?</a:t>
            </a:r>
            <a:r>
              <a:rPr b="0" i="0" lang="en-IN" sz="1550">
                <a:latin typeface="Arial"/>
                <a:ea typeface="Arial"/>
                <a:cs typeface="Arial"/>
                <a:sym typeface="Arial"/>
              </a:rPr>
              <a:t>​</a:t>
            </a:r>
            <a:endParaRPr b="0" i="0" sz="1550">
              <a:latin typeface="Arial"/>
              <a:ea typeface="Arial"/>
              <a:cs typeface="Arial"/>
              <a:sym typeface="Arial"/>
            </a:endParaRPr>
          </a:p>
          <a:p>
            <a:pPr indent="-241300" lvl="2" marL="1143000" rtl="0" algn="l">
              <a:lnSpc>
                <a:spcPct val="90000"/>
              </a:lnSpc>
              <a:spcBef>
                <a:spcPts val="500"/>
              </a:spcBef>
              <a:spcAft>
                <a:spcPts val="0"/>
              </a:spcAft>
              <a:buClr>
                <a:schemeClr val="dk1"/>
              </a:buClr>
              <a:buSzPts val="1550"/>
              <a:buChar char="•"/>
            </a:pPr>
            <a:r>
              <a:rPr b="0" i="0" lang="en-IN" sz="1550" u="none" strike="noStrike">
                <a:latin typeface="Arial"/>
                <a:ea typeface="Arial"/>
                <a:cs typeface="Arial"/>
                <a:sym typeface="Arial"/>
              </a:rPr>
              <a:t>What kind of customers do typically buy from us?</a:t>
            </a:r>
            <a:r>
              <a:rPr b="0" i="0" lang="en-IN" sz="1550">
                <a:latin typeface="Arial"/>
                <a:ea typeface="Arial"/>
                <a:cs typeface="Arial"/>
                <a:sym typeface="Arial"/>
              </a:rPr>
              <a:t>​</a:t>
            </a:r>
            <a:endParaRPr b="0" i="0" sz="1550">
              <a:latin typeface="Arial"/>
              <a:ea typeface="Arial"/>
              <a:cs typeface="Arial"/>
              <a:sym typeface="Arial"/>
            </a:endParaRPr>
          </a:p>
          <a:p>
            <a:pPr indent="-241300" lvl="2" marL="1143000" rtl="0" algn="l">
              <a:lnSpc>
                <a:spcPct val="90000"/>
              </a:lnSpc>
              <a:spcBef>
                <a:spcPts val="500"/>
              </a:spcBef>
              <a:spcAft>
                <a:spcPts val="0"/>
              </a:spcAft>
              <a:buClr>
                <a:schemeClr val="dk1"/>
              </a:buClr>
              <a:buSzPts val="1550"/>
              <a:buChar char="•"/>
            </a:pPr>
            <a:r>
              <a:rPr b="0" i="0" lang="en-IN" sz="1550" u="none" strike="noStrike">
                <a:latin typeface="Arial"/>
                <a:ea typeface="Arial"/>
                <a:cs typeface="Arial"/>
                <a:sym typeface="Arial"/>
              </a:rPr>
              <a:t>The drivers of sales and related insights</a:t>
            </a:r>
            <a:r>
              <a:rPr b="0" i="0" lang="en-IN" sz="1550">
                <a:latin typeface="Arial"/>
                <a:ea typeface="Arial"/>
                <a:cs typeface="Arial"/>
                <a:sym typeface="Arial"/>
              </a:rPr>
              <a:t>​</a:t>
            </a:r>
            <a:endParaRPr b="0" i="0" sz="1550">
              <a:latin typeface="Arial"/>
              <a:ea typeface="Arial"/>
              <a:cs typeface="Arial"/>
              <a:sym typeface="Arial"/>
            </a:endParaRPr>
          </a:p>
          <a:p>
            <a:pPr indent="-241300" lvl="1" marL="685800" rtl="0" algn="l">
              <a:lnSpc>
                <a:spcPct val="90000"/>
              </a:lnSpc>
              <a:spcBef>
                <a:spcPts val="500"/>
              </a:spcBef>
              <a:spcAft>
                <a:spcPts val="0"/>
              </a:spcAft>
              <a:buClr>
                <a:schemeClr val="dk1"/>
              </a:buClr>
              <a:buSzPts val="1550"/>
              <a:buChar char="•"/>
            </a:pPr>
            <a:r>
              <a:rPr b="0" i="0" lang="en-IN" sz="1550" u="none" strike="noStrike">
                <a:latin typeface="Arial"/>
                <a:ea typeface="Arial"/>
                <a:cs typeface="Arial"/>
                <a:sym typeface="Arial"/>
              </a:rPr>
              <a:t>How can we increase the sales? Measure to be taken to avoid out of stock situations. </a:t>
            </a:r>
            <a:r>
              <a:rPr b="0" i="0" lang="en-IN" sz="1550">
                <a:latin typeface="Arial"/>
                <a:ea typeface="Arial"/>
                <a:cs typeface="Arial"/>
                <a:sym typeface="Arial"/>
              </a:rPr>
              <a:t>​</a:t>
            </a:r>
            <a:endParaRPr b="0" i="0" sz="1550">
              <a:latin typeface="Arial"/>
              <a:ea typeface="Arial"/>
              <a:cs typeface="Arial"/>
              <a:sym typeface="Arial"/>
            </a:endParaRPr>
          </a:p>
          <a:p>
            <a:pPr indent="-241300" lvl="0" marL="228600" rtl="0" algn="l">
              <a:lnSpc>
                <a:spcPct val="90000"/>
              </a:lnSpc>
              <a:spcBef>
                <a:spcPts val="1000"/>
              </a:spcBef>
              <a:spcAft>
                <a:spcPts val="0"/>
              </a:spcAft>
              <a:buClr>
                <a:schemeClr val="dk1"/>
              </a:buClr>
              <a:buSzPts val="1550"/>
              <a:buChar char="•"/>
            </a:pPr>
            <a:r>
              <a:rPr b="0" i="0" lang="en-IN" sz="1550" u="none" strike="noStrike">
                <a:latin typeface="Arial"/>
                <a:ea typeface="Arial"/>
                <a:cs typeface="Arial"/>
                <a:sym typeface="Arial"/>
              </a:rPr>
              <a:t>Exploring more</a:t>
            </a:r>
            <a:endParaRPr b="0" i="0" sz="1550">
              <a:latin typeface="Arial"/>
              <a:ea typeface="Arial"/>
              <a:cs typeface="Arial"/>
              <a:sym typeface="Arial"/>
            </a:endParaRPr>
          </a:p>
          <a:p>
            <a:pPr indent="-241300" lvl="0" marL="228600" rtl="0" algn="l">
              <a:lnSpc>
                <a:spcPct val="90000"/>
              </a:lnSpc>
              <a:spcBef>
                <a:spcPts val="1000"/>
              </a:spcBef>
              <a:spcAft>
                <a:spcPts val="0"/>
              </a:spcAft>
              <a:buClr>
                <a:schemeClr val="dk1"/>
              </a:buClr>
              <a:buSzPts val="1550"/>
              <a:buChar char="•"/>
            </a:pPr>
            <a:r>
              <a:rPr b="0" i="0" lang="en-IN" sz="1550" u="none" strike="noStrike">
                <a:latin typeface="Arial"/>
                <a:ea typeface="Arial"/>
                <a:cs typeface="Arial"/>
                <a:sym typeface="Arial"/>
              </a:rPr>
              <a:t>Complimentary close</a:t>
            </a:r>
            <a:r>
              <a:rPr b="0" i="0" lang="en-IN" sz="1550">
                <a:latin typeface="Arial"/>
                <a:ea typeface="Arial"/>
                <a:cs typeface="Arial"/>
                <a:sym typeface="Arial"/>
              </a:rPr>
              <a:t>​</a:t>
            </a:r>
            <a:endParaRPr b="0" i="0" sz="1550">
              <a:latin typeface="Arial"/>
              <a:ea typeface="Arial"/>
              <a:cs typeface="Arial"/>
              <a:sym typeface="Arial"/>
            </a:endParaRPr>
          </a:p>
          <a:p>
            <a:pPr indent="-142875" lvl="0" marL="228600" rtl="0" algn="l">
              <a:lnSpc>
                <a:spcPct val="90000"/>
              </a:lnSpc>
              <a:spcBef>
                <a:spcPts val="1000"/>
              </a:spcBef>
              <a:spcAft>
                <a:spcPts val="0"/>
              </a:spcAft>
              <a:buClr>
                <a:schemeClr val="dk1"/>
              </a:buClr>
              <a:buSzPts val="1350"/>
              <a:buNone/>
            </a:pPr>
            <a:r>
              <a:t/>
            </a:r>
            <a:endParaRPr sz="1550"/>
          </a:p>
        </p:txBody>
      </p:sp>
      <p:sp>
        <p:nvSpPr>
          <p:cNvPr id="129" name="Google Shape;129;p17"/>
          <p:cNvSpPr/>
          <p:nvPr/>
        </p:nvSpPr>
        <p:spPr>
          <a:xfrm>
            <a:off x="5510370" y="851518"/>
            <a:ext cx="6184806" cy="5154967"/>
          </a:xfrm>
          <a:custGeom>
            <a:rect b="b" l="l" r="r" t="t"/>
            <a:pathLst>
              <a:path extrusionOk="0" h="5154967" w="6184806">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rgbClr val="7F7F7F">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Statistics" id="130" name="Google Shape;130;p17"/>
          <p:cNvPicPr preferRelativeResize="0"/>
          <p:nvPr/>
        </p:nvPicPr>
        <p:blipFill rotWithShape="1">
          <a:blip r:embed="rId3">
            <a:alphaModFix/>
          </a:blip>
          <a:srcRect b="0" l="0" r="0" t="0"/>
          <a:stretch/>
        </p:blipFill>
        <p:spPr>
          <a:xfrm>
            <a:off x="7535330" y="2105470"/>
            <a:ext cx="3217333" cy="321733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anim calcmode="lin" valueType="num">
                                      <p:cBhvr additive="base">
                                        <p:cTn dur="500"/>
                                        <p:tgtEl>
                                          <p:spTgt spid="12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8">
                                            <p:txEl>
                                              <p:pRg end="1" st="1"/>
                                            </p:txEl>
                                          </p:spTgt>
                                        </p:tgtEl>
                                        <p:attrNameLst>
                                          <p:attrName>style.visibility</p:attrName>
                                        </p:attrNameLst>
                                      </p:cBhvr>
                                      <p:to>
                                        <p:strVal val="visible"/>
                                      </p:to>
                                    </p:set>
                                    <p:anim calcmode="lin" valueType="num">
                                      <p:cBhvr additive="base">
                                        <p:cTn dur="500"/>
                                        <p:tgtEl>
                                          <p:spTgt spid="128">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8">
                                            <p:txEl>
                                              <p:pRg end="2" st="2"/>
                                            </p:txEl>
                                          </p:spTgt>
                                        </p:tgtEl>
                                        <p:attrNameLst>
                                          <p:attrName>style.visibility</p:attrName>
                                        </p:attrNameLst>
                                      </p:cBhvr>
                                      <p:to>
                                        <p:strVal val="visible"/>
                                      </p:to>
                                    </p:set>
                                    <p:anim calcmode="lin" valueType="num">
                                      <p:cBhvr additive="base">
                                        <p:cTn dur="500"/>
                                        <p:tgtEl>
                                          <p:spTgt spid="128">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8">
                                            <p:txEl>
                                              <p:pRg end="3" st="3"/>
                                            </p:txEl>
                                          </p:spTgt>
                                        </p:tgtEl>
                                        <p:attrNameLst>
                                          <p:attrName>style.visibility</p:attrName>
                                        </p:attrNameLst>
                                      </p:cBhvr>
                                      <p:to>
                                        <p:strVal val="visible"/>
                                      </p:to>
                                    </p:set>
                                    <p:anim calcmode="lin" valueType="num">
                                      <p:cBhvr additive="base">
                                        <p:cTn dur="500"/>
                                        <p:tgtEl>
                                          <p:spTgt spid="128">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8">
                                            <p:txEl>
                                              <p:pRg end="4" st="4"/>
                                            </p:txEl>
                                          </p:spTgt>
                                        </p:tgtEl>
                                        <p:attrNameLst>
                                          <p:attrName>style.visibility</p:attrName>
                                        </p:attrNameLst>
                                      </p:cBhvr>
                                      <p:to>
                                        <p:strVal val="visible"/>
                                      </p:to>
                                    </p:set>
                                    <p:anim calcmode="lin" valueType="num">
                                      <p:cBhvr additive="base">
                                        <p:cTn dur="500"/>
                                        <p:tgtEl>
                                          <p:spTgt spid="128">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8">
                                            <p:txEl>
                                              <p:pRg end="5" st="5"/>
                                            </p:txEl>
                                          </p:spTgt>
                                        </p:tgtEl>
                                        <p:attrNameLst>
                                          <p:attrName>style.visibility</p:attrName>
                                        </p:attrNameLst>
                                      </p:cBhvr>
                                      <p:to>
                                        <p:strVal val="visible"/>
                                      </p:to>
                                    </p:set>
                                    <p:anim calcmode="lin" valueType="num">
                                      <p:cBhvr additive="base">
                                        <p:cTn dur="500"/>
                                        <p:tgtEl>
                                          <p:spTgt spid="128">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8">
                                            <p:txEl>
                                              <p:pRg end="6" st="6"/>
                                            </p:txEl>
                                          </p:spTgt>
                                        </p:tgtEl>
                                        <p:attrNameLst>
                                          <p:attrName>style.visibility</p:attrName>
                                        </p:attrNameLst>
                                      </p:cBhvr>
                                      <p:to>
                                        <p:strVal val="visible"/>
                                      </p:to>
                                    </p:set>
                                    <p:anim calcmode="lin" valueType="num">
                                      <p:cBhvr additive="base">
                                        <p:cTn dur="500"/>
                                        <p:tgtEl>
                                          <p:spTgt spid="128">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8">
                                            <p:txEl>
                                              <p:pRg end="7" st="7"/>
                                            </p:txEl>
                                          </p:spTgt>
                                        </p:tgtEl>
                                        <p:attrNameLst>
                                          <p:attrName>style.visibility</p:attrName>
                                        </p:attrNameLst>
                                      </p:cBhvr>
                                      <p:to>
                                        <p:strVal val="visible"/>
                                      </p:to>
                                    </p:set>
                                    <p:anim calcmode="lin" valueType="num">
                                      <p:cBhvr additive="base">
                                        <p:cTn dur="500"/>
                                        <p:tgtEl>
                                          <p:spTgt spid="128">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8">
                                            <p:txEl>
                                              <p:pRg end="8" st="8"/>
                                            </p:txEl>
                                          </p:spTgt>
                                        </p:tgtEl>
                                        <p:attrNameLst>
                                          <p:attrName>style.visibility</p:attrName>
                                        </p:attrNameLst>
                                      </p:cBhvr>
                                      <p:to>
                                        <p:strVal val="visible"/>
                                      </p:to>
                                    </p:set>
                                    <p:anim calcmode="lin" valueType="num">
                                      <p:cBhvr additive="base">
                                        <p:cTn dur="500"/>
                                        <p:tgtEl>
                                          <p:spTgt spid="128">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8">
                                            <p:txEl>
                                              <p:pRg end="9" st="9"/>
                                            </p:txEl>
                                          </p:spTgt>
                                        </p:tgtEl>
                                        <p:attrNameLst>
                                          <p:attrName>style.visibility</p:attrName>
                                        </p:attrNameLst>
                                      </p:cBhvr>
                                      <p:to>
                                        <p:strVal val="visible"/>
                                      </p:to>
                                    </p:set>
                                    <p:anim calcmode="lin" valueType="num">
                                      <p:cBhvr additive="base">
                                        <p:cTn dur="500"/>
                                        <p:tgtEl>
                                          <p:spTgt spid="128">
                                            <p:txEl>
                                              <p:pRg end="9" st="9"/>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8">
                                            <p:txEl>
                                              <p:pRg end="10" st="10"/>
                                            </p:txEl>
                                          </p:spTgt>
                                        </p:tgtEl>
                                        <p:attrNameLst>
                                          <p:attrName>style.visibility</p:attrName>
                                        </p:attrNameLst>
                                      </p:cBhvr>
                                      <p:to>
                                        <p:strVal val="visible"/>
                                      </p:to>
                                    </p:set>
                                    <p:anim calcmode="lin" valueType="num">
                                      <p:cBhvr additive="base">
                                        <p:cTn dur="500"/>
                                        <p:tgtEl>
                                          <p:spTgt spid="128">
                                            <p:txEl>
                                              <p:pRg end="10" st="1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8">
                                            <p:txEl>
                                              <p:pRg end="11" st="11"/>
                                            </p:txEl>
                                          </p:spTgt>
                                        </p:tgtEl>
                                        <p:attrNameLst>
                                          <p:attrName>style.visibility</p:attrName>
                                        </p:attrNameLst>
                                      </p:cBhvr>
                                      <p:to>
                                        <p:strVal val="visible"/>
                                      </p:to>
                                    </p:set>
                                    <p:anim calcmode="lin" valueType="num">
                                      <p:cBhvr additive="base">
                                        <p:cTn dur="500"/>
                                        <p:tgtEl>
                                          <p:spTgt spid="128">
                                            <p:txEl>
                                              <p:pRg end="11" st="1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8">
                                            <p:txEl>
                                              <p:pRg end="12" st="12"/>
                                            </p:txEl>
                                          </p:spTgt>
                                        </p:tgtEl>
                                        <p:attrNameLst>
                                          <p:attrName>style.visibility</p:attrName>
                                        </p:attrNameLst>
                                      </p:cBhvr>
                                      <p:to>
                                        <p:strVal val="visible"/>
                                      </p:to>
                                    </p:set>
                                    <p:anim calcmode="lin" valueType="num">
                                      <p:cBhvr additive="base">
                                        <p:cTn dur="500"/>
                                        <p:tgtEl>
                                          <p:spTgt spid="128">
                                            <p:txEl>
                                              <p:pRg end="12" st="1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4" name="Shape 134"/>
        <p:cNvGrpSpPr/>
        <p:nvPr/>
      </p:nvGrpSpPr>
      <p:grpSpPr>
        <a:xfrm>
          <a:off x="0" y="0"/>
          <a:ext cx="0" cy="0"/>
          <a:chOff x="0" y="0"/>
          <a:chExt cx="0" cy="0"/>
        </a:xfrm>
      </p:grpSpPr>
      <p:sp>
        <p:nvSpPr>
          <p:cNvPr id="135" name="Google Shape;135;p18"/>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6" name="Google Shape;136;p18"/>
          <p:cNvSpPr/>
          <p:nvPr/>
        </p:nvSpPr>
        <p:spPr>
          <a:xfrm>
            <a:off x="1" y="0"/>
            <a:ext cx="4167271" cy="6858000"/>
          </a:xfrm>
          <a:custGeom>
            <a:rect b="b" l="l" r="r" t="t"/>
            <a:pathLst>
              <a:path extrusionOk="0" h="6858000" w="4167271">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7" name="Google Shape;137;p18"/>
          <p:cNvSpPr txBox="1"/>
          <p:nvPr>
            <p:ph type="title"/>
          </p:nvPr>
        </p:nvSpPr>
        <p:spPr>
          <a:xfrm>
            <a:off x="686834" y="1153572"/>
            <a:ext cx="3200400" cy="44611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4400"/>
              <a:buFont typeface="Calibri"/>
              <a:buNone/>
            </a:pPr>
            <a:r>
              <a:rPr lang="en-IN">
                <a:solidFill>
                  <a:srgbClr val="FFFFFF"/>
                </a:solidFill>
              </a:rPr>
              <a:t>About Presentation</a:t>
            </a:r>
            <a:endParaRPr/>
          </a:p>
        </p:txBody>
      </p:sp>
      <p:sp>
        <p:nvSpPr>
          <p:cNvPr id="138" name="Google Shape;138;p18"/>
          <p:cNvSpPr/>
          <p:nvPr/>
        </p:nvSpPr>
        <p:spPr>
          <a:xfrm flipH="1" rot="10800000">
            <a:off x="7550402" y="2455479"/>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Google Shape;139;p18"/>
          <p:cNvSpPr txBox="1"/>
          <p:nvPr>
            <p:ph idx="1" type="body"/>
          </p:nvPr>
        </p:nvSpPr>
        <p:spPr>
          <a:xfrm>
            <a:off x="4447308" y="591344"/>
            <a:ext cx="6906491" cy="5585619"/>
          </a:xfrm>
          <a:prstGeom prst="rect">
            <a:avLst/>
          </a:prstGeom>
          <a:noFill/>
          <a:ln>
            <a:noFill/>
          </a:ln>
        </p:spPr>
        <p:txBody>
          <a:bodyPr anchorCtr="0" anchor="ctr" bIns="45700" lIns="91425" spcFirstLastPara="1" rIns="91425" wrap="square" tIns="45700">
            <a:noAutofit/>
          </a:bodyPr>
          <a:lstStyle/>
          <a:p>
            <a:pPr indent="0" lvl="0" marL="0" rtl="0" algn="just">
              <a:lnSpc>
                <a:spcPct val="90000"/>
              </a:lnSpc>
              <a:spcBef>
                <a:spcPts val="0"/>
              </a:spcBef>
              <a:spcAft>
                <a:spcPts val="0"/>
              </a:spcAft>
              <a:buClr>
                <a:schemeClr val="dk1"/>
              </a:buClr>
              <a:buSzPts val="2800"/>
              <a:buNone/>
            </a:pPr>
            <a:r>
              <a:rPr lang="en-IN"/>
              <a:t>This presentation is to give an overview of the use case of an E-commerce company who has its operation in various countries. The aim of this presentation is to scrape out insights from the same.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animEffect filter="fade" transition="in">
                                      <p:cBhvr>
                                        <p:cTn dur="1500"/>
                                        <p:tgtEl>
                                          <p:spTgt spid="139">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3" name="Shape 143"/>
        <p:cNvGrpSpPr/>
        <p:nvPr/>
      </p:nvGrpSpPr>
      <p:grpSpPr>
        <a:xfrm>
          <a:off x="0" y="0"/>
          <a:ext cx="0" cy="0"/>
          <a:chOff x="0" y="0"/>
          <a:chExt cx="0" cy="0"/>
        </a:xfrm>
      </p:grpSpPr>
      <p:sp>
        <p:nvSpPr>
          <p:cNvPr id="144" name="Google Shape;144;p19"/>
          <p:cNvSpPr txBox="1"/>
          <p:nvPr>
            <p:ph type="title"/>
          </p:nvPr>
        </p:nvSpPr>
        <p:spPr>
          <a:xfrm>
            <a:off x="1136428" y="627564"/>
            <a:ext cx="7474172"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N"/>
              <a:t>Use of certain graphs</a:t>
            </a:r>
            <a:endParaRPr/>
          </a:p>
        </p:txBody>
      </p:sp>
      <p:sp>
        <p:nvSpPr>
          <p:cNvPr id="145" name="Google Shape;145;p19"/>
          <p:cNvSpPr txBox="1"/>
          <p:nvPr>
            <p:ph idx="1" type="body"/>
          </p:nvPr>
        </p:nvSpPr>
        <p:spPr>
          <a:xfrm>
            <a:off x="1136429" y="2278173"/>
            <a:ext cx="6467867" cy="345061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sz="2400"/>
              <a:t>In this presentation the following graphs are used for the purposes mentioned below</a:t>
            </a:r>
            <a:endParaRPr/>
          </a:p>
          <a:p>
            <a:pPr indent="-457200" lvl="0" marL="457200" rtl="0" algn="l">
              <a:lnSpc>
                <a:spcPct val="90000"/>
              </a:lnSpc>
              <a:spcBef>
                <a:spcPts val="1000"/>
              </a:spcBef>
              <a:spcAft>
                <a:spcPts val="0"/>
              </a:spcAft>
              <a:buClr>
                <a:schemeClr val="dk1"/>
              </a:buClr>
              <a:buSzPts val="2400"/>
              <a:buFont typeface="Calibri"/>
              <a:buAutoNum type="arabicPeriod"/>
            </a:pPr>
            <a:r>
              <a:rPr b="1" lang="en-IN" sz="2400"/>
              <a:t>Bar graph</a:t>
            </a:r>
            <a:r>
              <a:rPr lang="en-IN" sz="2400"/>
              <a:t>: For comparing different values of the same attribute where values of these values are the main interest.</a:t>
            </a:r>
            <a:endParaRPr/>
          </a:p>
          <a:p>
            <a:pPr indent="-457200" lvl="0" marL="457200" rtl="0" algn="l">
              <a:lnSpc>
                <a:spcPct val="90000"/>
              </a:lnSpc>
              <a:spcBef>
                <a:spcPts val="1000"/>
              </a:spcBef>
              <a:spcAft>
                <a:spcPts val="0"/>
              </a:spcAft>
              <a:buClr>
                <a:schemeClr val="dk1"/>
              </a:buClr>
              <a:buSzPts val="2400"/>
              <a:buFont typeface="Calibri"/>
              <a:buAutoNum type="arabicPeriod"/>
            </a:pPr>
            <a:r>
              <a:rPr b="1" lang="en-IN" sz="2400"/>
              <a:t>Pie chart</a:t>
            </a:r>
            <a:r>
              <a:rPr lang="en-IN" sz="2400"/>
              <a:t>: For comparing different values of the same attribute where values are seen as in form of a percentage of the total.</a:t>
            </a:r>
            <a:endParaRPr/>
          </a:p>
          <a:p>
            <a:pPr indent="-457200" lvl="0" marL="457200" rtl="0" algn="l">
              <a:lnSpc>
                <a:spcPct val="90000"/>
              </a:lnSpc>
              <a:spcBef>
                <a:spcPts val="1000"/>
              </a:spcBef>
              <a:spcAft>
                <a:spcPts val="0"/>
              </a:spcAft>
              <a:buClr>
                <a:schemeClr val="dk1"/>
              </a:buClr>
              <a:buSzPts val="2400"/>
              <a:buFont typeface="Calibri"/>
              <a:buAutoNum type="arabicPeriod"/>
            </a:pPr>
            <a:r>
              <a:rPr b="1" lang="en-IN" sz="2400"/>
              <a:t>Line chart</a:t>
            </a:r>
            <a:r>
              <a:rPr lang="en-IN" sz="2400"/>
              <a:t>: For finding out the trend.</a:t>
            </a:r>
            <a:endParaRPr/>
          </a:p>
        </p:txBody>
      </p:sp>
      <p:sp>
        <p:nvSpPr>
          <p:cNvPr id="146" name="Google Shape;146;p19"/>
          <p:cNvSpPr/>
          <p:nvPr/>
        </p:nvSpPr>
        <p:spPr>
          <a:xfrm>
            <a:off x="10088880" y="0"/>
            <a:ext cx="210312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p19"/>
          <p:cNvSpPr/>
          <p:nvPr/>
        </p:nvSpPr>
        <p:spPr>
          <a:xfrm>
            <a:off x="8915400" y="2358913"/>
            <a:ext cx="2140172" cy="2140172"/>
          </a:xfrm>
          <a:prstGeom prst="ellipse">
            <a:avLst/>
          </a:prstGeom>
          <a:solidFill>
            <a:srgbClr val="FFFFFF"/>
          </a:solidFill>
          <a:ln cap="flat" cmpd="sng" w="222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Statistics" id="148" name="Google Shape;148;p19"/>
          <p:cNvPicPr preferRelativeResize="0"/>
          <p:nvPr/>
        </p:nvPicPr>
        <p:blipFill rotWithShape="1">
          <a:blip r:embed="rId3">
            <a:alphaModFix/>
          </a:blip>
          <a:srcRect b="0" l="0" r="0" t="0"/>
          <a:stretch/>
        </p:blipFill>
        <p:spPr>
          <a:xfrm>
            <a:off x="9413987" y="2857501"/>
            <a:ext cx="1142998" cy="114299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5">
                                            <p:txEl>
                                              <p:pRg end="0" st="0"/>
                                            </p:txEl>
                                          </p:spTgt>
                                        </p:tgtEl>
                                        <p:attrNameLst>
                                          <p:attrName>style.visibility</p:attrName>
                                        </p:attrNameLst>
                                      </p:cBhvr>
                                      <p:to>
                                        <p:strVal val="visible"/>
                                      </p:to>
                                    </p:set>
                                    <p:anim calcmode="lin" valueType="num">
                                      <p:cBhvr additive="base">
                                        <p:cTn dur="2000"/>
                                        <p:tgtEl>
                                          <p:spTgt spid="14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5">
                                            <p:txEl>
                                              <p:pRg end="1" st="1"/>
                                            </p:txEl>
                                          </p:spTgt>
                                        </p:tgtEl>
                                        <p:attrNameLst>
                                          <p:attrName>style.visibility</p:attrName>
                                        </p:attrNameLst>
                                      </p:cBhvr>
                                      <p:to>
                                        <p:strVal val="visible"/>
                                      </p:to>
                                    </p:set>
                                    <p:anim calcmode="lin" valueType="num">
                                      <p:cBhvr additive="base">
                                        <p:cTn dur="2000"/>
                                        <p:tgtEl>
                                          <p:spTgt spid="145">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5">
                                            <p:txEl>
                                              <p:pRg end="2" st="2"/>
                                            </p:txEl>
                                          </p:spTgt>
                                        </p:tgtEl>
                                        <p:attrNameLst>
                                          <p:attrName>style.visibility</p:attrName>
                                        </p:attrNameLst>
                                      </p:cBhvr>
                                      <p:to>
                                        <p:strVal val="visible"/>
                                      </p:to>
                                    </p:set>
                                    <p:anim calcmode="lin" valueType="num">
                                      <p:cBhvr additive="base">
                                        <p:cTn dur="2000"/>
                                        <p:tgtEl>
                                          <p:spTgt spid="145">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5">
                                            <p:txEl>
                                              <p:pRg end="3" st="3"/>
                                            </p:txEl>
                                          </p:spTgt>
                                        </p:tgtEl>
                                        <p:attrNameLst>
                                          <p:attrName>style.visibility</p:attrName>
                                        </p:attrNameLst>
                                      </p:cBhvr>
                                      <p:to>
                                        <p:strVal val="visible"/>
                                      </p:to>
                                    </p:set>
                                    <p:anim calcmode="lin" valueType="num">
                                      <p:cBhvr additive="base">
                                        <p:cTn dur="2000"/>
                                        <p:tgtEl>
                                          <p:spTgt spid="145">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2" name="Shape 152"/>
        <p:cNvGrpSpPr/>
        <p:nvPr/>
      </p:nvGrpSpPr>
      <p:grpSpPr>
        <a:xfrm>
          <a:off x="0" y="0"/>
          <a:ext cx="0" cy="0"/>
          <a:chOff x="0" y="0"/>
          <a:chExt cx="0" cy="0"/>
        </a:xfrm>
      </p:grpSpPr>
      <p:sp>
        <p:nvSpPr>
          <p:cNvPr id="153" name="Google Shape;153;p20"/>
          <p:cNvSpPr/>
          <p:nvPr/>
        </p:nvSpPr>
        <p:spPr>
          <a:xfrm>
            <a:off x="-1" y="0"/>
            <a:ext cx="4654295"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4" name="Google Shape;154;p20"/>
          <p:cNvSpPr txBox="1"/>
          <p:nvPr>
            <p:ph type="title"/>
          </p:nvPr>
        </p:nvSpPr>
        <p:spPr>
          <a:xfrm>
            <a:off x="762000" y="559678"/>
            <a:ext cx="3567915" cy="495249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Calibri"/>
              <a:buNone/>
            </a:pPr>
            <a:r>
              <a:rPr lang="en-IN">
                <a:solidFill>
                  <a:schemeClr val="lt1"/>
                </a:solidFill>
              </a:rPr>
              <a:t>Describing the case in brief</a:t>
            </a:r>
            <a:endParaRPr/>
          </a:p>
        </p:txBody>
      </p:sp>
      <p:cxnSp>
        <p:nvCxnSpPr>
          <p:cNvPr id="155" name="Google Shape;155;p20"/>
          <p:cNvCxnSpPr/>
          <p:nvPr/>
        </p:nvCxnSpPr>
        <p:spPr>
          <a:xfrm>
            <a:off x="0" y="6199730"/>
            <a:ext cx="4297680" cy="0"/>
          </a:xfrm>
          <a:prstGeom prst="straightConnector1">
            <a:avLst/>
          </a:prstGeom>
          <a:noFill/>
          <a:ln cap="flat" cmpd="sng" w="25400">
            <a:solidFill>
              <a:schemeClr val="lt1"/>
            </a:solidFill>
            <a:prstDash val="solid"/>
            <a:miter lim="800000"/>
            <a:headEnd len="sm" w="sm" type="none"/>
            <a:tailEnd len="sm" w="sm" type="none"/>
          </a:ln>
        </p:spPr>
      </p:cxnSp>
      <p:grpSp>
        <p:nvGrpSpPr>
          <p:cNvPr id="156" name="Google Shape;156;p20"/>
          <p:cNvGrpSpPr/>
          <p:nvPr/>
        </p:nvGrpSpPr>
        <p:grpSpPr>
          <a:xfrm>
            <a:off x="5181600" y="569015"/>
            <a:ext cx="6248400" cy="5654881"/>
            <a:chOff x="0" y="690"/>
            <a:chExt cx="6248400" cy="5654881"/>
          </a:xfrm>
        </p:grpSpPr>
        <p:sp>
          <p:nvSpPr>
            <p:cNvPr id="157" name="Google Shape;157;p20"/>
            <p:cNvSpPr/>
            <p:nvPr/>
          </p:nvSpPr>
          <p:spPr>
            <a:xfrm>
              <a:off x="0" y="690"/>
              <a:ext cx="6248400" cy="1615680"/>
            </a:xfrm>
            <a:prstGeom prst="roundRect">
              <a:avLst>
                <a:gd fmla="val 1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0"/>
            <p:cNvSpPr/>
            <p:nvPr/>
          </p:nvSpPr>
          <p:spPr>
            <a:xfrm>
              <a:off x="488743" y="364218"/>
              <a:ext cx="888624" cy="888624"/>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0"/>
            <p:cNvSpPr/>
            <p:nvPr/>
          </p:nvSpPr>
          <p:spPr>
            <a:xfrm>
              <a:off x="1866111" y="690"/>
              <a:ext cx="4382288" cy="16156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txBox="1"/>
            <p:nvPr/>
          </p:nvSpPr>
          <p:spPr>
            <a:xfrm>
              <a:off x="1866111" y="690"/>
              <a:ext cx="4382288" cy="1615680"/>
            </a:xfrm>
            <a:prstGeom prst="rect">
              <a:avLst/>
            </a:prstGeom>
            <a:noFill/>
            <a:ln>
              <a:noFill/>
            </a:ln>
          </p:spPr>
          <p:txBody>
            <a:bodyPr anchorCtr="0" anchor="ctr" bIns="170975" lIns="170975" spcFirstLastPara="1" rIns="170975" wrap="square" tIns="170975">
              <a:noAutofit/>
            </a:bodyPr>
            <a:lstStyle/>
            <a:p>
              <a:pPr indent="0" lvl="0" marL="0" marR="0" rtl="0" algn="l">
                <a:lnSpc>
                  <a:spcPct val="90000"/>
                </a:lnSpc>
                <a:spcBef>
                  <a:spcPts val="0"/>
                </a:spcBef>
                <a:spcAft>
                  <a:spcPts val="0"/>
                </a:spcAft>
                <a:buClr>
                  <a:schemeClr val="dk1"/>
                </a:buClr>
                <a:buSzPts val="2200"/>
                <a:buFont typeface="Calibri"/>
                <a:buNone/>
              </a:pPr>
              <a:r>
                <a:rPr lang="en-IN" sz="2200">
                  <a:solidFill>
                    <a:schemeClr val="dk1"/>
                  </a:solidFill>
                  <a:latin typeface="Calibri"/>
                  <a:ea typeface="Calibri"/>
                  <a:cs typeface="Calibri"/>
                  <a:sym typeface="Calibri"/>
                </a:rPr>
                <a:t>The dataset consists of two tables. One is the sales table and the other one is the date table.</a:t>
              </a:r>
              <a:endParaRPr sz="2200">
                <a:solidFill>
                  <a:schemeClr val="dk1"/>
                </a:solidFill>
                <a:latin typeface="Calibri"/>
                <a:ea typeface="Calibri"/>
                <a:cs typeface="Calibri"/>
                <a:sym typeface="Calibri"/>
              </a:endParaRPr>
            </a:p>
          </p:txBody>
        </p:sp>
        <p:sp>
          <p:nvSpPr>
            <p:cNvPr id="161" name="Google Shape;161;p20"/>
            <p:cNvSpPr/>
            <p:nvPr/>
          </p:nvSpPr>
          <p:spPr>
            <a:xfrm>
              <a:off x="0" y="2020291"/>
              <a:ext cx="6248400" cy="1615680"/>
            </a:xfrm>
            <a:prstGeom prst="roundRect">
              <a:avLst>
                <a:gd fmla="val 1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0"/>
            <p:cNvSpPr/>
            <p:nvPr/>
          </p:nvSpPr>
          <p:spPr>
            <a:xfrm>
              <a:off x="488743" y="2383819"/>
              <a:ext cx="888624" cy="888624"/>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0"/>
            <p:cNvSpPr/>
            <p:nvPr/>
          </p:nvSpPr>
          <p:spPr>
            <a:xfrm>
              <a:off x="1866111" y="2020291"/>
              <a:ext cx="4382288" cy="16156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0"/>
            <p:cNvSpPr txBox="1"/>
            <p:nvPr/>
          </p:nvSpPr>
          <p:spPr>
            <a:xfrm>
              <a:off x="1866111" y="2020291"/>
              <a:ext cx="4382288" cy="1615680"/>
            </a:xfrm>
            <a:prstGeom prst="rect">
              <a:avLst/>
            </a:prstGeom>
            <a:noFill/>
            <a:ln>
              <a:noFill/>
            </a:ln>
          </p:spPr>
          <p:txBody>
            <a:bodyPr anchorCtr="0" anchor="ctr" bIns="170975" lIns="170975" spcFirstLastPara="1" rIns="170975" wrap="square" tIns="170975">
              <a:noAutofit/>
            </a:bodyPr>
            <a:lstStyle/>
            <a:p>
              <a:pPr indent="0" lvl="0" marL="0" marR="0" rtl="0" algn="l">
                <a:lnSpc>
                  <a:spcPct val="90000"/>
                </a:lnSpc>
                <a:spcBef>
                  <a:spcPts val="0"/>
                </a:spcBef>
                <a:spcAft>
                  <a:spcPts val="0"/>
                </a:spcAft>
                <a:buClr>
                  <a:schemeClr val="dk1"/>
                </a:buClr>
                <a:buSzPts val="2200"/>
                <a:buFont typeface="Calibri"/>
                <a:buNone/>
              </a:pPr>
              <a:r>
                <a:rPr lang="en-IN" sz="2200">
                  <a:solidFill>
                    <a:schemeClr val="dk1"/>
                  </a:solidFill>
                  <a:latin typeface="Calibri"/>
                  <a:ea typeface="Calibri"/>
                  <a:cs typeface="Calibri"/>
                  <a:sym typeface="Calibri"/>
                </a:rPr>
                <a:t>The sales table consists of all the details of the transactions made which include the product detail, quantity sold, unit price etc</a:t>
              </a:r>
              <a:endParaRPr sz="2200">
                <a:solidFill>
                  <a:schemeClr val="dk1"/>
                </a:solidFill>
                <a:latin typeface="Calibri"/>
                <a:ea typeface="Calibri"/>
                <a:cs typeface="Calibri"/>
                <a:sym typeface="Calibri"/>
              </a:endParaRPr>
            </a:p>
          </p:txBody>
        </p:sp>
        <p:sp>
          <p:nvSpPr>
            <p:cNvPr id="165" name="Google Shape;165;p20"/>
            <p:cNvSpPr/>
            <p:nvPr/>
          </p:nvSpPr>
          <p:spPr>
            <a:xfrm>
              <a:off x="0" y="4039891"/>
              <a:ext cx="6248400" cy="1615680"/>
            </a:xfrm>
            <a:prstGeom prst="roundRect">
              <a:avLst>
                <a:gd fmla="val 1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p:nvPr/>
          </p:nvSpPr>
          <p:spPr>
            <a:xfrm>
              <a:off x="488743" y="4403420"/>
              <a:ext cx="888624" cy="888624"/>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0"/>
            <p:cNvSpPr/>
            <p:nvPr/>
          </p:nvSpPr>
          <p:spPr>
            <a:xfrm>
              <a:off x="1866111" y="4039891"/>
              <a:ext cx="4382288" cy="16156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0"/>
            <p:cNvSpPr txBox="1"/>
            <p:nvPr/>
          </p:nvSpPr>
          <p:spPr>
            <a:xfrm>
              <a:off x="1866111" y="4039891"/>
              <a:ext cx="4382288" cy="1615680"/>
            </a:xfrm>
            <a:prstGeom prst="rect">
              <a:avLst/>
            </a:prstGeom>
            <a:noFill/>
            <a:ln>
              <a:noFill/>
            </a:ln>
          </p:spPr>
          <p:txBody>
            <a:bodyPr anchorCtr="0" anchor="ctr" bIns="170975" lIns="170975" spcFirstLastPara="1" rIns="170975" wrap="square" tIns="170975">
              <a:noAutofit/>
            </a:bodyPr>
            <a:lstStyle/>
            <a:p>
              <a:pPr indent="0" lvl="0" marL="0" marR="0" rtl="0" algn="l">
                <a:lnSpc>
                  <a:spcPct val="90000"/>
                </a:lnSpc>
                <a:spcBef>
                  <a:spcPts val="0"/>
                </a:spcBef>
                <a:spcAft>
                  <a:spcPts val="0"/>
                </a:spcAft>
                <a:buClr>
                  <a:schemeClr val="dk1"/>
                </a:buClr>
                <a:buSzPts val="2200"/>
                <a:buFont typeface="Calibri"/>
                <a:buNone/>
              </a:pPr>
              <a:r>
                <a:rPr lang="en-IN" sz="2200">
                  <a:solidFill>
                    <a:schemeClr val="dk1"/>
                  </a:solidFill>
                  <a:latin typeface="Calibri"/>
                  <a:ea typeface="Calibri"/>
                  <a:cs typeface="Calibri"/>
                  <a:sym typeface="Calibri"/>
                </a:rPr>
                <a:t>The date table consists of the details of the time and date at which the transaction was made.</a:t>
              </a:r>
              <a:endParaRPr sz="2200">
                <a:solidFill>
                  <a:schemeClr val="dk1"/>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2" name="Shape 172"/>
        <p:cNvGrpSpPr/>
        <p:nvPr/>
      </p:nvGrpSpPr>
      <p:grpSpPr>
        <a:xfrm>
          <a:off x="0" y="0"/>
          <a:ext cx="0" cy="0"/>
          <a:chOff x="0" y="0"/>
          <a:chExt cx="0" cy="0"/>
        </a:xfrm>
      </p:grpSpPr>
      <p:sp>
        <p:nvSpPr>
          <p:cNvPr id="173" name="Google Shape;173;p21"/>
          <p:cNvSpPr/>
          <p:nvPr/>
        </p:nvSpPr>
        <p:spPr>
          <a:xfrm>
            <a:off x="1525" y="0"/>
            <a:ext cx="1219047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4" name="Google Shape;174;p21"/>
          <p:cNvSpPr/>
          <p:nvPr/>
        </p:nvSpPr>
        <p:spPr>
          <a:xfrm flipH="1" rot="10800000">
            <a:off x="0" y="0"/>
            <a:ext cx="6356349" cy="6858000"/>
          </a:xfrm>
          <a:custGeom>
            <a:rect b="b" l="l" r="r" t="t"/>
            <a:pathLst>
              <a:path extrusionOk="0" h="6858000" w="7539895">
                <a:moveTo>
                  <a:pt x="7539895" y="6858000"/>
                </a:moveTo>
                <a:lnTo>
                  <a:pt x="0" y="6858000"/>
                </a:lnTo>
                <a:lnTo>
                  <a:pt x="0" y="0"/>
                </a:lnTo>
                <a:lnTo>
                  <a:pt x="4363741" y="0"/>
                </a:lnTo>
                <a:close/>
              </a:path>
            </a:pathLst>
          </a:custGeom>
          <a:solidFill>
            <a:srgbClr val="262626">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5" name="Google Shape;175;p21"/>
          <p:cNvSpPr/>
          <p:nvPr/>
        </p:nvSpPr>
        <p:spPr>
          <a:xfrm flipH="1" rot="10800000">
            <a:off x="0" y="0"/>
            <a:ext cx="5979591" cy="6858000"/>
          </a:xfrm>
          <a:custGeom>
            <a:rect b="b" l="l" r="r" t="t"/>
            <a:pathLst>
              <a:path extrusionOk="0" h="6858000" w="7092985">
                <a:moveTo>
                  <a:pt x="7092985" y="6858000"/>
                </a:moveTo>
                <a:lnTo>
                  <a:pt x="0" y="6858000"/>
                </a:lnTo>
                <a:lnTo>
                  <a:pt x="0" y="0"/>
                </a:lnTo>
                <a:lnTo>
                  <a:pt x="3916831" y="0"/>
                </a:lnTo>
                <a:close/>
              </a:path>
            </a:pathLst>
          </a:cu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6" name="Google Shape;176;p21"/>
          <p:cNvSpPr txBox="1"/>
          <p:nvPr>
            <p:ph type="title"/>
          </p:nvPr>
        </p:nvSpPr>
        <p:spPr>
          <a:xfrm>
            <a:off x="841248" y="704850"/>
            <a:ext cx="3785616" cy="297815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Calibri"/>
              <a:buNone/>
            </a:pPr>
            <a:r>
              <a:rPr lang="en-IN"/>
              <a:t>General Insights</a:t>
            </a:r>
            <a:endParaRPr/>
          </a:p>
        </p:txBody>
      </p:sp>
      <p:sp>
        <p:nvSpPr>
          <p:cNvPr id="177" name="Google Shape;177;p21"/>
          <p:cNvSpPr txBox="1"/>
          <p:nvPr>
            <p:ph idx="1" type="body"/>
          </p:nvPr>
        </p:nvSpPr>
        <p:spPr>
          <a:xfrm>
            <a:off x="6038850" y="704850"/>
            <a:ext cx="5314950" cy="5251450"/>
          </a:xfrm>
          <a:prstGeom prst="rect">
            <a:avLst/>
          </a:prstGeom>
          <a:noFill/>
          <a:ln>
            <a:noFill/>
          </a:ln>
        </p:spPr>
        <p:txBody>
          <a:bodyPr anchorCtr="0" anchor="ctr" bIns="45700" lIns="91425" spcFirstLastPara="1" rIns="91425" wrap="square" tIns="45700">
            <a:noAutofit/>
          </a:bodyPr>
          <a:lstStyle/>
          <a:p>
            <a:pPr indent="0" lvl="0" marL="0" rtl="0" algn="just">
              <a:lnSpc>
                <a:spcPct val="90000"/>
              </a:lnSpc>
              <a:spcBef>
                <a:spcPts val="0"/>
              </a:spcBef>
              <a:spcAft>
                <a:spcPts val="0"/>
              </a:spcAft>
              <a:buClr>
                <a:schemeClr val="dk1"/>
              </a:buClr>
              <a:buSzPts val="2100"/>
              <a:buNone/>
            </a:pPr>
            <a:r>
              <a:rPr lang="en-IN" sz="2100">
                <a:solidFill>
                  <a:schemeClr val="dk1"/>
                </a:solidFill>
              </a:rPr>
              <a:t>In this section of the presentation we will be taking a look at different questions and see how the data is able to answer them.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5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1000"/>
                                  </p:stCondLst>
                                  <p:childTnLst>
                                    <p:set>
                                      <p:cBhvr>
                                        <p:cTn dur="1" fill="hold">
                                          <p:stCondLst>
                                            <p:cond delay="0"/>
                                          </p:stCondLst>
                                        </p:cTn>
                                        <p:tgtEl>
                                          <p:spTgt spid="177">
                                            <p:txEl>
                                              <p:pRg end="0" st="0"/>
                                            </p:txEl>
                                          </p:spTgt>
                                        </p:tgtEl>
                                        <p:attrNameLst>
                                          <p:attrName>style.visibility</p:attrName>
                                        </p:attrNameLst>
                                      </p:cBhvr>
                                      <p:to>
                                        <p:strVal val="visible"/>
                                      </p:to>
                                    </p:set>
                                    <p:animEffect filter="fade" transition="in">
                                      <p:cBhvr>
                                        <p:cTn dur="500"/>
                                        <p:tgtEl>
                                          <p:spTgt spid="17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1" name="Shape 181"/>
        <p:cNvGrpSpPr/>
        <p:nvPr/>
      </p:nvGrpSpPr>
      <p:grpSpPr>
        <a:xfrm>
          <a:off x="0" y="0"/>
          <a:ext cx="0" cy="0"/>
          <a:chOff x="0" y="0"/>
          <a:chExt cx="0" cy="0"/>
        </a:xfrm>
      </p:grpSpPr>
      <p:sp>
        <p:nvSpPr>
          <p:cNvPr id="182" name="Google Shape;182;p22"/>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Chart, line chart&#10;&#10;Description automatically generated" id="183" name="Google Shape;183;p22"/>
          <p:cNvPicPr preferRelativeResize="0"/>
          <p:nvPr>
            <p:ph idx="1" type="body"/>
          </p:nvPr>
        </p:nvPicPr>
        <p:blipFill rotWithShape="1">
          <a:blip r:embed="rId3">
            <a:alphaModFix/>
          </a:blip>
          <a:srcRect b="0" l="0" r="0" t="215"/>
          <a:stretch/>
        </p:blipFill>
        <p:spPr>
          <a:xfrm>
            <a:off x="3523488" y="-223510"/>
            <a:ext cx="8668512" cy="6857990"/>
          </a:xfrm>
          <a:prstGeom prst="rect">
            <a:avLst/>
          </a:prstGeom>
          <a:noFill/>
          <a:ln>
            <a:noFill/>
          </a:ln>
        </p:spPr>
      </p:pic>
      <p:sp>
        <p:nvSpPr>
          <p:cNvPr id="184" name="Google Shape;184;p22"/>
          <p:cNvSpPr/>
          <p:nvPr/>
        </p:nvSpPr>
        <p:spPr>
          <a:xfrm>
            <a:off x="3" y="0"/>
            <a:ext cx="9339206" cy="6858000"/>
          </a:xfrm>
          <a:prstGeom prst="rect">
            <a:avLst/>
          </a:prstGeom>
          <a:gradFill>
            <a:gsLst>
              <a:gs pos="0">
                <a:srgbClr val="000000">
                  <a:alpha val="0"/>
                </a:srgbClr>
              </a:gs>
              <a:gs pos="33000">
                <a:srgbClr val="000000">
                  <a:alpha val="63921"/>
                </a:srgbClr>
              </a:gs>
              <a:gs pos="58000">
                <a:schemeClr val="dk1"/>
              </a:gs>
              <a:gs pos="100000">
                <a:schemeClr val="dk1"/>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5" name="Google Shape;185;p22"/>
          <p:cNvSpPr txBox="1"/>
          <p:nvPr>
            <p:ph type="title"/>
          </p:nvPr>
        </p:nvSpPr>
        <p:spPr>
          <a:xfrm>
            <a:off x="477981" y="1122363"/>
            <a:ext cx="4023360" cy="320413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800"/>
              <a:buFont typeface="Calibri"/>
              <a:buNone/>
            </a:pPr>
            <a:r>
              <a:rPr b="1" lang="en-IN" sz="4800"/>
              <a:t>Company’s Performance</a:t>
            </a:r>
            <a:endParaRPr/>
          </a:p>
        </p:txBody>
      </p:sp>
      <p:sp>
        <p:nvSpPr>
          <p:cNvPr id="186" name="Google Shape;186;p22"/>
          <p:cNvSpPr/>
          <p:nvPr/>
        </p:nvSpPr>
        <p:spPr>
          <a:xfrm rot="5400000">
            <a:off x="759921" y="346791"/>
            <a:ext cx="146304"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87" name="Google Shape;187;p22"/>
          <p:cNvSpPr/>
          <p:nvPr/>
        </p:nvSpPr>
        <p:spPr>
          <a:xfrm>
            <a:off x="481029" y="4546920"/>
            <a:ext cx="3977640" cy="182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500"/>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500"/>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5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5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5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5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idx="1" type="body"/>
          </p:nvPr>
        </p:nvSpPr>
        <p:spPr>
          <a:xfrm>
            <a:off x="4572000" y="870584"/>
            <a:ext cx="5943600" cy="5255895"/>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chemeClr val="dk1"/>
              </a:buClr>
              <a:buSzPts val="2800"/>
              <a:buChar char="•"/>
            </a:pPr>
            <a:r>
              <a:rPr b="1" lang="en-IN" u="sng"/>
              <a:t>Yearly</a:t>
            </a:r>
            <a:r>
              <a:rPr lang="en-IN"/>
              <a:t>: There’s an annual increase of 95.17% in the total revenue generated from Dec 2010 to Nov 2011.</a:t>
            </a:r>
            <a:endParaRPr/>
          </a:p>
          <a:p>
            <a:pPr indent="-228600" lvl="0" marL="228600" rtl="0" algn="l">
              <a:lnSpc>
                <a:spcPct val="80000"/>
              </a:lnSpc>
              <a:spcBef>
                <a:spcPts val="1000"/>
              </a:spcBef>
              <a:spcAft>
                <a:spcPts val="0"/>
              </a:spcAft>
              <a:buClr>
                <a:schemeClr val="dk1"/>
              </a:buClr>
              <a:buSzPts val="2800"/>
              <a:buChar char="•"/>
            </a:pPr>
            <a:r>
              <a:rPr b="1" lang="en-IN" u="sng"/>
              <a:t>Quarterly</a:t>
            </a:r>
            <a:r>
              <a:rPr lang="en-IN"/>
              <a:t>:</a:t>
            </a:r>
            <a:endParaRPr/>
          </a:p>
          <a:p>
            <a:pPr indent="-228600" lvl="1" marL="685800" rtl="0" algn="l">
              <a:lnSpc>
                <a:spcPct val="80000"/>
              </a:lnSpc>
              <a:spcBef>
                <a:spcPts val="500"/>
              </a:spcBef>
              <a:spcAft>
                <a:spcPts val="0"/>
              </a:spcAft>
              <a:buClr>
                <a:schemeClr val="dk1"/>
              </a:buClr>
              <a:buSzPts val="2400"/>
              <a:buChar char="•"/>
            </a:pPr>
            <a:r>
              <a:rPr lang="en-IN"/>
              <a:t>Q1(Dec 2010-Mar 2011 exclusive):</a:t>
            </a:r>
            <a:endParaRPr/>
          </a:p>
          <a:p>
            <a:pPr indent="0" lvl="1" marL="457200" rtl="0" algn="l">
              <a:lnSpc>
                <a:spcPct val="80000"/>
              </a:lnSpc>
              <a:spcBef>
                <a:spcPts val="500"/>
              </a:spcBef>
              <a:spcAft>
                <a:spcPts val="0"/>
              </a:spcAft>
              <a:buClr>
                <a:schemeClr val="dk1"/>
              </a:buClr>
              <a:buSzPts val="2400"/>
              <a:buNone/>
            </a:pPr>
            <a:r>
              <a:rPr lang="en-IN"/>
              <a:t>	There’s a dip of 33.49%</a:t>
            </a:r>
            <a:endParaRPr/>
          </a:p>
          <a:p>
            <a:pPr indent="-228600" lvl="1" marL="685800" rtl="0" algn="l">
              <a:lnSpc>
                <a:spcPct val="80000"/>
              </a:lnSpc>
              <a:spcBef>
                <a:spcPts val="500"/>
              </a:spcBef>
              <a:spcAft>
                <a:spcPts val="0"/>
              </a:spcAft>
              <a:buClr>
                <a:schemeClr val="dk1"/>
              </a:buClr>
              <a:buSzPts val="2400"/>
              <a:buChar char="•"/>
            </a:pPr>
            <a:r>
              <a:rPr lang="en-IN"/>
              <a:t>Q2(Mar 2011-Jun 2011 exclusive):</a:t>
            </a:r>
            <a:endParaRPr/>
          </a:p>
          <a:p>
            <a:pPr indent="0" lvl="1" marL="457200" rtl="0" algn="l">
              <a:lnSpc>
                <a:spcPct val="80000"/>
              </a:lnSpc>
              <a:spcBef>
                <a:spcPts val="500"/>
              </a:spcBef>
              <a:spcAft>
                <a:spcPts val="0"/>
              </a:spcAft>
              <a:buClr>
                <a:schemeClr val="dk1"/>
              </a:buClr>
              <a:buSzPts val="2400"/>
              <a:buNone/>
            </a:pPr>
            <a:r>
              <a:rPr lang="en-IN"/>
              <a:t>	There’s an increase of 5.86%</a:t>
            </a:r>
            <a:endParaRPr/>
          </a:p>
          <a:p>
            <a:pPr indent="-228600" lvl="1" marL="685800" rtl="0" algn="l">
              <a:lnSpc>
                <a:spcPct val="80000"/>
              </a:lnSpc>
              <a:spcBef>
                <a:spcPts val="500"/>
              </a:spcBef>
              <a:spcAft>
                <a:spcPts val="0"/>
              </a:spcAft>
              <a:buClr>
                <a:schemeClr val="dk1"/>
              </a:buClr>
              <a:buSzPts val="2400"/>
              <a:buChar char="•"/>
            </a:pPr>
            <a:r>
              <a:rPr lang="en-IN"/>
              <a:t>Q3(Jun 2011-Sept 2011 exclusive)</a:t>
            </a:r>
            <a:endParaRPr/>
          </a:p>
          <a:p>
            <a:pPr indent="0" lvl="1" marL="457200" rtl="0" algn="l">
              <a:lnSpc>
                <a:spcPct val="80000"/>
              </a:lnSpc>
              <a:spcBef>
                <a:spcPts val="500"/>
              </a:spcBef>
              <a:spcAft>
                <a:spcPts val="0"/>
              </a:spcAft>
              <a:buClr>
                <a:schemeClr val="dk1"/>
              </a:buClr>
              <a:buSzPts val="2400"/>
              <a:buNone/>
            </a:pPr>
            <a:r>
              <a:rPr lang="en-IN"/>
              <a:t>	There’s a fall of 1.22%</a:t>
            </a:r>
            <a:endParaRPr/>
          </a:p>
          <a:p>
            <a:pPr indent="-228600" lvl="1" marL="685800" rtl="0" algn="l">
              <a:lnSpc>
                <a:spcPct val="80000"/>
              </a:lnSpc>
              <a:spcBef>
                <a:spcPts val="500"/>
              </a:spcBef>
              <a:spcAft>
                <a:spcPts val="0"/>
              </a:spcAft>
              <a:buClr>
                <a:schemeClr val="dk1"/>
              </a:buClr>
              <a:buSzPts val="2400"/>
              <a:buChar char="•"/>
            </a:pPr>
            <a:r>
              <a:rPr lang="en-IN"/>
              <a:t>Q4(Sept 2011- Dec 2011 exclusive)</a:t>
            </a:r>
            <a:endParaRPr/>
          </a:p>
          <a:p>
            <a:pPr indent="0" lvl="1" marL="457200" rtl="0" algn="l">
              <a:lnSpc>
                <a:spcPct val="80000"/>
              </a:lnSpc>
              <a:spcBef>
                <a:spcPts val="500"/>
              </a:spcBef>
              <a:spcAft>
                <a:spcPts val="0"/>
              </a:spcAft>
              <a:buClr>
                <a:schemeClr val="dk1"/>
              </a:buClr>
              <a:buSzPts val="2400"/>
              <a:buNone/>
            </a:pPr>
            <a:r>
              <a:rPr lang="en-IN"/>
              <a:t>	There’s a rise of 43.35%</a:t>
            </a:r>
            <a:endParaRPr/>
          </a:p>
          <a:p>
            <a:pPr indent="0" lvl="1" marL="457200" rtl="0" algn="l">
              <a:lnSpc>
                <a:spcPct val="80000"/>
              </a:lnSpc>
              <a:spcBef>
                <a:spcPts val="500"/>
              </a:spcBef>
              <a:spcAft>
                <a:spcPts val="0"/>
              </a:spcAft>
              <a:buClr>
                <a:schemeClr val="dk1"/>
              </a:buClr>
              <a:buSzPts val="2400"/>
              <a:buNone/>
            </a:pPr>
            <a:r>
              <a:t/>
            </a:r>
            <a:endParaRPr/>
          </a:p>
        </p:txBody>
      </p:sp>
      <p:pic>
        <p:nvPicPr>
          <p:cNvPr id="193" name="Google Shape;193;p23"/>
          <p:cNvPicPr preferRelativeResize="0"/>
          <p:nvPr/>
        </p:nvPicPr>
        <p:blipFill rotWithShape="1">
          <a:blip r:embed="rId3">
            <a:alphaModFix/>
          </a:blip>
          <a:srcRect b="0" l="0" r="0" t="0"/>
          <a:stretch/>
        </p:blipFill>
        <p:spPr>
          <a:xfrm>
            <a:off x="98743" y="870584"/>
            <a:ext cx="4399450" cy="348805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0" st="0"/>
                                            </p:txEl>
                                          </p:spTgt>
                                        </p:tgtEl>
                                        <p:attrNameLst>
                                          <p:attrName>style.visibility</p:attrName>
                                        </p:attrNameLst>
                                      </p:cBhvr>
                                      <p:to>
                                        <p:strVal val="visible"/>
                                      </p:to>
                                    </p:set>
                                    <p:animEffect filter="fade" transition="in">
                                      <p:cBhvr>
                                        <p:cTn dur="1000"/>
                                        <p:tgtEl>
                                          <p:spTgt spid="1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1" st="1"/>
                                            </p:txEl>
                                          </p:spTgt>
                                        </p:tgtEl>
                                        <p:attrNameLst>
                                          <p:attrName>style.visibility</p:attrName>
                                        </p:attrNameLst>
                                      </p:cBhvr>
                                      <p:to>
                                        <p:strVal val="visible"/>
                                      </p:to>
                                    </p:set>
                                    <p:animEffect filter="fade" transition="in">
                                      <p:cBhvr>
                                        <p:cTn dur="1000"/>
                                        <p:tgtEl>
                                          <p:spTgt spid="1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2" st="2"/>
                                            </p:txEl>
                                          </p:spTgt>
                                        </p:tgtEl>
                                        <p:attrNameLst>
                                          <p:attrName>style.visibility</p:attrName>
                                        </p:attrNameLst>
                                      </p:cBhvr>
                                      <p:to>
                                        <p:strVal val="visible"/>
                                      </p:to>
                                    </p:set>
                                    <p:animEffect filter="fade" transition="in">
                                      <p:cBhvr>
                                        <p:cTn dur="1000"/>
                                        <p:tgtEl>
                                          <p:spTgt spid="19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3" st="3"/>
                                            </p:txEl>
                                          </p:spTgt>
                                        </p:tgtEl>
                                        <p:attrNameLst>
                                          <p:attrName>style.visibility</p:attrName>
                                        </p:attrNameLst>
                                      </p:cBhvr>
                                      <p:to>
                                        <p:strVal val="visible"/>
                                      </p:to>
                                    </p:set>
                                    <p:animEffect filter="fade" transition="in">
                                      <p:cBhvr>
                                        <p:cTn dur="1000"/>
                                        <p:tgtEl>
                                          <p:spTgt spid="19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4" st="4"/>
                                            </p:txEl>
                                          </p:spTgt>
                                        </p:tgtEl>
                                        <p:attrNameLst>
                                          <p:attrName>style.visibility</p:attrName>
                                        </p:attrNameLst>
                                      </p:cBhvr>
                                      <p:to>
                                        <p:strVal val="visible"/>
                                      </p:to>
                                    </p:set>
                                    <p:animEffect filter="fade" transition="in">
                                      <p:cBhvr>
                                        <p:cTn dur="1000"/>
                                        <p:tgtEl>
                                          <p:spTgt spid="19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5" st="5"/>
                                            </p:txEl>
                                          </p:spTgt>
                                        </p:tgtEl>
                                        <p:attrNameLst>
                                          <p:attrName>style.visibility</p:attrName>
                                        </p:attrNameLst>
                                      </p:cBhvr>
                                      <p:to>
                                        <p:strVal val="visible"/>
                                      </p:to>
                                    </p:set>
                                    <p:animEffect filter="fade" transition="in">
                                      <p:cBhvr>
                                        <p:cTn dur="1000"/>
                                        <p:tgtEl>
                                          <p:spTgt spid="19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6" st="6"/>
                                            </p:txEl>
                                          </p:spTgt>
                                        </p:tgtEl>
                                        <p:attrNameLst>
                                          <p:attrName>style.visibility</p:attrName>
                                        </p:attrNameLst>
                                      </p:cBhvr>
                                      <p:to>
                                        <p:strVal val="visible"/>
                                      </p:to>
                                    </p:set>
                                    <p:animEffect filter="fade" transition="in">
                                      <p:cBhvr>
                                        <p:cTn dur="1000"/>
                                        <p:tgtEl>
                                          <p:spTgt spid="19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7" st="7"/>
                                            </p:txEl>
                                          </p:spTgt>
                                        </p:tgtEl>
                                        <p:attrNameLst>
                                          <p:attrName>style.visibility</p:attrName>
                                        </p:attrNameLst>
                                      </p:cBhvr>
                                      <p:to>
                                        <p:strVal val="visible"/>
                                      </p:to>
                                    </p:set>
                                    <p:animEffect filter="fade" transition="in">
                                      <p:cBhvr>
                                        <p:cTn dur="1000"/>
                                        <p:tgtEl>
                                          <p:spTgt spid="19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8" st="8"/>
                                            </p:txEl>
                                          </p:spTgt>
                                        </p:tgtEl>
                                        <p:attrNameLst>
                                          <p:attrName>style.visibility</p:attrName>
                                        </p:attrNameLst>
                                      </p:cBhvr>
                                      <p:to>
                                        <p:strVal val="visible"/>
                                      </p:to>
                                    </p:set>
                                    <p:animEffect filter="fade" transition="in">
                                      <p:cBhvr>
                                        <p:cTn dur="1000"/>
                                        <p:tgtEl>
                                          <p:spTgt spid="19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9" st="9"/>
                                            </p:txEl>
                                          </p:spTgt>
                                        </p:tgtEl>
                                        <p:attrNameLst>
                                          <p:attrName>style.visibility</p:attrName>
                                        </p:attrNameLst>
                                      </p:cBhvr>
                                      <p:to>
                                        <p:strVal val="visible"/>
                                      </p:to>
                                    </p:set>
                                    <p:animEffect filter="fade" transition="in">
                                      <p:cBhvr>
                                        <p:cTn dur="1000"/>
                                        <p:tgtEl>
                                          <p:spTgt spid="19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10" st="10"/>
                                            </p:txEl>
                                          </p:spTgt>
                                        </p:tgtEl>
                                        <p:attrNameLst>
                                          <p:attrName>style.visibility</p:attrName>
                                        </p:attrNameLst>
                                      </p:cBhvr>
                                      <p:to>
                                        <p:strVal val="visible"/>
                                      </p:to>
                                    </p:set>
                                    <p:animEffect filter="fade" transition="in">
                                      <p:cBhvr>
                                        <p:cTn dur="1000"/>
                                        <p:tgtEl>
                                          <p:spTgt spid="192">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