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ed Hat Display SemiBold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89B900-A120-4C7F-8113-7EEC1C8C4EEA}">
  <a:tblStyle styleId="{D689B900-A120-4C7F-8113-7EEC1C8C4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285A65F-BB34-4560-830A-68B05F69DDE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3BA862B-2310-498F-AA72-464BA64AADFC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000000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000000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edHatDisplaySemiBold-bold.fntdata"/><Relationship Id="rId43" Type="http://schemas.openxmlformats.org/officeDocument/2006/relationships/font" Target="fonts/RedHatDisplaySemiBold-regular.fntdata"/><Relationship Id="rId46" Type="http://schemas.openxmlformats.org/officeDocument/2006/relationships/font" Target="fonts/RedHatDisplaySemiBold-boldItalic.fntdata"/><Relationship Id="rId45" Type="http://schemas.openxmlformats.org/officeDocument/2006/relationships/font" Target="fonts/RedHatDisplay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70077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70077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07dac03c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07dac03c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07dac03c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07dac03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7dac03c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7dac03c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07dac03c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07dac03c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7dac03c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7dac03c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7dac03c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07dac03c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07dac03c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07dac03c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7dac03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7dac03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7dac03c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7dac03c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07dac03c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07dac03c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70077a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170077a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07dac03c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07dac03c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07dac03c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07dac03c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07dac03c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07dac03c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0d4151c93_2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0d4151c93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0d4151c9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0d4151c9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2d7730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2d7730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3e8c47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3e8c47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0d4151c93_2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0d4151c93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0d4151c93_2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0d4151c93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0d4151c93_2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0d4151c93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0d4151c9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0d4151c9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0d4151c93_2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0d4151c93_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0d4151c93_2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0d4151c93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07dac03c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07dac03c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07dac03c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07dac03c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0d4151c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0d4151c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07dac03c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07dac03c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07dac03c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07dac03c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7dac03c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7dac03c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7dac03c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07dac03c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7dac03c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7dac03c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7dac03c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7dac03c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7dac03c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7dac03c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7dac03c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07dac03c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2314" y="3305179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050" lIns="78150" spcFirstLastPara="1" rIns="78150" wrap="square" tIns="390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b="1" sz="3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2314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9050" lIns="78150" spcFirstLastPara="1" rIns="78150" wrap="square" tIns="39050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1" y="476726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50" lIns="78150" spcFirstLastPara="1" rIns="78150" wrap="square" tIns="390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50" lIns="78150" spcFirstLastPara="1" rIns="78150" wrap="square" tIns="39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2" y="476726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50" lIns="78150" spcFirstLastPara="1" rIns="78150" wrap="square" tIns="390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mozilla.org/en-US/docs/Web/HTML" TargetMode="External"/><Relationship Id="rId10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w3schools.com/css/default.asp" TargetMode="External"/><Relationship Id="rId4" Type="http://schemas.openxmlformats.org/officeDocument/2006/relationships/hyperlink" Target="http://www.w3schools.com/html/default.asp" TargetMode="External"/><Relationship Id="rId9" Type="http://schemas.openxmlformats.org/officeDocument/2006/relationships/hyperlink" Target="https://www.w3schools.com/mysql/default.asp" TargetMode="External"/><Relationship Id="rId5" Type="http://schemas.openxmlformats.org/officeDocument/2006/relationships/hyperlink" Target="http://www.w3schools.com/js/default.asp" TargetMode="External"/><Relationship Id="rId6" Type="http://schemas.openxmlformats.org/officeDocument/2006/relationships/hyperlink" Target="http://www.w3schools.com/php/default.asp" TargetMode="External"/><Relationship Id="rId7" Type="http://schemas.openxmlformats.org/officeDocument/2006/relationships/hyperlink" Target="http://www.code.visualstudio.com/?wt.mc_id=DX_841432" TargetMode="External"/><Relationship Id="rId8" Type="http://schemas.openxmlformats.org/officeDocument/2006/relationships/hyperlink" Target="http://www.visualstudio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1350"/>
            <a:ext cx="8520600" cy="1553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>
              <a:srgbClr val="000000">
                <a:alpha val="4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20"/>
              <a:t>Project Name</a:t>
            </a:r>
            <a:endParaRPr sz="1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COLLEGE WEBSITE</a:t>
            </a:r>
            <a:endParaRPr sz="362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850" y="2358498"/>
            <a:ext cx="1902600" cy="1902600"/>
          </a:xfrm>
          <a:prstGeom prst="roundRect">
            <a:avLst>
              <a:gd fmla="val 16667" name="adj"/>
            </a:avLst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63" name="Google Shape;63;p14"/>
          <p:cNvGraphicFramePr/>
          <p:nvPr/>
        </p:nvGraphicFramePr>
        <p:xfrm>
          <a:off x="404850" y="1997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{D689B900-A120-4C7F-8113-7EEC1C8C4EEA}</a:tableStyleId>
              </a:tblPr>
              <a:tblGrid>
                <a:gridCol w="1508350"/>
                <a:gridCol w="4105150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Presented by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Himanshu Yuvraj Bari (196580316002)</a:t>
                      </a:r>
                      <a:br>
                        <a:rPr lang="en-GB" sz="1600">
                          <a:solidFill>
                            <a:schemeClr val="dk1"/>
                          </a:solidFill>
                        </a:rPr>
                      </a:b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Patel Jash Santoshkumar (196580316028)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Guide Name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Shri Rajesh Kumar Pendem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Group no.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Department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Information Technology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College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Government Polytechnic Daman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Year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2022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893775"/>
            <a:ext cx="85206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6.2 ECONOMIC </a:t>
            </a:r>
            <a:r>
              <a:rPr lang="en-GB"/>
              <a:t>FEASIBILITY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As we know that the system development costs are usually one time costs that will not recur after the project has been completed the calculating the development costs.</a:t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17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FEASIBILITY STUDY</a:t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952500" y="25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{D689B900-A120-4C7F-8113-7EEC1C8C4EEA}</a:tableStyleId>
              </a:tblPr>
              <a:tblGrid>
                <a:gridCol w="640650"/>
                <a:gridCol w="3865550"/>
                <a:gridCol w="273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VS Code, Notepad++, Xampp, Chrome Dev Tools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Computer with 4GB RAM - </a:t>
                      </a:r>
                      <a:r>
                        <a:rPr lang="en-GB"/>
                        <a:t>250GB</a:t>
                      </a:r>
                      <a:r>
                        <a:rPr lang="en-GB"/>
                        <a:t> Storage and Intel i3 Processor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INR 42,000 approx.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Wifi Internet Connection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INR 399 / month approx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Hosting and Domain Name Purchase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INR 3000 approx (T&amp;C apply)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SOFTWARE REQUIREMENT SPECIFICATION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7.1 FUNCTIONAL REQUIREMENT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The website will be able Provide information about College to Visitors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Faculty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Infrastructure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Library And Labs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Admission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Contact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Department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Notice Board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8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7. SOFTWARE REQUIREMENT 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0" r="14266" t="0"/>
          <a:stretch/>
        </p:blipFill>
        <p:spPr>
          <a:xfrm>
            <a:off x="2027789" y="1132275"/>
            <a:ext cx="5088425" cy="41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93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7.2 USE CASE DIAGRAM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292" y="1564642"/>
            <a:ext cx="690700" cy="6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6311" y="2802273"/>
            <a:ext cx="690700" cy="6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6338" y="3838350"/>
            <a:ext cx="770625" cy="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8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SOFTWARE REQUIREMENT SPECIFICATION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06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7.3 NON FUNCTIONAL REQUIREMENT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Security - The Password are Encrypted with MD5 Algorithm.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Privacy - The methods used to collect and Store Data from Students are Safe and Secure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Performance - Simple, Fast and Clean UI/UX of our website </a:t>
            </a:r>
            <a:br>
              <a:rPr lang="en-GB" sz="2000"/>
            </a:br>
            <a:r>
              <a:rPr lang="en-GB" sz="2000"/>
              <a:t>ensures Good Performance.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Maintainability - Website can be maintained by Any Web Developer who has plenty knowledge of HTML, CSS, PHP, MySQL and JavaScript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18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SOFTWARE REQUIREMENT SPECIFICATION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7.4 GOALS OF IMPLEMENTATION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Students will be able to verify their Certificate Online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 Worries if document lost or theft ,they can be get again Online by some easy Processes.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College will have a Good Online Presence.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This will Increase No. of Admission and will be Profitable for College to get Best out of Best Student.</a:t>
            </a:r>
            <a:endParaRPr sz="2000"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02525" y="17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SOFTWARE REQUIREMENT SPECIFICATION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7.5 </a:t>
            </a:r>
            <a:r>
              <a:rPr lang="en-GB"/>
              <a:t>HARDWARE SPECIFICATION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589538" y="173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{2285A65F-BB34-4560-830A-68B05F69DDEC}</a:tableStyleId>
              </a:tblPr>
              <a:tblGrid>
                <a:gridCol w="1855875"/>
                <a:gridCol w="6109050"/>
              </a:tblGrid>
              <a:tr h="29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Sr. No.</a:t>
                      </a:r>
                      <a:endParaRPr b="1"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 </a:t>
                      </a:r>
                      <a:endParaRPr b="1"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 with Minimum 250GB Storage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 with Minimum </a:t>
                      </a:r>
                      <a:r>
                        <a:rPr lang="en-GB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-GB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GB RAM 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Ryzen AMD A3 Processor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4.</a:t>
                      </a:r>
                      <a:endParaRPr sz="16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SmartPhone, Desktop and other Display Sizes Devices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17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SOFTWARE REQUIREMENT SPECIFICATION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91310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7.5 SOFTWARE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586125" y="155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{43BA862B-2310-498F-AA72-464BA64AADFC}</a:tableStyleId>
              </a:tblPr>
              <a:tblGrid>
                <a:gridCol w="883350"/>
                <a:gridCol w="1881900"/>
                <a:gridCol w="5376900"/>
              </a:tblGrid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Sr. No.</a:t>
                      </a:r>
                      <a:endParaRPr b="1" sz="17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Type</a:t>
                      </a:r>
                      <a:endParaRPr b="1" sz="17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System</a:t>
                      </a:r>
                      <a:endParaRPr b="1" sz="17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1.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Operating System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Windows (7,</a:t>
                      </a:r>
                      <a:r>
                        <a:rPr lang="en-GB" sz="1600"/>
                        <a:t> 10</a:t>
                      </a:r>
                      <a:r>
                        <a:rPr lang="en-GB" sz="1600" u="none" cap="none" strike="noStrike"/>
                        <a:t>)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2.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Language 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HTML5, CSS3, JavaScript 6, PHP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3.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Database 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MySQL, Xampp(For Local Host Management)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4.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IDE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Microsoft VS code, Notepad++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</a:tr>
              <a:tr h="49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/>
                        <a:t>5</a:t>
                      </a:r>
                      <a:r>
                        <a:rPr lang="en-GB" sz="1600" u="none" cap="none" strike="noStrike"/>
                        <a:t>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Browser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Chrome, Mozilla firefox, M</a:t>
                      </a:r>
                      <a:r>
                        <a:rPr lang="en-GB" sz="1600"/>
                        <a:t>S</a:t>
                      </a:r>
                      <a:r>
                        <a:rPr lang="en-GB" sz="1600" u="none" cap="none" strike="noStrike"/>
                        <a:t> Edge, Safari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12640" l="0" r="0" t="0"/>
          <a:stretch/>
        </p:blipFill>
        <p:spPr>
          <a:xfrm>
            <a:off x="1789350" y="818025"/>
            <a:ext cx="5912376" cy="39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>
            <p:ph type="title"/>
          </p:nvPr>
        </p:nvSpPr>
        <p:spPr>
          <a:xfrm>
            <a:off x="311713" y="15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 DESIGN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13" y="731038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8.1 ER DIAGRAM</a:t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17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 DESIGN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23788" l="0" r="0" t="14069"/>
          <a:stretch/>
        </p:blipFill>
        <p:spPr>
          <a:xfrm>
            <a:off x="1479700" y="1767175"/>
            <a:ext cx="6184602" cy="271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8.1 DATA FLOW DIAGRAM - BASIC LEVEL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11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 DESIGN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40765" l="0" r="22964" t="0"/>
          <a:stretch/>
        </p:blipFill>
        <p:spPr>
          <a:xfrm>
            <a:off x="546075" y="772225"/>
            <a:ext cx="8166825" cy="44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68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8.1 DATA FLOW DIAGRAM - ADMIN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/>
              <a:t>CONTENTS</a:t>
            </a:r>
            <a:endParaRPr b="1" sz="262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52500" y="129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{D689B900-A120-4C7F-8113-7EEC1C8C4EEA}</a:tableStyleId>
              </a:tblPr>
              <a:tblGrid>
                <a:gridCol w="838950"/>
                <a:gridCol w="5152075"/>
                <a:gridCol w="124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SR 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SLIDE  NO.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GANTT CHART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PROBLEM STATEMENT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EXISTING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PROPOSED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SOFTWARE DEVELOPMENT LIFECYCLE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FEASIBILITY</a:t>
                      </a:r>
                      <a:r>
                        <a:rPr lang="en-GB"/>
                        <a:t> STUDY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 DESIGN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48519" l="2725" r="26297" t="5728"/>
          <a:stretch/>
        </p:blipFill>
        <p:spPr>
          <a:xfrm>
            <a:off x="617800" y="1321800"/>
            <a:ext cx="7854648" cy="3577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86850" y="670625"/>
            <a:ext cx="8634300" cy="4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8.1 DATA FLOW DIAGRAM - FACULTY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12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 DESIGN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b="45583" l="0" r="24862" t="5860"/>
          <a:stretch/>
        </p:blipFill>
        <p:spPr>
          <a:xfrm>
            <a:off x="575075" y="1013600"/>
            <a:ext cx="7993851" cy="364962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78050" y="702175"/>
            <a:ext cx="78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8.1 DATA FLOW DIAGRAM -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 RESULTS 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The Result will be a Clean , Functional , Dynamic Website. 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500"/>
              <a:t>This are some Screenshots </a:t>
            </a:r>
            <a:endParaRPr sz="3500"/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2987100" y="4572325"/>
            <a:ext cx="3169800" cy="57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HOMEPAGE</a:t>
            </a:r>
            <a:endParaRPr b="1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2825025" y="58450"/>
            <a:ext cx="32829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DEPARTMENT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2987100" y="4572325"/>
            <a:ext cx="3169800" cy="57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DEPARTMENT</a:t>
            </a:r>
            <a:endParaRPr b="1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2987100" y="4572325"/>
            <a:ext cx="3169800" cy="57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FACULTY DETAILS</a:t>
            </a:r>
            <a:endParaRPr b="1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2987100" y="4572325"/>
            <a:ext cx="3169800" cy="57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FACULTY DETAILS</a:t>
            </a:r>
            <a:endParaRPr b="1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2987100" y="4572325"/>
            <a:ext cx="3169800" cy="57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ADMISSION FORM</a:t>
            </a:r>
            <a:endParaRPr b="1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2987100" y="4572325"/>
            <a:ext cx="3169800" cy="57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STUDENT LOGIN</a:t>
            </a:r>
            <a:endParaRPr b="1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2987100" y="4572325"/>
            <a:ext cx="3169800" cy="57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STUDENT PROFILE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/>
              <a:t>CONTENTS</a:t>
            </a:r>
            <a:endParaRPr b="1" sz="2620"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952500" y="13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{D689B900-A120-4C7F-8113-7EEC1C8C4EEA}</a:tableStyleId>
              </a:tblPr>
              <a:tblGrid>
                <a:gridCol w="838950"/>
                <a:gridCol w="5152075"/>
                <a:gridCol w="124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SR 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SLIDE  NO.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Design - ER, DFD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Limitation of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Future Scope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3"/>
          <p:cNvSpPr/>
          <p:nvPr/>
        </p:nvSpPr>
        <p:spPr>
          <a:xfrm>
            <a:off x="2987100" y="4572325"/>
            <a:ext cx="3169800" cy="57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FACULTY LOGIN</a:t>
            </a:r>
            <a:endParaRPr b="1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4"/>
          <p:cNvSpPr/>
          <p:nvPr/>
        </p:nvSpPr>
        <p:spPr>
          <a:xfrm>
            <a:off x="2987100" y="4572325"/>
            <a:ext cx="3169800" cy="57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FACULTY PROFILE</a:t>
            </a:r>
            <a:endParaRPr b="1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10. LIMITATION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294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Our Website currently doesn’t provide direct communication between Entities like Faculty and Students.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chat bot on website is static and doesn’t support AI or Machine Learning Answers.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Students still have to Pay their Fees and Other Monetary Transactions with Offline mode</a:t>
            </a:r>
            <a:endParaRPr sz="2000"/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11. FUTURE SCOPE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313750"/>
            <a:ext cx="8753100" cy="3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2050"/>
              <a:t>11.1 Providing Communication </a:t>
            </a:r>
            <a:endParaRPr sz="2050"/>
          </a:p>
          <a:p>
            <a:pPr indent="-3587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50"/>
              <a:buChar char="●"/>
            </a:pPr>
            <a:r>
              <a:rPr lang="en-GB" sz="2050"/>
              <a:t>Capabilities between Teachers and Student on the website to communicate with each other.</a:t>
            </a:r>
            <a:endParaRPr sz="2050"/>
          </a:p>
          <a:p>
            <a:pPr indent="-3587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-GB" sz="2050"/>
              <a:t>Providing Facilities to Teacher so they can receive and send Notification.</a:t>
            </a:r>
            <a:endParaRPr sz="205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Students will be able to Pay their Fees and Other Monetary Transactions with Online mode.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2050"/>
          </a:p>
        </p:txBody>
      </p:sp>
      <p:sp>
        <p:nvSpPr>
          <p:cNvPr id="291" name="Google Shape;29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11. FUTURE SCOPE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2000"/>
              <a:t>11.</a:t>
            </a:r>
            <a:r>
              <a:rPr lang="en-GB" sz="2000"/>
              <a:t>2 Enhancing AI Chatbot.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Making the chatbot more user friendly and Intelligent so that it can Answer most of Manual Question.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Adding more Details and Enhancing UI &amp; UX of the main pages of website like Faculty Details, Infrastructure Details, Login Page and Profile and much more.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12. REFERENCES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43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889" lvl="0" marL="71964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https://w</a:t>
            </a:r>
            <a:r>
              <a:rPr lang="en-GB" sz="2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ww.w3schools.com/css/default.asp</a:t>
            </a: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889" lvl="0" marL="71964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https://w</a:t>
            </a:r>
            <a:r>
              <a:rPr lang="en-GB" sz="2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ww.w3schools.com/html/default.asp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889" lvl="0" marL="71964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https://</a:t>
            </a:r>
            <a:r>
              <a:rPr lang="en-GB" sz="2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www.w3schools.com/js/default.asp</a:t>
            </a: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889" lvl="0" marL="71964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https://</a:t>
            </a:r>
            <a:r>
              <a:rPr lang="en-GB" sz="2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www.w3schools.com/php/default.asp</a:t>
            </a: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889" lvl="0" marL="71964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https://</a:t>
            </a:r>
            <a:r>
              <a:rPr lang="en-GB" sz="2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www.code.visualstudio.com/?wt.mc_id=DX_841432</a:t>
            </a: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889" lvl="0" marL="71964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https://</a:t>
            </a:r>
            <a:r>
              <a:rPr lang="en-GB" sz="2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www.visualstudio.com</a:t>
            </a: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/extensions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042" lvl="0" marL="71964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https://www.w3schools.com/mysql/default.asp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042" lvl="0" marL="71964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9042" lvl="0" marL="71964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https://developer.mozilla.org/en-US/docs/Web/HTML</a:t>
            </a:r>
            <a:endParaRPr sz="2000">
              <a:solidFill>
                <a:schemeClr val="accent1"/>
              </a:solidFill>
            </a:endParaRPr>
          </a:p>
          <a:p>
            <a:pPr indent="-462692" lvl="0" marL="71964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https://gpdaman.in/it/faculty-details</a:t>
            </a:r>
            <a:endParaRPr sz="1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/>
        </p:nvSpPr>
        <p:spPr>
          <a:xfrm>
            <a:off x="1002600" y="1428975"/>
            <a:ext cx="7138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/>
              <a:t>Thank You!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Any Question?</a:t>
            </a:r>
            <a:endParaRPr sz="2600"/>
          </a:p>
        </p:txBody>
      </p:sp>
      <p:sp>
        <p:nvSpPr>
          <p:cNvPr id="311" name="Google Shape;31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9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GANTT CHART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12498" l="24340" r="23859" t="10637"/>
          <a:stretch/>
        </p:blipFill>
        <p:spPr>
          <a:xfrm>
            <a:off x="1855850" y="1154850"/>
            <a:ext cx="5432299" cy="3416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9525">
              <a:srgbClr val="000000">
                <a:alpha val="40000"/>
              </a:srgbClr>
            </a:outerShdw>
          </a:effectLst>
        </p:spPr>
      </p:pic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PROBLEM STATEMENT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 Platform for College to Showcase the Facility and </a:t>
            </a:r>
            <a:br>
              <a:rPr lang="en-GB" sz="2000"/>
            </a:br>
            <a:r>
              <a:rPr lang="en-GB" sz="2000"/>
              <a:t>Infrastructure Details.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 Online Platform for College contact and Regular Updates regarding Tenders, Circulars, Events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 Online Platform to Present Images and Video Gallery of Events and Programs.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 Platform for Students to get Details </a:t>
            </a:r>
            <a:r>
              <a:rPr lang="en-GB" sz="2000"/>
              <a:t>about</a:t>
            </a:r>
            <a:r>
              <a:rPr lang="en-GB" sz="2000"/>
              <a:t> them and Verification of it and Academic Details also.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Teachers cannot Post Circulars and Updates at One Platform </a:t>
            </a:r>
            <a:endParaRPr sz="20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8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EXISTING SYSTEM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Students have to visit College for Getting Admission.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College has to Facility to show Circulars and Notice at Online Platform.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Visitors have to visit College Premises.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Waste of Energy, Time and Money.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Cannot Get Information by Computer or Smartphone.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Students have to visit College for Getting Details about College and Faculties.</a:t>
            </a:r>
            <a:endParaRPr sz="20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0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PROPOSED SYSTEM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0277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Our Project “College Website” provides a website for our College.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He/She can also get Information regarding College like Faculty, Staff, Infrastructure, Courses college Offers.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There will be a centralized platform for all needs of communication.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Less </a:t>
            </a:r>
            <a:r>
              <a:rPr lang="en-GB" sz="2000"/>
              <a:t>Paperwork</a:t>
            </a:r>
            <a:r>
              <a:rPr lang="en-GB" sz="2000"/>
              <a:t> required so beneficial for environment.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 waste of time, manpower and energy.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So that Anyone can visit to the website of College and gets details about it.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All facilities will be at students fingertips.</a:t>
            </a:r>
            <a:endParaRPr sz="2000"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8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SOFTWARE DEVELOPMENT LIFECYCLE MODEL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400" y="1257525"/>
            <a:ext cx="6397200" cy="31986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F</a:t>
            </a:r>
            <a:r>
              <a:rPr lang="en-GB"/>
              <a:t>EASIBILITY</a:t>
            </a:r>
            <a:r>
              <a:rPr lang="en-GB"/>
              <a:t> STUDY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6.1 TECHNICAL FEASIBILITY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Project needs memory requirement </a:t>
            </a:r>
            <a:r>
              <a:rPr lang="en-GB" sz="2000"/>
              <a:t>256GB</a:t>
            </a:r>
            <a:r>
              <a:rPr lang="en-GB" sz="2000"/>
              <a:t> ROM and 32 bit Processor.This is very feasible in this perspective.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This project can be loaded on any operating system with supports modern browser such as chrome, mozilla, edge, safari.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Hardware and software used a normally available and satisfies a individual's general budgets.</a:t>
            </a:r>
            <a:endParaRPr sz="2000"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