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A6CA0-42C7-46D5-80D9-657F66456309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104B0-A2AB-4E7D-9503-13D32A99F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6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104B0-A2AB-4E7D-9503-13D32A99F0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104B0-A2AB-4E7D-9503-13D32A99F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104B0-A2AB-4E7D-9503-13D32A99F0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104B0-A2AB-4E7D-9503-13D32A99F0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104B0-A2AB-4E7D-9503-13D32A99F0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104B0-A2AB-4E7D-9503-13D32A99F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104B0-A2AB-4E7D-9503-13D32A99F0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104B0-A2AB-4E7D-9503-13D32A99F0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3859-4238-43AB-888E-28600778646B}" type="datetimeFigureOut">
              <a:rPr lang="en-US" smtClean="0"/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58F4-78ED-450D-92D2-D6246E2B5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 descr="Classification: Public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US" sz="850" b="1" i="0" u="none" baseline="0" smtClean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endParaRPr lang="en-US" sz="850" b="1" i="0" u="none" baseline="0">
              <a:solidFill>
                <a:srgbClr val="34A853"/>
              </a:solidFill>
              <a:latin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Project - Let’s Play FIFA!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66950"/>
          </a:xfrm>
        </p:spPr>
        <p:txBody>
          <a:bodyPr>
            <a:normAutofit fontScale="90000" lnSpcReduction="20000"/>
          </a:bodyPr>
          <a:lstStyle/>
          <a:p>
            <a:r>
              <a:rPr lang="en-US" b="1" dirty="0" smtClean="0"/>
              <a:t>29</a:t>
            </a:r>
            <a:r>
              <a:rPr lang="en-US" b="1" baseline="30000" dirty="0" smtClean="0"/>
              <a:t>th</a:t>
            </a:r>
            <a:r>
              <a:rPr lang="en-US" b="1" dirty="0" smtClean="0"/>
              <a:t> October 202</a:t>
            </a:r>
            <a:r>
              <a:rPr lang="en-IN" altLang="en-US" b="1" dirty="0" smtClean="0"/>
              <a:t>1</a:t>
            </a:r>
          </a:p>
          <a:p>
            <a:endParaRPr lang="en-US" b="1" dirty="0" smtClean="0"/>
          </a:p>
          <a:p>
            <a:r>
              <a:rPr lang="en-US" b="1" dirty="0" err="1" smtClean="0"/>
              <a:t>Sangani</a:t>
            </a:r>
            <a:r>
              <a:rPr lang="en-US" b="1" dirty="0" smtClean="0"/>
              <a:t> </a:t>
            </a:r>
            <a:r>
              <a:rPr lang="en-US" b="1" dirty="0" err="1" smtClean="0"/>
              <a:t>Bhavin</a:t>
            </a:r>
            <a:r>
              <a:rPr lang="en-US" b="1" dirty="0" smtClean="0"/>
              <a:t> </a:t>
            </a:r>
            <a:r>
              <a:rPr lang="en-IN" altLang="en-US" b="1" dirty="0" smtClean="0"/>
              <a:t>P</a:t>
            </a:r>
            <a:r>
              <a:rPr lang="en-US" b="1" dirty="0" err="1" smtClean="0"/>
              <a:t>ravinbhai</a:t>
            </a:r>
            <a:endParaRPr lang="en-US" b="1" dirty="0" smtClean="0"/>
          </a:p>
          <a:p>
            <a:r>
              <a:rPr lang="en-IN" altLang="en-US" b="1" dirty="0" err="1" smtClean="0"/>
              <a:t>Himanshu</a:t>
            </a:r>
            <a:r>
              <a:rPr lang="en-IN" altLang="en-US" b="1" dirty="0" smtClean="0"/>
              <a:t> Bhardwaj </a:t>
            </a:r>
          </a:p>
          <a:p>
            <a:r>
              <a:rPr lang="en-US" b="1" dirty="0" smtClean="0"/>
              <a:t>Lakshmanan L</a:t>
            </a:r>
          </a:p>
          <a:p>
            <a:r>
              <a:rPr lang="en-IN" altLang="en-US" b="1" dirty="0" smtClean="0"/>
              <a:t>P </a:t>
            </a:r>
            <a:r>
              <a:rPr lang="en-US" b="1" dirty="0" smtClean="0"/>
              <a:t>Ashish </a:t>
            </a:r>
            <a:endParaRPr lang="en-I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5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Drawback</a:t>
            </a:r>
            <a:r>
              <a:rPr lang="en-IN" altLang="en-US" b="1" dirty="0" smtClean="0">
                <a:solidFill>
                  <a:srgbClr val="002060"/>
                </a:solidFill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 and </a:t>
            </a:r>
            <a:r>
              <a:rPr lang="en-IN" altLang="en-US" b="1" dirty="0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deas to improve 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98" y="1566666"/>
          <a:ext cx="10823608" cy="4116683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7781"/>
                <a:gridCol w="2727590"/>
                <a:gridCol w="1862694"/>
                <a:gridCol w="5215543"/>
              </a:tblGrid>
              <a:tr h="506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Problem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Result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Ideas to improve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Part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 Player 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MSE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– 1.26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While we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already predict the player rank with + or – 1 difference, there is still some improvement required w.r.t to the rank ordering of the results. Ranks sometime get shuffled. Creating more features, Training on older/2020 data could help.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Part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 Player Position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Accuracy –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88%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Scope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to predict all the player positions and not just 1. More features to distinguish among the player classes (e.g. LW is misclassified as RW). Focus on low volume positions’ misclassification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Part 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 the best staff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Assumption is the player’s growth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fully gets attributed to 2015 club. Ideally the growth should get attributed based on the time spent and if there was any growth during that time.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16380"/>
            <a:ext cx="10515600" cy="255778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Thank You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Table of Contents	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Methodology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Part A – Predict Player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Part B – Predict Player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Part C – Rank the best staff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Drawbacks and Next Steps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5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Problem Statement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5" y="1825625"/>
            <a:ext cx="10515600" cy="4351338"/>
          </a:xfrm>
        </p:spPr>
        <p:txBody>
          <a:bodyPr/>
          <a:lstStyle/>
          <a:p>
            <a:r>
              <a:rPr lang="en-US" sz="1800" dirty="0" smtClean="0"/>
              <a:t>3 part problem statement to analyze the FIFA(video game) data from 2015 to 2020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6690"/>
              </p:ext>
            </p:extLst>
          </p:nvPr>
        </p:nvGraphicFramePr>
        <p:xfrm>
          <a:off x="669697" y="2382593"/>
          <a:ext cx="10833815" cy="2796163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565531"/>
                <a:gridCol w="1816100"/>
                <a:gridCol w="1816312"/>
                <a:gridCol w="1816206"/>
                <a:gridCol w="1816206"/>
                <a:gridCol w="3003460"/>
              </a:tblGrid>
              <a:tr h="4088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Problem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Approach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Training Data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Test Data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Evaluation Criteria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Part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 Player 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Regression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2019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2020  - Select Clubs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MSE for player rating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Part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 Player Position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2019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2020 – Select Clubs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Classification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Accuracy (If the predicted position is one of the actual player positions it is classified correctly)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Part 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 the best staff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No Model - Rank </a:t>
                      </a:r>
                      <a:r>
                        <a:rPr lang="en-US" sz="1600" u="none" strike="noStrike" dirty="0">
                          <a:effectLst/>
                        </a:rPr>
                        <a:t>the clubs based on growth of the players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2015-2020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We have used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growth of  player reputation to see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if the club has </a:t>
                      </a:r>
                      <a:r>
                        <a:rPr lang="en-IN" altLang="en-US" sz="1600" u="none" strike="noStrike" baseline="0" dirty="0" smtClean="0">
                          <a:effectLst/>
                        </a:rPr>
                        <a:t>hepled players in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improv</a:t>
                      </a:r>
                      <a:r>
                        <a:rPr lang="en-IN" altLang="en-US" sz="1600" u="none" strike="noStrike" baseline="0" dirty="0" smtClean="0">
                          <a:effectLst/>
                        </a:rPr>
                        <a:t>ing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 </a:t>
                      </a:r>
                      <a:r>
                        <a:rPr lang="en-IN" altLang="en-US" sz="1600" u="none" strike="noStrike" baseline="0" dirty="0" smtClean="0">
                          <a:effectLst/>
                        </a:rPr>
                        <a:t>or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not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5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Methodology 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6223" y="1402246"/>
          <a:ext cx="4789874" cy="4921281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325336"/>
                <a:gridCol w="3464538"/>
              </a:tblGrid>
              <a:tr h="9218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Language</a:t>
                      </a:r>
                      <a:r>
                        <a:rPr lang="en-US" sz="1600" baseline="0" dirty="0" smtClean="0"/>
                        <a:t> Used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32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Packages</a:t>
                      </a:r>
                      <a:r>
                        <a:rPr lang="en-US" sz="1600" baseline="0" dirty="0" smtClean="0"/>
                        <a:t> Used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Handling - Pandas,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Numpy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Modelling – </a:t>
                      </a:r>
                      <a:r>
                        <a:rPr lang="en-US" sz="1600" baseline="0" dirty="0" err="1" smtClean="0"/>
                        <a:t>sklearn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Keras</a:t>
                      </a:r>
                      <a:endParaRPr lang="en-US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 smtClean="0"/>
                        <a:t>Visualization – </a:t>
                      </a:r>
                      <a:r>
                        <a:rPr lang="en-US" sz="1600" baseline="0" dirty="0" err="1" smtClean="0"/>
                        <a:t>Seaborn</a:t>
                      </a:r>
                      <a:r>
                        <a:rPr lang="en-US" sz="1600" baseline="0" dirty="0" smtClean="0"/>
                        <a:t>,</a:t>
                      </a:r>
                      <a:r>
                        <a:rPr lang="en-IN" altLang="en-US" sz="1600" baseline="0" dirty="0" smtClean="0"/>
                        <a:t>M</a:t>
                      </a:r>
                      <a:r>
                        <a:rPr lang="en-US" sz="1600" baseline="0" dirty="0" err="1" smtClean="0"/>
                        <a:t>atplotlib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61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Data Used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Positional Ratings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Overall Rating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Wage/Salary/ Release Clause (not used for Part</a:t>
                      </a:r>
                      <a:r>
                        <a:rPr lang="en-US" sz="1600" baseline="0" dirty="0" smtClean="0"/>
                        <a:t> B)</a:t>
                      </a:r>
                      <a:endParaRPr lang="en-US" sz="1600" dirty="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Characteristics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Club Contract details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Skill details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487970" y="1289312"/>
            <a:ext cx="6163056" cy="5096980"/>
            <a:chOff x="5487970" y="1289312"/>
            <a:chExt cx="6163056" cy="5096980"/>
          </a:xfrm>
        </p:grpSpPr>
        <p:pic>
          <p:nvPicPr>
            <p:cNvPr id="18" name="Picture 1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87970" y="3862548"/>
              <a:ext cx="6163056" cy="2523744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5490690" y="1289312"/>
              <a:ext cx="6160336" cy="3622799"/>
              <a:chOff x="5490690" y="1289312"/>
              <a:chExt cx="6160336" cy="362279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0690" y="1289312"/>
                <a:ext cx="6160336" cy="2524258"/>
              </a:xfrm>
              <a:prstGeom prst="rect">
                <a:avLst/>
              </a:prstGeom>
            </p:spPr>
          </p:pic>
          <p:sp>
            <p:nvSpPr>
              <p:cNvPr id="13" name="Oval 12"/>
              <p:cNvSpPr/>
              <p:nvPr/>
            </p:nvSpPr>
            <p:spPr>
              <a:xfrm>
                <a:off x="5580842" y="1545464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652194" y="1888041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813698" y="1921525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78827" y="3299435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94960" y="4563403"/>
                <a:ext cx="365760" cy="348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21" name="Oval 20"/>
          <p:cNvSpPr/>
          <p:nvPr/>
        </p:nvSpPr>
        <p:spPr>
          <a:xfrm>
            <a:off x="8203738" y="3299435"/>
            <a:ext cx="365760" cy="348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5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Part A </a:t>
            </a:r>
            <a:r>
              <a:rPr lang="en-IN" altLang="en-US" b="1" dirty="0" smtClean="0">
                <a:solidFill>
                  <a:srgbClr val="002060"/>
                </a:solidFill>
              </a:rPr>
              <a:t>:</a:t>
            </a:r>
            <a:r>
              <a:rPr lang="en-US" b="1" dirty="0" smtClean="0">
                <a:solidFill>
                  <a:srgbClr val="002060"/>
                </a:solidFill>
              </a:rPr>
              <a:t> Predict Player Rank  </a:t>
            </a:r>
            <a:r>
              <a:rPr lang="en-IN" altLang="en-US" b="1" dirty="0" smtClean="0">
                <a:solidFill>
                  <a:srgbClr val="002060"/>
                </a:solidFill>
              </a:rPr>
              <a:t>- </a:t>
            </a:r>
            <a:r>
              <a:rPr lang="en-US" b="1" dirty="0" smtClean="0">
                <a:solidFill>
                  <a:srgbClr val="002060"/>
                </a:solidFill>
              </a:rPr>
              <a:t>Approach 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74320" y="1541418"/>
          <a:ext cx="3461656" cy="4925621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461656"/>
              </a:tblGrid>
              <a:tr h="493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Data Preparation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2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 Training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Data Used –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2019 data (80%   train)</a:t>
                      </a:r>
                    </a:p>
                    <a:p>
                      <a:pPr algn="l" fontAlgn="b"/>
                      <a:endParaRPr lang="en-US" sz="1600" u="none" strike="noStrike" baseline="0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Preparation </a:t>
                      </a:r>
                      <a:r>
                        <a:rPr lang="en-IN" alt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function is developed to do all          the basic data cleaning activities like dropping duplicate and irrelevant columns. Other key steps – 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Categorical Features – One Hot Encoding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Missing Values Imputation –  Mode or Zeroes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Player Positions – First position is used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Date Columns – Converted to year or 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66606" y="1543091"/>
          <a:ext cx="3282946" cy="496824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282946"/>
              </a:tblGrid>
              <a:tr h="458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Algorithms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Used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Step 1 – </a:t>
                      </a:r>
                      <a:r>
                        <a:rPr lang="en-US" sz="1600" b="0" i="1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Selecting Features</a:t>
                      </a:r>
                      <a:r>
                        <a:rPr lang="en-IN" altLang="en-US" sz="1600" b="0" i="1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:</a:t>
                      </a: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Lasso Regression is used to select </a:t>
                      </a:r>
                      <a:r>
                        <a:rPr lang="en-IN" alt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relevant 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features – All features with beta value of &gt;0.1 </a:t>
                      </a:r>
                      <a:r>
                        <a:rPr lang="en-IN" alt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are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selected for further analysis</a:t>
                      </a:r>
                    </a:p>
                    <a:p>
                      <a:pPr algn="l" fontAlgn="b"/>
                      <a:endParaRPr lang="en-US" sz="1600" b="1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Step 2 – </a:t>
                      </a:r>
                      <a:r>
                        <a:rPr lang="en-US" sz="1600" b="0" i="1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Predicting Rank</a:t>
                      </a:r>
                      <a:r>
                        <a:rPr lang="en-IN" altLang="en-US" sz="1600" b="0" i="1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:</a:t>
                      </a: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Used a neural network with selected features to predict the player rank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498080" y="1516966"/>
          <a:ext cx="3218302" cy="490579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218302"/>
              </a:tblGrid>
              <a:tr h="473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Result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2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20%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Test Data –</a:t>
                      </a:r>
                    </a:p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On the 20%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test data, results –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altLang="en-US" sz="1600" dirty="0" smtClean="0"/>
                        <a:t>Linear Regression (MSE : 5.95)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altLang="en-US" sz="1600" dirty="0" smtClean="0"/>
                        <a:t>Lasso Regression with best alpha (MSE: 6.03)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altLang="en-US" sz="1600" dirty="0" smtClean="0"/>
                        <a:t>Neural Network (MSE: 1.033)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IN" altLang="en-US" sz="16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altLang="en-US" sz="1600" b="1" dirty="0" smtClean="0"/>
                        <a:t>Selected</a:t>
                      </a:r>
                      <a:r>
                        <a:rPr lang="en-IN" altLang="en-US" sz="1600" b="1" baseline="0" dirty="0" smtClean="0"/>
                        <a:t> Clubs (Private Test) - </a:t>
                      </a:r>
                      <a:endParaRPr lang="en-IN" altLang="en-US" sz="1600" b="1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altLang="en-US" sz="1600" dirty="0" smtClean="0"/>
                        <a:t>On the Given</a:t>
                      </a:r>
                      <a:r>
                        <a:rPr lang="en-IN" altLang="en-US" sz="1600" baseline="0" dirty="0" smtClean="0"/>
                        <a:t> Test Data of selected clubs in 2020 MSE of the final model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altLang="en-US" sz="1600" baseline="0" dirty="0" smtClean="0"/>
                        <a:t>is found to be </a:t>
                      </a:r>
                      <a:r>
                        <a:rPr lang="en-IN" altLang="en-US" sz="1600" b="1" baseline="0" dirty="0" smtClean="0">
                          <a:solidFill>
                            <a:schemeClr val="accent6"/>
                          </a:solidFill>
                        </a:rPr>
                        <a:t>1.47</a:t>
                      </a:r>
                      <a:endParaRPr lang="en-IN" altLang="en-US" sz="1600" b="1" dirty="0" smtClean="0">
                        <a:solidFill>
                          <a:schemeClr val="accent6"/>
                        </a:solidFill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5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Part A – Predict Player Rank - Results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6225" y="2071808"/>
            <a:ext cx="3366458" cy="3964477"/>
          </a:xfrm>
        </p:spPr>
        <p:txBody>
          <a:bodyPr/>
          <a:lstStyle/>
          <a:p>
            <a:pPr marL="0" indent="0">
              <a:buNone/>
            </a:pPr>
            <a:r>
              <a:rPr lang="en-US" sz="1800" i="1" u="sng" dirty="0" smtClean="0"/>
              <a:t>Details of the neural network </a:t>
            </a:r>
            <a:r>
              <a:rPr lang="en-IN" altLang="en-US" sz="1800" i="1" u="sng" dirty="0" smtClean="0"/>
              <a:t>:</a:t>
            </a:r>
            <a:r>
              <a:rPr lang="en-US" sz="1800" dirty="0" smtClean="0"/>
              <a:t> 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Activation Function – </a:t>
            </a:r>
            <a:r>
              <a:rPr lang="en-US" sz="1800" dirty="0" err="1" smtClean="0"/>
              <a:t>ReLU</a:t>
            </a:r>
            <a:endParaRPr lang="en-US" sz="1800" dirty="0" smtClean="0"/>
          </a:p>
          <a:p>
            <a:pPr marL="342900" indent="-342900">
              <a:buAutoNum type="arabicParenR"/>
            </a:pPr>
            <a:r>
              <a:rPr lang="en-US" sz="1800" dirty="0" smtClean="0"/>
              <a:t>Optimizer – Adam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Loss Metric – MSE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Early Stopping – Yes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Epochs - 30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6225" y="1547446"/>
            <a:ext cx="3221501" cy="37982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Model Details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12158" y="1547446"/>
            <a:ext cx="5042857" cy="37982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Top 5 Results (2020 Test Clubs Only)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10744" y="2227580"/>
          <a:ext cx="6635930" cy="325881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67399"/>
                <a:gridCol w="1443393"/>
                <a:gridCol w="2148827"/>
                <a:gridCol w="1976311"/>
              </a:tblGrid>
              <a:tr h="493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Sl. 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Player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Predicted 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Actual 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553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Ronaldo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Neymar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 Hazard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K. De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Bruyne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Podium Icon | IconExperience - Professional Icons » O-Coll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0"/>
          <a:stretch>
            <a:fillRect/>
          </a:stretch>
        </p:blipFill>
        <p:spPr bwMode="auto">
          <a:xfrm>
            <a:off x="10097469" y="134315"/>
            <a:ext cx="1868712" cy="13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5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Part B – Predict Player Position – Approach 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7787"/>
              </p:ext>
            </p:extLst>
          </p:nvPr>
        </p:nvGraphicFramePr>
        <p:xfrm>
          <a:off x="683765" y="1516966"/>
          <a:ext cx="3003460" cy="496824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003460"/>
              </a:tblGrid>
              <a:tr h="458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Data Preparation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0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Training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Data Used –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2019 data (75% train)</a:t>
                      </a:r>
                    </a:p>
                    <a:p>
                      <a:pPr algn="l" fontAlgn="b"/>
                      <a:endParaRPr lang="en-US" sz="1600" u="none" strike="noStrike" baseline="0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Preparation –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steps – 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Categorical Features – One Hot Encoding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Missing Values Imputation – Mode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Player Positions – First position is used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Date Columns – Converted to year or age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 Target Variable – Player Position is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 encoded</a:t>
                      </a:r>
                      <a:endParaRPr lang="en-US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198620" y="1517015"/>
          <a:ext cx="3003550" cy="496824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003550"/>
              </a:tblGrid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Algorithms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Used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66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 Models were tried </a:t>
                      </a:r>
                      <a:r>
                        <a:rPr lang="en-IN" alt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:</a:t>
                      </a:r>
                      <a:endParaRPr lang="en-US" sz="1600" b="1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US" sz="1600" b="0" i="1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alt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didn’t give good results. Classification accuracy of </a:t>
                      </a:r>
                      <a:r>
                        <a:rPr lang="en-IN" alt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only 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17% </a:t>
                      </a:r>
                      <a:r>
                        <a:rPr lang="en-IN" alt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observed</a:t>
                      </a: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US" sz="1600" b="0" i="1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Neural </a:t>
                      </a:r>
                      <a:r>
                        <a:rPr lang="en-IN" altLang="en-US" sz="1600" b="0" i="1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600" b="0" i="1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etwork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alt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: Using Neural Network yielded a 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Classification accuracy of 78%</a:t>
                      </a:r>
                    </a:p>
                    <a:p>
                      <a:pPr indent="0" algn="l" fontAlgn="b">
                        <a:buNone/>
                      </a:pP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0" indent="0" algn="l" fontAlgn="b">
                        <a:buNone/>
                      </a:pP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Neural network Model details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–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Activation Function – </a:t>
                      </a:r>
                      <a:r>
                        <a:rPr lang="en-US" sz="1600" dirty="0" err="1" smtClean="0"/>
                        <a:t>ReLU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dirty="0" err="1" smtClean="0"/>
                        <a:t>Softmax</a:t>
                      </a:r>
                      <a:endParaRPr lang="en-US" sz="1600" dirty="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Dropout - Yes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Optimizer – Adam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Loss Metric – Cosine</a:t>
                      </a:r>
                      <a:r>
                        <a:rPr lang="en-US" sz="1600" baseline="0" dirty="0" smtClean="0"/>
                        <a:t> Similarity</a:t>
                      </a:r>
                      <a:endParaRPr lang="en-US" sz="1600" dirty="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Early Stopping – Yes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/>
                        <a:t>Epochs - 200 </a:t>
                      </a:r>
                    </a:p>
                    <a:p>
                      <a:pPr marL="0" indent="0" algn="l" fontAlgn="b">
                        <a:buNone/>
                      </a:pP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342900" indent="-342900" algn="l" fontAlgn="b">
                        <a:buAutoNum type="arabicParenR"/>
                      </a:pP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68100"/>
              </p:ext>
            </p:extLst>
          </p:nvPr>
        </p:nvGraphicFramePr>
        <p:xfrm>
          <a:off x="7712710" y="1517015"/>
          <a:ext cx="3003550" cy="4967605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003550"/>
              </a:tblGrid>
              <a:tr h="479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Result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25%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Test Data –</a:t>
                      </a:r>
                    </a:p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On the </a:t>
                      </a:r>
                      <a:r>
                        <a:rPr lang="en-US" sz="1600" u="none" strike="noStrike" dirty="0" smtClean="0">
                          <a:effectLst/>
                        </a:rPr>
                        <a:t>25%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test data, results –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altLang="en-US" sz="1600" dirty="0" smtClean="0"/>
                        <a:t>Logistic Regression (Accuracy – 17%)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altLang="en-US" sz="1600" dirty="0" smtClean="0"/>
                        <a:t>Neural Network (Accuracy</a:t>
                      </a:r>
                      <a:r>
                        <a:rPr lang="en-IN" altLang="en-US" sz="1600" baseline="0" dirty="0" smtClean="0"/>
                        <a:t> – 78%</a:t>
                      </a:r>
                      <a:r>
                        <a:rPr lang="en-IN" altLang="en-US" sz="1600" dirty="0" smtClean="0"/>
                        <a:t>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IN" altLang="en-US" sz="160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IN" altLang="en-US" sz="16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altLang="en-US" sz="1600" b="1" dirty="0" smtClean="0"/>
                        <a:t>Selected</a:t>
                      </a:r>
                      <a:r>
                        <a:rPr lang="en-IN" altLang="en-US" sz="1600" b="1" baseline="0" dirty="0" smtClean="0"/>
                        <a:t> Clubs (Private Test) –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altLang="en-US" sz="1600" b="0" baseline="0" dirty="0" smtClean="0"/>
                        <a:t>After changing the accuracy criteria to be correct if we predict any of the player position, o</a:t>
                      </a:r>
                      <a:r>
                        <a:rPr lang="en-IN" altLang="en-US" sz="1600" dirty="0" smtClean="0"/>
                        <a:t>n the Given</a:t>
                      </a:r>
                      <a:r>
                        <a:rPr lang="en-IN" altLang="en-US" sz="1600" baseline="0" dirty="0" smtClean="0"/>
                        <a:t> Test Data of selected clubs in 2020 accuracy of the final model is </a:t>
                      </a:r>
                      <a:r>
                        <a:rPr lang="en-IN" altLang="en-US" sz="1600" b="1" baseline="0" dirty="0" smtClean="0">
                          <a:solidFill>
                            <a:schemeClr val="accent6"/>
                          </a:solidFill>
                        </a:rPr>
                        <a:t>88%</a:t>
                      </a:r>
                      <a:endParaRPr lang="en-IN" altLang="en-US" sz="1600" b="1" dirty="0" smtClean="0">
                        <a:solidFill>
                          <a:schemeClr val="accent6"/>
                        </a:solidFill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5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Part B – Predict Player Position - Results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5" y="2799496"/>
            <a:ext cx="7852087" cy="3750251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16225" y="1473933"/>
            <a:ext cx="10515600" cy="4351338"/>
          </a:xfrm>
        </p:spPr>
        <p:txBody>
          <a:bodyPr/>
          <a:lstStyle/>
          <a:p>
            <a:r>
              <a:rPr lang="en-US" sz="1800" dirty="0" smtClean="0"/>
              <a:t>For each of the predicted position</a:t>
            </a:r>
            <a:r>
              <a:rPr lang="en-IN" altLang="en-US" sz="1800" dirty="0" smtClean="0"/>
              <a:t>s</a:t>
            </a:r>
            <a:r>
              <a:rPr lang="en-US" sz="1800" dirty="0" smtClean="0"/>
              <a:t>, number of players is shown as a bar and line shows the accuracy.</a:t>
            </a:r>
          </a:p>
          <a:p>
            <a:r>
              <a:rPr lang="en-US" sz="1800" dirty="0" smtClean="0"/>
              <a:t>For positions with high volume like CM, CB, GK, RB we have very high accuracy of &gt;</a:t>
            </a:r>
            <a:r>
              <a:rPr lang="en-US" sz="1800" dirty="0" smtClean="0">
                <a:solidFill>
                  <a:schemeClr val="tx1"/>
                </a:solidFill>
              </a:rPr>
              <a:t>9</a:t>
            </a:r>
            <a:r>
              <a:rPr lang="en-IN" sz="1800" dirty="0"/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%</a:t>
            </a:r>
            <a:endParaRPr lang="en-US" sz="1800" dirty="0" smtClean="0"/>
          </a:p>
          <a:p>
            <a:r>
              <a:rPr lang="en-US" sz="1800" dirty="0" smtClean="0"/>
              <a:t>For positions with lower volume like LW, RW, L, CDM we seem to have lower accuracy</a:t>
            </a:r>
            <a:endParaRPr lang="en-US" dirty="0"/>
          </a:p>
        </p:txBody>
      </p:sp>
      <p:pic>
        <p:nvPicPr>
          <p:cNvPr id="3074" name="Picture 2" descr="Soccer Positions Explained: Names, Numbers And Ro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539" y="90756"/>
            <a:ext cx="2102572" cy="131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5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Part C – Which club has the best staff?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440948" y="1896751"/>
          <a:ext cx="7510084" cy="19072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1401"/>
                <a:gridCol w="2279561"/>
                <a:gridCol w="2279561"/>
                <a:gridCol w="2279561"/>
              </a:tblGrid>
              <a:tr h="396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Club Rank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Club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Staff score based on player skill growth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% growth in international reputation score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RCD </a:t>
                      </a:r>
                      <a:r>
                        <a:rPr lang="en-US" sz="1600" u="none" strike="noStrike" dirty="0" err="1">
                          <a:effectLst/>
                        </a:rPr>
                        <a:t>Espanyol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Angers SCO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OGC Nice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RC Celta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FC Nantes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0948" y="4431743"/>
          <a:ext cx="7510084" cy="19072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1401"/>
                <a:gridCol w="2279561"/>
                <a:gridCol w="2279561"/>
                <a:gridCol w="2279561"/>
              </a:tblGrid>
              <a:tr h="396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Club Rank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Club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Staff score based on player skill growth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% growth in international reputation score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12.5%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Crystal Palace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Borussia Dortmund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Everton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40948" y="1475159"/>
            <a:ext cx="1998490" cy="379541"/>
          </a:xfrm>
          <a:prstGeom prst="rect">
            <a:avLst/>
          </a:prstGeom>
          <a:solidFill>
            <a:srgbClr val="4472C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5 Clubs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0948" y="4010008"/>
            <a:ext cx="1998490" cy="379541"/>
          </a:xfrm>
          <a:prstGeom prst="rect">
            <a:avLst/>
          </a:prstGeom>
          <a:solidFill>
            <a:srgbClr val="4472C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Bottom 5 Clubs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6255" y="1473835"/>
            <a:ext cx="3437890" cy="4864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How do we decide which club has best staff?</a:t>
            </a:r>
          </a:p>
          <a:p>
            <a:pPr marL="0" indent="0">
              <a:buNone/>
            </a:pPr>
            <a:r>
              <a:rPr lang="en-US" sz="1600" i="1" u="sng" dirty="0" smtClean="0"/>
              <a:t>Approach</a:t>
            </a:r>
            <a:r>
              <a:rPr lang="en-US" sz="1600" dirty="0" smtClean="0"/>
              <a:t> </a:t>
            </a:r>
            <a:r>
              <a:rPr lang="en-IN" altLang="en-US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If the player’s skill</a:t>
            </a:r>
            <a:r>
              <a:rPr lang="en-IN" altLang="en-US" sz="1600" dirty="0" smtClean="0"/>
              <a:t>s</a:t>
            </a:r>
            <a:r>
              <a:rPr lang="en-US" sz="1600" dirty="0" smtClean="0"/>
              <a:t> and rating</a:t>
            </a:r>
            <a:r>
              <a:rPr lang="en-IN" altLang="en-US" sz="1600" dirty="0" smtClean="0"/>
              <a:t>s</a:t>
            </a:r>
            <a:r>
              <a:rPr lang="en-US" sz="1600" dirty="0" smtClean="0"/>
              <a:t> increase, it means the club has good staff</a:t>
            </a:r>
            <a:r>
              <a:rPr lang="en-IN" altLang="en-US" sz="1600" dirty="0" smtClean="0"/>
              <a:t>.</a:t>
            </a:r>
            <a:r>
              <a:rPr lang="en-US" sz="1600" dirty="0" smtClean="0"/>
              <a:t>We took all the skill</a:t>
            </a:r>
            <a:r>
              <a:rPr lang="en-IN" altLang="en-US" sz="1600" dirty="0" smtClean="0"/>
              <a:t>s</a:t>
            </a:r>
            <a:r>
              <a:rPr lang="en-US" sz="1600" dirty="0" smtClean="0"/>
              <a:t> and rating</a:t>
            </a:r>
            <a:r>
              <a:rPr lang="en-IN" altLang="en-US" sz="1600" dirty="0" smtClean="0"/>
              <a:t>s</a:t>
            </a:r>
            <a:r>
              <a:rPr lang="en-US" sz="1600" dirty="0" smtClean="0"/>
              <a:t> columns and identified the percentage growth between 2015 and 2020 at a club level. This rating is converted into a score column</a:t>
            </a:r>
            <a:r>
              <a:rPr lang="en-IN" altLang="en-US" sz="1600" dirty="0" smtClean="0"/>
              <a:t>, which serve as a metric to identify good staffs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How can we be sure we did a good job in rating the best staff?</a:t>
            </a:r>
          </a:p>
          <a:p>
            <a:pPr marL="0" indent="0">
              <a:buNone/>
            </a:pPr>
            <a:r>
              <a:rPr lang="en-US" sz="1600" i="1" u="sng" dirty="0" smtClean="0"/>
              <a:t>Approach</a:t>
            </a:r>
            <a:r>
              <a:rPr lang="en-US" sz="1600" dirty="0" smtClean="0"/>
              <a:t> </a:t>
            </a:r>
            <a:r>
              <a:rPr lang="en-IN" altLang="en-US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We calculated the international reputation of these players and compared their percentage growth between 2015 and 2020 </a:t>
            </a:r>
          </a:p>
        </p:txBody>
      </p:sp>
      <p:pic>
        <p:nvPicPr>
          <p:cNvPr id="1026" name="Picture 2" descr="Podium Icon | IconExperience - Professional Icons » O-Coll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0"/>
          <a:stretch>
            <a:fillRect/>
          </a:stretch>
        </p:blipFill>
        <p:spPr bwMode="auto">
          <a:xfrm>
            <a:off x="10097469" y="201113"/>
            <a:ext cx="1868712" cy="13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dium Icon | IconExperience - Professional Icons » O-Coll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0"/>
          <a:stretch>
            <a:fillRect/>
          </a:stretch>
        </p:blipFill>
        <p:spPr bwMode="auto">
          <a:xfrm>
            <a:off x="10097469" y="134315"/>
            <a:ext cx="1868712" cy="13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1142</Words>
  <Application>Microsoft Office PowerPoint</Application>
  <PresentationFormat>Widescreen</PresentationFormat>
  <Paragraphs>231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Microsoft Sans Serif</vt:lpstr>
      <vt:lpstr>Office Theme</vt:lpstr>
      <vt:lpstr>Project - Let’s Play FIFA!</vt:lpstr>
      <vt:lpstr>Table of Contents </vt:lpstr>
      <vt:lpstr>Problem Statement</vt:lpstr>
      <vt:lpstr>Methodology </vt:lpstr>
      <vt:lpstr>Part A : Predict Player Rank  - Approach </vt:lpstr>
      <vt:lpstr>Part A – Predict Player Rank - Results</vt:lpstr>
      <vt:lpstr>Part B – Predict Player Position – Approach </vt:lpstr>
      <vt:lpstr>Part B – Predict Player Position - Results</vt:lpstr>
      <vt:lpstr>Part C – Which club has the best staff?</vt:lpstr>
      <vt:lpstr>Drawbacks and Ideas to improve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Let’s Play FIFA!</dc:title>
  <dc:creator>Lakshmanan L</dc:creator>
  <cp:lastModifiedBy>Lakshmanan L</cp:lastModifiedBy>
  <cp:revision>45</cp:revision>
  <dcterms:created xsi:type="dcterms:W3CDTF">2021-10-29T07:36:00Z</dcterms:created>
  <dcterms:modified xsi:type="dcterms:W3CDTF">2021-10-29T17:28:41Z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34e9f24e-6418-4e33-bdf8-de6d8c4d6ccf</vt:lpwstr>
  </property>
  <property fmtid="{D5CDD505-2E9C-101B-9397-08002B2CF9AE}" pid="3" name="Classification">
    <vt:lpwstr>TVSC_3XT3RNAL</vt:lpwstr>
  </property>
  <property fmtid="{D5CDD505-2E9C-101B-9397-08002B2CF9AE}" pid="4" name="ICV">
    <vt:lpwstr>24ACB8EBC4F44081AE2C6F959202215A</vt:lpwstr>
  </property>
  <property fmtid="{D5CDD505-2E9C-101B-9397-08002B2CF9AE}" pid="5" name="KSOProductBuildVer">
    <vt:lpwstr>1033-11.2.0.10351</vt:lpwstr>
  </property>
</Properties>
</file>