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8"/>
  </p:notesMasterIdLst>
  <p:handoutMasterIdLst>
    <p:handoutMasterId r:id="rId6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1" r:id="rId11"/>
    <p:sldId id="285" r:id="rId12"/>
    <p:sldId id="286" r:id="rId13"/>
    <p:sldId id="287" r:id="rId14"/>
    <p:sldId id="288" r:id="rId15"/>
    <p:sldId id="290" r:id="rId16"/>
    <p:sldId id="291" r:id="rId17"/>
    <p:sldId id="293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2" r:id="rId38"/>
    <p:sldId id="323" r:id="rId39"/>
    <p:sldId id="331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  <p:sldId id="351" r:id="rId52"/>
    <p:sldId id="352" r:id="rId53"/>
    <p:sldId id="354" r:id="rId54"/>
    <p:sldId id="355" r:id="rId55"/>
    <p:sldId id="356" r:id="rId56"/>
    <p:sldId id="357" r:id="rId57"/>
    <p:sldId id="358" r:id="rId58"/>
    <p:sldId id="372" r:id="rId59"/>
    <p:sldId id="373" r:id="rId60"/>
    <p:sldId id="374" r:id="rId61"/>
    <p:sldId id="377" r:id="rId62"/>
    <p:sldId id="378" r:id="rId63"/>
    <p:sldId id="379" r:id="rId64"/>
    <p:sldId id="380" r:id="rId65"/>
    <p:sldId id="381" r:id="rId66"/>
    <p:sldId id="420" r:id="rId67"/>
  </p:sldIdLst>
  <p:sldSz cx="9144000" cy="6858000" type="screen4x3"/>
  <p:notesSz cx="681513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0033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82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CC810A-740C-4378-B233-64791396B470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343B3-92ED-4C01-BE59-40E3AF5EFD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E09AA-5EA3-412E-B09E-A3FC6A6E59BF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D3C4B-3430-45FC-BA43-60302B94BC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1D3C4B-3430-45FC-BA43-60302B94BC7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 txBox="1">
            <a:spLocks noGrp="1" noChangeArrowheads="1"/>
          </p:cNvSpPr>
          <p:nvPr/>
        </p:nvSpPr>
        <p:spPr bwMode="auto">
          <a:xfrm>
            <a:off x="-22155" y="9475308"/>
            <a:ext cx="2958914" cy="44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3" tIns="0" rIns="18003" bIns="0" anchor="b"/>
          <a:lstStyle/>
          <a:p>
            <a:pPr algn="l" defTabSz="863600">
              <a:lnSpc>
                <a:spcPct val="100000"/>
              </a:lnSpc>
            </a:pPr>
            <a:r>
              <a:rPr kumimoji="0" lang="en-US" sz="1000" b="0" i="1">
                <a:latin typeface="Times New Roman" pitchFamily="18" charset="0"/>
              </a:rPr>
              <a:t>CS252 S05</a:t>
            </a:r>
          </a:p>
        </p:txBody>
      </p:sp>
      <p:sp>
        <p:nvSpPr>
          <p:cNvPr id="117763" name="Rectangle 5"/>
          <p:cNvSpPr txBox="1">
            <a:spLocks noGrp="1" noChangeArrowheads="1"/>
          </p:cNvSpPr>
          <p:nvPr/>
        </p:nvSpPr>
        <p:spPr bwMode="auto">
          <a:xfrm>
            <a:off x="3878381" y="9475308"/>
            <a:ext cx="2958913" cy="44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8003" tIns="0" rIns="18003" bIns="0" anchor="b"/>
          <a:lstStyle/>
          <a:p>
            <a:pPr algn="r" defTabSz="863600">
              <a:lnSpc>
                <a:spcPct val="100000"/>
              </a:lnSpc>
            </a:pPr>
            <a:fld id="{7B52FD9C-6629-484C-ADD9-E8B5E8A50AB6}" type="slidenum">
              <a:rPr kumimoji="0" lang="en-US" sz="1000" b="0" i="1">
                <a:latin typeface="Times New Roman" pitchFamily="18" charset="0"/>
              </a:rPr>
              <a:pPr algn="r" defTabSz="863600">
                <a:lnSpc>
                  <a:spcPct val="100000"/>
                </a:lnSpc>
              </a:pPr>
              <a:t>58</a:t>
            </a:fld>
            <a:endParaRPr kumimoji="0" lang="en-US" sz="1000" b="0" i="1">
              <a:latin typeface="Times New Roman" pitchFamily="18" charset="0"/>
            </a:endParaRPr>
          </a:p>
        </p:txBody>
      </p:sp>
      <p:sp>
        <p:nvSpPr>
          <p:cNvPr id="1177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3925" y="746125"/>
            <a:ext cx="4968875" cy="3727450"/>
          </a:xfrm>
          <a:solidFill>
            <a:srgbClr val="FFFFFF"/>
          </a:solidFill>
          <a:ln>
            <a:solidFill>
              <a:srgbClr val="000000"/>
            </a:solidFill>
          </a:ln>
        </p:spPr>
      </p:sp>
      <p:sp>
        <p:nvSpPr>
          <p:cNvPr id="11776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0605" y="4722694"/>
            <a:ext cx="4993928" cy="447413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79" tIns="47540" rIns="95079" bIns="47540"/>
          <a:lstStyle/>
          <a:p>
            <a:pPr defTabSz="91440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1514" y="4723621"/>
            <a:ext cx="5452110" cy="4473668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D542418-A033-4D2E-BEE9-EE530A7D43E6}" type="datetimeFigureOut">
              <a:rPr lang="en-US" smtClean="0"/>
              <a:pPr/>
              <a:t>12/17/2022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A1BE8CA-0EDE-4822-B6EB-21DC221EE618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81664"/>
            <a:ext cx="7851648" cy="1828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 Transfer Language and </a:t>
            </a:r>
            <a:r>
              <a:rPr lang="en-US" dirty="0" err="1" smtClean="0"/>
              <a:t>Microoperations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038600"/>
            <a:ext cx="7854696" cy="1752600"/>
          </a:xfrm>
        </p:spPr>
        <p:txBody>
          <a:bodyPr/>
          <a:lstStyle/>
          <a:p>
            <a:r>
              <a:rPr lang="en-US" dirty="0" smtClean="0"/>
              <a:t>Unit-2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1" y="1143000"/>
            <a:ext cx="73914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Basic Symbols For Register Transfers</a:t>
            </a:r>
          </a:p>
        </p:txBody>
      </p:sp>
      <p:sp>
        <p:nvSpPr>
          <p:cNvPr id="16387" name="Rectangle 10"/>
          <p:cNvSpPr>
            <a:spLocks noChangeArrowheads="1"/>
          </p:cNvSpPr>
          <p:nvPr/>
        </p:nvSpPr>
        <p:spPr bwMode="auto">
          <a:xfrm>
            <a:off x="246063" y="2678113"/>
            <a:ext cx="44450" cy="1508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11"/>
          <p:cNvSpPr>
            <a:spLocks noChangeArrowheads="1"/>
          </p:cNvSpPr>
          <p:nvPr/>
        </p:nvSpPr>
        <p:spPr bwMode="auto">
          <a:xfrm>
            <a:off x="325438" y="2717800"/>
            <a:ext cx="8561387" cy="20939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Capital letters      Denotes a register	               	   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MAR</a:t>
            </a:r>
            <a:r>
              <a:rPr lang="en-US" altLang="ko-KR" sz="1800" dirty="0">
                <a:solidFill>
                  <a:schemeClr val="tx1"/>
                </a:solidFill>
              </a:rPr>
              <a:t>, R2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  &amp; numerals               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Parentheses ()     Denotes a part of a register	                          R2(0-7), R2(L)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Arrow   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2800" dirty="0">
                <a:solidFill>
                  <a:schemeClr val="tx1"/>
                </a:solidFill>
                <a:latin typeface="Symbol" pitchFamily="18" charset="2"/>
              </a:rPr>
              <a:t></a:t>
            </a:r>
            <a:r>
              <a:rPr lang="en-US" altLang="ko-KR" sz="1800" dirty="0">
                <a:solidFill>
                  <a:schemeClr val="tx1"/>
                </a:solidFill>
              </a:rPr>
              <a:t>           Denotes transfer of information	                 R2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R1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Colon    :	            Denotes termination of control function	     P:</a:t>
            </a:r>
          </a:p>
          <a:p>
            <a:pPr marL="381000" indent="-381000" defTabSz="152400">
              <a:lnSpc>
                <a:spcPct val="105000"/>
              </a:lnSpc>
              <a:spcBef>
                <a:spcPct val="10000"/>
              </a:spcBef>
              <a:tabLst>
                <a:tab pos="1143000" algn="l"/>
                <a:tab pos="4191000" algn="l"/>
              </a:tabLst>
            </a:pPr>
            <a:r>
              <a:rPr lang="en-US" altLang="ko-KR" sz="1800" dirty="0">
                <a:solidFill>
                  <a:schemeClr val="tx1"/>
                </a:solidFill>
              </a:rPr>
              <a:t>Comma  ,	            Separates two micro-operations	                 A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B,  B </a:t>
            </a:r>
            <a:r>
              <a:rPr lang="en-US" altLang="ko-KR" sz="18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 </a:t>
            </a:r>
            <a:r>
              <a:rPr lang="en-US" altLang="ko-KR" sz="1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389" name="Rectangle 12"/>
          <p:cNvSpPr>
            <a:spLocks noChangeArrowheads="1"/>
          </p:cNvSpPr>
          <p:nvPr/>
        </p:nvSpPr>
        <p:spPr bwMode="auto">
          <a:xfrm>
            <a:off x="307975" y="2347913"/>
            <a:ext cx="8415338" cy="2490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Line 13"/>
          <p:cNvSpPr>
            <a:spLocks noChangeShapeType="1"/>
          </p:cNvSpPr>
          <p:nvPr/>
        </p:nvSpPr>
        <p:spPr bwMode="auto">
          <a:xfrm>
            <a:off x="2073275" y="2347913"/>
            <a:ext cx="0" cy="2500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14"/>
          <p:cNvSpPr>
            <a:spLocks noChangeShapeType="1"/>
          </p:cNvSpPr>
          <p:nvPr/>
        </p:nvSpPr>
        <p:spPr bwMode="auto">
          <a:xfrm>
            <a:off x="6248400" y="2438400"/>
            <a:ext cx="0" cy="2481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411163" y="2360613"/>
            <a:ext cx="1239837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defTabSz="762000"/>
            <a:r>
              <a:rPr lang="en-US" altLang="ko-KR" sz="2000">
                <a:solidFill>
                  <a:schemeClr val="tx1"/>
                </a:solidFill>
              </a:rPr>
              <a:t>Symbols</a:t>
            </a:r>
          </a:p>
        </p:txBody>
      </p:sp>
      <p:sp>
        <p:nvSpPr>
          <p:cNvPr id="16393" name="Rectangle 16"/>
          <p:cNvSpPr>
            <a:spLocks noChangeArrowheads="1"/>
          </p:cNvSpPr>
          <p:nvPr/>
        </p:nvSpPr>
        <p:spPr bwMode="auto">
          <a:xfrm>
            <a:off x="2714625" y="2360613"/>
            <a:ext cx="5487988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>
                <a:solidFill>
                  <a:schemeClr val="tx1"/>
                </a:solidFill>
              </a:rPr>
              <a:t>Description                                       Examples</a:t>
            </a:r>
          </a:p>
        </p:txBody>
      </p:sp>
      <p:sp>
        <p:nvSpPr>
          <p:cNvPr id="16395" name="Line 48"/>
          <p:cNvSpPr>
            <a:spLocks noChangeShapeType="1"/>
          </p:cNvSpPr>
          <p:nvPr/>
        </p:nvSpPr>
        <p:spPr bwMode="auto">
          <a:xfrm>
            <a:off x="319088" y="2733675"/>
            <a:ext cx="8386762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2. Arithmetic </a:t>
            </a:r>
            <a:r>
              <a:rPr lang="en-US" sz="3200" dirty="0" err="1" smtClean="0"/>
              <a:t>Microoperations</a:t>
            </a:r>
            <a:endParaRPr lang="en-US" sz="3200" dirty="0" smtClean="0"/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The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microoperations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/>
              <a:t>most often encountered in digital computers are classified into four categories: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0066"/>
                </a:solidFill>
              </a:rPr>
              <a:t>Register transfer</a:t>
            </a:r>
            <a:r>
              <a:rPr lang="en-US" sz="2000" dirty="0" smtClean="0"/>
              <a:t> </a:t>
            </a:r>
            <a:r>
              <a:rPr lang="en-US" sz="2000" dirty="0" err="1" smtClean="0"/>
              <a:t>microoperations</a:t>
            </a:r>
            <a:endParaRPr lang="en-US" sz="2000" dirty="0" smtClean="0"/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FF0000"/>
                </a:solidFill>
              </a:rPr>
              <a:t>Arithmetic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/>
              <a:t>microoperations</a:t>
            </a:r>
            <a:r>
              <a:rPr lang="en-US" sz="2000" dirty="0" smtClean="0"/>
              <a:t> (on numeric data stored in the registers)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3399"/>
                </a:solidFill>
              </a:rPr>
              <a:t>Logic</a:t>
            </a:r>
            <a:r>
              <a:rPr lang="en-US" sz="2000" i="1" dirty="0" smtClean="0">
                <a:solidFill>
                  <a:srgbClr val="CC3300"/>
                </a:solidFill>
              </a:rPr>
              <a:t> </a:t>
            </a:r>
            <a:r>
              <a:rPr lang="en-US" sz="2000" i="1" dirty="0" err="1" smtClean="0"/>
              <a:t>microoperations</a:t>
            </a:r>
            <a:r>
              <a:rPr lang="en-US" sz="2000" dirty="0" smtClean="0"/>
              <a:t> (bit manipulations on non-numeric data)</a:t>
            </a:r>
          </a:p>
          <a:p>
            <a:pPr lvl="1" algn="just">
              <a:lnSpc>
                <a:spcPct val="150000"/>
              </a:lnSpc>
            </a:pPr>
            <a:r>
              <a:rPr lang="en-US" sz="2000" i="1" dirty="0" smtClean="0">
                <a:solidFill>
                  <a:srgbClr val="003300"/>
                </a:solidFill>
              </a:rPr>
              <a:t>Shift </a:t>
            </a:r>
            <a:r>
              <a:rPr lang="en-US" sz="2000" i="1" dirty="0" err="1" smtClean="0"/>
              <a:t>microoperations</a:t>
            </a:r>
            <a:endParaRPr lang="en-US" sz="20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220663"/>
            <a:ext cx="8809038" cy="693737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cont.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03313"/>
            <a:ext cx="8229600" cy="50228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The basic arithmetic </a:t>
            </a:r>
            <a:r>
              <a:rPr lang="en-US" sz="2000" dirty="0" err="1" smtClean="0">
                <a:solidFill>
                  <a:srgbClr val="000066"/>
                </a:solidFill>
              </a:rPr>
              <a:t>microoperations</a:t>
            </a:r>
            <a:r>
              <a:rPr lang="en-US" sz="2000" dirty="0" smtClean="0"/>
              <a:t> are: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addition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subtraction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increment 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1800" dirty="0" smtClean="0"/>
              <a:t>decrement</a:t>
            </a:r>
          </a:p>
          <a:p>
            <a:pPr lvl="1">
              <a:lnSpc>
                <a:spcPct val="150000"/>
              </a:lnSpc>
              <a:buClr>
                <a:schemeClr val="tx1"/>
              </a:buClr>
              <a:buNone/>
            </a:pPr>
            <a:endParaRPr lang="en-US" sz="180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Addition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</a:pPr>
            <a:endParaRPr lang="en-US" sz="200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b="0" dirty="0" smtClean="0"/>
              <a:t>R3          R1+R2</a:t>
            </a:r>
          </a:p>
          <a:p>
            <a:pPr algn="ctr">
              <a:lnSpc>
                <a:spcPct val="80000"/>
              </a:lnSpc>
              <a:buFontTx/>
              <a:buNone/>
            </a:pPr>
            <a:endParaRPr lang="en-US" sz="2000" b="0" dirty="0" smtClean="0"/>
          </a:p>
          <a:p>
            <a:pPr>
              <a:lnSpc>
                <a:spcPct val="8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Subtraction </a:t>
            </a:r>
            <a:r>
              <a:rPr lang="en-US" sz="2000" dirty="0" err="1" smtClean="0">
                <a:solidFill>
                  <a:srgbClr val="FF0000"/>
                </a:solidFill>
              </a:rPr>
              <a:t>Microoperation</a:t>
            </a:r>
            <a:r>
              <a:rPr lang="en-US" sz="2000" dirty="0" smtClean="0">
                <a:solidFill>
                  <a:srgbClr val="FF0000"/>
                </a:solidFill>
              </a:rPr>
              <a:t>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0" dirty="0" smtClean="0"/>
              <a:t>   			 R3        R1-R2 (or)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0" dirty="0" smtClean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000" b="0" dirty="0" smtClean="0"/>
              <a:t>R3         R1+ R2 +1</a:t>
            </a:r>
          </a:p>
        </p:txBody>
      </p:sp>
      <p:sp>
        <p:nvSpPr>
          <p:cNvPr id="108548" name="Line 4"/>
          <p:cNvSpPr>
            <a:spLocks noChangeShapeType="1"/>
          </p:cNvSpPr>
          <p:nvPr/>
        </p:nvSpPr>
        <p:spPr bwMode="auto">
          <a:xfrm>
            <a:off x="4876800" y="5654675"/>
            <a:ext cx="3016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49" name="Text Box 5"/>
          <p:cNvSpPr txBox="1">
            <a:spLocks noChangeArrowheads="1"/>
          </p:cNvSpPr>
          <p:nvPr/>
        </p:nvSpPr>
        <p:spPr bwMode="auto">
          <a:xfrm>
            <a:off x="5308600" y="5067300"/>
            <a:ext cx="21336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1’s complement</a:t>
            </a:r>
          </a:p>
        </p:txBody>
      </p:sp>
      <p:sp>
        <p:nvSpPr>
          <p:cNvPr id="108552" name="Line 8"/>
          <p:cNvSpPr>
            <a:spLocks noChangeShapeType="1"/>
          </p:cNvSpPr>
          <p:nvPr/>
        </p:nvSpPr>
        <p:spPr bwMode="auto">
          <a:xfrm flipH="1">
            <a:off x="2717800" y="5334000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 flipH="1">
            <a:off x="4108450" y="4267200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5" name="Line 11"/>
          <p:cNvSpPr>
            <a:spLocks noChangeShapeType="1"/>
          </p:cNvSpPr>
          <p:nvPr/>
        </p:nvSpPr>
        <p:spPr bwMode="auto">
          <a:xfrm flipH="1">
            <a:off x="3940175" y="5767388"/>
            <a:ext cx="482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8556" name="Line 12"/>
          <p:cNvSpPr>
            <a:spLocks noChangeShapeType="1"/>
          </p:cNvSpPr>
          <p:nvPr/>
        </p:nvSpPr>
        <p:spPr bwMode="auto">
          <a:xfrm flipH="1">
            <a:off x="5224463" y="5343525"/>
            <a:ext cx="339725" cy="20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6019800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</a:t>
            </a:r>
            <a:r>
              <a:rPr lang="en-US" sz="3200" baseline="30000" dirty="0" smtClean="0"/>
              <a:t>cont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71488" y="1285875"/>
            <a:ext cx="8229600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70000"/>
              </a:lnSpc>
            </a:pPr>
            <a:r>
              <a:rPr lang="en-US" sz="1800" dirty="0" smtClean="0"/>
              <a:t>One’s Complement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R2            </a:t>
            </a:r>
            <a:r>
              <a:rPr lang="en-US" sz="1800" b="0" dirty="0" err="1" smtClean="0"/>
              <a:t>R2</a:t>
            </a:r>
            <a:endParaRPr lang="en-US" sz="1800" b="0" dirty="0" smtClean="0"/>
          </a:p>
          <a:p>
            <a:pPr algn="ctr"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Two’s Complement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Increment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  <a:buFontTx/>
              <a:buNone/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 R2+1</a:t>
            </a:r>
          </a:p>
          <a:p>
            <a:pPr algn="ctr">
              <a:lnSpc>
                <a:spcPct val="70000"/>
              </a:lnSpc>
              <a:buFontTx/>
              <a:buNone/>
            </a:pPr>
            <a:endParaRPr lang="en-US" sz="1800" b="0" dirty="0" smtClean="0"/>
          </a:p>
          <a:p>
            <a:pPr>
              <a:lnSpc>
                <a:spcPct val="70000"/>
              </a:lnSpc>
            </a:pPr>
            <a:r>
              <a:rPr lang="en-US" sz="1800" dirty="0" smtClean="0"/>
              <a:t>Decrement </a:t>
            </a:r>
            <a:r>
              <a:rPr lang="en-US" sz="1800" dirty="0" err="1" smtClean="0"/>
              <a:t>Microoperation</a:t>
            </a:r>
            <a:r>
              <a:rPr lang="en-US" sz="1800" dirty="0" smtClean="0"/>
              <a:t>:</a:t>
            </a:r>
          </a:p>
          <a:p>
            <a:pPr>
              <a:lnSpc>
                <a:spcPct val="70000"/>
              </a:lnSpc>
            </a:pPr>
            <a:endParaRPr lang="en-US" sz="1800" dirty="0" smtClean="0"/>
          </a:p>
          <a:p>
            <a:pPr algn="ctr">
              <a:lnSpc>
                <a:spcPct val="70000"/>
              </a:lnSpc>
              <a:buFontTx/>
              <a:buNone/>
            </a:pPr>
            <a:r>
              <a:rPr lang="en-US" sz="1800" b="0" dirty="0" smtClean="0"/>
              <a:t>      R2             </a:t>
            </a:r>
            <a:r>
              <a:rPr lang="en-US" sz="1800" b="0" dirty="0" err="1" smtClean="0"/>
              <a:t>R2</a:t>
            </a:r>
            <a:r>
              <a:rPr lang="en-US" sz="1800" b="0" dirty="0" smtClean="0"/>
              <a:t>-1</a:t>
            </a:r>
          </a:p>
          <a:p>
            <a:pPr>
              <a:lnSpc>
                <a:spcPct val="70000"/>
              </a:lnSpc>
            </a:pPr>
            <a:endParaRPr lang="en-US" sz="1800" dirty="0" smtClean="0"/>
          </a:p>
        </p:txBody>
      </p:sp>
      <p:sp>
        <p:nvSpPr>
          <p:cNvPr id="112645" name="Line 5"/>
          <p:cNvSpPr>
            <a:spLocks noChangeShapeType="1"/>
          </p:cNvSpPr>
          <p:nvPr/>
        </p:nvSpPr>
        <p:spPr bwMode="auto">
          <a:xfrm flipH="1">
            <a:off x="4364038" y="2895600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H="1">
            <a:off x="4362450" y="3886200"/>
            <a:ext cx="5873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49" name="Line 9"/>
          <p:cNvSpPr>
            <a:spLocks noChangeShapeType="1"/>
          </p:cNvSpPr>
          <p:nvPr/>
        </p:nvSpPr>
        <p:spPr bwMode="auto">
          <a:xfrm flipH="1">
            <a:off x="4349750" y="4876800"/>
            <a:ext cx="62706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0" name="Line 10"/>
          <p:cNvSpPr>
            <a:spLocks noChangeShapeType="1"/>
          </p:cNvSpPr>
          <p:nvPr/>
        </p:nvSpPr>
        <p:spPr bwMode="auto">
          <a:xfrm>
            <a:off x="4953000" y="1752600"/>
            <a:ext cx="300037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1" name="Line 11"/>
          <p:cNvSpPr>
            <a:spLocks noChangeShapeType="1"/>
          </p:cNvSpPr>
          <p:nvPr/>
        </p:nvSpPr>
        <p:spPr bwMode="auto">
          <a:xfrm flipV="1">
            <a:off x="4953000" y="2667000"/>
            <a:ext cx="300037" cy="12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12652" name="Line 12"/>
          <p:cNvSpPr>
            <a:spLocks noChangeShapeType="1"/>
          </p:cNvSpPr>
          <p:nvPr/>
        </p:nvSpPr>
        <p:spPr bwMode="auto">
          <a:xfrm flipH="1">
            <a:off x="4286250" y="1905000"/>
            <a:ext cx="574675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arrow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162050"/>
            <a:ext cx="8610600" cy="819150"/>
          </a:xfrm>
        </p:spPr>
        <p:txBody>
          <a:bodyPr>
            <a:normAutofit fontScale="90000"/>
          </a:bodyPr>
          <a:lstStyle/>
          <a:p>
            <a:r>
              <a:rPr lang="en-US" altLang="ko-KR" sz="3600" dirty="0" smtClean="0"/>
              <a:t>Summary of Typical Arithmetic Micro-Operations</a:t>
            </a:r>
            <a:r>
              <a:rPr lang="en-US" altLang="ko-KR" sz="2800" dirty="0" smtClean="0"/>
              <a:t/>
            </a:r>
            <a:br>
              <a:rPr lang="en-US" altLang="ko-KR" sz="2800" dirty="0" smtClean="0"/>
            </a:br>
            <a:endParaRPr lang="en-US" sz="2800" dirty="0" smtClean="0"/>
          </a:p>
        </p:txBody>
      </p:sp>
      <p:grpSp>
        <p:nvGrpSpPr>
          <p:cNvPr id="20" name="Group 19"/>
          <p:cNvGrpSpPr/>
          <p:nvPr/>
        </p:nvGrpSpPr>
        <p:grpSpPr>
          <a:xfrm>
            <a:off x="685800" y="2133600"/>
            <a:ext cx="7105650" cy="3095625"/>
            <a:chOff x="685800" y="2466975"/>
            <a:chExt cx="7105650" cy="3095625"/>
          </a:xfrm>
        </p:grpSpPr>
        <p:sp>
          <p:nvSpPr>
            <p:cNvPr id="124935" name="Rectangle 6"/>
            <p:cNvSpPr>
              <a:spLocks noChangeArrowheads="1"/>
            </p:cNvSpPr>
            <p:nvPr/>
          </p:nvSpPr>
          <p:spPr bwMode="auto">
            <a:xfrm>
              <a:off x="5899150" y="4641850"/>
              <a:ext cx="34925" cy="19367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2" name="Rectangle 3"/>
            <p:cNvSpPr>
              <a:spLocks noChangeArrowheads="1"/>
            </p:cNvSpPr>
            <p:nvPr/>
          </p:nvSpPr>
          <p:spPr bwMode="auto">
            <a:xfrm>
              <a:off x="5080000" y="4024313"/>
              <a:ext cx="34925" cy="3683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3" name="Rectangle 4"/>
            <p:cNvSpPr>
              <a:spLocks noChangeArrowheads="1"/>
            </p:cNvSpPr>
            <p:nvPr/>
          </p:nvSpPr>
          <p:spPr bwMode="auto">
            <a:xfrm>
              <a:off x="5291137" y="4129088"/>
              <a:ext cx="34925" cy="36988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7" name="Rectangle 12"/>
            <p:cNvSpPr>
              <a:spLocks noChangeArrowheads="1"/>
            </p:cNvSpPr>
            <p:nvPr/>
          </p:nvSpPr>
          <p:spPr bwMode="auto">
            <a:xfrm>
              <a:off x="685800" y="3154363"/>
              <a:ext cx="6938962" cy="240823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90488" tIns="44450" rIns="90488" bIns="44450">
              <a:spAutoFit/>
            </a:bodyPr>
            <a:lstStyle/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R2 	    Contents of R1 plus R2 transferred to R3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R1 - R2	    Contents of R1 minus R2 transferred to R3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R2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R2		    Complement the contents of R2 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R2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R2+ 1	    2's complement the contents of R2 (negate)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R3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R2+ 1    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      subtraction</a:t>
              </a:r>
              <a:endParaRPr lang="en-US" altLang="ko-KR" sz="1600" dirty="0">
                <a:solidFill>
                  <a:schemeClr val="tx1"/>
                </a:solidFill>
              </a:endParaRP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R1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+ 1	    Increment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r>
                <a:rPr lang="en-US" altLang="ko-KR" sz="1600" dirty="0">
                  <a:solidFill>
                    <a:schemeClr val="tx1"/>
                  </a:solidFill>
                </a:rPr>
                <a:t>R1 </a:t>
              </a:r>
              <a:r>
                <a:rPr lang="en-US" altLang="ko-KR" sz="1600" dirty="0">
                  <a:solidFill>
                    <a:schemeClr val="tx1"/>
                  </a:solidFill>
                  <a:sym typeface="Symbol" pitchFamily="18" charset="2"/>
                </a:rPr>
                <a:t></a:t>
              </a:r>
              <a:r>
                <a:rPr lang="en-US" altLang="ko-KR" sz="1600" dirty="0">
                  <a:solidFill>
                    <a:schemeClr val="tx1"/>
                  </a:solidFill>
                  <a:latin typeface="Symbol" pitchFamily="18" charset="2"/>
                </a:rPr>
                <a:t></a:t>
              </a:r>
              <a:r>
                <a:rPr lang="en-US" altLang="ko-KR" sz="1600" dirty="0">
                  <a:solidFill>
                    <a:schemeClr val="tx1"/>
                  </a:solidFill>
                </a:rPr>
                <a:t> R1 - 1	    Decrement</a:t>
              </a:r>
            </a:p>
            <a:p>
              <a:pPr marL="571500" lvl="1" defTabSz="762000">
                <a:lnSpc>
                  <a:spcPct val="94000"/>
                </a:lnSpc>
                <a:spcBef>
                  <a:spcPct val="28000"/>
                </a:spcBef>
              </a:pPr>
              <a:endParaRPr lang="en-US" altLang="ko-KR" sz="1600" dirty="0">
                <a:solidFill>
                  <a:schemeClr val="tx1"/>
                </a:solidFill>
              </a:endParaRPr>
            </a:p>
          </p:txBody>
        </p:sp>
        <p:sp>
          <p:nvSpPr>
            <p:cNvPr id="124938" name="Line 13"/>
            <p:cNvSpPr>
              <a:spLocks noChangeShapeType="1"/>
            </p:cNvSpPr>
            <p:nvPr/>
          </p:nvSpPr>
          <p:spPr bwMode="auto">
            <a:xfrm flipV="1">
              <a:off x="3148012" y="2474913"/>
              <a:ext cx="1588" cy="29432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39" name="Line 11"/>
            <p:cNvSpPr>
              <a:spLocks noChangeShapeType="1"/>
            </p:cNvSpPr>
            <p:nvPr/>
          </p:nvSpPr>
          <p:spPr bwMode="auto">
            <a:xfrm>
              <a:off x="1052512" y="5367338"/>
              <a:ext cx="6661150" cy="523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0" name="Line 12"/>
            <p:cNvSpPr>
              <a:spLocks noChangeShapeType="1"/>
            </p:cNvSpPr>
            <p:nvPr/>
          </p:nvSpPr>
          <p:spPr bwMode="auto">
            <a:xfrm flipH="1">
              <a:off x="1090612" y="2466975"/>
              <a:ext cx="12700" cy="29114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1" name="Line 13"/>
            <p:cNvSpPr>
              <a:spLocks noChangeShapeType="1"/>
            </p:cNvSpPr>
            <p:nvPr/>
          </p:nvSpPr>
          <p:spPr bwMode="auto">
            <a:xfrm>
              <a:off x="1103312" y="2976563"/>
              <a:ext cx="66484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2" name="Line 14"/>
            <p:cNvSpPr>
              <a:spLocks noChangeShapeType="1"/>
            </p:cNvSpPr>
            <p:nvPr/>
          </p:nvSpPr>
          <p:spPr bwMode="auto">
            <a:xfrm flipH="1">
              <a:off x="7712075" y="2479675"/>
              <a:ext cx="26987" cy="29638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3" name="Line 15"/>
            <p:cNvSpPr>
              <a:spLocks noChangeShapeType="1"/>
            </p:cNvSpPr>
            <p:nvPr/>
          </p:nvSpPr>
          <p:spPr bwMode="auto">
            <a:xfrm flipV="1">
              <a:off x="1103312" y="2466975"/>
              <a:ext cx="6688138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4" name="Text Box 16"/>
            <p:cNvSpPr txBox="1">
              <a:spLocks noChangeArrowheads="1"/>
            </p:cNvSpPr>
            <p:nvPr/>
          </p:nvSpPr>
          <p:spPr bwMode="auto">
            <a:xfrm>
              <a:off x="1116012" y="2568575"/>
              <a:ext cx="17970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000066"/>
                  </a:solidFill>
                </a:rPr>
                <a:t>Operations</a:t>
              </a:r>
            </a:p>
          </p:txBody>
        </p:sp>
        <p:sp>
          <p:nvSpPr>
            <p:cNvPr id="124945" name="Text Box 17"/>
            <p:cNvSpPr txBox="1">
              <a:spLocks noChangeArrowheads="1"/>
            </p:cNvSpPr>
            <p:nvPr/>
          </p:nvSpPr>
          <p:spPr bwMode="auto">
            <a:xfrm>
              <a:off x="3375025" y="2589213"/>
              <a:ext cx="377666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000">
                  <a:solidFill>
                    <a:srgbClr val="996633"/>
                  </a:solidFill>
                </a:rPr>
                <a:t>Description</a:t>
              </a:r>
            </a:p>
          </p:txBody>
        </p:sp>
        <p:sp>
          <p:nvSpPr>
            <p:cNvPr id="124946" name="Line 18"/>
            <p:cNvSpPr>
              <a:spLocks noChangeShapeType="1"/>
            </p:cNvSpPr>
            <p:nvPr/>
          </p:nvSpPr>
          <p:spPr bwMode="auto">
            <a:xfrm>
              <a:off x="1979612" y="3773488"/>
              <a:ext cx="234950" cy="127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7" name="Line 19"/>
            <p:cNvSpPr>
              <a:spLocks noChangeShapeType="1"/>
            </p:cNvSpPr>
            <p:nvPr/>
          </p:nvSpPr>
          <p:spPr bwMode="auto">
            <a:xfrm>
              <a:off x="1992312" y="4113213"/>
              <a:ext cx="24765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948" name="Line 20"/>
            <p:cNvSpPr>
              <a:spLocks noChangeShapeType="1"/>
            </p:cNvSpPr>
            <p:nvPr/>
          </p:nvSpPr>
          <p:spPr bwMode="auto">
            <a:xfrm>
              <a:off x="2286000" y="4386263"/>
              <a:ext cx="2746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88950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: Binary Adder</a:t>
            </a:r>
          </a:p>
        </p:txBody>
      </p:sp>
      <p:sp>
        <p:nvSpPr>
          <p:cNvPr id="117814" name="Text Box 54"/>
          <p:cNvSpPr txBox="1">
            <a:spLocks noChangeArrowheads="1"/>
          </p:cNvSpPr>
          <p:nvPr/>
        </p:nvSpPr>
        <p:spPr bwMode="auto">
          <a:xfrm>
            <a:off x="2362200" y="5105400"/>
            <a:ext cx="426720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dirty="0">
                <a:solidFill>
                  <a:srgbClr val="CC3300"/>
                </a:solidFill>
                <a:cs typeface="Arial" charset="0"/>
              </a:rPr>
              <a:t>4-bit binary adder (connection of </a:t>
            </a:r>
            <a:r>
              <a:rPr kumimoji="0" lang="en-US" sz="1800" dirty="0" smtClean="0">
                <a:solidFill>
                  <a:srgbClr val="CC3300"/>
                </a:solidFill>
                <a:cs typeface="Arial" charset="0"/>
              </a:rPr>
              <a:t> FAs</a:t>
            </a:r>
            <a:r>
              <a:rPr kumimoji="0" lang="en-US" sz="1800" dirty="0">
                <a:solidFill>
                  <a:srgbClr val="CC3300"/>
                </a:solidFill>
                <a:cs typeface="Arial" charset="0"/>
              </a:rPr>
              <a:t>)</a:t>
            </a:r>
          </a:p>
        </p:txBody>
      </p:sp>
      <p:grpSp>
        <p:nvGrpSpPr>
          <p:cNvPr id="107" name="Group 106"/>
          <p:cNvGrpSpPr/>
          <p:nvPr/>
        </p:nvGrpSpPr>
        <p:grpSpPr>
          <a:xfrm>
            <a:off x="1371600" y="2349500"/>
            <a:ext cx="6553200" cy="2320925"/>
            <a:chOff x="1371600" y="2349500"/>
            <a:chExt cx="6553200" cy="2320925"/>
          </a:xfrm>
        </p:grpSpPr>
        <p:grpSp>
          <p:nvGrpSpPr>
            <p:cNvPr id="57" name="Group 4"/>
            <p:cNvGrpSpPr>
              <a:grpSpLocks/>
            </p:cNvGrpSpPr>
            <p:nvPr/>
          </p:nvGrpSpPr>
          <p:grpSpPr bwMode="auto">
            <a:xfrm>
              <a:off x="1600200" y="2701925"/>
              <a:ext cx="5867400" cy="1614488"/>
              <a:chOff x="1104" y="1872"/>
              <a:chExt cx="3696" cy="1017"/>
            </a:xfrm>
          </p:grpSpPr>
          <p:grpSp>
            <p:nvGrpSpPr>
              <p:cNvPr id="58" name="Group 5"/>
              <p:cNvGrpSpPr>
                <a:grpSpLocks/>
              </p:cNvGrpSpPr>
              <p:nvPr/>
            </p:nvGrpSpPr>
            <p:grpSpPr bwMode="auto">
              <a:xfrm>
                <a:off x="3696" y="1872"/>
                <a:ext cx="1104" cy="1008"/>
                <a:chOff x="4416" y="1104"/>
                <a:chExt cx="1104" cy="1008"/>
              </a:xfrm>
            </p:grpSpPr>
            <p:sp>
              <p:nvSpPr>
                <p:cNvPr id="83" name="Rectangle 6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85" name="Line 8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Line 9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Line 10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Line 11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12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9" name="Group 13"/>
              <p:cNvGrpSpPr>
                <a:grpSpLocks/>
              </p:cNvGrpSpPr>
              <p:nvPr/>
            </p:nvGrpSpPr>
            <p:grpSpPr bwMode="auto">
              <a:xfrm>
                <a:off x="2832" y="1872"/>
                <a:ext cx="1104" cy="1008"/>
                <a:chOff x="4416" y="1104"/>
                <a:chExt cx="1104" cy="1008"/>
              </a:xfrm>
            </p:grpSpPr>
            <p:sp>
              <p:nvSpPr>
                <p:cNvPr id="76" name="Rectangle 14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78" name="Line 16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Line 17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Line 18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Line 19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Line 20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0" name="Group 21"/>
              <p:cNvGrpSpPr>
                <a:grpSpLocks/>
              </p:cNvGrpSpPr>
              <p:nvPr/>
            </p:nvGrpSpPr>
            <p:grpSpPr bwMode="auto">
              <a:xfrm>
                <a:off x="1968" y="1872"/>
                <a:ext cx="1104" cy="1008"/>
                <a:chOff x="4416" y="1104"/>
                <a:chExt cx="1104" cy="1008"/>
              </a:xfrm>
            </p:grpSpPr>
            <p:sp>
              <p:nvSpPr>
                <p:cNvPr id="69" name="Rectangle 22"/>
                <p:cNvSpPr>
                  <a:spLocks noChangeArrowheads="1"/>
                </p:cNvSpPr>
                <p:nvPr/>
              </p:nvSpPr>
              <p:spPr bwMode="auto">
                <a:xfrm>
                  <a:off x="4656" y="1344"/>
                  <a:ext cx="624" cy="528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722" y="1496"/>
                  <a:ext cx="480" cy="23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00000"/>
                    </a:lnSpc>
                    <a:spcBef>
                      <a:spcPct val="50000"/>
                    </a:spcBef>
                  </a:pPr>
                  <a:r>
                    <a:rPr kumimoji="0" lang="en-US" sz="1800">
                      <a:solidFill>
                        <a:schemeClr val="bg1"/>
                      </a:solidFill>
                      <a:cs typeface="Arial" charset="0"/>
                    </a:rPr>
                    <a:t>FA</a:t>
                  </a:r>
                </a:p>
              </p:txBody>
            </p:sp>
            <p:sp>
              <p:nvSpPr>
                <p:cNvPr id="71" name="Line 24"/>
                <p:cNvSpPr>
                  <a:spLocks noChangeShapeType="1"/>
                </p:cNvSpPr>
                <p:nvPr/>
              </p:nvSpPr>
              <p:spPr bwMode="auto">
                <a:xfrm>
                  <a:off x="4800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Line 25"/>
                <p:cNvSpPr>
                  <a:spLocks noChangeShapeType="1"/>
                </p:cNvSpPr>
                <p:nvPr/>
              </p:nvSpPr>
              <p:spPr bwMode="auto">
                <a:xfrm>
                  <a:off x="5136" y="1104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Line 26"/>
                <p:cNvSpPr>
                  <a:spLocks noChangeShapeType="1"/>
                </p:cNvSpPr>
                <p:nvPr/>
              </p:nvSpPr>
              <p:spPr bwMode="auto">
                <a:xfrm rot="5400000">
                  <a:off x="5400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Line 27"/>
                <p:cNvSpPr>
                  <a:spLocks noChangeShapeType="1"/>
                </p:cNvSpPr>
                <p:nvPr/>
              </p:nvSpPr>
              <p:spPr bwMode="auto">
                <a:xfrm rot="5400000">
                  <a:off x="4536" y="151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Line 28"/>
                <p:cNvSpPr>
                  <a:spLocks noChangeShapeType="1"/>
                </p:cNvSpPr>
                <p:nvPr/>
              </p:nvSpPr>
              <p:spPr bwMode="auto">
                <a:xfrm>
                  <a:off x="4964" y="1872"/>
                  <a:ext cx="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61" name="Rectangle 29"/>
              <p:cNvSpPr>
                <a:spLocks noChangeArrowheads="1"/>
              </p:cNvSpPr>
              <p:nvPr/>
            </p:nvSpPr>
            <p:spPr bwMode="auto">
              <a:xfrm>
                <a:off x="1344" y="2112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30"/>
              <p:cNvSpPr txBox="1">
                <a:spLocks noChangeArrowheads="1"/>
              </p:cNvSpPr>
              <p:nvPr/>
            </p:nvSpPr>
            <p:spPr bwMode="auto">
              <a:xfrm>
                <a:off x="1410" y="2264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63" name="Line 31"/>
              <p:cNvSpPr>
                <a:spLocks noChangeShapeType="1"/>
              </p:cNvSpPr>
              <p:nvPr/>
            </p:nvSpPr>
            <p:spPr bwMode="auto">
              <a:xfrm>
                <a:off x="1488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32"/>
              <p:cNvSpPr>
                <a:spLocks noChangeShapeType="1"/>
              </p:cNvSpPr>
              <p:nvPr/>
            </p:nvSpPr>
            <p:spPr bwMode="auto">
              <a:xfrm>
                <a:off x="182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33"/>
              <p:cNvSpPr>
                <a:spLocks noChangeShapeType="1"/>
              </p:cNvSpPr>
              <p:nvPr/>
            </p:nvSpPr>
            <p:spPr bwMode="auto">
              <a:xfrm rot="5400000">
                <a:off x="2088" y="22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34"/>
              <p:cNvSpPr>
                <a:spLocks noChangeShapeType="1"/>
              </p:cNvSpPr>
              <p:nvPr/>
            </p:nvSpPr>
            <p:spPr bwMode="auto">
              <a:xfrm rot="5400000">
                <a:off x="1224" y="22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35"/>
              <p:cNvSpPr>
                <a:spLocks noChangeShapeType="1"/>
              </p:cNvSpPr>
              <p:nvPr/>
            </p:nvSpPr>
            <p:spPr bwMode="auto">
              <a:xfrm>
                <a:off x="1652" y="26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36"/>
              <p:cNvSpPr>
                <a:spLocks noChangeShapeType="1"/>
              </p:cNvSpPr>
              <p:nvPr/>
            </p:nvSpPr>
            <p:spPr bwMode="auto">
              <a:xfrm>
                <a:off x="1104" y="2400"/>
                <a:ext cx="0" cy="4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0" name="Text Box 37"/>
            <p:cNvSpPr txBox="1">
              <a:spLocks noChangeArrowheads="1"/>
            </p:cNvSpPr>
            <p:nvPr/>
          </p:nvSpPr>
          <p:spPr bwMode="auto">
            <a:xfrm>
              <a:off x="7391400" y="33258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1" name="Text Box 38"/>
            <p:cNvSpPr txBox="1">
              <a:spLocks noChangeArrowheads="1"/>
            </p:cNvSpPr>
            <p:nvPr/>
          </p:nvSpPr>
          <p:spPr bwMode="auto">
            <a:xfrm>
              <a:off x="6584950" y="235108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2" name="Text Box 39"/>
            <p:cNvSpPr txBox="1">
              <a:spLocks noChangeArrowheads="1"/>
            </p:cNvSpPr>
            <p:nvPr/>
          </p:nvSpPr>
          <p:spPr bwMode="auto">
            <a:xfrm>
              <a:off x="6064250" y="2349500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3" name="Text Box 40"/>
            <p:cNvSpPr txBox="1">
              <a:spLocks noChangeArrowheads="1"/>
            </p:cNvSpPr>
            <p:nvPr/>
          </p:nvSpPr>
          <p:spPr bwMode="auto">
            <a:xfrm>
              <a:off x="6308725" y="430053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4" name="Text Box 41"/>
            <p:cNvSpPr txBox="1">
              <a:spLocks noChangeArrowheads="1"/>
            </p:cNvSpPr>
            <p:nvPr/>
          </p:nvSpPr>
          <p:spPr bwMode="auto">
            <a:xfrm>
              <a:off x="5226050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5" name="Text Box 42"/>
            <p:cNvSpPr txBox="1">
              <a:spLocks noChangeArrowheads="1"/>
            </p:cNvSpPr>
            <p:nvPr/>
          </p:nvSpPr>
          <p:spPr bwMode="auto">
            <a:xfrm>
              <a:off x="4705350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6" name="Text Box 43"/>
            <p:cNvSpPr txBox="1">
              <a:spLocks noChangeArrowheads="1"/>
            </p:cNvSpPr>
            <p:nvPr/>
          </p:nvSpPr>
          <p:spPr bwMode="auto">
            <a:xfrm>
              <a:off x="4949825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7" name="Text Box 44"/>
            <p:cNvSpPr txBox="1">
              <a:spLocks noChangeArrowheads="1"/>
            </p:cNvSpPr>
            <p:nvPr/>
          </p:nvSpPr>
          <p:spPr bwMode="auto">
            <a:xfrm>
              <a:off x="3844925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8" name="Text Box 45"/>
            <p:cNvSpPr txBox="1">
              <a:spLocks noChangeArrowheads="1"/>
            </p:cNvSpPr>
            <p:nvPr/>
          </p:nvSpPr>
          <p:spPr bwMode="auto">
            <a:xfrm>
              <a:off x="3324225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99" name="Text Box 46"/>
            <p:cNvSpPr txBox="1">
              <a:spLocks noChangeArrowheads="1"/>
            </p:cNvSpPr>
            <p:nvPr/>
          </p:nvSpPr>
          <p:spPr bwMode="auto">
            <a:xfrm>
              <a:off x="3568700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0" name="Text Box 47"/>
            <p:cNvSpPr txBox="1">
              <a:spLocks noChangeArrowheads="1"/>
            </p:cNvSpPr>
            <p:nvPr/>
          </p:nvSpPr>
          <p:spPr bwMode="auto">
            <a:xfrm>
              <a:off x="2473325" y="235426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1" name="Text Box 48"/>
            <p:cNvSpPr txBox="1">
              <a:spLocks noChangeArrowheads="1"/>
            </p:cNvSpPr>
            <p:nvPr/>
          </p:nvSpPr>
          <p:spPr bwMode="auto">
            <a:xfrm>
              <a:off x="1952625" y="235267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B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2" name="Text Box 49"/>
            <p:cNvSpPr txBox="1">
              <a:spLocks noChangeArrowheads="1"/>
            </p:cNvSpPr>
            <p:nvPr/>
          </p:nvSpPr>
          <p:spPr bwMode="auto">
            <a:xfrm>
              <a:off x="2197100" y="4303713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56388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4" name="Text Box 51"/>
            <p:cNvSpPr txBox="1">
              <a:spLocks noChangeArrowheads="1"/>
            </p:cNvSpPr>
            <p:nvPr/>
          </p:nvSpPr>
          <p:spPr bwMode="auto">
            <a:xfrm>
              <a:off x="42672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5" name="Text Box 52"/>
            <p:cNvSpPr txBox="1">
              <a:spLocks noChangeArrowheads="1"/>
            </p:cNvSpPr>
            <p:nvPr/>
          </p:nvSpPr>
          <p:spPr bwMode="auto">
            <a:xfrm>
              <a:off x="2895600" y="3159125"/>
              <a:ext cx="5334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06" name="Text Box 53"/>
            <p:cNvSpPr txBox="1">
              <a:spLocks noChangeArrowheads="1"/>
            </p:cNvSpPr>
            <p:nvPr/>
          </p:nvSpPr>
          <p:spPr bwMode="auto">
            <a:xfrm>
              <a:off x="1371600" y="4268788"/>
              <a:ext cx="5334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rtl="1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4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868363"/>
            <a:ext cx="8229600" cy="5257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r>
              <a:rPr lang="en-US" dirty="0" smtClean="0"/>
              <a:t>.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28600" y="762000"/>
            <a:ext cx="8153400" cy="107721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30000"/>
              </a:spcBef>
              <a:buSzPct val="100000"/>
            </a:pPr>
            <a:r>
              <a:rPr lang="en-US" sz="3200" dirty="0">
                <a:solidFill>
                  <a:schemeClr val="tx2"/>
                </a:solidFill>
                <a:latin typeface="+mj-lt"/>
              </a:rPr>
              <a:t>Arithmetic 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Microoperations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: </a:t>
            </a:r>
            <a:r>
              <a:rPr lang="en-US" sz="3200" dirty="0" smtClean="0">
                <a:solidFill>
                  <a:schemeClr val="tx2"/>
                </a:solidFill>
                <a:latin typeface="+mj-lt"/>
              </a:rPr>
              <a:t> Binary </a:t>
            </a:r>
            <a:r>
              <a:rPr lang="en-US" sz="3200" dirty="0">
                <a:solidFill>
                  <a:schemeClr val="tx2"/>
                </a:solidFill>
                <a:latin typeface="+mj-lt"/>
              </a:rPr>
              <a:t>Adder-</a:t>
            </a:r>
            <a:r>
              <a:rPr lang="en-US" sz="3200" dirty="0" err="1">
                <a:solidFill>
                  <a:schemeClr val="tx2"/>
                </a:solidFill>
                <a:latin typeface="+mj-lt"/>
              </a:rPr>
              <a:t>Subtractor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816100" y="3540125"/>
            <a:ext cx="5867400" cy="1614488"/>
            <a:chOff x="1104" y="1872"/>
            <a:chExt cx="3696" cy="1017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3696" y="1872"/>
              <a:ext cx="1104" cy="1008"/>
              <a:chOff x="4416" y="1104"/>
              <a:chExt cx="1104" cy="1008"/>
            </a:xfrm>
          </p:grpSpPr>
          <p:sp>
            <p:nvSpPr>
              <p:cNvPr id="118792" name="Rectangle 8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793" name="Text Box 9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794" name="Line 10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5" name="Line 11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6" name="Line 12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7" name="Line 13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798" name="Line 14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2832" y="1872"/>
              <a:ext cx="1104" cy="1008"/>
              <a:chOff x="4416" y="1104"/>
              <a:chExt cx="1104" cy="1008"/>
            </a:xfrm>
          </p:grpSpPr>
          <p:sp>
            <p:nvSpPr>
              <p:cNvPr id="118800" name="Rectangle 16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01" name="Text Box 17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802" name="Line 18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3" name="Line 19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4" name="Line 20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5" name="Line 21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06" name="Line 22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968" y="1872"/>
              <a:ext cx="1104" cy="1008"/>
              <a:chOff x="4416" y="1104"/>
              <a:chExt cx="1104" cy="1008"/>
            </a:xfrm>
          </p:grpSpPr>
          <p:sp>
            <p:nvSpPr>
              <p:cNvPr id="118808" name="Rectangle 24"/>
              <p:cNvSpPr>
                <a:spLocks noChangeArrowheads="1"/>
              </p:cNvSpPr>
              <p:nvPr/>
            </p:nvSpPr>
            <p:spPr bwMode="auto">
              <a:xfrm>
                <a:off x="4656" y="1344"/>
                <a:ext cx="624" cy="528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809" name="Text Box 25"/>
              <p:cNvSpPr txBox="1">
                <a:spLocks noChangeArrowheads="1"/>
              </p:cNvSpPr>
              <p:nvPr/>
            </p:nvSpPr>
            <p:spPr bwMode="auto">
              <a:xfrm>
                <a:off x="4722" y="1496"/>
                <a:ext cx="480" cy="23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kumimoji="0" lang="en-US" sz="1800">
                    <a:solidFill>
                      <a:schemeClr val="bg1"/>
                    </a:solidFill>
                    <a:cs typeface="Arial" charset="0"/>
                  </a:rPr>
                  <a:t>FA</a:t>
                </a:r>
              </a:p>
            </p:txBody>
          </p:sp>
          <p:sp>
            <p:nvSpPr>
              <p:cNvPr id="118810" name="Line 26"/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1" name="Line 27"/>
              <p:cNvSpPr>
                <a:spLocks noChangeShapeType="1"/>
              </p:cNvSpPr>
              <p:nvPr/>
            </p:nvSpPr>
            <p:spPr bwMode="auto">
              <a:xfrm>
                <a:off x="51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2" name="Line 28"/>
              <p:cNvSpPr>
                <a:spLocks noChangeShapeType="1"/>
              </p:cNvSpPr>
              <p:nvPr/>
            </p:nvSpPr>
            <p:spPr bwMode="auto">
              <a:xfrm rot="5400000">
                <a:off x="5400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3" name="Line 29"/>
              <p:cNvSpPr>
                <a:spLocks noChangeShapeType="1"/>
              </p:cNvSpPr>
              <p:nvPr/>
            </p:nvSpPr>
            <p:spPr bwMode="auto">
              <a:xfrm rot="5400000">
                <a:off x="4536" y="151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814" name="Line 30"/>
              <p:cNvSpPr>
                <a:spLocks noChangeShapeType="1"/>
              </p:cNvSpPr>
              <p:nvPr/>
            </p:nvSpPr>
            <p:spPr bwMode="auto">
              <a:xfrm>
                <a:off x="4964" y="187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815" name="Rectangle 31"/>
            <p:cNvSpPr>
              <a:spLocks noChangeArrowheads="1"/>
            </p:cNvSpPr>
            <p:nvPr/>
          </p:nvSpPr>
          <p:spPr bwMode="auto">
            <a:xfrm>
              <a:off x="1344" y="2112"/>
              <a:ext cx="624" cy="52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Text Box 32"/>
            <p:cNvSpPr txBox="1">
              <a:spLocks noChangeArrowheads="1"/>
            </p:cNvSpPr>
            <p:nvPr/>
          </p:nvSpPr>
          <p:spPr bwMode="auto">
            <a:xfrm>
              <a:off x="1410" y="2264"/>
              <a:ext cx="480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>
                  <a:solidFill>
                    <a:schemeClr val="bg1"/>
                  </a:solidFill>
                  <a:cs typeface="Arial" charset="0"/>
                </a:rPr>
                <a:t>FA</a:t>
              </a:r>
            </a:p>
          </p:txBody>
        </p:sp>
        <p:sp>
          <p:nvSpPr>
            <p:cNvPr id="118817" name="Line 33"/>
            <p:cNvSpPr>
              <a:spLocks noChangeShapeType="1"/>
            </p:cNvSpPr>
            <p:nvPr/>
          </p:nvSpPr>
          <p:spPr bwMode="auto">
            <a:xfrm>
              <a:off x="1488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18" name="Line 34"/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19" name="Line 35"/>
            <p:cNvSpPr>
              <a:spLocks noChangeShapeType="1"/>
            </p:cNvSpPr>
            <p:nvPr/>
          </p:nvSpPr>
          <p:spPr bwMode="auto">
            <a:xfrm rot="5400000">
              <a:off x="2088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0" name="Line 36"/>
            <p:cNvSpPr>
              <a:spLocks noChangeShapeType="1"/>
            </p:cNvSpPr>
            <p:nvPr/>
          </p:nvSpPr>
          <p:spPr bwMode="auto">
            <a:xfrm rot="5400000">
              <a:off x="1224" y="228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1" name="Line 37"/>
            <p:cNvSpPr>
              <a:spLocks noChangeShapeType="1"/>
            </p:cNvSpPr>
            <p:nvPr/>
          </p:nvSpPr>
          <p:spPr bwMode="auto">
            <a:xfrm>
              <a:off x="1652" y="26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8822" name="Line 38"/>
            <p:cNvSpPr>
              <a:spLocks noChangeShapeType="1"/>
            </p:cNvSpPr>
            <p:nvPr/>
          </p:nvSpPr>
          <p:spPr bwMode="auto">
            <a:xfrm>
              <a:off x="1104" y="2400"/>
              <a:ext cx="0" cy="4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7226300" y="4025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6845300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5" name="Text Box 41"/>
          <p:cNvSpPr txBox="1">
            <a:spLocks noChangeArrowheads="1"/>
          </p:cNvSpPr>
          <p:nvPr/>
        </p:nvSpPr>
        <p:spPr bwMode="auto">
          <a:xfrm>
            <a:off x="60991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6" name="Text Box 42"/>
          <p:cNvSpPr txBox="1">
            <a:spLocks noChangeArrowheads="1"/>
          </p:cNvSpPr>
          <p:nvPr/>
        </p:nvSpPr>
        <p:spPr bwMode="auto">
          <a:xfrm>
            <a:off x="6524625" y="513873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7" name="Text Box 43"/>
          <p:cNvSpPr txBox="1">
            <a:spLocks noChangeArrowheads="1"/>
          </p:cNvSpPr>
          <p:nvPr/>
        </p:nvSpPr>
        <p:spPr bwMode="auto">
          <a:xfrm>
            <a:off x="5486400" y="17541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8" name="Text Box 44"/>
          <p:cNvSpPr txBox="1">
            <a:spLocks noChangeArrowheads="1"/>
          </p:cNvSpPr>
          <p:nvPr/>
        </p:nvSpPr>
        <p:spPr bwMode="auto">
          <a:xfrm>
            <a:off x="4740275" y="17541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29" name="Text Box 45"/>
          <p:cNvSpPr txBox="1">
            <a:spLocks noChangeArrowheads="1"/>
          </p:cNvSpPr>
          <p:nvPr/>
        </p:nvSpPr>
        <p:spPr bwMode="auto">
          <a:xfrm>
            <a:off x="5165725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0" name="Text Box 46"/>
          <p:cNvSpPr txBox="1">
            <a:spLocks noChangeArrowheads="1"/>
          </p:cNvSpPr>
          <p:nvPr/>
        </p:nvSpPr>
        <p:spPr bwMode="auto">
          <a:xfrm>
            <a:off x="41052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1" name="Text Box 47"/>
          <p:cNvSpPr txBox="1">
            <a:spLocks noChangeArrowheads="1"/>
          </p:cNvSpPr>
          <p:nvPr/>
        </p:nvSpPr>
        <p:spPr bwMode="auto">
          <a:xfrm>
            <a:off x="33686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2" name="Text Box 48"/>
          <p:cNvSpPr txBox="1">
            <a:spLocks noChangeArrowheads="1"/>
          </p:cNvSpPr>
          <p:nvPr/>
        </p:nvSpPr>
        <p:spPr bwMode="auto">
          <a:xfrm>
            <a:off x="3784600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3" name="Text Box 49"/>
          <p:cNvSpPr txBox="1">
            <a:spLocks noChangeArrowheads="1"/>
          </p:cNvSpPr>
          <p:nvPr/>
        </p:nvSpPr>
        <p:spPr bwMode="auto">
          <a:xfrm>
            <a:off x="27336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4" name="Text Box 50"/>
          <p:cNvSpPr txBox="1">
            <a:spLocks noChangeArrowheads="1"/>
          </p:cNvSpPr>
          <p:nvPr/>
        </p:nvSpPr>
        <p:spPr bwMode="auto">
          <a:xfrm>
            <a:off x="1997075" y="17399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5" name="Text Box 51"/>
          <p:cNvSpPr txBox="1">
            <a:spLocks noChangeArrowheads="1"/>
          </p:cNvSpPr>
          <p:nvPr/>
        </p:nvSpPr>
        <p:spPr bwMode="auto">
          <a:xfrm>
            <a:off x="2413000" y="51419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6" name="Text Box 52"/>
          <p:cNvSpPr txBox="1">
            <a:spLocks noChangeArrowheads="1"/>
          </p:cNvSpPr>
          <p:nvPr/>
        </p:nvSpPr>
        <p:spPr bwMode="auto">
          <a:xfrm>
            <a:off x="58547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7" name="Text Box 53"/>
          <p:cNvSpPr txBox="1">
            <a:spLocks noChangeArrowheads="1"/>
          </p:cNvSpPr>
          <p:nvPr/>
        </p:nvSpPr>
        <p:spPr bwMode="auto">
          <a:xfrm>
            <a:off x="44831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8" name="Text Box 54"/>
          <p:cNvSpPr txBox="1">
            <a:spLocks noChangeArrowheads="1"/>
          </p:cNvSpPr>
          <p:nvPr/>
        </p:nvSpPr>
        <p:spPr bwMode="auto">
          <a:xfrm>
            <a:off x="3111500" y="3997325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39" name="Text Box 55"/>
          <p:cNvSpPr txBox="1">
            <a:spLocks noChangeArrowheads="1"/>
          </p:cNvSpPr>
          <p:nvPr/>
        </p:nvSpPr>
        <p:spPr bwMode="auto">
          <a:xfrm>
            <a:off x="1587500" y="51069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4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18840" name="Text Box 56"/>
          <p:cNvSpPr txBox="1">
            <a:spLocks noChangeArrowheads="1"/>
          </p:cNvSpPr>
          <p:nvPr/>
        </p:nvSpPr>
        <p:spPr bwMode="auto">
          <a:xfrm>
            <a:off x="3035300" y="5702300"/>
            <a:ext cx="3429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rgbClr val="CC3300"/>
                </a:solidFill>
                <a:cs typeface="Arial" charset="0"/>
              </a:rPr>
              <a:t>4-bit adder-subtractor</a:t>
            </a:r>
          </a:p>
        </p:txBody>
      </p:sp>
      <p:sp>
        <p:nvSpPr>
          <p:cNvPr id="118841" name="AutoShape 57"/>
          <p:cNvSpPr>
            <a:spLocks noChangeArrowheads="1"/>
          </p:cNvSpPr>
          <p:nvPr/>
        </p:nvSpPr>
        <p:spPr bwMode="auto">
          <a:xfrm rot="-5400000">
            <a:off x="6203950" y="27654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2" name="AutoShape 58"/>
          <p:cNvSpPr>
            <a:spLocks noChangeArrowheads="1"/>
          </p:cNvSpPr>
          <p:nvPr/>
        </p:nvSpPr>
        <p:spPr bwMode="auto">
          <a:xfrm rot="-5400000">
            <a:off x="6203950" y="2841625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3" name="Rectangle 59"/>
          <p:cNvSpPr>
            <a:spLocks noChangeArrowheads="1"/>
          </p:cNvSpPr>
          <p:nvPr/>
        </p:nvSpPr>
        <p:spPr bwMode="auto">
          <a:xfrm rot="-5400000">
            <a:off x="6143625" y="2765425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4" name="Rectangle 60"/>
          <p:cNvSpPr>
            <a:spLocks noChangeArrowheads="1"/>
          </p:cNvSpPr>
          <p:nvPr/>
        </p:nvSpPr>
        <p:spPr bwMode="auto">
          <a:xfrm rot="16200000" flipH="1">
            <a:off x="6872287" y="2747963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5" name="Line 61"/>
          <p:cNvSpPr>
            <a:spLocks noChangeShapeType="1"/>
          </p:cNvSpPr>
          <p:nvPr/>
        </p:nvSpPr>
        <p:spPr bwMode="auto">
          <a:xfrm rot="-5400000">
            <a:off x="5990431" y="2553494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6" name="Line 62"/>
          <p:cNvSpPr>
            <a:spLocks noChangeShapeType="1"/>
          </p:cNvSpPr>
          <p:nvPr/>
        </p:nvSpPr>
        <p:spPr bwMode="auto">
          <a:xfrm rot="-5400000">
            <a:off x="6508750" y="26892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7" name="AutoShape 63"/>
          <p:cNvSpPr>
            <a:spLocks noChangeArrowheads="1"/>
          </p:cNvSpPr>
          <p:nvPr/>
        </p:nvSpPr>
        <p:spPr bwMode="auto">
          <a:xfrm rot="-5400000">
            <a:off x="6432550" y="3070225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48" name="Line 64"/>
          <p:cNvSpPr>
            <a:spLocks noChangeShapeType="1"/>
          </p:cNvSpPr>
          <p:nvPr/>
        </p:nvSpPr>
        <p:spPr bwMode="auto">
          <a:xfrm>
            <a:off x="70739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49" name="Line 65"/>
          <p:cNvSpPr>
            <a:spLocks noChangeShapeType="1"/>
          </p:cNvSpPr>
          <p:nvPr/>
        </p:nvSpPr>
        <p:spPr bwMode="auto">
          <a:xfrm>
            <a:off x="57023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0" name="Line 66"/>
          <p:cNvSpPr>
            <a:spLocks noChangeShapeType="1"/>
          </p:cNvSpPr>
          <p:nvPr/>
        </p:nvSpPr>
        <p:spPr bwMode="auto">
          <a:xfrm>
            <a:off x="4330700" y="217805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1" name="Line 67"/>
          <p:cNvSpPr>
            <a:spLocks noChangeShapeType="1"/>
          </p:cNvSpPr>
          <p:nvPr/>
        </p:nvSpPr>
        <p:spPr bwMode="auto">
          <a:xfrm>
            <a:off x="2959100" y="2168525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2" name="AutoShape 68"/>
          <p:cNvSpPr>
            <a:spLocks noChangeArrowheads="1"/>
          </p:cNvSpPr>
          <p:nvPr/>
        </p:nvSpPr>
        <p:spPr bwMode="auto">
          <a:xfrm rot="-5400000">
            <a:off x="4832350" y="27749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3" name="AutoShape 69"/>
          <p:cNvSpPr>
            <a:spLocks noChangeArrowheads="1"/>
          </p:cNvSpPr>
          <p:nvPr/>
        </p:nvSpPr>
        <p:spPr bwMode="auto">
          <a:xfrm rot="-5400000">
            <a:off x="4832350" y="28511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4" name="Rectangle 70"/>
          <p:cNvSpPr>
            <a:spLocks noChangeArrowheads="1"/>
          </p:cNvSpPr>
          <p:nvPr/>
        </p:nvSpPr>
        <p:spPr bwMode="auto">
          <a:xfrm rot="-5400000">
            <a:off x="4772025" y="27749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5" name="Rectangle 71"/>
          <p:cNvSpPr>
            <a:spLocks noChangeArrowheads="1"/>
          </p:cNvSpPr>
          <p:nvPr/>
        </p:nvSpPr>
        <p:spPr bwMode="auto">
          <a:xfrm rot="16200000" flipH="1">
            <a:off x="5500687" y="27574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6" name="Line 72"/>
          <p:cNvSpPr>
            <a:spLocks noChangeShapeType="1"/>
          </p:cNvSpPr>
          <p:nvPr/>
        </p:nvSpPr>
        <p:spPr bwMode="auto">
          <a:xfrm rot="-5400000">
            <a:off x="4618831" y="25630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7" name="Line 73"/>
          <p:cNvSpPr>
            <a:spLocks noChangeShapeType="1"/>
          </p:cNvSpPr>
          <p:nvPr/>
        </p:nvSpPr>
        <p:spPr bwMode="auto">
          <a:xfrm rot="-5400000">
            <a:off x="5137150" y="26987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58" name="AutoShape 74"/>
          <p:cNvSpPr>
            <a:spLocks noChangeArrowheads="1"/>
          </p:cNvSpPr>
          <p:nvPr/>
        </p:nvSpPr>
        <p:spPr bwMode="auto">
          <a:xfrm rot="-5400000">
            <a:off x="5060950" y="30797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59" name="AutoShape 75"/>
          <p:cNvSpPr>
            <a:spLocks noChangeArrowheads="1"/>
          </p:cNvSpPr>
          <p:nvPr/>
        </p:nvSpPr>
        <p:spPr bwMode="auto">
          <a:xfrm rot="-5400000">
            <a:off x="34607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0" name="AutoShape 76"/>
          <p:cNvSpPr>
            <a:spLocks noChangeArrowheads="1"/>
          </p:cNvSpPr>
          <p:nvPr/>
        </p:nvSpPr>
        <p:spPr bwMode="auto">
          <a:xfrm rot="-5400000">
            <a:off x="34607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1" name="Rectangle 77"/>
          <p:cNvSpPr>
            <a:spLocks noChangeArrowheads="1"/>
          </p:cNvSpPr>
          <p:nvPr/>
        </p:nvSpPr>
        <p:spPr bwMode="auto">
          <a:xfrm rot="-5400000">
            <a:off x="3400425" y="27622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2" name="Rectangle 78"/>
          <p:cNvSpPr>
            <a:spLocks noChangeArrowheads="1"/>
          </p:cNvSpPr>
          <p:nvPr/>
        </p:nvSpPr>
        <p:spPr bwMode="auto">
          <a:xfrm rot="16200000" flipH="1">
            <a:off x="4129087" y="27447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3" name="Line 79"/>
          <p:cNvSpPr>
            <a:spLocks noChangeShapeType="1"/>
          </p:cNvSpPr>
          <p:nvPr/>
        </p:nvSpPr>
        <p:spPr bwMode="auto">
          <a:xfrm rot="-5400000">
            <a:off x="3247231" y="25503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64" name="Line 80"/>
          <p:cNvSpPr>
            <a:spLocks noChangeShapeType="1"/>
          </p:cNvSpPr>
          <p:nvPr/>
        </p:nvSpPr>
        <p:spPr bwMode="auto">
          <a:xfrm rot="-5400000">
            <a:off x="3765550" y="2686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65" name="AutoShape 81"/>
          <p:cNvSpPr>
            <a:spLocks noChangeArrowheads="1"/>
          </p:cNvSpPr>
          <p:nvPr/>
        </p:nvSpPr>
        <p:spPr bwMode="auto">
          <a:xfrm rot="-5400000">
            <a:off x="3689350" y="30670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6" name="AutoShape 82"/>
          <p:cNvSpPr>
            <a:spLocks noChangeArrowheads="1"/>
          </p:cNvSpPr>
          <p:nvPr/>
        </p:nvSpPr>
        <p:spPr bwMode="auto">
          <a:xfrm rot="-5400000">
            <a:off x="2089150" y="2762250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7" name="AutoShape 83"/>
          <p:cNvSpPr>
            <a:spLocks noChangeArrowheads="1"/>
          </p:cNvSpPr>
          <p:nvPr/>
        </p:nvSpPr>
        <p:spPr bwMode="auto">
          <a:xfrm rot="-5400000">
            <a:off x="2089150" y="2838450"/>
            <a:ext cx="685800" cy="685800"/>
          </a:xfrm>
          <a:prstGeom prst="moon">
            <a:avLst>
              <a:gd name="adj" fmla="val 83333"/>
            </a:avLst>
          </a:prstGeom>
          <a:solidFill>
            <a:srgbClr val="33CCCC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8" name="Rectangle 84"/>
          <p:cNvSpPr>
            <a:spLocks noChangeArrowheads="1"/>
          </p:cNvSpPr>
          <p:nvPr/>
        </p:nvSpPr>
        <p:spPr bwMode="auto">
          <a:xfrm rot="-5400000">
            <a:off x="2028825" y="27622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69" name="Rectangle 85"/>
          <p:cNvSpPr>
            <a:spLocks noChangeArrowheads="1"/>
          </p:cNvSpPr>
          <p:nvPr/>
        </p:nvSpPr>
        <p:spPr bwMode="auto">
          <a:xfrm rot="16200000" flipH="1">
            <a:off x="2757487" y="2744788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8870" name="Line 86"/>
          <p:cNvSpPr>
            <a:spLocks noChangeShapeType="1"/>
          </p:cNvSpPr>
          <p:nvPr/>
        </p:nvSpPr>
        <p:spPr bwMode="auto">
          <a:xfrm rot="-5400000">
            <a:off x="1875631" y="2550319"/>
            <a:ext cx="73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1" name="Line 87"/>
          <p:cNvSpPr>
            <a:spLocks noChangeShapeType="1"/>
          </p:cNvSpPr>
          <p:nvPr/>
        </p:nvSpPr>
        <p:spPr bwMode="auto">
          <a:xfrm rot="-5400000">
            <a:off x="2393950" y="26860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2" name="AutoShape 88"/>
          <p:cNvSpPr>
            <a:spLocks noChangeArrowheads="1"/>
          </p:cNvSpPr>
          <p:nvPr/>
        </p:nvSpPr>
        <p:spPr bwMode="auto">
          <a:xfrm rot="-5400000">
            <a:off x="2317750" y="3067050"/>
            <a:ext cx="228600" cy="228600"/>
          </a:xfrm>
          <a:prstGeom prst="flowChartOr">
            <a:avLst/>
          </a:prstGeom>
          <a:solidFill>
            <a:srgbClr val="33CC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8873" name="Line 89"/>
          <p:cNvSpPr>
            <a:spLocks noChangeShapeType="1"/>
          </p:cNvSpPr>
          <p:nvPr/>
        </p:nvSpPr>
        <p:spPr bwMode="auto">
          <a:xfrm>
            <a:off x="2625725" y="247015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4" name="Line 90"/>
          <p:cNvSpPr>
            <a:spLocks noChangeShapeType="1"/>
          </p:cNvSpPr>
          <p:nvPr/>
        </p:nvSpPr>
        <p:spPr bwMode="auto">
          <a:xfrm>
            <a:off x="7683500" y="247015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8875" name="Text Box 91"/>
          <p:cNvSpPr txBox="1">
            <a:spLocks noChangeArrowheads="1"/>
          </p:cNvSpPr>
          <p:nvPr/>
        </p:nvSpPr>
        <p:spPr bwMode="auto">
          <a:xfrm>
            <a:off x="8108950" y="2257425"/>
            <a:ext cx="4572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49225" y="6096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Binary </a:t>
            </a:r>
            <a:r>
              <a:rPr lang="en-US" sz="3200" dirty="0" err="1" smtClean="0"/>
              <a:t>Incrementer</a:t>
            </a:r>
            <a:endParaRPr lang="en-US" sz="3200" dirty="0" smtClean="0"/>
          </a:p>
        </p:txBody>
      </p:sp>
      <p:grpSp>
        <p:nvGrpSpPr>
          <p:cNvPr id="64" name="Group 63"/>
          <p:cNvGrpSpPr/>
          <p:nvPr/>
        </p:nvGrpSpPr>
        <p:grpSpPr>
          <a:xfrm>
            <a:off x="1295400" y="1371600"/>
            <a:ext cx="6172200" cy="3276600"/>
            <a:chOff x="1676400" y="1676400"/>
            <a:chExt cx="6172200" cy="3719513"/>
          </a:xfrm>
        </p:grpSpPr>
        <p:sp>
          <p:nvSpPr>
            <p:cNvPr id="120836" name="Rectangle 4"/>
            <p:cNvSpPr>
              <a:spLocks noChangeArrowheads="1"/>
            </p:cNvSpPr>
            <p:nvPr/>
          </p:nvSpPr>
          <p:spPr bwMode="auto">
            <a:xfrm>
              <a:off x="67818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37" name="Line 5"/>
            <p:cNvSpPr>
              <a:spLocks noChangeShapeType="1"/>
            </p:cNvSpPr>
            <p:nvPr/>
          </p:nvSpPr>
          <p:spPr bwMode="auto">
            <a:xfrm>
              <a:off x="70104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8" name="Line 6"/>
            <p:cNvSpPr>
              <a:spLocks noChangeShapeType="1"/>
            </p:cNvSpPr>
            <p:nvPr/>
          </p:nvSpPr>
          <p:spPr bwMode="auto">
            <a:xfrm flipH="1">
              <a:off x="64770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39" name="Line 7"/>
            <p:cNvSpPr>
              <a:spLocks noChangeShapeType="1"/>
            </p:cNvSpPr>
            <p:nvPr/>
          </p:nvSpPr>
          <p:spPr bwMode="auto">
            <a:xfrm flipV="1">
              <a:off x="64770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0" name="Line 8"/>
            <p:cNvSpPr>
              <a:spLocks noChangeShapeType="1"/>
            </p:cNvSpPr>
            <p:nvPr/>
          </p:nvSpPr>
          <p:spPr bwMode="auto">
            <a:xfrm flipH="1">
              <a:off x="58674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1" name="Line 9"/>
            <p:cNvSpPr>
              <a:spLocks noChangeShapeType="1"/>
            </p:cNvSpPr>
            <p:nvPr/>
          </p:nvSpPr>
          <p:spPr bwMode="auto">
            <a:xfrm>
              <a:off x="58674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2" name="Line 10"/>
            <p:cNvSpPr>
              <a:spLocks noChangeShapeType="1"/>
            </p:cNvSpPr>
            <p:nvPr/>
          </p:nvSpPr>
          <p:spPr bwMode="auto">
            <a:xfrm>
              <a:off x="75438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67818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44" name="Text Box 12"/>
            <p:cNvSpPr txBox="1">
              <a:spLocks noChangeArrowheads="1"/>
            </p:cNvSpPr>
            <p:nvPr/>
          </p:nvSpPr>
          <p:spPr bwMode="auto">
            <a:xfrm>
              <a:off x="73152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45" name="Line 13"/>
            <p:cNvSpPr>
              <a:spLocks noChangeShapeType="1"/>
            </p:cNvSpPr>
            <p:nvPr/>
          </p:nvSpPr>
          <p:spPr bwMode="auto">
            <a:xfrm>
              <a:off x="70104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46" name="Text Box 14"/>
            <p:cNvSpPr txBox="1">
              <a:spLocks noChangeArrowheads="1"/>
            </p:cNvSpPr>
            <p:nvPr/>
          </p:nvSpPr>
          <p:spPr bwMode="auto">
            <a:xfrm>
              <a:off x="68738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47" name="Text Box 15"/>
            <p:cNvSpPr txBox="1">
              <a:spLocks noChangeArrowheads="1"/>
            </p:cNvSpPr>
            <p:nvPr/>
          </p:nvSpPr>
          <p:spPr bwMode="auto">
            <a:xfrm>
              <a:off x="73152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48" name="Text Box 16"/>
            <p:cNvSpPr txBox="1">
              <a:spLocks noChangeArrowheads="1"/>
            </p:cNvSpPr>
            <p:nvPr/>
          </p:nvSpPr>
          <p:spPr bwMode="auto">
            <a:xfrm>
              <a:off x="69818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49" name="Rectangle 17"/>
            <p:cNvSpPr>
              <a:spLocks noChangeArrowheads="1"/>
            </p:cNvSpPr>
            <p:nvPr/>
          </p:nvSpPr>
          <p:spPr bwMode="auto">
            <a:xfrm>
              <a:off x="51054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0" name="Line 18"/>
            <p:cNvSpPr>
              <a:spLocks noChangeShapeType="1"/>
            </p:cNvSpPr>
            <p:nvPr/>
          </p:nvSpPr>
          <p:spPr bwMode="auto">
            <a:xfrm>
              <a:off x="53340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1" name="Line 19"/>
            <p:cNvSpPr>
              <a:spLocks noChangeShapeType="1"/>
            </p:cNvSpPr>
            <p:nvPr/>
          </p:nvSpPr>
          <p:spPr bwMode="auto">
            <a:xfrm flipH="1">
              <a:off x="48006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2" name="Line 20"/>
            <p:cNvSpPr>
              <a:spLocks noChangeShapeType="1"/>
            </p:cNvSpPr>
            <p:nvPr/>
          </p:nvSpPr>
          <p:spPr bwMode="auto">
            <a:xfrm flipV="1">
              <a:off x="48006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3" name="Line 21"/>
            <p:cNvSpPr>
              <a:spLocks noChangeShapeType="1"/>
            </p:cNvSpPr>
            <p:nvPr/>
          </p:nvSpPr>
          <p:spPr bwMode="auto">
            <a:xfrm flipH="1">
              <a:off x="41910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4" name="Line 22"/>
            <p:cNvSpPr>
              <a:spLocks noChangeShapeType="1"/>
            </p:cNvSpPr>
            <p:nvPr/>
          </p:nvSpPr>
          <p:spPr bwMode="auto">
            <a:xfrm>
              <a:off x="41910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5" name="Line 23"/>
            <p:cNvSpPr>
              <a:spLocks noChangeShapeType="1"/>
            </p:cNvSpPr>
            <p:nvPr/>
          </p:nvSpPr>
          <p:spPr bwMode="auto">
            <a:xfrm>
              <a:off x="58674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51054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57" name="Text Box 25"/>
            <p:cNvSpPr txBox="1">
              <a:spLocks noChangeArrowheads="1"/>
            </p:cNvSpPr>
            <p:nvPr/>
          </p:nvSpPr>
          <p:spPr bwMode="auto">
            <a:xfrm>
              <a:off x="56388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58" name="Line 26"/>
            <p:cNvSpPr>
              <a:spLocks noChangeShapeType="1"/>
            </p:cNvSpPr>
            <p:nvPr/>
          </p:nvSpPr>
          <p:spPr bwMode="auto">
            <a:xfrm>
              <a:off x="53340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59" name="Text Box 27"/>
            <p:cNvSpPr txBox="1">
              <a:spLocks noChangeArrowheads="1"/>
            </p:cNvSpPr>
            <p:nvPr/>
          </p:nvSpPr>
          <p:spPr bwMode="auto">
            <a:xfrm>
              <a:off x="51974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60" name="Text Box 28"/>
            <p:cNvSpPr txBox="1">
              <a:spLocks noChangeArrowheads="1"/>
            </p:cNvSpPr>
            <p:nvPr/>
          </p:nvSpPr>
          <p:spPr bwMode="auto">
            <a:xfrm>
              <a:off x="56388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61" name="Text Box 29"/>
            <p:cNvSpPr txBox="1">
              <a:spLocks noChangeArrowheads="1"/>
            </p:cNvSpPr>
            <p:nvPr/>
          </p:nvSpPr>
          <p:spPr bwMode="auto">
            <a:xfrm>
              <a:off x="53054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62" name="Rectangle 30"/>
            <p:cNvSpPr>
              <a:spLocks noChangeArrowheads="1"/>
            </p:cNvSpPr>
            <p:nvPr/>
          </p:nvSpPr>
          <p:spPr bwMode="auto">
            <a:xfrm>
              <a:off x="34290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3" name="Line 31"/>
            <p:cNvSpPr>
              <a:spLocks noChangeShapeType="1"/>
            </p:cNvSpPr>
            <p:nvPr/>
          </p:nvSpPr>
          <p:spPr bwMode="auto">
            <a:xfrm>
              <a:off x="3657600" y="40386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4" name="Line 32"/>
            <p:cNvSpPr>
              <a:spLocks noChangeShapeType="1"/>
            </p:cNvSpPr>
            <p:nvPr/>
          </p:nvSpPr>
          <p:spPr bwMode="auto">
            <a:xfrm flipH="1">
              <a:off x="3124200" y="43434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5" name="Line 33"/>
            <p:cNvSpPr>
              <a:spLocks noChangeShapeType="1"/>
            </p:cNvSpPr>
            <p:nvPr/>
          </p:nvSpPr>
          <p:spPr bwMode="auto">
            <a:xfrm flipV="1">
              <a:off x="3124200" y="2057400"/>
              <a:ext cx="0" cy="2286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6" name="Line 34"/>
            <p:cNvSpPr>
              <a:spLocks noChangeShapeType="1"/>
            </p:cNvSpPr>
            <p:nvPr/>
          </p:nvSpPr>
          <p:spPr bwMode="auto">
            <a:xfrm flipH="1">
              <a:off x="2514600" y="20574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7" name="Line 35"/>
            <p:cNvSpPr>
              <a:spLocks noChangeShapeType="1"/>
            </p:cNvSpPr>
            <p:nvPr/>
          </p:nvSpPr>
          <p:spPr bwMode="auto">
            <a:xfrm>
              <a:off x="25146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8" name="Line 36"/>
            <p:cNvSpPr>
              <a:spLocks noChangeShapeType="1"/>
            </p:cNvSpPr>
            <p:nvPr/>
          </p:nvSpPr>
          <p:spPr bwMode="auto">
            <a:xfrm>
              <a:off x="41910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69" name="Text Box 37"/>
            <p:cNvSpPr txBox="1">
              <a:spLocks noChangeArrowheads="1"/>
            </p:cNvSpPr>
            <p:nvPr/>
          </p:nvSpPr>
          <p:spPr bwMode="auto">
            <a:xfrm>
              <a:off x="34290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70" name="Text Box 38"/>
            <p:cNvSpPr txBox="1">
              <a:spLocks noChangeArrowheads="1"/>
            </p:cNvSpPr>
            <p:nvPr/>
          </p:nvSpPr>
          <p:spPr bwMode="auto">
            <a:xfrm>
              <a:off x="39624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71" name="Line 39"/>
            <p:cNvSpPr>
              <a:spLocks noChangeShapeType="1"/>
            </p:cNvSpPr>
            <p:nvPr/>
          </p:nvSpPr>
          <p:spPr bwMode="auto">
            <a:xfrm>
              <a:off x="36576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72" name="Text Box 40"/>
            <p:cNvSpPr txBox="1">
              <a:spLocks noChangeArrowheads="1"/>
            </p:cNvSpPr>
            <p:nvPr/>
          </p:nvSpPr>
          <p:spPr bwMode="auto">
            <a:xfrm>
              <a:off x="35210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73" name="Text Box 41"/>
            <p:cNvSpPr txBox="1">
              <a:spLocks noChangeArrowheads="1"/>
            </p:cNvSpPr>
            <p:nvPr/>
          </p:nvSpPr>
          <p:spPr bwMode="auto">
            <a:xfrm>
              <a:off x="39624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74" name="Text Box 42"/>
            <p:cNvSpPr txBox="1">
              <a:spLocks noChangeArrowheads="1"/>
            </p:cNvSpPr>
            <p:nvPr/>
          </p:nvSpPr>
          <p:spPr bwMode="auto">
            <a:xfrm>
              <a:off x="36290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75" name="Rectangle 43"/>
            <p:cNvSpPr>
              <a:spLocks noChangeArrowheads="1"/>
            </p:cNvSpPr>
            <p:nvPr/>
          </p:nvSpPr>
          <p:spPr bwMode="auto">
            <a:xfrm>
              <a:off x="1752600" y="2438400"/>
              <a:ext cx="1066800" cy="16002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76" name="Line 44"/>
            <p:cNvSpPr>
              <a:spLocks noChangeShapeType="1"/>
            </p:cNvSpPr>
            <p:nvPr/>
          </p:nvSpPr>
          <p:spPr bwMode="auto">
            <a:xfrm>
              <a:off x="25146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77" name="Text Box 45"/>
            <p:cNvSpPr txBox="1">
              <a:spLocks noChangeArrowheads="1"/>
            </p:cNvSpPr>
            <p:nvPr/>
          </p:nvSpPr>
          <p:spPr bwMode="auto">
            <a:xfrm>
              <a:off x="1752600" y="3732213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</a:p>
          </p:txBody>
        </p:sp>
        <p:sp>
          <p:nvSpPr>
            <p:cNvPr id="120878" name="Text Box 46"/>
            <p:cNvSpPr txBox="1">
              <a:spLocks noChangeArrowheads="1"/>
            </p:cNvSpPr>
            <p:nvPr/>
          </p:nvSpPr>
          <p:spPr bwMode="auto">
            <a:xfrm>
              <a:off x="2286000" y="3748088"/>
              <a:ext cx="4572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</a:p>
          </p:txBody>
        </p:sp>
        <p:sp>
          <p:nvSpPr>
            <p:cNvPr id="120879" name="Line 47"/>
            <p:cNvSpPr>
              <a:spLocks noChangeShapeType="1"/>
            </p:cNvSpPr>
            <p:nvPr/>
          </p:nvSpPr>
          <p:spPr bwMode="auto">
            <a:xfrm>
              <a:off x="19812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0" name="Text Box 48"/>
            <p:cNvSpPr txBox="1">
              <a:spLocks noChangeArrowheads="1"/>
            </p:cNvSpPr>
            <p:nvPr/>
          </p:nvSpPr>
          <p:spPr bwMode="auto">
            <a:xfrm>
              <a:off x="1844675" y="2330450"/>
              <a:ext cx="304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120881" name="Text Box 49"/>
            <p:cNvSpPr txBox="1">
              <a:spLocks noChangeArrowheads="1"/>
            </p:cNvSpPr>
            <p:nvPr/>
          </p:nvSpPr>
          <p:spPr bwMode="auto">
            <a:xfrm>
              <a:off x="2286000" y="2330450"/>
              <a:ext cx="4572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y</a:t>
              </a:r>
            </a:p>
          </p:txBody>
        </p:sp>
        <p:sp>
          <p:nvSpPr>
            <p:cNvPr id="120882" name="Text Box 50"/>
            <p:cNvSpPr txBox="1">
              <a:spLocks noChangeArrowheads="1"/>
            </p:cNvSpPr>
            <p:nvPr/>
          </p:nvSpPr>
          <p:spPr bwMode="auto">
            <a:xfrm>
              <a:off x="1952625" y="3032125"/>
              <a:ext cx="6858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HA</a:t>
              </a:r>
            </a:p>
          </p:txBody>
        </p:sp>
        <p:sp>
          <p:nvSpPr>
            <p:cNvPr id="120883" name="Line 51"/>
            <p:cNvSpPr>
              <a:spLocks noChangeShapeType="1"/>
            </p:cNvSpPr>
            <p:nvPr/>
          </p:nvSpPr>
          <p:spPr bwMode="auto">
            <a:xfrm>
              <a:off x="1981200" y="4038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4" name="Line 52"/>
            <p:cNvSpPr>
              <a:spLocks noChangeShapeType="1"/>
            </p:cNvSpPr>
            <p:nvPr/>
          </p:nvSpPr>
          <p:spPr bwMode="auto">
            <a:xfrm>
              <a:off x="7543800" y="2057400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0885" name="Text Box 53"/>
            <p:cNvSpPr txBox="1">
              <a:spLocks noChangeArrowheads="1"/>
            </p:cNvSpPr>
            <p:nvPr/>
          </p:nvSpPr>
          <p:spPr bwMode="auto">
            <a:xfrm>
              <a:off x="7235825" y="4433888"/>
              <a:ext cx="6096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6" name="Text Box 54"/>
            <p:cNvSpPr txBox="1">
              <a:spLocks noChangeArrowheads="1"/>
            </p:cNvSpPr>
            <p:nvPr/>
          </p:nvSpPr>
          <p:spPr bwMode="auto">
            <a:xfrm>
              <a:off x="5565775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7" name="Text Box 55"/>
            <p:cNvSpPr txBox="1">
              <a:spLocks noChangeArrowheads="1"/>
            </p:cNvSpPr>
            <p:nvPr/>
          </p:nvSpPr>
          <p:spPr bwMode="auto">
            <a:xfrm>
              <a:off x="3886200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8" name="Text Box 56"/>
            <p:cNvSpPr txBox="1">
              <a:spLocks noChangeArrowheads="1"/>
            </p:cNvSpPr>
            <p:nvPr/>
          </p:nvSpPr>
          <p:spPr bwMode="auto">
            <a:xfrm>
              <a:off x="2209800" y="4435475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S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89" name="Text Box 57"/>
            <p:cNvSpPr txBox="1">
              <a:spLocks noChangeArrowheads="1"/>
            </p:cNvSpPr>
            <p:nvPr/>
          </p:nvSpPr>
          <p:spPr bwMode="auto">
            <a:xfrm>
              <a:off x="1676400" y="4433888"/>
              <a:ext cx="609600" cy="36671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C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4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0" name="Text Box 58"/>
            <p:cNvSpPr txBox="1">
              <a:spLocks noChangeArrowheads="1"/>
            </p:cNvSpPr>
            <p:nvPr/>
          </p:nvSpPr>
          <p:spPr bwMode="auto">
            <a:xfrm>
              <a:off x="72390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1</a:t>
              </a:r>
            </a:p>
          </p:txBody>
        </p:sp>
        <p:sp>
          <p:nvSpPr>
            <p:cNvPr id="120891" name="Text Box 59"/>
            <p:cNvSpPr txBox="1">
              <a:spLocks noChangeArrowheads="1"/>
            </p:cNvSpPr>
            <p:nvPr/>
          </p:nvSpPr>
          <p:spPr bwMode="auto">
            <a:xfrm>
              <a:off x="67056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0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2" name="Text Box 60"/>
            <p:cNvSpPr txBox="1">
              <a:spLocks noChangeArrowheads="1"/>
            </p:cNvSpPr>
            <p:nvPr/>
          </p:nvSpPr>
          <p:spPr bwMode="auto">
            <a:xfrm>
              <a:off x="50292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1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3" name="Text Box 61"/>
            <p:cNvSpPr txBox="1">
              <a:spLocks noChangeArrowheads="1"/>
            </p:cNvSpPr>
            <p:nvPr/>
          </p:nvSpPr>
          <p:spPr bwMode="auto">
            <a:xfrm>
              <a:off x="33528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2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4" name="Text Box 62"/>
            <p:cNvSpPr txBox="1">
              <a:spLocks noChangeArrowheads="1"/>
            </p:cNvSpPr>
            <p:nvPr/>
          </p:nvSpPr>
          <p:spPr bwMode="auto">
            <a:xfrm>
              <a:off x="1676400" y="1676400"/>
              <a:ext cx="609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b="0">
                  <a:solidFill>
                    <a:schemeClr val="tx1"/>
                  </a:solidFill>
                  <a:cs typeface="Arial" charset="0"/>
                </a:rPr>
                <a:t>A</a:t>
              </a:r>
              <a:r>
                <a:rPr kumimoji="0" lang="en-US" sz="1800" b="0" baseline="-25000">
                  <a:solidFill>
                    <a:schemeClr val="tx1"/>
                  </a:solidFill>
                  <a:cs typeface="Arial" charset="0"/>
                </a:rPr>
                <a:t>3</a:t>
              </a:r>
              <a:endParaRPr kumimoji="0" lang="en-US" sz="1800" b="0">
                <a:solidFill>
                  <a:schemeClr val="tx1"/>
                </a:solidFill>
                <a:cs typeface="Arial" charset="0"/>
              </a:endParaRPr>
            </a:p>
          </p:txBody>
        </p:sp>
        <p:sp>
          <p:nvSpPr>
            <p:cNvPr id="120895" name="Text Box 63"/>
            <p:cNvSpPr txBox="1">
              <a:spLocks noChangeArrowheads="1"/>
            </p:cNvSpPr>
            <p:nvPr/>
          </p:nvSpPr>
          <p:spPr bwMode="auto">
            <a:xfrm>
              <a:off x="2209800" y="5029200"/>
              <a:ext cx="5562600" cy="36671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lnSpc>
                  <a:spcPct val="100000"/>
                </a:lnSpc>
                <a:spcBef>
                  <a:spcPct val="50000"/>
                </a:spcBef>
              </a:pPr>
              <a:r>
                <a:rPr kumimoji="0" lang="en-US" sz="1800" dirty="0">
                  <a:cs typeface="Arial" charset="0"/>
                </a:rPr>
                <a:t>4-bit Binary </a:t>
              </a:r>
              <a:r>
                <a:rPr kumimoji="0" lang="en-US" sz="1800" dirty="0" err="1">
                  <a:cs typeface="Arial" charset="0"/>
                </a:rPr>
                <a:t>Incrementer</a:t>
              </a:r>
              <a:endParaRPr kumimoji="0" lang="en-US" sz="1800" dirty="0">
                <a:cs typeface="Arial" charset="0"/>
              </a:endParaRPr>
            </a:p>
          </p:txBody>
        </p:sp>
      </p:grpSp>
      <p:sp>
        <p:nvSpPr>
          <p:cNvPr id="6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4754880"/>
            <a:ext cx="8229600" cy="17983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Binary </a:t>
            </a:r>
            <a:r>
              <a:rPr lang="en-US" sz="2000" dirty="0" err="1" smtClean="0"/>
              <a:t>Incrementer</a:t>
            </a:r>
            <a:r>
              <a:rPr lang="en-US" sz="2000" dirty="0" smtClean="0"/>
              <a:t> can also be implemented using a counter.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A binary </a:t>
            </a:r>
            <a:r>
              <a:rPr lang="en-US" sz="2000" dirty="0" err="1" smtClean="0"/>
              <a:t>decrementer</a:t>
            </a:r>
            <a:r>
              <a:rPr lang="en-US" sz="2000" dirty="0" smtClean="0"/>
              <a:t> can be implemented by adding </a:t>
            </a:r>
            <a:r>
              <a:rPr lang="en-US" sz="2000" dirty="0" smtClean="0">
                <a:solidFill>
                  <a:srgbClr val="FF0000"/>
                </a:solidFill>
              </a:rPr>
              <a:t>1111</a:t>
            </a:r>
            <a:r>
              <a:rPr lang="en-US" sz="2000" dirty="0" smtClean="0"/>
              <a:t> to the desired register each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1143000"/>
            <a:ext cx="88090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Arithmetic Circuit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935480"/>
            <a:ext cx="8229600" cy="27889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 smtClean="0"/>
              <a:t>This circuit performs seven distinct arithmetic operations and the basic component of it is the parallel adder.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/>
              <a:t>The output of the binary adder is calculated from the following arithmetic sum:</a:t>
            </a:r>
          </a:p>
          <a:p>
            <a:pPr lvl="2" algn="just">
              <a:lnSpc>
                <a:spcPct val="150000"/>
              </a:lnSpc>
            </a:pPr>
            <a:r>
              <a:rPr lang="en-US" sz="1800" dirty="0" smtClean="0"/>
              <a:t>D = A + Y + </a:t>
            </a:r>
            <a:r>
              <a:rPr lang="en-US" sz="1800" dirty="0" err="1" smtClean="0"/>
              <a:t>C</a:t>
            </a:r>
            <a:r>
              <a:rPr lang="en-US" sz="1800" baseline="-25000" dirty="0" err="1" smtClean="0"/>
              <a:t>in</a:t>
            </a:r>
            <a:endParaRPr lang="en-US" sz="2000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914400"/>
            <a:ext cx="8580438" cy="434975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</a:t>
            </a:r>
            <a:r>
              <a:rPr lang="en-US" sz="3200" dirty="0" err="1" smtClean="0"/>
              <a:t>Microoperations</a:t>
            </a:r>
            <a:r>
              <a:rPr lang="en-US" sz="3200" dirty="0" smtClean="0"/>
              <a:t> : Arithmetic Circuit </a:t>
            </a:r>
            <a:r>
              <a:rPr lang="en-US" sz="3200" baseline="30000" dirty="0" smtClean="0"/>
              <a:t>cont.</a:t>
            </a:r>
          </a:p>
        </p:txBody>
      </p:sp>
      <p:sp>
        <p:nvSpPr>
          <p:cNvPr id="123908" name="Line 4"/>
          <p:cNvSpPr>
            <a:spLocks noChangeShapeType="1"/>
          </p:cNvSpPr>
          <p:nvPr/>
        </p:nvSpPr>
        <p:spPr bwMode="auto">
          <a:xfrm>
            <a:off x="6400800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6016625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5835650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5734050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12" name="Text Box 8"/>
          <p:cNvSpPr txBox="1">
            <a:spLocks noChangeArrowheads="1"/>
          </p:cNvSpPr>
          <p:nvPr/>
        </p:nvSpPr>
        <p:spPr bwMode="auto">
          <a:xfrm>
            <a:off x="5943600" y="2743200"/>
            <a:ext cx="91440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13" name="Line 9"/>
          <p:cNvSpPr>
            <a:spLocks noChangeShapeType="1"/>
          </p:cNvSpPr>
          <p:nvPr/>
        </p:nvSpPr>
        <p:spPr bwMode="auto">
          <a:xfrm>
            <a:off x="67500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4" name="Line 10"/>
          <p:cNvSpPr>
            <a:spLocks noChangeShapeType="1"/>
          </p:cNvSpPr>
          <p:nvPr/>
        </p:nvSpPr>
        <p:spPr bwMode="auto">
          <a:xfrm>
            <a:off x="65500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5" name="Line 11"/>
          <p:cNvSpPr>
            <a:spLocks noChangeShapeType="1"/>
          </p:cNvSpPr>
          <p:nvPr/>
        </p:nvSpPr>
        <p:spPr bwMode="auto">
          <a:xfrm>
            <a:off x="6337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6" name="Line 12"/>
          <p:cNvSpPr>
            <a:spLocks noChangeShapeType="1"/>
          </p:cNvSpPr>
          <p:nvPr/>
        </p:nvSpPr>
        <p:spPr bwMode="auto">
          <a:xfrm>
            <a:off x="62007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7" name="Line 13"/>
          <p:cNvSpPr>
            <a:spLocks noChangeShapeType="1"/>
          </p:cNvSpPr>
          <p:nvPr/>
        </p:nvSpPr>
        <p:spPr bwMode="auto">
          <a:xfrm>
            <a:off x="60642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59277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19" name="Rectangle 15"/>
          <p:cNvSpPr>
            <a:spLocks noChangeArrowheads="1"/>
          </p:cNvSpPr>
          <p:nvPr/>
        </p:nvSpPr>
        <p:spPr bwMode="auto">
          <a:xfrm>
            <a:off x="62484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63531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21" name="Line 17"/>
          <p:cNvSpPr>
            <a:spLocks noChangeShapeType="1"/>
          </p:cNvSpPr>
          <p:nvPr/>
        </p:nvSpPr>
        <p:spPr bwMode="auto">
          <a:xfrm>
            <a:off x="7010400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2" name="Line 18"/>
          <p:cNvSpPr>
            <a:spLocks noChangeShapeType="1"/>
          </p:cNvSpPr>
          <p:nvPr/>
        </p:nvSpPr>
        <p:spPr bwMode="auto">
          <a:xfrm rot="5400000">
            <a:off x="74295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3" name="Line 19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4" name="Line 20"/>
          <p:cNvSpPr>
            <a:spLocks noChangeShapeType="1"/>
          </p:cNvSpPr>
          <p:nvPr/>
        </p:nvSpPr>
        <p:spPr bwMode="auto">
          <a:xfrm>
            <a:off x="67373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5" name="Rectangle 21"/>
          <p:cNvSpPr>
            <a:spLocks noChangeArrowheads="1"/>
          </p:cNvSpPr>
          <p:nvPr/>
        </p:nvSpPr>
        <p:spPr bwMode="auto">
          <a:xfrm>
            <a:off x="48768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26" name="Text Box 22"/>
          <p:cNvSpPr txBox="1">
            <a:spLocks noChangeArrowheads="1"/>
          </p:cNvSpPr>
          <p:nvPr/>
        </p:nvSpPr>
        <p:spPr bwMode="auto">
          <a:xfrm>
            <a:off x="49815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27" name="Line 23"/>
          <p:cNvSpPr>
            <a:spLocks noChangeShapeType="1"/>
          </p:cNvSpPr>
          <p:nvPr/>
        </p:nvSpPr>
        <p:spPr bwMode="auto">
          <a:xfrm>
            <a:off x="50260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8" name="Line 24"/>
          <p:cNvSpPr>
            <a:spLocks noChangeShapeType="1"/>
          </p:cNvSpPr>
          <p:nvPr/>
        </p:nvSpPr>
        <p:spPr bwMode="auto">
          <a:xfrm>
            <a:off x="56546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29" name="Line 25"/>
          <p:cNvSpPr>
            <a:spLocks noChangeShapeType="1"/>
          </p:cNvSpPr>
          <p:nvPr/>
        </p:nvSpPr>
        <p:spPr bwMode="auto">
          <a:xfrm rot="5400000">
            <a:off x="60579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53657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2" name="Rectangle 28"/>
          <p:cNvSpPr>
            <a:spLocks noChangeArrowheads="1"/>
          </p:cNvSpPr>
          <p:nvPr/>
        </p:nvSpPr>
        <p:spPr bwMode="auto">
          <a:xfrm>
            <a:off x="35052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36099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34" name="Line 30"/>
          <p:cNvSpPr>
            <a:spLocks noChangeShapeType="1"/>
          </p:cNvSpPr>
          <p:nvPr/>
        </p:nvSpPr>
        <p:spPr bwMode="auto">
          <a:xfrm>
            <a:off x="36544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5" name="Line 31"/>
          <p:cNvSpPr>
            <a:spLocks noChangeShapeType="1"/>
          </p:cNvSpPr>
          <p:nvPr/>
        </p:nvSpPr>
        <p:spPr bwMode="auto">
          <a:xfrm>
            <a:off x="42830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 rot="5400000">
            <a:off x="46863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7" name="Line 33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8" name="Line 34"/>
          <p:cNvSpPr>
            <a:spLocks noChangeShapeType="1"/>
          </p:cNvSpPr>
          <p:nvPr/>
        </p:nvSpPr>
        <p:spPr bwMode="auto">
          <a:xfrm>
            <a:off x="39941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39" name="Rectangle 35"/>
          <p:cNvSpPr>
            <a:spLocks noChangeArrowheads="1"/>
          </p:cNvSpPr>
          <p:nvPr/>
        </p:nvSpPr>
        <p:spPr bwMode="auto">
          <a:xfrm>
            <a:off x="2133600" y="3746500"/>
            <a:ext cx="9906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2238375" y="39878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FA</a:t>
            </a:r>
          </a:p>
        </p:txBody>
      </p:sp>
      <p:sp>
        <p:nvSpPr>
          <p:cNvPr id="123941" name="Line 37"/>
          <p:cNvSpPr>
            <a:spLocks noChangeShapeType="1"/>
          </p:cNvSpPr>
          <p:nvPr/>
        </p:nvSpPr>
        <p:spPr bwMode="auto">
          <a:xfrm>
            <a:off x="2282825" y="3167063"/>
            <a:ext cx="0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2" name="Line 38"/>
          <p:cNvSpPr>
            <a:spLocks noChangeShapeType="1"/>
          </p:cNvSpPr>
          <p:nvPr/>
        </p:nvSpPr>
        <p:spPr bwMode="auto">
          <a:xfrm>
            <a:off x="2911475" y="1905000"/>
            <a:ext cx="0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3" name="Line 39"/>
          <p:cNvSpPr>
            <a:spLocks noChangeShapeType="1"/>
          </p:cNvSpPr>
          <p:nvPr/>
        </p:nvSpPr>
        <p:spPr bwMode="auto">
          <a:xfrm rot="5400000">
            <a:off x="33147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4" name="Line 40"/>
          <p:cNvSpPr>
            <a:spLocks noChangeShapeType="1"/>
          </p:cNvSpPr>
          <p:nvPr/>
        </p:nvSpPr>
        <p:spPr bwMode="auto">
          <a:xfrm rot="5400000">
            <a:off x="1943100" y="4013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5" name="Line 41"/>
          <p:cNvSpPr>
            <a:spLocks noChangeShapeType="1"/>
          </p:cNvSpPr>
          <p:nvPr/>
        </p:nvSpPr>
        <p:spPr bwMode="auto">
          <a:xfrm>
            <a:off x="2622550" y="45847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6" name="Line 42"/>
          <p:cNvSpPr>
            <a:spLocks noChangeShapeType="1"/>
          </p:cNvSpPr>
          <p:nvPr/>
        </p:nvSpPr>
        <p:spPr bwMode="auto">
          <a:xfrm>
            <a:off x="1752600" y="4203700"/>
            <a:ext cx="0" cy="776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47" name="Text Box 43"/>
          <p:cNvSpPr txBox="1">
            <a:spLocks noChangeArrowheads="1"/>
          </p:cNvSpPr>
          <p:nvPr/>
        </p:nvSpPr>
        <p:spPr bwMode="auto">
          <a:xfrm>
            <a:off x="7543800" y="39624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in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48" name="Text Box 44"/>
          <p:cNvSpPr txBox="1">
            <a:spLocks noChangeArrowheads="1"/>
          </p:cNvSpPr>
          <p:nvPr/>
        </p:nvSpPr>
        <p:spPr bwMode="auto">
          <a:xfrm>
            <a:off x="6461125" y="496411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49" name="Text Box 45"/>
          <p:cNvSpPr txBox="1">
            <a:spLocks noChangeArrowheads="1"/>
          </p:cNvSpPr>
          <p:nvPr/>
        </p:nvSpPr>
        <p:spPr bwMode="auto">
          <a:xfrm>
            <a:off x="5102225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0" name="Text Box 46"/>
          <p:cNvSpPr txBox="1">
            <a:spLocks noChangeArrowheads="1"/>
          </p:cNvSpPr>
          <p:nvPr/>
        </p:nvSpPr>
        <p:spPr bwMode="auto">
          <a:xfrm>
            <a:off x="3721100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1" name="Text Box 47"/>
          <p:cNvSpPr txBox="1">
            <a:spLocks noChangeArrowheads="1"/>
          </p:cNvSpPr>
          <p:nvPr/>
        </p:nvSpPr>
        <p:spPr bwMode="auto">
          <a:xfrm>
            <a:off x="2349500" y="49672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D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2" name="Text Box 48"/>
          <p:cNvSpPr txBox="1">
            <a:spLocks noChangeArrowheads="1"/>
          </p:cNvSpPr>
          <p:nvPr/>
        </p:nvSpPr>
        <p:spPr bwMode="auto">
          <a:xfrm>
            <a:off x="57912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3" name="Text Box 49"/>
          <p:cNvSpPr txBox="1">
            <a:spLocks noChangeArrowheads="1"/>
          </p:cNvSpPr>
          <p:nvPr/>
        </p:nvSpPr>
        <p:spPr bwMode="auto">
          <a:xfrm>
            <a:off x="44196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4" name="Text Box 50"/>
          <p:cNvSpPr txBox="1">
            <a:spLocks noChangeArrowheads="1"/>
          </p:cNvSpPr>
          <p:nvPr/>
        </p:nvSpPr>
        <p:spPr bwMode="auto">
          <a:xfrm>
            <a:off x="3048000" y="38227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5" name="Text Box 51"/>
          <p:cNvSpPr txBox="1">
            <a:spLocks noChangeArrowheads="1"/>
          </p:cNvSpPr>
          <p:nvPr/>
        </p:nvSpPr>
        <p:spPr bwMode="auto">
          <a:xfrm>
            <a:off x="1371600" y="4953000"/>
            <a:ext cx="762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C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out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6" name="Text Box 52"/>
          <p:cNvSpPr txBox="1">
            <a:spLocks noChangeArrowheads="1"/>
          </p:cNvSpPr>
          <p:nvPr/>
        </p:nvSpPr>
        <p:spPr bwMode="auto">
          <a:xfrm>
            <a:off x="6194425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57" name="Text Box 53"/>
          <p:cNvSpPr txBox="1">
            <a:spLocks noChangeArrowheads="1"/>
          </p:cNvSpPr>
          <p:nvPr/>
        </p:nvSpPr>
        <p:spPr bwMode="auto">
          <a:xfrm>
            <a:off x="57912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58" name="Text Box 54"/>
          <p:cNvSpPr txBox="1">
            <a:spLocks noChangeArrowheads="1"/>
          </p:cNvSpPr>
          <p:nvPr/>
        </p:nvSpPr>
        <p:spPr bwMode="auto">
          <a:xfrm>
            <a:off x="592772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59" name="Line 55"/>
          <p:cNvSpPr>
            <a:spLocks noChangeShapeType="1"/>
          </p:cNvSpPr>
          <p:nvPr/>
        </p:nvSpPr>
        <p:spPr bwMode="auto">
          <a:xfrm>
            <a:off x="6140450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0" name="Text Box 56"/>
          <p:cNvSpPr txBox="1">
            <a:spLocks noChangeArrowheads="1"/>
          </p:cNvSpPr>
          <p:nvPr/>
        </p:nvSpPr>
        <p:spPr bwMode="auto">
          <a:xfrm>
            <a:off x="63563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61" name="Text Box 57"/>
          <p:cNvSpPr txBox="1">
            <a:spLocks noChangeArrowheads="1"/>
          </p:cNvSpPr>
          <p:nvPr/>
        </p:nvSpPr>
        <p:spPr bwMode="auto">
          <a:xfrm>
            <a:off x="655637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62" name="Text Box 58"/>
          <p:cNvSpPr txBox="1">
            <a:spLocks noChangeArrowheads="1"/>
          </p:cNvSpPr>
          <p:nvPr/>
        </p:nvSpPr>
        <p:spPr bwMode="auto">
          <a:xfrm>
            <a:off x="4660900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63" name="Rectangle 59"/>
          <p:cNvSpPr>
            <a:spLocks noChangeArrowheads="1"/>
          </p:cNvSpPr>
          <p:nvPr/>
        </p:nvSpPr>
        <p:spPr bwMode="auto">
          <a:xfrm>
            <a:off x="4479925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64" name="Text Box 60"/>
          <p:cNvSpPr txBox="1">
            <a:spLocks noChangeArrowheads="1"/>
          </p:cNvSpPr>
          <p:nvPr/>
        </p:nvSpPr>
        <p:spPr bwMode="auto">
          <a:xfrm>
            <a:off x="4378325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65" name="Text Box 61"/>
          <p:cNvSpPr txBox="1">
            <a:spLocks noChangeArrowheads="1"/>
          </p:cNvSpPr>
          <p:nvPr/>
        </p:nvSpPr>
        <p:spPr bwMode="auto">
          <a:xfrm>
            <a:off x="4571999" y="2667000"/>
            <a:ext cx="914401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66" name="Line 62"/>
          <p:cNvSpPr>
            <a:spLocks noChangeShapeType="1"/>
          </p:cNvSpPr>
          <p:nvPr/>
        </p:nvSpPr>
        <p:spPr bwMode="auto">
          <a:xfrm>
            <a:off x="53943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7" name="Line 63"/>
          <p:cNvSpPr>
            <a:spLocks noChangeShapeType="1"/>
          </p:cNvSpPr>
          <p:nvPr/>
        </p:nvSpPr>
        <p:spPr bwMode="auto">
          <a:xfrm>
            <a:off x="5194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8" name="Line 64"/>
          <p:cNvSpPr>
            <a:spLocks noChangeShapeType="1"/>
          </p:cNvSpPr>
          <p:nvPr/>
        </p:nvSpPr>
        <p:spPr bwMode="auto">
          <a:xfrm>
            <a:off x="49815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69" name="Line 65"/>
          <p:cNvSpPr>
            <a:spLocks noChangeShapeType="1"/>
          </p:cNvSpPr>
          <p:nvPr/>
        </p:nvSpPr>
        <p:spPr bwMode="auto">
          <a:xfrm>
            <a:off x="48450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0" name="Line 66"/>
          <p:cNvSpPr>
            <a:spLocks noChangeShapeType="1"/>
          </p:cNvSpPr>
          <p:nvPr/>
        </p:nvSpPr>
        <p:spPr bwMode="auto">
          <a:xfrm>
            <a:off x="47085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1" name="Line 67"/>
          <p:cNvSpPr>
            <a:spLocks noChangeShapeType="1"/>
          </p:cNvSpPr>
          <p:nvPr/>
        </p:nvSpPr>
        <p:spPr bwMode="auto">
          <a:xfrm>
            <a:off x="45720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2" name="Text Box 68"/>
          <p:cNvSpPr txBox="1">
            <a:spLocks noChangeArrowheads="1"/>
          </p:cNvSpPr>
          <p:nvPr/>
        </p:nvSpPr>
        <p:spPr bwMode="auto">
          <a:xfrm>
            <a:off x="4838700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3" name="Text Box 69"/>
          <p:cNvSpPr txBox="1">
            <a:spLocks noChangeArrowheads="1"/>
          </p:cNvSpPr>
          <p:nvPr/>
        </p:nvSpPr>
        <p:spPr bwMode="auto">
          <a:xfrm>
            <a:off x="44354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74" name="Text Box 70"/>
          <p:cNvSpPr txBox="1">
            <a:spLocks noChangeArrowheads="1"/>
          </p:cNvSpPr>
          <p:nvPr/>
        </p:nvSpPr>
        <p:spPr bwMode="auto">
          <a:xfrm>
            <a:off x="45720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75" name="Line 71"/>
          <p:cNvSpPr>
            <a:spLocks noChangeShapeType="1"/>
          </p:cNvSpPr>
          <p:nvPr/>
        </p:nvSpPr>
        <p:spPr bwMode="auto">
          <a:xfrm>
            <a:off x="4784725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76" name="Text Box 72"/>
          <p:cNvSpPr txBox="1">
            <a:spLocks noChangeArrowheads="1"/>
          </p:cNvSpPr>
          <p:nvPr/>
        </p:nvSpPr>
        <p:spPr bwMode="auto">
          <a:xfrm>
            <a:off x="50006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7" name="Text Box 73"/>
          <p:cNvSpPr txBox="1">
            <a:spLocks noChangeArrowheads="1"/>
          </p:cNvSpPr>
          <p:nvPr/>
        </p:nvSpPr>
        <p:spPr bwMode="auto">
          <a:xfrm>
            <a:off x="52006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78" name="Text Box 74"/>
          <p:cNvSpPr txBox="1">
            <a:spLocks noChangeArrowheads="1"/>
          </p:cNvSpPr>
          <p:nvPr/>
        </p:nvSpPr>
        <p:spPr bwMode="auto">
          <a:xfrm>
            <a:off x="3289300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79" name="Rectangle 75"/>
          <p:cNvSpPr>
            <a:spLocks noChangeArrowheads="1"/>
          </p:cNvSpPr>
          <p:nvPr/>
        </p:nvSpPr>
        <p:spPr bwMode="auto">
          <a:xfrm>
            <a:off x="3108325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80" name="Text Box 76"/>
          <p:cNvSpPr txBox="1">
            <a:spLocks noChangeArrowheads="1"/>
          </p:cNvSpPr>
          <p:nvPr/>
        </p:nvSpPr>
        <p:spPr bwMode="auto">
          <a:xfrm>
            <a:off x="3006725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81" name="Text Box 77"/>
          <p:cNvSpPr txBox="1">
            <a:spLocks noChangeArrowheads="1"/>
          </p:cNvSpPr>
          <p:nvPr/>
        </p:nvSpPr>
        <p:spPr bwMode="auto">
          <a:xfrm>
            <a:off x="3124200" y="2667000"/>
            <a:ext cx="1031875" cy="304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82" name="Line 78"/>
          <p:cNvSpPr>
            <a:spLocks noChangeShapeType="1"/>
          </p:cNvSpPr>
          <p:nvPr/>
        </p:nvSpPr>
        <p:spPr bwMode="auto">
          <a:xfrm>
            <a:off x="40227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3" name="Line 79"/>
          <p:cNvSpPr>
            <a:spLocks noChangeShapeType="1"/>
          </p:cNvSpPr>
          <p:nvPr/>
        </p:nvSpPr>
        <p:spPr bwMode="auto">
          <a:xfrm>
            <a:off x="38227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4" name="Line 80"/>
          <p:cNvSpPr>
            <a:spLocks noChangeShapeType="1"/>
          </p:cNvSpPr>
          <p:nvPr/>
        </p:nvSpPr>
        <p:spPr bwMode="auto">
          <a:xfrm>
            <a:off x="36099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5" name="Line 81"/>
          <p:cNvSpPr>
            <a:spLocks noChangeShapeType="1"/>
          </p:cNvSpPr>
          <p:nvPr/>
        </p:nvSpPr>
        <p:spPr bwMode="auto">
          <a:xfrm>
            <a:off x="34734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6" name="Line 82"/>
          <p:cNvSpPr>
            <a:spLocks noChangeShapeType="1"/>
          </p:cNvSpPr>
          <p:nvPr/>
        </p:nvSpPr>
        <p:spPr bwMode="auto">
          <a:xfrm>
            <a:off x="33369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7" name="Line 83"/>
          <p:cNvSpPr>
            <a:spLocks noChangeShapeType="1"/>
          </p:cNvSpPr>
          <p:nvPr/>
        </p:nvSpPr>
        <p:spPr bwMode="auto">
          <a:xfrm>
            <a:off x="32004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88" name="Text Box 84"/>
          <p:cNvSpPr txBox="1">
            <a:spLocks noChangeArrowheads="1"/>
          </p:cNvSpPr>
          <p:nvPr/>
        </p:nvSpPr>
        <p:spPr bwMode="auto">
          <a:xfrm>
            <a:off x="3467100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89" name="Text Box 85"/>
          <p:cNvSpPr txBox="1">
            <a:spLocks noChangeArrowheads="1"/>
          </p:cNvSpPr>
          <p:nvPr/>
        </p:nvSpPr>
        <p:spPr bwMode="auto">
          <a:xfrm>
            <a:off x="30638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3990" name="Text Box 86"/>
          <p:cNvSpPr txBox="1">
            <a:spLocks noChangeArrowheads="1"/>
          </p:cNvSpPr>
          <p:nvPr/>
        </p:nvSpPr>
        <p:spPr bwMode="auto">
          <a:xfrm>
            <a:off x="320040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3991" name="Line 87"/>
          <p:cNvSpPr>
            <a:spLocks noChangeShapeType="1"/>
          </p:cNvSpPr>
          <p:nvPr/>
        </p:nvSpPr>
        <p:spPr bwMode="auto">
          <a:xfrm>
            <a:off x="3413125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2" name="Text Box 88"/>
          <p:cNvSpPr txBox="1">
            <a:spLocks noChangeArrowheads="1"/>
          </p:cNvSpPr>
          <p:nvPr/>
        </p:nvSpPr>
        <p:spPr bwMode="auto">
          <a:xfrm>
            <a:off x="36290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93" name="Text Box 89"/>
          <p:cNvSpPr txBox="1">
            <a:spLocks noChangeArrowheads="1"/>
          </p:cNvSpPr>
          <p:nvPr/>
        </p:nvSpPr>
        <p:spPr bwMode="auto">
          <a:xfrm>
            <a:off x="382905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3994" name="Text Box 90"/>
          <p:cNvSpPr txBox="1">
            <a:spLocks noChangeArrowheads="1"/>
          </p:cNvSpPr>
          <p:nvPr/>
        </p:nvSpPr>
        <p:spPr bwMode="auto">
          <a:xfrm>
            <a:off x="1920875" y="1905000"/>
            <a:ext cx="3810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>
              <a:solidFill>
                <a:schemeClr val="tx1"/>
              </a:solidFill>
              <a:cs typeface="Arial" charset="0"/>
              <a:sym typeface="Symbol" pitchFamily="18" charset="2"/>
            </a:endParaRPr>
          </a:p>
        </p:txBody>
      </p:sp>
      <p:sp>
        <p:nvSpPr>
          <p:cNvPr id="123995" name="Rectangle 91"/>
          <p:cNvSpPr>
            <a:spLocks noChangeArrowheads="1"/>
          </p:cNvSpPr>
          <p:nvPr/>
        </p:nvSpPr>
        <p:spPr bwMode="auto">
          <a:xfrm>
            <a:off x="1739900" y="2362200"/>
            <a:ext cx="1066800" cy="83820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3996" name="Text Box 92"/>
          <p:cNvSpPr txBox="1">
            <a:spLocks noChangeArrowheads="1"/>
          </p:cNvSpPr>
          <p:nvPr/>
        </p:nvSpPr>
        <p:spPr bwMode="auto">
          <a:xfrm>
            <a:off x="1638300" y="2343150"/>
            <a:ext cx="13081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>
                <a:solidFill>
                  <a:srgbClr val="000066"/>
                </a:solidFill>
                <a:cs typeface="Arial" charset="0"/>
              </a:rPr>
              <a:t>3 2 1 0  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1</a:t>
            </a:r>
            <a:r>
              <a:rPr kumimoji="0" lang="en-US" sz="1200">
                <a:solidFill>
                  <a:srgbClr val="000066"/>
                </a:solidFill>
                <a:cs typeface="Arial" charset="0"/>
              </a:rPr>
              <a:t> S</a:t>
            </a:r>
            <a:r>
              <a:rPr kumimoji="0" lang="en-US" sz="1200" baseline="-25000">
                <a:solidFill>
                  <a:srgbClr val="000066"/>
                </a:solidFill>
                <a:cs typeface="Arial" charset="0"/>
              </a:rPr>
              <a:t>0</a:t>
            </a:r>
            <a:endParaRPr kumimoji="0" lang="en-US" sz="1200">
              <a:solidFill>
                <a:srgbClr val="000066"/>
              </a:solidFill>
              <a:cs typeface="Arial" charset="0"/>
            </a:endParaRPr>
          </a:p>
        </p:txBody>
      </p:sp>
      <p:sp>
        <p:nvSpPr>
          <p:cNvPr id="123997" name="Text Box 93"/>
          <p:cNvSpPr txBox="1">
            <a:spLocks noChangeArrowheads="1"/>
          </p:cNvSpPr>
          <p:nvPr/>
        </p:nvSpPr>
        <p:spPr bwMode="auto">
          <a:xfrm>
            <a:off x="1631950" y="2667000"/>
            <a:ext cx="1308100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400" dirty="0">
                <a:cs typeface="Arial" charset="0"/>
              </a:rPr>
              <a:t>4×1 MUX</a:t>
            </a:r>
          </a:p>
        </p:txBody>
      </p:sp>
      <p:sp>
        <p:nvSpPr>
          <p:cNvPr id="123998" name="Line 94"/>
          <p:cNvSpPr>
            <a:spLocks noChangeShapeType="1"/>
          </p:cNvSpPr>
          <p:nvPr/>
        </p:nvSpPr>
        <p:spPr bwMode="auto">
          <a:xfrm>
            <a:off x="26543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3999" name="Line 95"/>
          <p:cNvSpPr>
            <a:spLocks noChangeShapeType="1"/>
          </p:cNvSpPr>
          <p:nvPr/>
        </p:nvSpPr>
        <p:spPr bwMode="auto">
          <a:xfrm>
            <a:off x="24542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0" name="Line 96"/>
          <p:cNvSpPr>
            <a:spLocks noChangeShapeType="1"/>
          </p:cNvSpPr>
          <p:nvPr/>
        </p:nvSpPr>
        <p:spPr bwMode="auto">
          <a:xfrm>
            <a:off x="224155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1" name="Line 97"/>
          <p:cNvSpPr>
            <a:spLocks noChangeShapeType="1"/>
          </p:cNvSpPr>
          <p:nvPr/>
        </p:nvSpPr>
        <p:spPr bwMode="auto">
          <a:xfrm>
            <a:off x="210502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2" name="Line 98"/>
          <p:cNvSpPr>
            <a:spLocks noChangeShapeType="1"/>
          </p:cNvSpPr>
          <p:nvPr/>
        </p:nvSpPr>
        <p:spPr bwMode="auto">
          <a:xfrm>
            <a:off x="1968500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3" name="Line 99"/>
          <p:cNvSpPr>
            <a:spLocks noChangeShapeType="1"/>
          </p:cNvSpPr>
          <p:nvPr/>
        </p:nvSpPr>
        <p:spPr bwMode="auto">
          <a:xfrm>
            <a:off x="1831975" y="2133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4" name="Text Box 100"/>
          <p:cNvSpPr txBox="1">
            <a:spLocks noChangeArrowheads="1"/>
          </p:cNvSpPr>
          <p:nvPr/>
        </p:nvSpPr>
        <p:spPr bwMode="auto">
          <a:xfrm>
            <a:off x="2098675" y="1911350"/>
            <a:ext cx="35242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B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05" name="Text Box 101"/>
          <p:cNvSpPr txBox="1">
            <a:spLocks noChangeArrowheads="1"/>
          </p:cNvSpPr>
          <p:nvPr/>
        </p:nvSpPr>
        <p:spPr bwMode="auto">
          <a:xfrm>
            <a:off x="1695450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1</a:t>
            </a:r>
          </a:p>
        </p:txBody>
      </p:sp>
      <p:sp>
        <p:nvSpPr>
          <p:cNvPr id="124006" name="Text Box 102"/>
          <p:cNvSpPr txBox="1">
            <a:spLocks noChangeArrowheads="1"/>
          </p:cNvSpPr>
          <p:nvPr/>
        </p:nvSpPr>
        <p:spPr bwMode="auto">
          <a:xfrm>
            <a:off x="1831975" y="1905000"/>
            <a:ext cx="2286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0</a:t>
            </a:r>
          </a:p>
        </p:txBody>
      </p:sp>
      <p:sp>
        <p:nvSpPr>
          <p:cNvPr id="124007" name="Line 103"/>
          <p:cNvSpPr>
            <a:spLocks noChangeShapeType="1"/>
          </p:cNvSpPr>
          <p:nvPr/>
        </p:nvSpPr>
        <p:spPr bwMode="auto">
          <a:xfrm>
            <a:off x="2044700" y="1965325"/>
            <a:ext cx="63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4008" name="Text Box 104"/>
          <p:cNvSpPr txBox="1">
            <a:spLocks noChangeArrowheads="1"/>
          </p:cNvSpPr>
          <p:nvPr/>
        </p:nvSpPr>
        <p:spPr bwMode="auto">
          <a:xfrm>
            <a:off x="2260600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09" name="Text Box 105"/>
          <p:cNvSpPr txBox="1">
            <a:spLocks noChangeArrowheads="1"/>
          </p:cNvSpPr>
          <p:nvPr/>
        </p:nvSpPr>
        <p:spPr bwMode="auto">
          <a:xfrm>
            <a:off x="2460625" y="190500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S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0" name="Text Box 106"/>
          <p:cNvSpPr txBox="1">
            <a:spLocks noChangeArrowheads="1"/>
          </p:cNvSpPr>
          <p:nvPr/>
        </p:nvSpPr>
        <p:spPr bwMode="auto">
          <a:xfrm>
            <a:off x="6797675" y="1620838"/>
            <a:ext cx="4572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1" name="Text Box 107"/>
          <p:cNvSpPr txBox="1">
            <a:spLocks noChangeArrowheads="1"/>
          </p:cNvSpPr>
          <p:nvPr/>
        </p:nvSpPr>
        <p:spPr bwMode="auto">
          <a:xfrm>
            <a:off x="54260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2" name="Text Box 108"/>
          <p:cNvSpPr txBox="1">
            <a:spLocks noChangeArrowheads="1"/>
          </p:cNvSpPr>
          <p:nvPr/>
        </p:nvSpPr>
        <p:spPr bwMode="auto">
          <a:xfrm>
            <a:off x="40544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3" name="Text Box 109"/>
          <p:cNvSpPr txBox="1">
            <a:spLocks noChangeArrowheads="1"/>
          </p:cNvSpPr>
          <p:nvPr/>
        </p:nvSpPr>
        <p:spPr bwMode="auto">
          <a:xfrm>
            <a:off x="2682875" y="1619250"/>
            <a:ext cx="457200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200" b="0">
                <a:solidFill>
                  <a:schemeClr val="tx1"/>
                </a:solidFill>
                <a:cs typeface="Arial" charset="0"/>
              </a:rPr>
              <a:t>A</a:t>
            </a:r>
            <a:r>
              <a:rPr kumimoji="0" lang="en-US" sz="12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2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4" name="Text Box 110"/>
          <p:cNvSpPr txBox="1">
            <a:spLocks noChangeArrowheads="1"/>
          </p:cNvSpPr>
          <p:nvPr/>
        </p:nvSpPr>
        <p:spPr bwMode="auto">
          <a:xfrm>
            <a:off x="1524000" y="5486400"/>
            <a:ext cx="64008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>
                <a:solidFill>
                  <a:schemeClr val="tx1"/>
                </a:solidFill>
                <a:cs typeface="Arial" charset="0"/>
              </a:rPr>
              <a:t>4-bit Arithmetic Circuit</a:t>
            </a:r>
          </a:p>
        </p:txBody>
      </p:sp>
      <p:sp>
        <p:nvSpPr>
          <p:cNvPr id="124015" name="Text Box 111"/>
          <p:cNvSpPr txBox="1">
            <a:spLocks noChangeArrowheads="1"/>
          </p:cNvSpPr>
          <p:nvPr/>
        </p:nvSpPr>
        <p:spPr bwMode="auto">
          <a:xfrm>
            <a:off x="6826250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6" name="Text Box 112"/>
          <p:cNvSpPr txBox="1">
            <a:spLocks noChangeArrowheads="1"/>
          </p:cNvSpPr>
          <p:nvPr/>
        </p:nvSpPr>
        <p:spPr bwMode="auto">
          <a:xfrm>
            <a:off x="6188075" y="3670300"/>
            <a:ext cx="5334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0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7" name="Text Box 113"/>
          <p:cNvSpPr txBox="1">
            <a:spLocks noChangeArrowheads="1"/>
          </p:cNvSpPr>
          <p:nvPr/>
        </p:nvSpPr>
        <p:spPr bwMode="auto">
          <a:xfrm>
            <a:off x="54387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8" name="Text Box 114"/>
          <p:cNvSpPr txBox="1">
            <a:spLocks noChangeArrowheads="1"/>
          </p:cNvSpPr>
          <p:nvPr/>
        </p:nvSpPr>
        <p:spPr bwMode="auto">
          <a:xfrm>
            <a:off x="4800600" y="36750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1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19" name="Text Box 115"/>
          <p:cNvSpPr txBox="1">
            <a:spLocks noChangeArrowheads="1"/>
          </p:cNvSpPr>
          <p:nvPr/>
        </p:nvSpPr>
        <p:spPr bwMode="auto">
          <a:xfrm>
            <a:off x="40671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0" name="Text Box 116"/>
          <p:cNvSpPr txBox="1">
            <a:spLocks noChangeArrowheads="1"/>
          </p:cNvSpPr>
          <p:nvPr/>
        </p:nvSpPr>
        <p:spPr bwMode="auto">
          <a:xfrm>
            <a:off x="3429000" y="3675063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2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1" name="Text Box 117"/>
          <p:cNvSpPr txBox="1">
            <a:spLocks noChangeArrowheads="1"/>
          </p:cNvSpPr>
          <p:nvPr/>
        </p:nvSpPr>
        <p:spPr bwMode="auto">
          <a:xfrm>
            <a:off x="2695575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X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2" name="Text Box 118"/>
          <p:cNvSpPr txBox="1">
            <a:spLocks noChangeArrowheads="1"/>
          </p:cNvSpPr>
          <p:nvPr/>
        </p:nvSpPr>
        <p:spPr bwMode="auto">
          <a:xfrm>
            <a:off x="2057400" y="3671888"/>
            <a:ext cx="53340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Y</a:t>
            </a:r>
            <a:r>
              <a:rPr kumimoji="0" lang="en-US" sz="1800" b="0" baseline="-25000">
                <a:solidFill>
                  <a:schemeClr val="tx1"/>
                </a:solidFill>
                <a:cs typeface="Arial" charset="0"/>
              </a:rPr>
              <a:t>3</a:t>
            </a: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4023" name="Text Box 119"/>
          <p:cNvSpPr txBox="1">
            <a:spLocks noChangeArrowheads="1"/>
          </p:cNvSpPr>
          <p:nvPr/>
        </p:nvSpPr>
        <p:spPr bwMode="auto">
          <a:xfrm>
            <a:off x="7467600" y="2519363"/>
            <a:ext cx="1447800" cy="376237"/>
          </a:xfrm>
          <a:prstGeom prst="rect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tx1"/>
                </a:solidFill>
                <a:cs typeface="Arial" charset="0"/>
              </a:rPr>
              <a:t>Figure 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90600"/>
            <a:ext cx="6324600" cy="414337"/>
          </a:xfrm>
          <a:noFill/>
        </p:spPr>
        <p:txBody>
          <a:bodyPr wrap="none">
            <a:noAutofit/>
          </a:bodyPr>
          <a:lstStyle/>
          <a:p>
            <a:pPr>
              <a:lnSpc>
                <a:spcPct val="85000"/>
              </a:lnSpc>
            </a:pPr>
            <a:r>
              <a:rPr lang="en-US" altLang="ko-KR" sz="3600" dirty="0" smtClean="0"/>
              <a:t>Contents: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1524000"/>
            <a:ext cx="8382000" cy="4800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 numCol="2">
            <a:spAutoFit/>
          </a:bodyPr>
          <a:lstStyle/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Register </a:t>
            </a:r>
            <a:r>
              <a:rPr lang="en-US" altLang="ko-KR" sz="2000" dirty="0">
                <a:solidFill>
                  <a:schemeClr val="tx1"/>
                </a:solidFill>
              </a:rPr>
              <a:t>Transfer Language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Arithmetic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Logic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Shift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Arithmetic </a:t>
            </a:r>
            <a:r>
              <a:rPr lang="en-US" altLang="ko-KR" sz="2000" dirty="0">
                <a:solidFill>
                  <a:schemeClr val="tx1"/>
                </a:solidFill>
              </a:rPr>
              <a:t>Logic Shift </a:t>
            </a:r>
            <a:r>
              <a:rPr lang="en-US" altLang="ko-KR" sz="2000" dirty="0" smtClean="0">
                <a:solidFill>
                  <a:schemeClr val="tx1"/>
                </a:solidFill>
              </a:rPr>
              <a:t>Unit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codes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Computer Instructions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Cycle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Memory-Reference Instructions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Input-Output and Interrupt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Stack Organization</a:t>
            </a:r>
          </a:p>
          <a:p>
            <a:pPr marL="457200" indent="-457200" defTabSz="7620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smtClean="0"/>
              <a:t>Instruction Formats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5181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Circuit</a:t>
            </a:r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117600" y="4657725"/>
            <a:ext cx="5610225" cy="18780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1117600" y="4889500"/>
            <a:ext cx="561022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4062413" y="1357313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25900" y="13398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4025900" y="14287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4025900" y="154146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4025900" y="16256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4025900" y="17018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4014788" y="17780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3851275" y="1436688"/>
            <a:ext cx="207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 flipH="1">
            <a:off x="3638550" y="1514475"/>
            <a:ext cx="4206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2344738" y="1631950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H="1">
            <a:off x="3021013" y="170656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3236913" y="1792288"/>
            <a:ext cx="822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 flipH="1">
            <a:off x="3449638" y="1868488"/>
            <a:ext cx="609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4191000" y="129540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4x1</a:t>
            </a:r>
          </a:p>
          <a:p>
            <a:pPr defTabSz="762000" latinLnBrk="1"/>
            <a:endParaRPr lang="en-US" altLang="ko-KR"/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108450" y="1600200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4760913" y="1631950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Rectangle 21"/>
          <p:cNvSpPr>
            <a:spLocks noChangeArrowheads="1"/>
          </p:cNvSpPr>
          <p:nvPr/>
        </p:nvSpPr>
        <p:spPr bwMode="auto">
          <a:xfrm>
            <a:off x="5532438" y="1204913"/>
            <a:ext cx="711200" cy="485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>
            <a:off x="2344738" y="1277938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5470525" y="11779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X0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5470525" y="15192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Y0</a:t>
            </a:r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5873750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C0</a:t>
            </a:r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5873750" y="15192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29723" name="Line 27"/>
          <p:cNvSpPr>
            <a:spLocks noChangeShapeType="1"/>
          </p:cNvSpPr>
          <p:nvPr/>
        </p:nvSpPr>
        <p:spPr bwMode="auto">
          <a:xfrm>
            <a:off x="6248400" y="14366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6551613" y="13319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D0</a:t>
            </a:r>
          </a:p>
        </p:txBody>
      </p:sp>
      <p:sp>
        <p:nvSpPr>
          <p:cNvPr id="29725" name="Line 29"/>
          <p:cNvSpPr>
            <a:spLocks noChangeShapeType="1"/>
          </p:cNvSpPr>
          <p:nvPr/>
        </p:nvSpPr>
        <p:spPr bwMode="auto">
          <a:xfrm flipV="1">
            <a:off x="6070600" y="908050"/>
            <a:ext cx="0" cy="29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5684838" y="1379538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4062413" y="2109788"/>
            <a:ext cx="700087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4025900" y="20907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4025900" y="21796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025900" y="229393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4025900" y="23764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32" name="Rectangle 36"/>
          <p:cNvSpPr>
            <a:spLocks noChangeArrowheads="1"/>
          </p:cNvSpPr>
          <p:nvPr/>
        </p:nvSpPr>
        <p:spPr bwMode="auto">
          <a:xfrm>
            <a:off x="4025900" y="24542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33" name="Rectangle 37"/>
          <p:cNvSpPr>
            <a:spLocks noChangeArrowheads="1"/>
          </p:cNvSpPr>
          <p:nvPr/>
        </p:nvSpPr>
        <p:spPr bwMode="auto">
          <a:xfrm>
            <a:off x="4014788" y="2528888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34" name="Line 38"/>
          <p:cNvSpPr>
            <a:spLocks noChangeShapeType="1"/>
          </p:cNvSpPr>
          <p:nvPr/>
        </p:nvSpPr>
        <p:spPr bwMode="auto">
          <a:xfrm flipH="1">
            <a:off x="3863975" y="2181225"/>
            <a:ext cx="195263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5" name="Line 39"/>
          <p:cNvSpPr>
            <a:spLocks noChangeShapeType="1"/>
          </p:cNvSpPr>
          <p:nvPr/>
        </p:nvSpPr>
        <p:spPr bwMode="auto">
          <a:xfrm flipH="1">
            <a:off x="3649663" y="2263775"/>
            <a:ext cx="4095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6" name="Rectangle 40"/>
          <p:cNvSpPr>
            <a:spLocks noChangeArrowheads="1"/>
          </p:cNvSpPr>
          <p:nvPr/>
        </p:nvSpPr>
        <p:spPr bwMode="auto">
          <a:xfrm>
            <a:off x="4191000" y="205740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37" name="Rectangle 41"/>
          <p:cNvSpPr>
            <a:spLocks noChangeArrowheads="1"/>
          </p:cNvSpPr>
          <p:nvPr/>
        </p:nvSpPr>
        <p:spPr bwMode="auto">
          <a:xfrm>
            <a:off x="4108450" y="2365375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38" name="Line 42"/>
          <p:cNvSpPr>
            <a:spLocks noChangeShapeType="1"/>
          </p:cNvSpPr>
          <p:nvPr/>
        </p:nvSpPr>
        <p:spPr bwMode="auto">
          <a:xfrm>
            <a:off x="4767263" y="2382838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9" name="Rectangle 43"/>
          <p:cNvSpPr>
            <a:spLocks noChangeArrowheads="1"/>
          </p:cNvSpPr>
          <p:nvPr/>
        </p:nvSpPr>
        <p:spPr bwMode="auto">
          <a:xfrm>
            <a:off x="5532438" y="1949450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0" name="Line 44"/>
          <p:cNvSpPr>
            <a:spLocks noChangeShapeType="1"/>
          </p:cNvSpPr>
          <p:nvPr/>
        </p:nvSpPr>
        <p:spPr bwMode="auto">
          <a:xfrm flipH="1">
            <a:off x="2344738" y="202882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1" name="Rectangle 45"/>
          <p:cNvSpPr>
            <a:spLocks noChangeArrowheads="1"/>
          </p:cNvSpPr>
          <p:nvPr/>
        </p:nvSpPr>
        <p:spPr bwMode="auto">
          <a:xfrm>
            <a:off x="5470525" y="19304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X1</a:t>
            </a:r>
          </a:p>
        </p:txBody>
      </p:sp>
      <p:sp>
        <p:nvSpPr>
          <p:cNvPr id="29742" name="Rectangle 46"/>
          <p:cNvSpPr>
            <a:spLocks noChangeArrowheads="1"/>
          </p:cNvSpPr>
          <p:nvPr/>
        </p:nvSpPr>
        <p:spPr bwMode="auto">
          <a:xfrm>
            <a:off x="5470525" y="226853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Y1</a:t>
            </a:r>
          </a:p>
        </p:txBody>
      </p:sp>
      <p:sp>
        <p:nvSpPr>
          <p:cNvPr id="29743" name="Rectangle 47"/>
          <p:cNvSpPr>
            <a:spLocks noChangeArrowheads="1"/>
          </p:cNvSpPr>
          <p:nvPr/>
        </p:nvSpPr>
        <p:spPr bwMode="auto">
          <a:xfrm>
            <a:off x="5873750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C1</a:t>
            </a:r>
          </a:p>
        </p:txBody>
      </p:sp>
      <p:sp>
        <p:nvSpPr>
          <p:cNvPr id="29744" name="Rectangle 48"/>
          <p:cNvSpPr>
            <a:spLocks noChangeArrowheads="1"/>
          </p:cNvSpPr>
          <p:nvPr/>
        </p:nvSpPr>
        <p:spPr bwMode="auto">
          <a:xfrm>
            <a:off x="5873750" y="22780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6229350" y="2181225"/>
            <a:ext cx="3492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6" name="Rectangle 50"/>
          <p:cNvSpPr>
            <a:spLocks noChangeArrowheads="1"/>
          </p:cNvSpPr>
          <p:nvPr/>
        </p:nvSpPr>
        <p:spPr bwMode="auto">
          <a:xfrm>
            <a:off x="6551613" y="20828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D1</a:t>
            </a:r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 flipV="1">
            <a:off x="6070600" y="1692275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48" name="Rectangle 52"/>
          <p:cNvSpPr>
            <a:spLocks noChangeArrowheads="1"/>
          </p:cNvSpPr>
          <p:nvPr/>
        </p:nvSpPr>
        <p:spPr bwMode="auto">
          <a:xfrm>
            <a:off x="5684838" y="21256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49" name="Rectangle 53"/>
          <p:cNvSpPr>
            <a:spLocks noChangeArrowheads="1"/>
          </p:cNvSpPr>
          <p:nvPr/>
        </p:nvSpPr>
        <p:spPr bwMode="auto">
          <a:xfrm>
            <a:off x="4062413" y="2860675"/>
            <a:ext cx="700087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0" name="Rectangle 54"/>
          <p:cNvSpPr>
            <a:spLocks noChangeArrowheads="1"/>
          </p:cNvSpPr>
          <p:nvPr/>
        </p:nvSpPr>
        <p:spPr bwMode="auto">
          <a:xfrm>
            <a:off x="4025900" y="2833688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51" name="Rectangle 55"/>
          <p:cNvSpPr>
            <a:spLocks noChangeArrowheads="1"/>
          </p:cNvSpPr>
          <p:nvPr/>
        </p:nvSpPr>
        <p:spPr bwMode="auto">
          <a:xfrm>
            <a:off x="4025900" y="292417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52" name="Rectangle 56"/>
          <p:cNvSpPr>
            <a:spLocks noChangeArrowheads="1"/>
          </p:cNvSpPr>
          <p:nvPr/>
        </p:nvSpPr>
        <p:spPr bwMode="auto">
          <a:xfrm>
            <a:off x="4025900" y="3035300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53" name="Rectangle 57"/>
          <p:cNvSpPr>
            <a:spLocks noChangeArrowheads="1"/>
          </p:cNvSpPr>
          <p:nvPr/>
        </p:nvSpPr>
        <p:spPr bwMode="auto">
          <a:xfrm>
            <a:off x="4025900" y="3121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54" name="Rectangle 58"/>
          <p:cNvSpPr>
            <a:spLocks noChangeArrowheads="1"/>
          </p:cNvSpPr>
          <p:nvPr/>
        </p:nvSpPr>
        <p:spPr bwMode="auto">
          <a:xfrm>
            <a:off x="4025900" y="31972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55" name="Rectangle 59"/>
          <p:cNvSpPr>
            <a:spLocks noChangeArrowheads="1"/>
          </p:cNvSpPr>
          <p:nvPr/>
        </p:nvSpPr>
        <p:spPr bwMode="auto">
          <a:xfrm>
            <a:off x="4014788" y="32734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56" name="Line 60"/>
          <p:cNvSpPr>
            <a:spLocks noChangeShapeType="1"/>
          </p:cNvSpPr>
          <p:nvPr/>
        </p:nvSpPr>
        <p:spPr bwMode="auto">
          <a:xfrm flipH="1">
            <a:off x="3846513" y="2932113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7" name="Line 61"/>
          <p:cNvSpPr>
            <a:spLocks noChangeShapeType="1"/>
          </p:cNvSpPr>
          <p:nvPr/>
        </p:nvSpPr>
        <p:spPr bwMode="auto">
          <a:xfrm flipH="1">
            <a:off x="3657600" y="3008313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58" name="Rectangle 62"/>
          <p:cNvSpPr>
            <a:spLocks noChangeArrowheads="1"/>
          </p:cNvSpPr>
          <p:nvPr/>
        </p:nvSpPr>
        <p:spPr bwMode="auto">
          <a:xfrm>
            <a:off x="4191000" y="283845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59" name="Rectangle 63"/>
          <p:cNvSpPr>
            <a:spLocks noChangeArrowheads="1"/>
          </p:cNvSpPr>
          <p:nvPr/>
        </p:nvSpPr>
        <p:spPr bwMode="auto">
          <a:xfrm>
            <a:off x="4114800" y="3127375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60" name="Line 64"/>
          <p:cNvSpPr>
            <a:spLocks noChangeShapeType="1"/>
          </p:cNvSpPr>
          <p:nvPr/>
        </p:nvSpPr>
        <p:spPr bwMode="auto">
          <a:xfrm>
            <a:off x="4767263" y="3133725"/>
            <a:ext cx="762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1" name="Rectangle 65"/>
          <p:cNvSpPr>
            <a:spLocks noChangeArrowheads="1"/>
          </p:cNvSpPr>
          <p:nvPr/>
        </p:nvSpPr>
        <p:spPr bwMode="auto">
          <a:xfrm>
            <a:off x="5532438" y="2700338"/>
            <a:ext cx="711200" cy="4937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2" name="Line 66"/>
          <p:cNvSpPr>
            <a:spLocks noChangeShapeType="1"/>
          </p:cNvSpPr>
          <p:nvPr/>
        </p:nvSpPr>
        <p:spPr bwMode="auto">
          <a:xfrm flipH="1">
            <a:off x="2344738" y="2771775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Rectangle 67"/>
          <p:cNvSpPr>
            <a:spLocks noChangeArrowheads="1"/>
          </p:cNvSpPr>
          <p:nvPr/>
        </p:nvSpPr>
        <p:spPr bwMode="auto">
          <a:xfrm>
            <a:off x="5470525" y="26765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X2</a:t>
            </a:r>
          </a:p>
        </p:txBody>
      </p:sp>
      <p:sp>
        <p:nvSpPr>
          <p:cNvPr id="29764" name="Rectangle 68"/>
          <p:cNvSpPr>
            <a:spLocks noChangeArrowheads="1"/>
          </p:cNvSpPr>
          <p:nvPr/>
        </p:nvSpPr>
        <p:spPr bwMode="auto">
          <a:xfrm>
            <a:off x="5476875" y="30273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Y2</a:t>
            </a:r>
          </a:p>
        </p:txBody>
      </p:sp>
      <p:sp>
        <p:nvSpPr>
          <p:cNvPr id="29765" name="Rectangle 69"/>
          <p:cNvSpPr>
            <a:spLocks noChangeArrowheads="1"/>
          </p:cNvSpPr>
          <p:nvPr/>
        </p:nvSpPr>
        <p:spPr bwMode="auto">
          <a:xfrm>
            <a:off x="5873750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C2</a:t>
            </a:r>
          </a:p>
        </p:txBody>
      </p:sp>
      <p:sp>
        <p:nvSpPr>
          <p:cNvPr id="29766" name="Rectangle 70"/>
          <p:cNvSpPr>
            <a:spLocks noChangeArrowheads="1"/>
          </p:cNvSpPr>
          <p:nvPr/>
        </p:nvSpPr>
        <p:spPr bwMode="auto">
          <a:xfrm>
            <a:off x="5880100" y="302736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29767" name="Line 71"/>
          <p:cNvSpPr>
            <a:spLocks noChangeShapeType="1"/>
          </p:cNvSpPr>
          <p:nvPr/>
        </p:nvSpPr>
        <p:spPr bwMode="auto">
          <a:xfrm>
            <a:off x="6235700" y="2932113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68" name="Rectangle 72"/>
          <p:cNvSpPr>
            <a:spLocks noChangeArrowheads="1"/>
          </p:cNvSpPr>
          <p:nvPr/>
        </p:nvSpPr>
        <p:spPr bwMode="auto">
          <a:xfrm>
            <a:off x="6551613" y="283368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D2</a:t>
            </a:r>
          </a:p>
        </p:txBody>
      </p:sp>
      <p:sp>
        <p:nvSpPr>
          <p:cNvPr id="29769" name="Line 73"/>
          <p:cNvSpPr>
            <a:spLocks noChangeShapeType="1"/>
          </p:cNvSpPr>
          <p:nvPr/>
        </p:nvSpPr>
        <p:spPr bwMode="auto">
          <a:xfrm flipV="1">
            <a:off x="6070600" y="2444750"/>
            <a:ext cx="0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0" name="Rectangle 74"/>
          <p:cNvSpPr>
            <a:spLocks noChangeArrowheads="1"/>
          </p:cNvSpPr>
          <p:nvPr/>
        </p:nvSpPr>
        <p:spPr bwMode="auto">
          <a:xfrm>
            <a:off x="5684838" y="2874963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71" name="Rectangle 75"/>
          <p:cNvSpPr>
            <a:spLocks noChangeArrowheads="1"/>
          </p:cNvSpPr>
          <p:nvPr/>
        </p:nvSpPr>
        <p:spPr bwMode="auto">
          <a:xfrm>
            <a:off x="4062413" y="3613150"/>
            <a:ext cx="700087" cy="5683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2" name="Rectangle 76"/>
          <p:cNvSpPr>
            <a:spLocks noChangeArrowheads="1"/>
          </p:cNvSpPr>
          <p:nvPr/>
        </p:nvSpPr>
        <p:spPr bwMode="auto">
          <a:xfrm>
            <a:off x="4025900" y="35861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773" name="Rectangle 77"/>
          <p:cNvSpPr>
            <a:spLocks noChangeArrowheads="1"/>
          </p:cNvSpPr>
          <p:nvPr/>
        </p:nvSpPr>
        <p:spPr bwMode="auto">
          <a:xfrm>
            <a:off x="4025900" y="367506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774" name="Rectangle 78"/>
          <p:cNvSpPr>
            <a:spLocks noChangeArrowheads="1"/>
          </p:cNvSpPr>
          <p:nvPr/>
        </p:nvSpPr>
        <p:spPr bwMode="auto">
          <a:xfrm>
            <a:off x="4025900" y="378777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775" name="Rectangle 79"/>
          <p:cNvSpPr>
            <a:spLocks noChangeArrowheads="1"/>
          </p:cNvSpPr>
          <p:nvPr/>
        </p:nvSpPr>
        <p:spPr bwMode="auto">
          <a:xfrm>
            <a:off x="4025900" y="38719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776" name="Rectangle 80"/>
          <p:cNvSpPr>
            <a:spLocks noChangeArrowheads="1"/>
          </p:cNvSpPr>
          <p:nvPr/>
        </p:nvSpPr>
        <p:spPr bwMode="auto">
          <a:xfrm>
            <a:off x="4025900" y="39465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2</a:t>
            </a:r>
          </a:p>
        </p:txBody>
      </p:sp>
      <p:sp>
        <p:nvSpPr>
          <p:cNvPr id="29777" name="Rectangle 81"/>
          <p:cNvSpPr>
            <a:spLocks noChangeArrowheads="1"/>
          </p:cNvSpPr>
          <p:nvPr/>
        </p:nvSpPr>
        <p:spPr bwMode="auto">
          <a:xfrm>
            <a:off x="4014788" y="4024313"/>
            <a:ext cx="2444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3</a:t>
            </a:r>
          </a:p>
        </p:txBody>
      </p:sp>
      <p:sp>
        <p:nvSpPr>
          <p:cNvPr id="29778" name="Line 82"/>
          <p:cNvSpPr>
            <a:spLocks noChangeShapeType="1"/>
          </p:cNvSpPr>
          <p:nvPr/>
        </p:nvSpPr>
        <p:spPr bwMode="auto">
          <a:xfrm flipH="1">
            <a:off x="3846513" y="3684588"/>
            <a:ext cx="2127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79" name="Line 83"/>
          <p:cNvSpPr>
            <a:spLocks noChangeShapeType="1"/>
          </p:cNvSpPr>
          <p:nvPr/>
        </p:nvSpPr>
        <p:spPr bwMode="auto">
          <a:xfrm flipH="1">
            <a:off x="3657600" y="3760788"/>
            <a:ext cx="401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0" name="Rectangle 84"/>
          <p:cNvSpPr>
            <a:spLocks noChangeArrowheads="1"/>
          </p:cNvSpPr>
          <p:nvPr/>
        </p:nvSpPr>
        <p:spPr bwMode="auto">
          <a:xfrm>
            <a:off x="4235450" y="3524250"/>
            <a:ext cx="390525" cy="3619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4x1</a:t>
            </a:r>
          </a:p>
          <a:p>
            <a:pPr defTabSz="762000" eaLnBrk="1"/>
            <a:endParaRPr lang="en-US" altLang="ko-KR" dirty="0"/>
          </a:p>
        </p:txBody>
      </p:sp>
      <p:sp>
        <p:nvSpPr>
          <p:cNvPr id="29781" name="Rectangle 85"/>
          <p:cNvSpPr>
            <a:spLocks noChangeArrowheads="1"/>
          </p:cNvSpPr>
          <p:nvPr/>
        </p:nvSpPr>
        <p:spPr bwMode="auto">
          <a:xfrm>
            <a:off x="4114800" y="3810000"/>
            <a:ext cx="463550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/>
              <a:t>MUX</a:t>
            </a:r>
          </a:p>
        </p:txBody>
      </p:sp>
      <p:sp>
        <p:nvSpPr>
          <p:cNvPr id="29782" name="Line 86"/>
          <p:cNvSpPr>
            <a:spLocks noChangeShapeType="1"/>
          </p:cNvSpPr>
          <p:nvPr/>
        </p:nvSpPr>
        <p:spPr bwMode="auto">
          <a:xfrm>
            <a:off x="4773613" y="3878263"/>
            <a:ext cx="736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3" name="Rectangle 87"/>
          <p:cNvSpPr>
            <a:spLocks noChangeArrowheads="1"/>
          </p:cNvSpPr>
          <p:nvPr/>
        </p:nvSpPr>
        <p:spPr bwMode="auto">
          <a:xfrm>
            <a:off x="5532438" y="3452813"/>
            <a:ext cx="711200" cy="4921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4" name="Line 88"/>
          <p:cNvSpPr>
            <a:spLocks noChangeShapeType="1"/>
          </p:cNvSpPr>
          <p:nvPr/>
        </p:nvSpPr>
        <p:spPr bwMode="auto">
          <a:xfrm flipH="1">
            <a:off x="2344738" y="3524250"/>
            <a:ext cx="31845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85" name="Rectangle 89"/>
          <p:cNvSpPr>
            <a:spLocks noChangeArrowheads="1"/>
          </p:cNvSpPr>
          <p:nvPr/>
        </p:nvSpPr>
        <p:spPr bwMode="auto">
          <a:xfrm>
            <a:off x="5470525" y="3425825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X3</a:t>
            </a:r>
          </a:p>
        </p:txBody>
      </p:sp>
      <p:sp>
        <p:nvSpPr>
          <p:cNvPr id="29786" name="Rectangle 90"/>
          <p:cNvSpPr>
            <a:spLocks noChangeArrowheads="1"/>
          </p:cNvSpPr>
          <p:nvPr/>
        </p:nvSpPr>
        <p:spPr bwMode="auto">
          <a:xfrm>
            <a:off x="5476875" y="377825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Y3</a:t>
            </a:r>
          </a:p>
        </p:txBody>
      </p:sp>
      <p:sp>
        <p:nvSpPr>
          <p:cNvPr id="29787" name="Rectangle 91"/>
          <p:cNvSpPr>
            <a:spLocks noChangeArrowheads="1"/>
          </p:cNvSpPr>
          <p:nvPr/>
        </p:nvSpPr>
        <p:spPr bwMode="auto">
          <a:xfrm>
            <a:off x="5873750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C3</a:t>
            </a:r>
          </a:p>
        </p:txBody>
      </p:sp>
      <p:sp>
        <p:nvSpPr>
          <p:cNvPr id="29788" name="Rectangle 92"/>
          <p:cNvSpPr>
            <a:spLocks noChangeArrowheads="1"/>
          </p:cNvSpPr>
          <p:nvPr/>
        </p:nvSpPr>
        <p:spPr bwMode="auto">
          <a:xfrm>
            <a:off x="5880100" y="377825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C4</a:t>
            </a:r>
          </a:p>
        </p:txBody>
      </p:sp>
      <p:sp>
        <p:nvSpPr>
          <p:cNvPr id="29789" name="Line 93"/>
          <p:cNvSpPr>
            <a:spLocks noChangeShapeType="1"/>
          </p:cNvSpPr>
          <p:nvPr/>
        </p:nvSpPr>
        <p:spPr bwMode="auto">
          <a:xfrm>
            <a:off x="6248400" y="36845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0" name="Rectangle 94"/>
          <p:cNvSpPr>
            <a:spLocks noChangeArrowheads="1"/>
          </p:cNvSpPr>
          <p:nvPr/>
        </p:nvSpPr>
        <p:spPr bwMode="auto">
          <a:xfrm>
            <a:off x="6551613" y="35798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D3</a:t>
            </a:r>
          </a:p>
        </p:txBody>
      </p:sp>
      <p:sp>
        <p:nvSpPr>
          <p:cNvPr id="29791" name="Line 95"/>
          <p:cNvSpPr>
            <a:spLocks noChangeShapeType="1"/>
          </p:cNvSpPr>
          <p:nvPr/>
        </p:nvSpPr>
        <p:spPr bwMode="auto">
          <a:xfrm flipV="1">
            <a:off x="6070600" y="3195638"/>
            <a:ext cx="0" cy="2555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2" name="Rectangle 96"/>
          <p:cNvSpPr>
            <a:spLocks noChangeArrowheads="1"/>
          </p:cNvSpPr>
          <p:nvPr/>
        </p:nvSpPr>
        <p:spPr bwMode="auto">
          <a:xfrm>
            <a:off x="5684838" y="3625850"/>
            <a:ext cx="350837" cy="225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/>
              <a:t>FA</a:t>
            </a:r>
          </a:p>
        </p:txBody>
      </p:sp>
      <p:sp>
        <p:nvSpPr>
          <p:cNvPr id="29793" name="Line 97"/>
          <p:cNvSpPr>
            <a:spLocks noChangeShapeType="1"/>
          </p:cNvSpPr>
          <p:nvPr/>
        </p:nvSpPr>
        <p:spPr bwMode="auto">
          <a:xfrm>
            <a:off x="3851275" y="1003300"/>
            <a:ext cx="0" cy="2673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4" name="Line 98"/>
          <p:cNvSpPr>
            <a:spLocks noChangeShapeType="1"/>
          </p:cNvSpPr>
          <p:nvPr/>
        </p:nvSpPr>
        <p:spPr bwMode="auto">
          <a:xfrm>
            <a:off x="3649663" y="1085850"/>
            <a:ext cx="0" cy="2670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2"/>
          <p:cNvGrpSpPr>
            <a:grpSpLocks/>
          </p:cNvGrpSpPr>
          <p:nvPr/>
        </p:nvGrpSpPr>
        <p:grpSpPr bwMode="auto">
          <a:xfrm>
            <a:off x="2855913" y="1652588"/>
            <a:ext cx="201612" cy="119062"/>
            <a:chOff x="1442" y="2062"/>
            <a:chExt cx="100" cy="99"/>
          </a:xfrm>
        </p:grpSpPr>
        <p:sp>
          <p:nvSpPr>
            <p:cNvPr id="29857" name="Line 99"/>
            <p:cNvSpPr>
              <a:spLocks noChangeShapeType="1"/>
            </p:cNvSpPr>
            <p:nvPr/>
          </p:nvSpPr>
          <p:spPr bwMode="auto">
            <a:xfrm>
              <a:off x="1442" y="207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8" name="Freeform 100"/>
            <p:cNvSpPr>
              <a:spLocks/>
            </p:cNvSpPr>
            <p:nvPr/>
          </p:nvSpPr>
          <p:spPr bwMode="auto">
            <a:xfrm>
              <a:off x="1443" y="206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9" name="Oval 101"/>
            <p:cNvSpPr>
              <a:spLocks noChangeArrowheads="1"/>
            </p:cNvSpPr>
            <p:nvPr/>
          </p:nvSpPr>
          <p:spPr bwMode="auto">
            <a:xfrm>
              <a:off x="1518" y="209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96" name="Line 103"/>
          <p:cNvSpPr>
            <a:spLocks noChangeShapeType="1"/>
          </p:cNvSpPr>
          <p:nvPr/>
        </p:nvSpPr>
        <p:spPr bwMode="auto">
          <a:xfrm>
            <a:off x="3449638" y="1873250"/>
            <a:ext cx="0" cy="2365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7" name="Line 104"/>
          <p:cNvSpPr>
            <a:spLocks noChangeShapeType="1"/>
          </p:cNvSpPr>
          <p:nvPr/>
        </p:nvSpPr>
        <p:spPr bwMode="auto">
          <a:xfrm flipH="1">
            <a:off x="3240088" y="1797050"/>
            <a:ext cx="7937" cy="2246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8" name="Line 105"/>
          <p:cNvSpPr>
            <a:spLocks noChangeShapeType="1"/>
          </p:cNvSpPr>
          <p:nvPr/>
        </p:nvSpPr>
        <p:spPr bwMode="auto">
          <a:xfrm flipH="1">
            <a:off x="2616200" y="1706563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99" name="Line 106"/>
          <p:cNvSpPr>
            <a:spLocks noChangeShapeType="1"/>
          </p:cNvSpPr>
          <p:nvPr/>
        </p:nvSpPr>
        <p:spPr bwMode="auto">
          <a:xfrm>
            <a:off x="2628900" y="1636713"/>
            <a:ext cx="1588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0" name="Line 107"/>
          <p:cNvSpPr>
            <a:spLocks noChangeShapeType="1"/>
          </p:cNvSpPr>
          <p:nvPr/>
        </p:nvSpPr>
        <p:spPr bwMode="auto">
          <a:xfrm flipH="1">
            <a:off x="2344738" y="1081088"/>
            <a:ext cx="13096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1" name="Line 108"/>
          <p:cNvSpPr>
            <a:spLocks noChangeShapeType="1"/>
          </p:cNvSpPr>
          <p:nvPr/>
        </p:nvSpPr>
        <p:spPr bwMode="auto">
          <a:xfrm flipH="1">
            <a:off x="2344738" y="996950"/>
            <a:ext cx="1509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2" name="Line 109"/>
          <p:cNvSpPr>
            <a:spLocks noChangeShapeType="1"/>
          </p:cNvSpPr>
          <p:nvPr/>
        </p:nvSpPr>
        <p:spPr bwMode="auto">
          <a:xfrm flipH="1">
            <a:off x="2344738" y="920750"/>
            <a:ext cx="37306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3" name="Line 110"/>
          <p:cNvSpPr>
            <a:spLocks noChangeShapeType="1"/>
          </p:cNvSpPr>
          <p:nvPr/>
        </p:nvSpPr>
        <p:spPr bwMode="auto">
          <a:xfrm flipH="1">
            <a:off x="2344738" y="2382838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4" name="Line 111"/>
          <p:cNvSpPr>
            <a:spLocks noChangeShapeType="1"/>
          </p:cNvSpPr>
          <p:nvPr/>
        </p:nvSpPr>
        <p:spPr bwMode="auto">
          <a:xfrm flipH="1">
            <a:off x="3021013" y="2459038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5" name="Line 112"/>
          <p:cNvSpPr>
            <a:spLocks noChangeShapeType="1"/>
          </p:cNvSpPr>
          <p:nvPr/>
        </p:nvSpPr>
        <p:spPr bwMode="auto">
          <a:xfrm flipH="1">
            <a:off x="3224213" y="2535238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6" name="Line 113"/>
          <p:cNvSpPr>
            <a:spLocks noChangeShapeType="1"/>
          </p:cNvSpPr>
          <p:nvPr/>
        </p:nvSpPr>
        <p:spPr bwMode="auto">
          <a:xfrm flipH="1">
            <a:off x="3444875" y="2619375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7" name="Line 114"/>
          <p:cNvSpPr>
            <a:spLocks noChangeShapeType="1"/>
          </p:cNvSpPr>
          <p:nvPr/>
        </p:nvSpPr>
        <p:spPr bwMode="auto">
          <a:xfrm flipH="1">
            <a:off x="2652713" y="2459038"/>
            <a:ext cx="2301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8" name="Line 115"/>
          <p:cNvSpPr>
            <a:spLocks noChangeShapeType="1"/>
          </p:cNvSpPr>
          <p:nvPr/>
        </p:nvSpPr>
        <p:spPr bwMode="auto">
          <a:xfrm>
            <a:off x="2641600" y="2387600"/>
            <a:ext cx="0" cy="762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09" name="Line 116"/>
          <p:cNvSpPr>
            <a:spLocks noChangeShapeType="1"/>
          </p:cNvSpPr>
          <p:nvPr/>
        </p:nvSpPr>
        <p:spPr bwMode="auto">
          <a:xfrm flipH="1">
            <a:off x="2344738" y="3133725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0" name="Line 117"/>
          <p:cNvSpPr>
            <a:spLocks noChangeShapeType="1"/>
          </p:cNvSpPr>
          <p:nvPr/>
        </p:nvSpPr>
        <p:spPr bwMode="auto">
          <a:xfrm flipH="1">
            <a:off x="3021013" y="3211513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1" name="Line 118"/>
          <p:cNvSpPr>
            <a:spLocks noChangeShapeType="1"/>
          </p:cNvSpPr>
          <p:nvPr/>
        </p:nvSpPr>
        <p:spPr bwMode="auto">
          <a:xfrm flipH="1">
            <a:off x="3224213" y="3286125"/>
            <a:ext cx="835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2" name="Line 119"/>
          <p:cNvSpPr>
            <a:spLocks noChangeShapeType="1"/>
          </p:cNvSpPr>
          <p:nvPr/>
        </p:nvSpPr>
        <p:spPr bwMode="auto">
          <a:xfrm flipH="1">
            <a:off x="3438525" y="3371850"/>
            <a:ext cx="6207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3" name="Line 120"/>
          <p:cNvSpPr>
            <a:spLocks noChangeShapeType="1"/>
          </p:cNvSpPr>
          <p:nvPr/>
        </p:nvSpPr>
        <p:spPr bwMode="auto">
          <a:xfrm flipH="1">
            <a:off x="2628900" y="3211513"/>
            <a:ext cx="204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4" name="Line 121"/>
          <p:cNvSpPr>
            <a:spLocks noChangeShapeType="1"/>
          </p:cNvSpPr>
          <p:nvPr/>
        </p:nvSpPr>
        <p:spPr bwMode="auto">
          <a:xfrm>
            <a:off x="2635250" y="3138488"/>
            <a:ext cx="0" cy="69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5" name="Line 122"/>
          <p:cNvSpPr>
            <a:spLocks noChangeShapeType="1"/>
          </p:cNvSpPr>
          <p:nvPr/>
        </p:nvSpPr>
        <p:spPr bwMode="auto">
          <a:xfrm flipH="1">
            <a:off x="2344738" y="3878263"/>
            <a:ext cx="1714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6" name="Line 123"/>
          <p:cNvSpPr>
            <a:spLocks noChangeShapeType="1"/>
          </p:cNvSpPr>
          <p:nvPr/>
        </p:nvSpPr>
        <p:spPr bwMode="auto">
          <a:xfrm flipH="1">
            <a:off x="3021013" y="3962400"/>
            <a:ext cx="1038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7" name="Line 124"/>
          <p:cNvSpPr>
            <a:spLocks noChangeShapeType="1"/>
          </p:cNvSpPr>
          <p:nvPr/>
        </p:nvSpPr>
        <p:spPr bwMode="auto">
          <a:xfrm flipH="1">
            <a:off x="2962275" y="4038600"/>
            <a:ext cx="10969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8" name="Line 125"/>
          <p:cNvSpPr>
            <a:spLocks noChangeShapeType="1"/>
          </p:cNvSpPr>
          <p:nvPr/>
        </p:nvSpPr>
        <p:spPr bwMode="auto">
          <a:xfrm flipH="1">
            <a:off x="3444875" y="4114800"/>
            <a:ext cx="614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19" name="Line 126"/>
          <p:cNvSpPr>
            <a:spLocks noChangeShapeType="1"/>
          </p:cNvSpPr>
          <p:nvPr/>
        </p:nvSpPr>
        <p:spPr bwMode="auto">
          <a:xfrm flipH="1">
            <a:off x="2635250" y="3962400"/>
            <a:ext cx="2301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0" name="Line 127"/>
          <p:cNvSpPr>
            <a:spLocks noChangeShapeType="1"/>
          </p:cNvSpPr>
          <p:nvPr/>
        </p:nvSpPr>
        <p:spPr bwMode="auto">
          <a:xfrm>
            <a:off x="2641600" y="3884613"/>
            <a:ext cx="0" cy="73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21" name="Freeform 128"/>
          <p:cNvSpPr>
            <a:spLocks/>
          </p:cNvSpPr>
          <p:nvPr/>
        </p:nvSpPr>
        <p:spPr bwMode="auto">
          <a:xfrm>
            <a:off x="6064250" y="3959225"/>
            <a:ext cx="477838" cy="152400"/>
          </a:xfrm>
          <a:custGeom>
            <a:avLst/>
            <a:gdLst>
              <a:gd name="T0" fmla="*/ 0 w 239"/>
              <a:gd name="T1" fmla="*/ 0 h 128"/>
              <a:gd name="T2" fmla="*/ 0 w 239"/>
              <a:gd name="T3" fmla="*/ 127 h 128"/>
              <a:gd name="T4" fmla="*/ 238 w 239"/>
              <a:gd name="T5" fmla="*/ 127 h 128"/>
              <a:gd name="T6" fmla="*/ 0 60000 65536"/>
              <a:gd name="T7" fmla="*/ 0 60000 65536"/>
              <a:gd name="T8" fmla="*/ 0 60000 65536"/>
              <a:gd name="T9" fmla="*/ 0 w 239"/>
              <a:gd name="T10" fmla="*/ 0 h 128"/>
              <a:gd name="T11" fmla="*/ 239 w 239"/>
              <a:gd name="T12" fmla="*/ 128 h 1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9" h="128">
                <a:moveTo>
                  <a:pt x="0" y="0"/>
                </a:moveTo>
                <a:lnTo>
                  <a:pt x="0" y="127"/>
                </a:lnTo>
                <a:lnTo>
                  <a:pt x="238" y="127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822" name="Rectangle 129"/>
          <p:cNvSpPr>
            <a:spLocks noChangeArrowheads="1"/>
          </p:cNvSpPr>
          <p:nvPr/>
        </p:nvSpPr>
        <p:spPr bwMode="auto">
          <a:xfrm>
            <a:off x="6575425" y="4010025"/>
            <a:ext cx="4413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Cout</a:t>
            </a:r>
          </a:p>
        </p:txBody>
      </p:sp>
      <p:sp>
        <p:nvSpPr>
          <p:cNvPr id="29823" name="Rectangle 130"/>
          <p:cNvSpPr>
            <a:spLocks noChangeArrowheads="1"/>
          </p:cNvSpPr>
          <p:nvPr/>
        </p:nvSpPr>
        <p:spPr bwMode="auto">
          <a:xfrm>
            <a:off x="1909763" y="11779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A0</a:t>
            </a:r>
          </a:p>
        </p:txBody>
      </p:sp>
      <p:sp>
        <p:nvSpPr>
          <p:cNvPr id="29824" name="Rectangle 131"/>
          <p:cNvSpPr>
            <a:spLocks noChangeArrowheads="1"/>
          </p:cNvSpPr>
          <p:nvPr/>
        </p:nvSpPr>
        <p:spPr bwMode="auto">
          <a:xfrm>
            <a:off x="1909763" y="15351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B0</a:t>
            </a:r>
          </a:p>
        </p:txBody>
      </p:sp>
      <p:sp>
        <p:nvSpPr>
          <p:cNvPr id="29825" name="Rectangle 132"/>
          <p:cNvSpPr>
            <a:spLocks noChangeArrowheads="1"/>
          </p:cNvSpPr>
          <p:nvPr/>
        </p:nvSpPr>
        <p:spPr bwMode="auto">
          <a:xfrm>
            <a:off x="1909763" y="1930400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A1</a:t>
            </a:r>
          </a:p>
        </p:txBody>
      </p:sp>
      <p:sp>
        <p:nvSpPr>
          <p:cNvPr id="29826" name="Rectangle 133"/>
          <p:cNvSpPr>
            <a:spLocks noChangeArrowheads="1"/>
          </p:cNvSpPr>
          <p:nvPr/>
        </p:nvSpPr>
        <p:spPr bwMode="auto">
          <a:xfrm>
            <a:off x="1909763" y="2282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B1</a:t>
            </a:r>
          </a:p>
        </p:txBody>
      </p:sp>
      <p:sp>
        <p:nvSpPr>
          <p:cNvPr id="29827" name="Rectangle 134"/>
          <p:cNvSpPr>
            <a:spLocks noChangeArrowheads="1"/>
          </p:cNvSpPr>
          <p:nvPr/>
        </p:nvSpPr>
        <p:spPr bwMode="auto">
          <a:xfrm>
            <a:off x="1909763" y="26765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A2</a:t>
            </a:r>
          </a:p>
        </p:txBody>
      </p:sp>
      <p:sp>
        <p:nvSpPr>
          <p:cNvPr id="29828" name="Rectangle 135"/>
          <p:cNvSpPr>
            <a:spLocks noChangeArrowheads="1"/>
          </p:cNvSpPr>
          <p:nvPr/>
        </p:nvSpPr>
        <p:spPr bwMode="auto">
          <a:xfrm>
            <a:off x="1909763" y="3030538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B2</a:t>
            </a:r>
          </a:p>
        </p:txBody>
      </p:sp>
      <p:sp>
        <p:nvSpPr>
          <p:cNvPr id="29829" name="Rectangle 136"/>
          <p:cNvSpPr>
            <a:spLocks noChangeArrowheads="1"/>
          </p:cNvSpPr>
          <p:nvPr/>
        </p:nvSpPr>
        <p:spPr bwMode="auto">
          <a:xfrm>
            <a:off x="1909763" y="3425825"/>
            <a:ext cx="32702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A3</a:t>
            </a:r>
          </a:p>
        </p:txBody>
      </p:sp>
      <p:sp>
        <p:nvSpPr>
          <p:cNvPr id="29830" name="Rectangle 137"/>
          <p:cNvSpPr>
            <a:spLocks noChangeArrowheads="1"/>
          </p:cNvSpPr>
          <p:nvPr/>
        </p:nvSpPr>
        <p:spPr bwMode="auto">
          <a:xfrm>
            <a:off x="1909763" y="3783013"/>
            <a:ext cx="3270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B3</a:t>
            </a:r>
          </a:p>
        </p:txBody>
      </p:sp>
      <p:sp>
        <p:nvSpPr>
          <p:cNvPr id="29831" name="Line 138"/>
          <p:cNvSpPr>
            <a:spLocks noChangeShapeType="1"/>
          </p:cNvSpPr>
          <p:nvPr/>
        </p:nvSpPr>
        <p:spPr bwMode="auto">
          <a:xfrm>
            <a:off x="3255963" y="4233863"/>
            <a:ext cx="206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2" name="Line 139"/>
          <p:cNvSpPr>
            <a:spLocks noChangeShapeType="1"/>
          </p:cNvSpPr>
          <p:nvPr/>
        </p:nvSpPr>
        <p:spPr bwMode="auto">
          <a:xfrm flipH="1">
            <a:off x="2616200" y="4233863"/>
            <a:ext cx="4333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40"/>
          <p:cNvSpPr>
            <a:spLocks noChangeShapeType="1"/>
          </p:cNvSpPr>
          <p:nvPr/>
        </p:nvSpPr>
        <p:spPr bwMode="auto">
          <a:xfrm>
            <a:off x="2973388" y="404336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834" name="Rectangle 141"/>
          <p:cNvSpPr>
            <a:spLocks noChangeArrowheads="1"/>
          </p:cNvSpPr>
          <p:nvPr/>
        </p:nvSpPr>
        <p:spPr bwMode="auto">
          <a:xfrm>
            <a:off x="23145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0</a:t>
            </a:r>
          </a:p>
        </p:txBody>
      </p:sp>
      <p:sp>
        <p:nvSpPr>
          <p:cNvPr id="29835" name="Rectangle 142"/>
          <p:cNvSpPr>
            <a:spLocks noChangeArrowheads="1"/>
          </p:cNvSpPr>
          <p:nvPr/>
        </p:nvSpPr>
        <p:spPr bwMode="auto">
          <a:xfrm>
            <a:off x="3419475" y="4137025"/>
            <a:ext cx="2444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1</a:t>
            </a:r>
          </a:p>
        </p:txBody>
      </p:sp>
      <p:sp>
        <p:nvSpPr>
          <p:cNvPr id="29836" name="Rectangle 143"/>
          <p:cNvSpPr>
            <a:spLocks noChangeArrowheads="1"/>
          </p:cNvSpPr>
          <p:nvPr/>
        </p:nvSpPr>
        <p:spPr bwMode="auto">
          <a:xfrm>
            <a:off x="1909763" y="976313"/>
            <a:ext cx="32067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S0</a:t>
            </a:r>
          </a:p>
        </p:txBody>
      </p:sp>
      <p:sp>
        <p:nvSpPr>
          <p:cNvPr id="29837" name="Rectangle 144"/>
          <p:cNvSpPr>
            <a:spLocks noChangeArrowheads="1"/>
          </p:cNvSpPr>
          <p:nvPr/>
        </p:nvSpPr>
        <p:spPr bwMode="auto">
          <a:xfrm>
            <a:off x="1909763" y="901700"/>
            <a:ext cx="320675" cy="2111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S1</a:t>
            </a:r>
          </a:p>
        </p:txBody>
      </p:sp>
      <p:sp>
        <p:nvSpPr>
          <p:cNvPr id="29838" name="Rectangle 145"/>
          <p:cNvSpPr>
            <a:spLocks noChangeArrowheads="1"/>
          </p:cNvSpPr>
          <p:nvPr/>
        </p:nvSpPr>
        <p:spPr bwMode="auto">
          <a:xfrm>
            <a:off x="1909763" y="823913"/>
            <a:ext cx="365125" cy="2111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900"/>
              <a:t>Cin</a:t>
            </a:r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2889250" y="2403475"/>
            <a:ext cx="200025" cy="117475"/>
            <a:chOff x="1458" y="2686"/>
            <a:chExt cx="100" cy="99"/>
          </a:xfrm>
        </p:grpSpPr>
        <p:sp>
          <p:nvSpPr>
            <p:cNvPr id="29854" name="Line 146"/>
            <p:cNvSpPr>
              <a:spLocks noChangeShapeType="1"/>
            </p:cNvSpPr>
            <p:nvPr/>
          </p:nvSpPr>
          <p:spPr bwMode="auto">
            <a:xfrm>
              <a:off x="1458" y="2694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5" name="Freeform 147"/>
            <p:cNvSpPr>
              <a:spLocks/>
            </p:cNvSpPr>
            <p:nvPr/>
          </p:nvSpPr>
          <p:spPr bwMode="auto">
            <a:xfrm>
              <a:off x="1459" y="2686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6" name="Oval 148"/>
            <p:cNvSpPr>
              <a:spLocks noChangeArrowheads="1"/>
            </p:cNvSpPr>
            <p:nvPr/>
          </p:nvSpPr>
          <p:spPr bwMode="auto">
            <a:xfrm>
              <a:off x="1534" y="2720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3"/>
          <p:cNvGrpSpPr>
            <a:grpSpLocks/>
          </p:cNvGrpSpPr>
          <p:nvPr/>
        </p:nvGrpSpPr>
        <p:grpSpPr bwMode="auto">
          <a:xfrm>
            <a:off x="2841625" y="3143250"/>
            <a:ext cx="200025" cy="120650"/>
            <a:chOff x="1434" y="3302"/>
            <a:chExt cx="100" cy="99"/>
          </a:xfrm>
        </p:grpSpPr>
        <p:sp>
          <p:nvSpPr>
            <p:cNvPr id="29851" name="Line 150"/>
            <p:cNvSpPr>
              <a:spLocks noChangeShapeType="1"/>
            </p:cNvSpPr>
            <p:nvPr/>
          </p:nvSpPr>
          <p:spPr bwMode="auto">
            <a:xfrm>
              <a:off x="1434" y="3310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52" name="Freeform 151"/>
            <p:cNvSpPr>
              <a:spLocks/>
            </p:cNvSpPr>
            <p:nvPr/>
          </p:nvSpPr>
          <p:spPr bwMode="auto">
            <a:xfrm>
              <a:off x="1435" y="3302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3" name="Oval 152"/>
            <p:cNvSpPr>
              <a:spLocks noChangeArrowheads="1"/>
            </p:cNvSpPr>
            <p:nvPr/>
          </p:nvSpPr>
          <p:spPr bwMode="auto">
            <a:xfrm>
              <a:off x="1510" y="3336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57"/>
          <p:cNvGrpSpPr>
            <a:grpSpLocks/>
          </p:cNvGrpSpPr>
          <p:nvPr/>
        </p:nvGrpSpPr>
        <p:grpSpPr bwMode="auto">
          <a:xfrm>
            <a:off x="2873375" y="3905250"/>
            <a:ext cx="200025" cy="117475"/>
            <a:chOff x="1450" y="3934"/>
            <a:chExt cx="100" cy="99"/>
          </a:xfrm>
        </p:grpSpPr>
        <p:sp>
          <p:nvSpPr>
            <p:cNvPr id="29848" name="Line 154"/>
            <p:cNvSpPr>
              <a:spLocks noChangeShapeType="1"/>
            </p:cNvSpPr>
            <p:nvPr/>
          </p:nvSpPr>
          <p:spPr bwMode="auto">
            <a:xfrm>
              <a:off x="1450" y="3942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9" name="Freeform 155"/>
            <p:cNvSpPr>
              <a:spLocks/>
            </p:cNvSpPr>
            <p:nvPr/>
          </p:nvSpPr>
          <p:spPr bwMode="auto">
            <a:xfrm>
              <a:off x="1451" y="3934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50" name="Oval 156"/>
            <p:cNvSpPr>
              <a:spLocks noChangeArrowheads="1"/>
            </p:cNvSpPr>
            <p:nvPr/>
          </p:nvSpPr>
          <p:spPr bwMode="auto">
            <a:xfrm>
              <a:off x="1526" y="3968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161"/>
          <p:cNvGrpSpPr>
            <a:grpSpLocks/>
          </p:cNvGrpSpPr>
          <p:nvPr/>
        </p:nvGrpSpPr>
        <p:grpSpPr bwMode="auto">
          <a:xfrm>
            <a:off x="3063875" y="4173538"/>
            <a:ext cx="201613" cy="119062"/>
            <a:chOff x="1546" y="4158"/>
            <a:chExt cx="100" cy="99"/>
          </a:xfrm>
        </p:grpSpPr>
        <p:sp>
          <p:nvSpPr>
            <p:cNvPr id="29845" name="Line 158"/>
            <p:cNvSpPr>
              <a:spLocks noChangeShapeType="1"/>
            </p:cNvSpPr>
            <p:nvPr/>
          </p:nvSpPr>
          <p:spPr bwMode="auto">
            <a:xfrm>
              <a:off x="1546" y="4166"/>
              <a:ext cx="0" cy="7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846" name="Freeform 159"/>
            <p:cNvSpPr>
              <a:spLocks/>
            </p:cNvSpPr>
            <p:nvPr/>
          </p:nvSpPr>
          <p:spPr bwMode="auto">
            <a:xfrm>
              <a:off x="1547" y="4158"/>
              <a:ext cx="68" cy="99"/>
            </a:xfrm>
            <a:custGeom>
              <a:avLst/>
              <a:gdLst>
                <a:gd name="T0" fmla="*/ 0 w 68"/>
                <a:gd name="T1" fmla="*/ 0 h 99"/>
                <a:gd name="T2" fmla="*/ 67 w 68"/>
                <a:gd name="T3" fmla="*/ 44 h 99"/>
                <a:gd name="T4" fmla="*/ 0 w 68"/>
                <a:gd name="T5" fmla="*/ 98 h 99"/>
                <a:gd name="T6" fmla="*/ 0 60000 65536"/>
                <a:gd name="T7" fmla="*/ 0 60000 65536"/>
                <a:gd name="T8" fmla="*/ 0 60000 65536"/>
                <a:gd name="T9" fmla="*/ 0 w 68"/>
                <a:gd name="T10" fmla="*/ 0 h 99"/>
                <a:gd name="T11" fmla="*/ 68 w 68"/>
                <a:gd name="T12" fmla="*/ 99 h 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8" h="99">
                  <a:moveTo>
                    <a:pt x="0" y="0"/>
                  </a:moveTo>
                  <a:lnTo>
                    <a:pt x="67" y="44"/>
                  </a:lnTo>
                  <a:lnTo>
                    <a:pt x="0" y="9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847" name="Oval 160"/>
            <p:cNvSpPr>
              <a:spLocks noChangeArrowheads="1"/>
            </p:cNvSpPr>
            <p:nvPr/>
          </p:nvSpPr>
          <p:spPr bwMode="auto">
            <a:xfrm>
              <a:off x="1622" y="4192"/>
              <a:ext cx="24" cy="23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843" name="Rectangle 162"/>
          <p:cNvSpPr>
            <a:spLocks noChangeArrowheads="1"/>
          </p:cNvSpPr>
          <p:nvPr/>
        </p:nvSpPr>
        <p:spPr bwMode="auto">
          <a:xfrm>
            <a:off x="1195388" y="4672013"/>
            <a:ext cx="7121525" cy="1887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S1	S0	Cin	Y	Output	Microoperation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0	0	B	D = A + B	Add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0	1	B	D = A + B + 1	Add with carry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	 1	0	B’	D = A + B’	Subtract with borrow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0        1	1	B’	D = A + B’+ 1	Subtract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0	0	0	D = A	Transfer A                                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0	1	0	D = A + 1	Increment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1	0	1	D = A - 1	Decrement A</a:t>
            </a:r>
          </a:p>
          <a:p>
            <a:pPr defTabSz="152400">
              <a:lnSpc>
                <a:spcPct val="95000"/>
              </a:lnSpc>
              <a:spcBef>
                <a:spcPct val="19000"/>
              </a:spcBef>
              <a:tabLst>
                <a:tab pos="368300" algn="l"/>
                <a:tab pos="762000" algn="l"/>
                <a:tab pos="1308100" algn="l"/>
                <a:tab pos="1905000" algn="l"/>
                <a:tab pos="3263900" algn="l"/>
              </a:tabLst>
            </a:pPr>
            <a:r>
              <a:rPr lang="en-US" altLang="ko-KR" sz="1200">
                <a:solidFill>
                  <a:schemeClr val="tx1"/>
                </a:solidFill>
              </a:rPr>
              <a:t>1        1	1	1	D = A	Transfer A                        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4314825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3.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0724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466725" y="1019175"/>
            <a:ext cx="7886700" cy="56102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Specify binary operations on the strings of bits in registers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Logic </a:t>
            </a:r>
            <a:r>
              <a:rPr lang="en-US" altLang="ko-KR" sz="1900" dirty="0" err="1" smtClean="0"/>
              <a:t>microoperations</a:t>
            </a:r>
            <a:r>
              <a:rPr lang="en-US" altLang="ko-KR" sz="1900" dirty="0" smtClean="0"/>
              <a:t> are bit-wise operations, i.e., they work on the individual bits of data.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useful for bit manipulations on binary data 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900" dirty="0" smtClean="0"/>
              <a:t>useful for making logical decisions based on the bit value.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There are,16 different logic functions that can be defined over two binary input variables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However, most systems only implement four of these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AND (</a:t>
            </a:r>
            <a:r>
              <a:rPr lang="en-US" altLang="ko-KR" sz="1600" dirty="0" smtClean="0">
                <a:sym typeface="Symbol" pitchFamily="18" charset="2"/>
              </a:rPr>
              <a:t>)</a:t>
            </a:r>
            <a:r>
              <a:rPr lang="en-US" altLang="ko-KR" sz="1600" dirty="0" smtClean="0"/>
              <a:t>, OR (</a:t>
            </a:r>
            <a:r>
              <a:rPr lang="en-US" altLang="ko-KR" sz="1600" dirty="0" smtClean="0">
                <a:sym typeface="Symbol" pitchFamily="18" charset="2"/>
              </a:rPr>
              <a:t>)</a:t>
            </a:r>
            <a:r>
              <a:rPr lang="en-US" altLang="ko-KR" sz="1600" dirty="0" smtClean="0"/>
              <a:t>, XOR (</a:t>
            </a:r>
            <a:r>
              <a:rPr lang="en-US" altLang="ko-KR" sz="1600" dirty="0" smtClean="0">
                <a:sym typeface="Symbol" pitchFamily="18" charset="2"/>
              </a:rPr>
              <a:t>)</a:t>
            </a:r>
            <a:r>
              <a:rPr lang="en-US" altLang="ko-KR" sz="1600" dirty="0" smtClean="0"/>
              <a:t>, Complement/NOT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others can be created from combination of these.</a:t>
            </a:r>
            <a:endParaRPr lang="en-US" altLang="ko-KR" sz="2000" dirty="0" smtClean="0">
              <a:sym typeface="Symbol" pitchFamily="18" charset="2"/>
            </a:endParaRPr>
          </a:p>
        </p:txBody>
      </p:sp>
      <p:sp>
        <p:nvSpPr>
          <p:cNvPr id="30726" name="Text Box 11"/>
          <p:cNvSpPr txBox="1">
            <a:spLocks noChangeArrowheads="1"/>
          </p:cNvSpPr>
          <p:nvPr/>
        </p:nvSpPr>
        <p:spPr bwMode="auto">
          <a:xfrm>
            <a:off x="2393950" y="4095499"/>
            <a:ext cx="2929007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/>
              <a:t>0    0    0    0    0  …  1    1     1</a:t>
            </a:r>
          </a:p>
          <a:p>
            <a:r>
              <a:rPr lang="en-US" altLang="ko-KR" sz="1800" dirty="0"/>
              <a:t>0    1  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0    0  … 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1    1     1</a:t>
            </a:r>
          </a:p>
          <a:p>
            <a:r>
              <a:rPr lang="en-US" altLang="ko-KR" sz="1800" dirty="0"/>
              <a:t>1    0  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0    1  …  </a:t>
            </a:r>
            <a:r>
              <a:rPr lang="en-US" altLang="ko-KR" sz="1800" dirty="0" smtClean="0"/>
              <a:t> 0    </a:t>
            </a:r>
            <a:r>
              <a:rPr lang="en-US" altLang="ko-KR" sz="1800" dirty="0"/>
              <a:t>1     1</a:t>
            </a:r>
          </a:p>
          <a:p>
            <a:r>
              <a:rPr lang="en-US" altLang="ko-KR" sz="1800" dirty="0"/>
              <a:t>1    1    </a:t>
            </a:r>
            <a:r>
              <a:rPr lang="en-US" altLang="ko-KR" sz="1800" dirty="0" smtClean="0"/>
              <a:t>  0    </a:t>
            </a:r>
            <a:r>
              <a:rPr lang="en-US" altLang="ko-KR" sz="1800" dirty="0"/>
              <a:t>1    0  … </a:t>
            </a:r>
            <a:r>
              <a:rPr lang="en-US" altLang="ko-KR" sz="1800" dirty="0" smtClean="0"/>
              <a:t>  </a:t>
            </a:r>
            <a:r>
              <a:rPr lang="en-US" altLang="ko-KR" sz="1800" dirty="0"/>
              <a:t>1    0     1</a:t>
            </a:r>
          </a:p>
          <a:p>
            <a:endParaRPr lang="en-US" altLang="ko-KR" sz="2800" dirty="0"/>
          </a:p>
        </p:txBody>
      </p:sp>
      <p:sp>
        <p:nvSpPr>
          <p:cNvPr id="30727" name="Rectangle 12"/>
          <p:cNvSpPr>
            <a:spLocks noChangeArrowheads="1"/>
          </p:cNvSpPr>
          <p:nvPr/>
        </p:nvSpPr>
        <p:spPr bwMode="auto">
          <a:xfrm>
            <a:off x="2386013" y="3810000"/>
            <a:ext cx="3481388" cy="28683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 sz="1800" dirty="0"/>
              <a:t>A   B   F</a:t>
            </a:r>
            <a:r>
              <a:rPr lang="en-US" altLang="ko-KR" sz="1800" baseline="-25000" dirty="0"/>
              <a:t>0</a:t>
            </a:r>
            <a:r>
              <a:rPr lang="en-US" altLang="ko-KR" sz="1800" dirty="0"/>
              <a:t>   F</a:t>
            </a:r>
            <a:r>
              <a:rPr lang="en-US" altLang="ko-KR" sz="1800" baseline="-25000" dirty="0"/>
              <a:t>1</a:t>
            </a:r>
            <a:r>
              <a:rPr lang="en-US" altLang="ko-KR" sz="1800" dirty="0"/>
              <a:t>   F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 … F</a:t>
            </a:r>
            <a:r>
              <a:rPr lang="en-US" altLang="ko-KR" sz="1800" baseline="-25000" dirty="0"/>
              <a:t>13</a:t>
            </a:r>
            <a:r>
              <a:rPr lang="en-US" altLang="ko-KR" sz="1800" dirty="0"/>
              <a:t>  F</a:t>
            </a:r>
            <a:r>
              <a:rPr lang="en-US" altLang="ko-KR" sz="1800" baseline="-25000" dirty="0"/>
              <a:t>14</a:t>
            </a:r>
            <a:r>
              <a:rPr lang="en-US" altLang="ko-KR" sz="1800" dirty="0"/>
              <a:t>  F</a:t>
            </a:r>
            <a:r>
              <a:rPr lang="en-US" altLang="ko-KR" sz="1800" baseline="-25000" dirty="0"/>
              <a:t>15</a:t>
            </a:r>
          </a:p>
        </p:txBody>
      </p:sp>
      <p:sp>
        <p:nvSpPr>
          <p:cNvPr id="30728" name="Line 13"/>
          <p:cNvSpPr>
            <a:spLocks noChangeShapeType="1"/>
          </p:cNvSpPr>
          <p:nvPr/>
        </p:nvSpPr>
        <p:spPr bwMode="auto">
          <a:xfrm>
            <a:off x="2219325" y="4110243"/>
            <a:ext cx="37623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0730" name="Rectangle 15"/>
          <p:cNvSpPr>
            <a:spLocks noChangeArrowheads="1"/>
          </p:cNvSpPr>
          <p:nvPr/>
        </p:nvSpPr>
        <p:spPr bwMode="auto">
          <a:xfrm>
            <a:off x="2209800" y="3836806"/>
            <a:ext cx="3752850" cy="149719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2209800" y="4572000"/>
            <a:ext cx="1524000" cy="1588"/>
          </a:xfrm>
          <a:prstGeom prst="line">
            <a:avLst/>
          </a:prstGeom>
          <a:ln>
            <a:solidFill>
              <a:schemeClr val="tx1">
                <a:alpha val="9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84225"/>
            <a:ext cx="8396288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List of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544888" y="1257300"/>
            <a:ext cx="34925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055688" y="1890713"/>
            <a:ext cx="34925" cy="122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685800" y="1370188"/>
            <a:ext cx="6904037" cy="3824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600" dirty="0" smtClean="0">
                <a:solidFill>
                  <a:schemeClr val="tx1"/>
                </a:solidFill>
              </a:rPr>
              <a:t>- </a:t>
            </a:r>
            <a:r>
              <a:rPr lang="en-US" altLang="ko-KR" sz="1600" dirty="0">
                <a:solidFill>
                  <a:schemeClr val="tx1"/>
                </a:solidFill>
              </a:rPr>
              <a:t>16 different logic operations with 2 binary </a:t>
            </a:r>
            <a:r>
              <a:rPr lang="en-US" altLang="ko-KR" sz="1600" dirty="0" smtClean="0">
                <a:solidFill>
                  <a:schemeClr val="tx1"/>
                </a:solidFill>
              </a:rPr>
              <a:t>variables. 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228600" y="6400800"/>
            <a:ext cx="8610600" cy="2937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600" dirty="0">
                <a:solidFill>
                  <a:schemeClr val="tx1"/>
                </a:solidFill>
              </a:rPr>
              <a:t> Truth tables for 16 functions of 2 variables and </a:t>
            </a:r>
            <a:r>
              <a:rPr lang="en-US" altLang="ko-KR" sz="1600" dirty="0" smtClean="0">
                <a:solidFill>
                  <a:schemeClr val="tx1"/>
                </a:solidFill>
              </a:rPr>
              <a:t>the corresponding </a:t>
            </a:r>
            <a:r>
              <a:rPr lang="en-US" altLang="ko-KR" sz="1600" dirty="0">
                <a:solidFill>
                  <a:schemeClr val="tx1"/>
                </a:solidFill>
              </a:rPr>
              <a:t>16 logic micro-operations</a:t>
            </a:r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408238" y="2217738"/>
            <a:ext cx="873125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Boolean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3871913" y="2209800"/>
            <a:ext cx="1062037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Micro-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Operations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5473700" y="2324100"/>
            <a:ext cx="611188" cy="265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i="1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301750" y="2209800"/>
            <a:ext cx="865188" cy="4794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1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x  0 0 1 1</a:t>
            </a:r>
          </a:p>
          <a:p>
            <a:pPr defTabSz="762000">
              <a:lnSpc>
                <a:spcPct val="101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y  0 1 0 1</a:t>
            </a:r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514474" y="2238375"/>
            <a:ext cx="5648325" cy="38258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9" name="Line 15"/>
          <p:cNvSpPr>
            <a:spLocks noChangeShapeType="1"/>
          </p:cNvSpPr>
          <p:nvPr/>
        </p:nvSpPr>
        <p:spPr bwMode="auto">
          <a:xfrm>
            <a:off x="2249488" y="222567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9"/>
          <p:cNvSpPr>
            <a:spLocks noChangeArrowheads="1"/>
          </p:cNvSpPr>
          <p:nvPr/>
        </p:nvSpPr>
        <p:spPr bwMode="auto">
          <a:xfrm>
            <a:off x="1282700" y="2238375"/>
            <a:ext cx="233363" cy="4460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Rectangle 21"/>
          <p:cNvSpPr>
            <a:spLocks noChangeArrowheads="1"/>
          </p:cNvSpPr>
          <p:nvPr/>
        </p:nvSpPr>
        <p:spPr bwMode="auto">
          <a:xfrm>
            <a:off x="914400" y="2667000"/>
            <a:ext cx="6253162" cy="36738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0 0	  F0  = 0	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0	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Clear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0 0 0 1	</a:t>
            </a:r>
            <a:r>
              <a:rPr lang="en-US" altLang="ko-KR" sz="1400" dirty="0" smtClean="0">
                <a:solidFill>
                  <a:schemeClr val="tx1"/>
                </a:solidFill>
              </a:rPr>
              <a:t>  F1  </a:t>
            </a:r>
            <a:r>
              <a:rPr lang="en-US" altLang="ko-KR" sz="1400" dirty="0">
                <a:solidFill>
                  <a:schemeClr val="tx1"/>
                </a:solidFill>
              </a:rPr>
              <a:t>= 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 smtClean="0">
                <a:solidFill>
                  <a:schemeClr val="tx1"/>
                </a:solidFill>
              </a:rPr>
              <a:t>B</a:t>
            </a:r>
            <a:r>
              <a:rPr lang="en-US" altLang="ko-KR" sz="1400" dirty="0"/>
              <a:t>	</a:t>
            </a:r>
            <a:r>
              <a:rPr lang="en-US" altLang="ko-KR" sz="1400" dirty="0" smtClean="0">
                <a:solidFill>
                  <a:schemeClr val="tx1"/>
                </a:solidFill>
              </a:rPr>
              <a:t>AND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1 0	  F2  = 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'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B’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0 1 1	  F3  = x	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	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Transfer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0 0	  F4  = </a:t>
            </a:r>
            <a:r>
              <a:rPr lang="en-US" altLang="ko-KR" sz="1400" dirty="0" err="1">
                <a:solidFill>
                  <a:schemeClr val="tx1"/>
                </a:solidFill>
              </a:rPr>
              <a:t>x'y</a:t>
            </a:r>
            <a:r>
              <a:rPr lang="en-US" altLang="ko-KR" sz="1400" dirty="0">
                <a:solidFill>
                  <a:schemeClr val="tx1"/>
                </a:solidFill>
              </a:rPr>
              <a:t>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0 1	  F5  = y	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B	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Transfer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1 0	  F6  = x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y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B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 </a:t>
            </a:r>
            <a:r>
              <a:rPr lang="en-US" altLang="ko-KR" sz="1400" dirty="0">
                <a:solidFill>
                  <a:schemeClr val="tx1"/>
                </a:solidFill>
              </a:rPr>
              <a:t>Exclusive-OR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0 1 1 1	  F7  = x + y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 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0 0 0	  F8  = (x + y)'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dirty="0"/>
              <a:t>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</a:t>
            </a:r>
            <a:r>
              <a:rPr lang="en-US" altLang="ko-KR" sz="1400" dirty="0">
                <a:solidFill>
                  <a:schemeClr val="tx1"/>
                </a:solidFill>
              </a:rPr>
              <a:t>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B)’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NOR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0 1	  F9  = (x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y)'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(A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400" dirty="0">
                <a:solidFill>
                  <a:schemeClr val="tx1"/>
                </a:solidFill>
              </a:rPr>
              <a:t> B)’    </a:t>
            </a:r>
            <a:r>
              <a:rPr lang="en-US" altLang="ko-KR" sz="1400" dirty="0" smtClean="0">
                <a:solidFill>
                  <a:schemeClr val="tx1"/>
                </a:solidFill>
              </a:rPr>
              <a:t>	Exclusive-NOR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1 0	  F10 = y'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B’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Complement </a:t>
            </a:r>
            <a:r>
              <a:rPr lang="en-US" altLang="ko-KR" sz="1400" dirty="0">
                <a:solidFill>
                  <a:schemeClr val="tx1"/>
                </a:solidFill>
              </a:rPr>
              <a:t>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0 1 1	  F11 = x + y'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 smtClean="0">
                <a:solidFill>
                  <a:schemeClr val="tx1"/>
                </a:solidFill>
              </a:rPr>
              <a:t>1 </a:t>
            </a:r>
            <a:r>
              <a:rPr lang="en-US" altLang="ko-KR" sz="1400" dirty="0">
                <a:solidFill>
                  <a:schemeClr val="tx1"/>
                </a:solidFill>
              </a:rPr>
              <a:t>1 0 0	  F12 = x'	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Complement </a:t>
            </a:r>
            <a:r>
              <a:rPr lang="en-US" altLang="ko-KR" sz="1400" dirty="0">
                <a:solidFill>
                  <a:schemeClr val="tx1"/>
                </a:solidFill>
              </a:rPr>
              <a:t>A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0 1	  F13 = x' + y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A’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</a:t>
            </a:r>
            <a:r>
              <a:rPr lang="en-US" altLang="ko-KR" sz="1400" dirty="0">
                <a:solidFill>
                  <a:schemeClr val="tx1"/>
                </a:solidFill>
              </a:rPr>
              <a:t> B</a:t>
            </a: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1 0	  F14 = (</a:t>
            </a:r>
            <a:r>
              <a:rPr lang="en-US" altLang="ko-KR" sz="1400" dirty="0" err="1">
                <a:solidFill>
                  <a:schemeClr val="tx1"/>
                </a:solidFill>
              </a:rPr>
              <a:t>xy</a:t>
            </a:r>
            <a:r>
              <a:rPr lang="en-US" altLang="ko-KR" sz="1400" dirty="0">
                <a:solidFill>
                  <a:schemeClr val="tx1"/>
                </a:solidFill>
              </a:rPr>
              <a:t>)'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(A </a:t>
            </a:r>
            <a:r>
              <a:rPr lang="en-US" altLang="ko-KR" sz="14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400" dirty="0">
                <a:solidFill>
                  <a:schemeClr val="tx1"/>
                </a:solidFill>
              </a:rPr>
              <a:t> B)’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NAND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96000"/>
              </a:lnSpc>
            </a:pPr>
            <a:r>
              <a:rPr lang="en-US" altLang="ko-KR" sz="1400" dirty="0">
                <a:solidFill>
                  <a:schemeClr val="tx1"/>
                </a:solidFill>
              </a:rPr>
              <a:t>1 1 1 1	  F15 = 1     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F </a:t>
            </a:r>
            <a:r>
              <a:rPr lang="en-US" altLang="ko-KR" sz="1400" dirty="0">
                <a:solidFill>
                  <a:schemeClr val="tx1"/>
                </a:solidFill>
                <a:sym typeface="Symbol" pitchFamily="18" charset="2"/>
              </a:rPr>
              <a:t></a:t>
            </a:r>
            <a:r>
              <a:rPr lang="en-US" altLang="ko-KR" sz="1400" dirty="0">
                <a:solidFill>
                  <a:schemeClr val="tx1"/>
                </a:solidFill>
              </a:rPr>
              <a:t> all 1's          </a:t>
            </a:r>
            <a:r>
              <a:rPr lang="en-US" altLang="ko-KR" sz="1400" dirty="0" smtClean="0">
                <a:solidFill>
                  <a:schemeClr val="tx1"/>
                </a:solidFill>
              </a:rPr>
              <a:t>	Set </a:t>
            </a:r>
            <a:r>
              <a:rPr lang="en-US" altLang="ko-KR" sz="1400" dirty="0">
                <a:solidFill>
                  <a:schemeClr val="tx1"/>
                </a:solidFill>
              </a:rPr>
              <a:t>to all 1's</a:t>
            </a:r>
          </a:p>
          <a:p>
            <a:pPr defTabSz="762000" latinLnBrk="1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31764" name="Line 22"/>
          <p:cNvSpPr>
            <a:spLocks noChangeShapeType="1"/>
          </p:cNvSpPr>
          <p:nvPr/>
        </p:nvSpPr>
        <p:spPr bwMode="auto">
          <a:xfrm>
            <a:off x="3657600" y="2235200"/>
            <a:ext cx="0" cy="382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Line 23"/>
          <p:cNvSpPr>
            <a:spLocks noChangeShapeType="1"/>
          </p:cNvSpPr>
          <p:nvPr/>
        </p:nvSpPr>
        <p:spPr bwMode="auto">
          <a:xfrm>
            <a:off x="5126038" y="2225675"/>
            <a:ext cx="0" cy="3848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1524000" y="2667000"/>
            <a:ext cx="5638800" cy="1588"/>
          </a:xfrm>
          <a:prstGeom prst="line">
            <a:avLst/>
          </a:prstGeom>
          <a:ln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835025" y="533400"/>
            <a:ext cx="5794375" cy="9271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Logic </a:t>
            </a:r>
            <a:r>
              <a:rPr lang="en-US" sz="3200" dirty="0" err="1" smtClean="0"/>
              <a:t>Microoperations</a:t>
            </a:r>
            <a:endParaRPr lang="en-US" sz="2800" dirty="0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>
              <a:buFontTx/>
              <a:buNone/>
            </a:pPr>
            <a:r>
              <a:rPr lang="en-US" dirty="0" smtClean="0">
                <a:solidFill>
                  <a:srgbClr val="996633"/>
                </a:solidFill>
              </a:rPr>
              <a:t>OR </a:t>
            </a:r>
            <a:r>
              <a:rPr lang="en-US" dirty="0" err="1" smtClean="0">
                <a:solidFill>
                  <a:srgbClr val="996633"/>
                </a:solidFill>
              </a:rPr>
              <a:t>Microoperation</a:t>
            </a:r>
            <a:endParaRPr lang="en-US" dirty="0" smtClean="0">
              <a:solidFill>
                <a:srgbClr val="996633"/>
              </a:solidFill>
            </a:endParaRPr>
          </a:p>
          <a:p>
            <a:r>
              <a:rPr lang="en-US" dirty="0" smtClean="0"/>
              <a:t>Symbol: </a:t>
            </a:r>
            <a:r>
              <a:rPr lang="en-US" dirty="0" smtClean="0">
                <a:sym typeface="Symbol" pitchFamily="18" charset="2"/>
              </a:rPr>
              <a:t>, +</a:t>
            </a:r>
          </a:p>
          <a:p>
            <a:pPr>
              <a:buFontTx/>
              <a:buNone/>
            </a:pPr>
            <a:r>
              <a:rPr lang="en-US" dirty="0" smtClean="0">
                <a:sym typeface="Symbol" pitchFamily="18" charset="2"/>
              </a:rPr>
              <a:t>                        Gate: </a:t>
            </a: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Example: 100110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</a:t>
            </a:r>
            <a:r>
              <a:rPr lang="en-US" b="0" dirty="0" smtClean="0"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1010110</a:t>
            </a:r>
            <a:r>
              <a:rPr lang="en-US" baseline="-25000" dirty="0" smtClean="0">
                <a:sym typeface="Symbol" pitchFamily="18" charset="2"/>
              </a:rPr>
              <a:t>2</a:t>
            </a:r>
            <a:r>
              <a:rPr lang="en-US" dirty="0" smtClean="0">
                <a:sym typeface="Symbol" pitchFamily="18" charset="2"/>
              </a:rPr>
              <a:t> = 1110110</a:t>
            </a:r>
            <a:r>
              <a:rPr lang="en-US" baseline="-25000" dirty="0" smtClean="0">
                <a:sym typeface="Symbol" pitchFamily="18" charset="2"/>
              </a:rPr>
              <a:t>2</a:t>
            </a:r>
          </a:p>
          <a:p>
            <a:endParaRPr lang="en-US" dirty="0" smtClean="0">
              <a:sym typeface="Symbol" pitchFamily="18" charset="2"/>
            </a:endParaRPr>
          </a:p>
          <a:p>
            <a:pPr>
              <a:buFontTx/>
              <a:buNone/>
            </a:pPr>
            <a:endParaRPr lang="en-US" dirty="0" smtClean="0">
              <a:sym typeface="Symbol" pitchFamily="18" charset="2"/>
            </a:endParaRPr>
          </a:p>
          <a:p>
            <a:pPr algn="ctr">
              <a:buFontTx/>
              <a:buNone/>
            </a:pPr>
            <a:r>
              <a:rPr lang="en-US" dirty="0" smtClean="0">
                <a:sym typeface="Symbol" pitchFamily="18" charset="2"/>
              </a:rPr>
              <a:t>P+Q: R1      R2+R3, R4      R5 R6 </a:t>
            </a:r>
          </a:p>
          <a:p>
            <a:endParaRPr lang="en-US" dirty="0" smtClean="0"/>
          </a:p>
        </p:txBody>
      </p:sp>
      <p:sp>
        <p:nvSpPr>
          <p:cNvPr id="125956" name="Line 4"/>
          <p:cNvSpPr>
            <a:spLocks noChangeShapeType="1"/>
          </p:cNvSpPr>
          <p:nvPr/>
        </p:nvSpPr>
        <p:spPr bwMode="auto">
          <a:xfrm flipH="1" flipV="1">
            <a:off x="3352800" y="5486400"/>
            <a:ext cx="457200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 flipH="1">
            <a:off x="5334000" y="55626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25960" name="AutoShape 8"/>
          <p:cNvSpPr>
            <a:spLocks noChangeArrowheads="1"/>
          </p:cNvSpPr>
          <p:nvPr/>
        </p:nvSpPr>
        <p:spPr bwMode="auto">
          <a:xfrm rot="-10800000">
            <a:off x="4064000" y="2743200"/>
            <a:ext cx="685800" cy="685800"/>
          </a:xfrm>
          <a:prstGeom prst="moon">
            <a:avLst>
              <a:gd name="adj" fmla="val 83333"/>
            </a:avLst>
          </a:prstGeom>
          <a:solidFill>
            <a:srgbClr val="339966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3" name="Line 11"/>
          <p:cNvSpPr>
            <a:spLocks noChangeShapeType="1"/>
          </p:cNvSpPr>
          <p:nvPr/>
        </p:nvSpPr>
        <p:spPr bwMode="auto">
          <a:xfrm rot="-10800000">
            <a:off x="3633788" y="31289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4" name="Line 12"/>
          <p:cNvSpPr>
            <a:spLocks noChangeShapeType="1"/>
          </p:cNvSpPr>
          <p:nvPr/>
        </p:nvSpPr>
        <p:spPr bwMode="auto">
          <a:xfrm rot="-10800000">
            <a:off x="3657600" y="29083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5" name="Line 13"/>
          <p:cNvSpPr>
            <a:spLocks noChangeShapeType="1"/>
          </p:cNvSpPr>
          <p:nvPr/>
        </p:nvSpPr>
        <p:spPr bwMode="auto">
          <a:xfrm rot="-10800000">
            <a:off x="4724400" y="306546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2971800" y="4648200"/>
            <a:ext cx="1143000" cy="457200"/>
          </a:xfrm>
          <a:prstGeom prst="wedgeEllipseCallout">
            <a:avLst>
              <a:gd name="adj1" fmla="val -81111"/>
              <a:gd name="adj2" fmla="val 106944"/>
            </a:avLst>
          </a:prstGeom>
          <a:solidFill>
            <a:srgbClr val="808000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176588" y="467518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 dirty="0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25968" name="AutoShape 16"/>
          <p:cNvSpPr>
            <a:spLocks noChangeArrowheads="1"/>
          </p:cNvSpPr>
          <p:nvPr/>
        </p:nvSpPr>
        <p:spPr bwMode="auto">
          <a:xfrm>
            <a:off x="6477000" y="4419600"/>
            <a:ext cx="1143000" cy="457200"/>
          </a:xfrm>
          <a:prstGeom prst="wedgeEllipseCallout">
            <a:avLst>
              <a:gd name="adj1" fmla="val -54722"/>
              <a:gd name="adj2" fmla="val 144097"/>
            </a:avLst>
          </a:prstGeom>
          <a:solidFill>
            <a:srgbClr val="996633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69" name="Text Box 17"/>
          <p:cNvSpPr txBox="1">
            <a:spLocks noChangeArrowheads="1"/>
          </p:cNvSpPr>
          <p:nvPr/>
        </p:nvSpPr>
        <p:spPr bwMode="auto">
          <a:xfrm>
            <a:off x="6691313" y="446563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bg1"/>
                </a:solidFill>
                <a:cs typeface="Arial" charset="0"/>
              </a:rPr>
              <a:t>OR</a:t>
            </a:r>
          </a:p>
        </p:txBody>
      </p: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4610100" y="5867400"/>
            <a:ext cx="1371600" cy="533400"/>
          </a:xfrm>
          <a:prstGeom prst="wedgeEllipseCallout">
            <a:avLst>
              <a:gd name="adj1" fmla="val -68056"/>
              <a:gd name="adj2" fmla="val -64287"/>
            </a:avLst>
          </a:prstGeom>
          <a:solidFill>
            <a:srgbClr val="CC99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 eaLnBrk="1" hangingPunct="1">
              <a:lnSpc>
                <a:spcPct val="100000"/>
              </a:lnSpc>
            </a:pPr>
            <a:endParaRPr kumimoji="0" lang="en-US" sz="1800" b="0">
              <a:solidFill>
                <a:schemeClr val="tx1"/>
              </a:solidFill>
              <a:cs typeface="Arial" charset="0"/>
            </a:endParaRPr>
          </a:p>
        </p:txBody>
      </p:sp>
      <p:sp>
        <p:nvSpPr>
          <p:cNvPr id="125971" name="Text Box 19"/>
          <p:cNvSpPr txBox="1">
            <a:spLocks noChangeArrowheads="1"/>
          </p:cNvSpPr>
          <p:nvPr/>
        </p:nvSpPr>
        <p:spPr bwMode="auto">
          <a:xfrm>
            <a:off x="4953000" y="5945187"/>
            <a:ext cx="7493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rtl="1" eaLnBrk="1" hangingPunct="1">
              <a:lnSpc>
                <a:spcPct val="100000"/>
              </a:lnSpc>
              <a:spcBef>
                <a:spcPct val="50000"/>
              </a:spcBef>
            </a:pPr>
            <a:r>
              <a:rPr kumimoji="0" lang="en-US" sz="1800" b="0">
                <a:solidFill>
                  <a:schemeClr val="bg1"/>
                </a:solidFill>
                <a:cs typeface="Arial" charset="0"/>
              </a:rPr>
              <a:t>ADD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2" name="Rectangle 6"/>
          <p:cNvSpPr>
            <a:spLocks noChangeArrowheads="1"/>
          </p:cNvSpPr>
          <p:nvPr/>
        </p:nvSpPr>
        <p:spPr bwMode="auto">
          <a:xfrm>
            <a:off x="533400" y="674688"/>
            <a:ext cx="7010400" cy="62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6983" name="Rectangle 7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>
                <a:solidFill>
                  <a:srgbClr val="000066"/>
                </a:solidFill>
              </a:rPr>
              <a:t>AND Microoperation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Symbol: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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</a:t>
            </a:r>
            <a:r>
              <a:rPr lang="en-US" sz="2400" b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= 0000110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6984" name="Rectangle 8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5" name="Rectangle 9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986" name="Line 10"/>
          <p:cNvSpPr>
            <a:spLocks noChangeShapeType="1"/>
          </p:cNvSpPr>
          <p:nvPr/>
        </p:nvSpPr>
        <p:spPr bwMode="auto">
          <a:xfrm rot="-10800000">
            <a:off x="2898775" y="356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7" name="Line 11"/>
          <p:cNvSpPr>
            <a:spLocks noChangeShapeType="1"/>
          </p:cNvSpPr>
          <p:nvPr/>
        </p:nvSpPr>
        <p:spPr bwMode="auto">
          <a:xfrm rot="-10800000">
            <a:off x="2895600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8" name="Line 12"/>
          <p:cNvSpPr>
            <a:spLocks noChangeShapeType="1"/>
          </p:cNvSpPr>
          <p:nvPr/>
        </p:nvSpPr>
        <p:spPr bwMode="auto">
          <a:xfrm rot="-10800000">
            <a:off x="39624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6989" name="AutoShape 13"/>
          <p:cNvSpPr>
            <a:spLocks noChangeArrowheads="1"/>
          </p:cNvSpPr>
          <p:nvPr/>
        </p:nvSpPr>
        <p:spPr bwMode="auto">
          <a:xfrm>
            <a:off x="3276600" y="3016250"/>
            <a:ext cx="762000" cy="685800"/>
          </a:xfrm>
          <a:prstGeom prst="flowChartDelay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69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69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 </a:t>
            </a:r>
            <a:r>
              <a:rPr lang="en-US" sz="3200" dirty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 b="0" dirty="0">
                <a:solidFill>
                  <a:schemeClr val="tx1"/>
                </a:solidFill>
              </a:rPr>
              <a:t>Complement (NOT) </a:t>
            </a:r>
            <a:r>
              <a:rPr lang="en-US" sz="2400" b="0" dirty="0" err="1">
                <a:solidFill>
                  <a:schemeClr val="tx1"/>
                </a:solidFill>
              </a:rPr>
              <a:t>Microoperation</a:t>
            </a:r>
            <a:endParaRPr lang="en-US" sz="2400" b="0" dirty="0">
              <a:solidFill>
                <a:schemeClr val="tx1"/>
              </a:solidFill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Symbol: </a:t>
            </a:r>
            <a:r>
              <a:rPr lang="en-US" sz="4800" baseline="30000" dirty="0">
                <a:solidFill>
                  <a:schemeClr val="tx1"/>
                </a:solidFill>
                <a:sym typeface="Symbol" pitchFamily="18" charset="2"/>
              </a:rPr>
              <a:t>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Example: 1010110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>
                <a:solidFill>
                  <a:schemeClr val="tx1"/>
                </a:solidFill>
                <a:sym typeface="Symbol" pitchFamily="18" charset="2"/>
              </a:rPr>
              <a:t> = 0101001</a:t>
            </a:r>
            <a:r>
              <a:rPr lang="en-US" sz="2400" baseline="-25000" dirty="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8006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rot="-10800000">
            <a:off x="2898775" y="34131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8009" name="Line 9"/>
          <p:cNvSpPr>
            <a:spLocks noChangeShapeType="1"/>
          </p:cNvSpPr>
          <p:nvPr/>
        </p:nvSpPr>
        <p:spPr bwMode="auto">
          <a:xfrm rot="-10800000">
            <a:off x="44196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3352800" y="2895600"/>
            <a:ext cx="1085850" cy="990600"/>
            <a:chOff x="3048" y="1848"/>
            <a:chExt cx="684" cy="624"/>
          </a:xfrm>
        </p:grpSpPr>
        <p:sp>
          <p:nvSpPr>
            <p:cNvPr id="128011" name="AutoShape 11"/>
            <p:cNvSpPr>
              <a:spLocks noChangeArrowheads="1"/>
            </p:cNvSpPr>
            <p:nvPr/>
          </p:nvSpPr>
          <p:spPr bwMode="auto">
            <a:xfrm rot="-5400000">
              <a:off x="2976" y="1920"/>
              <a:ext cx="624" cy="480"/>
            </a:xfrm>
            <a:prstGeom prst="flowChartMerge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2" name="AutoShape 12"/>
            <p:cNvSpPr>
              <a:spLocks noChangeArrowheads="1"/>
            </p:cNvSpPr>
            <p:nvPr/>
          </p:nvSpPr>
          <p:spPr bwMode="auto">
            <a:xfrm>
              <a:off x="3540" y="2064"/>
              <a:ext cx="192" cy="192"/>
            </a:xfrm>
            <a:prstGeom prst="flowChartConnector">
              <a:avLst/>
            </a:prstGeom>
            <a:solidFill>
              <a:srgbClr val="00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8013" name="Line 13"/>
          <p:cNvSpPr>
            <a:spLocks noChangeShapeType="1"/>
          </p:cNvSpPr>
          <p:nvPr/>
        </p:nvSpPr>
        <p:spPr bwMode="auto">
          <a:xfrm>
            <a:off x="2011362" y="4559300"/>
            <a:ext cx="1189038" cy="1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80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80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746125" indent="-746125" algn="ctr"/>
            <a:r>
              <a:rPr lang="en-US" sz="3200" dirty="0" smtClean="0">
                <a:solidFill>
                  <a:schemeClr val="tx2"/>
                </a:solidFill>
              </a:rPr>
              <a:t>Logic </a:t>
            </a:r>
            <a:r>
              <a:rPr lang="en-US" sz="3200" dirty="0" err="1" smtClean="0">
                <a:solidFill>
                  <a:schemeClr val="tx2"/>
                </a:solidFill>
              </a:rPr>
              <a:t>Microoperations</a:t>
            </a:r>
            <a:endParaRPr lang="en-US" sz="3200" dirty="0">
              <a:solidFill>
                <a:schemeClr val="tx2"/>
              </a:solidFill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285750" indent="-285750" algn="ctr" defTabSz="762000">
              <a:spcBef>
                <a:spcPct val="30000"/>
              </a:spcBef>
              <a:buSzPct val="100000"/>
            </a:pPr>
            <a:r>
              <a:rPr lang="en-US" sz="2400" b="0">
                <a:solidFill>
                  <a:schemeClr val="tx1"/>
                </a:solidFill>
              </a:rPr>
              <a:t>XOR (Exclusive-OR) Microoperation</a:t>
            </a: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</a:rPr>
              <a:t>Symbol: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</a:t>
            </a:r>
            <a:endParaRPr lang="en-US" sz="4400" baseline="300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Gate: </a:t>
            </a: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Example: 100110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</a:t>
            </a:r>
            <a:r>
              <a:rPr lang="en-US" sz="2400" b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1010110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>
                <a:solidFill>
                  <a:schemeClr val="tx1"/>
                </a:solidFill>
                <a:sym typeface="Symbol" pitchFamily="18" charset="2"/>
              </a:rPr>
              <a:t> = 1110000</a:t>
            </a:r>
            <a:r>
              <a:rPr lang="en-US" sz="2400" baseline="-25000">
                <a:solidFill>
                  <a:schemeClr val="tx1"/>
                </a:solidFill>
                <a:sym typeface="Symbol" pitchFamily="18" charset="2"/>
              </a:rPr>
              <a:t>2</a:t>
            </a:r>
            <a:endParaRPr lang="en-US" sz="2400">
              <a:solidFill>
                <a:schemeClr val="tx1"/>
              </a:solidFill>
              <a:sym typeface="Symbol" pitchFamily="18" charset="2"/>
            </a:endParaRPr>
          </a:p>
          <a:p>
            <a:pPr marL="285750" indent="-285750" defTabSz="762000">
              <a:spcBef>
                <a:spcPct val="30000"/>
              </a:spcBef>
              <a:buSzPct val="100000"/>
            </a:pPr>
            <a:endParaRPr lang="en-US" sz="240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 rot="-10800000">
            <a:off x="3200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 rot="10800000" flipH="1">
            <a:off x="3181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2" name="AutoShape 8"/>
          <p:cNvSpPr>
            <a:spLocks noChangeArrowheads="1"/>
          </p:cNvSpPr>
          <p:nvPr/>
        </p:nvSpPr>
        <p:spPr bwMode="auto">
          <a:xfrm rot="-10800000">
            <a:off x="3581400" y="3032125"/>
            <a:ext cx="685800" cy="685800"/>
          </a:xfrm>
          <a:prstGeom prst="moon">
            <a:avLst>
              <a:gd name="adj" fmla="val 8333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3" name="AutoShape 9"/>
          <p:cNvSpPr>
            <a:spLocks noChangeArrowheads="1"/>
          </p:cNvSpPr>
          <p:nvPr/>
        </p:nvSpPr>
        <p:spPr bwMode="auto">
          <a:xfrm rot="-10800000">
            <a:off x="3657600" y="3032125"/>
            <a:ext cx="685800" cy="685800"/>
          </a:xfrm>
          <a:prstGeom prst="moon">
            <a:avLst>
              <a:gd name="adj" fmla="val 83333"/>
            </a:avLst>
          </a:prstGeom>
          <a:solidFill>
            <a:srgbClr val="00FFFF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 rot="-10800000">
            <a:off x="3581400" y="3702050"/>
            <a:ext cx="76200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 rot="10800000" flipH="1">
            <a:off x="3562350" y="2971800"/>
            <a:ext cx="79375" cy="76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6" name="Line 12"/>
          <p:cNvSpPr>
            <a:spLocks noChangeShapeType="1"/>
          </p:cNvSpPr>
          <p:nvPr/>
        </p:nvSpPr>
        <p:spPr bwMode="auto">
          <a:xfrm rot="-10800000">
            <a:off x="3279775" y="3565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 rot="-10800000">
            <a:off x="3276600" y="318452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 rot="-10800000">
            <a:off x="3886200" y="3260725"/>
            <a:ext cx="228600" cy="228600"/>
          </a:xfrm>
          <a:prstGeom prst="flowChartOr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rot="-10800000">
            <a:off x="4343400" y="339725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9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9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463" y="685800"/>
            <a:ext cx="8785225" cy="685800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Hardware Implementation Of  Logic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754188" y="4511675"/>
            <a:ext cx="3687356" cy="1303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0    0     F = A 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800" dirty="0">
                <a:solidFill>
                  <a:schemeClr val="tx1"/>
                </a:solidFill>
              </a:rPr>
              <a:t> B          AND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0    1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F = A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</a:t>
            </a:r>
            <a:r>
              <a:rPr lang="en-US" altLang="ko-KR" sz="1800" dirty="0">
                <a:solidFill>
                  <a:schemeClr val="tx1"/>
                </a:solidFill>
              </a:rPr>
              <a:t>B           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1    0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</a:t>
            </a:r>
            <a:r>
              <a:rPr lang="en-US" altLang="ko-KR" sz="1800" dirty="0">
                <a:solidFill>
                  <a:schemeClr val="tx1"/>
                </a:solidFill>
              </a:rPr>
              <a:t>F = A </a:t>
            </a:r>
            <a:r>
              <a:rPr lang="en-US" altLang="ko-KR" sz="18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800" dirty="0">
                <a:solidFill>
                  <a:schemeClr val="tx1"/>
                </a:solidFill>
              </a:rPr>
              <a:t> B          XOR</a:t>
            </a:r>
          </a:p>
          <a:p>
            <a:pPr defTabSz="762000">
              <a:lnSpc>
                <a:spcPct val="113000"/>
              </a:lnSpc>
            </a:pPr>
            <a:r>
              <a:rPr lang="en-US" altLang="ko-KR" sz="1800" dirty="0">
                <a:solidFill>
                  <a:schemeClr val="tx1"/>
                </a:solidFill>
              </a:rPr>
              <a:t>1    1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</a:t>
            </a:r>
            <a:r>
              <a:rPr lang="en-US" altLang="ko-KR" sz="1800" dirty="0">
                <a:solidFill>
                  <a:schemeClr val="tx1"/>
                </a:solidFill>
              </a:rPr>
              <a:t>F = A’          </a:t>
            </a:r>
            <a:r>
              <a:rPr lang="en-US" altLang="ko-KR" sz="1800" dirty="0" smtClean="0">
                <a:solidFill>
                  <a:schemeClr val="tx1"/>
                </a:solidFill>
              </a:rPr>
              <a:t>      </a:t>
            </a:r>
            <a:r>
              <a:rPr lang="en-US" altLang="ko-KR" sz="1800" dirty="0">
                <a:solidFill>
                  <a:schemeClr val="tx1"/>
                </a:solidFill>
              </a:rPr>
              <a:t>Complement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577975" y="4576763"/>
            <a:ext cx="45323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2540000" y="4300538"/>
            <a:ext cx="0" cy="1479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4" name="Line 6"/>
          <p:cNvSpPr>
            <a:spLocks noChangeShapeType="1"/>
          </p:cNvSpPr>
          <p:nvPr/>
        </p:nvSpPr>
        <p:spPr bwMode="auto">
          <a:xfrm>
            <a:off x="3870325" y="4281488"/>
            <a:ext cx="0" cy="15081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auto">
          <a:xfrm>
            <a:off x="1711325" y="4268788"/>
            <a:ext cx="727075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S</a:t>
            </a:r>
            <a:r>
              <a:rPr lang="en-US" altLang="ko-KR" sz="1800" baseline="-25000">
                <a:solidFill>
                  <a:schemeClr val="tx1"/>
                </a:solidFill>
              </a:rPr>
              <a:t>1</a:t>
            </a:r>
            <a:r>
              <a:rPr lang="en-US" altLang="ko-KR" sz="1800">
                <a:solidFill>
                  <a:schemeClr val="tx1"/>
                </a:solidFill>
              </a:rPr>
              <a:t>  S</a:t>
            </a:r>
            <a:r>
              <a:rPr lang="en-US" altLang="ko-KR" sz="1800" baseline="-2500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2717800" y="4268788"/>
            <a:ext cx="876300" cy="317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4221163" y="4224338"/>
            <a:ext cx="1376362" cy="3746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18000"/>
              </a:lnSpc>
            </a:pPr>
            <a:r>
              <a:rPr lang="en-US" altLang="ko-KR" sz="1800">
                <a:solidFill>
                  <a:schemeClr val="tx1"/>
                </a:solidFill>
                <a:latin typeface="Symbol" pitchFamily="18" charset="2"/>
              </a:rPr>
              <a:t></a:t>
            </a:r>
            <a:r>
              <a:rPr lang="en-US" altLang="ko-KR" sz="1800">
                <a:solidFill>
                  <a:schemeClr val="tx1"/>
                </a:solidFill>
              </a:rPr>
              <a:t>-operation</a:t>
            </a:r>
          </a:p>
        </p:txBody>
      </p:sp>
      <p:sp>
        <p:nvSpPr>
          <p:cNvPr id="32778" name="Rectangle 10"/>
          <p:cNvSpPr>
            <a:spLocks noChangeArrowheads="1"/>
          </p:cNvSpPr>
          <p:nvPr/>
        </p:nvSpPr>
        <p:spPr bwMode="auto">
          <a:xfrm>
            <a:off x="2906713" y="3932238"/>
            <a:ext cx="2141537" cy="346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2000">
                <a:solidFill>
                  <a:schemeClr val="tx1"/>
                </a:solidFill>
              </a:rPr>
              <a:t>    Function table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2557463" y="1492250"/>
            <a:ext cx="3144837" cy="2317750"/>
            <a:chOff x="2557463" y="1492250"/>
            <a:chExt cx="3144837" cy="2317750"/>
          </a:xfrm>
        </p:grpSpPr>
        <p:grpSp>
          <p:nvGrpSpPr>
            <p:cNvPr id="2" name="Group 17"/>
            <p:cNvGrpSpPr>
              <a:grpSpLocks/>
            </p:cNvGrpSpPr>
            <p:nvPr/>
          </p:nvGrpSpPr>
          <p:grpSpPr bwMode="auto">
            <a:xfrm>
              <a:off x="3559175" y="1560512"/>
              <a:ext cx="455613" cy="336550"/>
              <a:chOff x="1772" y="1428"/>
              <a:chExt cx="301" cy="272"/>
            </a:xfrm>
          </p:grpSpPr>
          <p:sp>
            <p:nvSpPr>
              <p:cNvPr id="32838" name="Line 12"/>
              <p:cNvSpPr>
                <a:spLocks noChangeShapeType="1"/>
              </p:cNvSpPr>
              <p:nvPr/>
            </p:nvSpPr>
            <p:spPr bwMode="auto">
              <a:xfrm>
                <a:off x="1772" y="1432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9" name="Line 13"/>
              <p:cNvSpPr>
                <a:spLocks noChangeShapeType="1"/>
              </p:cNvSpPr>
              <p:nvPr/>
            </p:nvSpPr>
            <p:spPr bwMode="auto">
              <a:xfrm>
                <a:off x="1776" y="1428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0" name="Line 14"/>
              <p:cNvSpPr>
                <a:spLocks noChangeShapeType="1"/>
              </p:cNvSpPr>
              <p:nvPr/>
            </p:nvSpPr>
            <p:spPr bwMode="auto">
              <a:xfrm>
                <a:off x="1776" y="1700"/>
                <a:ext cx="17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1" name="Arc 15"/>
              <p:cNvSpPr>
                <a:spLocks/>
              </p:cNvSpPr>
              <p:nvPr/>
            </p:nvSpPr>
            <p:spPr bwMode="auto">
              <a:xfrm>
                <a:off x="1956" y="1433"/>
                <a:ext cx="117" cy="128"/>
              </a:xfrm>
              <a:custGeom>
                <a:avLst/>
                <a:gdLst>
                  <a:gd name="T0" fmla="*/ 0 w 21786"/>
                  <a:gd name="T1" fmla="*/ 0 h 21600"/>
                  <a:gd name="T2" fmla="*/ 117 w 21786"/>
                  <a:gd name="T3" fmla="*/ 128 h 21600"/>
                  <a:gd name="T4" fmla="*/ 1 w 21786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86"/>
                  <a:gd name="T10" fmla="*/ 0 h 21600"/>
                  <a:gd name="T11" fmla="*/ 21786 w 2178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86" h="21600" fill="none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</a:path>
                  <a:path w="21786" h="21600" stroke="0" extrusionOk="0">
                    <a:moveTo>
                      <a:pt x="-1" y="0"/>
                    </a:moveTo>
                    <a:cubicBezTo>
                      <a:pt x="61" y="0"/>
                      <a:pt x="123" y="-1"/>
                      <a:pt x="186" y="0"/>
                    </a:cubicBezTo>
                    <a:cubicBezTo>
                      <a:pt x="12115" y="0"/>
                      <a:pt x="21786" y="9670"/>
                      <a:pt x="21786" y="21600"/>
                    </a:cubicBezTo>
                    <a:lnTo>
                      <a:pt x="186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42" name="Arc 16"/>
              <p:cNvSpPr>
                <a:spLocks/>
              </p:cNvSpPr>
              <p:nvPr/>
            </p:nvSpPr>
            <p:spPr bwMode="auto">
              <a:xfrm>
                <a:off x="1956" y="1560"/>
                <a:ext cx="116" cy="128"/>
              </a:xfrm>
              <a:custGeom>
                <a:avLst/>
                <a:gdLst>
                  <a:gd name="T0" fmla="*/ 116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1" name="Line 18"/>
            <p:cNvSpPr>
              <a:spLocks noChangeShapeType="1"/>
            </p:cNvSpPr>
            <p:nvPr/>
          </p:nvSpPr>
          <p:spPr bwMode="auto">
            <a:xfrm flipH="1">
              <a:off x="2849563" y="1838325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25"/>
            <p:cNvGrpSpPr>
              <a:grpSpLocks/>
            </p:cNvGrpSpPr>
            <p:nvPr/>
          </p:nvGrpSpPr>
          <p:grpSpPr bwMode="auto">
            <a:xfrm>
              <a:off x="3522663" y="2006600"/>
              <a:ext cx="492125" cy="336550"/>
              <a:chOff x="1748" y="1788"/>
              <a:chExt cx="324" cy="272"/>
            </a:xfrm>
          </p:grpSpPr>
          <p:sp>
            <p:nvSpPr>
              <p:cNvPr id="32832" name="Line 19"/>
              <p:cNvSpPr>
                <a:spLocks noChangeShapeType="1"/>
              </p:cNvSpPr>
              <p:nvPr/>
            </p:nvSpPr>
            <p:spPr bwMode="auto">
              <a:xfrm>
                <a:off x="1760" y="1788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3" name="Line 20"/>
              <p:cNvSpPr>
                <a:spLocks noChangeShapeType="1"/>
              </p:cNvSpPr>
              <p:nvPr/>
            </p:nvSpPr>
            <p:spPr bwMode="auto">
              <a:xfrm>
                <a:off x="1760" y="2060"/>
                <a:ext cx="88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4" name="Arc 21"/>
              <p:cNvSpPr>
                <a:spLocks/>
              </p:cNvSpPr>
              <p:nvPr/>
            </p:nvSpPr>
            <p:spPr bwMode="auto">
              <a:xfrm>
                <a:off x="1863" y="1793"/>
                <a:ext cx="209" cy="128"/>
              </a:xfrm>
              <a:custGeom>
                <a:avLst/>
                <a:gdLst>
                  <a:gd name="T0" fmla="*/ 0 w 21704"/>
                  <a:gd name="T1" fmla="*/ 0 h 21600"/>
                  <a:gd name="T2" fmla="*/ 209 w 21704"/>
                  <a:gd name="T3" fmla="*/ 128 h 21600"/>
                  <a:gd name="T4" fmla="*/ 1 w 21704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1704"/>
                  <a:gd name="T10" fmla="*/ 0 h 21600"/>
                  <a:gd name="T11" fmla="*/ 21704 w 2170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704" h="21600" fill="none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</a:path>
                  <a:path w="21704" h="21600" stroke="0" extrusionOk="0">
                    <a:moveTo>
                      <a:pt x="0" y="0"/>
                    </a:moveTo>
                    <a:cubicBezTo>
                      <a:pt x="34" y="0"/>
                      <a:pt x="69" y="-1"/>
                      <a:pt x="104" y="0"/>
                    </a:cubicBezTo>
                    <a:cubicBezTo>
                      <a:pt x="12033" y="0"/>
                      <a:pt x="21704" y="9670"/>
                      <a:pt x="21704" y="21600"/>
                    </a:cubicBezTo>
                    <a:lnTo>
                      <a:pt x="104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5" name="Arc 22"/>
              <p:cNvSpPr>
                <a:spLocks/>
              </p:cNvSpPr>
              <p:nvPr/>
            </p:nvSpPr>
            <p:spPr bwMode="auto">
              <a:xfrm>
                <a:off x="1864" y="1920"/>
                <a:ext cx="208" cy="128"/>
              </a:xfrm>
              <a:custGeom>
                <a:avLst/>
                <a:gdLst>
                  <a:gd name="T0" fmla="*/ 20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6" name="Arc 23"/>
              <p:cNvSpPr>
                <a:spLocks/>
              </p:cNvSpPr>
              <p:nvPr/>
            </p:nvSpPr>
            <p:spPr bwMode="auto">
              <a:xfrm>
                <a:off x="1748" y="1793"/>
                <a:ext cx="29" cy="128"/>
              </a:xfrm>
              <a:custGeom>
                <a:avLst/>
                <a:gdLst>
                  <a:gd name="T0" fmla="*/ 0 w 22371"/>
                  <a:gd name="T1" fmla="*/ 0 h 21600"/>
                  <a:gd name="T2" fmla="*/ 29 w 22371"/>
                  <a:gd name="T3" fmla="*/ 128 h 21600"/>
                  <a:gd name="T4" fmla="*/ 1 w 22371"/>
                  <a:gd name="T5" fmla="*/ 128 h 21600"/>
                  <a:gd name="T6" fmla="*/ 0 60000 65536"/>
                  <a:gd name="T7" fmla="*/ 0 60000 65536"/>
                  <a:gd name="T8" fmla="*/ 0 60000 65536"/>
                  <a:gd name="T9" fmla="*/ 0 w 22371"/>
                  <a:gd name="T10" fmla="*/ 0 h 21600"/>
                  <a:gd name="T11" fmla="*/ 22371 w 22371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2371" h="21600" fill="none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</a:path>
                  <a:path w="22371" h="21600" stroke="0" extrusionOk="0">
                    <a:moveTo>
                      <a:pt x="-1" y="13"/>
                    </a:moveTo>
                    <a:cubicBezTo>
                      <a:pt x="256" y="4"/>
                      <a:pt x="513" y="-1"/>
                      <a:pt x="771" y="0"/>
                    </a:cubicBezTo>
                    <a:cubicBezTo>
                      <a:pt x="12700" y="0"/>
                      <a:pt x="22371" y="9670"/>
                      <a:pt x="22371" y="21600"/>
                    </a:cubicBezTo>
                    <a:lnTo>
                      <a:pt x="771" y="2160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7" name="Arc 24"/>
              <p:cNvSpPr>
                <a:spLocks/>
              </p:cNvSpPr>
              <p:nvPr/>
            </p:nvSpPr>
            <p:spPr bwMode="auto">
              <a:xfrm>
                <a:off x="1748" y="1920"/>
                <a:ext cx="28" cy="128"/>
              </a:xfrm>
              <a:custGeom>
                <a:avLst/>
                <a:gdLst>
                  <a:gd name="T0" fmla="*/ 28 w 21600"/>
                  <a:gd name="T1" fmla="*/ 0 h 21600"/>
                  <a:gd name="T2" fmla="*/ 0 w 21600"/>
                  <a:gd name="T3" fmla="*/ 128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</a:path>
                  <a:path w="21600" h="21600" stroke="0" extrusionOk="0">
                    <a:moveTo>
                      <a:pt x="21600" y="0"/>
                    </a:moveTo>
                    <a:cubicBezTo>
                      <a:pt x="21600" y="11929"/>
                      <a:pt x="11929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3" name="Line 26"/>
            <p:cNvSpPr>
              <a:spLocks noChangeShapeType="1"/>
            </p:cNvSpPr>
            <p:nvPr/>
          </p:nvSpPr>
          <p:spPr bwMode="auto">
            <a:xfrm flipV="1">
              <a:off x="3270250" y="1614487"/>
              <a:ext cx="0" cy="147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31"/>
            <p:cNvGrpSpPr>
              <a:grpSpLocks/>
            </p:cNvGrpSpPr>
            <p:nvPr/>
          </p:nvGrpSpPr>
          <p:grpSpPr bwMode="auto">
            <a:xfrm>
              <a:off x="3600450" y="2894012"/>
              <a:ext cx="414338" cy="346075"/>
              <a:chOff x="1800" y="2504"/>
              <a:chExt cx="272" cy="280"/>
            </a:xfrm>
          </p:grpSpPr>
          <p:sp>
            <p:nvSpPr>
              <p:cNvPr id="32828" name="Line 27"/>
              <p:cNvSpPr>
                <a:spLocks noChangeShapeType="1"/>
              </p:cNvSpPr>
              <p:nvPr/>
            </p:nvSpPr>
            <p:spPr bwMode="auto">
              <a:xfrm flipH="1" flipV="1">
                <a:off x="1800" y="2504"/>
                <a:ext cx="240" cy="16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29" name="Line 28"/>
              <p:cNvSpPr>
                <a:spLocks noChangeShapeType="1"/>
              </p:cNvSpPr>
              <p:nvPr/>
            </p:nvSpPr>
            <p:spPr bwMode="auto">
              <a:xfrm flipH="1">
                <a:off x="1800" y="2656"/>
                <a:ext cx="240" cy="12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0" name="Line 29"/>
              <p:cNvSpPr>
                <a:spLocks noChangeShapeType="1"/>
              </p:cNvSpPr>
              <p:nvPr/>
            </p:nvSpPr>
            <p:spPr bwMode="auto">
              <a:xfrm>
                <a:off x="1812" y="2520"/>
                <a:ext cx="0" cy="25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831" name="Oval 30"/>
              <p:cNvSpPr>
                <a:spLocks noChangeArrowheads="1"/>
              </p:cNvSpPr>
              <p:nvPr/>
            </p:nvSpPr>
            <p:spPr bwMode="auto">
              <a:xfrm>
                <a:off x="2032" y="2624"/>
                <a:ext cx="40" cy="48"/>
              </a:xfrm>
              <a:prstGeom prst="ellips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85" name="Line 32"/>
            <p:cNvSpPr>
              <a:spLocks noChangeShapeType="1"/>
            </p:cNvSpPr>
            <p:nvPr/>
          </p:nvSpPr>
          <p:spPr bwMode="auto">
            <a:xfrm>
              <a:off x="3074988" y="1841500"/>
              <a:ext cx="0" cy="911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6" name="Rectangle 33"/>
            <p:cNvSpPr>
              <a:spLocks noChangeArrowheads="1"/>
            </p:cNvSpPr>
            <p:nvPr/>
          </p:nvSpPr>
          <p:spPr bwMode="auto">
            <a:xfrm>
              <a:off x="2568575" y="1720850"/>
              <a:ext cx="2905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B</a:t>
              </a:r>
            </a:p>
          </p:txBody>
        </p:sp>
        <p:sp>
          <p:nvSpPr>
            <p:cNvPr id="32787" name="Rectangle 34"/>
            <p:cNvSpPr>
              <a:spLocks noChangeArrowheads="1"/>
            </p:cNvSpPr>
            <p:nvPr/>
          </p:nvSpPr>
          <p:spPr bwMode="auto">
            <a:xfrm>
              <a:off x="2557463" y="1492250"/>
              <a:ext cx="2905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A</a:t>
              </a:r>
            </a:p>
          </p:txBody>
        </p:sp>
        <p:sp>
          <p:nvSpPr>
            <p:cNvPr id="32788" name="Rectangle 35"/>
            <p:cNvSpPr>
              <a:spLocks noChangeArrowheads="1"/>
            </p:cNvSpPr>
            <p:nvPr/>
          </p:nvSpPr>
          <p:spPr bwMode="auto">
            <a:xfrm>
              <a:off x="2568575" y="32893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32789" name="Rectangle 36"/>
            <p:cNvSpPr>
              <a:spLocks noChangeArrowheads="1"/>
            </p:cNvSpPr>
            <p:nvPr/>
          </p:nvSpPr>
          <p:spPr bwMode="auto">
            <a:xfrm>
              <a:off x="2568575" y="35179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32790" name="Rectangle 37"/>
            <p:cNvSpPr>
              <a:spLocks noChangeArrowheads="1"/>
            </p:cNvSpPr>
            <p:nvPr/>
          </p:nvSpPr>
          <p:spPr bwMode="auto">
            <a:xfrm>
              <a:off x="5370513" y="2227262"/>
              <a:ext cx="2746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F</a:t>
              </a:r>
            </a:p>
          </p:txBody>
        </p:sp>
        <p:sp>
          <p:nvSpPr>
            <p:cNvPr id="32791" name="Rectangle 38"/>
            <p:cNvSpPr>
              <a:spLocks noChangeArrowheads="1"/>
            </p:cNvSpPr>
            <p:nvPr/>
          </p:nvSpPr>
          <p:spPr bwMode="auto">
            <a:xfrm>
              <a:off x="2678113" y="33274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32792" name="Rectangle 39"/>
            <p:cNvSpPr>
              <a:spLocks noChangeArrowheads="1"/>
            </p:cNvSpPr>
            <p:nvPr/>
          </p:nvSpPr>
          <p:spPr bwMode="auto">
            <a:xfrm>
              <a:off x="2678113" y="35560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32793" name="Rectangle 40"/>
            <p:cNvSpPr>
              <a:spLocks noChangeArrowheads="1"/>
            </p:cNvSpPr>
            <p:nvPr/>
          </p:nvSpPr>
          <p:spPr bwMode="auto">
            <a:xfrm>
              <a:off x="5478463" y="2246312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4" name="Rectangle 41"/>
            <p:cNvSpPr>
              <a:spLocks noChangeArrowheads="1"/>
            </p:cNvSpPr>
            <p:nvPr/>
          </p:nvSpPr>
          <p:spPr bwMode="auto">
            <a:xfrm>
              <a:off x="2678113" y="1760537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5" name="Rectangle 42"/>
            <p:cNvSpPr>
              <a:spLocks noChangeArrowheads="1"/>
            </p:cNvSpPr>
            <p:nvPr/>
          </p:nvSpPr>
          <p:spPr bwMode="auto">
            <a:xfrm>
              <a:off x="2665413" y="1522412"/>
              <a:ext cx="223837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i</a:t>
              </a:r>
            </a:p>
          </p:txBody>
        </p:sp>
        <p:sp>
          <p:nvSpPr>
            <p:cNvPr id="32796" name="Line 43"/>
            <p:cNvSpPr>
              <a:spLocks noChangeShapeType="1"/>
            </p:cNvSpPr>
            <p:nvPr/>
          </p:nvSpPr>
          <p:spPr bwMode="auto">
            <a:xfrm flipH="1">
              <a:off x="2849563" y="1619250"/>
              <a:ext cx="7159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7" name="Line 44"/>
            <p:cNvSpPr>
              <a:spLocks noChangeShapeType="1"/>
            </p:cNvSpPr>
            <p:nvPr/>
          </p:nvSpPr>
          <p:spPr bwMode="auto">
            <a:xfrm>
              <a:off x="3541713" y="2463800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8" name="Line 45"/>
            <p:cNvSpPr>
              <a:spLocks noChangeShapeType="1"/>
            </p:cNvSpPr>
            <p:nvPr/>
          </p:nvSpPr>
          <p:spPr bwMode="auto">
            <a:xfrm>
              <a:off x="3541713" y="2800350"/>
              <a:ext cx="1333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99" name="Arc 46"/>
            <p:cNvSpPr>
              <a:spLocks/>
            </p:cNvSpPr>
            <p:nvPr/>
          </p:nvSpPr>
          <p:spPr bwMode="auto">
            <a:xfrm>
              <a:off x="3697288" y="2468562"/>
              <a:ext cx="317500" cy="158750"/>
            </a:xfrm>
            <a:custGeom>
              <a:avLst/>
              <a:gdLst>
                <a:gd name="T0" fmla="*/ 0 w 21704"/>
                <a:gd name="T1" fmla="*/ 0 h 21600"/>
                <a:gd name="T2" fmla="*/ 317500 w 21704"/>
                <a:gd name="T3" fmla="*/ 158750 h 21600"/>
                <a:gd name="T4" fmla="*/ 1521 w 21704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1704"/>
                <a:gd name="T10" fmla="*/ 0 h 21600"/>
                <a:gd name="T11" fmla="*/ 21704 w 2170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04" h="21600" fill="none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</a:path>
                <a:path w="21704" h="21600" stroke="0" extrusionOk="0">
                  <a:moveTo>
                    <a:pt x="0" y="0"/>
                  </a:moveTo>
                  <a:cubicBezTo>
                    <a:pt x="34" y="0"/>
                    <a:pt x="69" y="-1"/>
                    <a:pt x="104" y="0"/>
                  </a:cubicBezTo>
                  <a:cubicBezTo>
                    <a:pt x="12033" y="0"/>
                    <a:pt x="21704" y="9670"/>
                    <a:pt x="21704" y="21600"/>
                  </a:cubicBezTo>
                  <a:lnTo>
                    <a:pt x="104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0" name="Arc 47"/>
            <p:cNvSpPr>
              <a:spLocks/>
            </p:cNvSpPr>
            <p:nvPr/>
          </p:nvSpPr>
          <p:spPr bwMode="auto">
            <a:xfrm>
              <a:off x="3698875" y="2625725"/>
              <a:ext cx="315913" cy="160337"/>
            </a:xfrm>
            <a:custGeom>
              <a:avLst/>
              <a:gdLst>
                <a:gd name="T0" fmla="*/ 315913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1" name="Arc 48"/>
            <p:cNvSpPr>
              <a:spLocks/>
            </p:cNvSpPr>
            <p:nvPr/>
          </p:nvSpPr>
          <p:spPr bwMode="auto">
            <a:xfrm>
              <a:off x="3522663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2" name="Arc 49"/>
            <p:cNvSpPr>
              <a:spLocks/>
            </p:cNvSpPr>
            <p:nvPr/>
          </p:nvSpPr>
          <p:spPr bwMode="auto">
            <a:xfrm>
              <a:off x="3522663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3" name="Line 50"/>
            <p:cNvSpPr>
              <a:spLocks noChangeShapeType="1"/>
            </p:cNvSpPr>
            <p:nvPr/>
          </p:nvSpPr>
          <p:spPr bwMode="auto">
            <a:xfrm flipH="1">
              <a:off x="3074988" y="2292350"/>
              <a:ext cx="490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4" name="Line 51"/>
            <p:cNvSpPr>
              <a:spLocks noChangeShapeType="1"/>
            </p:cNvSpPr>
            <p:nvPr/>
          </p:nvSpPr>
          <p:spPr bwMode="auto">
            <a:xfrm flipH="1">
              <a:off x="3262313" y="2065337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5" name="Line 52"/>
            <p:cNvSpPr>
              <a:spLocks noChangeShapeType="1"/>
            </p:cNvSpPr>
            <p:nvPr/>
          </p:nvSpPr>
          <p:spPr bwMode="auto">
            <a:xfrm flipH="1">
              <a:off x="3055938" y="2740025"/>
              <a:ext cx="5095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6" name="Line 53"/>
            <p:cNvSpPr>
              <a:spLocks noChangeShapeType="1"/>
            </p:cNvSpPr>
            <p:nvPr/>
          </p:nvSpPr>
          <p:spPr bwMode="auto">
            <a:xfrm flipH="1">
              <a:off x="3262313" y="2511425"/>
              <a:ext cx="3032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7" name="Line 54"/>
            <p:cNvSpPr>
              <a:spLocks noChangeShapeType="1"/>
            </p:cNvSpPr>
            <p:nvPr/>
          </p:nvSpPr>
          <p:spPr bwMode="auto">
            <a:xfrm flipH="1">
              <a:off x="3262313" y="3078162"/>
              <a:ext cx="3635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8" name="Line 55"/>
            <p:cNvSpPr>
              <a:spLocks noChangeShapeType="1"/>
            </p:cNvSpPr>
            <p:nvPr/>
          </p:nvSpPr>
          <p:spPr bwMode="auto">
            <a:xfrm>
              <a:off x="4029075" y="1728787"/>
              <a:ext cx="3651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09" name="Line 56"/>
            <p:cNvSpPr>
              <a:spLocks noChangeShapeType="1"/>
            </p:cNvSpPr>
            <p:nvPr/>
          </p:nvSpPr>
          <p:spPr bwMode="auto">
            <a:xfrm>
              <a:off x="4029075" y="2174875"/>
              <a:ext cx="3556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0" name="Line 57"/>
            <p:cNvSpPr>
              <a:spLocks noChangeShapeType="1"/>
            </p:cNvSpPr>
            <p:nvPr/>
          </p:nvSpPr>
          <p:spPr bwMode="auto">
            <a:xfrm>
              <a:off x="4029075" y="2632075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1" name="Line 58"/>
            <p:cNvSpPr>
              <a:spLocks noChangeShapeType="1"/>
            </p:cNvSpPr>
            <p:nvPr/>
          </p:nvSpPr>
          <p:spPr bwMode="auto">
            <a:xfrm>
              <a:off x="4038600" y="3078162"/>
              <a:ext cx="3460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2" name="Arc 59"/>
            <p:cNvSpPr>
              <a:spLocks/>
            </p:cNvSpPr>
            <p:nvPr/>
          </p:nvSpPr>
          <p:spPr bwMode="auto">
            <a:xfrm>
              <a:off x="3462338" y="2468562"/>
              <a:ext cx="42862" cy="158750"/>
            </a:xfrm>
            <a:custGeom>
              <a:avLst/>
              <a:gdLst>
                <a:gd name="T0" fmla="*/ 0 w 22371"/>
                <a:gd name="T1" fmla="*/ 103 h 21600"/>
                <a:gd name="T2" fmla="*/ 42862 w 22371"/>
                <a:gd name="T3" fmla="*/ 158750 h 21600"/>
                <a:gd name="T4" fmla="*/ 1477 w 22371"/>
                <a:gd name="T5" fmla="*/ 158750 h 21600"/>
                <a:gd name="T6" fmla="*/ 0 60000 65536"/>
                <a:gd name="T7" fmla="*/ 0 60000 65536"/>
                <a:gd name="T8" fmla="*/ 0 60000 65536"/>
                <a:gd name="T9" fmla="*/ 0 w 22371"/>
                <a:gd name="T10" fmla="*/ 0 h 21600"/>
                <a:gd name="T11" fmla="*/ 22371 w 2237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371" h="21600" fill="none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</a:path>
                <a:path w="22371" h="21600" stroke="0" extrusionOk="0">
                  <a:moveTo>
                    <a:pt x="-1" y="13"/>
                  </a:moveTo>
                  <a:cubicBezTo>
                    <a:pt x="256" y="4"/>
                    <a:pt x="513" y="-1"/>
                    <a:pt x="771" y="0"/>
                  </a:cubicBezTo>
                  <a:cubicBezTo>
                    <a:pt x="12700" y="0"/>
                    <a:pt x="22371" y="9670"/>
                    <a:pt x="22371" y="21600"/>
                  </a:cubicBezTo>
                  <a:lnTo>
                    <a:pt x="771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3" name="Arc 60"/>
            <p:cNvSpPr>
              <a:spLocks/>
            </p:cNvSpPr>
            <p:nvPr/>
          </p:nvSpPr>
          <p:spPr bwMode="auto">
            <a:xfrm>
              <a:off x="3462338" y="2625725"/>
              <a:ext cx="42862" cy="160337"/>
            </a:xfrm>
            <a:custGeom>
              <a:avLst/>
              <a:gdLst>
                <a:gd name="T0" fmla="*/ 42862 w 21600"/>
                <a:gd name="T1" fmla="*/ 0 h 21600"/>
                <a:gd name="T2" fmla="*/ 0 w 21600"/>
                <a:gd name="T3" fmla="*/ 160337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4" name="Rectangle 61"/>
            <p:cNvSpPr>
              <a:spLocks noChangeArrowheads="1"/>
            </p:cNvSpPr>
            <p:nvPr/>
          </p:nvSpPr>
          <p:spPr bwMode="auto">
            <a:xfrm>
              <a:off x="4389438" y="1563687"/>
              <a:ext cx="800100" cy="16684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15" name="Rectangle 62"/>
            <p:cNvSpPr>
              <a:spLocks noChangeArrowheads="1"/>
            </p:cNvSpPr>
            <p:nvPr/>
          </p:nvSpPr>
          <p:spPr bwMode="auto">
            <a:xfrm>
              <a:off x="4364038" y="16129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</p:txBody>
        </p:sp>
        <p:sp>
          <p:nvSpPr>
            <p:cNvPr id="32816" name="Rectangle 63"/>
            <p:cNvSpPr>
              <a:spLocks noChangeArrowheads="1"/>
            </p:cNvSpPr>
            <p:nvPr/>
          </p:nvSpPr>
          <p:spPr bwMode="auto">
            <a:xfrm>
              <a:off x="4351338" y="2058987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32817" name="Rectangle 64"/>
            <p:cNvSpPr>
              <a:spLocks noChangeArrowheads="1"/>
            </p:cNvSpPr>
            <p:nvPr/>
          </p:nvSpPr>
          <p:spPr bwMode="auto">
            <a:xfrm>
              <a:off x="4364038" y="25146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2</a:t>
              </a:r>
            </a:p>
          </p:txBody>
        </p:sp>
        <p:sp>
          <p:nvSpPr>
            <p:cNvPr id="32818" name="Rectangle 65"/>
            <p:cNvSpPr>
              <a:spLocks noChangeArrowheads="1"/>
            </p:cNvSpPr>
            <p:nvPr/>
          </p:nvSpPr>
          <p:spPr bwMode="auto">
            <a:xfrm>
              <a:off x="4351338" y="2960687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3</a:t>
              </a:r>
            </a:p>
          </p:txBody>
        </p:sp>
        <p:sp>
          <p:nvSpPr>
            <p:cNvPr id="32819" name="Rectangle 66"/>
            <p:cNvSpPr>
              <a:spLocks noChangeArrowheads="1"/>
            </p:cNvSpPr>
            <p:nvPr/>
          </p:nvSpPr>
          <p:spPr bwMode="auto">
            <a:xfrm>
              <a:off x="4632325" y="2176462"/>
              <a:ext cx="536575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4 X 1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32820" name="Rectangle 67"/>
            <p:cNvSpPr>
              <a:spLocks noChangeArrowheads="1"/>
            </p:cNvSpPr>
            <p:nvPr/>
          </p:nvSpPr>
          <p:spPr bwMode="auto">
            <a:xfrm>
              <a:off x="4630738" y="23161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32821" name="Line 68"/>
            <p:cNvSpPr>
              <a:spLocks noChangeShapeType="1"/>
            </p:cNvSpPr>
            <p:nvPr/>
          </p:nvSpPr>
          <p:spPr bwMode="auto">
            <a:xfrm>
              <a:off x="5214938" y="2343150"/>
              <a:ext cx="182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2" name="Rectangle 69"/>
            <p:cNvSpPr>
              <a:spLocks noChangeArrowheads="1"/>
            </p:cNvSpPr>
            <p:nvPr/>
          </p:nvSpPr>
          <p:spPr bwMode="auto">
            <a:xfrm>
              <a:off x="4506913" y="3003550"/>
              <a:ext cx="628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Select</a:t>
              </a:r>
            </a:p>
          </p:txBody>
        </p:sp>
        <p:sp>
          <p:nvSpPr>
            <p:cNvPr id="32823" name="Line 70"/>
            <p:cNvSpPr>
              <a:spLocks noChangeShapeType="1"/>
            </p:cNvSpPr>
            <p:nvPr/>
          </p:nvSpPr>
          <p:spPr bwMode="auto">
            <a:xfrm>
              <a:off x="4589463" y="3251200"/>
              <a:ext cx="0" cy="1492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4" name="Line 71"/>
            <p:cNvSpPr>
              <a:spLocks noChangeShapeType="1"/>
            </p:cNvSpPr>
            <p:nvPr/>
          </p:nvSpPr>
          <p:spPr bwMode="auto">
            <a:xfrm>
              <a:off x="5003800" y="3251200"/>
              <a:ext cx="0" cy="37623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5" name="Line 72"/>
            <p:cNvSpPr>
              <a:spLocks noChangeShapeType="1"/>
            </p:cNvSpPr>
            <p:nvPr/>
          </p:nvSpPr>
          <p:spPr bwMode="auto">
            <a:xfrm flipH="1">
              <a:off x="2849563" y="3414712"/>
              <a:ext cx="174783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826" name="Line 73"/>
            <p:cNvSpPr>
              <a:spLocks noChangeShapeType="1"/>
            </p:cNvSpPr>
            <p:nvPr/>
          </p:nvSpPr>
          <p:spPr bwMode="auto">
            <a:xfrm flipH="1">
              <a:off x="2849563" y="3643312"/>
              <a:ext cx="21590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827" name="Rectangle 74"/>
          <p:cNvSpPr>
            <a:spLocks noChangeArrowheads="1"/>
          </p:cNvSpPr>
          <p:nvPr/>
        </p:nvSpPr>
        <p:spPr bwMode="auto">
          <a:xfrm>
            <a:off x="1570038" y="4273550"/>
            <a:ext cx="4556125" cy="15144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36625"/>
            <a:ext cx="5943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4. Shift  </a:t>
            </a:r>
            <a:r>
              <a:rPr lang="en-US" altLang="ko-KR" sz="3200" dirty="0" err="1" smtClean="0"/>
              <a:t>Microoperations</a:t>
            </a:r>
            <a:endParaRPr lang="en-US" altLang="ko-KR" sz="3200" dirty="0" smtClean="0"/>
          </a:p>
        </p:txBody>
      </p:sp>
      <p:sp>
        <p:nvSpPr>
          <p:cNvPr id="40998" name="Rectangle 93"/>
          <p:cNvSpPr>
            <a:spLocks noGrp="1" noChangeArrowheads="1"/>
          </p:cNvSpPr>
          <p:nvPr>
            <p:ph idx="1"/>
          </p:nvPr>
        </p:nvSpPr>
        <p:spPr bwMode="auto">
          <a:xfrm>
            <a:off x="476250" y="1439862"/>
            <a:ext cx="7408863" cy="2370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There are three types of shifts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tx2"/>
                </a:solidFill>
              </a:rPr>
              <a:t>Logical 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rgbClr val="FF0000"/>
                </a:solidFill>
              </a:rPr>
              <a:t>Circular 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smtClean="0">
                <a:solidFill>
                  <a:schemeClr val="accent4">
                    <a:lumMod val="50000"/>
                  </a:schemeClr>
                </a:solidFill>
              </a:rPr>
              <a:t>Arithmetic shift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What differentiates them is the information that goes into the serial input.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  <p:sp>
        <p:nvSpPr>
          <p:cNvPr id="40964" name="Rectangle 58"/>
          <p:cNvSpPr>
            <a:spLocks noChangeArrowheads="1"/>
          </p:cNvSpPr>
          <p:nvPr/>
        </p:nvSpPr>
        <p:spPr bwMode="auto">
          <a:xfrm>
            <a:off x="241141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Line 60"/>
          <p:cNvSpPr>
            <a:spLocks noChangeShapeType="1"/>
          </p:cNvSpPr>
          <p:nvPr/>
        </p:nvSpPr>
        <p:spPr bwMode="auto">
          <a:xfrm>
            <a:off x="277177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6" name="Rectangle 61"/>
          <p:cNvSpPr>
            <a:spLocks noChangeArrowheads="1"/>
          </p:cNvSpPr>
          <p:nvPr/>
        </p:nvSpPr>
        <p:spPr bwMode="auto">
          <a:xfrm>
            <a:off x="313213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62"/>
          <p:cNvSpPr>
            <a:spLocks noChangeShapeType="1"/>
          </p:cNvSpPr>
          <p:nvPr/>
        </p:nvSpPr>
        <p:spPr bwMode="auto">
          <a:xfrm>
            <a:off x="349250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68" name="Rectangle 63"/>
          <p:cNvSpPr>
            <a:spLocks noChangeArrowheads="1"/>
          </p:cNvSpPr>
          <p:nvPr/>
        </p:nvSpPr>
        <p:spPr bwMode="auto">
          <a:xfrm>
            <a:off x="385286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9" name="Line 64"/>
          <p:cNvSpPr>
            <a:spLocks noChangeShapeType="1"/>
          </p:cNvSpPr>
          <p:nvPr/>
        </p:nvSpPr>
        <p:spPr bwMode="auto">
          <a:xfrm>
            <a:off x="421322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0" name="Rectangle 65"/>
          <p:cNvSpPr>
            <a:spLocks noChangeArrowheads="1"/>
          </p:cNvSpPr>
          <p:nvPr/>
        </p:nvSpPr>
        <p:spPr bwMode="auto">
          <a:xfrm>
            <a:off x="457358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66"/>
          <p:cNvSpPr>
            <a:spLocks noChangeShapeType="1"/>
          </p:cNvSpPr>
          <p:nvPr/>
        </p:nvSpPr>
        <p:spPr bwMode="auto">
          <a:xfrm>
            <a:off x="49339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2" name="Rectangle 67"/>
          <p:cNvSpPr>
            <a:spLocks noChangeArrowheads="1"/>
          </p:cNvSpPr>
          <p:nvPr/>
        </p:nvSpPr>
        <p:spPr bwMode="auto">
          <a:xfrm>
            <a:off x="529431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Line 68"/>
          <p:cNvSpPr>
            <a:spLocks noChangeShapeType="1"/>
          </p:cNvSpPr>
          <p:nvPr/>
        </p:nvSpPr>
        <p:spPr bwMode="auto">
          <a:xfrm>
            <a:off x="565467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4" name="Rectangle 69"/>
          <p:cNvSpPr>
            <a:spLocks noChangeArrowheads="1"/>
          </p:cNvSpPr>
          <p:nvPr/>
        </p:nvSpPr>
        <p:spPr bwMode="auto">
          <a:xfrm>
            <a:off x="601503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5" name="Line 70"/>
          <p:cNvSpPr>
            <a:spLocks noChangeShapeType="1"/>
          </p:cNvSpPr>
          <p:nvPr/>
        </p:nvSpPr>
        <p:spPr bwMode="auto">
          <a:xfrm>
            <a:off x="637540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6" name="Rectangle 71"/>
          <p:cNvSpPr>
            <a:spLocks noChangeArrowheads="1"/>
          </p:cNvSpPr>
          <p:nvPr/>
        </p:nvSpPr>
        <p:spPr bwMode="auto">
          <a:xfrm>
            <a:off x="6735763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7" name="Line 72"/>
          <p:cNvSpPr>
            <a:spLocks noChangeShapeType="1"/>
          </p:cNvSpPr>
          <p:nvPr/>
        </p:nvSpPr>
        <p:spPr bwMode="auto">
          <a:xfrm>
            <a:off x="7096125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78" name="Rectangle 73"/>
          <p:cNvSpPr>
            <a:spLocks noChangeArrowheads="1"/>
          </p:cNvSpPr>
          <p:nvPr/>
        </p:nvSpPr>
        <p:spPr bwMode="auto">
          <a:xfrm>
            <a:off x="7456488" y="4735512"/>
            <a:ext cx="360362" cy="4333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9" name="Line 74"/>
          <p:cNvSpPr>
            <a:spLocks noChangeShapeType="1"/>
          </p:cNvSpPr>
          <p:nvPr/>
        </p:nvSpPr>
        <p:spPr bwMode="auto">
          <a:xfrm>
            <a:off x="78168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80" name="Line 75"/>
          <p:cNvSpPr>
            <a:spLocks noChangeShapeType="1"/>
          </p:cNvSpPr>
          <p:nvPr/>
        </p:nvSpPr>
        <p:spPr bwMode="auto">
          <a:xfrm>
            <a:off x="2051050" y="4951412"/>
            <a:ext cx="36036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0999" name="Text Box 94"/>
          <p:cNvSpPr txBox="1">
            <a:spLocks noChangeArrowheads="1"/>
          </p:cNvSpPr>
          <p:nvPr/>
        </p:nvSpPr>
        <p:spPr bwMode="auto">
          <a:xfrm>
            <a:off x="1187450" y="4468812"/>
            <a:ext cx="738188" cy="482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ko-KR" sz="1600"/>
              <a:t>Serial</a:t>
            </a:r>
          </a:p>
          <a:p>
            <a:pPr algn="ctr">
              <a:lnSpc>
                <a:spcPct val="80000"/>
              </a:lnSpc>
            </a:pPr>
            <a:r>
              <a:rPr lang="en-US" altLang="ko-KR" sz="1600"/>
              <a:t>input</a:t>
            </a:r>
          </a:p>
        </p:txBody>
      </p:sp>
      <p:sp>
        <p:nvSpPr>
          <p:cNvPr id="41000" name="Line 95"/>
          <p:cNvSpPr>
            <a:spLocks noChangeShapeType="1"/>
          </p:cNvSpPr>
          <p:nvPr/>
        </p:nvSpPr>
        <p:spPr bwMode="auto">
          <a:xfrm flipH="1" flipV="1">
            <a:off x="1908175" y="4735512"/>
            <a:ext cx="1428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41001" name="Rectangle 96"/>
          <p:cNvSpPr>
            <a:spLocks noChangeArrowheads="1"/>
          </p:cNvSpPr>
          <p:nvPr/>
        </p:nvSpPr>
        <p:spPr bwMode="auto">
          <a:xfrm>
            <a:off x="457200" y="3825220"/>
            <a:ext cx="7837487" cy="193899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A right shift operation</a:t>
            </a:r>
          </a:p>
          <a:p>
            <a:endParaRPr lang="en-US" altLang="ko-KR" sz="2000" dirty="0">
              <a:solidFill>
                <a:schemeClr val="bg2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endParaRPr lang="en-US" altLang="ko-KR" sz="2000" dirty="0">
              <a:solidFill>
                <a:schemeClr val="tx1"/>
              </a:solidFill>
            </a:endParaRPr>
          </a:p>
          <a:p>
            <a:pPr>
              <a:buFontTx/>
              <a:buChar char="•"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</a:rPr>
              <a:t>A left shift operation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1676400" y="5535612"/>
            <a:ext cx="6718300" cy="865188"/>
            <a:chOff x="2047875" y="5229225"/>
            <a:chExt cx="6718300" cy="865188"/>
          </a:xfrm>
        </p:grpSpPr>
        <p:sp>
          <p:nvSpPr>
            <p:cNvPr id="40981" name="Rectangle 76"/>
            <p:cNvSpPr>
              <a:spLocks noChangeArrowheads="1"/>
            </p:cNvSpPr>
            <p:nvPr/>
          </p:nvSpPr>
          <p:spPr bwMode="auto">
            <a:xfrm flipH="1">
              <a:off x="24082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Line 77"/>
            <p:cNvSpPr>
              <a:spLocks noChangeShapeType="1"/>
            </p:cNvSpPr>
            <p:nvPr/>
          </p:nvSpPr>
          <p:spPr bwMode="auto">
            <a:xfrm flipH="1">
              <a:off x="27686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3" name="Rectangle 78"/>
            <p:cNvSpPr>
              <a:spLocks noChangeArrowheads="1"/>
            </p:cNvSpPr>
            <p:nvPr/>
          </p:nvSpPr>
          <p:spPr bwMode="auto">
            <a:xfrm flipH="1">
              <a:off x="31289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4" name="Line 79"/>
            <p:cNvSpPr>
              <a:spLocks noChangeShapeType="1"/>
            </p:cNvSpPr>
            <p:nvPr/>
          </p:nvSpPr>
          <p:spPr bwMode="auto">
            <a:xfrm flipH="1">
              <a:off x="34893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5" name="Rectangle 80"/>
            <p:cNvSpPr>
              <a:spLocks noChangeArrowheads="1"/>
            </p:cNvSpPr>
            <p:nvPr/>
          </p:nvSpPr>
          <p:spPr bwMode="auto">
            <a:xfrm flipH="1">
              <a:off x="38496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6" name="Line 81"/>
            <p:cNvSpPr>
              <a:spLocks noChangeShapeType="1"/>
            </p:cNvSpPr>
            <p:nvPr/>
          </p:nvSpPr>
          <p:spPr bwMode="auto">
            <a:xfrm flipH="1">
              <a:off x="42100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7" name="Rectangle 82"/>
            <p:cNvSpPr>
              <a:spLocks noChangeArrowheads="1"/>
            </p:cNvSpPr>
            <p:nvPr/>
          </p:nvSpPr>
          <p:spPr bwMode="auto">
            <a:xfrm flipH="1">
              <a:off x="45704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8" name="Line 83"/>
            <p:cNvSpPr>
              <a:spLocks noChangeShapeType="1"/>
            </p:cNvSpPr>
            <p:nvPr/>
          </p:nvSpPr>
          <p:spPr bwMode="auto">
            <a:xfrm flipH="1">
              <a:off x="49307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89" name="Rectangle 84"/>
            <p:cNvSpPr>
              <a:spLocks noChangeArrowheads="1"/>
            </p:cNvSpPr>
            <p:nvPr/>
          </p:nvSpPr>
          <p:spPr bwMode="auto">
            <a:xfrm flipH="1">
              <a:off x="529113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0" name="Line 85"/>
            <p:cNvSpPr>
              <a:spLocks noChangeShapeType="1"/>
            </p:cNvSpPr>
            <p:nvPr/>
          </p:nvSpPr>
          <p:spPr bwMode="auto">
            <a:xfrm flipH="1">
              <a:off x="565150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1" name="Rectangle 86"/>
            <p:cNvSpPr>
              <a:spLocks noChangeArrowheads="1"/>
            </p:cNvSpPr>
            <p:nvPr/>
          </p:nvSpPr>
          <p:spPr bwMode="auto">
            <a:xfrm flipH="1">
              <a:off x="601186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2" name="Line 87"/>
            <p:cNvSpPr>
              <a:spLocks noChangeShapeType="1"/>
            </p:cNvSpPr>
            <p:nvPr/>
          </p:nvSpPr>
          <p:spPr bwMode="auto">
            <a:xfrm flipH="1">
              <a:off x="637222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3" name="Rectangle 88"/>
            <p:cNvSpPr>
              <a:spLocks noChangeArrowheads="1"/>
            </p:cNvSpPr>
            <p:nvPr/>
          </p:nvSpPr>
          <p:spPr bwMode="auto">
            <a:xfrm flipH="1">
              <a:off x="6732588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4" name="Line 89"/>
            <p:cNvSpPr>
              <a:spLocks noChangeShapeType="1"/>
            </p:cNvSpPr>
            <p:nvPr/>
          </p:nvSpPr>
          <p:spPr bwMode="auto">
            <a:xfrm flipH="1">
              <a:off x="7092950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5" name="Rectangle 90"/>
            <p:cNvSpPr>
              <a:spLocks noChangeArrowheads="1"/>
            </p:cNvSpPr>
            <p:nvPr/>
          </p:nvSpPr>
          <p:spPr bwMode="auto">
            <a:xfrm flipH="1">
              <a:off x="7453313" y="5661025"/>
              <a:ext cx="360362" cy="4333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91"/>
            <p:cNvSpPr>
              <a:spLocks noChangeShapeType="1"/>
            </p:cNvSpPr>
            <p:nvPr/>
          </p:nvSpPr>
          <p:spPr bwMode="auto">
            <a:xfrm flipH="1">
              <a:off x="7812088" y="5876925"/>
              <a:ext cx="360362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997" name="Line 92"/>
            <p:cNvSpPr>
              <a:spLocks noChangeShapeType="1"/>
            </p:cNvSpPr>
            <p:nvPr/>
          </p:nvSpPr>
          <p:spPr bwMode="auto">
            <a:xfrm flipH="1">
              <a:off x="2047875" y="5876925"/>
              <a:ext cx="360363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002" name="Text Box 97"/>
            <p:cNvSpPr txBox="1">
              <a:spLocks noChangeArrowheads="1"/>
            </p:cNvSpPr>
            <p:nvPr/>
          </p:nvSpPr>
          <p:spPr bwMode="auto">
            <a:xfrm>
              <a:off x="8027988" y="5229225"/>
              <a:ext cx="738187" cy="4826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altLang="ko-KR" sz="1600"/>
                <a:t>Serial</a:t>
              </a:r>
            </a:p>
            <a:p>
              <a:pPr algn="ctr">
                <a:lnSpc>
                  <a:spcPct val="80000"/>
                </a:lnSpc>
              </a:pPr>
              <a:r>
                <a:rPr lang="en-US" altLang="ko-KR" sz="1600"/>
                <a:t>input</a:t>
              </a:r>
            </a:p>
          </p:txBody>
        </p:sp>
        <p:sp>
          <p:nvSpPr>
            <p:cNvPr id="41003" name="Line 98"/>
            <p:cNvSpPr>
              <a:spLocks noChangeShapeType="1"/>
            </p:cNvSpPr>
            <p:nvPr/>
          </p:nvSpPr>
          <p:spPr bwMode="auto">
            <a:xfrm flipV="1">
              <a:off x="8172450" y="5732463"/>
              <a:ext cx="144463" cy="14446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42672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Logical Shift</a:t>
            </a:r>
          </a:p>
        </p:txBody>
      </p:sp>
      <p:sp>
        <p:nvSpPr>
          <p:cNvPr id="41988" name="Rectangle 38"/>
          <p:cNvSpPr>
            <a:spLocks noGrp="1" noChangeArrowheads="1"/>
          </p:cNvSpPr>
          <p:nvPr>
            <p:ph idx="1"/>
          </p:nvPr>
        </p:nvSpPr>
        <p:spPr bwMode="auto">
          <a:xfrm>
            <a:off x="476250" y="838200"/>
            <a:ext cx="8199438" cy="5943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ko-KR" sz="2000" dirty="0" smtClean="0"/>
              <a:t>In a logical shift the serial input to the shift is a 0.</a:t>
            </a:r>
          </a:p>
          <a:p>
            <a:r>
              <a:rPr lang="en-US" altLang="ko-KR" sz="2000" dirty="0" smtClean="0"/>
              <a:t>A </a:t>
            </a:r>
            <a:r>
              <a:rPr lang="en-US" altLang="ko-KR" sz="2000" dirty="0" smtClean="0">
                <a:solidFill>
                  <a:srgbClr val="CC3300"/>
                </a:solidFill>
              </a:rPr>
              <a:t>right logical shift</a:t>
            </a:r>
            <a:r>
              <a:rPr lang="en-US" altLang="ko-KR" sz="2000" dirty="0" smtClean="0"/>
              <a:t> operation: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r>
              <a:rPr lang="en-US" altLang="ko-KR" sz="2000" dirty="0" smtClean="0"/>
              <a:t>A </a:t>
            </a:r>
            <a:r>
              <a:rPr lang="en-US" altLang="ko-KR" sz="2000" dirty="0" smtClean="0">
                <a:solidFill>
                  <a:schemeClr val="tx2"/>
                </a:solidFill>
              </a:rPr>
              <a:t>left logical shift</a:t>
            </a:r>
            <a:r>
              <a:rPr lang="en-US" altLang="ko-KR" sz="2000" dirty="0" smtClean="0"/>
              <a:t> operation:</a:t>
            </a:r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endParaRPr lang="en-US" altLang="ko-KR" sz="2000" dirty="0" smtClean="0"/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In a Register Transfer Language, the following notation is used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err="1" smtClean="0"/>
              <a:t>shl</a:t>
            </a:r>
            <a:r>
              <a:rPr lang="en-US" altLang="ko-KR" sz="1600" dirty="0" smtClean="0"/>
              <a:t>  	for a logical shift left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i="1" dirty="0" err="1" smtClean="0"/>
              <a:t>shr</a:t>
            </a:r>
            <a:r>
              <a:rPr lang="en-US" altLang="ko-KR" sz="1600" dirty="0" smtClean="0"/>
              <a:t>	for a logical shift right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Examples: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/>
              <a:t>R2 </a:t>
            </a:r>
            <a:r>
              <a:rPr lang="en-US" altLang="ko-KR" sz="1600" dirty="0" smtClean="0">
                <a:sym typeface="Symbol" pitchFamily="18" charset="2"/>
              </a:rPr>
              <a:t> </a:t>
            </a:r>
            <a:r>
              <a:rPr lang="en-US" altLang="ko-KR" sz="1600" i="1" dirty="0" err="1" smtClean="0">
                <a:sym typeface="Symbol" pitchFamily="18" charset="2"/>
              </a:rPr>
              <a:t>shr</a:t>
            </a:r>
            <a:r>
              <a:rPr lang="en-US" altLang="ko-KR" sz="1600" dirty="0" smtClean="0">
                <a:sym typeface="Symbol" pitchFamily="18" charset="2"/>
              </a:rPr>
              <a:t> R2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 smtClean="0">
                <a:sym typeface="Symbol" pitchFamily="18" charset="2"/>
              </a:rPr>
              <a:t>R3  </a:t>
            </a:r>
            <a:r>
              <a:rPr lang="en-US" altLang="ko-KR" sz="1600" i="1" dirty="0" err="1" smtClean="0">
                <a:sym typeface="Symbol" pitchFamily="18" charset="2"/>
              </a:rPr>
              <a:t>shl</a:t>
            </a:r>
            <a:r>
              <a:rPr lang="en-US" altLang="ko-KR" sz="1600" dirty="0" smtClean="0">
                <a:sym typeface="Symbol" pitchFamily="18" charset="2"/>
              </a:rPr>
              <a:t> R3</a:t>
            </a:r>
          </a:p>
          <a:p>
            <a:pPr lvl="2"/>
            <a:endParaRPr lang="en-US" altLang="ko-KR" sz="1600" dirty="0" smtClean="0">
              <a:sym typeface="Symbol" pitchFamily="18" charset="2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908175" y="1752600"/>
            <a:ext cx="6557963" cy="700087"/>
            <a:chOff x="1202" y="1117"/>
            <a:chExt cx="4131" cy="441"/>
          </a:xfrm>
        </p:grpSpPr>
        <p:sp>
          <p:nvSpPr>
            <p:cNvPr id="42010" name="Rectangle 4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1" name="Line 5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2" name="Rectangle 6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3" name="Line 7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4" name="Rectangle 8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5" name="Line 9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6" name="Rectangle 10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11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18" name="Rectangle 12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9" name="Line 13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0" name="Rectangle 14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15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2" name="Rectangle 16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3" name="Line 17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4" name="Rectangle 18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5" name="Line 19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6" name="Line 20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7" name="Line 40"/>
            <p:cNvSpPr>
              <a:spLocks noChangeShapeType="1"/>
            </p:cNvSpPr>
            <p:nvPr/>
          </p:nvSpPr>
          <p:spPr bwMode="auto">
            <a:xfrm flipH="1" flipV="1">
              <a:off x="1384" y="1285"/>
              <a:ext cx="90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28" name="Text Box 45"/>
            <p:cNvSpPr txBox="1">
              <a:spLocks noChangeArrowheads="1"/>
            </p:cNvSpPr>
            <p:nvPr/>
          </p:nvSpPr>
          <p:spPr bwMode="auto">
            <a:xfrm>
              <a:off x="1202" y="1117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  <p:grpSp>
        <p:nvGrpSpPr>
          <p:cNvPr id="3" name="Group 48"/>
          <p:cNvGrpSpPr>
            <a:grpSpLocks/>
          </p:cNvGrpSpPr>
          <p:nvPr/>
        </p:nvGrpSpPr>
        <p:grpSpPr bwMode="auto">
          <a:xfrm>
            <a:off x="2335213" y="3124200"/>
            <a:ext cx="6507162" cy="720725"/>
            <a:chOff x="1471" y="1888"/>
            <a:chExt cx="4099" cy="454"/>
          </a:xfrm>
        </p:grpSpPr>
        <p:sp>
          <p:nvSpPr>
            <p:cNvPr id="41991" name="Rectangle 21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2" name="Line 22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3" name="Rectangle 23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4" name="Line 24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5" name="Rectangle 25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6" name="Line 26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7" name="Rectangle 27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Line 28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999" name="Rectangle 29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30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1" name="Rectangle 31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32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3" name="Rectangle 33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4" name="Line 34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5" name="Rectangle 35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36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7" name="Line 37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8" name="Line 43"/>
            <p:cNvSpPr>
              <a:spLocks noChangeShapeType="1"/>
            </p:cNvSpPr>
            <p:nvPr/>
          </p:nvSpPr>
          <p:spPr bwMode="auto">
            <a:xfrm flipV="1">
              <a:off x="5329" y="2114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009" name="Rectangle 47"/>
            <p:cNvSpPr>
              <a:spLocks noChangeArrowheads="1"/>
            </p:cNvSpPr>
            <p:nvPr/>
          </p:nvSpPr>
          <p:spPr bwMode="auto">
            <a:xfrm>
              <a:off x="5374" y="1888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6781800" cy="5873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1. Register Transfer Language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95275" y="1314450"/>
            <a:ext cx="8467725" cy="52387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ko-KR" sz="2000" i="1" dirty="0" smtClean="0"/>
              <a:t>SIMPLE DIGITAL SYSTEMS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Combinational and sequential circuits can be used to create simple digital systems.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These are  the low-level building blocks of a digital computer.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Simple digital systems are frequently characterized in terms of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registers they contain, and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operations that they perform.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Typically,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Operations are performed on the data in the registers.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Information is passed between registers.</a:t>
            </a:r>
          </a:p>
          <a:p>
            <a:pPr algn="just">
              <a:lnSpc>
                <a:spcPct val="150000"/>
              </a:lnSpc>
            </a:pPr>
            <a:endParaRPr lang="en-US" altLang="ko-K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5625"/>
            <a:ext cx="34290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Circular Shift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476250" y="914400"/>
            <a:ext cx="7989888" cy="56610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In a circular shift the serial input is the bit that is shifted out of the other end of the register.</a:t>
            </a:r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A </a:t>
            </a:r>
            <a:r>
              <a:rPr lang="en-US" altLang="ko-KR" sz="1600" dirty="0" smtClean="0">
                <a:solidFill>
                  <a:srgbClr val="C00000"/>
                </a:solidFill>
              </a:rPr>
              <a:t>right circular shift</a:t>
            </a:r>
            <a:r>
              <a:rPr lang="en-US" altLang="ko-KR" sz="1600" dirty="0" smtClean="0"/>
              <a:t> operation: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A </a:t>
            </a:r>
            <a:r>
              <a:rPr lang="en-US" altLang="ko-KR" sz="1600" dirty="0" smtClean="0">
                <a:solidFill>
                  <a:srgbClr val="C00000"/>
                </a:solidFill>
              </a:rPr>
              <a:t>left circular shift</a:t>
            </a:r>
            <a:r>
              <a:rPr lang="en-US" altLang="ko-KR" sz="1600" dirty="0" smtClean="0"/>
              <a:t> operation:</a:t>
            </a:r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endParaRPr lang="en-US" altLang="ko-KR" sz="1600" dirty="0" smtClean="0"/>
          </a:p>
          <a:p>
            <a:pPr algn="just">
              <a:lnSpc>
                <a:spcPct val="150000"/>
              </a:lnSpc>
            </a:pPr>
            <a:r>
              <a:rPr lang="en-US" altLang="ko-KR" sz="1600" dirty="0" smtClean="0"/>
              <a:t>In a RTL, the following notation is used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i="1" dirty="0" err="1" smtClean="0"/>
              <a:t>cil</a:t>
            </a:r>
            <a:r>
              <a:rPr lang="en-US" altLang="ko-KR" sz="1200" dirty="0" smtClean="0"/>
              <a:t>  	for a circular shift left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i="1" dirty="0" smtClean="0"/>
              <a:t>cir</a:t>
            </a:r>
            <a:r>
              <a:rPr lang="en-US" altLang="ko-KR" sz="1200" dirty="0" smtClean="0"/>
              <a:t>	for a circular shift right	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200" dirty="0" smtClean="0"/>
              <a:t>Examples: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200" dirty="0" smtClean="0"/>
              <a:t>R2 </a:t>
            </a:r>
            <a:r>
              <a:rPr lang="en-US" altLang="ko-KR" sz="1200" dirty="0" smtClean="0">
                <a:sym typeface="Symbol" pitchFamily="18" charset="2"/>
              </a:rPr>
              <a:t> </a:t>
            </a:r>
            <a:r>
              <a:rPr lang="en-US" altLang="ko-KR" sz="1200" i="1" dirty="0" smtClean="0">
                <a:sym typeface="Symbol" pitchFamily="18" charset="2"/>
              </a:rPr>
              <a:t>cir</a:t>
            </a:r>
            <a:r>
              <a:rPr lang="en-US" altLang="ko-KR" sz="1200" dirty="0" smtClean="0">
                <a:sym typeface="Symbol" pitchFamily="18" charset="2"/>
              </a:rPr>
              <a:t> R2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200" dirty="0" smtClean="0">
                <a:sym typeface="Symbol" pitchFamily="18" charset="2"/>
              </a:rPr>
              <a:t>R3  </a:t>
            </a:r>
            <a:r>
              <a:rPr lang="en-US" altLang="ko-KR" sz="1200" i="1" dirty="0" err="1" smtClean="0">
                <a:sym typeface="Symbol" pitchFamily="18" charset="2"/>
              </a:rPr>
              <a:t>cil</a:t>
            </a:r>
            <a:r>
              <a:rPr lang="en-US" altLang="ko-KR" sz="1200" dirty="0" smtClean="0">
                <a:sym typeface="Symbol" pitchFamily="18" charset="2"/>
              </a:rPr>
              <a:t> R3</a:t>
            </a:r>
          </a:p>
          <a:p>
            <a:pPr lvl="2" algn="just">
              <a:lnSpc>
                <a:spcPct val="150000"/>
              </a:lnSpc>
              <a:buNone/>
            </a:pPr>
            <a:endParaRPr lang="en-US" altLang="ko-KR" sz="1200" dirty="0" smtClean="0">
              <a:sym typeface="Symbol" pitchFamily="18" charset="2"/>
            </a:endParaRPr>
          </a:p>
        </p:txBody>
      </p:sp>
      <p:grpSp>
        <p:nvGrpSpPr>
          <p:cNvPr id="2" name="Group 53"/>
          <p:cNvGrpSpPr>
            <a:grpSpLocks/>
          </p:cNvGrpSpPr>
          <p:nvPr/>
        </p:nvGrpSpPr>
        <p:grpSpPr bwMode="auto">
          <a:xfrm>
            <a:off x="2333625" y="2303463"/>
            <a:ext cx="6126163" cy="623887"/>
            <a:chOff x="1474" y="1285"/>
            <a:chExt cx="3859" cy="393"/>
          </a:xfrm>
        </p:grpSpPr>
        <p:sp>
          <p:nvSpPr>
            <p:cNvPr id="43035" name="Rectangle 6"/>
            <p:cNvSpPr>
              <a:spLocks noChangeArrowheads="1"/>
            </p:cNvSpPr>
            <p:nvPr/>
          </p:nvSpPr>
          <p:spPr bwMode="auto">
            <a:xfrm>
              <a:off x="170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6" name="Line 7"/>
            <p:cNvSpPr>
              <a:spLocks noChangeShapeType="1"/>
            </p:cNvSpPr>
            <p:nvPr/>
          </p:nvSpPr>
          <p:spPr bwMode="auto">
            <a:xfrm>
              <a:off x="192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7" name="Rectangle 8"/>
            <p:cNvSpPr>
              <a:spLocks noChangeArrowheads="1"/>
            </p:cNvSpPr>
            <p:nvPr/>
          </p:nvSpPr>
          <p:spPr bwMode="auto">
            <a:xfrm>
              <a:off x="215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9"/>
            <p:cNvSpPr>
              <a:spLocks noChangeShapeType="1"/>
            </p:cNvSpPr>
            <p:nvPr/>
          </p:nvSpPr>
          <p:spPr bwMode="auto">
            <a:xfrm>
              <a:off x="238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9" name="Rectangle 10"/>
            <p:cNvSpPr>
              <a:spLocks noChangeArrowheads="1"/>
            </p:cNvSpPr>
            <p:nvPr/>
          </p:nvSpPr>
          <p:spPr bwMode="auto">
            <a:xfrm>
              <a:off x="260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1"/>
            <p:cNvSpPr>
              <a:spLocks noChangeShapeType="1"/>
            </p:cNvSpPr>
            <p:nvPr/>
          </p:nvSpPr>
          <p:spPr bwMode="auto">
            <a:xfrm>
              <a:off x="283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1" name="Rectangle 12"/>
            <p:cNvSpPr>
              <a:spLocks noChangeArrowheads="1"/>
            </p:cNvSpPr>
            <p:nvPr/>
          </p:nvSpPr>
          <p:spPr bwMode="auto">
            <a:xfrm>
              <a:off x="3063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13"/>
            <p:cNvSpPr>
              <a:spLocks noChangeShapeType="1"/>
            </p:cNvSpPr>
            <p:nvPr/>
          </p:nvSpPr>
          <p:spPr bwMode="auto">
            <a:xfrm>
              <a:off x="3290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3" name="Rectangle 14"/>
            <p:cNvSpPr>
              <a:spLocks noChangeArrowheads="1"/>
            </p:cNvSpPr>
            <p:nvPr/>
          </p:nvSpPr>
          <p:spPr bwMode="auto">
            <a:xfrm>
              <a:off x="3517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4" name="Line 15"/>
            <p:cNvSpPr>
              <a:spLocks noChangeShapeType="1"/>
            </p:cNvSpPr>
            <p:nvPr/>
          </p:nvSpPr>
          <p:spPr bwMode="auto">
            <a:xfrm>
              <a:off x="374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5" name="Rectangle 16"/>
            <p:cNvSpPr>
              <a:spLocks noChangeArrowheads="1"/>
            </p:cNvSpPr>
            <p:nvPr/>
          </p:nvSpPr>
          <p:spPr bwMode="auto">
            <a:xfrm>
              <a:off x="3971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6" name="Line 17"/>
            <p:cNvSpPr>
              <a:spLocks noChangeShapeType="1"/>
            </p:cNvSpPr>
            <p:nvPr/>
          </p:nvSpPr>
          <p:spPr bwMode="auto">
            <a:xfrm>
              <a:off x="4198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7" name="Rectangle 18"/>
            <p:cNvSpPr>
              <a:spLocks noChangeArrowheads="1"/>
            </p:cNvSpPr>
            <p:nvPr/>
          </p:nvSpPr>
          <p:spPr bwMode="auto">
            <a:xfrm>
              <a:off x="4425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8" name="Line 19"/>
            <p:cNvSpPr>
              <a:spLocks noChangeShapeType="1"/>
            </p:cNvSpPr>
            <p:nvPr/>
          </p:nvSpPr>
          <p:spPr bwMode="auto">
            <a:xfrm>
              <a:off x="4652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49" name="Rectangle 20"/>
            <p:cNvSpPr>
              <a:spLocks noChangeArrowheads="1"/>
            </p:cNvSpPr>
            <p:nvPr/>
          </p:nvSpPr>
          <p:spPr bwMode="auto">
            <a:xfrm>
              <a:off x="4879" y="1285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50" name="Line 21"/>
            <p:cNvSpPr>
              <a:spLocks noChangeShapeType="1"/>
            </p:cNvSpPr>
            <p:nvPr/>
          </p:nvSpPr>
          <p:spPr bwMode="auto">
            <a:xfrm>
              <a:off x="5106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1" name="Line 22"/>
            <p:cNvSpPr>
              <a:spLocks noChangeShapeType="1"/>
            </p:cNvSpPr>
            <p:nvPr/>
          </p:nvSpPr>
          <p:spPr bwMode="auto">
            <a:xfrm>
              <a:off x="1474" y="1421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2" name="Line 47"/>
            <p:cNvSpPr>
              <a:spLocks noChangeShapeType="1"/>
            </p:cNvSpPr>
            <p:nvPr/>
          </p:nvSpPr>
          <p:spPr bwMode="auto">
            <a:xfrm flipV="1">
              <a:off x="1478" y="1421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3" name="Line 48"/>
            <p:cNvSpPr>
              <a:spLocks noChangeShapeType="1"/>
            </p:cNvSpPr>
            <p:nvPr/>
          </p:nvSpPr>
          <p:spPr bwMode="auto">
            <a:xfrm flipV="1">
              <a:off x="5329" y="1429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54" name="Line 49"/>
            <p:cNvSpPr>
              <a:spLocks noChangeShapeType="1"/>
            </p:cNvSpPr>
            <p:nvPr/>
          </p:nvSpPr>
          <p:spPr bwMode="auto">
            <a:xfrm>
              <a:off x="1478" y="1678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54"/>
          <p:cNvGrpSpPr>
            <a:grpSpLocks/>
          </p:cNvGrpSpPr>
          <p:nvPr/>
        </p:nvGrpSpPr>
        <p:grpSpPr bwMode="auto">
          <a:xfrm>
            <a:off x="2335213" y="3429000"/>
            <a:ext cx="6130925" cy="614362"/>
            <a:chOff x="1471" y="2069"/>
            <a:chExt cx="3862" cy="387"/>
          </a:xfrm>
        </p:grpSpPr>
        <p:sp>
          <p:nvSpPr>
            <p:cNvPr id="43015" name="Rectangle 26"/>
            <p:cNvSpPr>
              <a:spLocks noChangeArrowheads="1"/>
            </p:cNvSpPr>
            <p:nvPr/>
          </p:nvSpPr>
          <p:spPr bwMode="auto">
            <a:xfrm flipH="1">
              <a:off x="169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6" name="Line 27"/>
            <p:cNvSpPr>
              <a:spLocks noChangeShapeType="1"/>
            </p:cNvSpPr>
            <p:nvPr/>
          </p:nvSpPr>
          <p:spPr bwMode="auto">
            <a:xfrm flipH="1">
              <a:off x="192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7" name="Rectangle 28"/>
            <p:cNvSpPr>
              <a:spLocks noChangeArrowheads="1"/>
            </p:cNvSpPr>
            <p:nvPr/>
          </p:nvSpPr>
          <p:spPr bwMode="auto">
            <a:xfrm flipH="1">
              <a:off x="215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8" name="Line 29"/>
            <p:cNvSpPr>
              <a:spLocks noChangeShapeType="1"/>
            </p:cNvSpPr>
            <p:nvPr/>
          </p:nvSpPr>
          <p:spPr bwMode="auto">
            <a:xfrm flipH="1">
              <a:off x="237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19" name="Rectangle 30"/>
            <p:cNvSpPr>
              <a:spLocks noChangeArrowheads="1"/>
            </p:cNvSpPr>
            <p:nvPr/>
          </p:nvSpPr>
          <p:spPr bwMode="auto">
            <a:xfrm flipH="1">
              <a:off x="260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0" name="Line 31"/>
            <p:cNvSpPr>
              <a:spLocks noChangeShapeType="1"/>
            </p:cNvSpPr>
            <p:nvPr/>
          </p:nvSpPr>
          <p:spPr bwMode="auto">
            <a:xfrm flipH="1">
              <a:off x="2833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1" name="Rectangle 32"/>
            <p:cNvSpPr>
              <a:spLocks noChangeArrowheads="1"/>
            </p:cNvSpPr>
            <p:nvPr/>
          </p:nvSpPr>
          <p:spPr bwMode="auto">
            <a:xfrm flipH="1">
              <a:off x="3060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2" name="Line 33"/>
            <p:cNvSpPr>
              <a:spLocks noChangeShapeType="1"/>
            </p:cNvSpPr>
            <p:nvPr/>
          </p:nvSpPr>
          <p:spPr bwMode="auto">
            <a:xfrm flipH="1">
              <a:off x="3287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3" name="Rectangle 34"/>
            <p:cNvSpPr>
              <a:spLocks noChangeArrowheads="1"/>
            </p:cNvSpPr>
            <p:nvPr/>
          </p:nvSpPr>
          <p:spPr bwMode="auto">
            <a:xfrm flipH="1">
              <a:off x="3514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35"/>
            <p:cNvSpPr>
              <a:spLocks noChangeShapeType="1"/>
            </p:cNvSpPr>
            <p:nvPr/>
          </p:nvSpPr>
          <p:spPr bwMode="auto">
            <a:xfrm flipH="1">
              <a:off x="374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5" name="Rectangle 36"/>
            <p:cNvSpPr>
              <a:spLocks noChangeArrowheads="1"/>
            </p:cNvSpPr>
            <p:nvPr/>
          </p:nvSpPr>
          <p:spPr bwMode="auto">
            <a:xfrm flipH="1">
              <a:off x="3968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6" name="Line 37"/>
            <p:cNvSpPr>
              <a:spLocks noChangeShapeType="1"/>
            </p:cNvSpPr>
            <p:nvPr/>
          </p:nvSpPr>
          <p:spPr bwMode="auto">
            <a:xfrm flipH="1">
              <a:off x="4195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7" name="Rectangle 38"/>
            <p:cNvSpPr>
              <a:spLocks noChangeArrowheads="1"/>
            </p:cNvSpPr>
            <p:nvPr/>
          </p:nvSpPr>
          <p:spPr bwMode="auto">
            <a:xfrm flipH="1">
              <a:off x="4422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39"/>
            <p:cNvSpPr>
              <a:spLocks noChangeShapeType="1"/>
            </p:cNvSpPr>
            <p:nvPr/>
          </p:nvSpPr>
          <p:spPr bwMode="auto">
            <a:xfrm flipH="1">
              <a:off x="4649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29" name="Rectangle 40"/>
            <p:cNvSpPr>
              <a:spLocks noChangeArrowheads="1"/>
            </p:cNvSpPr>
            <p:nvPr/>
          </p:nvSpPr>
          <p:spPr bwMode="auto">
            <a:xfrm flipH="1">
              <a:off x="4876" y="2069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0" name="Line 41"/>
            <p:cNvSpPr>
              <a:spLocks noChangeShapeType="1"/>
            </p:cNvSpPr>
            <p:nvPr/>
          </p:nvSpPr>
          <p:spPr bwMode="auto">
            <a:xfrm flipH="1">
              <a:off x="5102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1" name="Line 42"/>
            <p:cNvSpPr>
              <a:spLocks noChangeShapeType="1"/>
            </p:cNvSpPr>
            <p:nvPr/>
          </p:nvSpPr>
          <p:spPr bwMode="auto">
            <a:xfrm flipH="1">
              <a:off x="1471" y="2205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2" name="Line 50"/>
            <p:cNvSpPr>
              <a:spLocks noChangeShapeType="1"/>
            </p:cNvSpPr>
            <p:nvPr/>
          </p:nvSpPr>
          <p:spPr bwMode="auto">
            <a:xfrm flipV="1">
              <a:off x="1482" y="2199"/>
              <a:ext cx="0" cy="2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3" name="Line 51"/>
            <p:cNvSpPr>
              <a:spLocks noChangeShapeType="1"/>
            </p:cNvSpPr>
            <p:nvPr/>
          </p:nvSpPr>
          <p:spPr bwMode="auto">
            <a:xfrm flipV="1">
              <a:off x="5333" y="2207"/>
              <a:ext cx="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034" name="Line 52"/>
            <p:cNvSpPr>
              <a:spLocks noChangeShapeType="1"/>
            </p:cNvSpPr>
            <p:nvPr/>
          </p:nvSpPr>
          <p:spPr bwMode="auto">
            <a:xfrm>
              <a:off x="1482" y="2456"/>
              <a:ext cx="38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55625"/>
            <a:ext cx="48006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Shift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214313" y="952500"/>
            <a:ext cx="7989887" cy="52514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shift is meant for signed binary numbers (integer).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left shift </a:t>
            </a:r>
            <a:r>
              <a:rPr lang="en-US" altLang="ko-KR" sz="2400" dirty="0" smtClean="0">
                <a:solidFill>
                  <a:srgbClr val="C00000"/>
                </a:solidFill>
              </a:rPr>
              <a:t>multiplies</a:t>
            </a:r>
            <a:r>
              <a:rPr lang="en-US" altLang="ko-KR" sz="2400" dirty="0" smtClean="0"/>
              <a:t> a signed number </a:t>
            </a:r>
            <a:r>
              <a:rPr lang="en-US" altLang="ko-KR" sz="2400" dirty="0" smtClean="0">
                <a:solidFill>
                  <a:srgbClr val="C00000"/>
                </a:solidFill>
              </a:rPr>
              <a:t>by two.</a:t>
            </a:r>
          </a:p>
          <a:p>
            <a:pPr algn="just">
              <a:lnSpc>
                <a:spcPct val="150000"/>
              </a:lnSpc>
            </a:pPr>
            <a:r>
              <a:rPr lang="en-US" altLang="ko-KR" sz="2400" dirty="0" smtClean="0"/>
              <a:t>An arithmetic right shift </a:t>
            </a:r>
            <a:r>
              <a:rPr lang="en-US" altLang="ko-KR" sz="2400" dirty="0" smtClean="0">
                <a:solidFill>
                  <a:srgbClr val="C00000"/>
                </a:solidFill>
              </a:rPr>
              <a:t>divides </a:t>
            </a:r>
            <a:r>
              <a:rPr lang="en-US" altLang="ko-KR" sz="2400" dirty="0" smtClean="0"/>
              <a:t>a signed number </a:t>
            </a:r>
            <a:r>
              <a:rPr lang="en-US" altLang="ko-KR" sz="2400" dirty="0" smtClean="0">
                <a:solidFill>
                  <a:srgbClr val="C00000"/>
                </a:solidFill>
              </a:rPr>
              <a:t>by</a:t>
            </a:r>
            <a:r>
              <a:rPr lang="en-US" altLang="ko-KR" sz="2400" dirty="0" smtClean="0">
                <a:solidFill>
                  <a:schemeClr val="bg2"/>
                </a:solidFill>
              </a:rPr>
              <a:t> </a:t>
            </a:r>
            <a:r>
              <a:rPr lang="en-US" altLang="ko-KR" sz="2400" dirty="0" smtClean="0">
                <a:solidFill>
                  <a:srgbClr val="C00000"/>
                </a:solidFill>
              </a:rPr>
              <a:t>two.</a:t>
            </a:r>
          </a:p>
          <a:p>
            <a:pPr algn="just">
              <a:lnSpc>
                <a:spcPct val="150000"/>
              </a:lnSpc>
            </a:pPr>
            <a:endParaRPr lang="en-US" altLang="ko-KR" dirty="0" smtClean="0">
              <a:solidFill>
                <a:schemeClr val="bg2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A right arithmetic shift operation:</a:t>
            </a:r>
          </a:p>
          <a:p>
            <a:pPr algn="just">
              <a:lnSpc>
                <a:spcPct val="150000"/>
              </a:lnSpc>
            </a:pPr>
            <a:endParaRPr lang="en-US" altLang="ko-KR" dirty="0" smtClean="0"/>
          </a:p>
          <a:p>
            <a:pPr algn="just">
              <a:lnSpc>
                <a:spcPct val="150000"/>
              </a:lnSpc>
            </a:pPr>
            <a:r>
              <a:rPr lang="en-US" altLang="ko-KR" dirty="0" smtClean="0"/>
              <a:t>A left arithmetic shift operation:</a:t>
            </a:r>
            <a:endParaRPr lang="en-US" altLang="ko-KR" dirty="0" smtClean="0">
              <a:sym typeface="Symbol" pitchFamily="18" charset="2"/>
            </a:endParaRPr>
          </a:p>
        </p:txBody>
      </p:sp>
      <p:grpSp>
        <p:nvGrpSpPr>
          <p:cNvPr id="2" name="Group 72"/>
          <p:cNvGrpSpPr>
            <a:grpSpLocks/>
          </p:cNvGrpSpPr>
          <p:nvPr/>
        </p:nvGrpSpPr>
        <p:grpSpPr bwMode="auto">
          <a:xfrm>
            <a:off x="2014538" y="4365625"/>
            <a:ext cx="6148387" cy="739775"/>
            <a:chOff x="1269" y="2546"/>
            <a:chExt cx="3873" cy="466"/>
          </a:xfrm>
        </p:grpSpPr>
        <p:sp>
          <p:nvSpPr>
            <p:cNvPr id="44061" name="Rectangle 48"/>
            <p:cNvSpPr>
              <a:spLocks noChangeArrowheads="1"/>
            </p:cNvSpPr>
            <p:nvPr/>
          </p:nvSpPr>
          <p:spPr bwMode="auto">
            <a:xfrm>
              <a:off x="149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49"/>
            <p:cNvSpPr>
              <a:spLocks noChangeShapeType="1"/>
            </p:cNvSpPr>
            <p:nvPr/>
          </p:nvSpPr>
          <p:spPr bwMode="auto">
            <a:xfrm>
              <a:off x="172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3" name="Rectangle 50"/>
            <p:cNvSpPr>
              <a:spLocks noChangeArrowheads="1"/>
            </p:cNvSpPr>
            <p:nvPr/>
          </p:nvSpPr>
          <p:spPr bwMode="auto">
            <a:xfrm>
              <a:off x="195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4" name="Line 51"/>
            <p:cNvSpPr>
              <a:spLocks noChangeShapeType="1"/>
            </p:cNvSpPr>
            <p:nvPr/>
          </p:nvSpPr>
          <p:spPr bwMode="auto">
            <a:xfrm>
              <a:off x="217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5" name="Rectangle 52"/>
            <p:cNvSpPr>
              <a:spLocks noChangeArrowheads="1"/>
            </p:cNvSpPr>
            <p:nvPr/>
          </p:nvSpPr>
          <p:spPr bwMode="auto">
            <a:xfrm>
              <a:off x="240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53"/>
            <p:cNvSpPr>
              <a:spLocks noChangeShapeType="1"/>
            </p:cNvSpPr>
            <p:nvPr/>
          </p:nvSpPr>
          <p:spPr bwMode="auto">
            <a:xfrm>
              <a:off x="2631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7" name="Rectangle 54"/>
            <p:cNvSpPr>
              <a:spLocks noChangeArrowheads="1"/>
            </p:cNvSpPr>
            <p:nvPr/>
          </p:nvSpPr>
          <p:spPr bwMode="auto">
            <a:xfrm>
              <a:off x="2858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8" name="Line 55"/>
            <p:cNvSpPr>
              <a:spLocks noChangeShapeType="1"/>
            </p:cNvSpPr>
            <p:nvPr/>
          </p:nvSpPr>
          <p:spPr bwMode="auto">
            <a:xfrm>
              <a:off x="3085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9" name="Rectangle 56"/>
            <p:cNvSpPr>
              <a:spLocks noChangeArrowheads="1"/>
            </p:cNvSpPr>
            <p:nvPr/>
          </p:nvSpPr>
          <p:spPr bwMode="auto">
            <a:xfrm>
              <a:off x="3312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0" name="Line 57"/>
            <p:cNvSpPr>
              <a:spLocks noChangeShapeType="1"/>
            </p:cNvSpPr>
            <p:nvPr/>
          </p:nvSpPr>
          <p:spPr bwMode="auto">
            <a:xfrm>
              <a:off x="353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1" name="Rectangle 58"/>
            <p:cNvSpPr>
              <a:spLocks noChangeArrowheads="1"/>
            </p:cNvSpPr>
            <p:nvPr/>
          </p:nvSpPr>
          <p:spPr bwMode="auto">
            <a:xfrm>
              <a:off x="3766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2" name="Line 59"/>
            <p:cNvSpPr>
              <a:spLocks noChangeShapeType="1"/>
            </p:cNvSpPr>
            <p:nvPr/>
          </p:nvSpPr>
          <p:spPr bwMode="auto">
            <a:xfrm>
              <a:off x="3993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3" name="Rectangle 60"/>
            <p:cNvSpPr>
              <a:spLocks noChangeArrowheads="1"/>
            </p:cNvSpPr>
            <p:nvPr/>
          </p:nvSpPr>
          <p:spPr bwMode="auto">
            <a:xfrm>
              <a:off x="4220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4" name="Line 61"/>
            <p:cNvSpPr>
              <a:spLocks noChangeShapeType="1"/>
            </p:cNvSpPr>
            <p:nvPr/>
          </p:nvSpPr>
          <p:spPr bwMode="auto">
            <a:xfrm>
              <a:off x="4447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5" name="Rectangle 62"/>
            <p:cNvSpPr>
              <a:spLocks noChangeArrowheads="1"/>
            </p:cNvSpPr>
            <p:nvPr/>
          </p:nvSpPr>
          <p:spPr bwMode="auto">
            <a:xfrm>
              <a:off x="4674" y="2546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76" name="Line 64"/>
            <p:cNvSpPr>
              <a:spLocks noChangeShapeType="1"/>
            </p:cNvSpPr>
            <p:nvPr/>
          </p:nvSpPr>
          <p:spPr bwMode="auto">
            <a:xfrm>
              <a:off x="1269" y="2682"/>
              <a:ext cx="2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7" name="Line 67"/>
            <p:cNvSpPr>
              <a:spLocks noChangeShapeType="1"/>
            </p:cNvSpPr>
            <p:nvPr/>
          </p:nvSpPr>
          <p:spPr bwMode="auto">
            <a:xfrm>
              <a:off x="1269" y="2682"/>
              <a:ext cx="0" cy="33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8" name="Line 68"/>
            <p:cNvSpPr>
              <a:spLocks noChangeShapeType="1"/>
            </p:cNvSpPr>
            <p:nvPr/>
          </p:nvSpPr>
          <p:spPr bwMode="auto">
            <a:xfrm>
              <a:off x="1269" y="3012"/>
              <a:ext cx="34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79" name="Line 69"/>
            <p:cNvSpPr>
              <a:spLocks noChangeShapeType="1"/>
            </p:cNvSpPr>
            <p:nvPr/>
          </p:nvSpPr>
          <p:spPr bwMode="auto">
            <a:xfrm flipV="1">
              <a:off x="1614" y="2819"/>
              <a:ext cx="0" cy="1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80" name="Line 70"/>
            <p:cNvSpPr>
              <a:spLocks noChangeShapeType="1"/>
            </p:cNvSpPr>
            <p:nvPr/>
          </p:nvSpPr>
          <p:spPr bwMode="auto">
            <a:xfrm>
              <a:off x="4901" y="2682"/>
              <a:ext cx="13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81" name="Line 71"/>
            <p:cNvSpPr>
              <a:spLocks noChangeShapeType="1"/>
            </p:cNvSpPr>
            <p:nvPr/>
          </p:nvSpPr>
          <p:spPr bwMode="auto">
            <a:xfrm>
              <a:off x="5034" y="2682"/>
              <a:ext cx="108" cy="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5"/>
          <p:cNvGrpSpPr>
            <a:grpSpLocks/>
          </p:cNvGrpSpPr>
          <p:nvPr/>
        </p:nvGrpSpPr>
        <p:grpSpPr bwMode="auto">
          <a:xfrm>
            <a:off x="1876425" y="5311775"/>
            <a:ext cx="6634163" cy="720725"/>
            <a:chOff x="1182" y="3346"/>
            <a:chExt cx="4179" cy="454"/>
          </a:xfrm>
        </p:grpSpPr>
        <p:sp>
          <p:nvSpPr>
            <p:cNvPr id="44041" name="Rectangle 94"/>
            <p:cNvSpPr>
              <a:spLocks noChangeArrowheads="1"/>
            </p:cNvSpPr>
            <p:nvPr/>
          </p:nvSpPr>
          <p:spPr bwMode="auto">
            <a:xfrm flipH="1">
              <a:off x="148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2" name="Line 95"/>
            <p:cNvSpPr>
              <a:spLocks noChangeShapeType="1"/>
            </p:cNvSpPr>
            <p:nvPr/>
          </p:nvSpPr>
          <p:spPr bwMode="auto">
            <a:xfrm flipH="1">
              <a:off x="171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3" name="Rectangle 96"/>
            <p:cNvSpPr>
              <a:spLocks noChangeArrowheads="1"/>
            </p:cNvSpPr>
            <p:nvPr/>
          </p:nvSpPr>
          <p:spPr bwMode="auto">
            <a:xfrm flipH="1">
              <a:off x="194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4" name="Line 97"/>
            <p:cNvSpPr>
              <a:spLocks noChangeShapeType="1"/>
            </p:cNvSpPr>
            <p:nvPr/>
          </p:nvSpPr>
          <p:spPr bwMode="auto">
            <a:xfrm flipH="1">
              <a:off x="217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5" name="Rectangle 98"/>
            <p:cNvSpPr>
              <a:spLocks noChangeArrowheads="1"/>
            </p:cNvSpPr>
            <p:nvPr/>
          </p:nvSpPr>
          <p:spPr bwMode="auto">
            <a:xfrm flipH="1">
              <a:off x="239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Line 99"/>
            <p:cNvSpPr>
              <a:spLocks noChangeShapeType="1"/>
            </p:cNvSpPr>
            <p:nvPr/>
          </p:nvSpPr>
          <p:spPr bwMode="auto">
            <a:xfrm flipH="1">
              <a:off x="2624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7" name="Rectangle 100"/>
            <p:cNvSpPr>
              <a:spLocks noChangeArrowheads="1"/>
            </p:cNvSpPr>
            <p:nvPr/>
          </p:nvSpPr>
          <p:spPr bwMode="auto">
            <a:xfrm flipH="1">
              <a:off x="2851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8" name="Line 101"/>
            <p:cNvSpPr>
              <a:spLocks noChangeShapeType="1"/>
            </p:cNvSpPr>
            <p:nvPr/>
          </p:nvSpPr>
          <p:spPr bwMode="auto">
            <a:xfrm flipH="1">
              <a:off x="3078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49" name="Rectangle 102"/>
            <p:cNvSpPr>
              <a:spLocks noChangeArrowheads="1"/>
            </p:cNvSpPr>
            <p:nvPr/>
          </p:nvSpPr>
          <p:spPr bwMode="auto">
            <a:xfrm flipH="1">
              <a:off x="3305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Line 103"/>
            <p:cNvSpPr>
              <a:spLocks noChangeShapeType="1"/>
            </p:cNvSpPr>
            <p:nvPr/>
          </p:nvSpPr>
          <p:spPr bwMode="auto">
            <a:xfrm flipH="1">
              <a:off x="3532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1" name="Rectangle 104"/>
            <p:cNvSpPr>
              <a:spLocks noChangeArrowheads="1"/>
            </p:cNvSpPr>
            <p:nvPr/>
          </p:nvSpPr>
          <p:spPr bwMode="auto">
            <a:xfrm flipH="1">
              <a:off x="3759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2" name="Line 105"/>
            <p:cNvSpPr>
              <a:spLocks noChangeShapeType="1"/>
            </p:cNvSpPr>
            <p:nvPr/>
          </p:nvSpPr>
          <p:spPr bwMode="auto">
            <a:xfrm flipH="1">
              <a:off x="3986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3" name="Rectangle 106"/>
            <p:cNvSpPr>
              <a:spLocks noChangeArrowheads="1"/>
            </p:cNvSpPr>
            <p:nvPr/>
          </p:nvSpPr>
          <p:spPr bwMode="auto">
            <a:xfrm flipH="1">
              <a:off x="4213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4" name="Line 107"/>
            <p:cNvSpPr>
              <a:spLocks noChangeShapeType="1"/>
            </p:cNvSpPr>
            <p:nvPr/>
          </p:nvSpPr>
          <p:spPr bwMode="auto">
            <a:xfrm flipH="1">
              <a:off x="4440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5" name="Rectangle 108"/>
            <p:cNvSpPr>
              <a:spLocks noChangeArrowheads="1"/>
            </p:cNvSpPr>
            <p:nvPr/>
          </p:nvSpPr>
          <p:spPr bwMode="auto">
            <a:xfrm flipH="1">
              <a:off x="4667" y="3527"/>
              <a:ext cx="227" cy="27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6" name="Line 109"/>
            <p:cNvSpPr>
              <a:spLocks noChangeShapeType="1"/>
            </p:cNvSpPr>
            <p:nvPr/>
          </p:nvSpPr>
          <p:spPr bwMode="auto">
            <a:xfrm flipH="1">
              <a:off x="4893" y="3663"/>
              <a:ext cx="227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7" name="Line 111"/>
            <p:cNvSpPr>
              <a:spLocks noChangeShapeType="1"/>
            </p:cNvSpPr>
            <p:nvPr/>
          </p:nvSpPr>
          <p:spPr bwMode="auto">
            <a:xfrm flipV="1">
              <a:off x="5120" y="3572"/>
              <a:ext cx="91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58" name="Rectangle 112"/>
            <p:cNvSpPr>
              <a:spLocks noChangeArrowheads="1"/>
            </p:cNvSpPr>
            <p:nvPr/>
          </p:nvSpPr>
          <p:spPr bwMode="auto">
            <a:xfrm>
              <a:off x="5165" y="3346"/>
              <a:ext cx="196" cy="21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ko-KR" sz="1800"/>
                <a:t>0</a:t>
              </a:r>
            </a:p>
          </p:txBody>
        </p:sp>
        <p:sp>
          <p:nvSpPr>
            <p:cNvPr id="44059" name="Line 113"/>
            <p:cNvSpPr>
              <a:spLocks noChangeShapeType="1"/>
            </p:cNvSpPr>
            <p:nvPr/>
          </p:nvSpPr>
          <p:spPr bwMode="auto">
            <a:xfrm flipH="1">
              <a:off x="1269" y="3664"/>
              <a:ext cx="2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060" name="Line 114"/>
            <p:cNvSpPr>
              <a:spLocks noChangeShapeType="1"/>
            </p:cNvSpPr>
            <p:nvPr/>
          </p:nvSpPr>
          <p:spPr bwMode="auto">
            <a:xfrm flipH="1">
              <a:off x="1182" y="3664"/>
              <a:ext cx="87" cy="1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44039" name="Text Box 116"/>
          <p:cNvSpPr txBox="1">
            <a:spLocks noChangeArrowheads="1"/>
          </p:cNvSpPr>
          <p:nvPr/>
        </p:nvSpPr>
        <p:spPr bwMode="auto">
          <a:xfrm>
            <a:off x="2338388" y="4359275"/>
            <a:ext cx="50366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sign</a:t>
            </a:r>
          </a:p>
          <a:p>
            <a:pPr algn="ctr"/>
            <a:r>
              <a:rPr lang="en-US" altLang="ko-KR" sz="1400" dirty="0"/>
              <a:t>bit</a:t>
            </a:r>
          </a:p>
        </p:txBody>
      </p:sp>
      <p:sp>
        <p:nvSpPr>
          <p:cNvPr id="44040" name="Text Box 117"/>
          <p:cNvSpPr txBox="1">
            <a:spLocks noChangeArrowheads="1"/>
          </p:cNvSpPr>
          <p:nvPr/>
        </p:nvSpPr>
        <p:spPr bwMode="auto">
          <a:xfrm>
            <a:off x="2286000" y="5562600"/>
            <a:ext cx="503664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1400" dirty="0"/>
              <a:t>sign</a:t>
            </a:r>
          </a:p>
          <a:p>
            <a:pPr algn="ctr"/>
            <a:r>
              <a:rPr lang="en-US" altLang="ko-KR" sz="1400" dirty="0"/>
              <a:t>bit</a:t>
            </a:r>
          </a:p>
        </p:txBody>
      </p:sp>
      <p:sp>
        <p:nvSpPr>
          <p:cNvPr id="44083" name="Rectangle 51"/>
          <p:cNvSpPr>
            <a:spLocks noChangeArrowheads="1"/>
          </p:cNvSpPr>
          <p:nvPr/>
        </p:nvSpPr>
        <p:spPr bwMode="auto">
          <a:xfrm>
            <a:off x="1031875" y="3276600"/>
            <a:ext cx="6740525" cy="430213"/>
          </a:xfrm>
          <a:prstGeom prst="rect">
            <a:avLst/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4084" name="Line 52"/>
          <p:cNvSpPr>
            <a:spLocks noChangeShapeType="1"/>
          </p:cNvSpPr>
          <p:nvPr/>
        </p:nvSpPr>
        <p:spPr bwMode="auto">
          <a:xfrm>
            <a:off x="1711325" y="3317875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5" name="Line 53"/>
          <p:cNvSpPr>
            <a:spLocks noChangeShapeType="1"/>
          </p:cNvSpPr>
          <p:nvPr/>
        </p:nvSpPr>
        <p:spPr bwMode="auto">
          <a:xfrm>
            <a:off x="2416175" y="3279775"/>
            <a:ext cx="0" cy="469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6" name="Line 54"/>
          <p:cNvSpPr>
            <a:spLocks noChangeShapeType="1"/>
          </p:cNvSpPr>
          <p:nvPr/>
        </p:nvSpPr>
        <p:spPr bwMode="auto">
          <a:xfrm>
            <a:off x="5708650" y="3265488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7" name="Line 55"/>
          <p:cNvSpPr>
            <a:spLocks noChangeShapeType="1"/>
          </p:cNvSpPr>
          <p:nvPr/>
        </p:nvSpPr>
        <p:spPr bwMode="auto">
          <a:xfrm>
            <a:off x="6727825" y="3267075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88" name="Text Box 56"/>
          <p:cNvSpPr txBox="1">
            <a:spLocks noChangeArrowheads="1"/>
          </p:cNvSpPr>
          <p:nvPr/>
        </p:nvSpPr>
        <p:spPr bwMode="auto">
          <a:xfrm>
            <a:off x="1111250" y="3340100"/>
            <a:ext cx="596900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 </a:t>
            </a:r>
            <a:r>
              <a:rPr lang="en-US" sz="1600" baseline="-25000">
                <a:solidFill>
                  <a:schemeClr val="bg1"/>
                </a:solidFill>
              </a:rPr>
              <a:t>n-1</a:t>
            </a:r>
          </a:p>
        </p:txBody>
      </p:sp>
      <p:sp>
        <p:nvSpPr>
          <p:cNvPr id="44089" name="Text Box 57"/>
          <p:cNvSpPr txBox="1">
            <a:spLocks noChangeArrowheads="1"/>
          </p:cNvSpPr>
          <p:nvPr/>
        </p:nvSpPr>
        <p:spPr bwMode="auto">
          <a:xfrm>
            <a:off x="1854200" y="3344863"/>
            <a:ext cx="596900" cy="312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 </a:t>
            </a:r>
            <a:r>
              <a:rPr lang="en-US" sz="1600" baseline="-25000" dirty="0">
                <a:solidFill>
                  <a:schemeClr val="bg1"/>
                </a:solidFill>
              </a:rPr>
              <a:t>n-2</a:t>
            </a:r>
          </a:p>
        </p:txBody>
      </p:sp>
      <p:sp>
        <p:nvSpPr>
          <p:cNvPr id="44090" name="Line 58"/>
          <p:cNvSpPr>
            <a:spLocks noChangeShapeType="1"/>
          </p:cNvSpPr>
          <p:nvPr/>
        </p:nvSpPr>
        <p:spPr bwMode="auto">
          <a:xfrm>
            <a:off x="2911475" y="3505200"/>
            <a:ext cx="219392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1" name="Text Box 59"/>
          <p:cNvSpPr txBox="1">
            <a:spLocks noChangeArrowheads="1"/>
          </p:cNvSpPr>
          <p:nvPr/>
        </p:nvSpPr>
        <p:spPr bwMode="auto">
          <a:xfrm>
            <a:off x="5983288" y="3352800"/>
            <a:ext cx="407987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R</a:t>
            </a:r>
            <a:r>
              <a:rPr lang="en-US" sz="1600" baseline="-25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4092" name="Text Box 60"/>
          <p:cNvSpPr txBox="1">
            <a:spLocks noChangeArrowheads="1"/>
          </p:cNvSpPr>
          <p:nvPr/>
        </p:nvSpPr>
        <p:spPr bwMode="auto">
          <a:xfrm>
            <a:off x="7026275" y="3330575"/>
            <a:ext cx="407988" cy="31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chemeClr val="bg1"/>
                </a:solidFill>
              </a:rPr>
              <a:t>R</a:t>
            </a:r>
            <a:r>
              <a:rPr lang="en-US" sz="1600" baseline="-2500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44094" name="Line 62"/>
          <p:cNvSpPr>
            <a:spLocks noChangeShapeType="1"/>
          </p:cNvSpPr>
          <p:nvPr/>
        </p:nvSpPr>
        <p:spPr bwMode="auto">
          <a:xfrm flipH="1" flipV="1">
            <a:off x="1358900" y="3043238"/>
            <a:ext cx="14288" cy="261937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5" name="Line 63"/>
          <p:cNvSpPr>
            <a:spLocks noChangeShapeType="1"/>
          </p:cNvSpPr>
          <p:nvPr/>
        </p:nvSpPr>
        <p:spPr bwMode="auto">
          <a:xfrm flipH="1" flipV="1">
            <a:off x="561975" y="3043238"/>
            <a:ext cx="796925" cy="127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6" name="Line 64"/>
          <p:cNvSpPr>
            <a:spLocks noChangeShapeType="1"/>
          </p:cNvSpPr>
          <p:nvPr/>
        </p:nvSpPr>
        <p:spPr bwMode="auto">
          <a:xfrm>
            <a:off x="561975" y="3055938"/>
            <a:ext cx="0" cy="40640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4097" name="Line 65"/>
          <p:cNvSpPr>
            <a:spLocks noChangeShapeType="1"/>
          </p:cNvSpPr>
          <p:nvPr/>
        </p:nvSpPr>
        <p:spPr bwMode="auto">
          <a:xfrm>
            <a:off x="574675" y="3448050"/>
            <a:ext cx="444500" cy="0"/>
          </a:xfrm>
          <a:prstGeom prst="lin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860425"/>
            <a:ext cx="2743200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Arithmetic Shift</a:t>
            </a:r>
          </a:p>
        </p:txBody>
      </p:sp>
      <p:sp>
        <p:nvSpPr>
          <p:cNvPr id="45094" name="Rectangle 63"/>
          <p:cNvSpPr>
            <a:spLocks noChangeArrowheads="1"/>
          </p:cNvSpPr>
          <p:nvPr/>
        </p:nvSpPr>
        <p:spPr bwMode="auto">
          <a:xfrm>
            <a:off x="398463" y="1398588"/>
            <a:ext cx="7989887" cy="3783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In a RTL, the following notation is used</a:t>
            </a:r>
            <a:endParaRPr lang="en-US" altLang="ko-KR" sz="2800" dirty="0">
              <a:solidFill>
                <a:schemeClr val="tx1"/>
              </a:solidFill>
            </a:endParaRP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i="1" dirty="0" err="1">
                <a:solidFill>
                  <a:schemeClr val="tx1"/>
                </a:solidFill>
              </a:rPr>
              <a:t>ashl</a:t>
            </a:r>
            <a:r>
              <a:rPr lang="en-US" altLang="ko-KR" sz="2000" dirty="0">
                <a:solidFill>
                  <a:schemeClr val="tx1"/>
                </a:solidFill>
              </a:rPr>
              <a:t>  	for an arithmetic shift left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i="1" dirty="0" err="1">
                <a:solidFill>
                  <a:schemeClr val="tx1"/>
                </a:solidFill>
              </a:rPr>
              <a:t>ashr</a:t>
            </a:r>
            <a:r>
              <a:rPr lang="en-US" altLang="ko-KR" sz="2000" dirty="0">
                <a:solidFill>
                  <a:schemeClr val="tx1"/>
                </a:solidFill>
              </a:rPr>
              <a:t>	for an arithmetic shift right	</a:t>
            </a:r>
          </a:p>
          <a:p>
            <a:pPr marL="685800" lvl="1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ko-KR" sz="2000" dirty="0">
                <a:solidFill>
                  <a:schemeClr val="tx1"/>
                </a:solidFill>
              </a:rPr>
              <a:t>Examples:</a:t>
            </a:r>
          </a:p>
          <a:p>
            <a:pPr marL="1143000" lvl="2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2000" dirty="0">
                <a:solidFill>
                  <a:schemeClr val="tx1"/>
                </a:solidFill>
              </a:rPr>
              <a:t>R2 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 </a:t>
            </a:r>
            <a:r>
              <a:rPr lang="en-US" altLang="ko-KR" sz="2000" i="1" dirty="0" err="1">
                <a:solidFill>
                  <a:schemeClr val="tx1"/>
                </a:solidFill>
                <a:sym typeface="Symbol" pitchFamily="18" charset="2"/>
              </a:rPr>
              <a:t>ashr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 R2</a:t>
            </a:r>
          </a:p>
          <a:p>
            <a:pPr marL="1143000" lvl="2" indent="-228600" algn="just" defTabSz="762000">
              <a:lnSpc>
                <a:spcPct val="150000"/>
              </a:lnSpc>
              <a:spcBef>
                <a:spcPct val="30000"/>
              </a:spcBef>
              <a:buSzPct val="100000"/>
              <a:buFontTx/>
              <a:buChar char="»"/>
            </a:pP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R3  </a:t>
            </a:r>
            <a:r>
              <a:rPr lang="en-US" altLang="ko-KR" sz="2000" i="1" dirty="0" err="1">
                <a:solidFill>
                  <a:schemeClr val="tx1"/>
                </a:solidFill>
                <a:sym typeface="Symbol" pitchFamily="18" charset="2"/>
              </a:rPr>
              <a:t>ashl</a:t>
            </a:r>
            <a:r>
              <a:rPr lang="en-US" altLang="ko-KR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  <a:sym typeface="Symbol" pitchFamily="18" charset="2"/>
              </a:rPr>
              <a:t>R3</a:t>
            </a:r>
            <a:endParaRPr lang="en-US" altLang="ko-KR" sz="2000" dirty="0">
              <a:solidFill>
                <a:schemeClr val="tx1"/>
              </a:solidFill>
              <a:sym typeface="Symbol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4191000" cy="738188"/>
          </a:xfrm>
        </p:spPr>
        <p:txBody>
          <a:bodyPr>
            <a:noAutofit/>
          </a:bodyPr>
          <a:lstStyle/>
          <a:p>
            <a:r>
              <a:rPr lang="en-US" sz="3200" dirty="0" smtClean="0"/>
              <a:t>Arithmetic Shifts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28600" y="1524000"/>
            <a:ext cx="82296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dirty="0" smtClean="0"/>
              <a:t>Shifts a signed binary number to the left or right</a:t>
            </a:r>
          </a:p>
          <a:p>
            <a:pPr algn="just">
              <a:lnSpc>
                <a:spcPct val="160000"/>
              </a:lnSpc>
            </a:pPr>
            <a:r>
              <a:rPr lang="en-US" dirty="0" smtClean="0"/>
              <a:t>An arithmetic shift-left </a:t>
            </a:r>
            <a:r>
              <a:rPr lang="en-US" u="sng" dirty="0" smtClean="0">
                <a:solidFill>
                  <a:srgbClr val="C00000"/>
                </a:solidFill>
              </a:rPr>
              <a:t>multiplies</a:t>
            </a:r>
            <a:r>
              <a:rPr lang="en-US" u="sng" dirty="0" smtClean="0">
                <a:solidFill>
                  <a:schemeClr val="bg2"/>
                </a:solidFill>
              </a:rPr>
              <a:t> </a:t>
            </a:r>
            <a:r>
              <a:rPr lang="en-US" dirty="0" smtClean="0"/>
              <a:t>a signed binary </a:t>
            </a:r>
            <a:r>
              <a:rPr lang="en-US" u="sng" dirty="0" smtClean="0">
                <a:solidFill>
                  <a:srgbClr val="C00000"/>
                </a:solidFill>
              </a:rPr>
              <a:t>number by 2</a:t>
            </a:r>
            <a:r>
              <a:rPr lang="en-US" dirty="0" smtClean="0"/>
              <a:t>:   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dirty="0" smtClean="0"/>
              <a:t>                        </a:t>
            </a:r>
            <a:r>
              <a:rPr lang="en-US" dirty="0" err="1" smtClean="0"/>
              <a:t>ashl</a:t>
            </a:r>
            <a:r>
              <a:rPr lang="en-US" dirty="0" smtClean="0"/>
              <a:t> (00100):  </a:t>
            </a:r>
            <a:r>
              <a:rPr lang="en-US" dirty="0" smtClean="0">
                <a:sym typeface="Wingdings" pitchFamily="2" charset="2"/>
              </a:rPr>
              <a:t>01000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An arithmetic shift-right </a:t>
            </a:r>
            <a:r>
              <a:rPr lang="en-US" u="sng" dirty="0" smtClean="0">
                <a:solidFill>
                  <a:srgbClr val="C00000"/>
                </a:solidFill>
              </a:rPr>
              <a:t>divides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u="sng" dirty="0" smtClean="0">
                <a:solidFill>
                  <a:srgbClr val="C00000"/>
                </a:solidFill>
              </a:rPr>
              <a:t>number by 2.</a:t>
            </a:r>
          </a:p>
          <a:p>
            <a:pPr algn="just">
              <a:lnSpc>
                <a:spcPct val="160000"/>
              </a:lnSpc>
              <a:buFontTx/>
              <a:buNone/>
            </a:pPr>
            <a:r>
              <a:rPr lang="en-US" dirty="0" smtClean="0"/>
              <a:t>		               </a:t>
            </a:r>
            <a:r>
              <a:rPr lang="en-US" dirty="0" err="1" smtClean="0"/>
              <a:t>ashr</a:t>
            </a:r>
            <a:r>
              <a:rPr lang="en-US" dirty="0" smtClean="0"/>
              <a:t> (00100) : 00010</a:t>
            </a:r>
          </a:p>
          <a:p>
            <a:pPr algn="just">
              <a:lnSpc>
                <a:spcPct val="16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60000"/>
              </a:lnSpc>
            </a:pPr>
            <a:r>
              <a:rPr lang="en-US" dirty="0" smtClean="0"/>
              <a:t>An overflow may occur in arithmetic shift-left, and occurs when the sign bit is changed (sign reversal).</a:t>
            </a:r>
          </a:p>
          <a:p>
            <a:pPr algn="just">
              <a:lnSpc>
                <a:spcPct val="16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Shift </a:t>
            </a:r>
            <a:r>
              <a:rPr lang="en-US" sz="3200" dirty="0" err="1" smtClean="0"/>
              <a:t>Microoperations</a:t>
            </a:r>
            <a:endParaRPr lang="en-US" sz="3200" dirty="0" smtClean="0"/>
          </a:p>
        </p:txBody>
      </p:sp>
      <p:sp>
        <p:nvSpPr>
          <p:cNvPr id="1300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229600" cy="49530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sym typeface="Symbol" pitchFamily="18" charset="2"/>
              </a:rPr>
              <a:t>   Example: Assume  </a:t>
            </a:r>
            <a:r>
              <a:rPr lang="en-US" dirty="0" smtClean="0">
                <a:solidFill>
                  <a:srgbClr val="CC3300"/>
                </a:solidFill>
                <a:sym typeface="Symbol" pitchFamily="18" charset="2"/>
              </a:rPr>
              <a:t>R1=11001110</a:t>
            </a:r>
            <a:r>
              <a:rPr lang="en-US" dirty="0" smtClean="0">
                <a:sym typeface="Symbol" pitchFamily="18" charset="2"/>
              </a:rPr>
              <a:t>, then: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Symbol" pitchFamily="18" charset="2"/>
              </a:rPr>
              <a:t>Arithmetic shift right once  		: </a:t>
            </a:r>
            <a:r>
              <a:rPr lang="en-US" sz="2400" dirty="0" smtClean="0">
                <a:sym typeface="Wingdings" pitchFamily="2" charset="2"/>
              </a:rPr>
              <a:t>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right twice  		: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11</a:t>
            </a:r>
            <a:r>
              <a:rPr lang="en-US" sz="2400" dirty="0" smtClean="0">
                <a:sym typeface="Wingdings" pitchFamily="2" charset="2"/>
              </a:rPr>
              <a:t>110011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left once  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Arithmetic shift left twice  		:  R1 = 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Logical shift right once    			: 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Logical shift left once     	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Circular shift right once    		:  R1 = 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0</a:t>
            </a:r>
            <a:r>
              <a:rPr lang="en-US" sz="2400" dirty="0" smtClean="0">
                <a:sym typeface="Wingdings" pitchFamily="2" charset="2"/>
              </a:rPr>
              <a:t>1100111</a:t>
            </a:r>
          </a:p>
          <a:p>
            <a:pPr lvl="1">
              <a:lnSpc>
                <a:spcPct val="150000"/>
              </a:lnSpc>
              <a:buFontTx/>
              <a:buChar char="•"/>
            </a:pPr>
            <a:r>
              <a:rPr lang="en-US" sz="2400" dirty="0" smtClean="0">
                <a:sym typeface="Wingdings" pitchFamily="2" charset="2"/>
              </a:rPr>
              <a:t>Circular shift left once     			:  R1 = 1001110</a:t>
            </a:r>
            <a:r>
              <a:rPr lang="en-US" sz="2400" dirty="0" smtClean="0">
                <a:solidFill>
                  <a:srgbClr val="CC3300"/>
                </a:solidFill>
                <a:sym typeface="Wingdings" pitchFamily="2" charset="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533400"/>
            <a:ext cx="8810625" cy="762000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smtClean="0"/>
              <a:t>Hardware Implementation Of  Shift </a:t>
            </a:r>
            <a:r>
              <a:rPr lang="en-US" altLang="ko-KR" sz="3200" dirty="0" err="1" smtClean="0"/>
              <a:t>Microoperations</a:t>
            </a:r>
            <a:endParaRPr lang="en-US" altLang="ko-KR" sz="3600" dirty="0" smtClean="0"/>
          </a:p>
        </p:txBody>
      </p:sp>
      <p:grpSp>
        <p:nvGrpSpPr>
          <p:cNvPr id="62" name="Group 61"/>
          <p:cNvGrpSpPr/>
          <p:nvPr/>
        </p:nvGrpSpPr>
        <p:grpSpPr>
          <a:xfrm>
            <a:off x="1795463" y="1524000"/>
            <a:ext cx="4300537" cy="4959350"/>
            <a:chOff x="1795463" y="1524000"/>
            <a:chExt cx="4300537" cy="4959350"/>
          </a:xfrm>
        </p:grpSpPr>
        <p:sp>
          <p:nvSpPr>
            <p:cNvPr id="46084" name="Rectangle 4"/>
            <p:cNvSpPr>
              <a:spLocks noChangeArrowheads="1"/>
            </p:cNvSpPr>
            <p:nvPr/>
          </p:nvSpPr>
          <p:spPr bwMode="auto">
            <a:xfrm>
              <a:off x="4287838" y="2362200"/>
              <a:ext cx="950912" cy="60166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251325" y="23495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4251325" y="2600325"/>
              <a:ext cx="265113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087" name="Rectangle 7"/>
            <p:cNvSpPr>
              <a:spLocks noChangeArrowheads="1"/>
            </p:cNvSpPr>
            <p:nvPr/>
          </p:nvSpPr>
          <p:spPr bwMode="auto">
            <a:xfrm>
              <a:off x="4251325" y="2754312"/>
              <a:ext cx="265113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088" name="Line 8"/>
            <p:cNvSpPr>
              <a:spLocks noChangeShapeType="1"/>
            </p:cNvSpPr>
            <p:nvPr/>
          </p:nvSpPr>
          <p:spPr bwMode="auto">
            <a:xfrm flipH="1">
              <a:off x="3856038" y="2487612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Line 9"/>
            <p:cNvSpPr>
              <a:spLocks noChangeShapeType="1"/>
            </p:cNvSpPr>
            <p:nvPr/>
          </p:nvSpPr>
          <p:spPr bwMode="auto">
            <a:xfrm flipH="1">
              <a:off x="2681288" y="2728912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0" name="Line 10"/>
            <p:cNvSpPr>
              <a:spLocks noChangeShapeType="1"/>
            </p:cNvSpPr>
            <p:nvPr/>
          </p:nvSpPr>
          <p:spPr bwMode="auto">
            <a:xfrm flipH="1">
              <a:off x="3267075" y="2914650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1" name="Line 11"/>
            <p:cNvSpPr>
              <a:spLocks noChangeShapeType="1"/>
            </p:cNvSpPr>
            <p:nvPr/>
          </p:nvSpPr>
          <p:spPr bwMode="auto">
            <a:xfrm>
              <a:off x="5254625" y="2608262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12"/>
            <p:cNvSpPr>
              <a:spLocks noChangeArrowheads="1"/>
            </p:cNvSpPr>
            <p:nvPr/>
          </p:nvSpPr>
          <p:spPr bwMode="auto">
            <a:xfrm>
              <a:off x="5721350" y="2479675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H0</a:t>
              </a:r>
            </a:p>
          </p:txBody>
        </p:sp>
        <p:sp>
          <p:nvSpPr>
            <p:cNvPr id="46093" name="Rectangle 13"/>
            <p:cNvSpPr>
              <a:spLocks noChangeArrowheads="1"/>
            </p:cNvSpPr>
            <p:nvPr/>
          </p:nvSpPr>
          <p:spPr bwMode="auto">
            <a:xfrm>
              <a:off x="4545013" y="25447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094" name="Rectangle 14"/>
            <p:cNvSpPr>
              <a:spLocks noChangeArrowheads="1"/>
            </p:cNvSpPr>
            <p:nvPr/>
          </p:nvSpPr>
          <p:spPr bwMode="auto">
            <a:xfrm>
              <a:off x="4287838" y="3292475"/>
              <a:ext cx="950912" cy="60325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15"/>
            <p:cNvSpPr>
              <a:spLocks noChangeArrowheads="1"/>
            </p:cNvSpPr>
            <p:nvPr/>
          </p:nvSpPr>
          <p:spPr bwMode="auto">
            <a:xfrm>
              <a:off x="4252913" y="3278187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252913" y="3532187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4252913" y="368300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098" name="Line 18"/>
            <p:cNvSpPr>
              <a:spLocks noChangeShapeType="1"/>
            </p:cNvSpPr>
            <p:nvPr/>
          </p:nvSpPr>
          <p:spPr bwMode="auto">
            <a:xfrm flipH="1">
              <a:off x="3856038" y="3419475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Line 19"/>
            <p:cNvSpPr>
              <a:spLocks noChangeShapeType="1"/>
            </p:cNvSpPr>
            <p:nvPr/>
          </p:nvSpPr>
          <p:spPr bwMode="auto">
            <a:xfrm flipH="1">
              <a:off x="3581400" y="3660775"/>
              <a:ext cx="70643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20"/>
            <p:cNvSpPr>
              <a:spLocks noChangeShapeType="1"/>
            </p:cNvSpPr>
            <p:nvPr/>
          </p:nvSpPr>
          <p:spPr bwMode="auto">
            <a:xfrm flipH="1">
              <a:off x="2300288" y="3846512"/>
              <a:ext cx="1987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21"/>
            <p:cNvSpPr>
              <a:spLocks noChangeShapeType="1"/>
            </p:cNvSpPr>
            <p:nvPr/>
          </p:nvSpPr>
          <p:spPr bwMode="auto">
            <a:xfrm>
              <a:off x="5254625" y="3540125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5721350" y="341153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H1</a:t>
              </a:r>
            </a:p>
          </p:txBody>
        </p:sp>
        <p:sp>
          <p:nvSpPr>
            <p:cNvPr id="46103" name="Rectangle 23"/>
            <p:cNvSpPr>
              <a:spLocks noChangeArrowheads="1"/>
            </p:cNvSpPr>
            <p:nvPr/>
          </p:nvSpPr>
          <p:spPr bwMode="auto">
            <a:xfrm>
              <a:off x="4545013" y="3476625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04" name="Rectangle 24"/>
            <p:cNvSpPr>
              <a:spLocks noChangeArrowheads="1"/>
            </p:cNvSpPr>
            <p:nvPr/>
          </p:nvSpPr>
          <p:spPr bwMode="auto">
            <a:xfrm>
              <a:off x="4287838" y="4224337"/>
              <a:ext cx="950912" cy="60483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25"/>
            <p:cNvSpPr>
              <a:spLocks noChangeArrowheads="1"/>
            </p:cNvSpPr>
            <p:nvPr/>
          </p:nvSpPr>
          <p:spPr bwMode="auto">
            <a:xfrm>
              <a:off x="4252913" y="4211637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106" name="Rectangle 26"/>
            <p:cNvSpPr>
              <a:spLocks noChangeArrowheads="1"/>
            </p:cNvSpPr>
            <p:nvPr/>
          </p:nvSpPr>
          <p:spPr bwMode="auto">
            <a:xfrm>
              <a:off x="4252913" y="4462462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107" name="Rectangle 27"/>
            <p:cNvSpPr>
              <a:spLocks noChangeArrowheads="1"/>
            </p:cNvSpPr>
            <p:nvPr/>
          </p:nvSpPr>
          <p:spPr bwMode="auto">
            <a:xfrm>
              <a:off x="4252913" y="4616450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108" name="Line 28"/>
            <p:cNvSpPr>
              <a:spLocks noChangeShapeType="1"/>
            </p:cNvSpPr>
            <p:nvPr/>
          </p:nvSpPr>
          <p:spPr bwMode="auto">
            <a:xfrm flipH="1">
              <a:off x="3856038" y="4351337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Line 29"/>
            <p:cNvSpPr>
              <a:spLocks noChangeShapeType="1"/>
            </p:cNvSpPr>
            <p:nvPr/>
          </p:nvSpPr>
          <p:spPr bwMode="auto">
            <a:xfrm flipH="1">
              <a:off x="3267075" y="4592637"/>
              <a:ext cx="10207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Line 30"/>
            <p:cNvSpPr>
              <a:spLocks noChangeShapeType="1"/>
            </p:cNvSpPr>
            <p:nvPr/>
          </p:nvSpPr>
          <p:spPr bwMode="auto">
            <a:xfrm flipH="1">
              <a:off x="2681288" y="4779962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31"/>
            <p:cNvSpPr>
              <a:spLocks noChangeShapeType="1"/>
            </p:cNvSpPr>
            <p:nvPr/>
          </p:nvSpPr>
          <p:spPr bwMode="auto">
            <a:xfrm>
              <a:off x="5254625" y="4471987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32"/>
            <p:cNvSpPr>
              <a:spLocks noChangeArrowheads="1"/>
            </p:cNvSpPr>
            <p:nvPr/>
          </p:nvSpPr>
          <p:spPr bwMode="auto">
            <a:xfrm>
              <a:off x="5721350" y="4343400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H2</a:t>
              </a:r>
            </a:p>
          </p:txBody>
        </p:sp>
        <p:sp>
          <p:nvSpPr>
            <p:cNvPr id="46113" name="Rectangle 33"/>
            <p:cNvSpPr>
              <a:spLocks noChangeArrowheads="1"/>
            </p:cNvSpPr>
            <p:nvPr/>
          </p:nvSpPr>
          <p:spPr bwMode="auto">
            <a:xfrm>
              <a:off x="4545013" y="4408487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14" name="Rectangle 34"/>
            <p:cNvSpPr>
              <a:spLocks noChangeArrowheads="1"/>
            </p:cNvSpPr>
            <p:nvPr/>
          </p:nvSpPr>
          <p:spPr bwMode="auto">
            <a:xfrm>
              <a:off x="4287838" y="5157787"/>
              <a:ext cx="950912" cy="601663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35"/>
            <p:cNvSpPr>
              <a:spLocks noChangeArrowheads="1"/>
            </p:cNvSpPr>
            <p:nvPr/>
          </p:nvSpPr>
          <p:spPr bwMode="auto">
            <a:xfrm>
              <a:off x="4252913" y="5143500"/>
              <a:ext cx="282575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</a:t>
              </a:r>
            </a:p>
          </p:txBody>
        </p:sp>
        <p:sp>
          <p:nvSpPr>
            <p:cNvPr id="46116" name="Rectangle 36"/>
            <p:cNvSpPr>
              <a:spLocks noChangeArrowheads="1"/>
            </p:cNvSpPr>
            <p:nvPr/>
          </p:nvSpPr>
          <p:spPr bwMode="auto">
            <a:xfrm>
              <a:off x="4252913" y="5394325"/>
              <a:ext cx="26511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0</a:t>
              </a:r>
            </a:p>
            <a:p>
              <a:pPr defTabSz="762000" latinLnBrk="1"/>
              <a:endParaRPr lang="en-US" altLang="ko-KR" sz="1200"/>
            </a:p>
          </p:txBody>
        </p:sp>
        <p:sp>
          <p:nvSpPr>
            <p:cNvPr id="46117" name="Rectangle 37"/>
            <p:cNvSpPr>
              <a:spLocks noChangeArrowheads="1"/>
            </p:cNvSpPr>
            <p:nvPr/>
          </p:nvSpPr>
          <p:spPr bwMode="auto">
            <a:xfrm>
              <a:off x="4252913" y="5546725"/>
              <a:ext cx="265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1</a:t>
              </a:r>
            </a:p>
          </p:txBody>
        </p:sp>
        <p:sp>
          <p:nvSpPr>
            <p:cNvPr id="46118" name="Line 38"/>
            <p:cNvSpPr>
              <a:spLocks noChangeShapeType="1"/>
            </p:cNvSpPr>
            <p:nvPr/>
          </p:nvSpPr>
          <p:spPr bwMode="auto">
            <a:xfrm flipH="1">
              <a:off x="3856038" y="5283200"/>
              <a:ext cx="4318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9" name="Line 39"/>
            <p:cNvSpPr>
              <a:spLocks noChangeShapeType="1"/>
            </p:cNvSpPr>
            <p:nvPr/>
          </p:nvSpPr>
          <p:spPr bwMode="auto">
            <a:xfrm flipH="1">
              <a:off x="2973388" y="5535612"/>
              <a:ext cx="13144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Line 40"/>
            <p:cNvSpPr>
              <a:spLocks noChangeShapeType="1"/>
            </p:cNvSpPr>
            <p:nvPr/>
          </p:nvSpPr>
          <p:spPr bwMode="auto">
            <a:xfrm flipH="1">
              <a:off x="2681288" y="5721350"/>
              <a:ext cx="16065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Line 41"/>
            <p:cNvSpPr>
              <a:spLocks noChangeShapeType="1"/>
            </p:cNvSpPr>
            <p:nvPr/>
          </p:nvSpPr>
          <p:spPr bwMode="auto">
            <a:xfrm>
              <a:off x="5254625" y="5402262"/>
              <a:ext cx="4492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42"/>
            <p:cNvSpPr>
              <a:spLocks noChangeArrowheads="1"/>
            </p:cNvSpPr>
            <p:nvPr/>
          </p:nvSpPr>
          <p:spPr bwMode="auto">
            <a:xfrm>
              <a:off x="5721350" y="5273675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H3</a:t>
              </a:r>
            </a:p>
          </p:txBody>
        </p:sp>
        <p:sp>
          <p:nvSpPr>
            <p:cNvPr id="46123" name="Rectangle 43"/>
            <p:cNvSpPr>
              <a:spLocks noChangeArrowheads="1"/>
            </p:cNvSpPr>
            <p:nvPr/>
          </p:nvSpPr>
          <p:spPr bwMode="auto">
            <a:xfrm>
              <a:off x="4545013" y="5338762"/>
              <a:ext cx="519112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MUX</a:t>
              </a:r>
            </a:p>
          </p:txBody>
        </p:sp>
        <p:sp>
          <p:nvSpPr>
            <p:cNvPr id="46124" name="Line 44"/>
            <p:cNvSpPr>
              <a:spLocks noChangeShapeType="1"/>
            </p:cNvSpPr>
            <p:nvPr/>
          </p:nvSpPr>
          <p:spPr bwMode="auto">
            <a:xfrm flipV="1">
              <a:off x="3862388" y="1911350"/>
              <a:ext cx="0" cy="337661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Line 45"/>
            <p:cNvSpPr>
              <a:spLocks noChangeShapeType="1"/>
            </p:cNvSpPr>
            <p:nvPr/>
          </p:nvSpPr>
          <p:spPr bwMode="auto">
            <a:xfrm flipV="1">
              <a:off x="3587750" y="3159125"/>
              <a:ext cx="0" cy="5175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Line 47"/>
            <p:cNvSpPr>
              <a:spLocks noChangeShapeType="1"/>
            </p:cNvSpPr>
            <p:nvPr/>
          </p:nvSpPr>
          <p:spPr bwMode="auto">
            <a:xfrm flipV="1">
              <a:off x="2971800" y="3840162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7" name="Line 48"/>
            <p:cNvSpPr>
              <a:spLocks noChangeShapeType="1"/>
            </p:cNvSpPr>
            <p:nvPr/>
          </p:nvSpPr>
          <p:spPr bwMode="auto">
            <a:xfrm flipV="1">
              <a:off x="2686050" y="4213225"/>
              <a:ext cx="0" cy="5715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Line 49"/>
            <p:cNvSpPr>
              <a:spLocks noChangeShapeType="1"/>
            </p:cNvSpPr>
            <p:nvPr/>
          </p:nvSpPr>
          <p:spPr bwMode="auto">
            <a:xfrm flipH="1">
              <a:off x="2300288" y="3168650"/>
              <a:ext cx="129698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Line 50"/>
            <p:cNvSpPr>
              <a:spLocks noChangeShapeType="1"/>
            </p:cNvSpPr>
            <p:nvPr/>
          </p:nvSpPr>
          <p:spPr bwMode="auto">
            <a:xfrm flipH="1">
              <a:off x="2300288" y="3475037"/>
              <a:ext cx="100330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Line 51"/>
            <p:cNvSpPr>
              <a:spLocks noChangeShapeType="1"/>
            </p:cNvSpPr>
            <p:nvPr/>
          </p:nvSpPr>
          <p:spPr bwMode="auto">
            <a:xfrm flipH="1">
              <a:off x="2300288" y="4219575"/>
              <a:ext cx="40481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Line 52"/>
            <p:cNvSpPr>
              <a:spLocks noChangeShapeType="1"/>
            </p:cNvSpPr>
            <p:nvPr/>
          </p:nvSpPr>
          <p:spPr bwMode="auto">
            <a:xfrm flipV="1">
              <a:off x="2686050" y="2098675"/>
              <a:ext cx="0" cy="6365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Line 53"/>
            <p:cNvSpPr>
              <a:spLocks noChangeShapeType="1"/>
            </p:cNvSpPr>
            <p:nvPr/>
          </p:nvSpPr>
          <p:spPr bwMode="auto">
            <a:xfrm>
              <a:off x="2686050" y="5727700"/>
              <a:ext cx="0" cy="2190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54"/>
            <p:cNvSpPr>
              <a:spLocks noChangeArrowheads="1"/>
            </p:cNvSpPr>
            <p:nvPr/>
          </p:nvSpPr>
          <p:spPr bwMode="auto">
            <a:xfrm>
              <a:off x="3473450" y="1620837"/>
              <a:ext cx="628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Select</a:t>
              </a:r>
            </a:p>
          </p:txBody>
        </p:sp>
        <p:sp>
          <p:nvSpPr>
            <p:cNvPr id="46134" name="Rectangle 55"/>
            <p:cNvSpPr>
              <a:spLocks noChangeArrowheads="1"/>
            </p:cNvSpPr>
            <p:nvPr/>
          </p:nvSpPr>
          <p:spPr bwMode="auto">
            <a:xfrm>
              <a:off x="4011613" y="1524000"/>
              <a:ext cx="1846262" cy="4191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 dirty="0"/>
                <a:t>0 for shift right (down) </a:t>
              </a:r>
            </a:p>
            <a:p>
              <a:pPr defTabSz="762000"/>
              <a:r>
                <a:rPr lang="en-US" altLang="ko-KR" sz="1200" dirty="0"/>
                <a:t>1 for shift left (up)</a:t>
              </a:r>
            </a:p>
          </p:txBody>
        </p:sp>
        <p:sp>
          <p:nvSpPr>
            <p:cNvPr id="46135" name="Rectangle 57"/>
            <p:cNvSpPr>
              <a:spLocks noChangeArrowheads="1"/>
            </p:cNvSpPr>
            <p:nvPr/>
          </p:nvSpPr>
          <p:spPr bwMode="auto">
            <a:xfrm>
              <a:off x="2124075" y="1638300"/>
              <a:ext cx="815975" cy="5270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>
                <a:lnSpc>
                  <a:spcPct val="80000"/>
                </a:lnSpc>
              </a:pPr>
              <a:r>
                <a:rPr lang="en-US" altLang="ko-KR" sz="1200"/>
                <a:t>Serial</a:t>
              </a:r>
            </a:p>
            <a:p>
              <a:pPr defTabSz="762000">
                <a:lnSpc>
                  <a:spcPct val="80000"/>
                </a:lnSpc>
              </a:pPr>
              <a:r>
                <a:rPr lang="en-US" altLang="ko-KR" sz="1200"/>
                <a:t>input (I</a:t>
              </a:r>
              <a:r>
                <a:rPr lang="en-US" altLang="ko-KR" sz="1200" baseline="-25000"/>
                <a:t>R</a:t>
              </a:r>
              <a:r>
                <a:rPr lang="en-US" altLang="ko-KR" sz="1200"/>
                <a:t>)</a:t>
              </a:r>
            </a:p>
            <a:p>
              <a:pPr defTabSz="762000" eaLnBrk="1">
                <a:lnSpc>
                  <a:spcPct val="80000"/>
                </a:lnSpc>
              </a:pPr>
              <a:endParaRPr lang="en-US" altLang="ko-KR" sz="1200"/>
            </a:p>
          </p:txBody>
        </p:sp>
        <p:sp>
          <p:nvSpPr>
            <p:cNvPr id="46136" name="Rectangle 60"/>
            <p:cNvSpPr>
              <a:spLocks noChangeArrowheads="1"/>
            </p:cNvSpPr>
            <p:nvPr/>
          </p:nvSpPr>
          <p:spPr bwMode="auto">
            <a:xfrm>
              <a:off x="1795463" y="3040062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A0</a:t>
              </a:r>
            </a:p>
          </p:txBody>
        </p:sp>
        <p:sp>
          <p:nvSpPr>
            <p:cNvPr id="46137" name="Rectangle 61"/>
            <p:cNvSpPr>
              <a:spLocks noChangeArrowheads="1"/>
            </p:cNvSpPr>
            <p:nvPr/>
          </p:nvSpPr>
          <p:spPr bwMode="auto">
            <a:xfrm>
              <a:off x="1795463" y="3346450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A1</a:t>
              </a:r>
            </a:p>
          </p:txBody>
        </p:sp>
        <p:sp>
          <p:nvSpPr>
            <p:cNvPr id="46138" name="Rectangle 62"/>
            <p:cNvSpPr>
              <a:spLocks noChangeArrowheads="1"/>
            </p:cNvSpPr>
            <p:nvPr/>
          </p:nvSpPr>
          <p:spPr bwMode="auto">
            <a:xfrm>
              <a:off x="1795463" y="372903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A2</a:t>
              </a:r>
            </a:p>
          </p:txBody>
        </p:sp>
        <p:sp>
          <p:nvSpPr>
            <p:cNvPr id="46139" name="Rectangle 63"/>
            <p:cNvSpPr>
              <a:spLocks noChangeArrowheads="1"/>
            </p:cNvSpPr>
            <p:nvPr/>
          </p:nvSpPr>
          <p:spPr bwMode="auto">
            <a:xfrm>
              <a:off x="1795463" y="4090987"/>
              <a:ext cx="374650" cy="254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A3</a:t>
              </a:r>
            </a:p>
          </p:txBody>
        </p:sp>
        <p:sp>
          <p:nvSpPr>
            <p:cNvPr id="46140" name="Rectangle 64"/>
            <p:cNvSpPr>
              <a:spLocks noChangeArrowheads="1"/>
            </p:cNvSpPr>
            <p:nvPr/>
          </p:nvSpPr>
          <p:spPr bwMode="auto">
            <a:xfrm>
              <a:off x="2090738" y="5899150"/>
              <a:ext cx="847725" cy="5842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sz="1200"/>
                <a:t>Serial</a:t>
              </a:r>
            </a:p>
            <a:p>
              <a:pPr defTabSz="762000"/>
              <a:r>
                <a:rPr lang="en-US" altLang="ko-KR" sz="1200"/>
                <a:t>input (I</a:t>
              </a:r>
              <a:r>
                <a:rPr lang="en-US" altLang="ko-KR" sz="1200" baseline="-25000"/>
                <a:t>L</a:t>
              </a:r>
              <a:r>
                <a:rPr lang="en-US" altLang="ko-KR" sz="1200"/>
                <a:t>) </a:t>
              </a:r>
            </a:p>
            <a:p>
              <a:pPr defTabSz="762000" eaLnBrk="1"/>
              <a:endParaRPr lang="en-US" altLang="ko-KR" sz="1200"/>
            </a:p>
          </p:txBody>
        </p:sp>
        <p:sp>
          <p:nvSpPr>
            <p:cNvPr id="46141" name="Line 68"/>
            <p:cNvSpPr>
              <a:spLocks noChangeShapeType="1"/>
            </p:cNvSpPr>
            <p:nvPr/>
          </p:nvSpPr>
          <p:spPr bwMode="auto">
            <a:xfrm flipV="1">
              <a:off x="3276600" y="2906712"/>
              <a:ext cx="0" cy="17113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5356225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5. Arithmetic Logic Shift Unit</a:t>
            </a:r>
          </a:p>
        </p:txBody>
      </p:sp>
      <p:sp>
        <p:nvSpPr>
          <p:cNvPr id="47107" name="Rectangle 86"/>
          <p:cNvSpPr>
            <a:spLocks noChangeArrowheads="1"/>
          </p:cNvSpPr>
          <p:nvPr/>
        </p:nvSpPr>
        <p:spPr bwMode="auto">
          <a:xfrm>
            <a:off x="1181100" y="3976688"/>
            <a:ext cx="5981700" cy="26924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S3    S2    </a:t>
            </a:r>
            <a:r>
              <a:rPr lang="en-US" altLang="ko-KR" sz="1200" dirty="0" smtClean="0">
                <a:solidFill>
                  <a:schemeClr val="tx1"/>
                </a:solidFill>
              </a:rPr>
              <a:t> S1	S0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Cin</a:t>
            </a:r>
            <a:r>
              <a:rPr lang="en-US" altLang="ko-KR" sz="1200" dirty="0">
                <a:solidFill>
                  <a:schemeClr val="tx1"/>
                </a:solidFill>
              </a:rPr>
              <a:t>	Operation	          Function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0	F = A	         Transfer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      0	1	F = A + 1	         Increment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      1	0	F = A + B	         Addition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0        0     0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1	F = A + B + 1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</a:t>
            </a:r>
            <a:r>
              <a:rPr lang="en-US" altLang="ko-KR" sz="1200" dirty="0">
                <a:solidFill>
                  <a:schemeClr val="tx1"/>
                </a:solidFill>
              </a:rPr>
              <a:t>Add with carry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 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0	F = A + B’   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>
                <a:solidFill>
                  <a:schemeClr val="tx1"/>
                </a:solidFill>
              </a:rPr>
              <a:t>Subtract with borrow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1	F = A + B’+ 1   </a:t>
            </a:r>
            <a:r>
              <a:rPr lang="en-US" altLang="ko-KR" sz="1200" dirty="0" smtClean="0">
                <a:solidFill>
                  <a:schemeClr val="tx1"/>
                </a:solidFill>
              </a:rPr>
              <a:t>     </a:t>
            </a:r>
            <a:r>
              <a:rPr lang="en-US" altLang="ko-KR" sz="1200" dirty="0">
                <a:solidFill>
                  <a:schemeClr val="tx1"/>
                </a:solidFill>
              </a:rPr>
              <a:t>Subtraction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0	F = A - 1	         Decrement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0        0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1	F = A	         </a:t>
            </a:r>
            <a:r>
              <a:rPr lang="en-US" altLang="ko-KR" sz="1200" dirty="0" err="1">
                <a:solidFill>
                  <a:schemeClr val="tx1"/>
                </a:solidFill>
              </a:rPr>
              <a:t>TransferA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X	F = A 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</a:t>
            </a:r>
            <a:r>
              <a:rPr lang="en-US" altLang="ko-KR" sz="1200" dirty="0">
                <a:solidFill>
                  <a:schemeClr val="tx1"/>
                </a:solidFill>
              </a:rPr>
              <a:t> B	         AND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0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X	F = A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</a:t>
            </a:r>
            <a:r>
              <a:rPr lang="en-US" altLang="ko-KR" sz="1200" dirty="0">
                <a:solidFill>
                  <a:schemeClr val="tx1"/>
                </a:solidFill>
              </a:rPr>
              <a:t> B	         OR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0</a:t>
            </a:r>
            <a:r>
              <a:rPr lang="en-US" altLang="ko-KR" sz="1200" dirty="0">
                <a:solidFill>
                  <a:schemeClr val="tx1"/>
                </a:solidFill>
              </a:rPr>
              <a:t>	X	F = A </a:t>
            </a:r>
            <a:r>
              <a:rPr lang="en-US" altLang="ko-KR" sz="1200" dirty="0">
                <a:solidFill>
                  <a:schemeClr val="tx1"/>
                </a:solidFill>
                <a:latin typeface="Symbol" pitchFamily="18" charset="2"/>
              </a:rPr>
              <a:t></a:t>
            </a:r>
            <a:r>
              <a:rPr lang="en-US" altLang="ko-KR" sz="1200" dirty="0">
                <a:solidFill>
                  <a:schemeClr val="tx1"/>
                </a:solidFill>
              </a:rPr>
              <a:t> B	         XOR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0        1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1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r>
              <a:rPr lang="en-US" altLang="ko-KR" sz="1200" dirty="0">
                <a:solidFill>
                  <a:schemeClr val="tx1"/>
                </a:solidFill>
              </a:rPr>
              <a:t>	X	F = A’	         Complement A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1        0     X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F = </a:t>
            </a:r>
            <a:r>
              <a:rPr lang="en-US" altLang="ko-KR" sz="1200" dirty="0" err="1">
                <a:solidFill>
                  <a:schemeClr val="tx1"/>
                </a:solidFill>
              </a:rPr>
              <a:t>shr</a:t>
            </a:r>
            <a:r>
              <a:rPr lang="en-US" altLang="ko-KR" sz="1200" dirty="0">
                <a:solidFill>
                  <a:schemeClr val="tx1"/>
                </a:solidFill>
              </a:rPr>
              <a:t> A	         Shift right A into F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200" dirty="0">
                <a:solidFill>
                  <a:schemeClr val="tx1"/>
                </a:solidFill>
              </a:rPr>
              <a:t>1        1     </a:t>
            </a:r>
            <a:r>
              <a:rPr lang="en-US" altLang="ko-KR" sz="1200" dirty="0" smtClean="0">
                <a:solidFill>
                  <a:schemeClr val="tx1"/>
                </a:solidFill>
              </a:rPr>
              <a:t> 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</a:t>
            </a:r>
            <a:r>
              <a:rPr lang="en-US" altLang="ko-KR" sz="1200" dirty="0" err="1">
                <a:solidFill>
                  <a:schemeClr val="tx1"/>
                </a:solidFill>
              </a:rPr>
              <a:t>X</a:t>
            </a:r>
            <a:r>
              <a:rPr lang="en-US" altLang="ko-KR" sz="1200" dirty="0">
                <a:solidFill>
                  <a:schemeClr val="tx1"/>
                </a:solidFill>
              </a:rPr>
              <a:t>	F = </a:t>
            </a:r>
            <a:r>
              <a:rPr lang="en-US" altLang="ko-KR" sz="1200" dirty="0" err="1">
                <a:solidFill>
                  <a:schemeClr val="tx1"/>
                </a:solidFill>
              </a:rPr>
              <a:t>shl</a:t>
            </a:r>
            <a:r>
              <a:rPr lang="en-US" altLang="ko-KR" sz="1200" dirty="0">
                <a:solidFill>
                  <a:schemeClr val="tx1"/>
                </a:solidFill>
              </a:rPr>
              <a:t> A	         Shift left A into F</a:t>
            </a:r>
          </a:p>
          <a:p>
            <a:pPr defTabSz="762000" eaLnBrk="1">
              <a:lnSpc>
                <a:spcPct val="80000"/>
              </a:lnSpc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3602038" y="676275"/>
            <a:ext cx="20637" cy="398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Rectangle 9"/>
          <p:cNvSpPr>
            <a:spLocks noChangeArrowheads="1"/>
          </p:cNvSpPr>
          <p:nvPr/>
        </p:nvSpPr>
        <p:spPr bwMode="auto">
          <a:xfrm>
            <a:off x="2713038" y="1401763"/>
            <a:ext cx="927100" cy="750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Rectangle 10"/>
          <p:cNvSpPr>
            <a:spLocks noChangeArrowheads="1"/>
          </p:cNvSpPr>
          <p:nvPr/>
        </p:nvSpPr>
        <p:spPr bwMode="auto">
          <a:xfrm>
            <a:off x="2703513" y="1506538"/>
            <a:ext cx="922337" cy="293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2667000" y="1600200"/>
            <a:ext cx="1058863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Arithmetic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3" name="Rectangle 12"/>
          <p:cNvSpPr>
            <a:spLocks noChangeArrowheads="1"/>
          </p:cNvSpPr>
          <p:nvPr/>
        </p:nvSpPr>
        <p:spPr bwMode="auto">
          <a:xfrm>
            <a:off x="2784475" y="1789113"/>
            <a:ext cx="742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Circuit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4" name="Rectangle 13"/>
          <p:cNvSpPr>
            <a:spLocks noChangeArrowheads="1"/>
          </p:cNvSpPr>
          <p:nvPr/>
        </p:nvSpPr>
        <p:spPr bwMode="auto">
          <a:xfrm>
            <a:off x="2713038" y="2695575"/>
            <a:ext cx="927100" cy="75247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5" name="Rectangle 14"/>
          <p:cNvSpPr>
            <a:spLocks noChangeArrowheads="1"/>
          </p:cNvSpPr>
          <p:nvPr/>
        </p:nvSpPr>
        <p:spPr bwMode="auto">
          <a:xfrm>
            <a:off x="2665413" y="2801938"/>
            <a:ext cx="882650" cy="2936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15"/>
          <p:cNvSpPr>
            <a:spLocks noChangeArrowheads="1"/>
          </p:cNvSpPr>
          <p:nvPr/>
        </p:nvSpPr>
        <p:spPr bwMode="auto">
          <a:xfrm>
            <a:off x="2927350" y="2894013"/>
            <a:ext cx="652463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Logic</a:t>
            </a:r>
          </a:p>
        </p:txBody>
      </p:sp>
      <p:sp>
        <p:nvSpPr>
          <p:cNvPr id="47117" name="Rectangle 16"/>
          <p:cNvSpPr>
            <a:spLocks noChangeArrowheads="1"/>
          </p:cNvSpPr>
          <p:nvPr/>
        </p:nvSpPr>
        <p:spPr bwMode="auto">
          <a:xfrm>
            <a:off x="2860675" y="3059113"/>
            <a:ext cx="742950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Circuit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18" name="Rectangle 20"/>
          <p:cNvSpPr>
            <a:spLocks noChangeArrowheads="1"/>
          </p:cNvSpPr>
          <p:nvPr/>
        </p:nvSpPr>
        <p:spPr bwMode="auto">
          <a:xfrm>
            <a:off x="3019425" y="10287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</a:t>
            </a:r>
          </a:p>
        </p:txBody>
      </p:sp>
      <p:sp>
        <p:nvSpPr>
          <p:cNvPr id="47119" name="Rectangle 21"/>
          <p:cNvSpPr>
            <a:spLocks noChangeArrowheads="1"/>
          </p:cNvSpPr>
          <p:nvPr/>
        </p:nvSpPr>
        <p:spPr bwMode="auto">
          <a:xfrm>
            <a:off x="3052763" y="233362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C</a:t>
            </a:r>
          </a:p>
        </p:txBody>
      </p:sp>
      <p:sp>
        <p:nvSpPr>
          <p:cNvPr id="47120" name="Line 22"/>
          <p:cNvSpPr>
            <a:spLocks noChangeShapeType="1"/>
          </p:cNvSpPr>
          <p:nvPr/>
        </p:nvSpPr>
        <p:spPr bwMode="auto">
          <a:xfrm>
            <a:off x="2541588" y="1552575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1" name="Line 23"/>
          <p:cNvSpPr>
            <a:spLocks noChangeShapeType="1"/>
          </p:cNvSpPr>
          <p:nvPr/>
        </p:nvSpPr>
        <p:spPr bwMode="auto">
          <a:xfrm>
            <a:off x="2371725" y="17065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2" name="Line 24"/>
          <p:cNvSpPr>
            <a:spLocks noChangeShapeType="1"/>
          </p:cNvSpPr>
          <p:nvPr/>
        </p:nvSpPr>
        <p:spPr bwMode="auto">
          <a:xfrm>
            <a:off x="2030413" y="1858963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3" name="Line 25"/>
          <p:cNvSpPr>
            <a:spLocks noChangeShapeType="1"/>
          </p:cNvSpPr>
          <p:nvPr/>
        </p:nvSpPr>
        <p:spPr bwMode="auto">
          <a:xfrm>
            <a:off x="2200275" y="20113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Line 26"/>
          <p:cNvSpPr>
            <a:spLocks noChangeShapeType="1"/>
          </p:cNvSpPr>
          <p:nvPr/>
        </p:nvSpPr>
        <p:spPr bwMode="auto">
          <a:xfrm>
            <a:off x="2541588" y="2849563"/>
            <a:ext cx="158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7"/>
          <p:cNvSpPr>
            <a:spLocks noChangeShapeType="1"/>
          </p:cNvSpPr>
          <p:nvPr/>
        </p:nvSpPr>
        <p:spPr bwMode="auto">
          <a:xfrm>
            <a:off x="2371725" y="30019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6" name="Line 28"/>
          <p:cNvSpPr>
            <a:spLocks noChangeShapeType="1"/>
          </p:cNvSpPr>
          <p:nvPr/>
        </p:nvSpPr>
        <p:spPr bwMode="auto">
          <a:xfrm>
            <a:off x="1858963" y="31543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7" name="Line 29"/>
          <p:cNvSpPr>
            <a:spLocks noChangeShapeType="1"/>
          </p:cNvSpPr>
          <p:nvPr/>
        </p:nvSpPr>
        <p:spPr bwMode="auto">
          <a:xfrm>
            <a:off x="1858963" y="3306763"/>
            <a:ext cx="8413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8" name="Line 30"/>
          <p:cNvSpPr>
            <a:spLocks noChangeShapeType="1"/>
          </p:cNvSpPr>
          <p:nvPr/>
        </p:nvSpPr>
        <p:spPr bwMode="auto">
          <a:xfrm>
            <a:off x="3651250" y="17811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29" name="Line 31"/>
          <p:cNvSpPr>
            <a:spLocks noChangeShapeType="1"/>
          </p:cNvSpPr>
          <p:nvPr/>
        </p:nvSpPr>
        <p:spPr bwMode="auto">
          <a:xfrm>
            <a:off x="3651250" y="3076575"/>
            <a:ext cx="3492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Line 32"/>
          <p:cNvSpPr>
            <a:spLocks noChangeShapeType="1"/>
          </p:cNvSpPr>
          <p:nvPr/>
        </p:nvSpPr>
        <p:spPr bwMode="auto">
          <a:xfrm>
            <a:off x="3992563" y="1781175"/>
            <a:ext cx="0" cy="5238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1" name="Line 33"/>
          <p:cNvSpPr>
            <a:spLocks noChangeShapeType="1"/>
          </p:cNvSpPr>
          <p:nvPr/>
        </p:nvSpPr>
        <p:spPr bwMode="auto">
          <a:xfrm>
            <a:off x="3992563" y="2466975"/>
            <a:ext cx="0" cy="609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Line 34"/>
          <p:cNvSpPr>
            <a:spLocks noChangeShapeType="1"/>
          </p:cNvSpPr>
          <p:nvPr/>
        </p:nvSpPr>
        <p:spPr bwMode="auto">
          <a:xfrm>
            <a:off x="3992563" y="23145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3" name="Line 35"/>
          <p:cNvSpPr>
            <a:spLocks noChangeShapeType="1"/>
          </p:cNvSpPr>
          <p:nvPr/>
        </p:nvSpPr>
        <p:spPr bwMode="auto">
          <a:xfrm>
            <a:off x="3992563" y="24669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4" name="Line 36"/>
          <p:cNvSpPr>
            <a:spLocks noChangeShapeType="1"/>
          </p:cNvSpPr>
          <p:nvPr/>
        </p:nvSpPr>
        <p:spPr bwMode="auto">
          <a:xfrm>
            <a:off x="4162425" y="2619375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5" name="Line 37"/>
          <p:cNvSpPr>
            <a:spLocks noChangeShapeType="1"/>
          </p:cNvSpPr>
          <p:nvPr/>
        </p:nvSpPr>
        <p:spPr bwMode="auto">
          <a:xfrm>
            <a:off x="4333875" y="2771775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Line 38"/>
          <p:cNvSpPr>
            <a:spLocks noChangeShapeType="1"/>
          </p:cNvSpPr>
          <p:nvPr/>
        </p:nvSpPr>
        <p:spPr bwMode="auto">
          <a:xfrm>
            <a:off x="4162425" y="2163763"/>
            <a:ext cx="5000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7" name="Line 39"/>
          <p:cNvSpPr>
            <a:spLocks noChangeShapeType="1"/>
          </p:cNvSpPr>
          <p:nvPr/>
        </p:nvSpPr>
        <p:spPr bwMode="auto">
          <a:xfrm>
            <a:off x="4333875" y="2011363"/>
            <a:ext cx="3286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8" name="Rectangle 40"/>
          <p:cNvSpPr>
            <a:spLocks noChangeArrowheads="1"/>
          </p:cNvSpPr>
          <p:nvPr/>
        </p:nvSpPr>
        <p:spPr bwMode="auto">
          <a:xfrm>
            <a:off x="4675188" y="1933575"/>
            <a:ext cx="669925" cy="90328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39" name="Line 41"/>
          <p:cNvSpPr>
            <a:spLocks noChangeShapeType="1"/>
          </p:cNvSpPr>
          <p:nvPr/>
        </p:nvSpPr>
        <p:spPr bwMode="auto">
          <a:xfrm>
            <a:off x="5357813" y="2390775"/>
            <a:ext cx="244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Rectangle 42"/>
          <p:cNvSpPr>
            <a:spLocks noChangeArrowheads="1"/>
          </p:cNvSpPr>
          <p:nvPr/>
        </p:nvSpPr>
        <p:spPr bwMode="auto">
          <a:xfrm>
            <a:off x="4816475" y="2236788"/>
            <a:ext cx="574675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4 x 1</a:t>
            </a:r>
          </a:p>
          <a:p>
            <a:pPr defTabSz="762000" latinLnBrk="1"/>
            <a:endParaRPr lang="en-US" altLang="ko-KR" sz="1400"/>
          </a:p>
        </p:txBody>
      </p:sp>
      <p:sp>
        <p:nvSpPr>
          <p:cNvPr id="47141" name="Rectangle 43"/>
          <p:cNvSpPr>
            <a:spLocks noChangeArrowheads="1"/>
          </p:cNvSpPr>
          <p:nvPr/>
        </p:nvSpPr>
        <p:spPr bwMode="auto">
          <a:xfrm>
            <a:off x="4811713" y="2390775"/>
            <a:ext cx="576262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MUX</a:t>
            </a:r>
          </a:p>
        </p:txBody>
      </p:sp>
      <p:sp>
        <p:nvSpPr>
          <p:cNvPr id="47142" name="Rectangle 44"/>
          <p:cNvSpPr>
            <a:spLocks noChangeArrowheads="1"/>
          </p:cNvSpPr>
          <p:nvPr/>
        </p:nvSpPr>
        <p:spPr bwMode="auto">
          <a:xfrm>
            <a:off x="4608513" y="1982788"/>
            <a:ext cx="5921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Select</a:t>
            </a:r>
          </a:p>
        </p:txBody>
      </p:sp>
      <p:sp>
        <p:nvSpPr>
          <p:cNvPr id="47143" name="Rectangle 45"/>
          <p:cNvSpPr>
            <a:spLocks noChangeArrowheads="1"/>
          </p:cNvSpPr>
          <p:nvPr/>
        </p:nvSpPr>
        <p:spPr bwMode="auto">
          <a:xfrm>
            <a:off x="4619625" y="2247900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0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4" name="Rectangle 46"/>
          <p:cNvSpPr>
            <a:spLocks noChangeArrowheads="1"/>
          </p:cNvSpPr>
          <p:nvPr/>
        </p:nvSpPr>
        <p:spPr bwMode="auto">
          <a:xfrm>
            <a:off x="4619625" y="2386013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1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5" name="Rectangle 47"/>
          <p:cNvSpPr>
            <a:spLocks noChangeArrowheads="1"/>
          </p:cNvSpPr>
          <p:nvPr/>
        </p:nvSpPr>
        <p:spPr bwMode="auto">
          <a:xfrm>
            <a:off x="4619625" y="2524125"/>
            <a:ext cx="25876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2</a:t>
            </a:r>
          </a:p>
          <a:p>
            <a:pPr defTabSz="762000" latinLnBrk="1"/>
            <a:endParaRPr lang="en-US" altLang="ko-KR" sz="1100"/>
          </a:p>
        </p:txBody>
      </p:sp>
      <p:sp>
        <p:nvSpPr>
          <p:cNvPr id="47146" name="Rectangle 48"/>
          <p:cNvSpPr>
            <a:spLocks noChangeArrowheads="1"/>
          </p:cNvSpPr>
          <p:nvPr/>
        </p:nvSpPr>
        <p:spPr bwMode="auto">
          <a:xfrm>
            <a:off x="4619625" y="2657475"/>
            <a:ext cx="25876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3</a:t>
            </a:r>
          </a:p>
        </p:txBody>
      </p:sp>
      <p:sp>
        <p:nvSpPr>
          <p:cNvPr id="47147" name="Rectangle 49"/>
          <p:cNvSpPr>
            <a:spLocks noChangeArrowheads="1"/>
          </p:cNvSpPr>
          <p:nvPr/>
        </p:nvSpPr>
        <p:spPr bwMode="auto">
          <a:xfrm>
            <a:off x="5554663" y="2309813"/>
            <a:ext cx="266700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F</a:t>
            </a:r>
          </a:p>
        </p:txBody>
      </p:sp>
      <p:sp>
        <p:nvSpPr>
          <p:cNvPr id="47148" name="Line 50"/>
          <p:cNvSpPr>
            <a:spLocks noChangeShapeType="1"/>
          </p:cNvSpPr>
          <p:nvPr/>
        </p:nvSpPr>
        <p:spPr bwMode="auto">
          <a:xfrm>
            <a:off x="2541588" y="1247775"/>
            <a:ext cx="0" cy="1589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49" name="Line 51"/>
          <p:cNvSpPr>
            <a:spLocks noChangeShapeType="1"/>
          </p:cNvSpPr>
          <p:nvPr/>
        </p:nvSpPr>
        <p:spPr bwMode="auto">
          <a:xfrm>
            <a:off x="2371725" y="1389063"/>
            <a:ext cx="0" cy="16017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0" name="Line 52"/>
          <p:cNvSpPr>
            <a:spLocks noChangeShapeType="1"/>
          </p:cNvSpPr>
          <p:nvPr/>
        </p:nvSpPr>
        <p:spPr bwMode="auto">
          <a:xfrm>
            <a:off x="2200275" y="2011363"/>
            <a:ext cx="0" cy="1284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1" name="Line 53"/>
          <p:cNvSpPr>
            <a:spLocks noChangeShapeType="1"/>
          </p:cNvSpPr>
          <p:nvPr/>
        </p:nvSpPr>
        <p:spPr bwMode="auto">
          <a:xfrm>
            <a:off x="2030413" y="1858963"/>
            <a:ext cx="0" cy="1282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2" name="Line 54"/>
          <p:cNvSpPr>
            <a:spLocks noChangeShapeType="1"/>
          </p:cNvSpPr>
          <p:nvPr/>
        </p:nvSpPr>
        <p:spPr bwMode="auto">
          <a:xfrm>
            <a:off x="1858963" y="1057275"/>
            <a:ext cx="22907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3" name="Line 55"/>
          <p:cNvSpPr>
            <a:spLocks noChangeShapeType="1"/>
          </p:cNvSpPr>
          <p:nvPr/>
        </p:nvSpPr>
        <p:spPr bwMode="auto">
          <a:xfrm>
            <a:off x="1858963" y="952500"/>
            <a:ext cx="2463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4" name="Line 56"/>
          <p:cNvSpPr>
            <a:spLocks noChangeShapeType="1"/>
          </p:cNvSpPr>
          <p:nvPr/>
        </p:nvSpPr>
        <p:spPr bwMode="auto">
          <a:xfrm>
            <a:off x="1871663" y="1247775"/>
            <a:ext cx="6699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5" name="Line 57"/>
          <p:cNvSpPr>
            <a:spLocks noChangeShapeType="1"/>
          </p:cNvSpPr>
          <p:nvPr/>
        </p:nvSpPr>
        <p:spPr bwMode="auto">
          <a:xfrm>
            <a:off x="1871663" y="1389063"/>
            <a:ext cx="50006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6" name="Line 58"/>
          <p:cNvSpPr>
            <a:spLocks noChangeShapeType="1"/>
          </p:cNvSpPr>
          <p:nvPr/>
        </p:nvSpPr>
        <p:spPr bwMode="auto">
          <a:xfrm flipV="1">
            <a:off x="4162425" y="1047750"/>
            <a:ext cx="0" cy="11128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7" name="Line 59"/>
          <p:cNvSpPr>
            <a:spLocks noChangeShapeType="1"/>
          </p:cNvSpPr>
          <p:nvPr/>
        </p:nvSpPr>
        <p:spPr bwMode="auto">
          <a:xfrm flipV="1">
            <a:off x="4333875" y="942975"/>
            <a:ext cx="0" cy="1066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8" name="Line 60"/>
          <p:cNvSpPr>
            <a:spLocks noChangeShapeType="1"/>
          </p:cNvSpPr>
          <p:nvPr/>
        </p:nvSpPr>
        <p:spPr bwMode="auto">
          <a:xfrm>
            <a:off x="2030413" y="3535363"/>
            <a:ext cx="21193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59" name="Line 61"/>
          <p:cNvSpPr>
            <a:spLocks noChangeShapeType="1"/>
          </p:cNvSpPr>
          <p:nvPr/>
        </p:nvSpPr>
        <p:spPr bwMode="auto">
          <a:xfrm>
            <a:off x="2030413" y="3686175"/>
            <a:ext cx="22923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0" name="Line 62"/>
          <p:cNvSpPr>
            <a:spLocks noChangeShapeType="1"/>
          </p:cNvSpPr>
          <p:nvPr/>
        </p:nvSpPr>
        <p:spPr bwMode="auto">
          <a:xfrm>
            <a:off x="4162425" y="26193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1" name="Line 63"/>
          <p:cNvSpPr>
            <a:spLocks noChangeShapeType="1"/>
          </p:cNvSpPr>
          <p:nvPr/>
        </p:nvSpPr>
        <p:spPr bwMode="auto">
          <a:xfrm>
            <a:off x="4333875" y="2771775"/>
            <a:ext cx="0" cy="9032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62" name="Rectangle 64"/>
          <p:cNvSpPr>
            <a:spLocks noChangeArrowheads="1"/>
          </p:cNvSpPr>
          <p:nvPr/>
        </p:nvSpPr>
        <p:spPr bwMode="auto">
          <a:xfrm>
            <a:off x="1530350" y="88741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S3</a:t>
            </a:r>
          </a:p>
        </p:txBody>
      </p:sp>
      <p:sp>
        <p:nvSpPr>
          <p:cNvPr id="47163" name="Rectangle 65"/>
          <p:cNvSpPr>
            <a:spLocks noChangeArrowheads="1"/>
          </p:cNvSpPr>
          <p:nvPr/>
        </p:nvSpPr>
        <p:spPr bwMode="auto">
          <a:xfrm>
            <a:off x="1543050" y="102076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S2</a:t>
            </a:r>
          </a:p>
        </p:txBody>
      </p:sp>
      <p:sp>
        <p:nvSpPr>
          <p:cNvPr id="47164" name="Rectangle 66"/>
          <p:cNvSpPr>
            <a:spLocks noChangeArrowheads="1"/>
          </p:cNvSpPr>
          <p:nvPr/>
        </p:nvSpPr>
        <p:spPr bwMode="auto">
          <a:xfrm>
            <a:off x="1552575" y="1152525"/>
            <a:ext cx="3524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S1</a:t>
            </a:r>
          </a:p>
        </p:txBody>
      </p:sp>
      <p:sp>
        <p:nvSpPr>
          <p:cNvPr id="47165" name="Rectangle 67"/>
          <p:cNvSpPr>
            <a:spLocks noChangeArrowheads="1"/>
          </p:cNvSpPr>
          <p:nvPr/>
        </p:nvSpPr>
        <p:spPr bwMode="auto">
          <a:xfrm>
            <a:off x="1552575" y="1287463"/>
            <a:ext cx="3524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S0</a:t>
            </a:r>
          </a:p>
        </p:txBody>
      </p:sp>
      <p:sp>
        <p:nvSpPr>
          <p:cNvPr id="47166" name="Rectangle 68"/>
          <p:cNvSpPr>
            <a:spLocks noChangeArrowheads="1"/>
          </p:cNvSpPr>
          <p:nvPr/>
        </p:nvSpPr>
        <p:spPr bwMode="auto">
          <a:xfrm>
            <a:off x="1603375" y="30226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B</a:t>
            </a:r>
          </a:p>
        </p:txBody>
      </p:sp>
      <p:sp>
        <p:nvSpPr>
          <p:cNvPr id="47167" name="Rectangle 69"/>
          <p:cNvSpPr>
            <a:spLocks noChangeArrowheads="1"/>
          </p:cNvSpPr>
          <p:nvPr/>
        </p:nvSpPr>
        <p:spPr bwMode="auto">
          <a:xfrm>
            <a:off x="1603375" y="31702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68" name="Rectangle 70"/>
          <p:cNvSpPr>
            <a:spLocks noChangeArrowheads="1"/>
          </p:cNvSpPr>
          <p:nvPr/>
        </p:nvSpPr>
        <p:spPr bwMode="auto">
          <a:xfrm>
            <a:off x="3135313" y="1069975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69" name="Rectangle 71"/>
          <p:cNvSpPr>
            <a:spLocks noChangeArrowheads="1"/>
          </p:cNvSpPr>
          <p:nvPr/>
        </p:nvSpPr>
        <p:spPr bwMode="auto">
          <a:xfrm>
            <a:off x="1603375" y="3403600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70" name="Rectangle 72"/>
          <p:cNvSpPr>
            <a:spLocks noChangeArrowheads="1"/>
          </p:cNvSpPr>
          <p:nvPr/>
        </p:nvSpPr>
        <p:spPr bwMode="auto">
          <a:xfrm>
            <a:off x="3584575" y="1570038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D</a:t>
            </a:r>
          </a:p>
        </p:txBody>
      </p:sp>
      <p:sp>
        <p:nvSpPr>
          <p:cNvPr id="47171" name="Rectangle 73"/>
          <p:cNvSpPr>
            <a:spLocks noChangeArrowheads="1"/>
          </p:cNvSpPr>
          <p:nvPr/>
        </p:nvSpPr>
        <p:spPr bwMode="auto">
          <a:xfrm>
            <a:off x="1603375" y="3552825"/>
            <a:ext cx="2825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A</a:t>
            </a:r>
          </a:p>
        </p:txBody>
      </p:sp>
      <p:sp>
        <p:nvSpPr>
          <p:cNvPr id="47172" name="Rectangle 74"/>
          <p:cNvSpPr>
            <a:spLocks noChangeArrowheads="1"/>
          </p:cNvSpPr>
          <p:nvPr/>
        </p:nvSpPr>
        <p:spPr bwMode="auto">
          <a:xfrm>
            <a:off x="3602038" y="2854325"/>
            <a:ext cx="274637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E</a:t>
            </a:r>
          </a:p>
        </p:txBody>
      </p:sp>
      <p:sp>
        <p:nvSpPr>
          <p:cNvPr id="47173" name="Rectangle 75"/>
          <p:cNvSpPr>
            <a:spLocks noChangeArrowheads="1"/>
          </p:cNvSpPr>
          <p:nvPr/>
        </p:nvSpPr>
        <p:spPr bwMode="auto">
          <a:xfrm>
            <a:off x="3698875" y="3335338"/>
            <a:ext cx="398463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shr</a:t>
            </a:r>
          </a:p>
        </p:txBody>
      </p:sp>
      <p:sp>
        <p:nvSpPr>
          <p:cNvPr id="47174" name="Rectangle 76"/>
          <p:cNvSpPr>
            <a:spLocks noChangeArrowheads="1"/>
          </p:cNvSpPr>
          <p:nvPr/>
        </p:nvSpPr>
        <p:spPr bwMode="auto">
          <a:xfrm>
            <a:off x="3689350" y="3498850"/>
            <a:ext cx="382588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shl</a:t>
            </a:r>
          </a:p>
        </p:txBody>
      </p:sp>
      <p:sp>
        <p:nvSpPr>
          <p:cNvPr id="47175" name="Rectangle 77"/>
          <p:cNvSpPr>
            <a:spLocks noChangeArrowheads="1"/>
          </p:cNvSpPr>
          <p:nvPr/>
        </p:nvSpPr>
        <p:spPr bwMode="auto">
          <a:xfrm>
            <a:off x="3148013" y="2370138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i+1</a:t>
            </a:r>
          </a:p>
        </p:txBody>
      </p:sp>
      <p:sp>
        <p:nvSpPr>
          <p:cNvPr id="47176" name="Rectangle 78"/>
          <p:cNvSpPr>
            <a:spLocks noChangeArrowheads="1"/>
          </p:cNvSpPr>
          <p:nvPr/>
        </p:nvSpPr>
        <p:spPr bwMode="auto">
          <a:xfrm>
            <a:off x="5634038" y="23622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7" name="Rectangle 79"/>
          <p:cNvSpPr>
            <a:spLocks noChangeArrowheads="1"/>
          </p:cNvSpPr>
          <p:nvPr/>
        </p:nvSpPr>
        <p:spPr bwMode="auto">
          <a:xfrm>
            <a:off x="1708150" y="3062288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8" name="Rectangle 80"/>
          <p:cNvSpPr>
            <a:spLocks noChangeArrowheads="1"/>
          </p:cNvSpPr>
          <p:nvPr/>
        </p:nvSpPr>
        <p:spPr bwMode="auto">
          <a:xfrm>
            <a:off x="1700213" y="3224213"/>
            <a:ext cx="2190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79" name="Rectangle 81"/>
          <p:cNvSpPr>
            <a:spLocks noChangeArrowheads="1"/>
          </p:cNvSpPr>
          <p:nvPr/>
        </p:nvSpPr>
        <p:spPr bwMode="auto">
          <a:xfrm>
            <a:off x="1701800" y="3605213"/>
            <a:ext cx="3778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i+1</a:t>
            </a:r>
          </a:p>
        </p:txBody>
      </p:sp>
      <p:sp>
        <p:nvSpPr>
          <p:cNvPr id="47180" name="Rectangle 82"/>
          <p:cNvSpPr>
            <a:spLocks noChangeArrowheads="1"/>
          </p:cNvSpPr>
          <p:nvPr/>
        </p:nvSpPr>
        <p:spPr bwMode="auto">
          <a:xfrm>
            <a:off x="1700213" y="3444875"/>
            <a:ext cx="3429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i-1</a:t>
            </a:r>
          </a:p>
        </p:txBody>
      </p:sp>
      <p:sp>
        <p:nvSpPr>
          <p:cNvPr id="47181" name="Rectangle 83"/>
          <p:cNvSpPr>
            <a:spLocks noChangeArrowheads="1"/>
          </p:cNvSpPr>
          <p:nvPr/>
        </p:nvSpPr>
        <p:spPr bwMode="auto">
          <a:xfrm>
            <a:off x="3697288" y="161290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82" name="Rectangle 84"/>
          <p:cNvSpPr>
            <a:spLocks noChangeArrowheads="1"/>
          </p:cNvSpPr>
          <p:nvPr/>
        </p:nvSpPr>
        <p:spPr bwMode="auto">
          <a:xfrm>
            <a:off x="3717925" y="2901950"/>
            <a:ext cx="21907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/>
              <a:t>i</a:t>
            </a:r>
          </a:p>
        </p:txBody>
      </p:sp>
      <p:sp>
        <p:nvSpPr>
          <p:cNvPr id="47183" name="Line 85"/>
          <p:cNvSpPr>
            <a:spLocks noChangeShapeType="1"/>
          </p:cNvSpPr>
          <p:nvPr/>
        </p:nvSpPr>
        <p:spPr bwMode="auto">
          <a:xfrm>
            <a:off x="3187700" y="1217613"/>
            <a:ext cx="0" cy="168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4" name="Line 92"/>
          <p:cNvSpPr>
            <a:spLocks noChangeShapeType="1"/>
          </p:cNvSpPr>
          <p:nvPr/>
        </p:nvSpPr>
        <p:spPr bwMode="auto">
          <a:xfrm>
            <a:off x="3179763" y="2154238"/>
            <a:ext cx="0" cy="1714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5" name="Rectangle 93"/>
          <p:cNvSpPr>
            <a:spLocks noChangeArrowheads="1"/>
          </p:cNvSpPr>
          <p:nvPr/>
        </p:nvSpPr>
        <p:spPr bwMode="auto">
          <a:xfrm>
            <a:off x="1628775" y="3981450"/>
            <a:ext cx="5305425" cy="2533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6" name="Line 94"/>
          <p:cNvSpPr>
            <a:spLocks noChangeShapeType="1"/>
          </p:cNvSpPr>
          <p:nvPr/>
        </p:nvSpPr>
        <p:spPr bwMode="auto">
          <a:xfrm>
            <a:off x="1628775" y="4162425"/>
            <a:ext cx="53054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7" name="Line 95"/>
          <p:cNvSpPr>
            <a:spLocks noChangeShapeType="1"/>
          </p:cNvSpPr>
          <p:nvPr/>
        </p:nvSpPr>
        <p:spPr bwMode="auto">
          <a:xfrm>
            <a:off x="4114800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8" name="Line 96"/>
          <p:cNvSpPr>
            <a:spLocks noChangeShapeType="1"/>
          </p:cNvSpPr>
          <p:nvPr/>
        </p:nvSpPr>
        <p:spPr bwMode="auto">
          <a:xfrm>
            <a:off x="3228975" y="398145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89" name="Line 97"/>
          <p:cNvSpPr>
            <a:spLocks noChangeShapeType="1"/>
          </p:cNvSpPr>
          <p:nvPr/>
        </p:nvSpPr>
        <p:spPr bwMode="auto">
          <a:xfrm>
            <a:off x="5257800" y="3962400"/>
            <a:ext cx="0" cy="2533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685800"/>
          </a:xfrm>
        </p:spPr>
        <p:txBody>
          <a:bodyPr>
            <a:noAutofit/>
          </a:bodyPr>
          <a:lstStyle/>
          <a:p>
            <a:r>
              <a:rPr lang="en-US" sz="3200" dirty="0" smtClean="0"/>
              <a:t>6. Instruction </a:t>
            </a:r>
            <a:r>
              <a:rPr lang="en-US" sz="3200" dirty="0"/>
              <a:t>Codes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7175" y="1114425"/>
            <a:ext cx="8229600" cy="543877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rgbClr val="FF0000"/>
                </a:solidFill>
              </a:rPr>
              <a:t>Instruction Code</a:t>
            </a:r>
            <a:r>
              <a:rPr lang="en-US" i="1" dirty="0"/>
              <a:t>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dirty="0" smtClean="0"/>
              <a:t>  	</a:t>
            </a:r>
            <a:r>
              <a:rPr lang="en-US" sz="2000" dirty="0" smtClean="0"/>
              <a:t>It is a group of bits that instruct the computer </a:t>
            </a:r>
            <a:r>
              <a:rPr lang="en-US" sz="2000" dirty="0"/>
              <a:t>to perform a specific operation.</a:t>
            </a:r>
          </a:p>
          <a:p>
            <a:pPr algn="just">
              <a:lnSpc>
                <a:spcPct val="150000"/>
              </a:lnSpc>
              <a:buFontTx/>
              <a:buNone/>
            </a:pPr>
            <a:endParaRPr lang="en-US" sz="2000" dirty="0"/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u="sng" dirty="0" smtClean="0">
                <a:solidFill>
                  <a:schemeClr val="tx2"/>
                </a:solidFill>
              </a:rPr>
              <a:t>Operation </a:t>
            </a:r>
            <a:r>
              <a:rPr lang="en-US" sz="2000" i="1" u="sng" dirty="0">
                <a:solidFill>
                  <a:schemeClr val="tx2"/>
                </a:solidFill>
              </a:rPr>
              <a:t>code</a:t>
            </a:r>
            <a:r>
              <a:rPr lang="en-US" sz="2000" i="1" u="sng" dirty="0">
                <a:solidFill>
                  <a:srgbClr val="993366"/>
                </a:solidFill>
              </a:rPr>
              <a:t> :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 smtClean="0">
                <a:solidFill>
                  <a:srgbClr val="993366"/>
                </a:solidFill>
              </a:rPr>
              <a:t> </a:t>
            </a:r>
            <a:r>
              <a:rPr lang="en-US" sz="2000" i="1" dirty="0">
                <a:solidFill>
                  <a:srgbClr val="993366"/>
                </a:solidFill>
              </a:rPr>
              <a:t>	</a:t>
            </a:r>
            <a:r>
              <a:rPr lang="en-US" sz="2000" dirty="0" smtClean="0"/>
              <a:t>The </a:t>
            </a:r>
            <a:r>
              <a:rPr lang="en-US" sz="2000" dirty="0"/>
              <a:t>operation code of an instruction is a group of bits that define such as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993366"/>
                </a:solidFill>
              </a:rPr>
              <a:t>add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FF0000"/>
                </a:solidFill>
              </a:rPr>
              <a:t>subtract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chemeClr val="accent2"/>
                </a:solidFill>
              </a:rPr>
              <a:t>multiply 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rgbClr val="996633"/>
                </a:solidFill>
              </a:rPr>
              <a:t>shift</a:t>
            </a:r>
          </a:p>
          <a:p>
            <a:pPr algn="just">
              <a:lnSpc>
                <a:spcPct val="150000"/>
              </a:lnSpc>
              <a:buFontTx/>
              <a:buNone/>
            </a:pPr>
            <a:r>
              <a:rPr lang="en-US" sz="2000" i="1" dirty="0"/>
              <a:t>		</a:t>
            </a:r>
            <a:r>
              <a:rPr lang="en-US" sz="2000" i="1" dirty="0">
                <a:solidFill>
                  <a:schemeClr val="tx2"/>
                </a:solidFill>
              </a:rPr>
              <a:t>complement.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2590799" y="2562225"/>
            <a:ext cx="2819401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2895600" y="2638425"/>
            <a:ext cx="968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4191000" y="2667000"/>
            <a:ext cx="7921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54284" name="Text Box 12"/>
          <p:cNvSpPr txBox="1">
            <a:spLocks noChangeArrowheads="1"/>
          </p:cNvSpPr>
          <p:nvPr/>
        </p:nvSpPr>
        <p:spPr bwMode="auto">
          <a:xfrm>
            <a:off x="3276600" y="3095625"/>
            <a:ext cx="2270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Instruction Format</a:t>
            </a:r>
          </a:p>
        </p:txBody>
      </p:sp>
      <p:cxnSp>
        <p:nvCxnSpPr>
          <p:cNvPr id="10" name="Straight Connector 9"/>
          <p:cNvCxnSpPr>
            <a:stCxn id="54276" idx="0"/>
            <a:endCxn id="54276" idx="2"/>
          </p:cNvCxnSpPr>
          <p:nvPr/>
        </p:nvCxnSpPr>
        <p:spPr>
          <a:xfrm rot="16200000" flipH="1">
            <a:off x="3771900" y="2790825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4727575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The Basic Computer</a:t>
            </a:r>
            <a:endParaRPr lang="en-US" altLang="ko-KR" sz="3200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1517650"/>
            <a:ext cx="8229600" cy="198755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The Basic Computer has two components, a processor and memory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The memory has 4096 words in it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/>
              <a:t>4096 = 2</a:t>
            </a:r>
            <a:r>
              <a:rPr lang="en-US" altLang="ko-KR" sz="1600" baseline="30000" dirty="0"/>
              <a:t>12</a:t>
            </a:r>
            <a:r>
              <a:rPr lang="en-US" altLang="ko-KR" sz="1600" dirty="0"/>
              <a:t>, so it takes 12 bits to select a word in memory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/>
              <a:t>Each word is 16 bits long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5662613" y="3133725"/>
            <a:ext cx="9364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Memory</a:t>
            </a:r>
          </a:p>
          <a:p>
            <a:r>
              <a:rPr lang="en-US" altLang="ko-KR" sz="1600" dirty="0">
                <a:solidFill>
                  <a:srgbClr val="FF0000"/>
                </a:solidFill>
              </a:rPr>
              <a:t>4096X16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28650" y="4038600"/>
            <a:ext cx="3514725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77" name="Text Box 17"/>
          <p:cNvSpPr txBox="1">
            <a:spLocks noChangeArrowheads="1"/>
          </p:cNvSpPr>
          <p:nvPr/>
        </p:nvSpPr>
        <p:spPr bwMode="auto">
          <a:xfrm>
            <a:off x="555145" y="4050268"/>
            <a:ext cx="968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Opcode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2270125" y="4019550"/>
            <a:ext cx="79216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488950" y="3743325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1209675" y="37592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93366"/>
                </a:solidFill>
              </a:rPr>
              <a:t>12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1504950" y="37592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11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3990975" y="3749675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40983" name="Text Box 23"/>
          <p:cNvSpPr txBox="1">
            <a:spLocks noChangeArrowheads="1"/>
          </p:cNvSpPr>
          <p:nvPr/>
        </p:nvSpPr>
        <p:spPr bwMode="auto">
          <a:xfrm>
            <a:off x="1041400" y="4410075"/>
            <a:ext cx="22701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Instruction Format</a:t>
            </a:r>
          </a:p>
        </p:txBody>
      </p:sp>
      <p:sp>
        <p:nvSpPr>
          <p:cNvPr id="40984" name="Rectangle 24"/>
          <p:cNvSpPr>
            <a:spLocks noChangeArrowheads="1"/>
          </p:cNvSpPr>
          <p:nvPr/>
        </p:nvSpPr>
        <p:spPr bwMode="auto">
          <a:xfrm>
            <a:off x="530225" y="5216525"/>
            <a:ext cx="3514725" cy="333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40985" name="Text Box 25"/>
          <p:cNvSpPr txBox="1">
            <a:spLocks noChangeArrowheads="1"/>
          </p:cNvSpPr>
          <p:nvPr/>
        </p:nvSpPr>
        <p:spPr bwMode="auto">
          <a:xfrm>
            <a:off x="1574800" y="5257800"/>
            <a:ext cx="17084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Binary operand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400050" y="4978400"/>
            <a:ext cx="35242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15</a:t>
            </a:r>
          </a:p>
        </p:txBody>
      </p:sp>
      <p:sp>
        <p:nvSpPr>
          <p:cNvPr id="40987" name="Text Box 27"/>
          <p:cNvSpPr txBox="1">
            <a:spLocks noChangeArrowheads="1"/>
          </p:cNvSpPr>
          <p:nvPr/>
        </p:nvSpPr>
        <p:spPr bwMode="auto">
          <a:xfrm>
            <a:off x="3835400" y="5002213"/>
            <a:ext cx="268288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>
                <a:solidFill>
                  <a:srgbClr val="993366"/>
                </a:solidFill>
              </a:rPr>
              <a:t>0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>
            <a:off x="5362575" y="38100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6972300" y="3705225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2" name="Freeform 32"/>
          <p:cNvSpPr>
            <a:spLocks/>
          </p:cNvSpPr>
          <p:nvPr/>
        </p:nvSpPr>
        <p:spPr bwMode="auto">
          <a:xfrm>
            <a:off x="5362575" y="3644900"/>
            <a:ext cx="1670050" cy="274638"/>
          </a:xfrm>
          <a:custGeom>
            <a:avLst/>
            <a:gdLst/>
            <a:ahLst/>
            <a:cxnLst>
              <a:cxn ang="0">
                <a:pos x="0" y="110"/>
              </a:cxn>
              <a:cxn ang="0">
                <a:pos x="234" y="158"/>
              </a:cxn>
              <a:cxn ang="0">
                <a:pos x="564" y="20"/>
              </a:cxn>
              <a:cxn ang="0">
                <a:pos x="990" y="38"/>
              </a:cxn>
              <a:cxn ang="0">
                <a:pos x="936" y="38"/>
              </a:cxn>
            </a:cxnLst>
            <a:rect l="0" t="0" r="r" b="b"/>
            <a:pathLst>
              <a:path w="1052" h="173">
                <a:moveTo>
                  <a:pt x="0" y="110"/>
                </a:moveTo>
                <a:cubicBezTo>
                  <a:pt x="70" y="141"/>
                  <a:pt x="140" y="173"/>
                  <a:pt x="234" y="158"/>
                </a:cubicBezTo>
                <a:cubicBezTo>
                  <a:pt x="328" y="143"/>
                  <a:pt x="438" y="40"/>
                  <a:pt x="564" y="20"/>
                </a:cubicBezTo>
                <a:cubicBezTo>
                  <a:pt x="690" y="0"/>
                  <a:pt x="928" y="35"/>
                  <a:pt x="990" y="38"/>
                </a:cubicBezTo>
                <a:cubicBezTo>
                  <a:pt x="1052" y="41"/>
                  <a:pt x="994" y="39"/>
                  <a:pt x="936" y="3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3" name="Freeform 33"/>
          <p:cNvSpPr>
            <a:spLocks/>
          </p:cNvSpPr>
          <p:nvPr/>
        </p:nvSpPr>
        <p:spPr bwMode="auto">
          <a:xfrm>
            <a:off x="5372100" y="5654675"/>
            <a:ext cx="1709738" cy="161925"/>
          </a:xfrm>
          <a:custGeom>
            <a:avLst/>
            <a:gdLst/>
            <a:ahLst/>
            <a:cxnLst>
              <a:cxn ang="0">
                <a:pos x="0" y="80"/>
              </a:cxn>
              <a:cxn ang="0">
                <a:pos x="150" y="2"/>
              </a:cxn>
              <a:cxn ang="0">
                <a:pos x="600" y="92"/>
              </a:cxn>
              <a:cxn ang="0">
                <a:pos x="1014" y="62"/>
              </a:cxn>
              <a:cxn ang="0">
                <a:pos x="978" y="68"/>
              </a:cxn>
            </a:cxnLst>
            <a:rect l="0" t="0" r="r" b="b"/>
            <a:pathLst>
              <a:path w="1077" h="102">
                <a:moveTo>
                  <a:pt x="0" y="80"/>
                </a:moveTo>
                <a:cubicBezTo>
                  <a:pt x="25" y="40"/>
                  <a:pt x="50" y="0"/>
                  <a:pt x="150" y="2"/>
                </a:cubicBezTo>
                <a:cubicBezTo>
                  <a:pt x="250" y="4"/>
                  <a:pt x="456" y="82"/>
                  <a:pt x="600" y="92"/>
                </a:cubicBezTo>
                <a:cubicBezTo>
                  <a:pt x="744" y="102"/>
                  <a:pt x="951" y="66"/>
                  <a:pt x="1014" y="62"/>
                </a:cubicBezTo>
                <a:cubicBezTo>
                  <a:pt x="1077" y="58"/>
                  <a:pt x="984" y="67"/>
                  <a:pt x="978" y="68"/>
                </a:cubicBezTo>
              </a:path>
            </a:pathLst>
          </a:custGeom>
          <a:noFill/>
          <a:ln w="9525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4" name="Line 34"/>
          <p:cNvSpPr>
            <a:spLocks noChangeShapeType="1"/>
          </p:cNvSpPr>
          <p:nvPr/>
        </p:nvSpPr>
        <p:spPr bwMode="auto">
          <a:xfrm flipV="1">
            <a:off x="5353050" y="4733925"/>
            <a:ext cx="1619250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5613400" y="3990975"/>
            <a:ext cx="139814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Instructions</a:t>
            </a:r>
          </a:p>
          <a:p>
            <a:r>
              <a:rPr lang="en-US" dirty="0">
                <a:solidFill>
                  <a:srgbClr val="FF0000"/>
                </a:solidFill>
              </a:rPr>
              <a:t> (program)</a:t>
            </a:r>
          </a:p>
        </p:txBody>
      </p:sp>
      <p:sp>
        <p:nvSpPr>
          <p:cNvPr id="40996" name="Text Box 36"/>
          <p:cNvSpPr txBox="1">
            <a:spLocks noChangeArrowheads="1"/>
          </p:cNvSpPr>
          <p:nvPr/>
        </p:nvSpPr>
        <p:spPr bwMode="auto">
          <a:xfrm>
            <a:off x="5670550" y="4895850"/>
            <a:ext cx="116493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Operands</a:t>
            </a:r>
          </a:p>
          <a:p>
            <a:r>
              <a:rPr lang="en-US" dirty="0">
                <a:solidFill>
                  <a:srgbClr val="FF0000"/>
                </a:solidFill>
              </a:rPr>
              <a:t>    (data)</a:t>
            </a:r>
          </a:p>
        </p:txBody>
      </p:sp>
      <p:sp>
        <p:nvSpPr>
          <p:cNvPr id="40999" name="Rectangle 39"/>
          <p:cNvSpPr>
            <a:spLocks noChangeArrowheads="1"/>
          </p:cNvSpPr>
          <p:nvPr/>
        </p:nvSpPr>
        <p:spPr bwMode="auto">
          <a:xfrm>
            <a:off x="5343525" y="5934075"/>
            <a:ext cx="1647825" cy="4000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Processor register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(accumulator or AC)</a:t>
            </a:r>
          </a:p>
        </p:txBody>
      </p:sp>
      <p:sp>
        <p:nvSpPr>
          <p:cNvPr id="41001" name="Text Box 41"/>
          <p:cNvSpPr txBox="1">
            <a:spLocks noChangeArrowheads="1"/>
          </p:cNvSpPr>
          <p:nvPr/>
        </p:nvSpPr>
        <p:spPr bwMode="auto">
          <a:xfrm>
            <a:off x="917575" y="5991225"/>
            <a:ext cx="2601913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Fig</a:t>
            </a:r>
            <a:r>
              <a:rPr lang="en-US"/>
              <a:t>: </a:t>
            </a:r>
            <a:r>
              <a:rPr lang="en-US">
                <a:solidFill>
                  <a:srgbClr val="0033CC"/>
                </a:solidFill>
              </a:rPr>
              <a:t>Stored program organization</a:t>
            </a: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1324769" y="4215606"/>
            <a:ext cx="403225" cy="4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7830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Instruction Format</a:t>
            </a:r>
            <a:endParaRPr lang="en-US" altLang="ko-KR" sz="3200" dirty="0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800100"/>
            <a:ext cx="8305800" cy="58293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A computer instruction is often divided into two parts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 </a:t>
            </a:r>
            <a:r>
              <a:rPr lang="en-US" altLang="ko-KR" sz="1600" i="1" dirty="0" err="1" smtClean="0"/>
              <a:t>opcode</a:t>
            </a:r>
            <a:r>
              <a:rPr lang="en-US" altLang="ko-KR" sz="1600" dirty="0" smtClean="0"/>
              <a:t> (Operation Code) that specifies the operation for that instruction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An </a:t>
            </a:r>
            <a:r>
              <a:rPr lang="en-US" altLang="ko-KR" sz="1600" i="1" dirty="0" smtClean="0"/>
              <a:t>address</a:t>
            </a:r>
            <a:r>
              <a:rPr lang="en-US" altLang="ko-KR" sz="1600" dirty="0" smtClean="0"/>
              <a:t> that specifies the registers and/or locations in memory to use for that operation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In the Basic Computer, since the memory contains 4096 (= 2</a:t>
            </a:r>
            <a:r>
              <a:rPr lang="en-US" altLang="ko-KR" sz="2000" baseline="30000" dirty="0" smtClean="0"/>
              <a:t>12</a:t>
            </a:r>
            <a:r>
              <a:rPr lang="en-US" altLang="ko-KR" sz="2000" dirty="0" smtClean="0"/>
              <a:t>) words, we needs 12 bit to specify which memory address this instruction will use </a:t>
            </a:r>
          </a:p>
          <a:p>
            <a:pPr algn="just">
              <a:lnSpc>
                <a:spcPct val="70000"/>
              </a:lnSpc>
              <a:buFontTx/>
              <a:buNone/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/>
          </a:p>
          <a:p>
            <a:pPr algn="just">
              <a:lnSpc>
                <a:spcPct val="70000"/>
              </a:lnSpc>
            </a:pPr>
            <a:endParaRPr lang="en-US" altLang="ko-KR" sz="2000" dirty="0" smtClean="0"/>
          </a:p>
          <a:p>
            <a:pPr algn="just">
              <a:lnSpc>
                <a:spcPct val="70000"/>
              </a:lnSpc>
            </a:pPr>
            <a:endParaRPr lang="en-US" altLang="ko-KR" sz="2000" dirty="0" smtClean="0"/>
          </a:p>
          <a:p>
            <a:pPr algn="just">
              <a:lnSpc>
                <a:spcPct val="170000"/>
              </a:lnSpc>
            </a:pPr>
            <a:r>
              <a:rPr lang="en-US" altLang="ko-KR" sz="2000" dirty="0" smtClean="0"/>
              <a:t>In </a:t>
            </a:r>
            <a:r>
              <a:rPr lang="en-US" altLang="ko-KR" sz="2000" dirty="0"/>
              <a:t>the Basic Computer, bit 15 of the instruction specifies the </a:t>
            </a:r>
            <a:r>
              <a:rPr lang="en-US" altLang="ko-KR" sz="2000" i="1" dirty="0">
                <a:solidFill>
                  <a:srgbClr val="FF0000"/>
                </a:solidFill>
              </a:rPr>
              <a:t>addressing mode</a:t>
            </a:r>
            <a:r>
              <a:rPr lang="en-US" altLang="ko-KR" sz="2000" dirty="0">
                <a:solidFill>
                  <a:srgbClr val="FF0000"/>
                </a:solidFill>
              </a:rPr>
              <a:t> </a:t>
            </a:r>
            <a:r>
              <a:rPr lang="en-US" altLang="ko-KR" sz="2000" dirty="0"/>
              <a:t>(</a:t>
            </a:r>
            <a:r>
              <a:rPr lang="en-US" altLang="ko-KR" sz="2000" dirty="0">
                <a:solidFill>
                  <a:srgbClr val="0033CC"/>
                </a:solidFill>
              </a:rPr>
              <a:t>0</a:t>
            </a:r>
            <a:r>
              <a:rPr lang="en-US" altLang="ko-KR" sz="2000" dirty="0"/>
              <a:t>: </a:t>
            </a:r>
            <a:r>
              <a:rPr lang="en-US" altLang="ko-KR" sz="2000" dirty="0">
                <a:solidFill>
                  <a:schemeClr val="tx2"/>
                </a:solidFill>
              </a:rPr>
              <a:t>direct addressing</a:t>
            </a:r>
            <a:r>
              <a:rPr lang="en-US" altLang="ko-KR" sz="2000" dirty="0"/>
              <a:t>, </a:t>
            </a:r>
            <a:r>
              <a:rPr lang="en-US" altLang="ko-KR" sz="2000" dirty="0">
                <a:solidFill>
                  <a:schemeClr val="accent1"/>
                </a:solidFill>
              </a:rPr>
              <a:t>1</a:t>
            </a:r>
            <a:r>
              <a:rPr lang="en-US" altLang="ko-KR" sz="2000" dirty="0"/>
              <a:t>:</a:t>
            </a:r>
            <a:r>
              <a:rPr lang="en-US" altLang="ko-KR" sz="2000" dirty="0">
                <a:solidFill>
                  <a:srgbClr val="FF0000"/>
                </a:solidFill>
              </a:rPr>
              <a:t> indirect addressing</a:t>
            </a:r>
            <a:r>
              <a:rPr lang="en-US" altLang="ko-KR" sz="2000" dirty="0"/>
              <a:t>)</a:t>
            </a:r>
          </a:p>
          <a:p>
            <a:pPr algn="just">
              <a:lnSpc>
                <a:spcPct val="170000"/>
              </a:lnSpc>
            </a:pPr>
            <a:r>
              <a:rPr lang="en-US" altLang="ko-KR" sz="2000" dirty="0"/>
              <a:t>Since the memory words, and hence the instructions, are 16 bits long, that leaves 3 bits for the instruction’s </a:t>
            </a:r>
            <a:r>
              <a:rPr lang="en-US" altLang="ko-KR" sz="2000" dirty="0" err="1"/>
              <a:t>opcode</a:t>
            </a:r>
            <a:r>
              <a:rPr lang="en-US" altLang="ko-KR" sz="2000" dirty="0"/>
              <a:t>.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2097075" y="3505200"/>
            <a:ext cx="3484575" cy="3810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2305972" y="3505200"/>
            <a:ext cx="95781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/>
            <a:r>
              <a:rPr lang="en-US" altLang="ko-KR" sz="1400" dirty="0" err="1">
                <a:solidFill>
                  <a:srgbClr val="FF0000"/>
                </a:solidFill>
              </a:rPr>
              <a:t>Opcode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3759358" y="3505200"/>
            <a:ext cx="1041241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5029200" y="4191000"/>
            <a:ext cx="1977852" cy="3095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 smtClean="0">
                <a:solidFill>
                  <a:srgbClr val="000000"/>
                </a:solidFill>
              </a:rPr>
              <a:t>Instruction Format</a:t>
            </a:r>
            <a:endParaRPr lang="en-US" altLang="ko-KR" sz="1600" dirty="0">
              <a:solidFill>
                <a:srgbClr val="000000"/>
              </a:solidFill>
            </a:endParaRP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1952625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2325972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42013" name="Rectangle 29"/>
          <p:cNvSpPr>
            <a:spLocks noChangeArrowheads="1"/>
          </p:cNvSpPr>
          <p:nvPr/>
        </p:nvSpPr>
        <p:spPr bwMode="auto">
          <a:xfrm>
            <a:off x="2994886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42014" name="Rectangle 30"/>
          <p:cNvSpPr>
            <a:spLocks noChangeArrowheads="1"/>
          </p:cNvSpPr>
          <p:nvPr/>
        </p:nvSpPr>
        <p:spPr bwMode="auto">
          <a:xfrm>
            <a:off x="5279416" y="3171825"/>
            <a:ext cx="26667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42015" name="Rectangle 31"/>
          <p:cNvSpPr>
            <a:spLocks noChangeArrowheads="1"/>
          </p:cNvSpPr>
          <p:nvPr/>
        </p:nvSpPr>
        <p:spPr bwMode="auto">
          <a:xfrm>
            <a:off x="2070407" y="3556000"/>
            <a:ext cx="22445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42017" name="Rectangle 33"/>
          <p:cNvSpPr>
            <a:spLocks noChangeArrowheads="1"/>
          </p:cNvSpPr>
          <p:nvPr/>
        </p:nvSpPr>
        <p:spPr bwMode="auto">
          <a:xfrm>
            <a:off x="3332677" y="3171825"/>
            <a:ext cx="34890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209800" y="4191000"/>
            <a:ext cx="182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smtClean="0">
                <a:solidFill>
                  <a:srgbClr val="993366"/>
                </a:solidFill>
              </a:rPr>
              <a:t>Addressing mode</a:t>
            </a:r>
            <a:endParaRPr lang="en-US" altLang="ko-KR" sz="1400" dirty="0">
              <a:solidFill>
                <a:srgbClr val="993366"/>
              </a:solidFill>
            </a:endParaRPr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H="1" flipV="1">
            <a:off x="2209800" y="3962400"/>
            <a:ext cx="160006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5400000">
            <a:off x="2171700" y="3695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3162300" y="3695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1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9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4191001" cy="685800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err="1" smtClean="0"/>
              <a:t>Microoperations</a:t>
            </a:r>
            <a:r>
              <a:rPr lang="en-US" altLang="ko-KR" sz="3200" dirty="0" smtClean="0"/>
              <a:t>(1)</a:t>
            </a:r>
          </a:p>
        </p:txBody>
      </p:sp>
      <p:sp>
        <p:nvSpPr>
          <p:cNvPr id="4100" name="Rectangle 33"/>
          <p:cNvSpPr>
            <a:spLocks noGrp="1" noChangeArrowheads="1"/>
          </p:cNvSpPr>
          <p:nvPr>
            <p:ph idx="1"/>
          </p:nvPr>
        </p:nvSpPr>
        <p:spPr bwMode="auto">
          <a:xfrm>
            <a:off x="381000" y="1600200"/>
            <a:ext cx="787717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operations on the data in registers are called </a:t>
            </a:r>
            <a:r>
              <a:rPr lang="en-US" altLang="ko-KR" sz="2000" dirty="0" err="1" smtClean="0"/>
              <a:t>microoperations</a:t>
            </a:r>
            <a:r>
              <a:rPr lang="en-US" altLang="ko-KR" sz="2000" dirty="0" smtClean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The functions built into registers are examples of </a:t>
            </a:r>
            <a:r>
              <a:rPr lang="en-US" altLang="ko-KR" sz="2000" dirty="0" err="1" smtClean="0"/>
              <a:t>microoperations</a:t>
            </a:r>
            <a:endParaRPr lang="en-US" altLang="ko-KR" sz="2000" dirty="0" smtClean="0"/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Shift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Load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Clear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Increment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44525"/>
            <a:ext cx="62309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7. Basic Computer Instructions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439738" y="1233488"/>
            <a:ext cx="4545012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  <a:buFontTx/>
              <a:buChar char="•"/>
            </a:pPr>
            <a:r>
              <a:rPr lang="en-US" altLang="ko-KR" sz="2000"/>
              <a:t> Basic Computer Instruction Format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1895475" y="2754313"/>
            <a:ext cx="3586163" cy="369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3097213" y="2754313"/>
            <a:ext cx="0" cy="206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1752600" y="2413000"/>
            <a:ext cx="731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15     14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3173413" y="2438400"/>
            <a:ext cx="5603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12 11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221287" y="2438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1973263" y="2749550"/>
            <a:ext cx="22383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2347913" y="2736850"/>
            <a:ext cx="966932" cy="36676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 err="1">
                <a:solidFill>
                  <a:srgbClr val="FF0000"/>
                </a:solidFill>
              </a:rPr>
              <a:t>Opcode</a:t>
            </a:r>
            <a:endParaRPr lang="en-US" altLang="ko-KR" dirty="0">
              <a:solidFill>
                <a:srgbClr val="FF0000"/>
              </a:solidFill>
            </a:endParaRPr>
          </a:p>
        </p:txBody>
      </p:sp>
      <p:sp>
        <p:nvSpPr>
          <p:cNvPr id="9229" name="Rectangle 13"/>
          <p:cNvSpPr>
            <a:spLocks noChangeArrowheads="1"/>
          </p:cNvSpPr>
          <p:nvPr/>
        </p:nvSpPr>
        <p:spPr bwMode="auto">
          <a:xfrm>
            <a:off x="3697288" y="2740025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chemeClr val="accent1"/>
                </a:solidFill>
              </a:rPr>
              <a:t>Address</a:t>
            </a:r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860425" y="2097088"/>
            <a:ext cx="6195095" cy="64376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FF0000"/>
                </a:solidFill>
              </a:rPr>
              <a:t>Memory-Reference Instructions </a:t>
            </a:r>
            <a:r>
              <a:rPr lang="en-US" altLang="ko-KR" sz="1800" dirty="0">
                <a:solidFill>
                  <a:srgbClr val="000000"/>
                </a:solidFill>
              </a:rPr>
              <a:t>	(OP-code = 000 ~ 110)</a:t>
            </a:r>
          </a:p>
          <a:p>
            <a:pPr defTabSz="762000"/>
            <a:endParaRPr lang="en-US" altLang="ko-KR" sz="1800" dirty="0">
              <a:solidFill>
                <a:srgbClr val="000000"/>
              </a:solidFill>
            </a:endParaRP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860425" y="3273425"/>
            <a:ext cx="6302375" cy="584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2"/>
                </a:solidFill>
              </a:rPr>
              <a:t>Register-Reference Instructions</a:t>
            </a:r>
            <a:r>
              <a:rPr lang="en-US" altLang="ko-KR" sz="1800">
                <a:solidFill>
                  <a:srgbClr val="000000"/>
                </a:solidFill>
              </a:rPr>
              <a:t> 	(OP-code = 111, I = 0)</a:t>
            </a:r>
          </a:p>
          <a:p>
            <a:pPr defTabSz="762000"/>
            <a:endParaRPr lang="en-US" altLang="ko-KR" sz="1800">
              <a:solidFill>
                <a:srgbClr val="000000"/>
              </a:solidFill>
            </a:endParaRP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877888" y="4443413"/>
            <a:ext cx="62388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rgbClr val="000000"/>
                </a:solidFill>
              </a:rPr>
              <a:t> </a:t>
            </a:r>
            <a:r>
              <a:rPr lang="en-US" altLang="ko-KR" sz="1800">
                <a:solidFill>
                  <a:srgbClr val="003399"/>
                </a:solidFill>
              </a:rPr>
              <a:t>Input-Output Instructions</a:t>
            </a:r>
            <a:r>
              <a:rPr lang="en-US" altLang="ko-KR" sz="1800">
                <a:solidFill>
                  <a:srgbClr val="000000"/>
                </a:solidFill>
              </a:rPr>
              <a:t>		(OP-code =111, I = 1)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868488" y="3657600"/>
            <a:ext cx="3622675" cy="609600"/>
            <a:chOff x="1177" y="2203"/>
            <a:chExt cx="2282" cy="298"/>
          </a:xfrm>
        </p:grpSpPr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1200" y="2344"/>
              <a:ext cx="2259" cy="13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17"/>
            <p:cNvSpPr>
              <a:spLocks noChangeShapeType="1"/>
            </p:cNvSpPr>
            <p:nvPr/>
          </p:nvSpPr>
          <p:spPr bwMode="auto">
            <a:xfrm>
              <a:off x="1952" y="2338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177" y="2203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756" y="2203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3268" y="2203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2060" y="2335"/>
              <a:ext cx="962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33CC"/>
                  </a:solidFill>
                </a:rPr>
                <a:t>Register operation</a:t>
              </a:r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1237" y="2341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0    1    1    1</a:t>
              </a:r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1868488" y="4876800"/>
            <a:ext cx="3624262" cy="762000"/>
            <a:chOff x="1232" y="2956"/>
            <a:chExt cx="2283" cy="299"/>
          </a:xfrm>
        </p:grpSpPr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1256" y="3096"/>
              <a:ext cx="2259" cy="132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1232" y="2956"/>
              <a:ext cx="24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15 </a:t>
              </a:r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1811" y="2956"/>
              <a:ext cx="353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12 11</a:t>
              </a:r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3325" y="2956"/>
              <a:ext cx="167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2295" y="3083"/>
              <a:ext cx="708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 dirty="0">
                  <a:solidFill>
                    <a:srgbClr val="0033CC"/>
                  </a:solidFill>
                </a:rPr>
                <a:t>I/O operation</a:t>
              </a:r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1264" y="3095"/>
              <a:ext cx="650" cy="16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defTabSz="762000"/>
              <a:r>
                <a:rPr lang="en-US" altLang="ko-KR">
                  <a:solidFill>
                    <a:srgbClr val="000000"/>
                  </a:solidFill>
                </a:rPr>
                <a:t>1    1    1    1</a:t>
              </a:r>
            </a:p>
          </p:txBody>
        </p:sp>
        <p:sp>
          <p:nvSpPr>
            <p:cNvPr id="9251" name="Line 35"/>
            <p:cNvSpPr>
              <a:spLocks noChangeShapeType="1"/>
            </p:cNvSpPr>
            <p:nvPr/>
          </p:nvSpPr>
          <p:spPr bwMode="auto">
            <a:xfrm>
              <a:off x="1997" y="3103"/>
              <a:ext cx="0" cy="13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6" name="Straight Connector 35"/>
          <p:cNvCxnSpPr/>
          <p:nvPr/>
        </p:nvCxnSpPr>
        <p:spPr>
          <a:xfrm rot="5400000">
            <a:off x="2095500" y="2933700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>
            <a:off x="3237706" y="2932906"/>
            <a:ext cx="381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0038"/>
            <a:ext cx="6329362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Basic Computer Instructions</a:t>
            </a:r>
            <a:endParaRPr lang="en-US" altLang="ko-KR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095375" y="808038"/>
            <a:ext cx="3548472" cy="48218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i="1" dirty="0"/>
              <a:t>                    Hex Code</a:t>
            </a:r>
          </a:p>
          <a:p>
            <a:pPr defTabSz="762000"/>
            <a:r>
              <a:rPr lang="en-US" altLang="ko-KR" sz="1400" i="1" dirty="0"/>
              <a:t>Symbol </a:t>
            </a:r>
            <a:r>
              <a:rPr lang="en-US" altLang="ko-KR" sz="1400" i="1" dirty="0" smtClean="0"/>
              <a:t>      </a:t>
            </a:r>
            <a:r>
              <a:rPr lang="en-US" altLang="ko-KR" sz="1400" i="1" dirty="0"/>
              <a:t>I = 0       I = 1                  Description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46163" y="847725"/>
            <a:ext cx="5413375" cy="56149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906588" y="1019175"/>
            <a:ext cx="1320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1046163" y="123031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560388" y="1223963"/>
            <a:ext cx="5385193" cy="547585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AND        0xxx     8xxx 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AND memory word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ADD        1xxx     9xxx 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Add memory word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LDA         2xxx     </a:t>
            </a:r>
            <a:r>
              <a:rPr lang="en-US" altLang="ko-KR" sz="1400" dirty="0" err="1"/>
              <a:t>Axxx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Load AC from memory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STA         3xxx     </a:t>
            </a:r>
            <a:r>
              <a:rPr lang="en-US" altLang="ko-KR" sz="1400" dirty="0" err="1"/>
              <a:t>Bxxx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Store content of AC into memory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BUN        4xxx     </a:t>
            </a:r>
            <a:r>
              <a:rPr lang="en-US" altLang="ko-KR" sz="1400" dirty="0" err="1"/>
              <a:t>Cxxx</a:t>
            </a:r>
            <a:r>
              <a:rPr lang="en-US" altLang="ko-KR" sz="1400" dirty="0"/>
              <a:t>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Branch unconditionally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BSA        5xxx      </a:t>
            </a:r>
            <a:r>
              <a:rPr lang="en-US" altLang="ko-KR" sz="1400" dirty="0" err="1"/>
              <a:t>Dxxx</a:t>
            </a:r>
            <a:r>
              <a:rPr lang="en-US" altLang="ko-KR" sz="1400" dirty="0"/>
              <a:t>     </a:t>
            </a:r>
            <a:r>
              <a:rPr lang="en-US" altLang="ko-KR" sz="1400" dirty="0" smtClean="0"/>
              <a:t>    </a:t>
            </a:r>
            <a:r>
              <a:rPr lang="en-US" altLang="ko-KR" sz="1400" dirty="0"/>
              <a:t>Branch and save return address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ISZ          6xxx      </a:t>
            </a:r>
            <a:r>
              <a:rPr lang="en-US" altLang="ko-KR" sz="1400" dirty="0" err="1"/>
              <a:t>Exxx</a:t>
            </a:r>
            <a:r>
              <a:rPr lang="en-US" altLang="ko-KR" sz="1400" dirty="0"/>
              <a:t>    </a:t>
            </a:r>
            <a:r>
              <a:rPr lang="en-US" altLang="ko-KR" sz="1400" dirty="0" smtClean="0"/>
              <a:t>     </a:t>
            </a:r>
            <a:r>
              <a:rPr lang="en-US" altLang="ko-KR" sz="1400" dirty="0"/>
              <a:t>Increment and skip if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endParaRPr lang="en-US" altLang="ko-KR" sz="1400" dirty="0"/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CLA	   7800	          Clear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CLE	   7400	          Clear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CMA	   7200              </a:t>
            </a:r>
            <a:r>
              <a:rPr lang="en-US" altLang="ko-KR" sz="1400" dirty="0" smtClean="0"/>
              <a:t> Complement </a:t>
            </a:r>
            <a:r>
              <a:rPr lang="en-US" altLang="ko-KR" sz="1400" dirty="0"/>
              <a:t>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CME	   7100	          Complement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CIR	   7080	          Circulate right AC and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CIL	   7040	          Circulate left AC and 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INC	   7020	          Increment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SPA	   7010	          Skip next instr. if AC is positive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SNA	   7008	          Skip next instr. if AC is negative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SZA	   7004	          Skip next instr. if AC is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SZE	   7002	          Skip next instr. if E is zero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HLT	   7001	          Halt computer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endParaRPr lang="en-US" altLang="ko-KR" sz="1400" dirty="0"/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INP	   F800	          Input character to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OUT	   F400	          Output character from AC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SKI               </a:t>
            </a:r>
            <a:r>
              <a:rPr lang="en-US" altLang="ko-KR" sz="1400" dirty="0" smtClean="0"/>
              <a:t>   </a:t>
            </a:r>
            <a:r>
              <a:rPr lang="en-US" altLang="ko-KR" sz="1400" dirty="0"/>
              <a:t>F200	          Skip on input flag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SKO	   F100	          Skip on output flag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ION	   F080	          Interrupt on</a:t>
            </a:r>
          </a:p>
          <a:p>
            <a:pPr marL="571500" lvl="1" defTabSz="762000">
              <a:lnSpc>
                <a:spcPct val="80000"/>
              </a:lnSpc>
              <a:spcBef>
                <a:spcPct val="10000"/>
              </a:spcBef>
            </a:pPr>
            <a:r>
              <a:rPr lang="en-US" altLang="ko-KR" sz="1400" dirty="0"/>
              <a:t>IOF	   F040	          Interrupt off</a:t>
            </a:r>
          </a:p>
          <a:p>
            <a:pPr defTabSz="762000" latinLnBrk="1">
              <a:lnSpc>
                <a:spcPct val="80000"/>
              </a:lnSpc>
            </a:pPr>
            <a:endParaRPr lang="en-US" altLang="ko-KR" sz="1400" dirty="0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1885950" y="847725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219450" y="857250"/>
            <a:ext cx="0" cy="561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1055688" y="2668588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1065213" y="5173663"/>
            <a:ext cx="5403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11150"/>
            <a:ext cx="6583363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Instruction Set Completeness</a:t>
            </a:r>
            <a:endParaRPr lang="en-US" altLang="ko-KR" sz="32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2590800" y="1981200"/>
            <a:ext cx="2056653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 dirty="0" smtClean="0">
                <a:solidFill>
                  <a:srgbClr val="FF0000"/>
                </a:solidFill>
              </a:rPr>
              <a:t>Instruction </a:t>
            </a:r>
            <a:r>
              <a:rPr lang="en-US" altLang="ko-KR" sz="2000" dirty="0">
                <a:solidFill>
                  <a:srgbClr val="FF0000"/>
                </a:solidFill>
              </a:rPr>
              <a:t>Types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266825" y="2012950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28600" y="685801"/>
            <a:ext cx="8686799" cy="143629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/>
              <a:t>A computer should have a set of instructions so that the user </a:t>
            </a:r>
            <a:r>
              <a:rPr lang="en-US" altLang="ko-KR" sz="2000" dirty="0" smtClean="0"/>
              <a:t>can construct </a:t>
            </a:r>
            <a:r>
              <a:rPr lang="en-US" altLang="ko-KR" sz="2000" dirty="0"/>
              <a:t>machine language programs to evaluate any function that is known to be computable.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20713" y="2424113"/>
            <a:ext cx="6338275" cy="39939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3399"/>
                </a:solidFill>
              </a:rPr>
              <a:t>Functional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Arithmetic, logic, and shift instructions	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ADD, CMA, INC, CIR, CIL, AND, CLA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>
                <a:solidFill>
                  <a:schemeClr val="tx2"/>
                </a:solidFill>
              </a:rPr>
              <a:t>Transfer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Data transfers between the main memory 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		and the processor registers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LDA, STA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>
                <a:solidFill>
                  <a:srgbClr val="993366"/>
                </a:solidFill>
              </a:rPr>
              <a:t>Control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Program sequencing and control		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BUN, BSA, ISZ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 err="1">
                <a:solidFill>
                  <a:srgbClr val="FF0000"/>
                </a:solidFill>
              </a:rPr>
              <a:t>Input/Output</a:t>
            </a:r>
            <a:r>
              <a:rPr lang="en-US" altLang="ko-KR" sz="1800" dirty="0">
                <a:solidFill>
                  <a:srgbClr val="FF0000"/>
                </a:solidFill>
              </a:rPr>
              <a:t> Instructions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Input and output</a:t>
            </a:r>
          </a:p>
          <a:p>
            <a:pPr marL="571500" lvl="1" defTabSz="762000">
              <a:lnSpc>
                <a:spcPct val="66000"/>
              </a:lnSpc>
              <a:spcBef>
                <a:spcPct val="40000"/>
              </a:spcBef>
            </a:pPr>
            <a:r>
              <a:rPr lang="en-US" altLang="ko-KR" sz="1800" dirty="0"/>
              <a:t>      - INP, OUT</a:t>
            </a:r>
          </a:p>
          <a:p>
            <a:pPr defTabSz="762000" eaLnBrk="1">
              <a:lnSpc>
                <a:spcPct val="66000"/>
              </a:lnSpc>
            </a:pPr>
            <a:endParaRPr lang="en-US" altLang="ko-K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  <p:bldP spid="11269" grpId="0"/>
      <p:bldP spid="1127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08025"/>
            <a:ext cx="4346575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8. Instruction Cycle</a:t>
            </a:r>
            <a:endParaRPr lang="en-US" altLang="ko-KR" sz="3200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9675"/>
            <a:ext cx="8010525" cy="45259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ko-KR" sz="2000" dirty="0"/>
              <a:t>In Basic Computer, a machine instruction is executed in the following cycle: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Fetch an instruction from memory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Decode the instruction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Read the effective address from memory if the instruction has an indirect address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r>
              <a:rPr lang="en-US" altLang="ko-KR" sz="1600" dirty="0"/>
              <a:t>Execute the instruction</a:t>
            </a:r>
          </a:p>
          <a:p>
            <a:pPr marL="800100" lvl="1" indent="-342900">
              <a:lnSpc>
                <a:spcPct val="150000"/>
              </a:lnSpc>
              <a:buFontTx/>
              <a:buAutoNum type="arabicPeriod"/>
            </a:pPr>
            <a:endParaRPr lang="en-US" altLang="ko-KR" sz="1600" dirty="0"/>
          </a:p>
          <a:p>
            <a:pPr marL="457200" indent="-457200">
              <a:lnSpc>
                <a:spcPct val="150000"/>
              </a:lnSpc>
              <a:buFontTx/>
              <a:buChar char="–"/>
            </a:pPr>
            <a:endParaRPr lang="en-US" altLang="ko-KR" sz="2000" dirty="0"/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</a:blip>
          <a:srcRect b="40849"/>
          <a:stretch>
            <a:fillRect/>
          </a:stretch>
        </p:blipFill>
        <p:spPr bwMode="auto">
          <a:xfrm>
            <a:off x="219075" y="4383087"/>
            <a:ext cx="8763000" cy="217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38912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After an instruction is executed, the cycle starts again at step 1, for the next </a:t>
            </a:r>
            <a:r>
              <a:rPr lang="en-US" altLang="ko-KR" sz="1800" dirty="0" smtClean="0"/>
              <a:t>instruction.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i="1" dirty="0" smtClean="0"/>
              <a:t>Note</a:t>
            </a:r>
            <a:r>
              <a:rPr lang="en-US" altLang="ko-KR" sz="1800" dirty="0"/>
              <a:t>: Every different processor has its own (different) </a:t>
            </a:r>
            <a:r>
              <a:rPr lang="en-US" altLang="ko-KR" sz="1800" dirty="0" smtClean="0"/>
              <a:t>instruction </a:t>
            </a:r>
            <a:r>
              <a:rPr lang="en-US" altLang="ko-KR" sz="1800" dirty="0"/>
              <a:t>cycle </a:t>
            </a:r>
            <a:r>
              <a:rPr lang="en-US" altLang="ko-KR" sz="1800" dirty="0" smtClean="0"/>
              <a:t>.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15925"/>
            <a:ext cx="366395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Fetch and Decode</a:t>
            </a:r>
            <a:endParaRPr lang="en-US" altLang="ko-KR" sz="3200" dirty="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627188" y="1328738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09575" y="1063625"/>
            <a:ext cx="2474913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2000"/>
              <a:t>• Fetch and Decode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027363" y="1084263"/>
            <a:ext cx="5292725" cy="665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6000"/>
              </a:lnSpc>
            </a:pPr>
            <a:r>
              <a:rPr lang="en-US" altLang="ko-KR" sz="1400"/>
              <a:t>T0: AR </a:t>
            </a:r>
            <a:r>
              <a:rPr lang="en-US" altLang="ko-KR" sz="1400">
                <a:latin typeface="Symbol" pitchFamily="18" charset="2"/>
              </a:rPr>
              <a:t></a:t>
            </a:r>
            <a:r>
              <a:rPr lang="en-US" altLang="ko-KR" sz="1400"/>
              <a:t>PC  (S</a:t>
            </a:r>
            <a:r>
              <a:rPr lang="en-US" altLang="ko-KR" sz="1400" baseline="-25000"/>
              <a:t>0</a:t>
            </a:r>
            <a:r>
              <a:rPr lang="en-US" altLang="ko-KR" sz="1400"/>
              <a:t>S</a:t>
            </a:r>
            <a:r>
              <a:rPr lang="en-US" altLang="ko-KR" sz="1400" baseline="-25000"/>
              <a:t>1</a:t>
            </a:r>
            <a:r>
              <a:rPr lang="en-US" altLang="ko-KR" sz="1400"/>
              <a:t>S</a:t>
            </a:r>
            <a:r>
              <a:rPr lang="en-US" altLang="ko-KR" sz="1400" baseline="-25000"/>
              <a:t>2</a:t>
            </a:r>
            <a:r>
              <a:rPr lang="en-US" altLang="ko-KR" sz="1400"/>
              <a:t>=010, T0=1)</a:t>
            </a:r>
          </a:p>
          <a:p>
            <a:pPr defTabSz="762000">
              <a:lnSpc>
                <a:spcPct val="96000"/>
              </a:lnSpc>
            </a:pPr>
            <a:r>
              <a:rPr lang="en-US" altLang="ko-KR" sz="1400"/>
              <a:t>T1: IR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M [AR],  PC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PC + 1   (S0S1S2=111, T1=1)</a:t>
            </a:r>
          </a:p>
          <a:p>
            <a:pPr defTabSz="762000">
              <a:lnSpc>
                <a:spcPct val="96000"/>
              </a:lnSpc>
            </a:pPr>
            <a:r>
              <a:rPr lang="en-US" altLang="ko-KR" sz="1400"/>
              <a:t>T2: D0, . . . , D7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Decode IR(12-14), AR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IR(0-11), I </a:t>
            </a:r>
            <a:r>
              <a:rPr lang="en-US" altLang="ko-KR" sz="1400">
                <a:latin typeface="Symbol" pitchFamily="18" charset="2"/>
              </a:rPr>
              <a:t></a:t>
            </a:r>
            <a:r>
              <a:rPr lang="en-US" altLang="ko-KR" sz="1400"/>
              <a:t> IR(15)</a:t>
            </a:r>
          </a:p>
        </p:txBody>
      </p:sp>
      <p:sp>
        <p:nvSpPr>
          <p:cNvPr id="14344" name="Arc 8"/>
          <p:cNvSpPr>
            <a:spLocks/>
          </p:cNvSpPr>
          <p:nvPr/>
        </p:nvSpPr>
        <p:spPr bwMode="auto">
          <a:xfrm>
            <a:off x="5475288" y="2044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>
            <a:off x="5232400" y="2098675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H="1">
            <a:off x="2411413" y="2030413"/>
            <a:ext cx="2530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H="1">
            <a:off x="4824413" y="2098675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 flipV="1">
            <a:off x="4824413" y="2170113"/>
            <a:ext cx="128587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4906963" y="1971675"/>
            <a:ext cx="320675" cy="255588"/>
            <a:chOff x="2608" y="2732"/>
            <a:chExt cx="217" cy="176"/>
          </a:xfrm>
        </p:grpSpPr>
        <p:sp>
          <p:nvSpPr>
            <p:cNvPr id="14349" name="Arc 13"/>
            <p:cNvSpPr>
              <a:spLocks/>
            </p:cNvSpPr>
            <p:nvPr/>
          </p:nvSpPr>
          <p:spPr bwMode="auto">
            <a:xfrm>
              <a:off x="2644" y="273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Arc 14"/>
            <p:cNvSpPr>
              <a:spLocks/>
            </p:cNvSpPr>
            <p:nvPr/>
          </p:nvSpPr>
          <p:spPr bwMode="auto">
            <a:xfrm>
              <a:off x="2644" y="281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>
              <a:off x="2616" y="273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2616" y="290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Arc 17"/>
            <p:cNvSpPr>
              <a:spLocks/>
            </p:cNvSpPr>
            <p:nvPr/>
          </p:nvSpPr>
          <p:spPr bwMode="auto">
            <a:xfrm>
              <a:off x="2608" y="273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Arc 18"/>
            <p:cNvSpPr>
              <a:spLocks/>
            </p:cNvSpPr>
            <p:nvPr/>
          </p:nvSpPr>
          <p:spPr bwMode="auto">
            <a:xfrm>
              <a:off x="2608" y="281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6" name="Arc 20"/>
          <p:cNvSpPr>
            <a:spLocks/>
          </p:cNvSpPr>
          <p:nvPr/>
        </p:nvSpPr>
        <p:spPr bwMode="auto">
          <a:xfrm>
            <a:off x="5475288" y="2370138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Line 21"/>
          <p:cNvSpPr>
            <a:spLocks noChangeShapeType="1"/>
          </p:cNvSpPr>
          <p:nvPr/>
        </p:nvSpPr>
        <p:spPr bwMode="auto">
          <a:xfrm>
            <a:off x="5237163" y="2424113"/>
            <a:ext cx="2381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Line 22"/>
          <p:cNvSpPr>
            <a:spLocks noChangeShapeType="1"/>
          </p:cNvSpPr>
          <p:nvPr/>
        </p:nvSpPr>
        <p:spPr bwMode="auto">
          <a:xfrm flipH="1">
            <a:off x="4694238" y="2366963"/>
            <a:ext cx="2651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Line 23"/>
          <p:cNvSpPr>
            <a:spLocks noChangeShapeType="1"/>
          </p:cNvSpPr>
          <p:nvPr/>
        </p:nvSpPr>
        <p:spPr bwMode="auto">
          <a:xfrm flipH="1">
            <a:off x="2411413" y="2424113"/>
            <a:ext cx="254158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 flipH="1" flipV="1">
            <a:off x="4824413" y="2495550"/>
            <a:ext cx="1238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4906963" y="2297113"/>
            <a:ext cx="320675" cy="268287"/>
            <a:chOff x="2608" y="2956"/>
            <a:chExt cx="217" cy="184"/>
          </a:xfrm>
        </p:grpSpPr>
        <p:sp>
          <p:nvSpPr>
            <p:cNvPr id="14361" name="Arc 25"/>
            <p:cNvSpPr>
              <a:spLocks/>
            </p:cNvSpPr>
            <p:nvPr/>
          </p:nvSpPr>
          <p:spPr bwMode="auto">
            <a:xfrm>
              <a:off x="2644" y="296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Arc 26"/>
            <p:cNvSpPr>
              <a:spLocks/>
            </p:cNvSpPr>
            <p:nvPr/>
          </p:nvSpPr>
          <p:spPr bwMode="auto">
            <a:xfrm>
              <a:off x="2644" y="304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auto">
            <a:xfrm>
              <a:off x="2616" y="295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auto">
            <a:xfrm>
              <a:off x="2616" y="314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5" name="Arc 29"/>
            <p:cNvSpPr>
              <a:spLocks/>
            </p:cNvSpPr>
            <p:nvPr/>
          </p:nvSpPr>
          <p:spPr bwMode="auto">
            <a:xfrm>
              <a:off x="2608" y="296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Arc 30"/>
            <p:cNvSpPr>
              <a:spLocks/>
            </p:cNvSpPr>
            <p:nvPr/>
          </p:nvSpPr>
          <p:spPr bwMode="auto">
            <a:xfrm>
              <a:off x="2608" y="304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68" name="Arc 32"/>
          <p:cNvSpPr>
            <a:spLocks/>
          </p:cNvSpPr>
          <p:nvPr/>
        </p:nvSpPr>
        <p:spPr bwMode="auto">
          <a:xfrm>
            <a:off x="5475288" y="2711450"/>
            <a:ext cx="112712" cy="90488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5232400" y="2762250"/>
            <a:ext cx="2428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 flipH="1">
            <a:off x="4694238" y="2692400"/>
            <a:ext cx="2476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H="1">
            <a:off x="4824413" y="2762250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4824413" y="28209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906963" y="2624138"/>
            <a:ext cx="320675" cy="266700"/>
            <a:chOff x="2608" y="3180"/>
            <a:chExt cx="217" cy="184"/>
          </a:xfrm>
        </p:grpSpPr>
        <p:sp>
          <p:nvSpPr>
            <p:cNvPr id="14373" name="Arc 37"/>
            <p:cNvSpPr>
              <a:spLocks/>
            </p:cNvSpPr>
            <p:nvPr/>
          </p:nvSpPr>
          <p:spPr bwMode="auto">
            <a:xfrm>
              <a:off x="2644" y="3185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4" name="Arc 38"/>
            <p:cNvSpPr>
              <a:spLocks/>
            </p:cNvSpPr>
            <p:nvPr/>
          </p:nvSpPr>
          <p:spPr bwMode="auto">
            <a:xfrm>
              <a:off x="2644" y="3268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5" name="Line 39"/>
            <p:cNvSpPr>
              <a:spLocks noChangeShapeType="1"/>
            </p:cNvSpPr>
            <p:nvPr/>
          </p:nvSpPr>
          <p:spPr bwMode="auto">
            <a:xfrm>
              <a:off x="2616" y="318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6" name="Line 40"/>
            <p:cNvSpPr>
              <a:spLocks noChangeShapeType="1"/>
            </p:cNvSpPr>
            <p:nvPr/>
          </p:nvSpPr>
          <p:spPr bwMode="auto">
            <a:xfrm>
              <a:off x="2616" y="3364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7" name="Arc 41"/>
            <p:cNvSpPr>
              <a:spLocks/>
            </p:cNvSpPr>
            <p:nvPr/>
          </p:nvSpPr>
          <p:spPr bwMode="auto">
            <a:xfrm>
              <a:off x="2608" y="3185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78" name="Arc 42"/>
            <p:cNvSpPr>
              <a:spLocks/>
            </p:cNvSpPr>
            <p:nvPr/>
          </p:nvSpPr>
          <p:spPr bwMode="auto">
            <a:xfrm>
              <a:off x="2608" y="3268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80" name="Line 44"/>
          <p:cNvSpPr>
            <a:spLocks noChangeShapeType="1"/>
          </p:cNvSpPr>
          <p:nvPr/>
        </p:nvSpPr>
        <p:spPr bwMode="auto">
          <a:xfrm>
            <a:off x="5580063" y="1895475"/>
            <a:ext cx="0" cy="1073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Rectangle 45"/>
          <p:cNvSpPr>
            <a:spLocks noChangeArrowheads="1"/>
          </p:cNvSpPr>
          <p:nvPr/>
        </p:nvSpPr>
        <p:spPr bwMode="auto">
          <a:xfrm>
            <a:off x="5527675" y="1968500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382" name="Rectangle 46"/>
          <p:cNvSpPr>
            <a:spLocks noChangeArrowheads="1"/>
          </p:cNvSpPr>
          <p:nvPr/>
        </p:nvSpPr>
        <p:spPr bwMode="auto">
          <a:xfrm>
            <a:off x="5534025" y="2306638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383" name="Rectangle 47"/>
          <p:cNvSpPr>
            <a:spLocks noChangeArrowheads="1"/>
          </p:cNvSpPr>
          <p:nvPr/>
        </p:nvSpPr>
        <p:spPr bwMode="auto">
          <a:xfrm>
            <a:off x="5540375" y="2646363"/>
            <a:ext cx="3397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</a:t>
            </a:r>
            <a:r>
              <a:rPr lang="en-US" altLang="ko-KR" baseline="-250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4384" name="Line 48"/>
          <p:cNvSpPr>
            <a:spLocks noChangeShapeType="1"/>
          </p:cNvSpPr>
          <p:nvPr/>
        </p:nvSpPr>
        <p:spPr bwMode="auto">
          <a:xfrm>
            <a:off x="5592763" y="1901825"/>
            <a:ext cx="8128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5830888" y="2274888"/>
            <a:ext cx="5159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Bus</a:t>
            </a:r>
          </a:p>
        </p:txBody>
      </p:sp>
      <p:sp>
        <p:nvSpPr>
          <p:cNvPr id="14386" name="Line 50"/>
          <p:cNvSpPr>
            <a:spLocks noChangeShapeType="1"/>
          </p:cNvSpPr>
          <p:nvPr/>
        </p:nvSpPr>
        <p:spPr bwMode="auto">
          <a:xfrm>
            <a:off x="6397625" y="1895475"/>
            <a:ext cx="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7" name="Line 51"/>
          <p:cNvSpPr>
            <a:spLocks noChangeShapeType="1"/>
          </p:cNvSpPr>
          <p:nvPr/>
        </p:nvSpPr>
        <p:spPr bwMode="auto">
          <a:xfrm>
            <a:off x="5586413" y="2959100"/>
            <a:ext cx="3270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8" name="Line 52"/>
          <p:cNvSpPr>
            <a:spLocks noChangeShapeType="1"/>
          </p:cNvSpPr>
          <p:nvPr/>
        </p:nvSpPr>
        <p:spPr bwMode="auto">
          <a:xfrm>
            <a:off x="6054725" y="2959100"/>
            <a:ext cx="3556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9" name="Line 53"/>
          <p:cNvSpPr>
            <a:spLocks noChangeShapeType="1"/>
          </p:cNvSpPr>
          <p:nvPr/>
        </p:nvSpPr>
        <p:spPr bwMode="auto">
          <a:xfrm>
            <a:off x="5918200" y="2965450"/>
            <a:ext cx="0" cy="3165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Rectangle 54"/>
          <p:cNvSpPr>
            <a:spLocks noChangeArrowheads="1"/>
          </p:cNvSpPr>
          <p:nvPr/>
        </p:nvSpPr>
        <p:spPr bwMode="auto">
          <a:xfrm>
            <a:off x="5857875" y="2986088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4391" name="Line 55"/>
          <p:cNvSpPr>
            <a:spLocks noChangeShapeType="1"/>
          </p:cNvSpPr>
          <p:nvPr/>
        </p:nvSpPr>
        <p:spPr bwMode="auto">
          <a:xfrm>
            <a:off x="6048375" y="2965450"/>
            <a:ext cx="0" cy="3303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Rectangle 56"/>
          <p:cNvSpPr>
            <a:spLocks noChangeArrowheads="1"/>
          </p:cNvSpPr>
          <p:nvPr/>
        </p:nvSpPr>
        <p:spPr bwMode="auto">
          <a:xfrm>
            <a:off x="3440113" y="2825750"/>
            <a:ext cx="1123950" cy="569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3570288" y="2873375"/>
            <a:ext cx="862012" cy="473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Memory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14394" name="Rectangle 58"/>
          <p:cNvSpPr>
            <a:spLocks noChangeArrowheads="1"/>
          </p:cNvSpPr>
          <p:nvPr/>
        </p:nvSpPr>
        <p:spPr bwMode="auto">
          <a:xfrm>
            <a:off x="3746500" y="3048000"/>
            <a:ext cx="50482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unit</a:t>
            </a:r>
          </a:p>
        </p:txBody>
      </p:sp>
      <p:sp>
        <p:nvSpPr>
          <p:cNvPr id="14395" name="Line 59"/>
          <p:cNvSpPr>
            <a:spLocks noChangeShapeType="1"/>
          </p:cNvSpPr>
          <p:nvPr/>
        </p:nvSpPr>
        <p:spPr bwMode="auto">
          <a:xfrm>
            <a:off x="4711700" y="2036763"/>
            <a:ext cx="0" cy="6556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6" name="Arc 60"/>
          <p:cNvSpPr>
            <a:spLocks/>
          </p:cNvSpPr>
          <p:nvPr/>
        </p:nvSpPr>
        <p:spPr bwMode="auto">
          <a:xfrm>
            <a:off x="5807075" y="3033713"/>
            <a:ext cx="112713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7" name="Line 61"/>
          <p:cNvSpPr>
            <a:spLocks noChangeShapeType="1"/>
          </p:cNvSpPr>
          <p:nvPr/>
        </p:nvSpPr>
        <p:spPr bwMode="auto">
          <a:xfrm>
            <a:off x="4575175" y="3087688"/>
            <a:ext cx="1230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8" name="Arc 62"/>
          <p:cNvSpPr>
            <a:spLocks/>
          </p:cNvSpPr>
          <p:nvPr/>
        </p:nvSpPr>
        <p:spPr bwMode="auto">
          <a:xfrm>
            <a:off x="4581525" y="3230563"/>
            <a:ext cx="112713" cy="87312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9" name="Line 63"/>
          <p:cNvSpPr>
            <a:spLocks noChangeShapeType="1"/>
          </p:cNvSpPr>
          <p:nvPr/>
        </p:nvSpPr>
        <p:spPr bwMode="auto">
          <a:xfrm>
            <a:off x="4683125" y="3284538"/>
            <a:ext cx="7747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0" name="Rectangle 64"/>
          <p:cNvSpPr>
            <a:spLocks noChangeArrowheads="1"/>
          </p:cNvSpPr>
          <p:nvPr/>
        </p:nvSpPr>
        <p:spPr bwMode="auto">
          <a:xfrm>
            <a:off x="4633913" y="3255963"/>
            <a:ext cx="7889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14401" name="Arc 65"/>
          <p:cNvSpPr>
            <a:spLocks/>
          </p:cNvSpPr>
          <p:nvPr/>
        </p:nvSpPr>
        <p:spPr bwMode="auto">
          <a:xfrm>
            <a:off x="3992563" y="3402013"/>
            <a:ext cx="90487" cy="109537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2" name="Line 66"/>
          <p:cNvSpPr>
            <a:spLocks noChangeShapeType="1"/>
          </p:cNvSpPr>
          <p:nvPr/>
        </p:nvSpPr>
        <p:spPr bwMode="auto">
          <a:xfrm>
            <a:off x="4037013" y="3511550"/>
            <a:ext cx="0" cy="1746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3" name="Rectangle 67"/>
          <p:cNvSpPr>
            <a:spLocks noChangeArrowheads="1"/>
          </p:cNvSpPr>
          <p:nvPr/>
        </p:nvSpPr>
        <p:spPr bwMode="auto">
          <a:xfrm>
            <a:off x="4003675" y="3435350"/>
            <a:ext cx="5524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Read</a:t>
            </a:r>
          </a:p>
        </p:txBody>
      </p:sp>
      <p:sp>
        <p:nvSpPr>
          <p:cNvPr id="14404" name="Arc 68"/>
          <p:cNvSpPr>
            <a:spLocks/>
          </p:cNvSpPr>
          <p:nvPr/>
        </p:nvSpPr>
        <p:spPr bwMode="auto">
          <a:xfrm>
            <a:off x="3322638" y="3033713"/>
            <a:ext cx="112712" cy="8731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5" name="Line 69"/>
          <p:cNvSpPr>
            <a:spLocks noChangeShapeType="1"/>
          </p:cNvSpPr>
          <p:nvPr/>
        </p:nvSpPr>
        <p:spPr bwMode="auto">
          <a:xfrm>
            <a:off x="2032000" y="308768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6" name="Line 70"/>
          <p:cNvSpPr>
            <a:spLocks noChangeShapeType="1"/>
          </p:cNvSpPr>
          <p:nvPr/>
        </p:nvSpPr>
        <p:spPr bwMode="auto">
          <a:xfrm>
            <a:off x="2700338" y="2430463"/>
            <a:ext cx="0" cy="20399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7" name="Line 71"/>
          <p:cNvSpPr>
            <a:spLocks noChangeShapeType="1"/>
          </p:cNvSpPr>
          <p:nvPr/>
        </p:nvSpPr>
        <p:spPr bwMode="auto">
          <a:xfrm>
            <a:off x="2901950" y="2036763"/>
            <a:ext cx="0" cy="3822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8" name="Line 72"/>
          <p:cNvSpPr>
            <a:spLocks noChangeShapeType="1"/>
          </p:cNvSpPr>
          <p:nvPr/>
        </p:nvSpPr>
        <p:spPr bwMode="auto">
          <a:xfrm flipH="1">
            <a:off x="3014663" y="3681413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09" name="Line 73"/>
          <p:cNvSpPr>
            <a:spLocks noChangeShapeType="1"/>
          </p:cNvSpPr>
          <p:nvPr/>
        </p:nvSpPr>
        <p:spPr bwMode="auto">
          <a:xfrm flipH="1">
            <a:off x="2884488" y="3751263"/>
            <a:ext cx="260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3097213" y="3552825"/>
            <a:ext cx="320675" cy="254000"/>
            <a:chOff x="1384" y="3820"/>
            <a:chExt cx="217" cy="176"/>
          </a:xfrm>
        </p:grpSpPr>
        <p:sp>
          <p:nvSpPr>
            <p:cNvPr id="14410" name="Arc 74"/>
            <p:cNvSpPr>
              <a:spLocks/>
            </p:cNvSpPr>
            <p:nvPr/>
          </p:nvSpPr>
          <p:spPr bwMode="auto">
            <a:xfrm>
              <a:off x="1420" y="3825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1" name="Arc 75"/>
            <p:cNvSpPr>
              <a:spLocks/>
            </p:cNvSpPr>
            <p:nvPr/>
          </p:nvSpPr>
          <p:spPr bwMode="auto">
            <a:xfrm>
              <a:off x="1420" y="3904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2" name="Line 76"/>
            <p:cNvSpPr>
              <a:spLocks noChangeShapeType="1"/>
            </p:cNvSpPr>
            <p:nvPr/>
          </p:nvSpPr>
          <p:spPr bwMode="auto">
            <a:xfrm>
              <a:off x="1392" y="382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3" name="Line 77"/>
            <p:cNvSpPr>
              <a:spLocks noChangeShapeType="1"/>
            </p:cNvSpPr>
            <p:nvPr/>
          </p:nvSpPr>
          <p:spPr bwMode="auto">
            <a:xfrm>
              <a:off x="1392" y="399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4" name="Arc 78"/>
            <p:cNvSpPr>
              <a:spLocks/>
            </p:cNvSpPr>
            <p:nvPr/>
          </p:nvSpPr>
          <p:spPr bwMode="auto">
            <a:xfrm>
              <a:off x="1384" y="3825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15" name="Arc 79"/>
            <p:cNvSpPr>
              <a:spLocks/>
            </p:cNvSpPr>
            <p:nvPr/>
          </p:nvSpPr>
          <p:spPr bwMode="auto">
            <a:xfrm>
              <a:off x="1384" y="3904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17" name="Line 81"/>
          <p:cNvSpPr>
            <a:spLocks noChangeShapeType="1"/>
          </p:cNvSpPr>
          <p:nvPr/>
        </p:nvSpPr>
        <p:spPr bwMode="auto">
          <a:xfrm flipH="1" flipV="1">
            <a:off x="3014663" y="3609975"/>
            <a:ext cx="1238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19" name="Line 83"/>
          <p:cNvSpPr>
            <a:spLocks noChangeShapeType="1"/>
          </p:cNvSpPr>
          <p:nvPr/>
        </p:nvSpPr>
        <p:spPr bwMode="auto">
          <a:xfrm flipH="1">
            <a:off x="2695575" y="4464050"/>
            <a:ext cx="449263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90"/>
          <p:cNvGrpSpPr>
            <a:grpSpLocks/>
          </p:cNvGrpSpPr>
          <p:nvPr/>
        </p:nvGrpSpPr>
        <p:grpSpPr bwMode="auto">
          <a:xfrm>
            <a:off x="3097213" y="4273550"/>
            <a:ext cx="320675" cy="266700"/>
            <a:chOff x="1384" y="4316"/>
            <a:chExt cx="217" cy="184"/>
          </a:xfrm>
        </p:grpSpPr>
        <p:sp>
          <p:nvSpPr>
            <p:cNvPr id="14420" name="Arc 84"/>
            <p:cNvSpPr>
              <a:spLocks/>
            </p:cNvSpPr>
            <p:nvPr/>
          </p:nvSpPr>
          <p:spPr bwMode="auto">
            <a:xfrm>
              <a:off x="1420" y="4321"/>
              <a:ext cx="181" cy="84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1" name="Arc 85"/>
            <p:cNvSpPr>
              <a:spLocks/>
            </p:cNvSpPr>
            <p:nvPr/>
          </p:nvSpPr>
          <p:spPr bwMode="auto">
            <a:xfrm>
              <a:off x="1420" y="4404"/>
              <a:ext cx="180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2" name="Line 86"/>
            <p:cNvSpPr>
              <a:spLocks noChangeShapeType="1"/>
            </p:cNvSpPr>
            <p:nvPr/>
          </p:nvSpPr>
          <p:spPr bwMode="auto">
            <a:xfrm>
              <a:off x="1392" y="4316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3" name="Line 87"/>
            <p:cNvSpPr>
              <a:spLocks noChangeShapeType="1"/>
            </p:cNvSpPr>
            <p:nvPr/>
          </p:nvSpPr>
          <p:spPr bwMode="auto">
            <a:xfrm>
              <a:off x="1392" y="4500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4" name="Arc 88"/>
            <p:cNvSpPr>
              <a:spLocks/>
            </p:cNvSpPr>
            <p:nvPr/>
          </p:nvSpPr>
          <p:spPr bwMode="auto">
            <a:xfrm>
              <a:off x="1384" y="4321"/>
              <a:ext cx="33" cy="84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25" name="Arc 89"/>
            <p:cNvSpPr>
              <a:spLocks/>
            </p:cNvSpPr>
            <p:nvPr/>
          </p:nvSpPr>
          <p:spPr bwMode="auto">
            <a:xfrm>
              <a:off x="1384" y="4404"/>
              <a:ext cx="32" cy="84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27" name="Line 91"/>
          <p:cNvSpPr>
            <a:spLocks noChangeShapeType="1"/>
          </p:cNvSpPr>
          <p:nvPr/>
        </p:nvSpPr>
        <p:spPr bwMode="auto">
          <a:xfrm flipH="1">
            <a:off x="3014663" y="4341813"/>
            <a:ext cx="1238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8" name="Line 92"/>
          <p:cNvSpPr>
            <a:spLocks noChangeShapeType="1"/>
          </p:cNvSpPr>
          <p:nvPr/>
        </p:nvSpPr>
        <p:spPr bwMode="auto">
          <a:xfrm>
            <a:off x="3427413" y="3681413"/>
            <a:ext cx="6048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29" name="Rectangle 93"/>
          <p:cNvSpPr>
            <a:spLocks noChangeArrowheads="1"/>
          </p:cNvSpPr>
          <p:nvPr/>
        </p:nvSpPr>
        <p:spPr bwMode="auto">
          <a:xfrm>
            <a:off x="3711575" y="3954463"/>
            <a:ext cx="852488" cy="2301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0" name="Rectangle 94"/>
          <p:cNvSpPr>
            <a:spLocks noChangeArrowheads="1"/>
          </p:cNvSpPr>
          <p:nvPr/>
        </p:nvSpPr>
        <p:spPr bwMode="auto">
          <a:xfrm>
            <a:off x="3941763" y="3935413"/>
            <a:ext cx="438150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4431" name="Arc 95"/>
          <p:cNvSpPr>
            <a:spLocks/>
          </p:cNvSpPr>
          <p:nvPr/>
        </p:nvSpPr>
        <p:spPr bwMode="auto">
          <a:xfrm>
            <a:off x="5807075" y="4021138"/>
            <a:ext cx="112713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2" name="Line 96"/>
          <p:cNvSpPr>
            <a:spLocks noChangeShapeType="1"/>
          </p:cNvSpPr>
          <p:nvPr/>
        </p:nvSpPr>
        <p:spPr bwMode="auto">
          <a:xfrm>
            <a:off x="4556125" y="4076700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3" name="Line 97"/>
          <p:cNvSpPr>
            <a:spLocks noChangeShapeType="1"/>
          </p:cNvSpPr>
          <p:nvPr/>
        </p:nvSpPr>
        <p:spPr bwMode="auto">
          <a:xfrm>
            <a:off x="5445125" y="3290888"/>
            <a:ext cx="0" cy="768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4" name="Arc 98"/>
          <p:cNvSpPr>
            <a:spLocks/>
          </p:cNvSpPr>
          <p:nvPr/>
        </p:nvSpPr>
        <p:spPr bwMode="auto">
          <a:xfrm>
            <a:off x="3595688" y="4021138"/>
            <a:ext cx="111125" cy="88900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5" name="Line 99"/>
          <p:cNvSpPr>
            <a:spLocks noChangeShapeType="1"/>
          </p:cNvSpPr>
          <p:nvPr/>
        </p:nvSpPr>
        <p:spPr bwMode="auto">
          <a:xfrm>
            <a:off x="2032000" y="4076700"/>
            <a:ext cx="1593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6" name="Line 100"/>
          <p:cNvSpPr>
            <a:spLocks noChangeShapeType="1"/>
          </p:cNvSpPr>
          <p:nvPr/>
        </p:nvSpPr>
        <p:spPr bwMode="auto">
          <a:xfrm flipV="1">
            <a:off x="3427413" y="4400550"/>
            <a:ext cx="4032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7" name="Arc 101"/>
          <p:cNvSpPr>
            <a:spLocks/>
          </p:cNvSpPr>
          <p:nvPr/>
        </p:nvSpPr>
        <p:spPr bwMode="auto">
          <a:xfrm>
            <a:off x="3792538" y="4191000"/>
            <a:ext cx="90487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8" name="Line 102"/>
          <p:cNvSpPr>
            <a:spLocks noChangeShapeType="1"/>
          </p:cNvSpPr>
          <p:nvPr/>
        </p:nvSpPr>
        <p:spPr bwMode="auto">
          <a:xfrm flipV="1">
            <a:off x="3836988" y="4279900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39" name="Rectangle 103"/>
          <p:cNvSpPr>
            <a:spLocks noChangeArrowheads="1"/>
          </p:cNvSpPr>
          <p:nvPr/>
        </p:nvSpPr>
        <p:spPr bwMode="auto">
          <a:xfrm>
            <a:off x="3756025" y="4351338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4440" name="Line 104"/>
          <p:cNvSpPr>
            <a:spLocks noChangeShapeType="1"/>
          </p:cNvSpPr>
          <p:nvPr/>
        </p:nvSpPr>
        <p:spPr bwMode="auto">
          <a:xfrm>
            <a:off x="4440238" y="4191000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1" name="Freeform 105"/>
          <p:cNvSpPr>
            <a:spLocks/>
          </p:cNvSpPr>
          <p:nvPr/>
        </p:nvSpPr>
        <p:spPr bwMode="auto">
          <a:xfrm>
            <a:off x="4368800" y="4122738"/>
            <a:ext cx="131763" cy="58737"/>
          </a:xfrm>
          <a:custGeom>
            <a:avLst/>
            <a:gdLst/>
            <a:ahLst/>
            <a:cxnLst>
              <a:cxn ang="0">
                <a:pos x="0" y="40"/>
              </a:cxn>
              <a:cxn ang="0">
                <a:pos x="40" y="0"/>
              </a:cxn>
              <a:cxn ang="0">
                <a:pos x="88" y="40"/>
              </a:cxn>
            </a:cxnLst>
            <a:rect l="0" t="0" r="r" b="b"/>
            <a:pathLst>
              <a:path w="89" h="41">
                <a:moveTo>
                  <a:pt x="0" y="40"/>
                </a:moveTo>
                <a:lnTo>
                  <a:pt x="40" y="0"/>
                </a:lnTo>
                <a:lnTo>
                  <a:pt x="88" y="4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42" name="Line 106"/>
          <p:cNvSpPr>
            <a:spLocks noChangeShapeType="1"/>
          </p:cNvSpPr>
          <p:nvPr/>
        </p:nvSpPr>
        <p:spPr bwMode="auto">
          <a:xfrm flipH="1">
            <a:off x="3014663" y="4400550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3" name="Line 107"/>
          <p:cNvSpPr>
            <a:spLocks noChangeShapeType="1"/>
          </p:cNvSpPr>
          <p:nvPr/>
        </p:nvSpPr>
        <p:spPr bwMode="auto">
          <a:xfrm flipH="1">
            <a:off x="3014663" y="5064125"/>
            <a:ext cx="130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44" name="Line 108"/>
          <p:cNvSpPr>
            <a:spLocks noChangeShapeType="1"/>
          </p:cNvSpPr>
          <p:nvPr/>
        </p:nvSpPr>
        <p:spPr bwMode="auto">
          <a:xfrm flipH="1">
            <a:off x="2884488" y="5127625"/>
            <a:ext cx="241300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" name="Group 115"/>
          <p:cNvGrpSpPr>
            <a:grpSpLocks/>
          </p:cNvGrpSpPr>
          <p:nvPr/>
        </p:nvGrpSpPr>
        <p:grpSpPr bwMode="auto">
          <a:xfrm>
            <a:off x="3097213" y="4935538"/>
            <a:ext cx="320675" cy="257175"/>
            <a:chOff x="1384" y="4772"/>
            <a:chExt cx="217" cy="176"/>
          </a:xfrm>
        </p:grpSpPr>
        <p:sp>
          <p:nvSpPr>
            <p:cNvPr id="14445" name="Arc 109"/>
            <p:cNvSpPr>
              <a:spLocks/>
            </p:cNvSpPr>
            <p:nvPr/>
          </p:nvSpPr>
          <p:spPr bwMode="auto">
            <a:xfrm>
              <a:off x="1420" y="4777"/>
              <a:ext cx="181" cy="80"/>
            </a:xfrm>
            <a:custGeom>
              <a:avLst/>
              <a:gdLst>
                <a:gd name="G0" fmla="+- 120 0 0"/>
                <a:gd name="G1" fmla="+- 21600 0 0"/>
                <a:gd name="G2" fmla="+- 21600 0 0"/>
                <a:gd name="T0" fmla="*/ 0 w 21720"/>
                <a:gd name="T1" fmla="*/ 0 h 21600"/>
                <a:gd name="T2" fmla="*/ 21720 w 21720"/>
                <a:gd name="T3" fmla="*/ 21600 h 21600"/>
                <a:gd name="T4" fmla="*/ 120 w 2172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720" h="21600" fill="none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</a:path>
                <a:path w="21720" h="21600" stroke="0" extrusionOk="0">
                  <a:moveTo>
                    <a:pt x="0" y="0"/>
                  </a:moveTo>
                  <a:cubicBezTo>
                    <a:pt x="40" y="0"/>
                    <a:pt x="80" y="-1"/>
                    <a:pt x="120" y="0"/>
                  </a:cubicBezTo>
                  <a:cubicBezTo>
                    <a:pt x="12049" y="0"/>
                    <a:pt x="21720" y="9670"/>
                    <a:pt x="21720" y="21600"/>
                  </a:cubicBezTo>
                  <a:lnTo>
                    <a:pt x="120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6" name="Arc 110"/>
            <p:cNvSpPr>
              <a:spLocks/>
            </p:cNvSpPr>
            <p:nvPr/>
          </p:nvSpPr>
          <p:spPr bwMode="auto">
            <a:xfrm>
              <a:off x="1420" y="4856"/>
              <a:ext cx="180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7" name="Line 111"/>
            <p:cNvSpPr>
              <a:spLocks noChangeShapeType="1"/>
            </p:cNvSpPr>
            <p:nvPr/>
          </p:nvSpPr>
          <p:spPr bwMode="auto">
            <a:xfrm>
              <a:off x="1392" y="4772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8" name="Line 112"/>
            <p:cNvSpPr>
              <a:spLocks noChangeShapeType="1"/>
            </p:cNvSpPr>
            <p:nvPr/>
          </p:nvSpPr>
          <p:spPr bwMode="auto">
            <a:xfrm>
              <a:off x="1392" y="4948"/>
              <a:ext cx="24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9" name="Arc 113"/>
            <p:cNvSpPr>
              <a:spLocks/>
            </p:cNvSpPr>
            <p:nvPr/>
          </p:nvSpPr>
          <p:spPr bwMode="auto">
            <a:xfrm>
              <a:off x="1384" y="4777"/>
              <a:ext cx="33" cy="80"/>
            </a:xfrm>
            <a:custGeom>
              <a:avLst/>
              <a:gdLst>
                <a:gd name="G0" fmla="+- 675 0 0"/>
                <a:gd name="G1" fmla="+- 21600 0 0"/>
                <a:gd name="G2" fmla="+- 21600 0 0"/>
                <a:gd name="T0" fmla="*/ 0 w 22275"/>
                <a:gd name="T1" fmla="*/ 11 h 21600"/>
                <a:gd name="T2" fmla="*/ 22275 w 22275"/>
                <a:gd name="T3" fmla="*/ 21600 h 21600"/>
                <a:gd name="T4" fmla="*/ 675 w 22275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275" h="21600" fill="none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</a:path>
                <a:path w="22275" h="21600" stroke="0" extrusionOk="0">
                  <a:moveTo>
                    <a:pt x="-1" y="10"/>
                  </a:moveTo>
                  <a:cubicBezTo>
                    <a:pt x="224" y="3"/>
                    <a:pt x="449" y="-1"/>
                    <a:pt x="675" y="0"/>
                  </a:cubicBezTo>
                  <a:cubicBezTo>
                    <a:pt x="12604" y="0"/>
                    <a:pt x="22275" y="9670"/>
                    <a:pt x="22275" y="21600"/>
                  </a:cubicBezTo>
                  <a:lnTo>
                    <a:pt x="675" y="2160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50" name="Arc 114"/>
            <p:cNvSpPr>
              <a:spLocks/>
            </p:cNvSpPr>
            <p:nvPr/>
          </p:nvSpPr>
          <p:spPr bwMode="auto">
            <a:xfrm>
              <a:off x="1384" y="4856"/>
              <a:ext cx="32" cy="8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600 w 21600"/>
                <a:gd name="T1" fmla="*/ 0 h 21600"/>
                <a:gd name="T2" fmla="*/ 0 w 21600"/>
                <a:gd name="T3" fmla="*/ 21600 h 21600"/>
                <a:gd name="T4" fmla="*/ 0 w 21600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52" name="Line 116"/>
          <p:cNvSpPr>
            <a:spLocks noChangeShapeType="1"/>
          </p:cNvSpPr>
          <p:nvPr/>
        </p:nvSpPr>
        <p:spPr bwMode="auto">
          <a:xfrm flipH="1">
            <a:off x="3014663" y="4992688"/>
            <a:ext cx="1174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3" name="Rectangle 117"/>
          <p:cNvSpPr>
            <a:spLocks noChangeArrowheads="1"/>
          </p:cNvSpPr>
          <p:nvPr/>
        </p:nvSpPr>
        <p:spPr bwMode="auto">
          <a:xfrm>
            <a:off x="3711575" y="4605338"/>
            <a:ext cx="852488" cy="242887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4" name="Rectangle 118"/>
          <p:cNvSpPr>
            <a:spLocks noChangeArrowheads="1"/>
          </p:cNvSpPr>
          <p:nvPr/>
        </p:nvSpPr>
        <p:spPr bwMode="auto">
          <a:xfrm>
            <a:off x="3941763" y="4595813"/>
            <a:ext cx="428625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4455" name="Arc 119"/>
          <p:cNvSpPr>
            <a:spLocks/>
          </p:cNvSpPr>
          <p:nvPr/>
        </p:nvSpPr>
        <p:spPr bwMode="auto">
          <a:xfrm>
            <a:off x="5807075" y="4683125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6" name="Line 120"/>
          <p:cNvSpPr>
            <a:spLocks noChangeShapeType="1"/>
          </p:cNvSpPr>
          <p:nvPr/>
        </p:nvSpPr>
        <p:spPr bwMode="auto">
          <a:xfrm>
            <a:off x="4562475" y="4738688"/>
            <a:ext cx="12430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7" name="Arc 121"/>
          <p:cNvSpPr>
            <a:spLocks/>
          </p:cNvSpPr>
          <p:nvPr/>
        </p:nvSpPr>
        <p:spPr bwMode="auto">
          <a:xfrm>
            <a:off x="3595688" y="4683125"/>
            <a:ext cx="111125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8" name="Line 122"/>
          <p:cNvSpPr>
            <a:spLocks noChangeShapeType="1"/>
          </p:cNvSpPr>
          <p:nvPr/>
        </p:nvSpPr>
        <p:spPr bwMode="auto">
          <a:xfrm>
            <a:off x="2032000" y="4738688"/>
            <a:ext cx="1587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59" name="Line 123"/>
          <p:cNvSpPr>
            <a:spLocks noChangeShapeType="1"/>
          </p:cNvSpPr>
          <p:nvPr/>
        </p:nvSpPr>
        <p:spPr bwMode="auto">
          <a:xfrm>
            <a:off x="3422650" y="5064125"/>
            <a:ext cx="555625" cy="4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0" name="Arc 124"/>
          <p:cNvSpPr>
            <a:spLocks/>
          </p:cNvSpPr>
          <p:nvPr/>
        </p:nvSpPr>
        <p:spPr bwMode="auto">
          <a:xfrm>
            <a:off x="3933825" y="4854575"/>
            <a:ext cx="88900" cy="1111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1" name="Line 125"/>
          <p:cNvSpPr>
            <a:spLocks noChangeShapeType="1"/>
          </p:cNvSpPr>
          <p:nvPr/>
        </p:nvSpPr>
        <p:spPr bwMode="auto">
          <a:xfrm flipV="1">
            <a:off x="3978275" y="4940300"/>
            <a:ext cx="0" cy="128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2" name="Rectangle 126"/>
          <p:cNvSpPr>
            <a:spLocks noChangeArrowheads="1"/>
          </p:cNvSpPr>
          <p:nvPr/>
        </p:nvSpPr>
        <p:spPr bwMode="auto">
          <a:xfrm>
            <a:off x="3883025" y="5041900"/>
            <a:ext cx="4429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INR</a:t>
            </a:r>
          </a:p>
        </p:txBody>
      </p:sp>
      <p:sp>
        <p:nvSpPr>
          <p:cNvPr id="14463" name="Line 127"/>
          <p:cNvSpPr>
            <a:spLocks noChangeShapeType="1"/>
          </p:cNvSpPr>
          <p:nvPr/>
        </p:nvSpPr>
        <p:spPr bwMode="auto">
          <a:xfrm>
            <a:off x="4440238" y="4854575"/>
            <a:ext cx="0" cy="2095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4" name="Freeform 128"/>
          <p:cNvSpPr>
            <a:spLocks/>
          </p:cNvSpPr>
          <p:nvPr/>
        </p:nvSpPr>
        <p:spPr bwMode="auto">
          <a:xfrm>
            <a:off x="4375150" y="4765675"/>
            <a:ext cx="131763" cy="71438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65" name="Rectangle 129"/>
          <p:cNvSpPr>
            <a:spLocks noChangeArrowheads="1"/>
          </p:cNvSpPr>
          <p:nvPr/>
        </p:nvSpPr>
        <p:spPr bwMode="auto">
          <a:xfrm>
            <a:off x="3440113" y="5394325"/>
            <a:ext cx="1123950" cy="244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6" name="Rectangle 130"/>
          <p:cNvSpPr>
            <a:spLocks noChangeArrowheads="1"/>
          </p:cNvSpPr>
          <p:nvPr/>
        </p:nvSpPr>
        <p:spPr bwMode="auto">
          <a:xfrm>
            <a:off x="3814763" y="5387975"/>
            <a:ext cx="358775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4467" name="Arc 131"/>
          <p:cNvSpPr>
            <a:spLocks/>
          </p:cNvSpPr>
          <p:nvPr/>
        </p:nvSpPr>
        <p:spPr bwMode="auto">
          <a:xfrm>
            <a:off x="5807075" y="5473700"/>
            <a:ext cx="112713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8" name="Line 132"/>
          <p:cNvSpPr>
            <a:spLocks noChangeShapeType="1"/>
          </p:cNvSpPr>
          <p:nvPr/>
        </p:nvSpPr>
        <p:spPr bwMode="auto">
          <a:xfrm>
            <a:off x="4556125" y="5527675"/>
            <a:ext cx="12493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69" name="Line 133"/>
          <p:cNvSpPr>
            <a:spLocks noChangeShapeType="1"/>
          </p:cNvSpPr>
          <p:nvPr/>
        </p:nvSpPr>
        <p:spPr bwMode="auto">
          <a:xfrm>
            <a:off x="2889250" y="5853113"/>
            <a:ext cx="746125" cy="63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0" name="Arc 134"/>
          <p:cNvSpPr>
            <a:spLocks/>
          </p:cNvSpPr>
          <p:nvPr/>
        </p:nvSpPr>
        <p:spPr bwMode="auto">
          <a:xfrm>
            <a:off x="3590925" y="5645150"/>
            <a:ext cx="90488" cy="109538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1" name="Line 135"/>
          <p:cNvSpPr>
            <a:spLocks noChangeShapeType="1"/>
          </p:cNvSpPr>
          <p:nvPr/>
        </p:nvSpPr>
        <p:spPr bwMode="auto">
          <a:xfrm flipV="1">
            <a:off x="3635375" y="5732463"/>
            <a:ext cx="0" cy="127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2" name="Rectangle 136"/>
          <p:cNvSpPr>
            <a:spLocks noChangeArrowheads="1"/>
          </p:cNvSpPr>
          <p:nvPr/>
        </p:nvSpPr>
        <p:spPr bwMode="auto">
          <a:xfrm>
            <a:off x="3621088" y="5788025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LD</a:t>
            </a:r>
          </a:p>
        </p:txBody>
      </p:sp>
      <p:sp>
        <p:nvSpPr>
          <p:cNvPr id="14473" name="Line 137"/>
          <p:cNvSpPr>
            <a:spLocks noChangeShapeType="1"/>
          </p:cNvSpPr>
          <p:nvPr/>
        </p:nvSpPr>
        <p:spPr bwMode="auto">
          <a:xfrm>
            <a:off x="4440238" y="5649913"/>
            <a:ext cx="0" cy="325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4" name="Freeform 138"/>
          <p:cNvSpPr>
            <a:spLocks/>
          </p:cNvSpPr>
          <p:nvPr/>
        </p:nvSpPr>
        <p:spPr bwMode="auto">
          <a:xfrm>
            <a:off x="4379913" y="5557838"/>
            <a:ext cx="131762" cy="71437"/>
          </a:xfrm>
          <a:custGeom>
            <a:avLst/>
            <a:gdLst/>
            <a:ahLst/>
            <a:cxnLst>
              <a:cxn ang="0">
                <a:pos x="0" y="48"/>
              </a:cxn>
              <a:cxn ang="0">
                <a:pos x="40" y="0"/>
              </a:cxn>
              <a:cxn ang="0">
                <a:pos x="88" y="48"/>
              </a:cxn>
            </a:cxnLst>
            <a:rect l="0" t="0" r="r" b="b"/>
            <a:pathLst>
              <a:path w="89" h="49">
                <a:moveTo>
                  <a:pt x="0" y="48"/>
                </a:moveTo>
                <a:lnTo>
                  <a:pt x="40" y="0"/>
                </a:lnTo>
                <a:lnTo>
                  <a:pt x="88" y="48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475" name="Line 139"/>
          <p:cNvSpPr>
            <a:spLocks noChangeShapeType="1"/>
          </p:cNvSpPr>
          <p:nvPr/>
        </p:nvSpPr>
        <p:spPr bwMode="auto">
          <a:xfrm>
            <a:off x="4445000" y="4400550"/>
            <a:ext cx="538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6" name="Line 140"/>
          <p:cNvSpPr>
            <a:spLocks noChangeShapeType="1"/>
          </p:cNvSpPr>
          <p:nvPr/>
        </p:nvSpPr>
        <p:spPr bwMode="auto">
          <a:xfrm>
            <a:off x="4425950" y="5064125"/>
            <a:ext cx="5397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7" name="Line 141"/>
          <p:cNvSpPr>
            <a:spLocks noChangeShapeType="1"/>
          </p:cNvSpPr>
          <p:nvPr/>
        </p:nvSpPr>
        <p:spPr bwMode="auto">
          <a:xfrm>
            <a:off x="4983163" y="4406900"/>
            <a:ext cx="0" cy="15573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8" name="Line 142"/>
          <p:cNvSpPr>
            <a:spLocks noChangeShapeType="1"/>
          </p:cNvSpPr>
          <p:nvPr/>
        </p:nvSpPr>
        <p:spPr bwMode="auto">
          <a:xfrm>
            <a:off x="4445000" y="5981700"/>
            <a:ext cx="6508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79" name="Rectangle 143"/>
          <p:cNvSpPr>
            <a:spLocks noChangeArrowheads="1"/>
          </p:cNvSpPr>
          <p:nvPr/>
        </p:nvSpPr>
        <p:spPr bwMode="auto">
          <a:xfrm>
            <a:off x="5151438" y="5853113"/>
            <a:ext cx="5953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Clock</a:t>
            </a:r>
          </a:p>
        </p:txBody>
      </p:sp>
      <p:sp>
        <p:nvSpPr>
          <p:cNvPr id="14480" name="Rectangle 144"/>
          <p:cNvSpPr>
            <a:spLocks noChangeArrowheads="1"/>
          </p:cNvSpPr>
          <p:nvPr/>
        </p:nvSpPr>
        <p:spPr bwMode="auto">
          <a:xfrm>
            <a:off x="5842000" y="3962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4481" name="Rectangle 145"/>
          <p:cNvSpPr>
            <a:spLocks noChangeArrowheads="1"/>
          </p:cNvSpPr>
          <p:nvPr/>
        </p:nvSpPr>
        <p:spPr bwMode="auto">
          <a:xfrm>
            <a:off x="5853113" y="462438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482" name="Rectangle 146"/>
          <p:cNvSpPr>
            <a:spLocks noChangeArrowheads="1"/>
          </p:cNvSpPr>
          <p:nvPr/>
        </p:nvSpPr>
        <p:spPr bwMode="auto">
          <a:xfrm>
            <a:off x="5861050" y="54149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4483" name="Line 147"/>
          <p:cNvSpPr>
            <a:spLocks noChangeShapeType="1"/>
          </p:cNvSpPr>
          <p:nvPr/>
        </p:nvSpPr>
        <p:spPr bwMode="auto">
          <a:xfrm flipH="1">
            <a:off x="2017713" y="6121400"/>
            <a:ext cx="391636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4" name="Rectangle 148"/>
          <p:cNvSpPr>
            <a:spLocks noChangeArrowheads="1"/>
          </p:cNvSpPr>
          <p:nvPr/>
        </p:nvSpPr>
        <p:spPr bwMode="auto">
          <a:xfrm>
            <a:off x="3484563" y="6019800"/>
            <a:ext cx="122469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Common bus</a:t>
            </a:r>
          </a:p>
        </p:txBody>
      </p:sp>
      <p:sp>
        <p:nvSpPr>
          <p:cNvPr id="14485" name="Line 149"/>
          <p:cNvSpPr>
            <a:spLocks noChangeShapeType="1"/>
          </p:cNvSpPr>
          <p:nvPr/>
        </p:nvSpPr>
        <p:spPr bwMode="auto">
          <a:xfrm flipH="1">
            <a:off x="1897063" y="6249988"/>
            <a:ext cx="41767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6" name="Line 150"/>
          <p:cNvSpPr>
            <a:spLocks noChangeShapeType="1"/>
          </p:cNvSpPr>
          <p:nvPr/>
        </p:nvSpPr>
        <p:spPr bwMode="auto">
          <a:xfrm>
            <a:off x="2027238" y="2897188"/>
            <a:ext cx="0" cy="32305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7" name="Line 151"/>
          <p:cNvSpPr>
            <a:spLocks noChangeShapeType="1"/>
          </p:cNvSpPr>
          <p:nvPr/>
        </p:nvSpPr>
        <p:spPr bwMode="auto">
          <a:xfrm>
            <a:off x="1895475" y="2897188"/>
            <a:ext cx="0" cy="3365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8" name="Oval 152"/>
          <p:cNvSpPr>
            <a:spLocks noChangeArrowheads="1"/>
          </p:cNvSpPr>
          <p:nvPr/>
        </p:nvSpPr>
        <p:spPr bwMode="auto">
          <a:xfrm>
            <a:off x="1901825" y="2854325"/>
            <a:ext cx="117475" cy="71438"/>
          </a:xfrm>
          <a:prstGeom prst="ellips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89" name="Rectangle 153"/>
          <p:cNvSpPr>
            <a:spLocks noChangeArrowheads="1"/>
          </p:cNvSpPr>
          <p:nvPr/>
        </p:nvSpPr>
        <p:spPr bwMode="auto">
          <a:xfrm>
            <a:off x="2068513" y="1906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4490" name="Rectangle 154"/>
          <p:cNvSpPr>
            <a:spLocks noChangeArrowheads="1"/>
          </p:cNvSpPr>
          <p:nvPr/>
        </p:nvSpPr>
        <p:spPr bwMode="auto">
          <a:xfrm>
            <a:off x="2068513" y="228758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4491" name="Arc 155"/>
          <p:cNvSpPr>
            <a:spLocks/>
          </p:cNvSpPr>
          <p:nvPr/>
        </p:nvSpPr>
        <p:spPr bwMode="auto">
          <a:xfrm>
            <a:off x="3322638" y="5473700"/>
            <a:ext cx="112712" cy="8731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2" name="Line 156"/>
          <p:cNvSpPr>
            <a:spLocks noChangeShapeType="1"/>
          </p:cNvSpPr>
          <p:nvPr/>
        </p:nvSpPr>
        <p:spPr bwMode="auto">
          <a:xfrm>
            <a:off x="2032000" y="55276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3" name="Oval 157"/>
          <p:cNvSpPr>
            <a:spLocks noChangeArrowheads="1"/>
          </p:cNvSpPr>
          <p:nvPr/>
        </p:nvSpPr>
        <p:spPr bwMode="auto">
          <a:xfrm>
            <a:off x="4683125" y="2012950"/>
            <a:ext cx="46038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4" name="Oval 158"/>
          <p:cNvSpPr>
            <a:spLocks noChangeArrowheads="1"/>
          </p:cNvSpPr>
          <p:nvPr/>
        </p:nvSpPr>
        <p:spPr bwMode="auto">
          <a:xfrm>
            <a:off x="4683125" y="2349500"/>
            <a:ext cx="46038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5" name="Oval 159"/>
          <p:cNvSpPr>
            <a:spLocks noChangeArrowheads="1"/>
          </p:cNvSpPr>
          <p:nvPr/>
        </p:nvSpPr>
        <p:spPr bwMode="auto">
          <a:xfrm>
            <a:off x="2871788" y="3732213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6" name="Oval 160"/>
          <p:cNvSpPr>
            <a:spLocks noChangeArrowheads="1"/>
          </p:cNvSpPr>
          <p:nvPr/>
        </p:nvSpPr>
        <p:spPr bwMode="auto">
          <a:xfrm>
            <a:off x="2884488" y="5116513"/>
            <a:ext cx="46037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7" name="Oval 161"/>
          <p:cNvSpPr>
            <a:spLocks noChangeArrowheads="1"/>
          </p:cNvSpPr>
          <p:nvPr/>
        </p:nvSpPr>
        <p:spPr bwMode="auto">
          <a:xfrm>
            <a:off x="2878138" y="2012950"/>
            <a:ext cx="47625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8" name="Oval 162"/>
          <p:cNvSpPr>
            <a:spLocks noChangeArrowheads="1"/>
          </p:cNvSpPr>
          <p:nvPr/>
        </p:nvSpPr>
        <p:spPr bwMode="auto">
          <a:xfrm>
            <a:off x="2682875" y="2408238"/>
            <a:ext cx="47625" cy="34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499" name="Oval 163"/>
          <p:cNvSpPr>
            <a:spLocks noChangeArrowheads="1"/>
          </p:cNvSpPr>
          <p:nvPr/>
        </p:nvSpPr>
        <p:spPr bwMode="auto">
          <a:xfrm>
            <a:off x="5421313" y="4059238"/>
            <a:ext cx="47625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0" name="Oval 164"/>
          <p:cNvSpPr>
            <a:spLocks noChangeArrowheads="1"/>
          </p:cNvSpPr>
          <p:nvPr/>
        </p:nvSpPr>
        <p:spPr bwMode="auto">
          <a:xfrm>
            <a:off x="4953000" y="5054600"/>
            <a:ext cx="49213" cy="33338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1" name="Oval 165"/>
          <p:cNvSpPr>
            <a:spLocks noChangeArrowheads="1"/>
          </p:cNvSpPr>
          <p:nvPr/>
        </p:nvSpPr>
        <p:spPr bwMode="auto">
          <a:xfrm>
            <a:off x="4953000" y="5964238"/>
            <a:ext cx="49213" cy="33337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03" name="Rectangle 167"/>
          <p:cNvSpPr>
            <a:spLocks noChangeArrowheads="1"/>
          </p:cNvSpPr>
          <p:nvPr/>
        </p:nvSpPr>
        <p:spPr bwMode="auto">
          <a:xfrm>
            <a:off x="3011488" y="1089025"/>
            <a:ext cx="5327650" cy="6937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57078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Determine The Type Of Instruction</a:t>
            </a:r>
            <a:endParaRPr lang="en-US" altLang="ko-KR" sz="3200" dirty="0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389063" y="55483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8" name="Rectangle 98"/>
          <p:cNvSpPr>
            <a:spLocks noChangeArrowheads="1"/>
          </p:cNvSpPr>
          <p:nvPr/>
        </p:nvSpPr>
        <p:spPr bwMode="auto">
          <a:xfrm>
            <a:off x="6283325" y="3276600"/>
            <a:ext cx="1175195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= 0 (direct)</a:t>
            </a:r>
          </a:p>
        </p:txBody>
      </p:sp>
      <p:sp>
        <p:nvSpPr>
          <p:cNvPr id="15484" name="Rectangle 124"/>
          <p:cNvSpPr>
            <a:spLocks noChangeArrowheads="1"/>
          </p:cNvSpPr>
          <p:nvPr/>
        </p:nvSpPr>
        <p:spPr bwMode="auto">
          <a:xfrm>
            <a:off x="952500" y="5534025"/>
            <a:ext cx="7104063" cy="9318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AR </a:t>
            </a:r>
            <a:r>
              <a:rPr lang="en-US" altLang="ko-KR" sz="1800">
                <a:latin typeface="Symbol" pitchFamily="18" charset="2"/>
              </a:rPr>
              <a:t></a:t>
            </a:r>
            <a:r>
              <a:rPr lang="en-US" altLang="ko-KR" sz="1800"/>
              <a:t>M[AR]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D'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Nothing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I'T</a:t>
            </a:r>
            <a:r>
              <a:rPr lang="en-US" altLang="ko-KR" sz="1400"/>
              <a:t>3</a:t>
            </a:r>
            <a:r>
              <a:rPr lang="en-US" altLang="ko-KR" sz="1800"/>
              <a:t>:	Execute a register-reference instr.</a:t>
            </a:r>
          </a:p>
          <a:p>
            <a:pPr defTabSz="152400">
              <a:lnSpc>
                <a:spcPct val="66000"/>
              </a:lnSpc>
              <a:spcBef>
                <a:spcPct val="19000"/>
              </a:spcBef>
              <a:tabLst>
                <a:tab pos="1143000" algn="l"/>
              </a:tabLst>
            </a:pPr>
            <a:r>
              <a:rPr lang="en-US" altLang="ko-KR" sz="1800"/>
              <a:t>D</a:t>
            </a:r>
            <a:r>
              <a:rPr lang="en-US" altLang="ko-KR" sz="1400"/>
              <a:t>7</a:t>
            </a:r>
            <a:r>
              <a:rPr lang="en-US" altLang="ko-KR" sz="1800"/>
              <a:t>IT</a:t>
            </a:r>
            <a:r>
              <a:rPr lang="en-US" altLang="ko-KR" sz="1400"/>
              <a:t>3</a:t>
            </a:r>
            <a:r>
              <a:rPr lang="en-US" altLang="ko-KR" sz="1800"/>
              <a:t>:	Execute an input-output instr.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687763" y="857250"/>
            <a:ext cx="666978" cy="3483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Start</a:t>
            </a:r>
          </a:p>
          <a:p>
            <a:pPr defTabSz="762000">
              <a:lnSpc>
                <a:spcPct val="70000"/>
              </a:lnSpc>
            </a:pPr>
            <a:r>
              <a:rPr lang="en-US" altLang="ko-KR" sz="1200" dirty="0">
                <a:solidFill>
                  <a:srgbClr val="000000"/>
                </a:solidFill>
              </a:rPr>
              <a:t>SC </a:t>
            </a:r>
            <a:r>
              <a:rPr lang="en-US" altLang="ko-KR" sz="1200" dirty="0">
                <a:solidFill>
                  <a:srgbClr val="000000"/>
                </a:solidFill>
                <a:latin typeface="Symbol" pitchFamily="18" charset="2"/>
              </a:rPr>
              <a:t> 0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3589338" y="868363"/>
            <a:ext cx="801687" cy="2905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3489325" y="1431925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370" name="Rectangle 10"/>
          <p:cNvSpPr>
            <a:spLocks noChangeArrowheads="1"/>
          </p:cNvSpPr>
          <p:nvPr/>
        </p:nvSpPr>
        <p:spPr bwMode="auto">
          <a:xfrm>
            <a:off x="3797300" y="13716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4041775" y="1431925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3454400" y="1444625"/>
            <a:ext cx="1019175" cy="2032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Arc 13"/>
          <p:cNvSpPr>
            <a:spLocks/>
          </p:cNvSpPr>
          <p:nvPr/>
        </p:nvSpPr>
        <p:spPr bwMode="auto">
          <a:xfrm>
            <a:off x="3954463" y="13350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4000500" y="1152525"/>
            <a:ext cx="0" cy="1920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rc 15"/>
          <p:cNvSpPr>
            <a:spLocks/>
          </p:cNvSpPr>
          <p:nvPr/>
        </p:nvSpPr>
        <p:spPr bwMode="auto">
          <a:xfrm>
            <a:off x="3536950" y="13350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 flipV="1">
            <a:off x="3582988" y="1252538"/>
            <a:ext cx="0" cy="1127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4435475" y="1320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T0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2935288" y="1885950"/>
            <a:ext cx="333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IR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3168650" y="1887538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3414713" y="1885950"/>
            <a:ext cx="7518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M[AR],</a:t>
            </a:r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3981450" y="1885950"/>
            <a:ext cx="392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PC</a:t>
            </a:r>
          </a:p>
        </p:txBody>
      </p:sp>
      <p:sp>
        <p:nvSpPr>
          <p:cNvPr id="15382" name="Rectangle 22"/>
          <p:cNvSpPr>
            <a:spLocks noChangeArrowheads="1"/>
          </p:cNvSpPr>
          <p:nvPr/>
        </p:nvSpPr>
        <p:spPr bwMode="auto">
          <a:xfrm>
            <a:off x="4233863" y="1887538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460875" y="1885950"/>
            <a:ext cx="650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PC + 1</a:t>
            </a:r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2962275" y="1898650"/>
            <a:ext cx="2200275" cy="311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Arc 25"/>
          <p:cNvSpPr>
            <a:spLocks/>
          </p:cNvSpPr>
          <p:nvPr/>
        </p:nvSpPr>
        <p:spPr bwMode="auto">
          <a:xfrm>
            <a:off x="3954463" y="1789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Line 26"/>
          <p:cNvSpPr>
            <a:spLocks noChangeShapeType="1"/>
          </p:cNvSpPr>
          <p:nvPr/>
        </p:nvSpPr>
        <p:spPr bwMode="auto">
          <a:xfrm>
            <a:off x="4000500" y="1666875"/>
            <a:ext cx="0" cy="1317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5100638" y="17145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T1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2935288" y="2514600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389" name="Rectangle 29"/>
          <p:cNvSpPr>
            <a:spLocks noChangeArrowheads="1"/>
          </p:cNvSpPr>
          <p:nvPr/>
        </p:nvSpPr>
        <p:spPr bwMode="auto">
          <a:xfrm>
            <a:off x="3206750" y="25146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90" name="Rectangle 30"/>
          <p:cNvSpPr>
            <a:spLocks noChangeArrowheads="1"/>
          </p:cNvSpPr>
          <p:nvPr/>
        </p:nvSpPr>
        <p:spPr bwMode="auto">
          <a:xfrm>
            <a:off x="3414713" y="2514600"/>
            <a:ext cx="80791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IR(0-11),</a:t>
            </a:r>
          </a:p>
        </p:txBody>
      </p:sp>
      <p:sp>
        <p:nvSpPr>
          <p:cNvPr id="15391" name="Rectangle 31"/>
          <p:cNvSpPr>
            <a:spLocks noChangeArrowheads="1"/>
          </p:cNvSpPr>
          <p:nvPr/>
        </p:nvSpPr>
        <p:spPr bwMode="auto">
          <a:xfrm>
            <a:off x="4176713" y="2514600"/>
            <a:ext cx="243657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392" name="Rectangle 32"/>
          <p:cNvSpPr>
            <a:spLocks noChangeArrowheads="1"/>
          </p:cNvSpPr>
          <p:nvPr/>
        </p:nvSpPr>
        <p:spPr bwMode="auto">
          <a:xfrm>
            <a:off x="4259263" y="2505075"/>
            <a:ext cx="33502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393" name="Rectangle 33"/>
          <p:cNvSpPr>
            <a:spLocks noChangeArrowheads="1"/>
          </p:cNvSpPr>
          <p:nvPr/>
        </p:nvSpPr>
        <p:spPr bwMode="auto">
          <a:xfrm>
            <a:off x="4460875" y="2514600"/>
            <a:ext cx="56522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IR(15)</a:t>
            </a:r>
          </a:p>
        </p:txBody>
      </p:sp>
      <p:sp>
        <p:nvSpPr>
          <p:cNvPr id="15394" name="Rectangle 34"/>
          <p:cNvSpPr>
            <a:spLocks noChangeArrowheads="1"/>
          </p:cNvSpPr>
          <p:nvPr/>
        </p:nvSpPr>
        <p:spPr bwMode="auto">
          <a:xfrm>
            <a:off x="2800350" y="2352675"/>
            <a:ext cx="237167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Decode </a:t>
            </a:r>
            <a:r>
              <a:rPr lang="en-US" altLang="ko-KR" sz="1400" dirty="0" err="1">
                <a:solidFill>
                  <a:srgbClr val="000000"/>
                </a:solidFill>
              </a:rPr>
              <a:t>Opcode</a:t>
            </a:r>
            <a:r>
              <a:rPr lang="en-US" altLang="ko-KR" sz="1400" dirty="0">
                <a:solidFill>
                  <a:srgbClr val="000000"/>
                </a:solidFill>
              </a:rPr>
              <a:t> in IR(12-14),</a:t>
            </a:r>
          </a:p>
        </p:txBody>
      </p:sp>
      <p:sp>
        <p:nvSpPr>
          <p:cNvPr id="15395" name="Rectangle 35"/>
          <p:cNvSpPr>
            <a:spLocks noChangeArrowheads="1"/>
          </p:cNvSpPr>
          <p:nvPr/>
        </p:nvSpPr>
        <p:spPr bwMode="auto">
          <a:xfrm>
            <a:off x="2752725" y="2355850"/>
            <a:ext cx="2557463" cy="3825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38"/>
          <p:cNvSpPr>
            <a:spLocks noChangeArrowheads="1"/>
          </p:cNvSpPr>
          <p:nvPr/>
        </p:nvSpPr>
        <p:spPr bwMode="auto">
          <a:xfrm>
            <a:off x="5235575" y="21717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T2</a:t>
            </a:r>
          </a:p>
        </p:txBody>
      </p:sp>
      <p:sp>
        <p:nvSpPr>
          <p:cNvPr id="15399" name="Arc 39"/>
          <p:cNvSpPr>
            <a:spLocks/>
          </p:cNvSpPr>
          <p:nvPr/>
        </p:nvSpPr>
        <p:spPr bwMode="auto">
          <a:xfrm>
            <a:off x="3967163" y="2932113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4013200" y="2749550"/>
            <a:ext cx="0" cy="212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27"/>
          <p:cNvGrpSpPr>
            <a:grpSpLocks/>
          </p:cNvGrpSpPr>
          <p:nvPr/>
        </p:nvGrpSpPr>
        <p:grpSpPr bwMode="auto">
          <a:xfrm>
            <a:off x="3730625" y="3006725"/>
            <a:ext cx="515938" cy="420688"/>
            <a:chOff x="1696" y="3024"/>
            <a:chExt cx="376" cy="368"/>
          </a:xfrm>
        </p:grpSpPr>
        <p:sp>
          <p:nvSpPr>
            <p:cNvPr id="15401" name="Line 41"/>
            <p:cNvSpPr>
              <a:spLocks noChangeShapeType="1"/>
            </p:cNvSpPr>
            <p:nvPr/>
          </p:nvSpPr>
          <p:spPr bwMode="auto">
            <a:xfrm flipH="1">
              <a:off x="1696" y="3024"/>
              <a:ext cx="208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Line 42"/>
            <p:cNvSpPr>
              <a:spLocks noChangeShapeType="1"/>
            </p:cNvSpPr>
            <p:nvPr/>
          </p:nvSpPr>
          <p:spPr bwMode="auto">
            <a:xfrm>
              <a:off x="1896" y="3024"/>
              <a:ext cx="176" cy="16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Line 43"/>
            <p:cNvSpPr>
              <a:spLocks noChangeShapeType="1"/>
            </p:cNvSpPr>
            <p:nvPr/>
          </p:nvSpPr>
          <p:spPr bwMode="auto">
            <a:xfrm flipH="1" flipV="1">
              <a:off x="1696" y="3184"/>
              <a:ext cx="208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4" name="Line 44"/>
            <p:cNvSpPr>
              <a:spLocks noChangeShapeType="1"/>
            </p:cNvSpPr>
            <p:nvPr/>
          </p:nvSpPr>
          <p:spPr bwMode="auto">
            <a:xfrm flipV="1">
              <a:off x="1896" y="3184"/>
              <a:ext cx="176" cy="20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05" name="Rectangle 45"/>
          <p:cNvSpPr>
            <a:spLocks noChangeArrowheads="1"/>
          </p:cNvSpPr>
          <p:nvPr/>
        </p:nvSpPr>
        <p:spPr bwMode="auto">
          <a:xfrm>
            <a:off x="3797300" y="3100388"/>
            <a:ext cx="40395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D7</a:t>
            </a:r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flipV="1">
            <a:off x="4252913" y="3205163"/>
            <a:ext cx="1746250" cy="47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Line 47"/>
          <p:cNvSpPr>
            <a:spLocks noChangeShapeType="1"/>
          </p:cNvSpPr>
          <p:nvPr/>
        </p:nvSpPr>
        <p:spPr bwMode="auto">
          <a:xfrm>
            <a:off x="3035300" y="3209925"/>
            <a:ext cx="701675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08" name="Rectangle 48"/>
          <p:cNvSpPr>
            <a:spLocks noChangeArrowheads="1"/>
          </p:cNvSpPr>
          <p:nvPr/>
        </p:nvSpPr>
        <p:spPr bwMode="auto">
          <a:xfrm>
            <a:off x="4820390" y="2895188"/>
            <a:ext cx="2037610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= 0 (Memory-reference)</a:t>
            </a:r>
          </a:p>
        </p:txBody>
      </p:sp>
      <p:sp>
        <p:nvSpPr>
          <p:cNvPr id="15409" name="Rectangle 49"/>
          <p:cNvSpPr>
            <a:spLocks noChangeArrowheads="1"/>
          </p:cNvSpPr>
          <p:nvPr/>
        </p:nvSpPr>
        <p:spPr bwMode="auto">
          <a:xfrm>
            <a:off x="1752600" y="2870200"/>
            <a:ext cx="170610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(Register or I/O) = 1</a:t>
            </a:r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 flipH="1">
            <a:off x="5729288" y="3446463"/>
            <a:ext cx="306387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6024563" y="3446463"/>
            <a:ext cx="2698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2" name="Line 52"/>
          <p:cNvSpPr>
            <a:spLocks noChangeShapeType="1"/>
          </p:cNvSpPr>
          <p:nvPr/>
        </p:nvSpPr>
        <p:spPr bwMode="auto">
          <a:xfrm flipH="1" flipV="1">
            <a:off x="5729288" y="3659188"/>
            <a:ext cx="306387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 flipV="1">
            <a:off x="6024563" y="3659188"/>
            <a:ext cx="2698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4" name="Rectangle 54"/>
          <p:cNvSpPr>
            <a:spLocks noChangeArrowheads="1"/>
          </p:cNvSpPr>
          <p:nvPr/>
        </p:nvSpPr>
        <p:spPr bwMode="auto">
          <a:xfrm>
            <a:off x="5880100" y="3571875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415" name="Line 55"/>
          <p:cNvSpPr>
            <a:spLocks noChangeShapeType="1"/>
          </p:cNvSpPr>
          <p:nvPr/>
        </p:nvSpPr>
        <p:spPr bwMode="auto">
          <a:xfrm flipH="1">
            <a:off x="2727325" y="3446463"/>
            <a:ext cx="320675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>
            <a:off x="3035300" y="3446463"/>
            <a:ext cx="258763" cy="2238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7" name="Line 57"/>
          <p:cNvSpPr>
            <a:spLocks noChangeShapeType="1"/>
          </p:cNvSpPr>
          <p:nvPr/>
        </p:nvSpPr>
        <p:spPr bwMode="auto">
          <a:xfrm flipH="1" flipV="1">
            <a:off x="2727325" y="3659188"/>
            <a:ext cx="320675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 flipV="1">
            <a:off x="3035300" y="3659188"/>
            <a:ext cx="258763" cy="2540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19" name="Rectangle 59"/>
          <p:cNvSpPr>
            <a:spLocks noChangeArrowheads="1"/>
          </p:cNvSpPr>
          <p:nvPr/>
        </p:nvSpPr>
        <p:spPr bwMode="auto">
          <a:xfrm>
            <a:off x="2905125" y="3575050"/>
            <a:ext cx="2238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I</a:t>
            </a:r>
          </a:p>
        </p:txBody>
      </p:sp>
      <p:sp>
        <p:nvSpPr>
          <p:cNvPr id="15420" name="Rectangle 60"/>
          <p:cNvSpPr>
            <a:spLocks noChangeArrowheads="1"/>
          </p:cNvSpPr>
          <p:nvPr/>
        </p:nvSpPr>
        <p:spPr bwMode="auto">
          <a:xfrm>
            <a:off x="3562350" y="4071938"/>
            <a:ext cx="78970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1" name="Rectangle 61"/>
          <p:cNvSpPr>
            <a:spLocks noChangeArrowheads="1"/>
          </p:cNvSpPr>
          <p:nvPr/>
        </p:nvSpPr>
        <p:spPr bwMode="auto">
          <a:xfrm>
            <a:off x="3168650" y="4211638"/>
            <a:ext cx="154914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register-reference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2" name="Rectangle 62"/>
          <p:cNvSpPr>
            <a:spLocks noChangeArrowheads="1"/>
          </p:cNvSpPr>
          <p:nvPr/>
        </p:nvSpPr>
        <p:spPr bwMode="auto">
          <a:xfrm>
            <a:off x="3463925" y="4354513"/>
            <a:ext cx="1046762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instruction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3" name="Rectangle 63"/>
          <p:cNvSpPr>
            <a:spLocks noChangeArrowheads="1"/>
          </p:cNvSpPr>
          <p:nvPr/>
        </p:nvSpPr>
        <p:spPr bwMode="auto">
          <a:xfrm>
            <a:off x="3549650" y="4525963"/>
            <a:ext cx="39113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24" name="Rectangle 64"/>
          <p:cNvSpPr>
            <a:spLocks noChangeArrowheads="1"/>
          </p:cNvSpPr>
          <p:nvPr/>
        </p:nvSpPr>
        <p:spPr bwMode="auto">
          <a:xfrm>
            <a:off x="3841750" y="4470400"/>
            <a:ext cx="3317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25" name="Rectangle 65"/>
          <p:cNvSpPr>
            <a:spLocks noChangeArrowheads="1"/>
          </p:cNvSpPr>
          <p:nvPr/>
        </p:nvSpPr>
        <p:spPr bwMode="auto">
          <a:xfrm>
            <a:off x="4116388" y="4495800"/>
            <a:ext cx="29335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26" name="Rectangle 66"/>
          <p:cNvSpPr>
            <a:spLocks noChangeArrowheads="1"/>
          </p:cNvSpPr>
          <p:nvPr/>
        </p:nvSpPr>
        <p:spPr bwMode="auto">
          <a:xfrm>
            <a:off x="2038350" y="4071938"/>
            <a:ext cx="700899" cy="45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200" dirty="0">
              <a:solidFill>
                <a:srgbClr val="000000"/>
              </a:solidFill>
            </a:endParaRPr>
          </a:p>
        </p:txBody>
      </p:sp>
      <p:sp>
        <p:nvSpPr>
          <p:cNvPr id="15427" name="Rectangle 67"/>
          <p:cNvSpPr>
            <a:spLocks noChangeArrowheads="1"/>
          </p:cNvSpPr>
          <p:nvPr/>
        </p:nvSpPr>
        <p:spPr bwMode="auto">
          <a:xfrm>
            <a:off x="1878013" y="4211638"/>
            <a:ext cx="120225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1939925" y="4354513"/>
            <a:ext cx="10467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 smtClean="0">
                <a:solidFill>
                  <a:srgbClr val="000000"/>
                </a:solidFill>
              </a:rPr>
              <a:t>instruction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29" name="Rectangle 69"/>
          <p:cNvSpPr>
            <a:spLocks noChangeArrowheads="1"/>
          </p:cNvSpPr>
          <p:nvPr/>
        </p:nvSpPr>
        <p:spPr bwMode="auto">
          <a:xfrm>
            <a:off x="2024063" y="4525963"/>
            <a:ext cx="362280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2259013" y="4470400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31" name="Rectangle 71"/>
          <p:cNvSpPr>
            <a:spLocks noChangeArrowheads="1"/>
          </p:cNvSpPr>
          <p:nvPr/>
        </p:nvSpPr>
        <p:spPr bwMode="auto">
          <a:xfrm>
            <a:off x="2514600" y="447040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32" name="Rectangle 72"/>
          <p:cNvSpPr>
            <a:spLocks noChangeArrowheads="1"/>
          </p:cNvSpPr>
          <p:nvPr/>
        </p:nvSpPr>
        <p:spPr bwMode="auto">
          <a:xfrm>
            <a:off x="5334000" y="4071938"/>
            <a:ext cx="629982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200" dirty="0">
                <a:solidFill>
                  <a:srgbClr val="000000"/>
                </a:solidFill>
              </a:rPr>
              <a:t>M[AR]</a:t>
            </a:r>
          </a:p>
        </p:txBody>
      </p:sp>
      <p:sp>
        <p:nvSpPr>
          <p:cNvPr id="15433" name="Rectangle 73"/>
          <p:cNvSpPr>
            <a:spLocks noChangeArrowheads="1"/>
          </p:cNvSpPr>
          <p:nvPr/>
        </p:nvSpPr>
        <p:spPr bwMode="auto">
          <a:xfrm>
            <a:off x="5105400" y="4013200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34" name="Rectangle 74"/>
          <p:cNvSpPr>
            <a:spLocks noChangeArrowheads="1"/>
          </p:cNvSpPr>
          <p:nvPr/>
        </p:nvSpPr>
        <p:spPr bwMode="auto">
          <a:xfrm>
            <a:off x="4878388" y="4071938"/>
            <a:ext cx="418385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AR</a:t>
            </a:r>
          </a:p>
        </p:txBody>
      </p:sp>
      <p:sp>
        <p:nvSpPr>
          <p:cNvPr id="15435" name="Rectangle 75"/>
          <p:cNvSpPr>
            <a:spLocks noChangeArrowheads="1"/>
          </p:cNvSpPr>
          <p:nvPr/>
        </p:nvSpPr>
        <p:spPr bwMode="auto">
          <a:xfrm>
            <a:off x="6199188" y="4062413"/>
            <a:ext cx="82772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Nothing</a:t>
            </a:r>
          </a:p>
        </p:txBody>
      </p:sp>
      <p:sp>
        <p:nvSpPr>
          <p:cNvPr id="15436" name="Arc 76"/>
          <p:cNvSpPr>
            <a:spLocks/>
          </p:cNvSpPr>
          <p:nvPr/>
        </p:nvSpPr>
        <p:spPr bwMode="auto">
          <a:xfrm>
            <a:off x="2982913" y="3381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7" name="Line 77"/>
          <p:cNvSpPr>
            <a:spLocks noChangeShapeType="1"/>
          </p:cNvSpPr>
          <p:nvPr/>
        </p:nvSpPr>
        <p:spPr bwMode="auto">
          <a:xfrm flipV="1">
            <a:off x="3035300" y="32242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8" name="Arc 78"/>
          <p:cNvSpPr>
            <a:spLocks/>
          </p:cNvSpPr>
          <p:nvPr/>
        </p:nvSpPr>
        <p:spPr bwMode="auto">
          <a:xfrm>
            <a:off x="5972175" y="3357563"/>
            <a:ext cx="93663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39" name="Line 79"/>
          <p:cNvSpPr>
            <a:spLocks noChangeShapeType="1"/>
          </p:cNvSpPr>
          <p:nvPr/>
        </p:nvSpPr>
        <p:spPr bwMode="auto">
          <a:xfrm flipV="1">
            <a:off x="6011863" y="3198813"/>
            <a:ext cx="0" cy="1714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0" name="Rectangle 80"/>
          <p:cNvSpPr>
            <a:spLocks noChangeArrowheads="1"/>
          </p:cNvSpPr>
          <p:nvPr/>
        </p:nvSpPr>
        <p:spPr bwMode="auto">
          <a:xfrm>
            <a:off x="1916113" y="4073525"/>
            <a:ext cx="1020762" cy="6826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1" name="Rectangle 81"/>
          <p:cNvSpPr>
            <a:spLocks noChangeArrowheads="1"/>
          </p:cNvSpPr>
          <p:nvPr/>
        </p:nvSpPr>
        <p:spPr bwMode="auto">
          <a:xfrm>
            <a:off x="3170238" y="4073525"/>
            <a:ext cx="1512887" cy="673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2" name="Rectangle 82"/>
          <p:cNvSpPr>
            <a:spLocks noChangeArrowheads="1"/>
          </p:cNvSpPr>
          <p:nvPr/>
        </p:nvSpPr>
        <p:spPr bwMode="auto">
          <a:xfrm>
            <a:off x="4916488" y="4073525"/>
            <a:ext cx="1020762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3" name="Rectangle 83"/>
          <p:cNvSpPr>
            <a:spLocks noChangeArrowheads="1"/>
          </p:cNvSpPr>
          <p:nvPr/>
        </p:nvSpPr>
        <p:spPr bwMode="auto">
          <a:xfrm>
            <a:off x="6172200" y="4073525"/>
            <a:ext cx="81121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4" name="Arc 84"/>
          <p:cNvSpPr>
            <a:spLocks/>
          </p:cNvSpPr>
          <p:nvPr/>
        </p:nvSpPr>
        <p:spPr bwMode="auto">
          <a:xfrm>
            <a:off x="2355850" y="3963988"/>
            <a:ext cx="93663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5" name="Line 85"/>
          <p:cNvSpPr>
            <a:spLocks noChangeShapeType="1"/>
          </p:cNvSpPr>
          <p:nvPr/>
        </p:nvSpPr>
        <p:spPr bwMode="auto">
          <a:xfrm flipV="1">
            <a:off x="2401888" y="3668713"/>
            <a:ext cx="0" cy="3238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6" name="Arc 86"/>
          <p:cNvSpPr>
            <a:spLocks/>
          </p:cNvSpPr>
          <p:nvPr/>
        </p:nvSpPr>
        <p:spPr bwMode="auto">
          <a:xfrm>
            <a:off x="3954463" y="3963988"/>
            <a:ext cx="93662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 flipV="1">
            <a:off x="4000500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8" name="Arc 88"/>
          <p:cNvSpPr>
            <a:spLocks/>
          </p:cNvSpPr>
          <p:nvPr/>
        </p:nvSpPr>
        <p:spPr bwMode="auto">
          <a:xfrm>
            <a:off x="5345113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49" name="Line 89"/>
          <p:cNvSpPr>
            <a:spLocks noChangeShapeType="1"/>
          </p:cNvSpPr>
          <p:nvPr/>
        </p:nvSpPr>
        <p:spPr bwMode="auto">
          <a:xfrm flipV="1">
            <a:off x="5389563" y="3678238"/>
            <a:ext cx="0" cy="3143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0" name="Arc 90"/>
          <p:cNvSpPr>
            <a:spLocks/>
          </p:cNvSpPr>
          <p:nvPr/>
        </p:nvSpPr>
        <p:spPr bwMode="auto">
          <a:xfrm>
            <a:off x="6611938" y="3963988"/>
            <a:ext cx="92075" cy="96837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1" name="Line 91"/>
          <p:cNvSpPr>
            <a:spLocks noChangeShapeType="1"/>
          </p:cNvSpPr>
          <p:nvPr/>
        </p:nvSpPr>
        <p:spPr bwMode="auto">
          <a:xfrm flipV="1">
            <a:off x="6656388" y="3659188"/>
            <a:ext cx="0" cy="3333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2" name="Line 92"/>
          <p:cNvSpPr>
            <a:spLocks noChangeShapeType="1"/>
          </p:cNvSpPr>
          <p:nvPr/>
        </p:nvSpPr>
        <p:spPr bwMode="auto">
          <a:xfrm>
            <a:off x="2408238" y="3673475"/>
            <a:ext cx="3381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3" name="Line 93"/>
          <p:cNvSpPr>
            <a:spLocks noChangeShapeType="1"/>
          </p:cNvSpPr>
          <p:nvPr/>
        </p:nvSpPr>
        <p:spPr bwMode="auto">
          <a:xfrm>
            <a:off x="3287713" y="3673475"/>
            <a:ext cx="7143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4" name="Line 94"/>
          <p:cNvSpPr>
            <a:spLocks noChangeShapeType="1"/>
          </p:cNvSpPr>
          <p:nvPr/>
        </p:nvSpPr>
        <p:spPr bwMode="auto">
          <a:xfrm>
            <a:off x="5397500" y="3673475"/>
            <a:ext cx="3317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5" name="Line 95"/>
          <p:cNvSpPr>
            <a:spLocks noChangeShapeType="1"/>
          </p:cNvSpPr>
          <p:nvPr/>
        </p:nvSpPr>
        <p:spPr bwMode="auto">
          <a:xfrm>
            <a:off x="6288088" y="3663950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56" name="Rectangle 96"/>
          <p:cNvSpPr>
            <a:spLocks noChangeArrowheads="1"/>
          </p:cNvSpPr>
          <p:nvPr/>
        </p:nvSpPr>
        <p:spPr bwMode="auto">
          <a:xfrm>
            <a:off x="3289300" y="3352800"/>
            <a:ext cx="1324466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= 0 (register)</a:t>
            </a:r>
          </a:p>
        </p:txBody>
      </p:sp>
      <p:sp>
        <p:nvSpPr>
          <p:cNvPr id="15457" name="Rectangle 97"/>
          <p:cNvSpPr>
            <a:spLocks noChangeArrowheads="1"/>
          </p:cNvSpPr>
          <p:nvPr/>
        </p:nvSpPr>
        <p:spPr bwMode="auto">
          <a:xfrm>
            <a:off x="1981200" y="3352800"/>
            <a:ext cx="83676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(I/O) = 1</a:t>
            </a:r>
          </a:p>
        </p:txBody>
      </p:sp>
      <p:sp>
        <p:nvSpPr>
          <p:cNvPr id="15459" name="Rectangle 99"/>
          <p:cNvSpPr>
            <a:spLocks noChangeArrowheads="1"/>
          </p:cNvSpPr>
          <p:nvPr/>
        </p:nvSpPr>
        <p:spPr bwMode="auto">
          <a:xfrm>
            <a:off x="4648200" y="3276600"/>
            <a:ext cx="1306641" cy="33598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(indirect) = 1</a:t>
            </a:r>
          </a:p>
        </p:txBody>
      </p:sp>
      <p:sp>
        <p:nvSpPr>
          <p:cNvPr id="15460" name="Rectangle 100"/>
          <p:cNvSpPr>
            <a:spLocks noChangeArrowheads="1"/>
          </p:cNvSpPr>
          <p:nvPr/>
        </p:nvSpPr>
        <p:spPr bwMode="auto">
          <a:xfrm>
            <a:off x="2841625" y="3860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1" name="Rectangle 101"/>
          <p:cNvSpPr>
            <a:spLocks noChangeArrowheads="1"/>
          </p:cNvSpPr>
          <p:nvPr/>
        </p:nvSpPr>
        <p:spPr bwMode="auto">
          <a:xfrm>
            <a:off x="4518025" y="3733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2" name="Rectangle 102"/>
          <p:cNvSpPr>
            <a:spLocks noChangeArrowheads="1"/>
          </p:cNvSpPr>
          <p:nvPr/>
        </p:nvSpPr>
        <p:spPr bwMode="auto">
          <a:xfrm>
            <a:off x="5653088" y="3733800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3" name="Rectangle 103"/>
          <p:cNvSpPr>
            <a:spLocks noChangeArrowheads="1"/>
          </p:cNvSpPr>
          <p:nvPr/>
        </p:nvSpPr>
        <p:spPr bwMode="auto">
          <a:xfrm>
            <a:off x="6772275" y="3881438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T3</a:t>
            </a:r>
          </a:p>
        </p:txBody>
      </p:sp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5653088" y="4525963"/>
            <a:ext cx="78970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65" name="Rectangle 105"/>
          <p:cNvSpPr>
            <a:spLocks noChangeArrowheads="1"/>
          </p:cNvSpPr>
          <p:nvPr/>
        </p:nvSpPr>
        <p:spPr bwMode="auto">
          <a:xfrm>
            <a:off x="5248275" y="4668838"/>
            <a:ext cx="161794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 smtClean="0">
                <a:solidFill>
                  <a:srgbClr val="000000"/>
                </a:solidFill>
              </a:rPr>
              <a:t>memory-reference</a:t>
            </a:r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15466" name="Rectangle 106"/>
          <p:cNvSpPr>
            <a:spLocks noChangeArrowheads="1"/>
          </p:cNvSpPr>
          <p:nvPr/>
        </p:nvSpPr>
        <p:spPr bwMode="auto">
          <a:xfrm>
            <a:off x="5554663" y="4808538"/>
            <a:ext cx="104676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instruction</a:t>
            </a:r>
          </a:p>
        </p:txBody>
      </p:sp>
      <p:sp>
        <p:nvSpPr>
          <p:cNvPr id="15467" name="Rectangle 107"/>
          <p:cNvSpPr>
            <a:spLocks noChangeArrowheads="1"/>
          </p:cNvSpPr>
          <p:nvPr/>
        </p:nvSpPr>
        <p:spPr bwMode="auto">
          <a:xfrm>
            <a:off x="5640388" y="4970463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SC</a:t>
            </a:r>
          </a:p>
        </p:txBody>
      </p:sp>
      <p:sp>
        <p:nvSpPr>
          <p:cNvPr id="15468" name="Rectangle 108"/>
          <p:cNvSpPr>
            <a:spLocks noChangeArrowheads="1"/>
          </p:cNvSpPr>
          <p:nvPr/>
        </p:nvSpPr>
        <p:spPr bwMode="auto">
          <a:xfrm>
            <a:off x="5961063" y="4970463"/>
            <a:ext cx="3317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  <a:latin typeface="Symbol" pitchFamily="18" charset="2"/>
              </a:rPr>
              <a:t></a:t>
            </a:r>
          </a:p>
        </p:txBody>
      </p:sp>
      <p:sp>
        <p:nvSpPr>
          <p:cNvPr id="15469" name="Rectangle 109"/>
          <p:cNvSpPr>
            <a:spLocks noChangeArrowheads="1"/>
          </p:cNvSpPr>
          <p:nvPr/>
        </p:nvSpPr>
        <p:spPr bwMode="auto">
          <a:xfrm>
            <a:off x="6207125" y="49704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5470" name="Rectangle 110"/>
          <p:cNvSpPr>
            <a:spLocks noChangeArrowheads="1"/>
          </p:cNvSpPr>
          <p:nvPr/>
        </p:nvSpPr>
        <p:spPr bwMode="auto">
          <a:xfrm>
            <a:off x="5187950" y="4538663"/>
            <a:ext cx="1670050" cy="6635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1" name="Arc 111"/>
          <p:cNvSpPr>
            <a:spLocks/>
          </p:cNvSpPr>
          <p:nvPr/>
        </p:nvSpPr>
        <p:spPr bwMode="auto">
          <a:xfrm>
            <a:off x="5345113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2" name="Line 112"/>
          <p:cNvSpPr>
            <a:spLocks noChangeShapeType="1"/>
          </p:cNvSpPr>
          <p:nvPr/>
        </p:nvSpPr>
        <p:spPr bwMode="auto">
          <a:xfrm flipV="1">
            <a:off x="5389563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3" name="Arc 113"/>
          <p:cNvSpPr>
            <a:spLocks/>
          </p:cNvSpPr>
          <p:nvPr/>
        </p:nvSpPr>
        <p:spPr bwMode="auto">
          <a:xfrm>
            <a:off x="6611938" y="4429125"/>
            <a:ext cx="92075" cy="95250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4" name="Line 114"/>
          <p:cNvSpPr>
            <a:spLocks noChangeShapeType="1"/>
          </p:cNvSpPr>
          <p:nvPr/>
        </p:nvSpPr>
        <p:spPr bwMode="auto">
          <a:xfrm flipV="1">
            <a:off x="6656388" y="4284663"/>
            <a:ext cx="0" cy="173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5" name="Arc 115"/>
          <p:cNvSpPr>
            <a:spLocks/>
          </p:cNvSpPr>
          <p:nvPr/>
        </p:nvSpPr>
        <p:spPr bwMode="auto">
          <a:xfrm>
            <a:off x="5972175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6" name="Line 116"/>
          <p:cNvSpPr>
            <a:spLocks noChangeShapeType="1"/>
          </p:cNvSpPr>
          <p:nvPr/>
        </p:nvSpPr>
        <p:spPr bwMode="auto">
          <a:xfrm flipV="1">
            <a:off x="6018213" y="5211763"/>
            <a:ext cx="0" cy="104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7" name="Line 117"/>
          <p:cNvSpPr>
            <a:spLocks noChangeShapeType="1"/>
          </p:cNvSpPr>
          <p:nvPr/>
        </p:nvSpPr>
        <p:spPr bwMode="auto">
          <a:xfrm flipH="1">
            <a:off x="1682750" y="5392738"/>
            <a:ext cx="43418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8" name="Arc 118"/>
          <p:cNvSpPr>
            <a:spLocks/>
          </p:cNvSpPr>
          <p:nvPr/>
        </p:nvSpPr>
        <p:spPr bwMode="auto">
          <a:xfrm>
            <a:off x="2355850" y="5286375"/>
            <a:ext cx="93663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79" name="Line 119"/>
          <p:cNvSpPr>
            <a:spLocks noChangeShapeType="1"/>
          </p:cNvSpPr>
          <p:nvPr/>
        </p:nvSpPr>
        <p:spPr bwMode="auto">
          <a:xfrm flipV="1">
            <a:off x="2401888" y="4765675"/>
            <a:ext cx="0" cy="550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0" name="Arc 120"/>
          <p:cNvSpPr>
            <a:spLocks/>
          </p:cNvSpPr>
          <p:nvPr/>
        </p:nvSpPr>
        <p:spPr bwMode="auto">
          <a:xfrm>
            <a:off x="3881438" y="5286375"/>
            <a:ext cx="93662" cy="96838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1" name="Line 121"/>
          <p:cNvSpPr>
            <a:spLocks noChangeShapeType="1"/>
          </p:cNvSpPr>
          <p:nvPr/>
        </p:nvSpPr>
        <p:spPr bwMode="auto">
          <a:xfrm flipV="1">
            <a:off x="3927475" y="4746625"/>
            <a:ext cx="0" cy="5699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2" name="Line 122"/>
          <p:cNvSpPr>
            <a:spLocks noChangeShapeType="1"/>
          </p:cNvSpPr>
          <p:nvPr/>
        </p:nvSpPr>
        <p:spPr bwMode="auto">
          <a:xfrm>
            <a:off x="1700213" y="1273175"/>
            <a:ext cx="0" cy="41052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3" name="Line 123"/>
          <p:cNvSpPr>
            <a:spLocks noChangeShapeType="1"/>
          </p:cNvSpPr>
          <p:nvPr/>
        </p:nvSpPr>
        <p:spPr bwMode="auto">
          <a:xfrm flipH="1">
            <a:off x="1682750" y="1258888"/>
            <a:ext cx="190658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486" name="Rectangle 126"/>
          <p:cNvSpPr>
            <a:spLocks noChangeArrowheads="1"/>
          </p:cNvSpPr>
          <p:nvPr/>
        </p:nvSpPr>
        <p:spPr bwMode="auto">
          <a:xfrm>
            <a:off x="6883400" y="4525963"/>
            <a:ext cx="3587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T4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8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300038"/>
            <a:ext cx="7196137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Register Reference Instructions</a:t>
            </a:r>
            <a:endParaRPr lang="en-US" altLang="ko-KR" sz="3200" dirty="0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1000125" y="2311400"/>
            <a:ext cx="4981575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r = D</a:t>
            </a:r>
            <a:r>
              <a:rPr lang="en-US" altLang="ko-KR" sz="1800" baseline="-25000"/>
              <a:t>7</a:t>
            </a:r>
            <a:r>
              <a:rPr lang="en-US" altLang="ko-KR" sz="1800"/>
              <a:t> I</a:t>
            </a:r>
            <a:r>
              <a:rPr lang="en-US" altLang="ko-KR" sz="1800">
                <a:sym typeface="Symbol" pitchFamily="18" charset="2"/>
              </a:rPr>
              <a:t></a:t>
            </a:r>
            <a:r>
              <a:rPr lang="en-US" altLang="ko-KR" sz="1800"/>
              <a:t>T</a:t>
            </a:r>
            <a:r>
              <a:rPr lang="en-US" altLang="ko-KR" sz="1800" baseline="-25000"/>
              <a:t>3</a:t>
            </a:r>
            <a:r>
              <a:rPr lang="en-US" altLang="ko-KR" sz="1800"/>
              <a:t>   =&gt; Register Reference Instruction</a:t>
            </a:r>
          </a:p>
          <a:p>
            <a:pPr defTabSz="762000"/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 = IR(i) , i=0,1,2,...,11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444625" y="1290638"/>
            <a:ext cx="5364163" cy="7794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 D</a:t>
            </a:r>
            <a:r>
              <a:rPr lang="en-US" altLang="ko-KR" sz="1800" baseline="-25000"/>
              <a:t>7</a:t>
            </a:r>
            <a:r>
              <a:rPr lang="en-US" altLang="ko-KR" sz="1800"/>
              <a:t> = 1,  I = 0</a:t>
            </a:r>
          </a:p>
          <a:p>
            <a:pPr defTabSz="762000"/>
            <a:r>
              <a:rPr lang="en-US" altLang="ko-KR" sz="1800"/>
              <a:t>-  Register Ref. Instr. is specified in b</a:t>
            </a:r>
            <a:r>
              <a:rPr lang="en-US" altLang="ko-KR" sz="1800" baseline="-25000"/>
              <a:t>0</a:t>
            </a:r>
            <a:r>
              <a:rPr lang="en-US" altLang="ko-KR" sz="1800"/>
              <a:t> ~ b</a:t>
            </a:r>
            <a:r>
              <a:rPr lang="en-US" altLang="ko-KR" sz="1800" baseline="-25000"/>
              <a:t>11</a:t>
            </a:r>
            <a:r>
              <a:rPr lang="en-US" altLang="ko-KR" sz="1800"/>
              <a:t> of IR</a:t>
            </a:r>
          </a:p>
          <a:p>
            <a:pPr defTabSz="762000">
              <a:lnSpc>
                <a:spcPct val="85000"/>
              </a:lnSpc>
            </a:pPr>
            <a:r>
              <a:rPr lang="en-US" altLang="ko-KR" sz="1800"/>
              <a:t>-  Execution starts with timing signal T</a:t>
            </a:r>
            <a:r>
              <a:rPr lang="en-US" altLang="ko-KR" sz="1800" baseline="-25000"/>
              <a:t>3</a:t>
            </a:r>
            <a:endParaRPr lang="en-US" altLang="ko-KR" sz="1800"/>
          </a:p>
        </p:txBody>
      </p:sp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2384425" y="2687638"/>
            <a:ext cx="127000" cy="5032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554038" y="914400"/>
            <a:ext cx="57689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Register Reference Instructions are identified when</a:t>
            </a:r>
          </a:p>
        </p:txBody>
      </p:sp>
      <p:sp>
        <p:nvSpPr>
          <p:cNvPr id="16457" name="Text Box 73"/>
          <p:cNvSpPr txBox="1">
            <a:spLocks noChangeArrowheads="1"/>
          </p:cNvSpPr>
          <p:nvPr/>
        </p:nvSpPr>
        <p:spPr bwMode="auto">
          <a:xfrm>
            <a:off x="1089025" y="2936875"/>
            <a:ext cx="6511925" cy="3311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	r:		SC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CLA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11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CLE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10</a:t>
            </a:r>
            <a:r>
              <a:rPr lang="en-US" altLang="ko-KR" sz="1800" dirty="0">
                <a:solidFill>
                  <a:srgbClr val="000000"/>
                </a:solidFill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CMA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9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AC’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CME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8</a:t>
            </a:r>
            <a:r>
              <a:rPr lang="en-US" altLang="ko-KR" sz="1800" dirty="0">
                <a:solidFill>
                  <a:srgbClr val="000000"/>
                </a:solidFill>
              </a:rPr>
              <a:t>:		E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E’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CIR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7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shr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 AC, AC(15)  E, E  AC(0)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CIL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shl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 AC, AC(0)  E, E  AC(15)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INC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:		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 + 1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SPA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:		if (AC(15)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SNA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:		if (AC(15)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SZA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:		if (AC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SZE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:		if (E = 0)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PC+1)</a:t>
            </a:r>
            <a:endParaRPr lang="en-US" altLang="ko-KR" sz="1800" dirty="0">
              <a:solidFill>
                <a:srgbClr val="000000"/>
              </a:solidFill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HLT	rB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800" dirty="0">
                <a:solidFill>
                  <a:srgbClr val="000000"/>
                </a:solidFill>
              </a:rPr>
              <a:t>:		S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  (S is a start-stop flip-flop)</a:t>
            </a:r>
          </a:p>
        </p:txBody>
      </p:sp>
      <p:sp>
        <p:nvSpPr>
          <p:cNvPr id="16458" name="Rectangle 74"/>
          <p:cNvSpPr>
            <a:spLocks noChangeArrowheads="1"/>
          </p:cNvSpPr>
          <p:nvPr/>
        </p:nvSpPr>
        <p:spPr bwMode="auto">
          <a:xfrm>
            <a:off x="1028700" y="2981324"/>
            <a:ext cx="6677025" cy="36480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-76200" y="4800600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1067594" y="4799806"/>
            <a:ext cx="3657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89" grpId="0"/>
      <p:bldP spid="1645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9802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9. Memory Reference Instructions</a:t>
            </a:r>
            <a:endParaRPr lang="en-US" altLang="ko-KR" sz="3200" dirty="0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38188" y="862013"/>
            <a:ext cx="34925" cy="157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171450" y="4595813"/>
            <a:ext cx="8775700" cy="2006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AND to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0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:	AC  AC  DR, SC  0		AND with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ADD to AC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1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				Read operand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D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1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T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5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:	AC  AC + DR, E  C</a:t>
            </a:r>
            <a:r>
              <a:rPr lang="en-US" altLang="ko-KR" sz="1800" baseline="-25000">
                <a:solidFill>
                  <a:srgbClr val="000000"/>
                </a:solidFill>
                <a:sym typeface="Symbol" pitchFamily="18" charset="2"/>
              </a:rPr>
              <a:t>out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, SC  0	Add to AC and store carry in E</a:t>
            </a:r>
          </a:p>
          <a:p>
            <a:pPr defTabSz="762000">
              <a:lnSpc>
                <a:spcPct val="102000"/>
              </a:lnSpc>
            </a:pP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352425" y="3422650"/>
            <a:ext cx="8661400" cy="1041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defTabSz="762000"/>
            <a:r>
              <a:rPr lang="en-US" altLang="ko-KR" sz="1800"/>
              <a:t>- The effective address of the instruction is in AR and was placed there during </a:t>
            </a:r>
          </a:p>
          <a:p>
            <a:pPr defTabSz="762000"/>
            <a:r>
              <a:rPr lang="en-US" altLang="ko-KR" sz="1800"/>
              <a:t>	timing signal T</a:t>
            </a:r>
            <a:r>
              <a:rPr lang="en-US" altLang="ko-KR" sz="1800" baseline="-25000"/>
              <a:t>2</a:t>
            </a:r>
            <a:r>
              <a:rPr lang="en-US" altLang="ko-KR" sz="1800"/>
              <a:t> when I = 0, or during timing signal T</a:t>
            </a:r>
            <a:r>
              <a:rPr lang="en-US" altLang="ko-KR" sz="1800" baseline="-25000"/>
              <a:t>3</a:t>
            </a:r>
            <a:r>
              <a:rPr lang="en-US" altLang="ko-KR" sz="1800"/>
              <a:t> when I = 1</a:t>
            </a:r>
          </a:p>
          <a:p>
            <a:pPr defTabSz="762000"/>
            <a:r>
              <a:rPr lang="en-US" altLang="ko-KR" sz="1800"/>
              <a:t>- Memory cycle is assumed to be short enough to complete in a CPU cycle</a:t>
            </a:r>
          </a:p>
          <a:p>
            <a:pPr defTabSz="762000"/>
            <a:r>
              <a:rPr lang="en-US" altLang="ko-KR" sz="1800"/>
              <a:t>- The execution of MR instruction starts with T</a:t>
            </a:r>
            <a:r>
              <a:rPr lang="en-US" altLang="ko-KR" sz="1800" baseline="-25000"/>
              <a:t>4</a:t>
            </a:r>
            <a:endParaRPr lang="en-US" altLang="ko-KR" sz="1800"/>
          </a:p>
        </p:txBody>
      </p:sp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381000" y="1054100"/>
            <a:ext cx="787395" cy="2901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600" dirty="0"/>
              <a:t>Symbol</a:t>
            </a:r>
          </a:p>
        </p:txBody>
      </p:sp>
      <p:sp>
        <p:nvSpPr>
          <p:cNvPr id="17454" name="Rectangle 46"/>
          <p:cNvSpPr>
            <a:spLocks noChangeArrowheads="1"/>
          </p:cNvSpPr>
          <p:nvPr/>
        </p:nvSpPr>
        <p:spPr bwMode="auto">
          <a:xfrm>
            <a:off x="1301750" y="965200"/>
            <a:ext cx="813300" cy="40959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/>
              <a:t>Operation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200" dirty="0"/>
              <a:t>Decoder</a:t>
            </a:r>
          </a:p>
        </p:txBody>
      </p:sp>
      <p:sp>
        <p:nvSpPr>
          <p:cNvPr id="17455" name="Rectangle 47"/>
          <p:cNvSpPr>
            <a:spLocks noChangeArrowheads="1"/>
          </p:cNvSpPr>
          <p:nvPr/>
        </p:nvSpPr>
        <p:spPr bwMode="auto">
          <a:xfrm>
            <a:off x="2355850" y="1054100"/>
            <a:ext cx="168592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dirty="0"/>
              <a:t>Symbolic Description</a:t>
            </a:r>
          </a:p>
        </p:txBody>
      </p:sp>
      <p:sp>
        <p:nvSpPr>
          <p:cNvPr id="17458" name="Rectangle 50"/>
          <p:cNvSpPr>
            <a:spLocks noChangeArrowheads="1"/>
          </p:cNvSpPr>
          <p:nvPr/>
        </p:nvSpPr>
        <p:spPr bwMode="auto">
          <a:xfrm>
            <a:off x="428625" y="952500"/>
            <a:ext cx="7700963" cy="24003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97" name="Text Box 89"/>
          <p:cNvSpPr txBox="1">
            <a:spLocks noChangeArrowheads="1"/>
          </p:cNvSpPr>
          <p:nvPr/>
        </p:nvSpPr>
        <p:spPr bwMode="auto">
          <a:xfrm>
            <a:off x="469900" y="1322388"/>
            <a:ext cx="7683500" cy="20304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AND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0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  M[AR]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ADD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1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 + M[AR], E  </a:t>
            </a:r>
            <a:r>
              <a:rPr lang="en-US" altLang="ko-KR" sz="1800" dirty="0" err="1">
                <a:solidFill>
                  <a:srgbClr val="000000"/>
                </a:solidFill>
                <a:sym typeface="Symbol" pitchFamily="18" charset="2"/>
              </a:rPr>
              <a:t>C</a:t>
            </a:r>
            <a:r>
              <a:rPr lang="en-US" altLang="ko-KR" sz="1800" baseline="-25000" dirty="0" err="1">
                <a:solidFill>
                  <a:srgbClr val="000000"/>
                </a:solidFill>
                <a:sym typeface="Symbol" pitchFamily="18" charset="2"/>
              </a:rPr>
              <a:t>out</a:t>
            </a: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LDA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2</a:t>
            </a:r>
            <a:r>
              <a:rPr lang="en-US" altLang="ko-KR" sz="1800" dirty="0">
                <a:solidFill>
                  <a:srgbClr val="000000"/>
                </a:solidFill>
              </a:rPr>
              <a:t>	   AC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M[AR]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STA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3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AC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BUN  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4</a:t>
            </a:r>
            <a:r>
              <a:rPr lang="en-US" altLang="ko-KR" sz="1800" dirty="0">
                <a:solidFill>
                  <a:srgbClr val="000000"/>
                </a:solidFill>
              </a:rPr>
              <a:t>	   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AR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BSA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5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PC, PC  AR + 1</a:t>
            </a:r>
          </a:p>
          <a:p>
            <a:pPr defTabSz="762000"/>
            <a:r>
              <a:rPr lang="en-US" altLang="ko-KR" sz="1800" dirty="0">
                <a:solidFill>
                  <a:srgbClr val="000000"/>
                </a:solidFill>
              </a:rPr>
              <a:t>ISZ	  D</a:t>
            </a:r>
            <a:r>
              <a:rPr lang="en-US" altLang="ko-KR" sz="1800" baseline="-25000" dirty="0">
                <a:solidFill>
                  <a:srgbClr val="000000"/>
                </a:solidFill>
              </a:rPr>
              <a:t>6</a:t>
            </a:r>
            <a:r>
              <a:rPr lang="en-US" altLang="ko-KR" sz="1800" dirty="0">
                <a:solidFill>
                  <a:srgbClr val="000000"/>
                </a:solidFill>
              </a:rPr>
              <a:t>	   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 M[AR] + 1, if M[AR] + 1 = 0 then PC  PC+1</a:t>
            </a:r>
          </a:p>
        </p:txBody>
      </p:sp>
      <p:sp>
        <p:nvSpPr>
          <p:cNvPr id="17499" name="Line 91"/>
          <p:cNvSpPr>
            <a:spLocks noChangeShapeType="1"/>
          </p:cNvSpPr>
          <p:nvPr/>
        </p:nvSpPr>
        <p:spPr bwMode="auto">
          <a:xfrm>
            <a:off x="428625" y="1352550"/>
            <a:ext cx="7724775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0" y="2133600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915194" y="2209006"/>
            <a:ext cx="2438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5" name="Rectangle 73"/>
          <p:cNvSpPr>
            <a:spLocks noChangeArrowheads="1"/>
          </p:cNvSpPr>
          <p:nvPr/>
        </p:nvSpPr>
        <p:spPr bwMode="auto">
          <a:xfrm>
            <a:off x="5059363" y="3340100"/>
            <a:ext cx="26574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           Memory, PC after execution</a:t>
            </a:r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6353175" y="4770438"/>
            <a:ext cx="295275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/>
              <a:t>21</a:t>
            </a:r>
          </a:p>
        </p:txBody>
      </p:sp>
      <p:sp>
        <p:nvSpPr>
          <p:cNvPr id="18464" name="Rectangle 32"/>
          <p:cNvSpPr>
            <a:spLocks noChangeArrowheads="1"/>
          </p:cNvSpPr>
          <p:nvPr/>
        </p:nvSpPr>
        <p:spPr bwMode="auto">
          <a:xfrm>
            <a:off x="3152775" y="3629025"/>
            <a:ext cx="1504950" cy="2620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33"/>
          <p:cNvSpPr>
            <a:spLocks noChangeArrowheads="1"/>
          </p:cNvSpPr>
          <p:nvPr/>
        </p:nvSpPr>
        <p:spPr bwMode="auto">
          <a:xfrm>
            <a:off x="3132138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424238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4205288" y="3616325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68" name="Rectangle 36"/>
          <p:cNvSpPr>
            <a:spLocks noChangeArrowheads="1"/>
          </p:cNvSpPr>
          <p:nvPr/>
        </p:nvSpPr>
        <p:spPr bwMode="auto">
          <a:xfrm>
            <a:off x="3132138" y="3865563"/>
            <a:ext cx="163346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8469" name="Rectangle 37"/>
          <p:cNvSpPr>
            <a:spLocks noChangeArrowheads="1"/>
          </p:cNvSpPr>
          <p:nvPr/>
        </p:nvSpPr>
        <p:spPr bwMode="auto">
          <a:xfrm>
            <a:off x="3424238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8470" name="Line 38"/>
          <p:cNvSpPr>
            <a:spLocks noChangeShapeType="1"/>
          </p:cNvSpPr>
          <p:nvPr/>
        </p:nvSpPr>
        <p:spPr bwMode="auto">
          <a:xfrm>
            <a:off x="3152775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Line 39"/>
          <p:cNvSpPr>
            <a:spLocks noChangeShapeType="1"/>
          </p:cNvSpPr>
          <p:nvPr/>
        </p:nvSpPr>
        <p:spPr bwMode="auto">
          <a:xfrm>
            <a:off x="3152775" y="4267200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2" name="Rectangle 40"/>
          <p:cNvSpPr>
            <a:spLocks noChangeArrowheads="1"/>
          </p:cNvSpPr>
          <p:nvPr/>
        </p:nvSpPr>
        <p:spPr bwMode="auto">
          <a:xfrm>
            <a:off x="2774950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2286000" y="3849688"/>
            <a:ext cx="735013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PC = 21</a:t>
            </a:r>
          </a:p>
        </p:txBody>
      </p:sp>
      <p:sp>
        <p:nvSpPr>
          <p:cNvPr id="18474" name="Line 42"/>
          <p:cNvSpPr>
            <a:spLocks noChangeShapeType="1"/>
          </p:cNvSpPr>
          <p:nvPr/>
        </p:nvSpPr>
        <p:spPr bwMode="auto">
          <a:xfrm>
            <a:off x="3152775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5" name="Line 43"/>
          <p:cNvSpPr>
            <a:spLocks noChangeShapeType="1"/>
          </p:cNvSpPr>
          <p:nvPr/>
        </p:nvSpPr>
        <p:spPr bwMode="auto">
          <a:xfrm>
            <a:off x="3152775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2209800" y="4751388"/>
            <a:ext cx="8270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AR = 135</a:t>
            </a:r>
          </a:p>
        </p:txBody>
      </p:sp>
      <p:sp>
        <p:nvSpPr>
          <p:cNvPr id="18477" name="Rectangle 45"/>
          <p:cNvSpPr>
            <a:spLocks noChangeArrowheads="1"/>
          </p:cNvSpPr>
          <p:nvPr/>
        </p:nvSpPr>
        <p:spPr bwMode="auto">
          <a:xfrm>
            <a:off x="2698750" y="501491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136</a:t>
            </a:r>
          </a:p>
        </p:txBody>
      </p:sp>
      <p:sp>
        <p:nvSpPr>
          <p:cNvPr id="18478" name="Rectangle 46"/>
          <p:cNvSpPr>
            <a:spLocks noChangeArrowheads="1"/>
          </p:cNvSpPr>
          <p:nvPr/>
        </p:nvSpPr>
        <p:spPr bwMode="auto">
          <a:xfrm>
            <a:off x="3132138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479" name="Rectangle 47"/>
          <p:cNvSpPr>
            <a:spLocks noChangeArrowheads="1"/>
          </p:cNvSpPr>
          <p:nvPr/>
        </p:nvSpPr>
        <p:spPr bwMode="auto">
          <a:xfrm>
            <a:off x="3424238" y="6005513"/>
            <a:ext cx="5095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8480" name="Rectangle 48"/>
          <p:cNvSpPr>
            <a:spLocks noChangeArrowheads="1"/>
          </p:cNvSpPr>
          <p:nvPr/>
        </p:nvSpPr>
        <p:spPr bwMode="auto">
          <a:xfrm>
            <a:off x="4186238" y="5943600"/>
            <a:ext cx="433387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81" name="Line 49"/>
          <p:cNvSpPr>
            <a:spLocks noChangeShapeType="1"/>
          </p:cNvSpPr>
          <p:nvPr/>
        </p:nvSpPr>
        <p:spPr bwMode="auto">
          <a:xfrm>
            <a:off x="3152775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Arc 50"/>
          <p:cNvSpPr>
            <a:spLocks/>
          </p:cNvSpPr>
          <p:nvPr/>
        </p:nvSpPr>
        <p:spPr bwMode="auto">
          <a:xfrm>
            <a:off x="3832225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Line 51"/>
          <p:cNvSpPr>
            <a:spLocks noChangeShapeType="1"/>
          </p:cNvSpPr>
          <p:nvPr/>
        </p:nvSpPr>
        <p:spPr bwMode="auto">
          <a:xfrm>
            <a:off x="3879850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Rectangle 52"/>
          <p:cNvSpPr>
            <a:spLocks noChangeArrowheads="1"/>
          </p:cNvSpPr>
          <p:nvPr/>
        </p:nvSpPr>
        <p:spPr bwMode="auto">
          <a:xfrm>
            <a:off x="2481263" y="3311525"/>
            <a:ext cx="250507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         Memory, PC, AR at time T4</a:t>
            </a:r>
          </a:p>
        </p:txBody>
      </p:sp>
      <p:sp>
        <p:nvSpPr>
          <p:cNvPr id="18485" name="Rectangle 53"/>
          <p:cNvSpPr>
            <a:spLocks noChangeArrowheads="1"/>
          </p:cNvSpPr>
          <p:nvPr/>
        </p:nvSpPr>
        <p:spPr bwMode="auto">
          <a:xfrm>
            <a:off x="5816600" y="3643313"/>
            <a:ext cx="1504950" cy="262096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54"/>
          <p:cNvSpPr>
            <a:spLocks noChangeArrowheads="1"/>
          </p:cNvSpPr>
          <p:nvPr/>
        </p:nvSpPr>
        <p:spPr bwMode="auto">
          <a:xfrm>
            <a:off x="5808663" y="3616325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18487" name="Rectangle 55"/>
          <p:cNvSpPr>
            <a:spLocks noChangeArrowheads="1"/>
          </p:cNvSpPr>
          <p:nvPr/>
        </p:nvSpPr>
        <p:spPr bwMode="auto">
          <a:xfrm>
            <a:off x="6102350" y="3616325"/>
            <a:ext cx="5016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18488" name="Rectangle 56"/>
          <p:cNvSpPr>
            <a:spLocks noChangeArrowheads="1"/>
          </p:cNvSpPr>
          <p:nvPr/>
        </p:nvSpPr>
        <p:spPr bwMode="auto">
          <a:xfrm>
            <a:off x="6854825" y="3616325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89" name="Rectangle 57"/>
          <p:cNvSpPr>
            <a:spLocks noChangeArrowheads="1"/>
          </p:cNvSpPr>
          <p:nvPr/>
        </p:nvSpPr>
        <p:spPr bwMode="auto">
          <a:xfrm>
            <a:off x="5808663" y="3865563"/>
            <a:ext cx="1633462" cy="33598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600" dirty="0">
                <a:solidFill>
                  <a:srgbClr val="000000"/>
                </a:solidFill>
              </a:rPr>
              <a:t>Next instruction</a:t>
            </a:r>
          </a:p>
        </p:txBody>
      </p:sp>
      <p:sp>
        <p:nvSpPr>
          <p:cNvPr id="18490" name="Rectangle 58"/>
          <p:cNvSpPr>
            <a:spLocks noChangeArrowheads="1"/>
          </p:cNvSpPr>
          <p:nvPr/>
        </p:nvSpPr>
        <p:spPr bwMode="auto">
          <a:xfrm>
            <a:off x="6102350" y="5014913"/>
            <a:ext cx="987425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Subroutine</a:t>
            </a:r>
          </a:p>
        </p:txBody>
      </p:sp>
      <p:sp>
        <p:nvSpPr>
          <p:cNvPr id="18491" name="Line 59"/>
          <p:cNvSpPr>
            <a:spLocks noChangeShapeType="1"/>
          </p:cNvSpPr>
          <p:nvPr/>
        </p:nvSpPr>
        <p:spPr bwMode="auto">
          <a:xfrm>
            <a:off x="5829300" y="38766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Line 60"/>
          <p:cNvSpPr>
            <a:spLocks noChangeShapeType="1"/>
          </p:cNvSpPr>
          <p:nvPr/>
        </p:nvSpPr>
        <p:spPr bwMode="auto">
          <a:xfrm>
            <a:off x="5829300" y="4267200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3" name="Rectangle 61"/>
          <p:cNvSpPr>
            <a:spLocks noChangeArrowheads="1"/>
          </p:cNvSpPr>
          <p:nvPr/>
        </p:nvSpPr>
        <p:spPr bwMode="auto">
          <a:xfrm>
            <a:off x="5453063" y="3616325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20</a:t>
            </a:r>
          </a:p>
        </p:txBody>
      </p:sp>
      <p:sp>
        <p:nvSpPr>
          <p:cNvPr id="18494" name="Rectangle 62"/>
          <p:cNvSpPr>
            <a:spLocks noChangeArrowheads="1"/>
          </p:cNvSpPr>
          <p:nvPr/>
        </p:nvSpPr>
        <p:spPr bwMode="auto">
          <a:xfrm>
            <a:off x="5440363" y="3865563"/>
            <a:ext cx="3492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21</a:t>
            </a:r>
          </a:p>
        </p:txBody>
      </p:sp>
      <p:sp>
        <p:nvSpPr>
          <p:cNvPr id="18495" name="Line 63"/>
          <p:cNvSpPr>
            <a:spLocks noChangeShapeType="1"/>
          </p:cNvSpPr>
          <p:nvPr/>
        </p:nvSpPr>
        <p:spPr bwMode="auto">
          <a:xfrm>
            <a:off x="5829300" y="477837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6" name="Line 64"/>
          <p:cNvSpPr>
            <a:spLocks noChangeShapeType="1"/>
          </p:cNvSpPr>
          <p:nvPr/>
        </p:nvSpPr>
        <p:spPr bwMode="auto">
          <a:xfrm>
            <a:off x="5829300" y="50260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Rectangle 65"/>
          <p:cNvSpPr>
            <a:spLocks noChangeArrowheads="1"/>
          </p:cNvSpPr>
          <p:nvPr/>
        </p:nvSpPr>
        <p:spPr bwMode="auto">
          <a:xfrm>
            <a:off x="5375275" y="4767263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498" name="Rectangle 66"/>
          <p:cNvSpPr>
            <a:spLocks noChangeArrowheads="1"/>
          </p:cNvSpPr>
          <p:nvPr/>
        </p:nvSpPr>
        <p:spPr bwMode="auto">
          <a:xfrm>
            <a:off x="4876800" y="5030788"/>
            <a:ext cx="819150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PC = 136</a:t>
            </a:r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5808663" y="6005513"/>
            <a:ext cx="265112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500" name="Rectangle 68"/>
          <p:cNvSpPr>
            <a:spLocks noChangeArrowheads="1"/>
          </p:cNvSpPr>
          <p:nvPr/>
        </p:nvSpPr>
        <p:spPr bwMode="auto">
          <a:xfrm>
            <a:off x="6102350" y="6005513"/>
            <a:ext cx="509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6911975" y="5943600"/>
            <a:ext cx="4333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dirty="0">
                <a:solidFill>
                  <a:srgbClr val="000000"/>
                </a:solidFill>
              </a:rPr>
              <a:t>135</a:t>
            </a:r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5829300" y="6016625"/>
            <a:ext cx="15049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3" name="Arc 71"/>
          <p:cNvSpPr>
            <a:spLocks/>
          </p:cNvSpPr>
          <p:nvPr/>
        </p:nvSpPr>
        <p:spPr bwMode="auto">
          <a:xfrm>
            <a:off x="6508750" y="5705475"/>
            <a:ext cx="96838" cy="1381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6556375" y="5272088"/>
            <a:ext cx="0" cy="4524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506" name="Rectangle 74"/>
          <p:cNvSpPr>
            <a:spLocks noChangeArrowheads="1"/>
          </p:cNvSpPr>
          <p:nvPr/>
        </p:nvSpPr>
        <p:spPr bwMode="auto">
          <a:xfrm>
            <a:off x="3527425" y="6269038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8507" name="Rectangle 75"/>
          <p:cNvSpPr>
            <a:spLocks noChangeArrowheads="1"/>
          </p:cNvSpPr>
          <p:nvPr/>
        </p:nvSpPr>
        <p:spPr bwMode="auto">
          <a:xfrm>
            <a:off x="6165850" y="6297613"/>
            <a:ext cx="763588" cy="25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18508" name="Rectangle 76"/>
          <p:cNvSpPr>
            <a:spLocks noChangeArrowheads="1"/>
          </p:cNvSpPr>
          <p:nvPr/>
        </p:nvSpPr>
        <p:spPr bwMode="auto">
          <a:xfrm>
            <a:off x="638175" y="831850"/>
            <a:ext cx="4508500" cy="2451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/>
              <a:t>LDA: Load to AC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97000"/>
              </a:lnSpc>
            </a:pPr>
            <a:r>
              <a:rPr lang="en-US" altLang="ko-KR" sz="1800"/>
              <a:t>	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DR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2</a:t>
            </a:r>
            <a:r>
              <a:rPr lang="en-US" altLang="ko-KR" sz="1800"/>
              <a:t>T</a:t>
            </a:r>
            <a:r>
              <a:rPr lang="en-US" altLang="ko-KR" sz="1800" baseline="-25000"/>
              <a:t>5</a:t>
            </a:r>
            <a:r>
              <a:rPr lang="en-US" altLang="ko-KR" sz="1800"/>
              <a:t>:	AC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DR,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STA: Store AC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3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AC,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BUN: Branch Unconditionally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/>
              <a:t>D</a:t>
            </a:r>
            <a:r>
              <a:rPr lang="en-US" altLang="ko-KR" sz="1800" baseline="-25000"/>
              <a:t>4</a:t>
            </a:r>
            <a:r>
              <a:rPr lang="en-US" altLang="ko-KR" sz="1800"/>
              <a:t>T</a:t>
            </a:r>
            <a:r>
              <a:rPr lang="en-US" altLang="ko-KR" sz="1800" baseline="-25000"/>
              <a:t>4</a:t>
            </a:r>
            <a:r>
              <a:rPr lang="en-US" altLang="ko-KR" sz="1800"/>
              <a:t>:	PC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BSA: Branch and Save Return Address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	</a:t>
            </a:r>
            <a:r>
              <a:rPr lang="en-US" altLang="ko-KR" sz="1800"/>
              <a:t>M[AR] 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 PC, PC  AR + 1</a:t>
            </a:r>
          </a:p>
        </p:txBody>
      </p:sp>
      <p:sp>
        <p:nvSpPr>
          <p:cNvPr id="50" name="Rectangle 2"/>
          <p:cNvSpPr txBox="1">
            <a:spLocks noChangeArrowheads="1"/>
          </p:cNvSpPr>
          <p:nvPr/>
        </p:nvSpPr>
        <p:spPr>
          <a:xfrm>
            <a:off x="685800" y="304800"/>
            <a:ext cx="6980238" cy="422275"/>
          </a:xfrm>
          <a:prstGeom prst="rect">
            <a:avLst/>
          </a:prstGeom>
          <a:noFill/>
          <a:ln/>
        </p:spPr>
        <p:txBody>
          <a:bodyPr vert="horz" wrap="none" lIns="0" rIns="0" bIns="0" anchor="b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7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Memory Reference Instructions</a:t>
            </a:r>
            <a:endParaRPr kumimoji="0" lang="en-US" altLang="ko-KR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886200" cy="5873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ko-KR" sz="3200" dirty="0" err="1" smtClean="0"/>
              <a:t>Microoperations</a:t>
            </a:r>
            <a:r>
              <a:rPr lang="en-US" altLang="ko-KR" sz="3200" dirty="0" smtClean="0"/>
              <a:t> (2)</a:t>
            </a:r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762000" y="1447800"/>
            <a:ext cx="7239000" cy="97462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An elementary operation performed (</a:t>
            </a:r>
            <a:r>
              <a:rPr lang="en-US" altLang="ko-KR" sz="2000" dirty="0" smtClean="0">
                <a:solidFill>
                  <a:schemeClr val="tx1"/>
                </a:solidFill>
              </a:rPr>
              <a:t>during one </a:t>
            </a:r>
            <a:r>
              <a:rPr lang="en-US" altLang="ko-KR" sz="2000" dirty="0">
                <a:solidFill>
                  <a:schemeClr val="tx1"/>
                </a:solidFill>
              </a:rPr>
              <a:t>clock pulse</a:t>
            </a:r>
            <a:r>
              <a:rPr lang="en-US" altLang="ko-KR" sz="2000" dirty="0" smtClean="0">
                <a:solidFill>
                  <a:schemeClr val="tx1"/>
                </a:solidFill>
              </a:rPr>
              <a:t>), on </a:t>
            </a:r>
            <a:r>
              <a:rPr lang="en-US" altLang="ko-KR" sz="2000" dirty="0">
                <a:solidFill>
                  <a:schemeClr val="tx1"/>
                </a:solidFill>
              </a:rPr>
              <a:t>the information </a:t>
            </a:r>
            <a:r>
              <a:rPr lang="en-US" altLang="ko-KR" sz="2000" dirty="0" smtClean="0">
                <a:solidFill>
                  <a:schemeClr val="tx1"/>
                </a:solidFill>
              </a:rPr>
              <a:t>stored in </a:t>
            </a:r>
            <a:r>
              <a:rPr lang="en-US" altLang="ko-KR" sz="2000" dirty="0">
                <a:solidFill>
                  <a:schemeClr val="tx1"/>
                </a:solidFill>
              </a:rPr>
              <a:t>one or more </a:t>
            </a:r>
            <a:r>
              <a:rPr lang="en-US" altLang="ko-KR" sz="2000" dirty="0" smtClean="0">
                <a:solidFill>
                  <a:schemeClr val="tx1"/>
                </a:solidFill>
              </a:rPr>
              <a:t>registers.</a:t>
            </a: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533400" y="5410200"/>
            <a:ext cx="8382000" cy="11592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29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R </a:t>
            </a:r>
            <a:r>
              <a:rPr lang="en-US" altLang="ko-KR" sz="2000" dirty="0">
                <a:solidFill>
                  <a:schemeClr val="tx1"/>
                </a:solidFill>
                <a:latin typeface="Symbol" pitchFamily="18" charset="2"/>
              </a:rPr>
              <a:t></a:t>
            </a:r>
            <a:r>
              <a:rPr lang="en-US" altLang="ko-KR" sz="2000" dirty="0">
                <a:solidFill>
                  <a:schemeClr val="tx1"/>
                </a:solidFill>
              </a:rPr>
              <a:t> f(R, R</a:t>
            </a:r>
            <a:r>
              <a:rPr lang="en-US" altLang="ko-KR" sz="2000" dirty="0" smtClean="0">
                <a:solidFill>
                  <a:schemeClr val="tx1"/>
                </a:solidFill>
              </a:rPr>
              <a:t>)</a:t>
            </a:r>
          </a:p>
          <a:p>
            <a:pPr defTabSz="762000">
              <a:lnSpc>
                <a:spcPct val="102000"/>
              </a:lnSpc>
            </a:pPr>
            <a:r>
              <a:rPr lang="en-US" altLang="ko-KR" sz="2000" dirty="0" smtClean="0"/>
              <a:t>f:  shift, load, clear, increment, add, subtract, complement, and, or, </a:t>
            </a:r>
            <a:r>
              <a:rPr lang="en-US" altLang="ko-KR" sz="2000" dirty="0" err="1" smtClean="0"/>
              <a:t>xor</a:t>
            </a:r>
            <a:r>
              <a:rPr lang="en-US" altLang="ko-KR" sz="2000" dirty="0" smtClean="0"/>
              <a:t>, …</a:t>
            </a:r>
          </a:p>
          <a:p>
            <a:pPr defTabSz="762000">
              <a:lnSpc>
                <a:spcPct val="129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209800" y="2819400"/>
            <a:ext cx="3878263" cy="2292350"/>
            <a:chOff x="1520" y="1601"/>
            <a:chExt cx="2904" cy="808"/>
          </a:xfrm>
        </p:grpSpPr>
        <p:sp>
          <p:nvSpPr>
            <p:cNvPr id="5130" name="Line 8"/>
            <p:cNvSpPr>
              <a:spLocks noChangeShapeType="1"/>
            </p:cNvSpPr>
            <p:nvPr/>
          </p:nvSpPr>
          <p:spPr bwMode="auto">
            <a:xfrm>
              <a:off x="3390" y="1933"/>
              <a:ext cx="37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1" name="Line 9"/>
            <p:cNvSpPr>
              <a:spLocks noChangeShapeType="1"/>
            </p:cNvSpPr>
            <p:nvPr/>
          </p:nvSpPr>
          <p:spPr bwMode="auto">
            <a:xfrm>
              <a:off x="3788" y="1938"/>
              <a:ext cx="63" cy="4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2" name="Line 10"/>
            <p:cNvSpPr>
              <a:spLocks noChangeShapeType="1"/>
            </p:cNvSpPr>
            <p:nvPr/>
          </p:nvSpPr>
          <p:spPr bwMode="auto">
            <a:xfrm flipV="1">
              <a:off x="3876" y="1927"/>
              <a:ext cx="49" cy="6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3" name="Line 11"/>
            <p:cNvSpPr>
              <a:spLocks noChangeShapeType="1"/>
            </p:cNvSpPr>
            <p:nvPr/>
          </p:nvSpPr>
          <p:spPr bwMode="auto">
            <a:xfrm>
              <a:off x="3950" y="1933"/>
              <a:ext cx="3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4" name="Line 12"/>
            <p:cNvSpPr>
              <a:spLocks noChangeShapeType="1"/>
            </p:cNvSpPr>
            <p:nvPr/>
          </p:nvSpPr>
          <p:spPr bwMode="auto">
            <a:xfrm flipH="1">
              <a:off x="4100" y="1938"/>
              <a:ext cx="249" cy="2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5" name="Line 13"/>
            <p:cNvSpPr>
              <a:spLocks noChangeShapeType="1"/>
            </p:cNvSpPr>
            <p:nvPr/>
          </p:nvSpPr>
          <p:spPr bwMode="auto">
            <a:xfrm flipH="1">
              <a:off x="3601" y="2210"/>
              <a:ext cx="52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14"/>
            <p:cNvSpPr>
              <a:spLocks noChangeShapeType="1"/>
            </p:cNvSpPr>
            <p:nvPr/>
          </p:nvSpPr>
          <p:spPr bwMode="auto">
            <a:xfrm flipH="1" flipV="1">
              <a:off x="3390" y="1927"/>
              <a:ext cx="23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Line 15"/>
            <p:cNvSpPr>
              <a:spLocks noChangeShapeType="1"/>
            </p:cNvSpPr>
            <p:nvPr/>
          </p:nvSpPr>
          <p:spPr bwMode="auto">
            <a:xfrm>
              <a:off x="1533" y="1722"/>
              <a:ext cx="261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6"/>
            <p:cNvSpPr>
              <a:spLocks noChangeShapeType="1"/>
            </p:cNvSpPr>
            <p:nvPr/>
          </p:nvSpPr>
          <p:spPr bwMode="auto">
            <a:xfrm>
              <a:off x="4162" y="1728"/>
              <a:ext cx="0" cy="1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7"/>
            <p:cNvSpPr>
              <a:spLocks noChangeShapeType="1"/>
            </p:cNvSpPr>
            <p:nvPr/>
          </p:nvSpPr>
          <p:spPr bwMode="auto">
            <a:xfrm>
              <a:off x="1520" y="1800"/>
              <a:ext cx="20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18"/>
            <p:cNvSpPr>
              <a:spLocks noChangeShapeType="1"/>
            </p:cNvSpPr>
            <p:nvPr/>
          </p:nvSpPr>
          <p:spPr bwMode="auto">
            <a:xfrm>
              <a:off x="3576" y="1806"/>
              <a:ext cx="0" cy="12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19"/>
            <p:cNvSpPr>
              <a:spLocks noChangeShapeType="1"/>
            </p:cNvSpPr>
            <p:nvPr/>
          </p:nvSpPr>
          <p:spPr bwMode="auto">
            <a:xfrm>
              <a:off x="3851" y="2215"/>
              <a:ext cx="0" cy="13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2" name="Line 20"/>
            <p:cNvSpPr>
              <a:spLocks noChangeShapeType="1"/>
            </p:cNvSpPr>
            <p:nvPr/>
          </p:nvSpPr>
          <p:spPr bwMode="auto">
            <a:xfrm flipH="1">
              <a:off x="1520" y="2359"/>
              <a:ext cx="25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3" name="Rectangle 21"/>
            <p:cNvSpPr>
              <a:spLocks noChangeArrowheads="1"/>
            </p:cNvSpPr>
            <p:nvPr/>
          </p:nvSpPr>
          <p:spPr bwMode="auto">
            <a:xfrm>
              <a:off x="2044" y="1927"/>
              <a:ext cx="1046" cy="29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Rectangle 22"/>
            <p:cNvSpPr>
              <a:spLocks noChangeArrowheads="1"/>
            </p:cNvSpPr>
            <p:nvPr/>
          </p:nvSpPr>
          <p:spPr bwMode="auto">
            <a:xfrm>
              <a:off x="3645" y="1971"/>
              <a:ext cx="433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ALU</a:t>
              </a:r>
            </a:p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(f)</a:t>
              </a:r>
            </a:p>
          </p:txBody>
        </p:sp>
        <p:sp>
          <p:nvSpPr>
            <p:cNvPr id="5145" name="Rectangle 23"/>
            <p:cNvSpPr>
              <a:spLocks noChangeArrowheads="1"/>
            </p:cNvSpPr>
            <p:nvPr/>
          </p:nvSpPr>
          <p:spPr bwMode="auto">
            <a:xfrm>
              <a:off x="2171" y="1965"/>
              <a:ext cx="814" cy="20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Registers</a:t>
              </a:r>
            </a:p>
            <a:p>
              <a:pPr algn="ctr" defTabSz="762000"/>
              <a:r>
                <a:rPr lang="en-US" altLang="ko-KR" sz="1800">
                  <a:solidFill>
                    <a:schemeClr val="tx1"/>
                  </a:solidFill>
                </a:rPr>
                <a:t>(R)</a:t>
              </a:r>
            </a:p>
          </p:txBody>
        </p:sp>
        <p:sp>
          <p:nvSpPr>
            <p:cNvPr id="5146" name="Line 24"/>
            <p:cNvSpPr>
              <a:spLocks noChangeShapeType="1"/>
            </p:cNvSpPr>
            <p:nvPr/>
          </p:nvSpPr>
          <p:spPr bwMode="auto">
            <a:xfrm flipV="1">
              <a:off x="2442" y="1794"/>
              <a:ext cx="0" cy="13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5"/>
            <p:cNvSpPr>
              <a:spLocks noChangeShapeType="1"/>
            </p:cNvSpPr>
            <p:nvPr/>
          </p:nvSpPr>
          <p:spPr bwMode="auto">
            <a:xfrm flipV="1">
              <a:off x="2791" y="1711"/>
              <a:ext cx="0" cy="22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6"/>
            <p:cNvSpPr>
              <a:spLocks noChangeShapeType="1"/>
            </p:cNvSpPr>
            <p:nvPr/>
          </p:nvSpPr>
          <p:spPr bwMode="auto">
            <a:xfrm flipV="1">
              <a:off x="2517" y="2221"/>
              <a:ext cx="0" cy="1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9" name="Arc 27"/>
            <p:cNvSpPr>
              <a:spLocks/>
            </p:cNvSpPr>
            <p:nvPr/>
          </p:nvSpPr>
          <p:spPr bwMode="auto">
            <a:xfrm>
              <a:off x="2270" y="1601"/>
              <a:ext cx="972" cy="377"/>
            </a:xfrm>
            <a:custGeom>
              <a:avLst/>
              <a:gdLst>
                <a:gd name="T0" fmla="*/ 0 w 21600"/>
                <a:gd name="T1" fmla="*/ 377 h 21600"/>
                <a:gd name="T2" fmla="*/ 970 w 21600"/>
                <a:gd name="T3" fmla="*/ 0 h 21600"/>
                <a:gd name="T4" fmla="*/ 972 w 21600"/>
                <a:gd name="T5" fmla="*/ 377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4"/>
                    <a:pt x="9649" y="19"/>
                    <a:pt x="21565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0" name="Arc 28"/>
            <p:cNvSpPr>
              <a:spLocks/>
            </p:cNvSpPr>
            <p:nvPr/>
          </p:nvSpPr>
          <p:spPr bwMode="auto">
            <a:xfrm>
              <a:off x="3228" y="1601"/>
              <a:ext cx="1196" cy="438"/>
            </a:xfrm>
            <a:custGeom>
              <a:avLst/>
              <a:gdLst>
                <a:gd name="T0" fmla="*/ 0 w 21600"/>
                <a:gd name="T1" fmla="*/ 0 h 21600"/>
                <a:gd name="T2" fmla="*/ 1196 w 21600"/>
                <a:gd name="T3" fmla="*/ 438 h 21600"/>
                <a:gd name="T4" fmla="*/ 0 w 21600"/>
                <a:gd name="T5" fmla="*/ 438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1" name="Arc 29"/>
            <p:cNvSpPr>
              <a:spLocks/>
            </p:cNvSpPr>
            <p:nvPr/>
          </p:nvSpPr>
          <p:spPr bwMode="auto">
            <a:xfrm>
              <a:off x="3140" y="1994"/>
              <a:ext cx="1284" cy="415"/>
            </a:xfrm>
            <a:custGeom>
              <a:avLst/>
              <a:gdLst>
                <a:gd name="T0" fmla="*/ 1284 w 21600"/>
                <a:gd name="T1" fmla="*/ 0 h 21600"/>
                <a:gd name="T2" fmla="*/ 0 w 21600"/>
                <a:gd name="T3" fmla="*/ 415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2" name="Arc 30"/>
            <p:cNvSpPr>
              <a:spLocks/>
            </p:cNvSpPr>
            <p:nvPr/>
          </p:nvSpPr>
          <p:spPr bwMode="auto">
            <a:xfrm>
              <a:off x="2245" y="2132"/>
              <a:ext cx="897" cy="272"/>
            </a:xfrm>
            <a:custGeom>
              <a:avLst/>
              <a:gdLst>
                <a:gd name="T0" fmla="*/ 897 w 21600"/>
                <a:gd name="T1" fmla="*/ 272 h 21600"/>
                <a:gd name="T2" fmla="*/ 0 w 21600"/>
                <a:gd name="T3" fmla="*/ 0 h 21600"/>
                <a:gd name="T4" fmla="*/ 897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50800" cap="rnd">
              <a:pattFill prst="dkVert">
                <a:fgClr>
                  <a:schemeClr val="tx1"/>
                </a:fgClr>
                <a:bgClr>
                  <a:schemeClr val="bg1"/>
                </a:bgClr>
              </a:patt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8" name="Rectangle 31"/>
          <p:cNvSpPr>
            <a:spLocks noChangeArrowheads="1"/>
          </p:cNvSpPr>
          <p:nvPr/>
        </p:nvSpPr>
        <p:spPr bwMode="auto">
          <a:xfrm>
            <a:off x="6261100" y="3814763"/>
            <a:ext cx="1590675" cy="3365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>
                <a:solidFill>
                  <a:schemeClr val="tx1"/>
                </a:solidFill>
              </a:rPr>
              <a:t>1 clock cycle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/>
          <p:cNvSpPr>
            <a:spLocks noChangeArrowheads="1"/>
          </p:cNvSpPr>
          <p:nvPr/>
        </p:nvSpPr>
        <p:spPr bwMode="auto">
          <a:xfrm>
            <a:off x="1038225" y="1631950"/>
            <a:ext cx="7102585" cy="37478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BSA: 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PC,  AR  AR + 1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 dirty="0"/>
              <a:t>D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:	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AR, SC  0</a:t>
            </a:r>
          </a:p>
          <a:p>
            <a:pPr defTabSz="762000"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ISZ: Increment and Skip-if-Zero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</a:t>
            </a:r>
            <a:r>
              <a:rPr lang="en-US" altLang="ko-KR" sz="1800" dirty="0"/>
              <a:t>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M[AR]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5</a:t>
            </a:r>
            <a:r>
              <a:rPr lang="en-US" altLang="ko-KR" sz="1800" dirty="0"/>
              <a:t>:	DR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DR + 1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	D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T</a:t>
            </a:r>
            <a:r>
              <a:rPr lang="en-US" altLang="ko-KR" sz="1800" baseline="-25000" dirty="0"/>
              <a:t>4</a:t>
            </a:r>
            <a:r>
              <a:rPr lang="en-US" altLang="ko-KR" sz="1800" dirty="0"/>
              <a:t>:	M[AR]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DR,  if (DR = 0) then (PC  PC + 1),  SC  0</a:t>
            </a:r>
          </a:p>
          <a:p>
            <a:pPr defTabSz="762000">
              <a:lnSpc>
                <a:spcPct val="150000"/>
              </a:lnSpc>
            </a:pPr>
            <a:endParaRPr lang="en-US" altLang="ko-KR" sz="1800" dirty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914400"/>
            <a:ext cx="6980238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Memory Reference Instructions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8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61950" y="393700"/>
            <a:ext cx="8609013" cy="368300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Flowchart For Memory Reference Instructions</a:t>
            </a:r>
            <a:endParaRPr lang="en-US" altLang="ko-KR" sz="3200" dirty="0"/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2438400" y="762000"/>
            <a:ext cx="3519106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2000" dirty="0">
                <a:solidFill>
                  <a:srgbClr val="000000"/>
                </a:solidFill>
              </a:rPr>
              <a:t>Memory-reference instruction</a:t>
            </a:r>
          </a:p>
        </p:txBody>
      </p:sp>
      <p:sp>
        <p:nvSpPr>
          <p:cNvPr id="20485" name="Arc 5"/>
          <p:cNvSpPr>
            <a:spLocks/>
          </p:cNvSpPr>
          <p:nvPr/>
        </p:nvSpPr>
        <p:spPr bwMode="auto">
          <a:xfrm>
            <a:off x="3656013" y="14763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3705225" y="1147763"/>
            <a:ext cx="0" cy="3397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1728788" y="1600200"/>
            <a:ext cx="46799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1157288" y="2049463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476500" y="2039938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3819525" y="2049463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5110163" y="1989138"/>
            <a:ext cx="987451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267325" y="2151063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1144588" y="2003425"/>
            <a:ext cx="1141412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2466975" y="2003425"/>
            <a:ext cx="1141413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3790950" y="2003425"/>
            <a:ext cx="1139825" cy="3159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113338" y="2003425"/>
            <a:ext cx="11541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7" name="Arc 17"/>
          <p:cNvSpPr>
            <a:spLocks/>
          </p:cNvSpPr>
          <p:nvPr/>
        </p:nvSpPr>
        <p:spPr bwMode="auto">
          <a:xfrm>
            <a:off x="1674813" y="1874838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V="1">
            <a:off x="1722438" y="1587500"/>
            <a:ext cx="0" cy="320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499" name="Arc 19"/>
          <p:cNvSpPr>
            <a:spLocks/>
          </p:cNvSpPr>
          <p:nvPr/>
        </p:nvSpPr>
        <p:spPr bwMode="auto">
          <a:xfrm>
            <a:off x="2995613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V="1">
            <a:off x="3044825" y="1600200"/>
            <a:ext cx="0" cy="307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1" name="Arc 21"/>
          <p:cNvSpPr>
            <a:spLocks/>
          </p:cNvSpPr>
          <p:nvPr/>
        </p:nvSpPr>
        <p:spPr bwMode="auto">
          <a:xfrm>
            <a:off x="4318000" y="1874838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3" name="Arc 23"/>
          <p:cNvSpPr>
            <a:spLocks/>
          </p:cNvSpPr>
          <p:nvPr/>
        </p:nvSpPr>
        <p:spPr bwMode="auto">
          <a:xfrm>
            <a:off x="5640388" y="1874838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V="1">
            <a:off x="5689600" y="16033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05" name="Rectangle 25"/>
          <p:cNvSpPr>
            <a:spLocks noChangeArrowheads="1"/>
          </p:cNvSpPr>
          <p:nvPr/>
        </p:nvSpPr>
        <p:spPr bwMode="auto">
          <a:xfrm>
            <a:off x="1479550" y="1403350"/>
            <a:ext cx="48891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AND</a:t>
            </a:r>
          </a:p>
        </p:txBody>
      </p:sp>
      <p:sp>
        <p:nvSpPr>
          <p:cNvPr id="20506" name="Rectangle 26"/>
          <p:cNvSpPr>
            <a:spLocks noChangeArrowheads="1"/>
          </p:cNvSpPr>
          <p:nvPr/>
        </p:nvSpPr>
        <p:spPr bwMode="auto">
          <a:xfrm>
            <a:off x="2660650" y="1403350"/>
            <a:ext cx="48891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ADD</a:t>
            </a:r>
          </a:p>
        </p:txBody>
      </p:sp>
      <p:sp>
        <p:nvSpPr>
          <p:cNvPr id="20507" name="Rectangle 27"/>
          <p:cNvSpPr>
            <a:spLocks noChangeArrowheads="1"/>
          </p:cNvSpPr>
          <p:nvPr/>
        </p:nvSpPr>
        <p:spPr bwMode="auto">
          <a:xfrm>
            <a:off x="4202113" y="1403350"/>
            <a:ext cx="46166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LDA</a:t>
            </a:r>
          </a:p>
        </p:txBody>
      </p:sp>
      <p:sp>
        <p:nvSpPr>
          <p:cNvPr id="20508" name="Rectangle 28"/>
          <p:cNvSpPr>
            <a:spLocks noChangeArrowheads="1"/>
          </p:cNvSpPr>
          <p:nvPr/>
        </p:nvSpPr>
        <p:spPr bwMode="auto">
          <a:xfrm>
            <a:off x="5448300" y="1403350"/>
            <a:ext cx="436018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STA</a:t>
            </a:r>
          </a:p>
        </p:txBody>
      </p:sp>
      <p:sp>
        <p:nvSpPr>
          <p:cNvPr id="20509" name="Rectangle 29"/>
          <p:cNvSpPr>
            <a:spLocks noChangeArrowheads="1"/>
          </p:cNvSpPr>
          <p:nvPr/>
        </p:nvSpPr>
        <p:spPr bwMode="auto">
          <a:xfrm>
            <a:off x="1090613" y="2717800"/>
            <a:ext cx="1101265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   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0" name="Rectangle 30"/>
          <p:cNvSpPr>
            <a:spLocks noChangeArrowheads="1"/>
          </p:cNvSpPr>
          <p:nvPr/>
        </p:nvSpPr>
        <p:spPr bwMode="auto">
          <a:xfrm>
            <a:off x="1300163" y="288925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11" name="Rectangle 31"/>
          <p:cNvSpPr>
            <a:spLocks noChangeArrowheads="1"/>
          </p:cNvSpPr>
          <p:nvPr/>
        </p:nvSpPr>
        <p:spPr bwMode="auto">
          <a:xfrm>
            <a:off x="1144588" y="2741613"/>
            <a:ext cx="1141412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2" name="Rectangle 32"/>
          <p:cNvSpPr>
            <a:spLocks noChangeArrowheads="1"/>
          </p:cNvSpPr>
          <p:nvPr/>
        </p:nvSpPr>
        <p:spPr bwMode="auto">
          <a:xfrm>
            <a:off x="2427288" y="2735263"/>
            <a:ext cx="1109279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AC +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3" name="Rectangle 33"/>
          <p:cNvSpPr>
            <a:spLocks noChangeArrowheads="1"/>
          </p:cNvSpPr>
          <p:nvPr/>
        </p:nvSpPr>
        <p:spPr bwMode="auto">
          <a:xfrm>
            <a:off x="2427288" y="2901950"/>
            <a:ext cx="772648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E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Cout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2427288" y="3065463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/>
              <a:t> </a:t>
            </a:r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15" name="Rectangle 35"/>
          <p:cNvSpPr>
            <a:spLocks noChangeArrowheads="1"/>
          </p:cNvSpPr>
          <p:nvPr/>
        </p:nvSpPr>
        <p:spPr bwMode="auto">
          <a:xfrm>
            <a:off x="2466975" y="2741613"/>
            <a:ext cx="1141413" cy="569912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6" name="Rectangle 36"/>
          <p:cNvSpPr>
            <a:spLocks noChangeArrowheads="1"/>
          </p:cNvSpPr>
          <p:nvPr/>
        </p:nvSpPr>
        <p:spPr bwMode="auto">
          <a:xfrm>
            <a:off x="3970338" y="2727325"/>
            <a:ext cx="774252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4022725" y="288925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18" name="Rectangle 38"/>
          <p:cNvSpPr>
            <a:spLocks noChangeArrowheads="1"/>
          </p:cNvSpPr>
          <p:nvPr/>
        </p:nvSpPr>
        <p:spPr bwMode="auto">
          <a:xfrm>
            <a:off x="3790950" y="2741613"/>
            <a:ext cx="1139825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19" name="Rectangle 39"/>
          <p:cNvSpPr>
            <a:spLocks noChangeArrowheads="1"/>
          </p:cNvSpPr>
          <p:nvPr/>
        </p:nvSpPr>
        <p:spPr bwMode="auto">
          <a:xfrm>
            <a:off x="1933575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0" name="Rectangle 40"/>
          <p:cNvSpPr>
            <a:spLocks noChangeArrowheads="1"/>
          </p:cNvSpPr>
          <p:nvPr/>
        </p:nvSpPr>
        <p:spPr bwMode="auto">
          <a:xfrm>
            <a:off x="2036763" y="1824038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21" name="Rectangle 41"/>
          <p:cNvSpPr>
            <a:spLocks noChangeArrowheads="1"/>
          </p:cNvSpPr>
          <p:nvPr/>
        </p:nvSpPr>
        <p:spPr bwMode="auto">
          <a:xfrm>
            <a:off x="2232025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2" name="Rectangle 42"/>
          <p:cNvSpPr>
            <a:spLocks noChangeArrowheads="1"/>
          </p:cNvSpPr>
          <p:nvPr/>
        </p:nvSpPr>
        <p:spPr bwMode="auto">
          <a:xfrm>
            <a:off x="3255963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3359150" y="1812925"/>
            <a:ext cx="22762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524" name="Rectangle 44"/>
          <p:cNvSpPr>
            <a:spLocks noChangeArrowheads="1"/>
          </p:cNvSpPr>
          <p:nvPr/>
        </p:nvSpPr>
        <p:spPr bwMode="auto">
          <a:xfrm>
            <a:off x="3554413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5" name="Rectangle 45"/>
          <p:cNvSpPr>
            <a:spLocks noChangeArrowheads="1"/>
          </p:cNvSpPr>
          <p:nvPr/>
        </p:nvSpPr>
        <p:spPr bwMode="auto">
          <a:xfrm>
            <a:off x="4579938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4683125" y="1812925"/>
            <a:ext cx="25167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27" name="Rectangle 47"/>
          <p:cNvSpPr>
            <a:spLocks noChangeArrowheads="1"/>
          </p:cNvSpPr>
          <p:nvPr/>
        </p:nvSpPr>
        <p:spPr bwMode="auto">
          <a:xfrm>
            <a:off x="4875213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28" name="Rectangle 48"/>
          <p:cNvSpPr>
            <a:spLocks noChangeArrowheads="1"/>
          </p:cNvSpPr>
          <p:nvPr/>
        </p:nvSpPr>
        <p:spPr bwMode="auto">
          <a:xfrm>
            <a:off x="5900738" y="1754188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29" name="Rectangle 49"/>
          <p:cNvSpPr>
            <a:spLocks noChangeArrowheads="1"/>
          </p:cNvSpPr>
          <p:nvPr/>
        </p:nvSpPr>
        <p:spPr bwMode="auto">
          <a:xfrm>
            <a:off x="6019800" y="1812925"/>
            <a:ext cx="24686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0530" name="Rectangle 50"/>
          <p:cNvSpPr>
            <a:spLocks noChangeArrowheads="1"/>
          </p:cNvSpPr>
          <p:nvPr/>
        </p:nvSpPr>
        <p:spPr bwMode="auto">
          <a:xfrm>
            <a:off x="6200775" y="1812925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31" name="Rectangle 51"/>
          <p:cNvSpPr>
            <a:spLocks noChangeArrowheads="1"/>
          </p:cNvSpPr>
          <p:nvPr/>
        </p:nvSpPr>
        <p:spPr bwMode="auto">
          <a:xfrm>
            <a:off x="1933575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2" name="Rectangle 52"/>
          <p:cNvSpPr>
            <a:spLocks noChangeArrowheads="1"/>
          </p:cNvSpPr>
          <p:nvPr/>
        </p:nvSpPr>
        <p:spPr bwMode="auto">
          <a:xfrm>
            <a:off x="2038350" y="2551113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0533" name="Rectangle 53"/>
          <p:cNvSpPr>
            <a:spLocks noChangeArrowheads="1"/>
          </p:cNvSpPr>
          <p:nvPr/>
        </p:nvSpPr>
        <p:spPr bwMode="auto">
          <a:xfrm>
            <a:off x="2232025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34" name="Rectangle 54"/>
          <p:cNvSpPr>
            <a:spLocks noChangeArrowheads="1"/>
          </p:cNvSpPr>
          <p:nvPr/>
        </p:nvSpPr>
        <p:spPr bwMode="auto">
          <a:xfrm>
            <a:off x="3255963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5" name="Rectangle 55"/>
          <p:cNvSpPr>
            <a:spLocks noChangeArrowheads="1"/>
          </p:cNvSpPr>
          <p:nvPr/>
        </p:nvSpPr>
        <p:spPr bwMode="auto">
          <a:xfrm>
            <a:off x="3360738" y="2551113"/>
            <a:ext cx="22762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0536" name="Rectangle 56"/>
          <p:cNvSpPr>
            <a:spLocks noChangeArrowheads="1"/>
          </p:cNvSpPr>
          <p:nvPr/>
        </p:nvSpPr>
        <p:spPr bwMode="auto">
          <a:xfrm>
            <a:off x="3554413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37" name="Rectangle 57"/>
          <p:cNvSpPr>
            <a:spLocks noChangeArrowheads="1"/>
          </p:cNvSpPr>
          <p:nvPr/>
        </p:nvSpPr>
        <p:spPr bwMode="auto">
          <a:xfrm>
            <a:off x="4578350" y="249237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38" name="Rectangle 58"/>
          <p:cNvSpPr>
            <a:spLocks noChangeArrowheads="1"/>
          </p:cNvSpPr>
          <p:nvPr/>
        </p:nvSpPr>
        <p:spPr bwMode="auto">
          <a:xfrm>
            <a:off x="4683125" y="2551113"/>
            <a:ext cx="25167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20539" name="Rectangle 59"/>
          <p:cNvSpPr>
            <a:spLocks noChangeArrowheads="1"/>
          </p:cNvSpPr>
          <p:nvPr/>
        </p:nvSpPr>
        <p:spPr bwMode="auto">
          <a:xfrm>
            <a:off x="4876800" y="2551113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40" name="Arc 60"/>
          <p:cNvSpPr>
            <a:spLocks/>
          </p:cNvSpPr>
          <p:nvPr/>
        </p:nvSpPr>
        <p:spPr bwMode="auto">
          <a:xfrm>
            <a:off x="1674813" y="2613025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1" name="Line 61"/>
          <p:cNvSpPr>
            <a:spLocks noChangeShapeType="1"/>
          </p:cNvSpPr>
          <p:nvPr/>
        </p:nvSpPr>
        <p:spPr bwMode="auto">
          <a:xfrm flipV="1">
            <a:off x="1722438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2" name="Arc 62"/>
          <p:cNvSpPr>
            <a:spLocks/>
          </p:cNvSpPr>
          <p:nvPr/>
        </p:nvSpPr>
        <p:spPr bwMode="auto">
          <a:xfrm>
            <a:off x="2995613" y="2613025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3" name="Line 63"/>
          <p:cNvSpPr>
            <a:spLocks noChangeShapeType="1"/>
          </p:cNvSpPr>
          <p:nvPr/>
        </p:nvSpPr>
        <p:spPr bwMode="auto">
          <a:xfrm flipV="1">
            <a:off x="3044825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4" name="Arc 64"/>
          <p:cNvSpPr>
            <a:spLocks/>
          </p:cNvSpPr>
          <p:nvPr/>
        </p:nvSpPr>
        <p:spPr bwMode="auto">
          <a:xfrm>
            <a:off x="4318000" y="2613025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6" name="Line 66"/>
          <p:cNvSpPr>
            <a:spLocks noChangeShapeType="1"/>
          </p:cNvSpPr>
          <p:nvPr/>
        </p:nvSpPr>
        <p:spPr bwMode="auto">
          <a:xfrm>
            <a:off x="6427788" y="1603375"/>
            <a:ext cx="0" cy="20558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7" name="Line 67"/>
          <p:cNvSpPr>
            <a:spLocks noChangeShapeType="1"/>
          </p:cNvSpPr>
          <p:nvPr/>
        </p:nvSpPr>
        <p:spPr bwMode="auto">
          <a:xfrm>
            <a:off x="1728788" y="3659188"/>
            <a:ext cx="4719637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48" name="Rectangle 68"/>
          <p:cNvSpPr>
            <a:spLocks noChangeArrowheads="1"/>
          </p:cNvSpPr>
          <p:nvPr/>
        </p:nvSpPr>
        <p:spPr bwMode="auto">
          <a:xfrm>
            <a:off x="1289050" y="4092575"/>
            <a:ext cx="750206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49" name="Rectangle 69"/>
          <p:cNvSpPr>
            <a:spLocks noChangeArrowheads="1"/>
          </p:cNvSpPr>
          <p:nvPr/>
        </p:nvSpPr>
        <p:spPr bwMode="auto">
          <a:xfrm>
            <a:off x="1279525" y="4283075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50" name="Rectangle 70"/>
          <p:cNvSpPr>
            <a:spLocks noChangeArrowheads="1"/>
          </p:cNvSpPr>
          <p:nvPr/>
        </p:nvSpPr>
        <p:spPr bwMode="auto">
          <a:xfrm>
            <a:off x="2447925" y="4102100"/>
            <a:ext cx="974627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51" name="Rectangle 71"/>
          <p:cNvSpPr>
            <a:spLocks noChangeArrowheads="1"/>
          </p:cNvSpPr>
          <p:nvPr/>
        </p:nvSpPr>
        <p:spPr bwMode="auto">
          <a:xfrm>
            <a:off x="2438400" y="4283075"/>
            <a:ext cx="955391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AR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 + 1</a:t>
            </a:r>
          </a:p>
        </p:txBody>
      </p:sp>
      <p:sp>
        <p:nvSpPr>
          <p:cNvPr id="20552" name="Rectangle 72"/>
          <p:cNvSpPr>
            <a:spLocks noChangeArrowheads="1"/>
          </p:cNvSpPr>
          <p:nvPr/>
        </p:nvSpPr>
        <p:spPr bwMode="auto">
          <a:xfrm>
            <a:off x="3771900" y="4102100"/>
            <a:ext cx="997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M[AR]</a:t>
            </a:r>
          </a:p>
        </p:txBody>
      </p:sp>
      <p:sp>
        <p:nvSpPr>
          <p:cNvPr id="20553" name="Rectangle 73"/>
          <p:cNvSpPr>
            <a:spLocks noChangeArrowheads="1"/>
          </p:cNvSpPr>
          <p:nvPr/>
        </p:nvSpPr>
        <p:spPr bwMode="auto">
          <a:xfrm>
            <a:off x="1144588" y="4064000"/>
            <a:ext cx="1141412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4" name="Rectangle 74"/>
          <p:cNvSpPr>
            <a:spLocks noChangeArrowheads="1"/>
          </p:cNvSpPr>
          <p:nvPr/>
        </p:nvSpPr>
        <p:spPr bwMode="auto">
          <a:xfrm>
            <a:off x="2466975" y="4064000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5" name="Rectangle 75"/>
          <p:cNvSpPr>
            <a:spLocks noChangeArrowheads="1"/>
          </p:cNvSpPr>
          <p:nvPr/>
        </p:nvSpPr>
        <p:spPr bwMode="auto">
          <a:xfrm>
            <a:off x="3790950" y="4064000"/>
            <a:ext cx="1139825" cy="3175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6" name="Arc 76"/>
          <p:cNvSpPr>
            <a:spLocks/>
          </p:cNvSpPr>
          <p:nvPr/>
        </p:nvSpPr>
        <p:spPr bwMode="auto">
          <a:xfrm>
            <a:off x="1674813" y="3937000"/>
            <a:ext cx="96837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7" name="Line 77"/>
          <p:cNvSpPr>
            <a:spLocks noChangeShapeType="1"/>
          </p:cNvSpPr>
          <p:nvPr/>
        </p:nvSpPr>
        <p:spPr bwMode="auto">
          <a:xfrm flipV="1">
            <a:off x="1722438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8" name="Arc 78"/>
          <p:cNvSpPr>
            <a:spLocks/>
          </p:cNvSpPr>
          <p:nvPr/>
        </p:nvSpPr>
        <p:spPr bwMode="auto">
          <a:xfrm>
            <a:off x="2995613" y="3937000"/>
            <a:ext cx="100012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59" name="Line 79"/>
          <p:cNvSpPr>
            <a:spLocks noChangeShapeType="1"/>
          </p:cNvSpPr>
          <p:nvPr/>
        </p:nvSpPr>
        <p:spPr bwMode="auto">
          <a:xfrm flipV="1">
            <a:off x="304482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60" name="Arc 80"/>
          <p:cNvSpPr>
            <a:spLocks/>
          </p:cNvSpPr>
          <p:nvPr/>
        </p:nvSpPr>
        <p:spPr bwMode="auto">
          <a:xfrm>
            <a:off x="4318000" y="3937000"/>
            <a:ext cx="100013" cy="111125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62" name="Rectangle 82"/>
          <p:cNvSpPr>
            <a:spLocks noChangeArrowheads="1"/>
          </p:cNvSpPr>
          <p:nvPr/>
        </p:nvSpPr>
        <p:spPr bwMode="auto">
          <a:xfrm>
            <a:off x="1479550" y="3462338"/>
            <a:ext cx="47769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0563" name="Rectangle 83"/>
          <p:cNvSpPr>
            <a:spLocks noChangeArrowheads="1"/>
          </p:cNvSpPr>
          <p:nvPr/>
        </p:nvSpPr>
        <p:spPr bwMode="auto">
          <a:xfrm>
            <a:off x="2660650" y="3462338"/>
            <a:ext cx="43441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BSA</a:t>
            </a:r>
          </a:p>
        </p:txBody>
      </p:sp>
      <p:sp>
        <p:nvSpPr>
          <p:cNvPr id="20564" name="Rectangle 84"/>
          <p:cNvSpPr>
            <a:spLocks noChangeArrowheads="1"/>
          </p:cNvSpPr>
          <p:nvPr/>
        </p:nvSpPr>
        <p:spPr bwMode="auto">
          <a:xfrm>
            <a:off x="4203700" y="3462338"/>
            <a:ext cx="384722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ISZ</a:t>
            </a:r>
          </a:p>
        </p:txBody>
      </p:sp>
      <p:sp>
        <p:nvSpPr>
          <p:cNvPr id="20565" name="Rectangle 85"/>
          <p:cNvSpPr>
            <a:spLocks noChangeArrowheads="1"/>
          </p:cNvSpPr>
          <p:nvPr/>
        </p:nvSpPr>
        <p:spPr bwMode="auto">
          <a:xfrm>
            <a:off x="1933575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66" name="Rectangle 86"/>
          <p:cNvSpPr>
            <a:spLocks noChangeArrowheads="1"/>
          </p:cNvSpPr>
          <p:nvPr/>
        </p:nvSpPr>
        <p:spPr bwMode="auto">
          <a:xfrm>
            <a:off x="2038350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67" name="Rectangle 87"/>
          <p:cNvSpPr>
            <a:spLocks noChangeArrowheads="1"/>
          </p:cNvSpPr>
          <p:nvPr/>
        </p:nvSpPr>
        <p:spPr bwMode="auto">
          <a:xfrm>
            <a:off x="2232025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68" name="Rectangle 88"/>
          <p:cNvSpPr>
            <a:spLocks noChangeArrowheads="1"/>
          </p:cNvSpPr>
          <p:nvPr/>
        </p:nvSpPr>
        <p:spPr bwMode="auto">
          <a:xfrm>
            <a:off x="3255963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69" name="Rectangle 89"/>
          <p:cNvSpPr>
            <a:spLocks noChangeArrowheads="1"/>
          </p:cNvSpPr>
          <p:nvPr/>
        </p:nvSpPr>
        <p:spPr bwMode="auto">
          <a:xfrm>
            <a:off x="3360738" y="3873500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70" name="Rectangle 90"/>
          <p:cNvSpPr>
            <a:spLocks noChangeArrowheads="1"/>
          </p:cNvSpPr>
          <p:nvPr/>
        </p:nvSpPr>
        <p:spPr bwMode="auto">
          <a:xfrm>
            <a:off x="3554413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71" name="Rectangle 91"/>
          <p:cNvSpPr>
            <a:spLocks noChangeArrowheads="1"/>
          </p:cNvSpPr>
          <p:nvPr/>
        </p:nvSpPr>
        <p:spPr bwMode="auto">
          <a:xfrm>
            <a:off x="4578350" y="381476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72" name="Rectangle 92"/>
          <p:cNvSpPr>
            <a:spLocks noChangeArrowheads="1"/>
          </p:cNvSpPr>
          <p:nvPr/>
        </p:nvSpPr>
        <p:spPr bwMode="auto">
          <a:xfrm>
            <a:off x="4683125" y="387350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73" name="Rectangle 93"/>
          <p:cNvSpPr>
            <a:spLocks noChangeArrowheads="1"/>
          </p:cNvSpPr>
          <p:nvPr/>
        </p:nvSpPr>
        <p:spPr bwMode="auto">
          <a:xfrm>
            <a:off x="4876800" y="3873500"/>
            <a:ext cx="258085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574" name="Arc 94"/>
          <p:cNvSpPr>
            <a:spLocks/>
          </p:cNvSpPr>
          <p:nvPr/>
        </p:nvSpPr>
        <p:spPr bwMode="auto">
          <a:xfrm>
            <a:off x="2995613" y="4803775"/>
            <a:ext cx="100012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5" name="Line 95"/>
          <p:cNvSpPr>
            <a:spLocks noChangeShapeType="1"/>
          </p:cNvSpPr>
          <p:nvPr/>
        </p:nvSpPr>
        <p:spPr bwMode="auto">
          <a:xfrm flipV="1">
            <a:off x="3044825" y="451008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6" name="Rectangle 96"/>
          <p:cNvSpPr>
            <a:spLocks noChangeArrowheads="1"/>
          </p:cNvSpPr>
          <p:nvPr/>
        </p:nvSpPr>
        <p:spPr bwMode="auto">
          <a:xfrm>
            <a:off x="3781425" y="4949825"/>
            <a:ext cx="97783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DR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 + 1</a:t>
            </a:r>
          </a:p>
        </p:txBody>
      </p:sp>
      <p:sp>
        <p:nvSpPr>
          <p:cNvPr id="20577" name="Rectangle 97"/>
          <p:cNvSpPr>
            <a:spLocks noChangeArrowheads="1"/>
          </p:cNvSpPr>
          <p:nvPr/>
        </p:nvSpPr>
        <p:spPr bwMode="auto">
          <a:xfrm>
            <a:off x="2466975" y="4930775"/>
            <a:ext cx="1141413" cy="4460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8" name="Rectangle 98"/>
          <p:cNvSpPr>
            <a:spLocks noChangeArrowheads="1"/>
          </p:cNvSpPr>
          <p:nvPr/>
        </p:nvSpPr>
        <p:spPr bwMode="auto">
          <a:xfrm>
            <a:off x="3790950" y="4930775"/>
            <a:ext cx="1139825" cy="3048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79" name="Rectangle 99"/>
          <p:cNvSpPr>
            <a:spLocks noChangeArrowheads="1"/>
          </p:cNvSpPr>
          <p:nvPr/>
        </p:nvSpPr>
        <p:spPr bwMode="auto">
          <a:xfrm>
            <a:off x="3255963" y="468312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80" name="Rectangle 100"/>
          <p:cNvSpPr>
            <a:spLocks noChangeArrowheads="1"/>
          </p:cNvSpPr>
          <p:nvPr/>
        </p:nvSpPr>
        <p:spPr bwMode="auto">
          <a:xfrm>
            <a:off x="3360738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1" name="Rectangle 101"/>
          <p:cNvSpPr>
            <a:spLocks noChangeArrowheads="1"/>
          </p:cNvSpPr>
          <p:nvPr/>
        </p:nvSpPr>
        <p:spPr bwMode="auto">
          <a:xfrm>
            <a:off x="3554413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2" name="Rectangle 102"/>
          <p:cNvSpPr>
            <a:spLocks noChangeArrowheads="1"/>
          </p:cNvSpPr>
          <p:nvPr/>
        </p:nvSpPr>
        <p:spPr bwMode="auto">
          <a:xfrm>
            <a:off x="4578350" y="4683125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83" name="Rectangle 103"/>
          <p:cNvSpPr>
            <a:spLocks noChangeArrowheads="1"/>
          </p:cNvSpPr>
          <p:nvPr/>
        </p:nvSpPr>
        <p:spPr bwMode="auto">
          <a:xfrm>
            <a:off x="4683125" y="4738688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84" name="Rectangle 104"/>
          <p:cNvSpPr>
            <a:spLocks noChangeArrowheads="1"/>
          </p:cNvSpPr>
          <p:nvPr/>
        </p:nvSpPr>
        <p:spPr bwMode="auto">
          <a:xfrm>
            <a:off x="4876800" y="4738688"/>
            <a:ext cx="250069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20585" name="Arc 105"/>
          <p:cNvSpPr>
            <a:spLocks/>
          </p:cNvSpPr>
          <p:nvPr/>
        </p:nvSpPr>
        <p:spPr bwMode="auto">
          <a:xfrm>
            <a:off x="4318000" y="5529263"/>
            <a:ext cx="100013" cy="112712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87" name="Rectangle 107"/>
          <p:cNvSpPr>
            <a:spLocks noChangeArrowheads="1"/>
          </p:cNvSpPr>
          <p:nvPr/>
        </p:nvSpPr>
        <p:spPr bwMode="auto">
          <a:xfrm>
            <a:off x="2582863" y="4987925"/>
            <a:ext cx="750206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AR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88" name="Rectangle 108"/>
          <p:cNvSpPr>
            <a:spLocks noChangeArrowheads="1"/>
          </p:cNvSpPr>
          <p:nvPr/>
        </p:nvSpPr>
        <p:spPr bwMode="auto">
          <a:xfrm>
            <a:off x="2582863" y="5151438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89" name="Arc 109"/>
          <p:cNvSpPr>
            <a:spLocks/>
          </p:cNvSpPr>
          <p:nvPr/>
        </p:nvSpPr>
        <p:spPr bwMode="auto">
          <a:xfrm>
            <a:off x="4318000" y="4803775"/>
            <a:ext cx="100013" cy="112713"/>
          </a:xfrm>
          <a:custGeom>
            <a:avLst/>
            <a:gdLst>
              <a:gd name="G0" fmla="+- 8746 0 0"/>
              <a:gd name="G1" fmla="+- 21600 0 0"/>
              <a:gd name="G2" fmla="+- 21600 0 0"/>
              <a:gd name="T0" fmla="*/ 0 w 17255"/>
              <a:gd name="T1" fmla="*/ 1850 h 21600"/>
              <a:gd name="T2" fmla="*/ 17255 w 17255"/>
              <a:gd name="T3" fmla="*/ 1746 h 21600"/>
              <a:gd name="T4" fmla="*/ 8746 w 172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55" h="21600" fill="none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</a:path>
              <a:path w="17255" h="21600" stroke="0" extrusionOk="0">
                <a:moveTo>
                  <a:pt x="-1" y="1849"/>
                </a:moveTo>
                <a:cubicBezTo>
                  <a:pt x="2754" y="630"/>
                  <a:pt x="5733" y="-1"/>
                  <a:pt x="8746" y="0"/>
                </a:cubicBezTo>
                <a:cubicBezTo>
                  <a:pt x="11671" y="0"/>
                  <a:pt x="14566" y="594"/>
                  <a:pt x="17254" y="1746"/>
                </a:cubicBezTo>
                <a:lnTo>
                  <a:pt x="8746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91" name="Rectangle 111"/>
          <p:cNvSpPr>
            <a:spLocks noChangeArrowheads="1"/>
          </p:cNvSpPr>
          <p:nvPr/>
        </p:nvSpPr>
        <p:spPr bwMode="auto">
          <a:xfrm>
            <a:off x="3673475" y="5654675"/>
            <a:ext cx="997069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M[AR]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DR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2" name="Rectangle 112"/>
          <p:cNvSpPr>
            <a:spLocks noChangeArrowheads="1"/>
          </p:cNvSpPr>
          <p:nvPr/>
        </p:nvSpPr>
        <p:spPr bwMode="auto">
          <a:xfrm>
            <a:off x="3673475" y="5816600"/>
            <a:ext cx="831960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If (DR = 0)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3" name="Rectangle 113"/>
          <p:cNvSpPr>
            <a:spLocks noChangeArrowheads="1"/>
          </p:cNvSpPr>
          <p:nvPr/>
        </p:nvSpPr>
        <p:spPr bwMode="auto">
          <a:xfrm>
            <a:off x="3673475" y="5980113"/>
            <a:ext cx="1351333" cy="42832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then (PC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 + 1)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0594" name="Rectangle 114"/>
          <p:cNvSpPr>
            <a:spLocks noChangeArrowheads="1"/>
          </p:cNvSpPr>
          <p:nvPr/>
        </p:nvSpPr>
        <p:spPr bwMode="auto">
          <a:xfrm>
            <a:off x="3673475" y="6146800"/>
            <a:ext cx="631584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SC </a:t>
            </a:r>
            <a:r>
              <a:rPr lang="en-US" altLang="ko-KR" sz="110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0</a:t>
            </a:r>
          </a:p>
        </p:txBody>
      </p:sp>
      <p:sp>
        <p:nvSpPr>
          <p:cNvPr id="20595" name="Rectangle 115"/>
          <p:cNvSpPr>
            <a:spLocks noChangeArrowheads="1"/>
          </p:cNvSpPr>
          <p:nvPr/>
        </p:nvSpPr>
        <p:spPr bwMode="auto">
          <a:xfrm>
            <a:off x="3711575" y="5657850"/>
            <a:ext cx="1517650" cy="7127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596" name="Rectangle 116"/>
          <p:cNvSpPr>
            <a:spLocks noChangeArrowheads="1"/>
          </p:cNvSpPr>
          <p:nvPr/>
        </p:nvSpPr>
        <p:spPr bwMode="auto">
          <a:xfrm>
            <a:off x="4721225" y="5408613"/>
            <a:ext cx="445636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D  T</a:t>
            </a:r>
          </a:p>
        </p:txBody>
      </p:sp>
      <p:sp>
        <p:nvSpPr>
          <p:cNvPr id="20597" name="Rectangle 117"/>
          <p:cNvSpPr>
            <a:spLocks noChangeArrowheads="1"/>
          </p:cNvSpPr>
          <p:nvPr/>
        </p:nvSpPr>
        <p:spPr bwMode="auto">
          <a:xfrm>
            <a:off x="4826000" y="546735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98" name="Rectangle 118"/>
          <p:cNvSpPr>
            <a:spLocks noChangeArrowheads="1"/>
          </p:cNvSpPr>
          <p:nvPr/>
        </p:nvSpPr>
        <p:spPr bwMode="auto">
          <a:xfrm>
            <a:off x="5019675" y="5467350"/>
            <a:ext cx="259687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0599" name="Rectangle 119"/>
          <p:cNvSpPr>
            <a:spLocks noChangeArrowheads="1"/>
          </p:cNvSpPr>
          <p:nvPr/>
        </p:nvSpPr>
        <p:spPr bwMode="auto">
          <a:xfrm>
            <a:off x="1773238" y="2698750"/>
            <a:ext cx="267703" cy="2590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  <a:latin typeface="Symbol" pitchFamily="18" charset="2"/>
              </a:rPr>
              <a:t></a:t>
            </a:r>
          </a:p>
        </p:txBody>
      </p:sp>
      <p:sp>
        <p:nvSpPr>
          <p:cNvPr id="20601" name="Line 121"/>
          <p:cNvSpPr>
            <a:spLocks noChangeShapeType="1"/>
          </p:cNvSpPr>
          <p:nvPr/>
        </p:nvSpPr>
        <p:spPr bwMode="auto">
          <a:xfrm flipV="1">
            <a:off x="4371975" y="1590675"/>
            <a:ext cx="0" cy="304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2" name="Line 122"/>
          <p:cNvSpPr>
            <a:spLocks noChangeShapeType="1"/>
          </p:cNvSpPr>
          <p:nvPr/>
        </p:nvSpPr>
        <p:spPr bwMode="auto">
          <a:xfrm flipV="1">
            <a:off x="4368800" y="23193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3" name="Line 123"/>
          <p:cNvSpPr>
            <a:spLocks noChangeShapeType="1"/>
          </p:cNvSpPr>
          <p:nvPr/>
        </p:nvSpPr>
        <p:spPr bwMode="auto">
          <a:xfrm flipV="1">
            <a:off x="4359275" y="3659188"/>
            <a:ext cx="0" cy="3111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4" name="Line 124"/>
          <p:cNvSpPr>
            <a:spLocks noChangeShapeType="1"/>
          </p:cNvSpPr>
          <p:nvPr/>
        </p:nvSpPr>
        <p:spPr bwMode="auto">
          <a:xfrm flipV="1">
            <a:off x="4359275" y="4383088"/>
            <a:ext cx="0" cy="444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20605" name="Line 125"/>
          <p:cNvSpPr>
            <a:spLocks noChangeShapeType="1"/>
          </p:cNvSpPr>
          <p:nvPr/>
        </p:nvSpPr>
        <p:spPr bwMode="auto">
          <a:xfrm flipV="1">
            <a:off x="4359275" y="5253038"/>
            <a:ext cx="0" cy="327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1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219950" cy="422275"/>
          </a:xfrm>
          <a:noFill/>
          <a:ln/>
        </p:spPr>
        <p:txBody>
          <a:bodyPr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10. Input-Output And Interrupt</a:t>
            </a:r>
            <a:endParaRPr lang="en-US" altLang="ko-KR" sz="3200" dirty="0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461963" y="1503363"/>
            <a:ext cx="3216275" cy="284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1800"/>
              <a:t> Input-Output Configuration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623888" y="3544888"/>
            <a:ext cx="3886200" cy="1042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INPR</a:t>
            </a:r>
            <a:r>
              <a:rPr lang="en-US" altLang="ko-KR" sz="1400" dirty="0"/>
              <a:t>	Input register - 8 bits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OUTR</a:t>
            </a:r>
            <a:r>
              <a:rPr lang="en-US" altLang="ko-KR" sz="1400" dirty="0"/>
              <a:t>	Output register - 8 bits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FGI</a:t>
            </a:r>
            <a:r>
              <a:rPr lang="en-US" altLang="ko-KR" sz="1400" dirty="0"/>
              <a:t>	Input flag - 1 bit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FGO</a:t>
            </a:r>
            <a:r>
              <a:rPr lang="en-US" altLang="ko-KR" sz="1400" dirty="0"/>
              <a:t>	Output flag - 1 bit</a:t>
            </a:r>
          </a:p>
          <a:p>
            <a:pPr marL="609600" indent="-609600" algn="just" defTabSz="152400">
              <a:lnSpc>
                <a:spcPct val="93000"/>
              </a:lnSpc>
            </a:pPr>
            <a:r>
              <a:rPr lang="en-US" altLang="ko-KR" sz="1400" i="1" dirty="0"/>
              <a:t>IEN</a:t>
            </a:r>
            <a:r>
              <a:rPr lang="en-US" altLang="ko-KR" sz="1400" dirty="0"/>
              <a:t>	Interrupt enable - 1 bit</a:t>
            </a: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774700" y="4706938"/>
            <a:ext cx="6159500" cy="17399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terminal sends and receives serial information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serial info. from the keyboard is shifted into INPR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serial info. for the printer is stored in the OUTR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INPR and OUTR communicate with the terminal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	serially and with the AC in parallel.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- The flags are needed to </a:t>
            </a:r>
            <a:r>
              <a:rPr lang="en-US" altLang="ko-KR" sz="1800" i="1" dirty="0">
                <a:solidFill>
                  <a:schemeClr val="tx2"/>
                </a:solidFill>
              </a:rPr>
              <a:t>synchronize</a:t>
            </a:r>
            <a:r>
              <a:rPr lang="en-US" altLang="ko-KR" sz="1800" dirty="0"/>
              <a:t> the timing </a:t>
            </a:r>
          </a:p>
          <a:p>
            <a:pPr defTabSz="762000">
              <a:lnSpc>
                <a:spcPct val="88000"/>
              </a:lnSpc>
            </a:pPr>
            <a:r>
              <a:rPr lang="en-US" altLang="ko-KR" sz="1800" dirty="0"/>
              <a:t>    	difference between  I/O device and the computer</a:t>
            </a:r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295400" y="1062038"/>
            <a:ext cx="4613275" cy="3365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800"/>
              <a:t>A Terminal with a keyboard and a Printer</a:t>
            </a: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1247775" y="1036638"/>
            <a:ext cx="4779963" cy="3397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51" name="Rectangle 47"/>
          <p:cNvSpPr>
            <a:spLocks noChangeArrowheads="1"/>
          </p:cNvSpPr>
          <p:nvPr/>
        </p:nvSpPr>
        <p:spPr bwMode="auto">
          <a:xfrm>
            <a:off x="552450" y="3538538"/>
            <a:ext cx="2851150" cy="10556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3798888" y="1798638"/>
            <a:ext cx="1211871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Input-output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3952875" y="1924050"/>
            <a:ext cx="84696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terminal</a:t>
            </a: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5722938" y="1730375"/>
            <a:ext cx="617158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Serial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5" name="Rectangle 11"/>
          <p:cNvSpPr>
            <a:spLocks noChangeArrowheads="1"/>
          </p:cNvSpPr>
          <p:nvPr/>
        </p:nvSpPr>
        <p:spPr bwMode="auto">
          <a:xfrm>
            <a:off x="5351463" y="1857375"/>
            <a:ext cx="1416736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communication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16" name="Rectangle 12"/>
          <p:cNvSpPr>
            <a:spLocks noChangeArrowheads="1"/>
          </p:cNvSpPr>
          <p:nvPr/>
        </p:nvSpPr>
        <p:spPr bwMode="auto">
          <a:xfrm>
            <a:off x="5608638" y="1982788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6969125" y="1741488"/>
            <a:ext cx="1169873" cy="95154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Computer</a:t>
            </a:r>
          </a:p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registers and</a:t>
            </a:r>
          </a:p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flip-flops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3933825" y="2335213"/>
            <a:ext cx="72834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Printer</a:t>
            </a:r>
          </a:p>
        </p:txBody>
      </p:sp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3792538" y="3402013"/>
            <a:ext cx="92358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Keyboard</a:t>
            </a:r>
          </a:p>
        </p:txBody>
      </p:sp>
      <p:sp>
        <p:nvSpPr>
          <p:cNvPr id="21522" name="Rectangle 18"/>
          <p:cNvSpPr>
            <a:spLocks noChangeArrowheads="1"/>
          </p:cNvSpPr>
          <p:nvPr/>
        </p:nvSpPr>
        <p:spPr bwMode="auto">
          <a:xfrm>
            <a:off x="5543550" y="2236788"/>
            <a:ext cx="83414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Receiver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3" name="Rectangle 19"/>
          <p:cNvSpPr>
            <a:spLocks noChangeArrowheads="1"/>
          </p:cNvSpPr>
          <p:nvPr/>
        </p:nvSpPr>
        <p:spPr bwMode="auto">
          <a:xfrm>
            <a:off x="5562600" y="2373313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24" name="Rectangle 20"/>
          <p:cNvSpPr>
            <a:spLocks noChangeArrowheads="1"/>
          </p:cNvSpPr>
          <p:nvPr/>
        </p:nvSpPr>
        <p:spPr bwMode="auto">
          <a:xfrm>
            <a:off x="5480050" y="3290888"/>
            <a:ext cx="1096840" cy="52065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Transmitter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1525" name="Rectangle 21"/>
          <p:cNvSpPr>
            <a:spLocks noChangeArrowheads="1"/>
          </p:cNvSpPr>
          <p:nvPr/>
        </p:nvSpPr>
        <p:spPr bwMode="auto">
          <a:xfrm>
            <a:off x="5556250" y="3421063"/>
            <a:ext cx="8642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interface</a:t>
            </a:r>
          </a:p>
        </p:txBody>
      </p:sp>
      <p:sp>
        <p:nvSpPr>
          <p:cNvPr id="21526" name="Rectangle 22"/>
          <p:cNvSpPr>
            <a:spLocks noChangeArrowheads="1"/>
          </p:cNvSpPr>
          <p:nvPr/>
        </p:nvSpPr>
        <p:spPr bwMode="auto">
          <a:xfrm>
            <a:off x="7924800" y="2335213"/>
            <a:ext cx="54386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7185025" y="2335213"/>
            <a:ext cx="6844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OUTR</a:t>
            </a:r>
          </a:p>
        </p:txBody>
      </p:sp>
      <p:sp>
        <p:nvSpPr>
          <p:cNvPr id="21528" name="Rectangle 24"/>
          <p:cNvSpPr>
            <a:spLocks noChangeArrowheads="1"/>
          </p:cNvSpPr>
          <p:nvPr/>
        </p:nvSpPr>
        <p:spPr bwMode="auto">
          <a:xfrm>
            <a:off x="7269163" y="2878138"/>
            <a:ext cx="416333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AC</a:t>
            </a:r>
          </a:p>
        </p:txBody>
      </p:sp>
      <p:sp>
        <p:nvSpPr>
          <p:cNvPr id="21529" name="Rectangle 25"/>
          <p:cNvSpPr>
            <a:spLocks noChangeArrowheads="1"/>
          </p:cNvSpPr>
          <p:nvPr/>
        </p:nvSpPr>
        <p:spPr bwMode="auto">
          <a:xfrm>
            <a:off x="7242175" y="3402013"/>
            <a:ext cx="59279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INPR</a:t>
            </a:r>
          </a:p>
        </p:txBody>
      </p:sp>
      <p:sp>
        <p:nvSpPr>
          <p:cNvPr id="21530" name="Rectangle 26"/>
          <p:cNvSpPr>
            <a:spLocks noChangeArrowheads="1"/>
          </p:cNvSpPr>
          <p:nvPr/>
        </p:nvSpPr>
        <p:spPr bwMode="auto">
          <a:xfrm>
            <a:off x="7950200" y="3402013"/>
            <a:ext cx="46051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FGI</a:t>
            </a:r>
          </a:p>
        </p:txBody>
      </p:sp>
      <p:sp>
        <p:nvSpPr>
          <p:cNvPr id="21531" name="Rectangle 27"/>
          <p:cNvSpPr>
            <a:spLocks noChangeArrowheads="1"/>
          </p:cNvSpPr>
          <p:nvPr/>
        </p:nvSpPr>
        <p:spPr bwMode="auto">
          <a:xfrm>
            <a:off x="8002588" y="2333625"/>
            <a:ext cx="360362" cy="20796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2" name="Rectangle 28"/>
          <p:cNvSpPr>
            <a:spLocks noChangeArrowheads="1"/>
          </p:cNvSpPr>
          <p:nvPr/>
        </p:nvSpPr>
        <p:spPr bwMode="auto">
          <a:xfrm>
            <a:off x="7177088" y="2341563"/>
            <a:ext cx="644525" cy="1920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6958013" y="2886075"/>
            <a:ext cx="1082675" cy="1984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177088" y="3398838"/>
            <a:ext cx="644525" cy="2000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7989888" y="3398838"/>
            <a:ext cx="347662" cy="1905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6" name="Arc 32"/>
          <p:cNvSpPr>
            <a:spLocks/>
          </p:cNvSpPr>
          <p:nvPr/>
        </p:nvSpPr>
        <p:spPr bwMode="auto">
          <a:xfrm>
            <a:off x="7435850" y="2525713"/>
            <a:ext cx="96838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7" name="Arc 33"/>
          <p:cNvSpPr>
            <a:spLocks/>
          </p:cNvSpPr>
          <p:nvPr/>
        </p:nvSpPr>
        <p:spPr bwMode="auto">
          <a:xfrm>
            <a:off x="7427913" y="3076575"/>
            <a:ext cx="98425" cy="85725"/>
          </a:xfrm>
          <a:custGeom>
            <a:avLst/>
            <a:gdLst>
              <a:gd name="G0" fmla="+- 8852 0 0"/>
              <a:gd name="G1" fmla="+- 0 0 0"/>
              <a:gd name="G2" fmla="+- 21600 0 0"/>
              <a:gd name="T0" fmla="*/ 17464 w 17464"/>
              <a:gd name="T1" fmla="*/ 19809 h 21600"/>
              <a:gd name="T2" fmla="*/ 0 w 17464"/>
              <a:gd name="T3" fmla="*/ 19703 h 21600"/>
              <a:gd name="T4" fmla="*/ 8852 w 17464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464" h="21600" fill="none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</a:path>
              <a:path w="17464" h="21600" stroke="0" extrusionOk="0">
                <a:moveTo>
                  <a:pt x="17463" y="19808"/>
                </a:moveTo>
                <a:cubicBezTo>
                  <a:pt x="14746" y="20990"/>
                  <a:pt x="11815" y="21599"/>
                  <a:pt x="8852" y="21600"/>
                </a:cubicBezTo>
                <a:cubicBezTo>
                  <a:pt x="5800" y="21600"/>
                  <a:pt x="2783" y="20953"/>
                  <a:pt x="0" y="19702"/>
                </a:cubicBezTo>
                <a:lnTo>
                  <a:pt x="8852" y="0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8" name="Line 34"/>
          <p:cNvSpPr>
            <a:spLocks noChangeShapeType="1"/>
          </p:cNvSpPr>
          <p:nvPr/>
        </p:nvSpPr>
        <p:spPr bwMode="auto">
          <a:xfrm>
            <a:off x="7480300" y="3146425"/>
            <a:ext cx="0" cy="249238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39" name="Arc 35"/>
          <p:cNvSpPr>
            <a:spLocks/>
          </p:cNvSpPr>
          <p:nvPr/>
        </p:nvSpPr>
        <p:spPr bwMode="auto">
          <a:xfrm>
            <a:off x="6519863" y="2403475"/>
            <a:ext cx="122237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0" name="Line 36"/>
          <p:cNvSpPr>
            <a:spLocks noChangeShapeType="1"/>
          </p:cNvSpPr>
          <p:nvPr/>
        </p:nvSpPr>
        <p:spPr bwMode="auto">
          <a:xfrm>
            <a:off x="6623050" y="2441575"/>
            <a:ext cx="5413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1" name="Rectangle 37"/>
          <p:cNvSpPr>
            <a:spLocks noChangeArrowheads="1"/>
          </p:cNvSpPr>
          <p:nvPr/>
        </p:nvSpPr>
        <p:spPr bwMode="auto">
          <a:xfrm>
            <a:off x="5502275" y="2235200"/>
            <a:ext cx="1004888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5502275" y="3300413"/>
            <a:ext cx="1004888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3" name="Arc 39"/>
          <p:cNvSpPr>
            <a:spLocks/>
          </p:cNvSpPr>
          <p:nvPr/>
        </p:nvSpPr>
        <p:spPr bwMode="auto">
          <a:xfrm>
            <a:off x="70564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4" name="Line 40"/>
          <p:cNvSpPr>
            <a:spLocks noChangeShapeType="1"/>
          </p:cNvSpPr>
          <p:nvPr/>
        </p:nvSpPr>
        <p:spPr bwMode="auto">
          <a:xfrm>
            <a:off x="6519863" y="35083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5" name="Arc 41"/>
          <p:cNvSpPr>
            <a:spLocks/>
          </p:cNvSpPr>
          <p:nvPr/>
        </p:nvSpPr>
        <p:spPr bwMode="auto">
          <a:xfrm>
            <a:off x="4838700" y="2403475"/>
            <a:ext cx="122238" cy="69850"/>
          </a:xfrm>
          <a:custGeom>
            <a:avLst/>
            <a:gdLst>
              <a:gd name="G0" fmla="+- 0 0 0"/>
              <a:gd name="G1" fmla="+- 8852 0 0"/>
              <a:gd name="G2" fmla="+- 21600 0 0"/>
              <a:gd name="T0" fmla="*/ 19703 w 21600"/>
              <a:gd name="T1" fmla="*/ 0 h 17464"/>
              <a:gd name="T2" fmla="*/ 19809 w 21600"/>
              <a:gd name="T3" fmla="*/ 17464 h 17464"/>
              <a:gd name="T4" fmla="*/ 0 w 21600"/>
              <a:gd name="T5" fmla="*/ 8852 h 17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464" fill="none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</a:path>
              <a:path w="21600" h="17464" stroke="0" extrusionOk="0">
                <a:moveTo>
                  <a:pt x="19702" y="0"/>
                </a:moveTo>
                <a:cubicBezTo>
                  <a:pt x="20953" y="2783"/>
                  <a:pt x="21600" y="5800"/>
                  <a:pt x="21600" y="8852"/>
                </a:cubicBezTo>
                <a:cubicBezTo>
                  <a:pt x="21600" y="11815"/>
                  <a:pt x="20990" y="14746"/>
                  <a:pt x="19808" y="17463"/>
                </a:cubicBezTo>
                <a:lnTo>
                  <a:pt x="0" y="8852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6" name="Line 42"/>
          <p:cNvSpPr>
            <a:spLocks noChangeShapeType="1"/>
          </p:cNvSpPr>
          <p:nvPr/>
        </p:nvSpPr>
        <p:spPr bwMode="auto">
          <a:xfrm>
            <a:off x="4948238" y="2441575"/>
            <a:ext cx="54133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7" name="Arc 43"/>
          <p:cNvSpPr>
            <a:spLocks/>
          </p:cNvSpPr>
          <p:nvPr/>
        </p:nvSpPr>
        <p:spPr bwMode="auto">
          <a:xfrm>
            <a:off x="5380038" y="3468688"/>
            <a:ext cx="122237" cy="71437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8" name="Line 44"/>
          <p:cNvSpPr>
            <a:spLocks noChangeShapeType="1"/>
          </p:cNvSpPr>
          <p:nvPr/>
        </p:nvSpPr>
        <p:spPr bwMode="auto">
          <a:xfrm>
            <a:off x="4845050" y="3508375"/>
            <a:ext cx="53975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49" name="Rectangle 45"/>
          <p:cNvSpPr>
            <a:spLocks noChangeArrowheads="1"/>
          </p:cNvSpPr>
          <p:nvPr/>
        </p:nvSpPr>
        <p:spPr bwMode="auto">
          <a:xfrm>
            <a:off x="3813175" y="2235200"/>
            <a:ext cx="1019175" cy="35083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0" name="Rectangle 46"/>
          <p:cNvSpPr>
            <a:spLocks noChangeArrowheads="1"/>
          </p:cNvSpPr>
          <p:nvPr/>
        </p:nvSpPr>
        <p:spPr bwMode="auto">
          <a:xfrm>
            <a:off x="3813175" y="3300413"/>
            <a:ext cx="1019175" cy="3508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3" name="Line 49"/>
          <p:cNvSpPr>
            <a:spLocks noChangeShapeType="1"/>
          </p:cNvSpPr>
          <p:nvPr/>
        </p:nvSpPr>
        <p:spPr bwMode="auto">
          <a:xfrm flipV="1">
            <a:off x="7486650" y="2592388"/>
            <a:ext cx="0" cy="296862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4" name="Arc 50"/>
          <p:cNvSpPr>
            <a:spLocks/>
          </p:cNvSpPr>
          <p:nvPr/>
        </p:nvSpPr>
        <p:spPr bwMode="auto">
          <a:xfrm>
            <a:off x="5883275" y="3836988"/>
            <a:ext cx="122238" cy="68262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5" name="Line 51"/>
          <p:cNvSpPr>
            <a:spLocks noChangeShapeType="1"/>
          </p:cNvSpPr>
          <p:nvPr/>
        </p:nvSpPr>
        <p:spPr bwMode="auto">
          <a:xfrm>
            <a:off x="5553075" y="3878263"/>
            <a:ext cx="33496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6" name="Arc 52"/>
          <p:cNvSpPr>
            <a:spLocks/>
          </p:cNvSpPr>
          <p:nvPr/>
        </p:nvSpPr>
        <p:spPr bwMode="auto">
          <a:xfrm>
            <a:off x="5883275" y="4025900"/>
            <a:ext cx="122238" cy="68263"/>
          </a:xfrm>
          <a:custGeom>
            <a:avLst/>
            <a:gdLst>
              <a:gd name="G0" fmla="+- 21600 0 0"/>
              <a:gd name="G1" fmla="+- 8746 0 0"/>
              <a:gd name="G2" fmla="+- 21600 0 0"/>
              <a:gd name="T0" fmla="*/ 1746 w 21600"/>
              <a:gd name="T1" fmla="*/ 17255 h 17255"/>
              <a:gd name="T2" fmla="*/ 1850 w 21600"/>
              <a:gd name="T3" fmla="*/ 0 h 17255"/>
              <a:gd name="T4" fmla="*/ 21600 w 21600"/>
              <a:gd name="T5" fmla="*/ 8746 h 17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7255" fill="none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</a:path>
              <a:path w="21600" h="17255" stroke="0" extrusionOk="0">
                <a:moveTo>
                  <a:pt x="1746" y="17254"/>
                </a:moveTo>
                <a:cubicBezTo>
                  <a:pt x="594" y="14566"/>
                  <a:pt x="0" y="11671"/>
                  <a:pt x="0" y="8746"/>
                </a:cubicBezTo>
                <a:cubicBezTo>
                  <a:pt x="-1" y="5733"/>
                  <a:pt x="630" y="2754"/>
                  <a:pt x="1849" y="-1"/>
                </a:cubicBezTo>
                <a:lnTo>
                  <a:pt x="21600" y="8746"/>
                </a:lnTo>
                <a:close/>
              </a:path>
            </a:pathLst>
          </a:custGeom>
          <a:solidFill>
            <a:srgbClr val="000000"/>
          </a:solidFill>
          <a:ln w="1270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7" name="Line 53"/>
          <p:cNvSpPr>
            <a:spLocks noChangeShapeType="1"/>
          </p:cNvSpPr>
          <p:nvPr/>
        </p:nvSpPr>
        <p:spPr bwMode="auto">
          <a:xfrm flipH="1">
            <a:off x="5521325" y="4062413"/>
            <a:ext cx="373063" cy="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1558" name="Rectangle 54"/>
          <p:cNvSpPr>
            <a:spLocks noChangeArrowheads="1"/>
          </p:cNvSpPr>
          <p:nvPr/>
        </p:nvSpPr>
        <p:spPr bwMode="auto">
          <a:xfrm>
            <a:off x="5967413" y="3727450"/>
            <a:ext cx="2401428" cy="305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Serial Communications Path</a:t>
            </a:r>
          </a:p>
        </p:txBody>
      </p:sp>
      <p:sp>
        <p:nvSpPr>
          <p:cNvPr id="21559" name="Rectangle 55"/>
          <p:cNvSpPr>
            <a:spLocks noChangeArrowheads="1"/>
          </p:cNvSpPr>
          <p:nvPr/>
        </p:nvSpPr>
        <p:spPr bwMode="auto">
          <a:xfrm>
            <a:off x="5969000" y="3935413"/>
            <a:ext cx="2543646" cy="305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/>
              <a:t>Parallel Communications Path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10488" cy="4159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Input-Output Instructions</a:t>
            </a:r>
            <a:endParaRPr lang="en-US" altLang="ko-KR" sz="3200" dirty="0"/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1123950" y="1371600"/>
            <a:ext cx="2413000" cy="850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endParaRPr lang="en-US" altLang="ko-KR" sz="1800"/>
          </a:p>
          <a:p>
            <a:pPr defTabSz="762000">
              <a:lnSpc>
                <a:spcPct val="97000"/>
              </a:lnSpc>
            </a:pPr>
            <a:r>
              <a:rPr lang="en-US" altLang="ko-KR" sz="1800"/>
              <a:t>D</a:t>
            </a:r>
            <a:r>
              <a:rPr lang="en-US" altLang="ko-KR" sz="1800" baseline="-25000"/>
              <a:t>7</a:t>
            </a:r>
            <a:r>
              <a:rPr lang="en-US" altLang="ko-KR" sz="1800"/>
              <a:t>IT</a:t>
            </a:r>
            <a:r>
              <a:rPr lang="en-US" altLang="ko-KR" sz="1800" baseline="-25000"/>
              <a:t>3</a:t>
            </a:r>
            <a:r>
              <a:rPr lang="en-US" altLang="ko-KR" sz="1800"/>
              <a:t> = p	</a:t>
            </a: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	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>
                <a:solidFill>
                  <a:srgbClr val="000000"/>
                </a:solidFill>
                <a:sym typeface="Symbol" pitchFamily="18" charset="2"/>
              </a:rPr>
              <a:t>IR(i) = </a:t>
            </a:r>
            <a:r>
              <a:rPr lang="en-US" altLang="ko-KR" sz="1800"/>
              <a:t>B</a:t>
            </a:r>
            <a:r>
              <a:rPr lang="en-US" altLang="ko-KR" sz="1800" baseline="-25000"/>
              <a:t>i</a:t>
            </a:r>
            <a:r>
              <a:rPr lang="en-US" altLang="ko-KR" sz="1800"/>
              <a:t>, i = 6, …, 11</a:t>
            </a:r>
            <a:endParaRPr lang="en-US" altLang="ko-KR" sz="180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1028700" y="2468562"/>
            <a:ext cx="7848600" cy="19177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800" dirty="0"/>
              <a:t>	p:	SC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				</a:t>
            </a:r>
            <a:r>
              <a:rPr lang="en-US" altLang="ko-KR" sz="1800" dirty="0" smtClean="0">
                <a:solidFill>
                  <a:srgbClr val="000000"/>
                </a:solidFill>
                <a:sym typeface="Symbol" pitchFamily="18" charset="2"/>
              </a:rPr>
              <a:t>	Clear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SC</a:t>
            </a:r>
            <a:endParaRPr lang="en-US" altLang="ko-KR" sz="2800" dirty="0"/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INP	pB</a:t>
            </a:r>
            <a:r>
              <a:rPr lang="en-US" altLang="ko-KR" sz="1800" baseline="-25000" dirty="0"/>
              <a:t>11</a:t>
            </a:r>
            <a:r>
              <a:rPr lang="en-US" altLang="ko-KR" sz="1800" dirty="0"/>
              <a:t>:	AC(0-7)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INPR, FGI  0		Input char. to AC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OUT	pB</a:t>
            </a:r>
            <a:r>
              <a:rPr lang="en-US" altLang="ko-KR" sz="1800" baseline="-25000" dirty="0"/>
              <a:t>10</a:t>
            </a:r>
            <a:r>
              <a:rPr lang="en-US" altLang="ko-KR" sz="1800" dirty="0"/>
              <a:t>:	OUTR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AC(0-7), FGO  0		Output char. from AC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SKI	pB</a:t>
            </a:r>
            <a:r>
              <a:rPr lang="en-US" altLang="ko-KR" sz="1800" baseline="-25000" dirty="0"/>
              <a:t>9</a:t>
            </a:r>
            <a:r>
              <a:rPr lang="en-US" altLang="ko-KR" sz="1800" dirty="0"/>
              <a:t>:	if(FGI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 + 1)	</a:t>
            </a:r>
            <a:r>
              <a:rPr lang="en-US" altLang="ko-KR" sz="1800" dirty="0" smtClean="0">
                <a:solidFill>
                  <a:srgbClr val="000000"/>
                </a:solidFill>
                <a:sym typeface="Symbol" pitchFamily="18" charset="2"/>
              </a:rPr>
              <a:t>	Skip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on input flag</a:t>
            </a:r>
            <a:r>
              <a:rPr lang="en-US" altLang="ko-KR" sz="1800" dirty="0"/>
              <a:t> 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/>
              <a:t>SKO	pB</a:t>
            </a:r>
            <a:r>
              <a:rPr lang="en-US" altLang="ko-KR" sz="1800" baseline="-25000" dirty="0"/>
              <a:t>8</a:t>
            </a:r>
            <a:r>
              <a:rPr lang="en-US" altLang="ko-KR" sz="1800" dirty="0"/>
              <a:t>:	if(FGO = 1) then (PC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PC + 1)</a:t>
            </a:r>
            <a:r>
              <a:rPr lang="en-US" altLang="ko-KR" sz="1800" dirty="0"/>
              <a:t>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	Skip on output flag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ION	</a:t>
            </a:r>
            <a:r>
              <a:rPr lang="en-US" altLang="ko-KR" sz="1800" dirty="0"/>
              <a:t>pB</a:t>
            </a:r>
            <a:r>
              <a:rPr lang="en-US" altLang="ko-KR" sz="1800" baseline="-25000" dirty="0"/>
              <a:t>7</a:t>
            </a:r>
            <a:r>
              <a:rPr lang="en-US" altLang="ko-KR" sz="1800" dirty="0"/>
              <a:t>:	IEN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1				Interrupt enable on</a:t>
            </a:r>
          </a:p>
          <a:p>
            <a:pPr defTabSz="762000">
              <a:lnSpc>
                <a:spcPct val="97000"/>
              </a:lnSpc>
            </a:pP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IOF	</a:t>
            </a:r>
            <a:r>
              <a:rPr lang="en-US" altLang="ko-KR" sz="1800" dirty="0"/>
              <a:t>pB</a:t>
            </a:r>
            <a:r>
              <a:rPr lang="en-US" altLang="ko-KR" sz="1800" baseline="-25000" dirty="0"/>
              <a:t>6</a:t>
            </a:r>
            <a:r>
              <a:rPr lang="en-US" altLang="ko-KR" sz="1800" dirty="0"/>
              <a:t>:	IEN </a:t>
            </a:r>
            <a:r>
              <a:rPr lang="en-US" altLang="ko-KR" sz="1800" dirty="0">
                <a:solidFill>
                  <a:srgbClr val="000000"/>
                </a:solidFill>
                <a:sym typeface="Symbol" pitchFamily="18" charset="2"/>
              </a:rPr>
              <a:t> 0				Interrupt enable off</a:t>
            </a:r>
            <a:r>
              <a:rPr lang="en-US" altLang="ko-KR" sz="1800" dirty="0"/>
              <a:t> </a:t>
            </a:r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838200" y="2439987"/>
            <a:ext cx="7991475" cy="20383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Line 45"/>
          <p:cNvSpPr>
            <a:spLocks noChangeShapeType="1"/>
          </p:cNvSpPr>
          <p:nvPr/>
        </p:nvSpPr>
        <p:spPr bwMode="auto">
          <a:xfrm>
            <a:off x="1685925" y="2439987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Line 46"/>
          <p:cNvSpPr>
            <a:spLocks noChangeShapeType="1"/>
          </p:cNvSpPr>
          <p:nvPr/>
        </p:nvSpPr>
        <p:spPr bwMode="auto">
          <a:xfrm>
            <a:off x="6191250" y="2449512"/>
            <a:ext cx="0" cy="20193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73125"/>
            <a:ext cx="7397750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Program-Controlled </a:t>
            </a:r>
            <a:r>
              <a:rPr lang="en-US" altLang="ko-KR" sz="3200" dirty="0" err="1" smtClean="0"/>
              <a:t>Input/Output</a:t>
            </a:r>
            <a:endParaRPr lang="en-US" altLang="ko-KR" sz="3200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627063" y="1727200"/>
            <a:ext cx="2578398" cy="3241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 dirty="0" smtClean="0"/>
              <a:t>Program-controlled </a:t>
            </a:r>
            <a:r>
              <a:rPr lang="en-US" altLang="ko-KR" sz="1800" dirty="0"/>
              <a:t>I/O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928813" y="2133600"/>
            <a:ext cx="5462587" cy="21287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- Continuous CPU involvement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            I/O takes valuable CPU time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CPU slowed down to I/O speed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Simple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Least hardware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896938" y="328613"/>
            <a:ext cx="7712075" cy="417512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Interrupt Initiated </a:t>
            </a:r>
            <a:r>
              <a:rPr lang="en-US" altLang="ko-KR" sz="3200" dirty="0" err="1" smtClean="0"/>
              <a:t>Input/Output</a:t>
            </a:r>
            <a:endParaRPr lang="en-US" altLang="ko-KR" sz="3200" dirty="0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547688" y="884238"/>
            <a:ext cx="7537704" cy="29597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Open </a:t>
            </a:r>
            <a:r>
              <a:rPr lang="en-US" altLang="ko-KR" sz="1800" dirty="0"/>
              <a:t>communication only when some data has to be passed --&gt; </a:t>
            </a:r>
            <a:r>
              <a:rPr lang="en-US" altLang="ko-KR" sz="1800" i="1" dirty="0"/>
              <a:t>interrupt</a:t>
            </a:r>
            <a:r>
              <a:rPr lang="en-US" altLang="ko-KR" sz="1800" dirty="0"/>
              <a:t>.</a:t>
            </a:r>
          </a:p>
          <a:p>
            <a:pPr algn="just" defTabSz="762000">
              <a:lnSpc>
                <a:spcPct val="150000"/>
              </a:lnSpc>
              <a:buFontTx/>
              <a:buChar char="-"/>
            </a:pPr>
            <a:r>
              <a:rPr lang="en-US" altLang="ko-KR" sz="1800" dirty="0" smtClean="0"/>
              <a:t>- </a:t>
            </a:r>
            <a:r>
              <a:rPr lang="en-US" altLang="ko-KR" sz="1800" dirty="0"/>
              <a:t>The I/O interface, instead of the CPU, monitors the I/O device.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 smtClean="0"/>
              <a:t>-  </a:t>
            </a:r>
            <a:r>
              <a:rPr lang="en-US" altLang="ko-KR" sz="1800" dirty="0"/>
              <a:t>When the interface founds that the I/O device is ready for data transfer,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it generates an interrupt request to the CPU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 smtClean="0"/>
              <a:t>-  </a:t>
            </a:r>
            <a:r>
              <a:rPr lang="en-US" altLang="ko-KR" sz="1800" dirty="0"/>
              <a:t>Upon detecting an interrupt, the CPU stops momentarily the task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it is doing, branches to the service routine to process the data 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800" dirty="0"/>
              <a:t>	transfer, and then returns to the task it was performing</a:t>
            </a:r>
            <a:r>
              <a:rPr lang="en-US" altLang="ko-KR" sz="1800" dirty="0" smtClean="0"/>
              <a:t>.</a:t>
            </a:r>
            <a:endParaRPr lang="en-US" altLang="ko-KR" sz="1800" dirty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85800" y="4038600"/>
            <a:ext cx="3517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02000"/>
              </a:lnSpc>
            </a:pPr>
            <a:r>
              <a:rPr lang="en-US" altLang="ko-KR" sz="1800"/>
              <a:t>* IEN (Interrupt-enable flip-flop)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990600" y="4495800"/>
            <a:ext cx="5312736" cy="8822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dirty="0"/>
              <a:t>- can be set and cleared by </a:t>
            </a:r>
            <a:r>
              <a:rPr lang="en-US" altLang="ko-KR" sz="1800" dirty="0" smtClean="0"/>
              <a:t>instructions.</a:t>
            </a:r>
            <a:endParaRPr lang="en-US" altLang="ko-KR" sz="1800" dirty="0"/>
          </a:p>
          <a:p>
            <a:pPr defTabSz="762000">
              <a:lnSpc>
                <a:spcPct val="150000"/>
              </a:lnSpc>
            </a:pPr>
            <a:r>
              <a:rPr lang="en-US" altLang="ko-KR" sz="1800" dirty="0"/>
              <a:t>- when cleared, the computer cannot be </a:t>
            </a:r>
            <a:r>
              <a:rPr lang="en-US" altLang="ko-KR" sz="1800" dirty="0" smtClean="0"/>
              <a:t>interrupted.</a:t>
            </a:r>
            <a:endParaRPr lang="en-US" altLang="ko-KR" sz="1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000875" cy="422275"/>
          </a:xfrm>
          <a:noFill/>
          <a:ln/>
        </p:spPr>
        <p:txBody>
          <a:bodyPr wrap="none">
            <a:noAutofit/>
          </a:bodyPr>
          <a:lstStyle/>
          <a:p>
            <a:pPr>
              <a:lnSpc>
                <a:spcPct val="87000"/>
              </a:lnSpc>
            </a:pPr>
            <a:r>
              <a:rPr lang="en-US" altLang="ko-KR" sz="3200" dirty="0" smtClean="0"/>
              <a:t>Flowchart For Interrupt Cycle</a:t>
            </a:r>
            <a:endParaRPr lang="en-US" altLang="ko-KR" sz="3200" dirty="0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5246688" y="808038"/>
            <a:ext cx="1401762" cy="242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/>
              <a:t>R = Interrupt f/f</a:t>
            </a:r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450850" y="4191000"/>
            <a:ext cx="8026400" cy="25984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interrupt cycle is a HW implementation of a </a:t>
            </a:r>
            <a:r>
              <a:rPr lang="en-US" altLang="ko-KR" sz="1600" dirty="0" smtClean="0"/>
              <a:t>branch and </a:t>
            </a:r>
            <a:r>
              <a:rPr lang="en-US" altLang="ko-KR" sz="1600" dirty="0"/>
              <a:t>save return address operation.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At the beginning of the next instruction cycle, the </a:t>
            </a:r>
            <a:r>
              <a:rPr lang="en-US" altLang="ko-KR" sz="1600" dirty="0" smtClean="0"/>
              <a:t>instruction </a:t>
            </a:r>
            <a:r>
              <a:rPr lang="en-US" altLang="ko-KR" sz="1600" dirty="0"/>
              <a:t>that is read from memory is in address 1.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At memory address 1, the programmer must store a branch instruction </a:t>
            </a:r>
            <a:r>
              <a:rPr lang="en-US" altLang="ko-KR" sz="1600" dirty="0" smtClean="0"/>
              <a:t>that </a:t>
            </a:r>
            <a:r>
              <a:rPr lang="en-US" altLang="ko-KR" sz="1600" dirty="0"/>
              <a:t>sends the control to an interrupt service </a:t>
            </a:r>
            <a:r>
              <a:rPr lang="en-US" altLang="ko-KR" sz="1600" dirty="0" smtClean="0"/>
              <a:t>routine.</a:t>
            </a:r>
            <a:endParaRPr lang="en-US" altLang="ko-KR" sz="1600" dirty="0"/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instruction that returns the control to the original </a:t>
            </a:r>
            <a:r>
              <a:rPr lang="en-US" altLang="ko-KR" sz="1600" dirty="0" smtClean="0"/>
              <a:t>program </a:t>
            </a:r>
            <a:r>
              <a:rPr lang="en-US" altLang="ko-KR" sz="1600" dirty="0"/>
              <a:t>is  "indirect BUN   </a:t>
            </a:r>
            <a:r>
              <a:rPr lang="en-US" altLang="ko-KR" sz="1600" dirty="0" smtClean="0"/>
              <a:t>0“.</a:t>
            </a:r>
            <a:endParaRPr lang="en-US" altLang="ko-KR" sz="16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298450" y="6000750"/>
            <a:ext cx="127000" cy="503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endParaRPr lang="en-US" altLang="ko-KR" sz="1800"/>
          </a:p>
          <a:p>
            <a:pPr defTabSz="762000" eaLnBrk="1">
              <a:lnSpc>
                <a:spcPct val="80000"/>
              </a:lnSpc>
            </a:pPr>
            <a:endParaRPr lang="en-US" altLang="ko-KR" sz="1800"/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4348163" y="1646238"/>
            <a:ext cx="155416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Store return address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3416300" y="1173163"/>
            <a:ext cx="481013" cy="334962"/>
            <a:chOff x="2115" y="1631"/>
            <a:chExt cx="268" cy="236"/>
          </a:xfrm>
        </p:grpSpPr>
        <p:sp>
          <p:nvSpPr>
            <p:cNvPr id="26631" name="Line 7"/>
            <p:cNvSpPr>
              <a:spLocks noChangeShapeType="1"/>
            </p:cNvSpPr>
            <p:nvPr/>
          </p:nvSpPr>
          <p:spPr bwMode="auto">
            <a:xfrm flipH="1">
              <a:off x="2115" y="16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2" name="Line 8"/>
            <p:cNvSpPr>
              <a:spLocks noChangeShapeType="1"/>
            </p:cNvSpPr>
            <p:nvPr/>
          </p:nvSpPr>
          <p:spPr bwMode="auto">
            <a:xfrm flipH="1">
              <a:off x="2237" y="1754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3" name="Line 9"/>
            <p:cNvSpPr>
              <a:spLocks noChangeShapeType="1"/>
            </p:cNvSpPr>
            <p:nvPr/>
          </p:nvSpPr>
          <p:spPr bwMode="auto">
            <a:xfrm>
              <a:off x="2253" y="16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4" name="Line 10"/>
            <p:cNvSpPr>
              <a:spLocks noChangeShapeType="1"/>
            </p:cNvSpPr>
            <p:nvPr/>
          </p:nvSpPr>
          <p:spPr bwMode="auto">
            <a:xfrm>
              <a:off x="2131" y="1754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3516313" y="1223963"/>
            <a:ext cx="28257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3765550" y="1152525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3155950" y="114300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 flipV="1">
            <a:off x="3862388" y="1343025"/>
            <a:ext cx="1270000" cy="3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6"/>
          <p:cNvSpPr>
            <a:spLocks noChangeShapeType="1"/>
          </p:cNvSpPr>
          <p:nvPr/>
        </p:nvSpPr>
        <p:spPr bwMode="auto">
          <a:xfrm flipH="1">
            <a:off x="2397125" y="1343025"/>
            <a:ext cx="104616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4538663" y="1765300"/>
            <a:ext cx="993775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 location 0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4576763" y="1828800"/>
            <a:ext cx="8890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M[0]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PC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4229100" y="2538413"/>
            <a:ext cx="1522413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Branch to location 1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45" name="Rectangle 21"/>
          <p:cNvSpPr>
            <a:spLocks noChangeArrowheads="1"/>
          </p:cNvSpPr>
          <p:nvPr/>
        </p:nvSpPr>
        <p:spPr bwMode="auto">
          <a:xfrm>
            <a:off x="4641850" y="2682875"/>
            <a:ext cx="6810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PC </a:t>
            </a:r>
            <a:r>
              <a:rPr lang="en-US" altLang="ko-KR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26646" name="Rectangle 22"/>
          <p:cNvSpPr>
            <a:spLocks noChangeArrowheads="1"/>
          </p:cNvSpPr>
          <p:nvPr/>
        </p:nvSpPr>
        <p:spPr bwMode="auto">
          <a:xfrm>
            <a:off x="4602163" y="3124201"/>
            <a:ext cx="884237" cy="5360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IEN </a:t>
            </a:r>
            <a:r>
              <a:rPr lang="en-US" altLang="ko-KR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 dirty="0">
                <a:solidFill>
                  <a:srgbClr val="000000"/>
                </a:solidFill>
              </a:rPr>
              <a:t> </a:t>
            </a:r>
            <a:r>
              <a:rPr lang="en-US" altLang="ko-KR" sz="1100" dirty="0" smtClean="0">
                <a:solidFill>
                  <a:srgbClr val="000000"/>
                </a:solidFill>
              </a:rPr>
              <a:t>0</a:t>
            </a:r>
            <a:endParaRPr lang="en-US" altLang="ko-KR" sz="1100" dirty="0">
              <a:solidFill>
                <a:srgbClr val="000000"/>
              </a:solidFill>
            </a:endParaRPr>
          </a:p>
          <a:p>
            <a:pPr defTabSz="762000" eaLnBrk="1"/>
            <a:endParaRPr lang="en-US" altLang="ko-KR" sz="1100" dirty="0">
              <a:solidFill>
                <a:srgbClr val="000000"/>
              </a:solidFill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4422775" y="1066800"/>
            <a:ext cx="1141413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Interrupt cycle</a:t>
            </a: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1793875" y="1066800"/>
            <a:ext cx="12890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Instruction cycle</a:t>
            </a: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677988" y="1673225"/>
            <a:ext cx="1370012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Fetch and decode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1909763" y="1814513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1538288" y="1641475"/>
            <a:ext cx="1722437" cy="4381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681288" y="2274888"/>
            <a:ext cx="479425" cy="333375"/>
            <a:chOff x="1704" y="2409"/>
            <a:chExt cx="268" cy="236"/>
          </a:xfrm>
        </p:grpSpPr>
        <p:sp>
          <p:nvSpPr>
            <p:cNvPr id="26652" name="Line 28"/>
            <p:cNvSpPr>
              <a:spLocks noChangeShapeType="1"/>
            </p:cNvSpPr>
            <p:nvPr/>
          </p:nvSpPr>
          <p:spPr bwMode="auto">
            <a:xfrm flipH="1">
              <a:off x="1704" y="2409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3" name="Line 29"/>
            <p:cNvSpPr>
              <a:spLocks noChangeShapeType="1"/>
            </p:cNvSpPr>
            <p:nvPr/>
          </p:nvSpPr>
          <p:spPr bwMode="auto">
            <a:xfrm flipH="1">
              <a:off x="1827" y="2531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Line 30"/>
            <p:cNvSpPr>
              <a:spLocks noChangeShapeType="1"/>
            </p:cNvSpPr>
            <p:nvPr/>
          </p:nvSpPr>
          <p:spPr bwMode="auto">
            <a:xfrm>
              <a:off x="1843" y="2409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Line 31"/>
            <p:cNvSpPr>
              <a:spLocks noChangeShapeType="1"/>
            </p:cNvSpPr>
            <p:nvPr/>
          </p:nvSpPr>
          <p:spPr bwMode="auto">
            <a:xfrm>
              <a:off x="1720" y="2531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2922588" y="2082800"/>
            <a:ext cx="0" cy="1984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2697163" y="2338388"/>
            <a:ext cx="41433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IEN</a:t>
            </a:r>
          </a:p>
        </p:txBody>
      </p:sp>
      <p:grpSp>
        <p:nvGrpSpPr>
          <p:cNvPr id="4" name="Group 40"/>
          <p:cNvGrpSpPr>
            <a:grpSpLocks/>
          </p:cNvGrpSpPr>
          <p:nvPr/>
        </p:nvGrpSpPr>
        <p:grpSpPr bwMode="auto">
          <a:xfrm>
            <a:off x="2681288" y="2794000"/>
            <a:ext cx="479425" cy="333375"/>
            <a:chOff x="1704" y="2776"/>
            <a:chExt cx="268" cy="236"/>
          </a:xfrm>
        </p:grpSpPr>
        <p:sp>
          <p:nvSpPr>
            <p:cNvPr id="26660" name="Line 36"/>
            <p:cNvSpPr>
              <a:spLocks noChangeShapeType="1"/>
            </p:cNvSpPr>
            <p:nvPr/>
          </p:nvSpPr>
          <p:spPr bwMode="auto">
            <a:xfrm flipH="1">
              <a:off x="1704" y="2776"/>
              <a:ext cx="146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1" name="Line 37"/>
            <p:cNvSpPr>
              <a:spLocks noChangeShapeType="1"/>
            </p:cNvSpPr>
            <p:nvPr/>
          </p:nvSpPr>
          <p:spPr bwMode="auto">
            <a:xfrm flipH="1">
              <a:off x="1827" y="2898"/>
              <a:ext cx="145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2" name="Line 38"/>
            <p:cNvSpPr>
              <a:spLocks noChangeShapeType="1"/>
            </p:cNvSpPr>
            <p:nvPr/>
          </p:nvSpPr>
          <p:spPr bwMode="auto">
            <a:xfrm>
              <a:off x="1843" y="2776"/>
              <a:ext cx="113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3" name="Line 39"/>
            <p:cNvSpPr>
              <a:spLocks noChangeShapeType="1"/>
            </p:cNvSpPr>
            <p:nvPr/>
          </p:nvSpPr>
          <p:spPr bwMode="auto">
            <a:xfrm>
              <a:off x="1720" y="2898"/>
              <a:ext cx="114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2916238" y="260985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67" name="Rectangle 43"/>
          <p:cNvSpPr>
            <a:spLocks noChangeArrowheads="1"/>
          </p:cNvSpPr>
          <p:nvPr/>
        </p:nvSpPr>
        <p:spPr bwMode="auto">
          <a:xfrm>
            <a:off x="2716213" y="2851150"/>
            <a:ext cx="41275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FGI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2681288" y="3314700"/>
            <a:ext cx="479425" cy="333375"/>
            <a:chOff x="1704" y="3143"/>
            <a:chExt cx="268" cy="236"/>
          </a:xfrm>
        </p:grpSpPr>
        <p:sp>
          <p:nvSpPr>
            <p:cNvPr id="26668" name="Line 44"/>
            <p:cNvSpPr>
              <a:spLocks noChangeShapeType="1"/>
            </p:cNvSpPr>
            <p:nvPr/>
          </p:nvSpPr>
          <p:spPr bwMode="auto">
            <a:xfrm flipH="1">
              <a:off x="1704" y="3143"/>
              <a:ext cx="146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9" name="Line 45"/>
            <p:cNvSpPr>
              <a:spLocks noChangeShapeType="1"/>
            </p:cNvSpPr>
            <p:nvPr/>
          </p:nvSpPr>
          <p:spPr bwMode="auto">
            <a:xfrm flipH="1">
              <a:off x="1827" y="3266"/>
              <a:ext cx="145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0" name="Line 46"/>
            <p:cNvSpPr>
              <a:spLocks noChangeShapeType="1"/>
            </p:cNvSpPr>
            <p:nvPr/>
          </p:nvSpPr>
          <p:spPr bwMode="auto">
            <a:xfrm>
              <a:off x="1843" y="3143"/>
              <a:ext cx="113" cy="1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71" name="Line 47"/>
            <p:cNvSpPr>
              <a:spLocks noChangeShapeType="1"/>
            </p:cNvSpPr>
            <p:nvPr/>
          </p:nvSpPr>
          <p:spPr bwMode="auto">
            <a:xfrm>
              <a:off x="1720" y="3266"/>
              <a:ext cx="114" cy="11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74" name="Line 50"/>
          <p:cNvSpPr>
            <a:spLocks noChangeShapeType="1"/>
          </p:cNvSpPr>
          <p:nvPr/>
        </p:nvSpPr>
        <p:spPr bwMode="auto">
          <a:xfrm>
            <a:off x="2916238" y="3140075"/>
            <a:ext cx="0" cy="1762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5" name="Rectangle 51"/>
          <p:cNvSpPr>
            <a:spLocks noChangeArrowheads="1"/>
          </p:cNvSpPr>
          <p:nvPr/>
        </p:nvSpPr>
        <p:spPr bwMode="auto">
          <a:xfrm>
            <a:off x="2670175" y="3378200"/>
            <a:ext cx="482600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FGO</a:t>
            </a:r>
          </a:p>
        </p:txBody>
      </p:sp>
      <p:sp>
        <p:nvSpPr>
          <p:cNvPr id="26676" name="Line 52"/>
          <p:cNvSpPr>
            <a:spLocks noChangeShapeType="1"/>
          </p:cNvSpPr>
          <p:nvPr/>
        </p:nvSpPr>
        <p:spPr bwMode="auto">
          <a:xfrm flipH="1">
            <a:off x="2540000" y="3481388"/>
            <a:ext cx="1682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7" name="Arc 53"/>
          <p:cNvSpPr>
            <a:spLocks/>
          </p:cNvSpPr>
          <p:nvPr/>
        </p:nvSpPr>
        <p:spPr bwMode="auto">
          <a:xfrm>
            <a:off x="2493963" y="3662363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2547938" y="3487738"/>
            <a:ext cx="0" cy="1809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79" name="Line 55"/>
          <p:cNvSpPr>
            <a:spLocks noChangeShapeType="1"/>
          </p:cNvSpPr>
          <p:nvPr/>
        </p:nvSpPr>
        <p:spPr bwMode="auto">
          <a:xfrm flipH="1">
            <a:off x="2320925" y="2962275"/>
            <a:ext cx="3873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0" name="Arc 56"/>
          <p:cNvSpPr>
            <a:spLocks/>
          </p:cNvSpPr>
          <p:nvPr/>
        </p:nvSpPr>
        <p:spPr bwMode="auto">
          <a:xfrm>
            <a:off x="2292350" y="3662363"/>
            <a:ext cx="95250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1" name="Line 57"/>
          <p:cNvSpPr>
            <a:spLocks noChangeShapeType="1"/>
          </p:cNvSpPr>
          <p:nvPr/>
        </p:nvSpPr>
        <p:spPr bwMode="auto">
          <a:xfrm>
            <a:off x="2335213" y="2967038"/>
            <a:ext cx="0" cy="7016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2" name="Rectangle 58"/>
          <p:cNvSpPr>
            <a:spLocks noChangeArrowheads="1"/>
          </p:cNvSpPr>
          <p:nvPr/>
        </p:nvSpPr>
        <p:spPr bwMode="auto">
          <a:xfrm>
            <a:off x="1614488" y="2316163"/>
            <a:ext cx="717550" cy="3905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Execute</a:t>
            </a:r>
          </a:p>
          <a:p>
            <a:pPr defTabSz="762000" eaLnBrk="1"/>
            <a:endParaRPr lang="en-US" altLang="ko-KR" sz="1100">
              <a:solidFill>
                <a:srgbClr val="000000"/>
              </a:solidFill>
            </a:endParaRPr>
          </a:p>
        </p:txBody>
      </p:sp>
      <p:sp>
        <p:nvSpPr>
          <p:cNvPr id="26683" name="Rectangle 59"/>
          <p:cNvSpPr>
            <a:spLocks noChangeArrowheads="1"/>
          </p:cNvSpPr>
          <p:nvPr/>
        </p:nvSpPr>
        <p:spPr bwMode="auto">
          <a:xfrm>
            <a:off x="1506538" y="2459038"/>
            <a:ext cx="979487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26684" name="Rectangle 60"/>
          <p:cNvSpPr>
            <a:spLocks noChangeArrowheads="1"/>
          </p:cNvSpPr>
          <p:nvPr/>
        </p:nvSpPr>
        <p:spPr bwMode="auto">
          <a:xfrm>
            <a:off x="1538288" y="2336800"/>
            <a:ext cx="922337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5" name="Arc 61"/>
          <p:cNvSpPr>
            <a:spLocks/>
          </p:cNvSpPr>
          <p:nvPr/>
        </p:nvSpPr>
        <p:spPr bwMode="auto">
          <a:xfrm>
            <a:off x="1993900" y="2233613"/>
            <a:ext cx="96838" cy="96837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6" name="Line 62"/>
          <p:cNvSpPr>
            <a:spLocks noChangeShapeType="1"/>
          </p:cNvSpPr>
          <p:nvPr/>
        </p:nvSpPr>
        <p:spPr bwMode="auto">
          <a:xfrm>
            <a:off x="2046288" y="2082800"/>
            <a:ext cx="0" cy="16986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7" name="Arc 63"/>
          <p:cNvSpPr>
            <a:spLocks/>
          </p:cNvSpPr>
          <p:nvPr/>
        </p:nvSpPr>
        <p:spPr bwMode="auto">
          <a:xfrm>
            <a:off x="1930400" y="4175125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89" name="Rectangle 65"/>
          <p:cNvSpPr>
            <a:spLocks noChangeArrowheads="1"/>
          </p:cNvSpPr>
          <p:nvPr/>
        </p:nvSpPr>
        <p:spPr bwMode="auto">
          <a:xfrm>
            <a:off x="2078038" y="3632200"/>
            <a:ext cx="587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 dirty="0">
                <a:solidFill>
                  <a:srgbClr val="000000"/>
                </a:solidFill>
              </a:rPr>
              <a:t>R </a:t>
            </a:r>
            <a:r>
              <a:rPr lang="en-US" altLang="ko-KR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100" dirty="0">
                <a:solidFill>
                  <a:srgbClr val="000000"/>
                </a:solidFill>
              </a:rPr>
              <a:t> 1</a:t>
            </a:r>
          </a:p>
        </p:txBody>
      </p:sp>
      <p:sp>
        <p:nvSpPr>
          <p:cNvPr id="26690" name="Rectangle 66"/>
          <p:cNvSpPr>
            <a:spLocks noChangeArrowheads="1"/>
          </p:cNvSpPr>
          <p:nvPr/>
        </p:nvSpPr>
        <p:spPr bwMode="auto">
          <a:xfrm>
            <a:off x="2130425" y="3733800"/>
            <a:ext cx="627063" cy="2111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1" name="Rectangle 67"/>
          <p:cNvSpPr>
            <a:spLocks noChangeArrowheads="1"/>
          </p:cNvSpPr>
          <p:nvPr/>
        </p:nvSpPr>
        <p:spPr bwMode="auto">
          <a:xfrm>
            <a:off x="2887663" y="25384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2" name="Rectangle 68"/>
          <p:cNvSpPr>
            <a:spLocks noChangeArrowheads="1"/>
          </p:cNvSpPr>
          <p:nvPr/>
        </p:nvSpPr>
        <p:spPr bwMode="auto">
          <a:xfrm>
            <a:off x="2393950" y="2774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3" name="Rectangle 69"/>
          <p:cNvSpPr>
            <a:spLocks noChangeArrowheads="1"/>
          </p:cNvSpPr>
          <p:nvPr/>
        </p:nvSpPr>
        <p:spPr bwMode="auto">
          <a:xfrm>
            <a:off x="2451100" y="329406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26694" name="Rectangle 70"/>
          <p:cNvSpPr>
            <a:spLocks noChangeArrowheads="1"/>
          </p:cNvSpPr>
          <p:nvPr/>
        </p:nvSpPr>
        <p:spPr bwMode="auto">
          <a:xfrm>
            <a:off x="3087688" y="2266950"/>
            <a:ext cx="339725" cy="239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5" name="Rectangle 71"/>
          <p:cNvSpPr>
            <a:spLocks noChangeArrowheads="1"/>
          </p:cNvSpPr>
          <p:nvPr/>
        </p:nvSpPr>
        <p:spPr bwMode="auto">
          <a:xfrm>
            <a:off x="2887663" y="30591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6" name="Rectangle 72"/>
          <p:cNvSpPr>
            <a:spLocks noChangeArrowheads="1"/>
          </p:cNvSpPr>
          <p:nvPr/>
        </p:nvSpPr>
        <p:spPr bwMode="auto">
          <a:xfrm>
            <a:off x="2887663" y="3579813"/>
            <a:ext cx="339725" cy="239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100">
                <a:solidFill>
                  <a:srgbClr val="000000"/>
                </a:solidFill>
              </a:rPr>
              <a:t>=0</a:t>
            </a:r>
          </a:p>
        </p:txBody>
      </p:sp>
      <p:sp>
        <p:nvSpPr>
          <p:cNvPr id="26697" name="Arc 73"/>
          <p:cNvSpPr>
            <a:spLocks/>
          </p:cNvSpPr>
          <p:nvPr/>
        </p:nvSpPr>
        <p:spPr bwMode="auto">
          <a:xfrm>
            <a:off x="28702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8" name="Line 74"/>
          <p:cNvSpPr>
            <a:spLocks noChangeShapeType="1"/>
          </p:cNvSpPr>
          <p:nvPr/>
        </p:nvSpPr>
        <p:spPr bwMode="auto">
          <a:xfrm>
            <a:off x="2916238" y="3656013"/>
            <a:ext cx="0" cy="525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99" name="Arc 75"/>
          <p:cNvSpPr>
            <a:spLocks/>
          </p:cNvSpPr>
          <p:nvPr/>
        </p:nvSpPr>
        <p:spPr bwMode="auto">
          <a:xfrm>
            <a:off x="2354263" y="4181475"/>
            <a:ext cx="98425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0" name="Line 76"/>
          <p:cNvSpPr>
            <a:spLocks noChangeShapeType="1"/>
          </p:cNvSpPr>
          <p:nvPr/>
        </p:nvSpPr>
        <p:spPr bwMode="auto">
          <a:xfrm>
            <a:off x="2408238" y="3997325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1" name="Arc 77"/>
          <p:cNvSpPr>
            <a:spLocks/>
          </p:cNvSpPr>
          <p:nvPr/>
        </p:nvSpPr>
        <p:spPr bwMode="auto">
          <a:xfrm>
            <a:off x="2354263" y="1530350"/>
            <a:ext cx="98425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2" name="Line 78"/>
          <p:cNvSpPr>
            <a:spLocks noChangeShapeType="1"/>
          </p:cNvSpPr>
          <p:nvPr/>
        </p:nvSpPr>
        <p:spPr bwMode="auto">
          <a:xfrm>
            <a:off x="24082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3" name="Rectangle 79"/>
          <p:cNvSpPr>
            <a:spLocks noChangeArrowheads="1"/>
          </p:cNvSpPr>
          <p:nvPr/>
        </p:nvSpPr>
        <p:spPr bwMode="auto">
          <a:xfrm>
            <a:off x="4243388" y="1641475"/>
            <a:ext cx="1658937" cy="49688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4" name="Arc 80"/>
          <p:cNvSpPr>
            <a:spLocks/>
          </p:cNvSpPr>
          <p:nvPr/>
        </p:nvSpPr>
        <p:spPr bwMode="auto">
          <a:xfrm>
            <a:off x="5070475" y="1530350"/>
            <a:ext cx="96838" cy="96838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5" name="Line 81"/>
          <p:cNvSpPr>
            <a:spLocks noChangeShapeType="1"/>
          </p:cNvSpPr>
          <p:nvPr/>
        </p:nvSpPr>
        <p:spPr bwMode="auto">
          <a:xfrm>
            <a:off x="5113338" y="1346200"/>
            <a:ext cx="0" cy="190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6" name="Rectangle 82"/>
          <p:cNvSpPr>
            <a:spLocks noChangeArrowheads="1"/>
          </p:cNvSpPr>
          <p:nvPr/>
        </p:nvSpPr>
        <p:spPr bwMode="auto">
          <a:xfrm>
            <a:off x="4243388" y="2508250"/>
            <a:ext cx="1658937" cy="3746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7" name="Rectangle 83"/>
          <p:cNvSpPr>
            <a:spLocks noChangeArrowheads="1"/>
          </p:cNvSpPr>
          <p:nvPr/>
        </p:nvSpPr>
        <p:spPr bwMode="auto">
          <a:xfrm>
            <a:off x="4462463" y="3252788"/>
            <a:ext cx="1143000" cy="3714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8" name="Arc 84"/>
          <p:cNvSpPr>
            <a:spLocks/>
          </p:cNvSpPr>
          <p:nvPr/>
        </p:nvSpPr>
        <p:spPr bwMode="auto">
          <a:xfrm>
            <a:off x="5067300" y="2414588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>
            <a:off x="5113338" y="21367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0" name="Arc 86"/>
          <p:cNvSpPr>
            <a:spLocks/>
          </p:cNvSpPr>
          <p:nvPr/>
        </p:nvSpPr>
        <p:spPr bwMode="auto">
          <a:xfrm>
            <a:off x="5067300" y="31527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1" name="Line 87"/>
          <p:cNvSpPr>
            <a:spLocks noChangeShapeType="1"/>
          </p:cNvSpPr>
          <p:nvPr/>
        </p:nvSpPr>
        <p:spPr bwMode="auto">
          <a:xfrm>
            <a:off x="5113338" y="2881313"/>
            <a:ext cx="0" cy="2873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2" name="Arc 88"/>
          <p:cNvSpPr>
            <a:spLocks/>
          </p:cNvSpPr>
          <p:nvPr/>
        </p:nvSpPr>
        <p:spPr bwMode="auto">
          <a:xfrm>
            <a:off x="5067300" y="4181475"/>
            <a:ext cx="96838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3" name="Line 89"/>
          <p:cNvSpPr>
            <a:spLocks noChangeShapeType="1"/>
          </p:cNvSpPr>
          <p:nvPr/>
        </p:nvSpPr>
        <p:spPr bwMode="auto">
          <a:xfrm>
            <a:off x="5113338" y="3616325"/>
            <a:ext cx="0" cy="5715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4" name="Freeform 90"/>
          <p:cNvSpPr>
            <a:spLocks/>
          </p:cNvSpPr>
          <p:nvPr/>
        </p:nvSpPr>
        <p:spPr bwMode="auto">
          <a:xfrm>
            <a:off x="1163638" y="877888"/>
            <a:ext cx="3952875" cy="3413125"/>
          </a:xfrm>
          <a:custGeom>
            <a:avLst/>
            <a:gdLst/>
            <a:ahLst/>
            <a:cxnLst>
              <a:cxn ang="0">
                <a:pos x="2203" y="2404"/>
              </a:cxn>
              <a:cxn ang="0">
                <a:pos x="0" y="2404"/>
              </a:cxn>
              <a:cxn ang="0">
                <a:pos x="0" y="0"/>
              </a:cxn>
            </a:cxnLst>
            <a:rect l="0" t="0" r="r" b="b"/>
            <a:pathLst>
              <a:path w="2204" h="2405">
                <a:moveTo>
                  <a:pt x="2203" y="2404"/>
                </a:moveTo>
                <a:lnTo>
                  <a:pt x="0" y="2404"/>
                </a:lnTo>
                <a:lnTo>
                  <a:pt x="0" y="0"/>
                </a:lnTo>
              </a:path>
            </a:pathLst>
          </a:custGeom>
          <a:noFill/>
          <a:ln w="25400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716" name="Line 92"/>
          <p:cNvSpPr>
            <a:spLocks noChangeShapeType="1"/>
          </p:cNvSpPr>
          <p:nvPr/>
        </p:nvSpPr>
        <p:spPr bwMode="auto">
          <a:xfrm flipH="1">
            <a:off x="3656013" y="879475"/>
            <a:ext cx="0" cy="3000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7" name="Line 93"/>
          <p:cNvSpPr>
            <a:spLocks noChangeShapeType="1"/>
          </p:cNvSpPr>
          <p:nvPr/>
        </p:nvSpPr>
        <p:spPr bwMode="auto">
          <a:xfrm flipH="1">
            <a:off x="1149350" y="873125"/>
            <a:ext cx="25114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8" name="Line 94"/>
          <p:cNvSpPr>
            <a:spLocks noChangeShapeType="1"/>
          </p:cNvSpPr>
          <p:nvPr/>
        </p:nvSpPr>
        <p:spPr bwMode="auto">
          <a:xfrm>
            <a:off x="3148013" y="2441575"/>
            <a:ext cx="3143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19" name="Arc 95"/>
          <p:cNvSpPr>
            <a:spLocks/>
          </p:cNvSpPr>
          <p:nvPr/>
        </p:nvSpPr>
        <p:spPr bwMode="auto">
          <a:xfrm>
            <a:off x="3386138" y="4181475"/>
            <a:ext cx="96837" cy="95250"/>
          </a:xfrm>
          <a:custGeom>
            <a:avLst/>
            <a:gdLst>
              <a:gd name="G0" fmla="+- 8773 0 0"/>
              <a:gd name="G1" fmla="+- 21600 0 0"/>
              <a:gd name="G2" fmla="+- 21600 0 0"/>
              <a:gd name="T0" fmla="*/ 0 w 17282"/>
              <a:gd name="T1" fmla="*/ 1862 h 21600"/>
              <a:gd name="T2" fmla="*/ 17282 w 17282"/>
              <a:gd name="T3" fmla="*/ 1746 h 21600"/>
              <a:gd name="T4" fmla="*/ 8773 w 17282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282" h="21600" fill="none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</a:path>
              <a:path w="17282" h="21600" stroke="0" extrusionOk="0">
                <a:moveTo>
                  <a:pt x="-1" y="1861"/>
                </a:moveTo>
                <a:cubicBezTo>
                  <a:pt x="2761" y="634"/>
                  <a:pt x="5750" y="-1"/>
                  <a:pt x="8773" y="0"/>
                </a:cubicBezTo>
                <a:cubicBezTo>
                  <a:pt x="11698" y="0"/>
                  <a:pt x="14593" y="594"/>
                  <a:pt x="17281" y="1746"/>
                </a:cubicBezTo>
                <a:lnTo>
                  <a:pt x="8773" y="21600"/>
                </a:lnTo>
                <a:close/>
              </a:path>
            </a:pathLst>
          </a:custGeom>
          <a:solidFill>
            <a:srgbClr val="000000"/>
          </a:solidFill>
          <a:ln w="25400" cap="rnd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0" name="Line 96"/>
          <p:cNvSpPr>
            <a:spLocks noChangeShapeType="1"/>
          </p:cNvSpPr>
          <p:nvPr/>
        </p:nvSpPr>
        <p:spPr bwMode="auto">
          <a:xfrm>
            <a:off x="3438525" y="2446338"/>
            <a:ext cx="0" cy="17414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722" name="Line 98"/>
          <p:cNvSpPr>
            <a:spLocks noChangeShapeType="1"/>
          </p:cNvSpPr>
          <p:nvPr/>
        </p:nvSpPr>
        <p:spPr bwMode="auto">
          <a:xfrm>
            <a:off x="1981200" y="2693988"/>
            <a:ext cx="0" cy="154146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4662765" y="3352800"/>
            <a:ext cx="59503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 smtClean="0">
                <a:solidFill>
                  <a:srgbClr val="000000"/>
                </a:solidFill>
              </a:rPr>
              <a:t>R </a:t>
            </a:r>
            <a:r>
              <a:rPr lang="en-US" altLang="ko-KR" sz="1200" dirty="0" smtClean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200" dirty="0" smtClean="0">
                <a:solidFill>
                  <a:srgbClr val="000000"/>
                </a:solidFill>
              </a:rPr>
              <a:t> 0</a:t>
            </a:r>
            <a:endParaRPr lang="en-US" sz="1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71488" y="261938"/>
            <a:ext cx="8369300" cy="49847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Register Transfer Operations In Interrupt Cycle</a:t>
            </a:r>
            <a:endParaRPr lang="en-US" altLang="ko-KR" sz="3200" dirty="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457200" y="3276600"/>
            <a:ext cx="7680325" cy="3523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 Register Transfer Statements for Interrupt Cycle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	- R  F/F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1     if IEN (FGI + FGO)T</a:t>
            </a:r>
            <a:r>
              <a:rPr lang="en-US" altLang="ko-KR" sz="1600" baseline="-25000" dirty="0"/>
              <a:t>0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1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2</a:t>
            </a:r>
            <a:r>
              <a:rPr lang="en-US" altLang="ko-KR" sz="1600" dirty="0">
                <a:sym typeface="Symbol" pitchFamily="18" charset="2"/>
              </a:rPr>
              <a:t></a:t>
            </a:r>
            <a:endParaRPr lang="en-US" altLang="ko-KR" sz="2400" dirty="0"/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	  		</a:t>
            </a:r>
            <a:r>
              <a:rPr lang="en-US" altLang="ko-KR" sz="1600" dirty="0">
                <a:sym typeface="Symbol" pitchFamily="18" charset="2"/>
              </a:rPr>
              <a:t></a:t>
            </a:r>
            <a:r>
              <a:rPr lang="en-US" altLang="ko-KR" sz="1600" dirty="0"/>
              <a:t> T</a:t>
            </a:r>
            <a:r>
              <a:rPr lang="en-US" altLang="ko-KR" sz="1600" baseline="-25000" dirty="0"/>
              <a:t>0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1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T</a:t>
            </a:r>
            <a:r>
              <a:rPr lang="en-US" altLang="ko-KR" sz="1600" baseline="-25000" dirty="0"/>
              <a:t>2</a:t>
            </a:r>
            <a:r>
              <a:rPr lang="en-US" altLang="ko-KR" sz="1600" dirty="0">
                <a:sym typeface="Symbol" pitchFamily="18" charset="2"/>
              </a:rPr>
              <a:t></a:t>
            </a:r>
            <a:r>
              <a:rPr lang="en-US" altLang="ko-KR" sz="1600" dirty="0"/>
              <a:t> (IEN)(FGI + FGO):   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1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 smtClean="0"/>
              <a:t>- </a:t>
            </a:r>
            <a:r>
              <a:rPr lang="en-US" altLang="ko-KR" sz="1600" dirty="0"/>
              <a:t>The fetch and decode phases of the instruction cycle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   	must be modified </a:t>
            </a:r>
            <a:r>
              <a:rPr lang="en-US" altLang="ko-KR" sz="1600" dirty="0">
                <a:sym typeface="Wingdings" pitchFamily="2" charset="2"/>
              </a:rPr>
              <a:t></a:t>
            </a:r>
            <a:r>
              <a:rPr lang="en-US" altLang="ko-KR" sz="1600" dirty="0"/>
              <a:t>Replace 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T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  with  R'T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, R'T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, R'T</a:t>
            </a:r>
            <a:r>
              <a:rPr lang="en-US" altLang="ko-KR" sz="1600" baseline="-25000" dirty="0"/>
              <a:t>2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sz="1600" dirty="0"/>
              <a:t>- The interrupt cycle :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0</a:t>
            </a:r>
            <a:r>
              <a:rPr lang="en-US" altLang="ko-KR" sz="1600" dirty="0"/>
              <a:t>:	AR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 TR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PC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1</a:t>
            </a:r>
            <a:r>
              <a:rPr lang="en-US" altLang="ko-KR" sz="1600" dirty="0"/>
              <a:t>:	M[AR]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TR,  PC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</a:t>
            </a:r>
          </a:p>
          <a:p>
            <a:pPr algn="just" defTabSz="762000">
              <a:lnSpc>
                <a:spcPct val="150000"/>
              </a:lnSpc>
              <a:spcBef>
                <a:spcPct val="20000"/>
              </a:spcBef>
            </a:pPr>
            <a:r>
              <a:rPr lang="en-US" altLang="ko-KR" sz="1600" dirty="0"/>
              <a:t>	RT</a:t>
            </a:r>
            <a:r>
              <a:rPr lang="en-US" altLang="ko-KR" sz="1600" baseline="-25000" dirty="0"/>
              <a:t>2</a:t>
            </a:r>
            <a:r>
              <a:rPr lang="en-US" altLang="ko-KR" sz="1600" dirty="0"/>
              <a:t>:	PC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PC + 1,  IEN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 R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0, SC </a:t>
            </a:r>
            <a:r>
              <a:rPr lang="en-US" altLang="ko-KR" sz="16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altLang="ko-KR" sz="1600" dirty="0"/>
              <a:t> 0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685800" y="3956050"/>
            <a:ext cx="190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</a:pPr>
            <a:r>
              <a:rPr lang="en-US" altLang="ko-KR" sz="1800"/>
              <a:t> </a:t>
            </a: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778125" y="4144963"/>
            <a:ext cx="254000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6000"/>
              </a:lnSpc>
            </a:pPr>
            <a:r>
              <a:rPr lang="en-US" altLang="ko-KR" sz="1800"/>
              <a:t>  </a:t>
            </a:r>
          </a:p>
        </p:txBody>
      </p:sp>
      <p:sp>
        <p:nvSpPr>
          <p:cNvPr id="27694" name="Rectangle 46"/>
          <p:cNvSpPr>
            <a:spLocks noChangeArrowheads="1"/>
          </p:cNvSpPr>
          <p:nvPr/>
        </p:nvSpPr>
        <p:spPr bwMode="auto">
          <a:xfrm>
            <a:off x="4433888" y="1089025"/>
            <a:ext cx="179081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After interrupt cycle</a:t>
            </a: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4543425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1924050" y="3116263"/>
            <a:ext cx="1419225" cy="0"/>
          </a:xfrm>
          <a:prstGeom prst="line">
            <a:avLst/>
          </a:prstGeom>
          <a:noFill/>
          <a:ln w="25400">
            <a:pattFill prst="ltUpDiag">
              <a:fgClr>
                <a:srgbClr val="000000"/>
              </a:fgClr>
              <a:bgClr>
                <a:srgbClr val="FFFFFF"/>
              </a:bgClr>
            </a:patt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1924050" y="1370013"/>
            <a:ext cx="1428750" cy="1939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1897063" y="1536700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2176463" y="1536700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2784475" y="1536700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1924050" y="1546225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1924050" y="18288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1631950" y="13557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1619250" y="1536700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66" name="Line 18"/>
          <p:cNvSpPr>
            <a:spLocks noChangeShapeType="1"/>
          </p:cNvSpPr>
          <p:nvPr/>
        </p:nvSpPr>
        <p:spPr bwMode="auto">
          <a:xfrm>
            <a:off x="1924050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133475" y="2152650"/>
            <a:ext cx="85715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 = 256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1527175" y="2006600"/>
            <a:ext cx="43524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897063" y="3108325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2176463" y="3108325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3041650" y="31083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1947863" y="1057275"/>
            <a:ext cx="14766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Before interrupt</a:t>
            </a: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2395538" y="1879600"/>
            <a:ext cx="58535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000000"/>
                </a:solidFill>
              </a:rPr>
              <a:t>Main</a:t>
            </a:r>
          </a:p>
          <a:p>
            <a:pPr defTabSz="762000" latinLnBrk="1"/>
            <a:endParaRPr lang="en-US" altLang="ko-KR" sz="1400" dirty="0">
              <a:solidFill>
                <a:srgbClr val="000000"/>
              </a:solidFill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2274888" y="2028825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76" name="Rectangle 28"/>
          <p:cNvSpPr>
            <a:spLocks noChangeArrowheads="1"/>
          </p:cNvSpPr>
          <p:nvPr/>
        </p:nvSpPr>
        <p:spPr bwMode="auto">
          <a:xfrm>
            <a:off x="1412875" y="2360613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77" name="Rectangle 29"/>
          <p:cNvSpPr>
            <a:spLocks noChangeArrowheads="1"/>
          </p:cNvSpPr>
          <p:nvPr/>
        </p:nvSpPr>
        <p:spPr bwMode="auto">
          <a:xfrm>
            <a:off x="2528888" y="2541588"/>
            <a:ext cx="4600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I/O</a:t>
            </a:r>
          </a:p>
          <a:p>
            <a:pPr defTabSz="762000" latin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678" name="Rectangle 30"/>
          <p:cNvSpPr>
            <a:spLocks noChangeArrowheads="1"/>
          </p:cNvSpPr>
          <p:nvPr/>
        </p:nvSpPr>
        <p:spPr bwMode="auto">
          <a:xfrm>
            <a:off x="2335213" y="2692400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79" name="Rectangle 31"/>
          <p:cNvSpPr>
            <a:spLocks noChangeArrowheads="1"/>
          </p:cNvSpPr>
          <p:nvPr/>
        </p:nvSpPr>
        <p:spPr bwMode="auto">
          <a:xfrm>
            <a:off x="4543425" y="1370013"/>
            <a:ext cx="1428750" cy="19494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4506913" y="1536700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1" name="Rectangle 33"/>
          <p:cNvSpPr>
            <a:spLocks noChangeArrowheads="1"/>
          </p:cNvSpPr>
          <p:nvPr/>
        </p:nvSpPr>
        <p:spPr bwMode="auto">
          <a:xfrm>
            <a:off x="4784725" y="1536700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82" name="Rectangle 34"/>
          <p:cNvSpPr>
            <a:spLocks noChangeArrowheads="1"/>
          </p:cNvSpPr>
          <p:nvPr/>
        </p:nvSpPr>
        <p:spPr bwMode="auto">
          <a:xfrm>
            <a:off x="5391150" y="1536700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83" name="Line 35"/>
          <p:cNvSpPr>
            <a:spLocks noChangeShapeType="1"/>
          </p:cNvSpPr>
          <p:nvPr/>
        </p:nvSpPr>
        <p:spPr bwMode="auto">
          <a:xfrm>
            <a:off x="4543425" y="16002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4" name="Line 36"/>
          <p:cNvSpPr>
            <a:spLocks noChangeShapeType="1"/>
          </p:cNvSpPr>
          <p:nvPr/>
        </p:nvSpPr>
        <p:spPr bwMode="auto">
          <a:xfrm>
            <a:off x="4543425" y="1828800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5" name="Rectangle 37"/>
          <p:cNvSpPr>
            <a:spLocks noChangeArrowheads="1"/>
          </p:cNvSpPr>
          <p:nvPr/>
        </p:nvSpPr>
        <p:spPr bwMode="auto">
          <a:xfrm>
            <a:off x="4238625" y="13557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3887788" y="1536700"/>
            <a:ext cx="64748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PC = 1</a:t>
            </a:r>
          </a:p>
        </p:txBody>
      </p:sp>
      <p:sp>
        <p:nvSpPr>
          <p:cNvPr id="27687" name="Line 39"/>
          <p:cNvSpPr>
            <a:spLocks noChangeShapeType="1"/>
          </p:cNvSpPr>
          <p:nvPr/>
        </p:nvSpPr>
        <p:spPr bwMode="auto">
          <a:xfrm>
            <a:off x="4543425" y="2389188"/>
            <a:ext cx="141922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7688" name="Rectangle 40"/>
          <p:cNvSpPr>
            <a:spLocks noChangeArrowheads="1"/>
          </p:cNvSpPr>
          <p:nvPr/>
        </p:nvSpPr>
        <p:spPr bwMode="auto">
          <a:xfrm>
            <a:off x="4068763" y="2171700"/>
            <a:ext cx="49340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 256</a:t>
            </a:r>
          </a:p>
        </p:txBody>
      </p:sp>
      <p:sp>
        <p:nvSpPr>
          <p:cNvPr id="27689" name="Rectangle 41"/>
          <p:cNvSpPr>
            <a:spLocks noChangeArrowheads="1"/>
          </p:cNvSpPr>
          <p:nvPr/>
        </p:nvSpPr>
        <p:spPr bwMode="auto">
          <a:xfrm>
            <a:off x="4114800" y="2025650"/>
            <a:ext cx="43524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255</a:t>
            </a:r>
          </a:p>
        </p:txBody>
      </p:sp>
      <p:sp>
        <p:nvSpPr>
          <p:cNvPr id="27690" name="Rectangle 42"/>
          <p:cNvSpPr>
            <a:spLocks noChangeArrowheads="1"/>
          </p:cNvSpPr>
          <p:nvPr/>
        </p:nvSpPr>
        <p:spPr bwMode="auto">
          <a:xfrm>
            <a:off x="4506913" y="3108325"/>
            <a:ext cx="238849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27691" name="Rectangle 43"/>
          <p:cNvSpPr>
            <a:spLocks noChangeArrowheads="1"/>
          </p:cNvSpPr>
          <p:nvPr/>
        </p:nvSpPr>
        <p:spPr bwMode="auto">
          <a:xfrm>
            <a:off x="4784725" y="3108325"/>
            <a:ext cx="55784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BUN</a:t>
            </a:r>
          </a:p>
        </p:txBody>
      </p:sp>
      <p:sp>
        <p:nvSpPr>
          <p:cNvPr id="27692" name="Rectangle 44"/>
          <p:cNvSpPr>
            <a:spLocks noChangeArrowheads="1"/>
          </p:cNvSpPr>
          <p:nvPr/>
        </p:nvSpPr>
        <p:spPr bwMode="auto">
          <a:xfrm>
            <a:off x="5648325" y="3108325"/>
            <a:ext cx="278924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27695" name="Rectangle 47"/>
          <p:cNvSpPr>
            <a:spLocks noChangeArrowheads="1"/>
          </p:cNvSpPr>
          <p:nvPr/>
        </p:nvSpPr>
        <p:spPr bwMode="auto">
          <a:xfrm>
            <a:off x="3462338" y="822325"/>
            <a:ext cx="763587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>
                <a:solidFill>
                  <a:srgbClr val="000000"/>
                </a:solidFill>
              </a:rPr>
              <a:t>Memory</a:t>
            </a:r>
          </a:p>
        </p:txBody>
      </p:sp>
      <p:sp>
        <p:nvSpPr>
          <p:cNvPr id="27696" name="Rectangle 48"/>
          <p:cNvSpPr>
            <a:spLocks noChangeArrowheads="1"/>
          </p:cNvSpPr>
          <p:nvPr/>
        </p:nvSpPr>
        <p:spPr bwMode="auto">
          <a:xfrm>
            <a:off x="5003800" y="1879600"/>
            <a:ext cx="585354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Main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697" name="Rectangle 49"/>
          <p:cNvSpPr>
            <a:spLocks noChangeArrowheads="1"/>
          </p:cNvSpPr>
          <p:nvPr/>
        </p:nvSpPr>
        <p:spPr bwMode="auto">
          <a:xfrm>
            <a:off x="4881563" y="2028825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698" name="Rectangle 50"/>
          <p:cNvSpPr>
            <a:spLocks noChangeArrowheads="1"/>
          </p:cNvSpPr>
          <p:nvPr/>
        </p:nvSpPr>
        <p:spPr bwMode="auto">
          <a:xfrm>
            <a:off x="4033838" y="2360613"/>
            <a:ext cx="477696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1120</a:t>
            </a:r>
          </a:p>
        </p:txBody>
      </p:sp>
      <p:sp>
        <p:nvSpPr>
          <p:cNvPr id="27699" name="Rectangle 51"/>
          <p:cNvSpPr>
            <a:spLocks noChangeArrowheads="1"/>
          </p:cNvSpPr>
          <p:nvPr/>
        </p:nvSpPr>
        <p:spPr bwMode="auto">
          <a:xfrm>
            <a:off x="5137150" y="2541588"/>
            <a:ext cx="4600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I/O</a:t>
            </a:r>
          </a:p>
          <a:p>
            <a:pPr defTabSz="762000" eaLnBrk="1"/>
            <a:endParaRPr lang="en-US" altLang="ko-KR" sz="1400">
              <a:solidFill>
                <a:srgbClr val="000000"/>
              </a:solidFill>
            </a:endParaRPr>
          </a:p>
        </p:txBody>
      </p:sp>
      <p:sp>
        <p:nvSpPr>
          <p:cNvPr id="27700" name="Rectangle 52"/>
          <p:cNvSpPr>
            <a:spLocks noChangeArrowheads="1"/>
          </p:cNvSpPr>
          <p:nvPr/>
        </p:nvSpPr>
        <p:spPr bwMode="auto">
          <a:xfrm>
            <a:off x="4943475" y="2692400"/>
            <a:ext cx="8502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27701" name="Rectangle 53"/>
          <p:cNvSpPr>
            <a:spLocks noChangeArrowheads="1"/>
          </p:cNvSpPr>
          <p:nvPr/>
        </p:nvSpPr>
        <p:spPr bwMode="auto">
          <a:xfrm>
            <a:off x="5003800" y="1335088"/>
            <a:ext cx="448522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>
                <a:solidFill>
                  <a:srgbClr val="000000"/>
                </a:solidFill>
              </a:rPr>
              <a:t>256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/>
          <p:cNvSpPr txBox="1">
            <a:spLocks noGrp="1"/>
          </p:cNvSpPr>
          <p:nvPr/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l" eaLnBrk="1" hangingPunct="1">
              <a:lnSpc>
                <a:spcPct val="100000"/>
              </a:lnSpc>
            </a:pPr>
            <a:fld id="{FBA2E04B-639A-4E09-A2C4-D60679B2E947}" type="datetime1">
              <a:rPr kumimoji="0" lang="en-US" sz="1200" b="0">
                <a:latin typeface="Garamond" pitchFamily="18" charset="0"/>
              </a:rPr>
              <a:pPr algn="l" eaLnBrk="1" hangingPunct="1">
                <a:lnSpc>
                  <a:spcPct val="100000"/>
                </a:lnSpc>
              </a:pPr>
              <a:t>12/17/2022</a:t>
            </a:fld>
            <a:endParaRPr kumimoji="0" lang="en-US" sz="1200" b="0">
              <a:latin typeface="Garamond" pitchFamily="18" charset="0"/>
            </a:endParaRPr>
          </a:p>
        </p:txBody>
      </p:sp>
      <p:sp>
        <p:nvSpPr>
          <p:cNvPr id="10915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504825"/>
            <a:ext cx="7162800" cy="638175"/>
          </a:xfrm>
          <a:noFill/>
        </p:spPr>
        <p:txBody>
          <a:bodyPr lIns="90488" tIns="44450" rIns="90488" bIns="44450" anchor="ctr">
            <a:noAutofit/>
          </a:bodyPr>
          <a:lstStyle/>
          <a:p>
            <a:pPr eaLnBrk="1" hangingPunct="1"/>
            <a:r>
              <a:rPr lang="en-US" sz="3200" dirty="0" smtClean="0"/>
              <a:t>11. A </a:t>
            </a:r>
            <a:r>
              <a:rPr lang="en-US" sz="3200" dirty="0"/>
              <a:t>Stack Machine</a:t>
            </a:r>
          </a:p>
        </p:txBody>
      </p:sp>
      <p:sp>
        <p:nvSpPr>
          <p:cNvPr id="116741" name="Rectangle 3"/>
          <p:cNvSpPr>
            <a:spLocks noChangeArrowheads="1"/>
          </p:cNvSpPr>
          <p:nvPr/>
        </p:nvSpPr>
        <p:spPr bwMode="auto">
          <a:xfrm>
            <a:off x="4572000" y="990600"/>
            <a:ext cx="4305300" cy="32752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0" lang="en-US" sz="2000" b="0" dirty="0">
                <a:latin typeface="Verdana" pitchFamily="34" charset="0"/>
              </a:rPr>
              <a:t>A Stack machine has a stack as a part of the processor state 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 smtClean="0">
                <a:latin typeface="Verdana" pitchFamily="34" charset="0"/>
              </a:rPr>
              <a:t>typical </a:t>
            </a:r>
            <a:r>
              <a:rPr kumimoji="0" lang="en-US" sz="2000" b="0" dirty="0">
                <a:latin typeface="Verdana" pitchFamily="34" charset="0"/>
              </a:rPr>
              <a:t>operations:</a:t>
            </a:r>
          </a:p>
          <a:p>
            <a:pPr lvl="2" algn="l">
              <a:lnSpc>
                <a:spcPct val="150000"/>
              </a:lnSpc>
            </a:pPr>
            <a:r>
              <a:rPr kumimoji="0" lang="en-US" b="0" dirty="0">
                <a:solidFill>
                  <a:srgbClr val="56127A"/>
                </a:solidFill>
                <a:latin typeface="Verdana" pitchFamily="34" charset="0"/>
              </a:rPr>
              <a:t>push, pop, +, *, ...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 smtClean="0">
                <a:latin typeface="Verdana" pitchFamily="34" charset="0"/>
              </a:rPr>
              <a:t>Instructions </a:t>
            </a:r>
            <a:r>
              <a:rPr kumimoji="0" lang="en-US" sz="2000" b="0" dirty="0">
                <a:latin typeface="Verdana" pitchFamily="34" charset="0"/>
              </a:rPr>
              <a:t>like + implicitly </a:t>
            </a:r>
          </a:p>
          <a:p>
            <a:pPr algn="l">
              <a:lnSpc>
                <a:spcPct val="150000"/>
              </a:lnSpc>
            </a:pPr>
            <a:r>
              <a:rPr kumimoji="0" lang="en-US" sz="2000" b="0" dirty="0">
                <a:latin typeface="Verdana" pitchFamily="34" charset="0"/>
              </a:rPr>
              <a:t>specify the top 2 elements of the stack as operands.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85850" y="4508500"/>
            <a:ext cx="806450" cy="1860550"/>
            <a:chOff x="684" y="2840"/>
            <a:chExt cx="508" cy="1172"/>
          </a:xfrm>
        </p:grpSpPr>
        <p:sp>
          <p:nvSpPr>
            <p:cNvPr id="116743" name="Rectangle 5" descr="80%"/>
            <p:cNvSpPr>
              <a:spLocks noChangeArrowheads="1"/>
            </p:cNvSpPr>
            <p:nvPr/>
          </p:nvSpPr>
          <p:spPr bwMode="auto">
            <a:xfrm>
              <a:off x="688" y="3584"/>
              <a:ext cx="504" cy="184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44" name="Rectangle 6"/>
            <p:cNvSpPr>
              <a:spLocks noChangeArrowheads="1"/>
            </p:cNvSpPr>
            <p:nvPr/>
          </p:nvSpPr>
          <p:spPr bwMode="auto">
            <a:xfrm>
              <a:off x="831" y="3172"/>
              <a:ext cx="210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45" name="Rectangle 7"/>
            <p:cNvSpPr>
              <a:spLocks noChangeArrowheads="1"/>
            </p:cNvSpPr>
            <p:nvPr/>
          </p:nvSpPr>
          <p:spPr bwMode="auto">
            <a:xfrm>
              <a:off x="684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46" name="Line 8"/>
            <p:cNvSpPr>
              <a:spLocks noChangeShapeType="1"/>
            </p:cNvSpPr>
            <p:nvPr/>
          </p:nvSpPr>
          <p:spPr bwMode="auto">
            <a:xfrm>
              <a:off x="692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Line 9"/>
            <p:cNvSpPr>
              <a:spLocks noChangeShapeType="1"/>
            </p:cNvSpPr>
            <p:nvPr/>
          </p:nvSpPr>
          <p:spPr bwMode="auto">
            <a:xfrm>
              <a:off x="696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Line 10"/>
            <p:cNvSpPr>
              <a:spLocks noChangeShapeType="1"/>
            </p:cNvSpPr>
            <p:nvPr/>
          </p:nvSpPr>
          <p:spPr bwMode="auto">
            <a:xfrm>
              <a:off x="696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06400" y="1490663"/>
            <a:ext cx="3910013" cy="2519362"/>
            <a:chOff x="256" y="939"/>
            <a:chExt cx="2463" cy="1587"/>
          </a:xfrm>
        </p:grpSpPr>
        <p:sp>
          <p:nvSpPr>
            <p:cNvPr id="116750" name="Freeform 12" descr="80%"/>
            <p:cNvSpPr>
              <a:spLocks/>
            </p:cNvSpPr>
            <p:nvPr/>
          </p:nvSpPr>
          <p:spPr bwMode="auto">
            <a:xfrm>
              <a:off x="256" y="1191"/>
              <a:ext cx="1227" cy="1335"/>
            </a:xfrm>
            <a:custGeom>
              <a:avLst/>
              <a:gdLst>
                <a:gd name="T0" fmla="*/ 969 w 1227"/>
                <a:gd name="T1" fmla="*/ 0 h 1335"/>
                <a:gd name="T2" fmla="*/ 918 w 1227"/>
                <a:gd name="T3" fmla="*/ 0 h 1335"/>
                <a:gd name="T4" fmla="*/ 859 w 1227"/>
                <a:gd name="T5" fmla="*/ 0 h 1335"/>
                <a:gd name="T6" fmla="*/ 639 w 1227"/>
                <a:gd name="T7" fmla="*/ 0 h 1335"/>
                <a:gd name="T8" fmla="*/ 507 w 1227"/>
                <a:gd name="T9" fmla="*/ 0 h 1335"/>
                <a:gd name="T10" fmla="*/ 440 w 1227"/>
                <a:gd name="T11" fmla="*/ 15 h 1335"/>
                <a:gd name="T12" fmla="*/ 316 w 1227"/>
                <a:gd name="T13" fmla="*/ 37 h 1335"/>
                <a:gd name="T14" fmla="*/ 264 w 1227"/>
                <a:gd name="T15" fmla="*/ 45 h 1335"/>
                <a:gd name="T16" fmla="*/ 220 w 1227"/>
                <a:gd name="T17" fmla="*/ 82 h 1335"/>
                <a:gd name="T18" fmla="*/ 184 w 1227"/>
                <a:gd name="T19" fmla="*/ 127 h 1335"/>
                <a:gd name="T20" fmla="*/ 184 w 1227"/>
                <a:gd name="T21" fmla="*/ 171 h 1335"/>
                <a:gd name="T22" fmla="*/ 169 w 1227"/>
                <a:gd name="T23" fmla="*/ 253 h 1335"/>
                <a:gd name="T24" fmla="*/ 139 w 1227"/>
                <a:gd name="T25" fmla="*/ 306 h 1335"/>
                <a:gd name="T26" fmla="*/ 81 w 1227"/>
                <a:gd name="T27" fmla="*/ 373 h 1335"/>
                <a:gd name="T28" fmla="*/ 44 w 1227"/>
                <a:gd name="T29" fmla="*/ 425 h 1335"/>
                <a:gd name="T30" fmla="*/ 7 w 1227"/>
                <a:gd name="T31" fmla="*/ 507 h 1335"/>
                <a:gd name="T32" fmla="*/ 0 w 1227"/>
                <a:gd name="T33" fmla="*/ 574 h 1335"/>
                <a:gd name="T34" fmla="*/ 0 w 1227"/>
                <a:gd name="T35" fmla="*/ 701 h 1335"/>
                <a:gd name="T36" fmla="*/ 29 w 1227"/>
                <a:gd name="T37" fmla="*/ 850 h 1335"/>
                <a:gd name="T38" fmla="*/ 51 w 1227"/>
                <a:gd name="T39" fmla="*/ 909 h 1335"/>
                <a:gd name="T40" fmla="*/ 88 w 1227"/>
                <a:gd name="T41" fmla="*/ 969 h 1335"/>
                <a:gd name="T42" fmla="*/ 220 w 1227"/>
                <a:gd name="T43" fmla="*/ 1163 h 1335"/>
                <a:gd name="T44" fmla="*/ 264 w 1227"/>
                <a:gd name="T45" fmla="*/ 1207 h 1335"/>
                <a:gd name="T46" fmla="*/ 301 w 1227"/>
                <a:gd name="T47" fmla="*/ 1252 h 1335"/>
                <a:gd name="T48" fmla="*/ 352 w 1227"/>
                <a:gd name="T49" fmla="*/ 1282 h 1335"/>
                <a:gd name="T50" fmla="*/ 411 w 1227"/>
                <a:gd name="T51" fmla="*/ 1304 h 1335"/>
                <a:gd name="T52" fmla="*/ 470 w 1227"/>
                <a:gd name="T53" fmla="*/ 1327 h 1335"/>
                <a:gd name="T54" fmla="*/ 543 w 1227"/>
                <a:gd name="T55" fmla="*/ 1334 h 1335"/>
                <a:gd name="T56" fmla="*/ 631 w 1227"/>
                <a:gd name="T57" fmla="*/ 1327 h 1335"/>
                <a:gd name="T58" fmla="*/ 690 w 1227"/>
                <a:gd name="T59" fmla="*/ 1282 h 1335"/>
                <a:gd name="T60" fmla="*/ 741 w 1227"/>
                <a:gd name="T61" fmla="*/ 1245 h 1335"/>
                <a:gd name="T62" fmla="*/ 815 w 1227"/>
                <a:gd name="T63" fmla="*/ 1140 h 1335"/>
                <a:gd name="T64" fmla="*/ 859 w 1227"/>
                <a:gd name="T65" fmla="*/ 1096 h 1335"/>
                <a:gd name="T66" fmla="*/ 903 w 1227"/>
                <a:gd name="T67" fmla="*/ 1058 h 1335"/>
                <a:gd name="T68" fmla="*/ 954 w 1227"/>
                <a:gd name="T69" fmla="*/ 999 h 1335"/>
                <a:gd name="T70" fmla="*/ 1028 w 1227"/>
                <a:gd name="T71" fmla="*/ 917 h 1335"/>
                <a:gd name="T72" fmla="*/ 1064 w 1227"/>
                <a:gd name="T73" fmla="*/ 872 h 1335"/>
                <a:gd name="T74" fmla="*/ 1138 w 1227"/>
                <a:gd name="T75" fmla="*/ 775 h 1335"/>
                <a:gd name="T76" fmla="*/ 1175 w 1227"/>
                <a:gd name="T77" fmla="*/ 693 h 1335"/>
                <a:gd name="T78" fmla="*/ 1204 w 1227"/>
                <a:gd name="T79" fmla="*/ 574 h 1335"/>
                <a:gd name="T80" fmla="*/ 1204 w 1227"/>
                <a:gd name="T81" fmla="*/ 514 h 1335"/>
                <a:gd name="T82" fmla="*/ 1204 w 1227"/>
                <a:gd name="T83" fmla="*/ 470 h 1335"/>
                <a:gd name="T84" fmla="*/ 1189 w 1227"/>
                <a:gd name="T85" fmla="*/ 388 h 1335"/>
                <a:gd name="T86" fmla="*/ 1197 w 1227"/>
                <a:gd name="T87" fmla="*/ 335 h 1335"/>
                <a:gd name="T88" fmla="*/ 1226 w 1227"/>
                <a:gd name="T89" fmla="*/ 253 h 1335"/>
                <a:gd name="T90" fmla="*/ 1219 w 1227"/>
                <a:gd name="T91" fmla="*/ 194 h 1335"/>
                <a:gd name="T92" fmla="*/ 1197 w 1227"/>
                <a:gd name="T93" fmla="*/ 149 h 1335"/>
                <a:gd name="T94" fmla="*/ 1160 w 1227"/>
                <a:gd name="T95" fmla="*/ 97 h 1335"/>
                <a:gd name="T96" fmla="*/ 1131 w 1227"/>
                <a:gd name="T97" fmla="*/ 60 h 1335"/>
                <a:gd name="T98" fmla="*/ 1087 w 1227"/>
                <a:gd name="T99" fmla="*/ 30 h 1335"/>
                <a:gd name="T100" fmla="*/ 1035 w 1227"/>
                <a:gd name="T101" fmla="*/ 7 h 1335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227"/>
                <a:gd name="T154" fmla="*/ 0 h 1335"/>
                <a:gd name="T155" fmla="*/ 1227 w 1227"/>
                <a:gd name="T156" fmla="*/ 1335 h 1335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227" h="1335">
                  <a:moveTo>
                    <a:pt x="1028" y="0"/>
                  </a:moveTo>
                  <a:lnTo>
                    <a:pt x="998" y="0"/>
                  </a:lnTo>
                  <a:lnTo>
                    <a:pt x="969" y="0"/>
                  </a:lnTo>
                  <a:lnTo>
                    <a:pt x="947" y="0"/>
                  </a:lnTo>
                  <a:lnTo>
                    <a:pt x="932" y="0"/>
                  </a:lnTo>
                  <a:lnTo>
                    <a:pt x="918" y="0"/>
                  </a:lnTo>
                  <a:lnTo>
                    <a:pt x="903" y="0"/>
                  </a:lnTo>
                  <a:lnTo>
                    <a:pt x="881" y="0"/>
                  </a:lnTo>
                  <a:lnTo>
                    <a:pt x="859" y="0"/>
                  </a:lnTo>
                  <a:lnTo>
                    <a:pt x="690" y="0"/>
                  </a:lnTo>
                  <a:lnTo>
                    <a:pt x="668" y="0"/>
                  </a:lnTo>
                  <a:lnTo>
                    <a:pt x="639" y="0"/>
                  </a:lnTo>
                  <a:lnTo>
                    <a:pt x="624" y="0"/>
                  </a:lnTo>
                  <a:lnTo>
                    <a:pt x="602" y="0"/>
                  </a:lnTo>
                  <a:lnTo>
                    <a:pt x="507" y="0"/>
                  </a:lnTo>
                  <a:lnTo>
                    <a:pt x="485" y="7"/>
                  </a:lnTo>
                  <a:lnTo>
                    <a:pt x="463" y="15"/>
                  </a:lnTo>
                  <a:lnTo>
                    <a:pt x="440" y="15"/>
                  </a:lnTo>
                  <a:lnTo>
                    <a:pt x="418" y="15"/>
                  </a:lnTo>
                  <a:lnTo>
                    <a:pt x="338" y="30"/>
                  </a:lnTo>
                  <a:lnTo>
                    <a:pt x="316" y="37"/>
                  </a:lnTo>
                  <a:lnTo>
                    <a:pt x="301" y="37"/>
                  </a:lnTo>
                  <a:lnTo>
                    <a:pt x="279" y="45"/>
                  </a:lnTo>
                  <a:lnTo>
                    <a:pt x="264" y="45"/>
                  </a:lnTo>
                  <a:lnTo>
                    <a:pt x="235" y="60"/>
                  </a:lnTo>
                  <a:lnTo>
                    <a:pt x="220" y="67"/>
                  </a:lnTo>
                  <a:lnTo>
                    <a:pt x="220" y="82"/>
                  </a:lnTo>
                  <a:lnTo>
                    <a:pt x="206" y="89"/>
                  </a:lnTo>
                  <a:lnTo>
                    <a:pt x="198" y="104"/>
                  </a:lnTo>
                  <a:lnTo>
                    <a:pt x="184" y="127"/>
                  </a:lnTo>
                  <a:lnTo>
                    <a:pt x="184" y="142"/>
                  </a:lnTo>
                  <a:lnTo>
                    <a:pt x="184" y="157"/>
                  </a:lnTo>
                  <a:lnTo>
                    <a:pt x="184" y="171"/>
                  </a:lnTo>
                  <a:lnTo>
                    <a:pt x="184" y="194"/>
                  </a:lnTo>
                  <a:lnTo>
                    <a:pt x="184" y="209"/>
                  </a:lnTo>
                  <a:lnTo>
                    <a:pt x="169" y="253"/>
                  </a:lnTo>
                  <a:lnTo>
                    <a:pt x="162" y="276"/>
                  </a:lnTo>
                  <a:lnTo>
                    <a:pt x="154" y="298"/>
                  </a:lnTo>
                  <a:lnTo>
                    <a:pt x="139" y="306"/>
                  </a:lnTo>
                  <a:lnTo>
                    <a:pt x="103" y="343"/>
                  </a:lnTo>
                  <a:lnTo>
                    <a:pt x="88" y="358"/>
                  </a:lnTo>
                  <a:lnTo>
                    <a:pt x="81" y="373"/>
                  </a:lnTo>
                  <a:lnTo>
                    <a:pt x="73" y="388"/>
                  </a:lnTo>
                  <a:lnTo>
                    <a:pt x="66" y="402"/>
                  </a:lnTo>
                  <a:lnTo>
                    <a:pt x="44" y="425"/>
                  </a:lnTo>
                  <a:lnTo>
                    <a:pt x="37" y="440"/>
                  </a:lnTo>
                  <a:lnTo>
                    <a:pt x="29" y="455"/>
                  </a:lnTo>
                  <a:lnTo>
                    <a:pt x="7" y="507"/>
                  </a:lnTo>
                  <a:lnTo>
                    <a:pt x="0" y="529"/>
                  </a:lnTo>
                  <a:lnTo>
                    <a:pt x="0" y="551"/>
                  </a:lnTo>
                  <a:lnTo>
                    <a:pt x="0" y="574"/>
                  </a:lnTo>
                  <a:lnTo>
                    <a:pt x="0" y="663"/>
                  </a:lnTo>
                  <a:lnTo>
                    <a:pt x="0" y="686"/>
                  </a:lnTo>
                  <a:lnTo>
                    <a:pt x="0" y="701"/>
                  </a:lnTo>
                  <a:lnTo>
                    <a:pt x="0" y="723"/>
                  </a:lnTo>
                  <a:lnTo>
                    <a:pt x="0" y="753"/>
                  </a:lnTo>
                  <a:lnTo>
                    <a:pt x="29" y="850"/>
                  </a:lnTo>
                  <a:lnTo>
                    <a:pt x="37" y="864"/>
                  </a:lnTo>
                  <a:lnTo>
                    <a:pt x="44" y="894"/>
                  </a:lnTo>
                  <a:lnTo>
                    <a:pt x="51" y="909"/>
                  </a:lnTo>
                  <a:lnTo>
                    <a:pt x="59" y="932"/>
                  </a:lnTo>
                  <a:lnTo>
                    <a:pt x="73" y="954"/>
                  </a:lnTo>
                  <a:lnTo>
                    <a:pt x="88" y="969"/>
                  </a:lnTo>
                  <a:lnTo>
                    <a:pt x="176" y="1110"/>
                  </a:lnTo>
                  <a:lnTo>
                    <a:pt x="206" y="1140"/>
                  </a:lnTo>
                  <a:lnTo>
                    <a:pt x="220" y="1163"/>
                  </a:lnTo>
                  <a:lnTo>
                    <a:pt x="235" y="1177"/>
                  </a:lnTo>
                  <a:lnTo>
                    <a:pt x="250" y="1200"/>
                  </a:lnTo>
                  <a:lnTo>
                    <a:pt x="264" y="1207"/>
                  </a:lnTo>
                  <a:lnTo>
                    <a:pt x="279" y="1230"/>
                  </a:lnTo>
                  <a:lnTo>
                    <a:pt x="294" y="1237"/>
                  </a:lnTo>
                  <a:lnTo>
                    <a:pt x="301" y="1252"/>
                  </a:lnTo>
                  <a:lnTo>
                    <a:pt x="316" y="1259"/>
                  </a:lnTo>
                  <a:lnTo>
                    <a:pt x="330" y="1267"/>
                  </a:lnTo>
                  <a:lnTo>
                    <a:pt x="352" y="1282"/>
                  </a:lnTo>
                  <a:lnTo>
                    <a:pt x="382" y="1289"/>
                  </a:lnTo>
                  <a:lnTo>
                    <a:pt x="396" y="1297"/>
                  </a:lnTo>
                  <a:lnTo>
                    <a:pt x="411" y="1304"/>
                  </a:lnTo>
                  <a:lnTo>
                    <a:pt x="440" y="1319"/>
                  </a:lnTo>
                  <a:lnTo>
                    <a:pt x="455" y="1319"/>
                  </a:lnTo>
                  <a:lnTo>
                    <a:pt x="470" y="1327"/>
                  </a:lnTo>
                  <a:lnTo>
                    <a:pt x="485" y="1327"/>
                  </a:lnTo>
                  <a:lnTo>
                    <a:pt x="529" y="1334"/>
                  </a:lnTo>
                  <a:lnTo>
                    <a:pt x="543" y="1334"/>
                  </a:lnTo>
                  <a:lnTo>
                    <a:pt x="558" y="1334"/>
                  </a:lnTo>
                  <a:lnTo>
                    <a:pt x="617" y="1327"/>
                  </a:lnTo>
                  <a:lnTo>
                    <a:pt x="631" y="1327"/>
                  </a:lnTo>
                  <a:lnTo>
                    <a:pt x="653" y="1304"/>
                  </a:lnTo>
                  <a:lnTo>
                    <a:pt x="675" y="1297"/>
                  </a:lnTo>
                  <a:lnTo>
                    <a:pt x="690" y="1282"/>
                  </a:lnTo>
                  <a:lnTo>
                    <a:pt x="712" y="1267"/>
                  </a:lnTo>
                  <a:lnTo>
                    <a:pt x="727" y="1252"/>
                  </a:lnTo>
                  <a:lnTo>
                    <a:pt x="741" y="1245"/>
                  </a:lnTo>
                  <a:lnTo>
                    <a:pt x="800" y="1170"/>
                  </a:lnTo>
                  <a:lnTo>
                    <a:pt x="808" y="1155"/>
                  </a:lnTo>
                  <a:lnTo>
                    <a:pt x="815" y="1140"/>
                  </a:lnTo>
                  <a:lnTo>
                    <a:pt x="830" y="1133"/>
                  </a:lnTo>
                  <a:lnTo>
                    <a:pt x="844" y="1110"/>
                  </a:lnTo>
                  <a:lnTo>
                    <a:pt x="859" y="1096"/>
                  </a:lnTo>
                  <a:lnTo>
                    <a:pt x="874" y="1073"/>
                  </a:lnTo>
                  <a:lnTo>
                    <a:pt x="888" y="1066"/>
                  </a:lnTo>
                  <a:lnTo>
                    <a:pt x="903" y="1058"/>
                  </a:lnTo>
                  <a:lnTo>
                    <a:pt x="932" y="1021"/>
                  </a:lnTo>
                  <a:lnTo>
                    <a:pt x="947" y="1014"/>
                  </a:lnTo>
                  <a:lnTo>
                    <a:pt x="954" y="999"/>
                  </a:lnTo>
                  <a:lnTo>
                    <a:pt x="969" y="991"/>
                  </a:lnTo>
                  <a:lnTo>
                    <a:pt x="976" y="976"/>
                  </a:lnTo>
                  <a:lnTo>
                    <a:pt x="1028" y="917"/>
                  </a:lnTo>
                  <a:lnTo>
                    <a:pt x="1042" y="902"/>
                  </a:lnTo>
                  <a:lnTo>
                    <a:pt x="1057" y="887"/>
                  </a:lnTo>
                  <a:lnTo>
                    <a:pt x="1064" y="872"/>
                  </a:lnTo>
                  <a:lnTo>
                    <a:pt x="1079" y="857"/>
                  </a:lnTo>
                  <a:lnTo>
                    <a:pt x="1123" y="790"/>
                  </a:lnTo>
                  <a:lnTo>
                    <a:pt x="1138" y="775"/>
                  </a:lnTo>
                  <a:lnTo>
                    <a:pt x="1145" y="753"/>
                  </a:lnTo>
                  <a:lnTo>
                    <a:pt x="1160" y="730"/>
                  </a:lnTo>
                  <a:lnTo>
                    <a:pt x="1175" y="693"/>
                  </a:lnTo>
                  <a:lnTo>
                    <a:pt x="1197" y="619"/>
                  </a:lnTo>
                  <a:lnTo>
                    <a:pt x="1204" y="604"/>
                  </a:lnTo>
                  <a:lnTo>
                    <a:pt x="1204" y="574"/>
                  </a:lnTo>
                  <a:lnTo>
                    <a:pt x="1204" y="551"/>
                  </a:lnTo>
                  <a:lnTo>
                    <a:pt x="1204" y="537"/>
                  </a:lnTo>
                  <a:lnTo>
                    <a:pt x="1204" y="514"/>
                  </a:lnTo>
                  <a:lnTo>
                    <a:pt x="1204" y="499"/>
                  </a:lnTo>
                  <a:lnTo>
                    <a:pt x="1204" y="484"/>
                  </a:lnTo>
                  <a:lnTo>
                    <a:pt x="1204" y="470"/>
                  </a:lnTo>
                  <a:lnTo>
                    <a:pt x="1197" y="447"/>
                  </a:lnTo>
                  <a:lnTo>
                    <a:pt x="1189" y="402"/>
                  </a:lnTo>
                  <a:lnTo>
                    <a:pt x="1189" y="388"/>
                  </a:lnTo>
                  <a:lnTo>
                    <a:pt x="1189" y="373"/>
                  </a:lnTo>
                  <a:lnTo>
                    <a:pt x="1189" y="358"/>
                  </a:lnTo>
                  <a:lnTo>
                    <a:pt x="1197" y="335"/>
                  </a:lnTo>
                  <a:lnTo>
                    <a:pt x="1197" y="320"/>
                  </a:lnTo>
                  <a:lnTo>
                    <a:pt x="1219" y="276"/>
                  </a:lnTo>
                  <a:lnTo>
                    <a:pt x="1226" y="253"/>
                  </a:lnTo>
                  <a:lnTo>
                    <a:pt x="1226" y="224"/>
                  </a:lnTo>
                  <a:lnTo>
                    <a:pt x="1226" y="209"/>
                  </a:lnTo>
                  <a:lnTo>
                    <a:pt x="1219" y="194"/>
                  </a:lnTo>
                  <a:lnTo>
                    <a:pt x="1211" y="179"/>
                  </a:lnTo>
                  <a:lnTo>
                    <a:pt x="1204" y="164"/>
                  </a:lnTo>
                  <a:lnTo>
                    <a:pt x="1197" y="149"/>
                  </a:lnTo>
                  <a:lnTo>
                    <a:pt x="1189" y="134"/>
                  </a:lnTo>
                  <a:lnTo>
                    <a:pt x="1182" y="119"/>
                  </a:lnTo>
                  <a:lnTo>
                    <a:pt x="1160" y="97"/>
                  </a:lnTo>
                  <a:lnTo>
                    <a:pt x="1153" y="82"/>
                  </a:lnTo>
                  <a:lnTo>
                    <a:pt x="1145" y="67"/>
                  </a:lnTo>
                  <a:lnTo>
                    <a:pt x="1131" y="60"/>
                  </a:lnTo>
                  <a:lnTo>
                    <a:pt x="1116" y="52"/>
                  </a:lnTo>
                  <a:lnTo>
                    <a:pt x="1101" y="37"/>
                  </a:lnTo>
                  <a:lnTo>
                    <a:pt x="1087" y="30"/>
                  </a:lnTo>
                  <a:lnTo>
                    <a:pt x="1072" y="22"/>
                  </a:lnTo>
                  <a:lnTo>
                    <a:pt x="1057" y="7"/>
                  </a:lnTo>
                  <a:lnTo>
                    <a:pt x="1035" y="7"/>
                  </a:lnTo>
                  <a:lnTo>
                    <a:pt x="1020" y="0"/>
                  </a:lnTo>
                </a:path>
              </a:pathLst>
            </a:custGeom>
            <a:pattFill prst="pct80">
              <a:fgClr>
                <a:schemeClr val="accent1"/>
              </a:fgClr>
              <a:bgClr>
                <a:srgbClr val="FFFFFF"/>
              </a:bgClr>
            </a:pattFill>
            <a:ln w="25400" cap="rnd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1" name="Rectangle 13"/>
            <p:cNvSpPr>
              <a:spLocks noChangeArrowheads="1"/>
            </p:cNvSpPr>
            <p:nvPr/>
          </p:nvSpPr>
          <p:spPr bwMode="auto">
            <a:xfrm>
              <a:off x="1919" y="1224"/>
              <a:ext cx="800" cy="976"/>
            </a:xfrm>
            <a:prstGeom prst="rect">
              <a:avLst/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2" name="Rectangle 14"/>
            <p:cNvSpPr>
              <a:spLocks noChangeArrowheads="1"/>
            </p:cNvSpPr>
            <p:nvPr/>
          </p:nvSpPr>
          <p:spPr bwMode="auto">
            <a:xfrm>
              <a:off x="618" y="1324"/>
              <a:ext cx="500" cy="8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53" name="Line 15"/>
            <p:cNvSpPr>
              <a:spLocks noChangeShapeType="1"/>
            </p:cNvSpPr>
            <p:nvPr/>
          </p:nvSpPr>
          <p:spPr bwMode="auto">
            <a:xfrm>
              <a:off x="626" y="1816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Line 16"/>
            <p:cNvSpPr>
              <a:spLocks noChangeShapeType="1"/>
            </p:cNvSpPr>
            <p:nvPr/>
          </p:nvSpPr>
          <p:spPr bwMode="auto">
            <a:xfrm>
              <a:off x="626" y="1920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Line 17"/>
            <p:cNvSpPr>
              <a:spLocks noChangeShapeType="1"/>
            </p:cNvSpPr>
            <p:nvPr/>
          </p:nvSpPr>
          <p:spPr bwMode="auto">
            <a:xfrm>
              <a:off x="622" y="2028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Line 18"/>
            <p:cNvSpPr>
              <a:spLocks noChangeShapeType="1"/>
            </p:cNvSpPr>
            <p:nvPr/>
          </p:nvSpPr>
          <p:spPr bwMode="auto">
            <a:xfrm>
              <a:off x="618" y="1708"/>
              <a:ext cx="492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Rectangle 19"/>
            <p:cNvSpPr>
              <a:spLocks noChangeArrowheads="1"/>
            </p:cNvSpPr>
            <p:nvPr/>
          </p:nvSpPr>
          <p:spPr bwMode="auto">
            <a:xfrm>
              <a:off x="765" y="1954"/>
              <a:ext cx="216" cy="3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800" b="0">
                  <a:latin typeface="Verdana" pitchFamily="34" charset="0"/>
                </a:rPr>
                <a:t>:</a:t>
              </a:r>
            </a:p>
          </p:txBody>
        </p:sp>
        <p:sp>
          <p:nvSpPr>
            <p:cNvPr id="116758" name="Line 20"/>
            <p:cNvSpPr>
              <a:spLocks noChangeShapeType="1"/>
            </p:cNvSpPr>
            <p:nvPr/>
          </p:nvSpPr>
          <p:spPr bwMode="auto">
            <a:xfrm>
              <a:off x="1447" y="1712"/>
              <a:ext cx="4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Rectangle 21"/>
            <p:cNvSpPr>
              <a:spLocks noChangeArrowheads="1"/>
            </p:cNvSpPr>
            <p:nvPr/>
          </p:nvSpPr>
          <p:spPr bwMode="auto">
            <a:xfrm>
              <a:off x="607" y="1455"/>
              <a:ext cx="535" cy="24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stack</a:t>
              </a:r>
            </a:p>
          </p:txBody>
        </p:sp>
        <p:sp>
          <p:nvSpPr>
            <p:cNvPr id="116760" name="Text Box 22"/>
            <p:cNvSpPr txBox="1">
              <a:spLocks noChangeArrowheads="1"/>
            </p:cNvSpPr>
            <p:nvPr/>
          </p:nvSpPr>
          <p:spPr bwMode="auto">
            <a:xfrm>
              <a:off x="448" y="939"/>
              <a:ext cx="889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Processor</a:t>
              </a:r>
            </a:p>
          </p:txBody>
        </p:sp>
        <p:sp>
          <p:nvSpPr>
            <p:cNvPr id="116761" name="Text Box 23"/>
            <p:cNvSpPr txBox="1">
              <a:spLocks noChangeArrowheads="1"/>
            </p:cNvSpPr>
            <p:nvPr/>
          </p:nvSpPr>
          <p:spPr bwMode="auto">
            <a:xfrm>
              <a:off x="2010" y="1466"/>
              <a:ext cx="549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Main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latin typeface="Verdana" pitchFamily="34" charset="0"/>
                </a:rPr>
                <a:t>Store</a:t>
              </a: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3098800" y="4508500"/>
            <a:ext cx="812800" cy="1860550"/>
            <a:chOff x="1952" y="2840"/>
            <a:chExt cx="512" cy="1172"/>
          </a:xfrm>
        </p:grpSpPr>
        <p:sp>
          <p:nvSpPr>
            <p:cNvPr id="116763" name="Rectangle 25" descr="80%"/>
            <p:cNvSpPr>
              <a:spLocks noChangeArrowheads="1"/>
            </p:cNvSpPr>
            <p:nvPr/>
          </p:nvSpPr>
          <p:spPr bwMode="auto">
            <a:xfrm>
              <a:off x="1960" y="3376"/>
              <a:ext cx="504" cy="392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64" name="Rectangle 26"/>
            <p:cNvSpPr>
              <a:spLocks noChangeArrowheads="1"/>
            </p:cNvSpPr>
            <p:nvPr/>
          </p:nvSpPr>
          <p:spPr bwMode="auto">
            <a:xfrm>
              <a:off x="2099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65" name="Rectangle 27"/>
            <p:cNvSpPr>
              <a:spLocks noChangeArrowheads="1"/>
            </p:cNvSpPr>
            <p:nvPr/>
          </p:nvSpPr>
          <p:spPr bwMode="auto">
            <a:xfrm>
              <a:off x="1952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66" name="Line 28"/>
            <p:cNvSpPr>
              <a:spLocks noChangeShapeType="1"/>
            </p:cNvSpPr>
            <p:nvPr/>
          </p:nvSpPr>
          <p:spPr bwMode="auto">
            <a:xfrm>
              <a:off x="1960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Line 29"/>
            <p:cNvSpPr>
              <a:spLocks noChangeShapeType="1"/>
            </p:cNvSpPr>
            <p:nvPr/>
          </p:nvSpPr>
          <p:spPr bwMode="auto">
            <a:xfrm>
              <a:off x="1960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Line 30"/>
            <p:cNvSpPr>
              <a:spLocks noChangeShapeType="1"/>
            </p:cNvSpPr>
            <p:nvPr/>
          </p:nvSpPr>
          <p:spPr bwMode="auto">
            <a:xfrm>
              <a:off x="1964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Line 31"/>
            <p:cNvSpPr>
              <a:spLocks noChangeShapeType="1"/>
            </p:cNvSpPr>
            <p:nvPr/>
          </p:nvSpPr>
          <p:spPr bwMode="auto">
            <a:xfrm>
              <a:off x="1964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Arc 32"/>
            <p:cNvSpPr>
              <a:spLocks/>
            </p:cNvSpPr>
            <p:nvPr/>
          </p:nvSpPr>
          <p:spPr bwMode="auto">
            <a:xfrm>
              <a:off x="2108" y="2961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17" name="Text Box 33"/>
          <p:cNvSpPr txBox="1">
            <a:spLocks noChangeArrowheads="1"/>
          </p:cNvSpPr>
          <p:nvPr/>
        </p:nvSpPr>
        <p:spPr bwMode="auto">
          <a:xfrm>
            <a:off x="1992313" y="5081588"/>
            <a:ext cx="10429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push b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5232400" y="4508500"/>
            <a:ext cx="812800" cy="1860550"/>
            <a:chOff x="3296" y="2840"/>
            <a:chExt cx="512" cy="1172"/>
          </a:xfrm>
        </p:grpSpPr>
        <p:sp>
          <p:nvSpPr>
            <p:cNvPr id="116773" name="Rectangle 35" descr="80%"/>
            <p:cNvSpPr>
              <a:spLocks noChangeArrowheads="1"/>
            </p:cNvSpPr>
            <p:nvPr/>
          </p:nvSpPr>
          <p:spPr bwMode="auto">
            <a:xfrm>
              <a:off x="3304" y="3208"/>
              <a:ext cx="504" cy="560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74" name="Rectangle 36"/>
            <p:cNvSpPr>
              <a:spLocks noChangeArrowheads="1"/>
            </p:cNvSpPr>
            <p:nvPr/>
          </p:nvSpPr>
          <p:spPr bwMode="auto">
            <a:xfrm>
              <a:off x="3443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c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75" name="Rectangle 37"/>
            <p:cNvSpPr>
              <a:spLocks noChangeArrowheads="1"/>
            </p:cNvSpPr>
            <p:nvPr/>
          </p:nvSpPr>
          <p:spPr bwMode="auto">
            <a:xfrm>
              <a:off x="3296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76" name="Line 38"/>
            <p:cNvSpPr>
              <a:spLocks noChangeShapeType="1"/>
            </p:cNvSpPr>
            <p:nvPr/>
          </p:nvSpPr>
          <p:spPr bwMode="auto">
            <a:xfrm>
              <a:off x="3304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7" name="Line 39"/>
            <p:cNvSpPr>
              <a:spLocks noChangeShapeType="1"/>
            </p:cNvSpPr>
            <p:nvPr/>
          </p:nvSpPr>
          <p:spPr bwMode="auto">
            <a:xfrm>
              <a:off x="3304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8" name="Line 40"/>
            <p:cNvSpPr>
              <a:spLocks noChangeShapeType="1"/>
            </p:cNvSpPr>
            <p:nvPr/>
          </p:nvSpPr>
          <p:spPr bwMode="auto">
            <a:xfrm>
              <a:off x="3308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9" name="Line 41"/>
            <p:cNvSpPr>
              <a:spLocks noChangeShapeType="1"/>
            </p:cNvSpPr>
            <p:nvPr/>
          </p:nvSpPr>
          <p:spPr bwMode="auto">
            <a:xfrm>
              <a:off x="3296" y="320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0" name="Line 42"/>
            <p:cNvSpPr>
              <a:spLocks noChangeShapeType="1"/>
            </p:cNvSpPr>
            <p:nvPr/>
          </p:nvSpPr>
          <p:spPr bwMode="auto">
            <a:xfrm>
              <a:off x="3308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1" name="Arc 43"/>
            <p:cNvSpPr>
              <a:spLocks/>
            </p:cNvSpPr>
            <p:nvPr/>
          </p:nvSpPr>
          <p:spPr bwMode="auto">
            <a:xfrm>
              <a:off x="3420" y="2849"/>
              <a:ext cx="176" cy="320"/>
            </a:xfrm>
            <a:custGeom>
              <a:avLst/>
              <a:gdLst>
                <a:gd name="T0" fmla="*/ 0 w 21600"/>
                <a:gd name="T1" fmla="*/ 0 h 21600"/>
                <a:gd name="T2" fmla="*/ 176 w 21600"/>
                <a:gd name="T3" fmla="*/ 320 h 21600"/>
                <a:gd name="T4" fmla="*/ 0 w 21600"/>
                <a:gd name="T5" fmla="*/ 32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28" name="Text Box 44"/>
          <p:cNvSpPr txBox="1">
            <a:spLocks noChangeArrowheads="1"/>
          </p:cNvSpPr>
          <p:nvPr/>
        </p:nvSpPr>
        <p:spPr bwMode="auto">
          <a:xfrm>
            <a:off x="4237038" y="4703763"/>
            <a:ext cx="1017587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push c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7467600" y="4508500"/>
            <a:ext cx="812800" cy="1860550"/>
            <a:chOff x="4704" y="2840"/>
            <a:chExt cx="512" cy="1172"/>
          </a:xfrm>
        </p:grpSpPr>
        <p:sp>
          <p:nvSpPr>
            <p:cNvPr id="116784" name="Rectangle 46" descr="80%"/>
            <p:cNvSpPr>
              <a:spLocks noChangeArrowheads="1"/>
            </p:cNvSpPr>
            <p:nvPr/>
          </p:nvSpPr>
          <p:spPr bwMode="auto">
            <a:xfrm>
              <a:off x="4712" y="3376"/>
              <a:ext cx="504" cy="392"/>
            </a:xfrm>
            <a:prstGeom prst="rect">
              <a:avLst/>
            </a:prstGeom>
            <a:pattFill prst="pct80">
              <a:fgClr>
                <a:schemeClr val="accent1"/>
              </a:fgClr>
              <a:bgClr>
                <a:srgbClr val="FFFFFF"/>
              </a:bgClr>
            </a:patt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85" name="Rectangle 47"/>
            <p:cNvSpPr>
              <a:spLocks noChangeArrowheads="1"/>
            </p:cNvSpPr>
            <p:nvPr/>
          </p:nvSpPr>
          <p:spPr bwMode="auto">
            <a:xfrm>
              <a:off x="4851" y="3172"/>
              <a:ext cx="214" cy="6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endParaRPr kumimoji="0" lang="en-US" sz="2000" b="0">
                <a:latin typeface="Verdana" pitchFamily="34" charset="0"/>
              </a:endParaRP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b</a:t>
              </a:r>
            </a:p>
            <a:p>
              <a:pPr algn="l">
                <a:lnSpc>
                  <a:spcPct val="100000"/>
                </a:lnSpc>
              </a:pPr>
              <a:r>
                <a:rPr kumimoji="0" lang="en-US" sz="2000" b="0">
                  <a:solidFill>
                    <a:schemeClr val="bg1"/>
                  </a:solidFill>
                  <a:latin typeface="Verdana" pitchFamily="34" charset="0"/>
                </a:rPr>
                <a:t>a</a:t>
              </a:r>
            </a:p>
          </p:txBody>
        </p:sp>
        <p:sp>
          <p:nvSpPr>
            <p:cNvPr id="116786" name="Rectangle 48"/>
            <p:cNvSpPr>
              <a:spLocks noChangeArrowheads="1"/>
            </p:cNvSpPr>
            <p:nvPr/>
          </p:nvSpPr>
          <p:spPr bwMode="auto">
            <a:xfrm>
              <a:off x="4704" y="2856"/>
              <a:ext cx="508" cy="115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  <p:sp>
          <p:nvSpPr>
            <p:cNvPr id="116787" name="Line 49"/>
            <p:cNvSpPr>
              <a:spLocks noChangeShapeType="1"/>
            </p:cNvSpPr>
            <p:nvPr/>
          </p:nvSpPr>
          <p:spPr bwMode="auto">
            <a:xfrm>
              <a:off x="4712" y="3372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8" name="Line 50"/>
            <p:cNvSpPr>
              <a:spLocks noChangeShapeType="1"/>
            </p:cNvSpPr>
            <p:nvPr/>
          </p:nvSpPr>
          <p:spPr bwMode="auto">
            <a:xfrm>
              <a:off x="4712" y="3580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89" name="Line 51"/>
            <p:cNvSpPr>
              <a:spLocks noChangeShapeType="1"/>
            </p:cNvSpPr>
            <p:nvPr/>
          </p:nvSpPr>
          <p:spPr bwMode="auto">
            <a:xfrm>
              <a:off x="4716" y="3768"/>
              <a:ext cx="492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0" name="Line 52"/>
            <p:cNvSpPr>
              <a:spLocks noChangeShapeType="1"/>
            </p:cNvSpPr>
            <p:nvPr/>
          </p:nvSpPr>
          <p:spPr bwMode="auto">
            <a:xfrm>
              <a:off x="4716" y="2840"/>
              <a:ext cx="492" cy="0"/>
            </a:xfrm>
            <a:prstGeom prst="line">
              <a:avLst/>
            </a:prstGeom>
            <a:noFill/>
            <a:ln w="1016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91" name="Arc 53"/>
            <p:cNvSpPr>
              <a:spLocks/>
            </p:cNvSpPr>
            <p:nvPr/>
          </p:nvSpPr>
          <p:spPr bwMode="auto">
            <a:xfrm>
              <a:off x="4933" y="2953"/>
              <a:ext cx="152" cy="336"/>
            </a:xfrm>
            <a:custGeom>
              <a:avLst/>
              <a:gdLst>
                <a:gd name="T0" fmla="*/ 0 w 21600"/>
                <a:gd name="T1" fmla="*/ 336 h 21600"/>
                <a:gd name="T2" fmla="*/ 151 w 21600"/>
                <a:gd name="T3" fmla="*/ 0 h 21600"/>
                <a:gd name="T4" fmla="*/ 152 w 21600"/>
                <a:gd name="T5" fmla="*/ 33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726"/>
                    <a:pt x="9584" y="78"/>
                    <a:pt x="21458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 algn="l">
                <a:lnSpc>
                  <a:spcPct val="100000"/>
                </a:lnSpc>
              </a:pPr>
              <a:endParaRPr kumimoji="0" lang="en-US" b="0">
                <a:latin typeface="Garamond" pitchFamily="18" charset="0"/>
              </a:endParaRPr>
            </a:p>
          </p:txBody>
        </p:sp>
      </p:grpSp>
      <p:sp>
        <p:nvSpPr>
          <p:cNvPr id="1091638" name="Text Box 54"/>
          <p:cNvSpPr txBox="1">
            <a:spLocks noChangeArrowheads="1"/>
          </p:cNvSpPr>
          <p:nvPr/>
        </p:nvSpPr>
        <p:spPr bwMode="auto">
          <a:xfrm>
            <a:off x="6678613" y="5032375"/>
            <a:ext cx="654050" cy="701675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pop</a:t>
            </a:r>
          </a:p>
          <a:p>
            <a:pPr algn="l">
              <a:lnSpc>
                <a:spcPct val="100000"/>
              </a:lnSpc>
            </a:pPr>
            <a:r>
              <a:rPr kumimoji="0" lang="en-US" sz="2000" b="0">
                <a:solidFill>
                  <a:srgbClr val="FF0000"/>
                </a:solidFill>
                <a:latin typeface="Verdana" pitchFamily="34" charset="0"/>
              </a:rPr>
              <a:t>  </a:t>
            </a:r>
            <a:r>
              <a:rPr kumimoji="0" lang="en-US" sz="2000" b="0">
                <a:solidFill>
                  <a:srgbClr val="FF0000"/>
                </a:solidFill>
                <a:latin typeface="Verdana" pitchFamily="34" charset="0"/>
                <a:sym typeface="Wingdings" pitchFamily="2" charset="2"/>
              </a:rPr>
              <a:t></a:t>
            </a:r>
            <a:endParaRPr kumimoji="0" lang="en-US" sz="2000" b="0">
              <a:solidFill>
                <a:srgbClr val="FF0000"/>
              </a:solidFill>
              <a:latin typeface="Verdana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617" grpId="0" autoUpdateAnimBg="0"/>
      <p:bldP spid="1091628" grpId="0" autoUpdateAnimBg="0"/>
      <p:bldP spid="1091638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63563" y="271463"/>
            <a:ext cx="8115300" cy="500062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Register Stack Organization</a:t>
            </a:r>
            <a:endParaRPr lang="en-US" altLang="ko-KR" sz="3200" dirty="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6225" y="2546350"/>
            <a:ext cx="2095500" cy="2841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</a:pPr>
            <a:r>
              <a:rPr lang="en-US" altLang="ko-KR"/>
              <a:t>      </a:t>
            </a:r>
            <a:r>
              <a:rPr lang="en-US" altLang="ko-KR">
                <a:solidFill>
                  <a:srgbClr val="990000"/>
                </a:solidFill>
              </a:rPr>
              <a:t>Register Stack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74688" y="4254500"/>
            <a:ext cx="2476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>
                <a:solidFill>
                  <a:srgbClr val="000099"/>
                </a:solidFill>
              </a:rPr>
              <a:t>Push</a:t>
            </a:r>
            <a:r>
              <a:rPr lang="en-US" altLang="ko-KR" u="sng"/>
              <a:t>, </a:t>
            </a:r>
            <a:r>
              <a:rPr lang="en-US" altLang="ko-KR" u="sng">
                <a:solidFill>
                  <a:schemeClr val="tx2"/>
                </a:solidFill>
              </a:rPr>
              <a:t>Pop </a:t>
            </a:r>
            <a:r>
              <a:rPr lang="en-US" altLang="ko-KR" u="sng"/>
              <a:t>operations</a:t>
            </a:r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1393825" y="5111750"/>
            <a:ext cx="731354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 dirty="0">
                <a:solidFill>
                  <a:srgbClr val="FF0000"/>
                </a:solidFill>
              </a:rPr>
              <a:t>PUSH</a:t>
            </a: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3989388" y="5111750"/>
            <a:ext cx="583493" cy="32829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u="sng" dirty="0">
                <a:solidFill>
                  <a:srgbClr val="FF0000"/>
                </a:solidFill>
              </a:rPr>
              <a:t>POP</a:t>
            </a: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682625" y="5375275"/>
            <a:ext cx="5679505" cy="110017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SP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SP + 1	                   </a:t>
            </a:r>
            <a:r>
              <a:rPr lang="en-US" altLang="ko-KR" sz="1400" dirty="0" smtClean="0"/>
              <a:t>	DR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M[SP]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M[SP]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DR	                 </a:t>
            </a:r>
            <a:r>
              <a:rPr lang="en-US" altLang="ko-KR" sz="1400" dirty="0" smtClean="0"/>
              <a:t>SP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SP </a:t>
            </a:r>
            <a:r>
              <a:rPr lang="en-US" altLang="ko-KR" sz="1400" dirty="0">
                <a:sym typeface="Symbol" pitchFamily="18" charset="2"/>
              </a:rPr>
              <a:t></a:t>
            </a:r>
            <a:r>
              <a:rPr lang="en-US" altLang="ko-KR" sz="1400" dirty="0"/>
              <a:t> 1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If (SP = 0) then (FULL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1)	</a:t>
            </a:r>
            <a:r>
              <a:rPr lang="en-US" altLang="ko-KR" sz="1400" dirty="0" smtClean="0"/>
              <a:t>If </a:t>
            </a:r>
            <a:r>
              <a:rPr lang="en-US" altLang="ko-KR" sz="1400" dirty="0"/>
              <a:t>(SP = 0) then (EMPTY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1)</a:t>
            </a:r>
          </a:p>
          <a:p>
            <a:pPr marL="571500" lvl="1" algn="l" defTabSz="762000">
              <a:lnSpc>
                <a:spcPct val="109000"/>
              </a:lnSpc>
              <a:spcBef>
                <a:spcPct val="11000"/>
              </a:spcBef>
            </a:pPr>
            <a:r>
              <a:rPr lang="en-US" altLang="ko-KR" sz="1400" dirty="0"/>
              <a:t>EMPTY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0 	                 </a:t>
            </a:r>
            <a:r>
              <a:rPr lang="en-US" altLang="ko-KR" sz="1400" dirty="0" smtClean="0"/>
              <a:t>FULL </a:t>
            </a:r>
            <a:r>
              <a:rPr lang="en-US" altLang="ko-KR" sz="1200" dirty="0">
                <a:latin typeface="Symbol" pitchFamily="18" charset="2"/>
              </a:rPr>
              <a:t></a:t>
            </a:r>
            <a:r>
              <a:rPr lang="en-US" altLang="ko-KR" sz="1400" dirty="0"/>
              <a:t> 0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30238" y="831850"/>
            <a:ext cx="8286750" cy="175176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just" defTabSz="762000"/>
            <a:r>
              <a:rPr lang="en-US" altLang="ko-KR" dirty="0">
                <a:solidFill>
                  <a:srgbClr val="FF0000"/>
                </a:solidFill>
              </a:rPr>
              <a:t>Stack</a:t>
            </a:r>
          </a:p>
          <a:p>
            <a:pPr algn="just" defTabSz="762000"/>
            <a:r>
              <a:rPr lang="en-US" altLang="ko-KR" dirty="0"/>
              <a:t>     - Very useful feature for nested subroutines, nested interrupt services</a:t>
            </a:r>
          </a:p>
          <a:p>
            <a:pPr algn="just" defTabSz="762000"/>
            <a:r>
              <a:rPr lang="en-US" altLang="ko-KR" dirty="0"/>
              <a:t>     - Also efficient for arithmetic expression evaluation</a:t>
            </a:r>
          </a:p>
          <a:p>
            <a:pPr algn="just" defTabSz="762000"/>
            <a:r>
              <a:rPr lang="en-US" altLang="ko-KR" dirty="0"/>
              <a:t>     - Storage which can be accessed in LIFO</a:t>
            </a:r>
          </a:p>
          <a:p>
            <a:pPr algn="just" defTabSz="762000"/>
            <a:r>
              <a:rPr lang="en-US" altLang="ko-KR" dirty="0"/>
              <a:t>     - Pointer:  SP</a:t>
            </a:r>
          </a:p>
          <a:p>
            <a:pPr algn="just" defTabSz="762000"/>
            <a:r>
              <a:rPr lang="en-US" altLang="ko-KR" dirty="0"/>
              <a:t>     - Only PUSH and POP operations are applicable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486525" y="2536825"/>
            <a:ext cx="1290638" cy="192881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6486525" y="42926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6486525" y="4105275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6486525" y="39163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5"/>
          <p:cNvSpPr>
            <a:spLocks noChangeShapeType="1"/>
          </p:cNvSpPr>
          <p:nvPr/>
        </p:nvSpPr>
        <p:spPr bwMode="auto">
          <a:xfrm>
            <a:off x="6486525" y="3725863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>
            <a:off x="6486525" y="3538538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>
            <a:off x="6486525" y="2717800"/>
            <a:ext cx="1290638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6958013" y="409892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6958013" y="3902075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6958013" y="3716338"/>
            <a:ext cx="2905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7748588" y="4284663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7748588" y="409892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748588" y="3902075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9240" name="Rectangle 24"/>
          <p:cNvSpPr>
            <a:spLocks noChangeArrowheads="1"/>
          </p:cNvSpPr>
          <p:nvPr/>
        </p:nvSpPr>
        <p:spPr bwMode="auto">
          <a:xfrm>
            <a:off x="7748588" y="3716338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7748588" y="353060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7775575" y="25336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63</a:t>
            </a:r>
          </a:p>
        </p:txBody>
      </p:sp>
      <p:sp>
        <p:nvSpPr>
          <p:cNvPr id="9243" name="Rectangle 27"/>
          <p:cNvSpPr>
            <a:spLocks noChangeArrowheads="1"/>
          </p:cNvSpPr>
          <p:nvPr/>
        </p:nvSpPr>
        <p:spPr bwMode="auto">
          <a:xfrm>
            <a:off x="7632700" y="2297113"/>
            <a:ext cx="78898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Address</a:t>
            </a:r>
          </a:p>
        </p:txBody>
      </p:sp>
      <p:sp>
        <p:nvSpPr>
          <p:cNvPr id="9244" name="Rectangle 28"/>
          <p:cNvSpPr>
            <a:spLocks noChangeArrowheads="1"/>
          </p:cNvSpPr>
          <p:nvPr/>
        </p:nvSpPr>
        <p:spPr bwMode="auto">
          <a:xfrm>
            <a:off x="4614863" y="2865438"/>
            <a:ext cx="5715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FULL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5362575" y="2865438"/>
            <a:ext cx="706438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EMPTY</a:t>
            </a:r>
          </a:p>
        </p:txBody>
      </p:sp>
      <p:sp>
        <p:nvSpPr>
          <p:cNvPr id="9246" name="Rectangle 30"/>
          <p:cNvSpPr>
            <a:spLocks noChangeArrowheads="1"/>
          </p:cNvSpPr>
          <p:nvPr/>
        </p:nvSpPr>
        <p:spPr bwMode="auto">
          <a:xfrm>
            <a:off x="5054600" y="3676650"/>
            <a:ext cx="3841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SP</a:t>
            </a:r>
          </a:p>
        </p:txBody>
      </p:sp>
      <p:sp>
        <p:nvSpPr>
          <p:cNvPr id="9247" name="Rectangle 31"/>
          <p:cNvSpPr>
            <a:spLocks noChangeArrowheads="1"/>
          </p:cNvSpPr>
          <p:nvPr/>
        </p:nvSpPr>
        <p:spPr bwMode="auto">
          <a:xfrm>
            <a:off x="4887913" y="3667125"/>
            <a:ext cx="773112" cy="23177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540067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2" name="Rectangle 36"/>
          <p:cNvSpPr>
            <a:spLocks noChangeArrowheads="1"/>
          </p:cNvSpPr>
          <p:nvPr/>
        </p:nvSpPr>
        <p:spPr bwMode="auto">
          <a:xfrm>
            <a:off x="6486525" y="4597400"/>
            <a:ext cx="1290638" cy="16510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3" name="Rectangle 37"/>
          <p:cNvSpPr>
            <a:spLocks noChangeArrowheads="1"/>
          </p:cNvSpPr>
          <p:nvPr/>
        </p:nvSpPr>
        <p:spPr bwMode="auto">
          <a:xfrm>
            <a:off x="6897688" y="4564063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DR</a:t>
            </a:r>
          </a:p>
        </p:txBody>
      </p:sp>
      <p:sp>
        <p:nvSpPr>
          <p:cNvPr id="9254" name="Rectangle 38"/>
          <p:cNvSpPr>
            <a:spLocks noChangeArrowheads="1"/>
          </p:cNvSpPr>
          <p:nvPr/>
        </p:nvSpPr>
        <p:spPr bwMode="auto">
          <a:xfrm>
            <a:off x="4960938" y="2593975"/>
            <a:ext cx="642937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/>
              <a:t>Flags</a:t>
            </a:r>
          </a:p>
        </p:txBody>
      </p:sp>
      <p:sp>
        <p:nvSpPr>
          <p:cNvPr id="9255" name="Rectangle 39"/>
          <p:cNvSpPr>
            <a:spLocks noChangeArrowheads="1"/>
          </p:cNvSpPr>
          <p:nvPr/>
        </p:nvSpPr>
        <p:spPr bwMode="auto">
          <a:xfrm>
            <a:off x="4614863" y="3424238"/>
            <a:ext cx="1303337" cy="280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/>
              <a:t>Stack pointer</a:t>
            </a:r>
          </a:p>
        </p:txBody>
      </p:sp>
      <p:sp>
        <p:nvSpPr>
          <p:cNvPr id="9256" name="Rectangle 40"/>
          <p:cNvSpPr>
            <a:spLocks noChangeArrowheads="1"/>
          </p:cNvSpPr>
          <p:nvPr/>
        </p:nvSpPr>
        <p:spPr bwMode="auto">
          <a:xfrm>
            <a:off x="6826250" y="2293938"/>
            <a:ext cx="585098" cy="3052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defTabSz="762000"/>
            <a:r>
              <a:rPr lang="en-US" altLang="ko-KR" sz="1400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9257" name="Line 41"/>
          <p:cNvSpPr>
            <a:spLocks noChangeShapeType="1"/>
          </p:cNvSpPr>
          <p:nvPr/>
        </p:nvSpPr>
        <p:spPr bwMode="auto">
          <a:xfrm flipV="1">
            <a:off x="8251825" y="3654425"/>
            <a:ext cx="0" cy="776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Rectangle 44"/>
          <p:cNvSpPr>
            <a:spLocks noChangeArrowheads="1"/>
          </p:cNvSpPr>
          <p:nvPr/>
        </p:nvSpPr>
        <p:spPr bwMode="auto">
          <a:xfrm>
            <a:off x="4581525" y="2876550"/>
            <a:ext cx="631825" cy="220663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48"/>
          <p:cNvSpPr>
            <a:spLocks noChangeShapeType="1"/>
          </p:cNvSpPr>
          <p:nvPr/>
        </p:nvSpPr>
        <p:spPr bwMode="auto">
          <a:xfrm>
            <a:off x="5667375" y="3771900"/>
            <a:ext cx="8001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9265" name="Text Box 49"/>
          <p:cNvSpPr txBox="1">
            <a:spLocks noChangeArrowheads="1"/>
          </p:cNvSpPr>
          <p:nvPr/>
        </p:nvSpPr>
        <p:spPr bwMode="auto">
          <a:xfrm>
            <a:off x="4946650" y="3886200"/>
            <a:ext cx="64611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ko-KR" sz="1400"/>
              <a:t>6 bits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914400"/>
            <a:ext cx="5943600" cy="663575"/>
          </a:xfrm>
          <a:noFill/>
        </p:spPr>
        <p:txBody>
          <a:bodyPr>
            <a:noAutofit/>
          </a:bodyPr>
          <a:lstStyle/>
          <a:p>
            <a:pPr algn="ctr"/>
            <a:r>
              <a:rPr lang="en-US" altLang="ko-KR" sz="3200" dirty="0" smtClean="0"/>
              <a:t>Organization of a Digital System</a:t>
            </a: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457200" y="1828800"/>
            <a:ext cx="8077200" cy="374461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sz="2000" dirty="0" smtClean="0"/>
              <a:t>The internal organization of a computer is defined as</a:t>
            </a: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Set </a:t>
            </a:r>
            <a:r>
              <a:rPr lang="en-US" altLang="ko-KR" sz="2000" dirty="0">
                <a:solidFill>
                  <a:schemeClr val="tx1"/>
                </a:solidFill>
              </a:rPr>
              <a:t>of registers and their </a:t>
            </a:r>
            <a:r>
              <a:rPr lang="en-US" altLang="ko-KR" sz="2000" dirty="0" smtClean="0">
                <a:solidFill>
                  <a:schemeClr val="tx1"/>
                </a:solidFill>
              </a:rPr>
              <a:t>functions.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Microoperations</a:t>
            </a:r>
            <a:r>
              <a:rPr lang="en-US" altLang="ko-KR" sz="2000" dirty="0" smtClean="0">
                <a:solidFill>
                  <a:schemeClr val="tx1"/>
                </a:solidFill>
              </a:rPr>
              <a:t> (Set </a:t>
            </a:r>
            <a:r>
              <a:rPr lang="en-US" altLang="ko-KR" sz="2000" dirty="0">
                <a:solidFill>
                  <a:schemeClr val="tx1"/>
                </a:solidFill>
              </a:rPr>
              <a:t>of allowable </a:t>
            </a:r>
            <a:r>
              <a:rPr lang="en-US" altLang="ko-KR" sz="2000" dirty="0" err="1">
                <a:solidFill>
                  <a:schemeClr val="tx1"/>
                </a:solidFill>
              </a:rPr>
              <a:t>microoperations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en-US" altLang="ko-KR" sz="2000" dirty="0" smtClean="0">
                <a:solidFill>
                  <a:schemeClr val="tx1"/>
                </a:solidFill>
              </a:rPr>
              <a:t>provided by the organization </a:t>
            </a:r>
            <a:r>
              <a:rPr lang="en-US" altLang="ko-KR" sz="2000" dirty="0">
                <a:solidFill>
                  <a:schemeClr val="tx1"/>
                </a:solidFill>
              </a:rPr>
              <a:t>of the </a:t>
            </a:r>
            <a:r>
              <a:rPr lang="en-US" altLang="ko-KR" sz="2000" dirty="0" smtClean="0">
                <a:solidFill>
                  <a:schemeClr val="tx1"/>
                </a:solidFill>
              </a:rPr>
              <a:t>computer).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marL="457200" indent="-457200" algn="just" defTabSz="7620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US" altLang="ko-KR" sz="2000" dirty="0" smtClean="0">
                <a:solidFill>
                  <a:schemeClr val="tx1"/>
                </a:solidFill>
              </a:rPr>
              <a:t> Control </a:t>
            </a:r>
            <a:r>
              <a:rPr lang="en-US" altLang="ko-KR" sz="2000" dirty="0">
                <a:solidFill>
                  <a:schemeClr val="tx1"/>
                </a:solidFill>
              </a:rPr>
              <a:t>signals that initiate the sequence of </a:t>
            </a:r>
            <a:r>
              <a:rPr lang="en-US" altLang="ko-KR" sz="2000" dirty="0" err="1" smtClean="0">
                <a:solidFill>
                  <a:schemeClr val="tx1"/>
                </a:solidFill>
              </a:rPr>
              <a:t>microoperations</a:t>
            </a:r>
            <a:r>
              <a:rPr lang="en-US" altLang="ko-KR" sz="2000" dirty="0" smtClean="0">
                <a:solidFill>
                  <a:schemeClr val="tx1"/>
                </a:solidFill>
              </a:rPr>
              <a:t> </a:t>
            </a:r>
            <a:r>
              <a:rPr lang="en-US" altLang="ko-KR" sz="2000" dirty="0">
                <a:solidFill>
                  <a:schemeClr val="tx1"/>
                </a:solidFill>
              </a:rPr>
              <a:t>(to </a:t>
            </a:r>
            <a:r>
              <a:rPr lang="en-US" altLang="ko-KR" sz="2000" dirty="0" smtClean="0">
                <a:solidFill>
                  <a:schemeClr val="tx1"/>
                </a:solidFill>
              </a:rPr>
              <a:t>perform </a:t>
            </a:r>
            <a:r>
              <a:rPr lang="en-US" altLang="ko-KR" sz="2000" dirty="0">
                <a:solidFill>
                  <a:schemeClr val="tx1"/>
                </a:solidFill>
              </a:rPr>
              <a:t>the functions</a:t>
            </a:r>
            <a:r>
              <a:rPr lang="en-US" altLang="ko-KR" sz="2000" dirty="0" smtClean="0">
                <a:solidFill>
                  <a:schemeClr val="tx1"/>
                </a:solidFill>
              </a:rPr>
              <a:t>).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just" defTabSz="762000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  <a:p>
            <a:pPr algn="just" defTabSz="762000" latinLnBrk="1">
              <a:lnSpc>
                <a:spcPct val="150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15925"/>
            <a:ext cx="7375525" cy="57467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Memory Stack Organization</a:t>
            </a:r>
            <a:endParaRPr lang="en-US" altLang="ko-KR" sz="3200" dirty="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1354138" y="4976813"/>
            <a:ext cx="34925" cy="1317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152400" y="3200400"/>
            <a:ext cx="6324600" cy="311457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90488" tIns="44450" rIns="90488" bIns="44450">
            <a:spAutoFit/>
          </a:bodyPr>
          <a:lstStyle/>
          <a:p>
            <a:pPr algn="just" defTabSz="762000">
              <a:lnSpc>
                <a:spcPct val="150000"/>
              </a:lnSpc>
            </a:pPr>
            <a:r>
              <a:rPr lang="en-US" altLang="ko-KR" dirty="0" smtClean="0"/>
              <a:t> </a:t>
            </a:r>
            <a:r>
              <a:rPr lang="en-US" altLang="ko-KR" dirty="0"/>
              <a:t>- A portion of memory is used as a stack with </a:t>
            </a:r>
            <a:r>
              <a:rPr lang="en-US" altLang="ko-KR" dirty="0" smtClean="0"/>
              <a:t>a processor </a:t>
            </a:r>
            <a:r>
              <a:rPr lang="en-US" altLang="ko-KR" dirty="0"/>
              <a:t>register as a stack </a:t>
            </a:r>
            <a:r>
              <a:rPr lang="en-US" altLang="ko-KR" dirty="0" smtClean="0"/>
              <a:t>pointer.</a:t>
            </a:r>
            <a:endParaRPr lang="en-US" altLang="ko-KR" dirty="0"/>
          </a:p>
          <a:p>
            <a:pPr algn="just" defTabSz="762000">
              <a:lnSpc>
                <a:spcPct val="150000"/>
              </a:lnSpc>
            </a:pPr>
            <a:r>
              <a:rPr lang="en-US" altLang="ko-KR" dirty="0" smtClean="0"/>
              <a:t>       </a:t>
            </a:r>
            <a:r>
              <a:rPr lang="en-US" altLang="ko-KR" dirty="0"/>
              <a:t>- PUSH:	SP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SP - 1</a:t>
            </a:r>
          </a:p>
          <a:p>
            <a:pPr marL="571500" lvl="1" algn="just" defTabSz="762000"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en-US" altLang="ko-KR" dirty="0" smtClean="0"/>
              <a:t>	M[SP</a:t>
            </a:r>
            <a:r>
              <a:rPr lang="en-US" altLang="ko-KR" dirty="0"/>
              <a:t>]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DR</a:t>
            </a:r>
          </a:p>
          <a:p>
            <a:pPr algn="just" defTabSz="762000">
              <a:lnSpc>
                <a:spcPct val="150000"/>
              </a:lnSpc>
            </a:pPr>
            <a:r>
              <a:rPr lang="en-US" altLang="ko-KR" dirty="0"/>
              <a:t>       - </a:t>
            </a:r>
            <a:r>
              <a:rPr lang="en-US" altLang="ko-KR" dirty="0" smtClean="0"/>
              <a:t>POP:	DR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M[SP]</a:t>
            </a:r>
          </a:p>
          <a:p>
            <a:pPr marL="571500" lvl="1" algn="just" defTabSz="762000">
              <a:lnSpc>
                <a:spcPct val="150000"/>
              </a:lnSpc>
            </a:pPr>
            <a:r>
              <a:rPr lang="en-US" altLang="ko-KR" dirty="0"/>
              <a:t>               </a:t>
            </a:r>
            <a:r>
              <a:rPr lang="en-US" altLang="ko-KR" dirty="0" smtClean="0"/>
              <a:t>	SP </a:t>
            </a:r>
            <a:r>
              <a:rPr lang="en-US" altLang="ko-KR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dirty="0"/>
              <a:t> SP + 1 </a:t>
            </a:r>
          </a:p>
          <a:p>
            <a:pPr marL="571500" lvl="1" algn="just" defTabSz="762000">
              <a:lnSpc>
                <a:spcPct val="96000"/>
              </a:lnSpc>
            </a:pPr>
            <a:endParaRPr lang="en-US" altLang="ko-KR" dirty="0"/>
          </a:p>
          <a:p>
            <a:pPr algn="just" defTabSz="762000">
              <a:lnSpc>
                <a:spcPct val="96000"/>
              </a:lnSpc>
            </a:pPr>
            <a:r>
              <a:rPr lang="en-US" altLang="ko-KR" dirty="0"/>
              <a:t>       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44513" y="1133475"/>
            <a:ext cx="3138361" cy="9207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Memory with Program, Data, </a:t>
            </a:r>
          </a:p>
          <a:p>
            <a:pPr algn="l" defTabSz="762000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	and Stack Segments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519863" y="909638"/>
            <a:ext cx="1157287" cy="2863850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6526213" y="356552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Rectangle 11"/>
          <p:cNvSpPr>
            <a:spLocks noChangeArrowheads="1"/>
          </p:cNvSpPr>
          <p:nvPr/>
        </p:nvSpPr>
        <p:spPr bwMode="auto">
          <a:xfrm>
            <a:off x="7664450" y="3557588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4001</a:t>
            </a:r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526213" y="339248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526213" y="3221038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6526213" y="30480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6526213" y="2873375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6526213" y="2641600"/>
            <a:ext cx="11557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6519863" y="1625600"/>
            <a:ext cx="1146175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7664450" y="33845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4000</a:t>
            </a:r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7664450" y="31940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3999</a:t>
            </a:r>
          </a:p>
        </p:txBody>
      </p:sp>
      <p:sp>
        <p:nvSpPr>
          <p:cNvPr id="10260" name="Rectangle 20"/>
          <p:cNvSpPr>
            <a:spLocks noChangeArrowheads="1"/>
          </p:cNvSpPr>
          <p:nvPr/>
        </p:nvSpPr>
        <p:spPr bwMode="auto">
          <a:xfrm>
            <a:off x="7664450" y="301942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3998</a:t>
            </a:r>
          </a:p>
        </p:txBody>
      </p:sp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7664450" y="2847975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3997</a:t>
            </a:r>
          </a:p>
        </p:txBody>
      </p:sp>
      <p:sp>
        <p:nvSpPr>
          <p:cNvPr id="10262" name="Rectangle 22"/>
          <p:cNvSpPr>
            <a:spLocks noChangeArrowheads="1"/>
          </p:cNvSpPr>
          <p:nvPr/>
        </p:nvSpPr>
        <p:spPr bwMode="auto">
          <a:xfrm>
            <a:off x="7664450" y="2266950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3000</a:t>
            </a:r>
          </a:p>
        </p:txBody>
      </p:sp>
      <p:sp>
        <p:nvSpPr>
          <p:cNvPr id="10263" name="Rectangle 23"/>
          <p:cNvSpPr>
            <a:spLocks noChangeArrowheads="1"/>
          </p:cNvSpPr>
          <p:nvPr/>
        </p:nvSpPr>
        <p:spPr bwMode="auto">
          <a:xfrm>
            <a:off x="6838950" y="1801813"/>
            <a:ext cx="509588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CC3300"/>
                </a:solidFill>
              </a:rPr>
              <a:t>Data</a:t>
            </a:r>
          </a:p>
          <a:p>
            <a:pPr algn="l" defTabSz="762000" latinLnBrk="1"/>
            <a:endParaRPr lang="en-US" altLang="ko-KR" sz="1200">
              <a:solidFill>
                <a:srgbClr val="CC3300"/>
              </a:solidFill>
            </a:endParaRPr>
          </a:p>
        </p:txBody>
      </p:sp>
      <p:sp>
        <p:nvSpPr>
          <p:cNvPr id="10264" name="Rectangle 24"/>
          <p:cNvSpPr>
            <a:spLocks noChangeArrowheads="1"/>
          </p:cNvSpPr>
          <p:nvPr/>
        </p:nvSpPr>
        <p:spPr bwMode="auto">
          <a:xfrm>
            <a:off x="6645275" y="1952625"/>
            <a:ext cx="9683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CC3300"/>
                </a:solidFill>
              </a:rPr>
              <a:t>(operands)</a:t>
            </a:r>
          </a:p>
        </p:txBody>
      </p:sp>
      <p:sp>
        <p:nvSpPr>
          <p:cNvPr id="10265" name="Rectangle 25"/>
          <p:cNvSpPr>
            <a:spLocks noChangeArrowheads="1"/>
          </p:cNvSpPr>
          <p:nvPr/>
        </p:nvSpPr>
        <p:spPr bwMode="auto">
          <a:xfrm>
            <a:off x="6680200" y="1128713"/>
            <a:ext cx="806450" cy="4191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33CC"/>
                </a:solidFill>
              </a:rPr>
              <a:t>Program</a:t>
            </a:r>
          </a:p>
          <a:p>
            <a:pPr algn="l" defTabSz="762000" latinLnBrk="1"/>
            <a:endParaRPr lang="en-US" altLang="ko-KR" sz="1200">
              <a:solidFill>
                <a:srgbClr val="0033CC"/>
              </a:solidFill>
            </a:endParaRPr>
          </a:p>
        </p:txBody>
      </p: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508750" y="1273175"/>
            <a:ext cx="115570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33CC"/>
                </a:solidFill>
              </a:rPr>
              <a:t>(instructions</a:t>
            </a:r>
            <a:r>
              <a:rPr lang="en-US" altLang="ko-KR" sz="120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0268" name="Line 28"/>
          <p:cNvSpPr>
            <a:spLocks noChangeShapeType="1"/>
          </p:cNvSpPr>
          <p:nvPr/>
        </p:nvSpPr>
        <p:spPr bwMode="auto">
          <a:xfrm>
            <a:off x="5622925" y="1311275"/>
            <a:ext cx="885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69" name="Rectangle 29"/>
          <p:cNvSpPr>
            <a:spLocks noChangeArrowheads="1"/>
          </p:cNvSpPr>
          <p:nvPr/>
        </p:nvSpPr>
        <p:spPr bwMode="auto">
          <a:xfrm>
            <a:off x="4913313" y="121285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>
            <a:off x="5622925" y="2011363"/>
            <a:ext cx="896938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4" name="Line 34"/>
          <p:cNvSpPr>
            <a:spLocks noChangeShapeType="1"/>
          </p:cNvSpPr>
          <p:nvPr/>
        </p:nvSpPr>
        <p:spPr bwMode="auto">
          <a:xfrm>
            <a:off x="5618163" y="2417763"/>
            <a:ext cx="8985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6" name="Rectangle 36"/>
          <p:cNvSpPr>
            <a:spLocks noChangeArrowheads="1"/>
          </p:cNvSpPr>
          <p:nvPr/>
        </p:nvSpPr>
        <p:spPr bwMode="auto">
          <a:xfrm>
            <a:off x="7673975" y="906463"/>
            <a:ext cx="51752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1000</a:t>
            </a:r>
          </a:p>
        </p:txBody>
      </p:sp>
      <p:sp>
        <p:nvSpPr>
          <p:cNvPr id="10277" name="Rectangle 37"/>
          <p:cNvSpPr>
            <a:spLocks noChangeArrowheads="1"/>
          </p:cNvSpPr>
          <p:nvPr/>
        </p:nvSpPr>
        <p:spPr bwMode="auto">
          <a:xfrm>
            <a:off x="5157788" y="1254125"/>
            <a:ext cx="263525" cy="133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8" name="Rectangle 38"/>
          <p:cNvSpPr>
            <a:spLocks noChangeArrowheads="1"/>
          </p:cNvSpPr>
          <p:nvPr/>
        </p:nvSpPr>
        <p:spPr bwMode="auto">
          <a:xfrm>
            <a:off x="5075238" y="1222375"/>
            <a:ext cx="392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99"/>
                </a:solidFill>
              </a:rPr>
              <a:t>PC</a:t>
            </a:r>
          </a:p>
        </p:txBody>
      </p:sp>
      <p:sp>
        <p:nvSpPr>
          <p:cNvPr id="10279" name="Rectangle 39"/>
          <p:cNvSpPr>
            <a:spLocks noChangeArrowheads="1"/>
          </p:cNvSpPr>
          <p:nvPr/>
        </p:nvSpPr>
        <p:spPr bwMode="auto">
          <a:xfrm>
            <a:off x="5146675" y="1946275"/>
            <a:ext cx="252413" cy="1317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0" name="Rectangle 40"/>
          <p:cNvSpPr>
            <a:spLocks noChangeArrowheads="1"/>
          </p:cNvSpPr>
          <p:nvPr/>
        </p:nvSpPr>
        <p:spPr bwMode="auto">
          <a:xfrm>
            <a:off x="5053013" y="1881188"/>
            <a:ext cx="4000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990000"/>
                </a:solidFill>
              </a:rPr>
              <a:t>AR</a:t>
            </a:r>
          </a:p>
        </p:txBody>
      </p:sp>
      <p:sp>
        <p:nvSpPr>
          <p:cNvPr id="10281" name="Rectangle 41"/>
          <p:cNvSpPr>
            <a:spLocks noChangeArrowheads="1"/>
          </p:cNvSpPr>
          <p:nvPr/>
        </p:nvSpPr>
        <p:spPr bwMode="auto">
          <a:xfrm>
            <a:off x="5053013" y="2338388"/>
            <a:ext cx="351059" cy="27443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 dirty="0">
                <a:solidFill>
                  <a:srgbClr val="FF0000"/>
                </a:solidFill>
              </a:rPr>
              <a:t>SP</a:t>
            </a:r>
          </a:p>
        </p:txBody>
      </p:sp>
      <p:sp>
        <p:nvSpPr>
          <p:cNvPr id="10282" name="Rectangle 42" descr="10%"/>
          <p:cNvSpPr>
            <a:spLocks noChangeArrowheads="1"/>
          </p:cNvSpPr>
          <p:nvPr/>
        </p:nvSpPr>
        <p:spPr bwMode="auto">
          <a:xfrm>
            <a:off x="6529388" y="2270125"/>
            <a:ext cx="1147762" cy="598488"/>
          </a:xfrm>
          <a:prstGeom prst="rect">
            <a:avLst/>
          </a:prstGeom>
          <a:pattFill prst="pct10">
            <a:fgClr>
              <a:schemeClr val="tx1"/>
            </a:fgClr>
            <a:bgClr>
              <a:schemeClr val="bg1"/>
            </a:bgClr>
          </a:patt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3" name="Rectangle 43"/>
          <p:cNvSpPr>
            <a:spLocks noChangeArrowheads="1"/>
          </p:cNvSpPr>
          <p:nvPr/>
        </p:nvSpPr>
        <p:spPr bwMode="auto">
          <a:xfrm>
            <a:off x="6807200" y="2473325"/>
            <a:ext cx="633413" cy="280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400">
                <a:solidFill>
                  <a:srgbClr val="990000"/>
                </a:solidFill>
              </a:rPr>
              <a:t>stack</a:t>
            </a:r>
          </a:p>
        </p:txBody>
      </p:sp>
      <p:sp>
        <p:nvSpPr>
          <p:cNvPr id="10285" name="Rectangle 45"/>
          <p:cNvSpPr>
            <a:spLocks noChangeArrowheads="1"/>
          </p:cNvSpPr>
          <p:nvPr/>
        </p:nvSpPr>
        <p:spPr bwMode="auto">
          <a:xfrm>
            <a:off x="4913313" y="18796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6" name="Rectangle 46"/>
          <p:cNvSpPr>
            <a:spLocks noChangeArrowheads="1"/>
          </p:cNvSpPr>
          <p:nvPr/>
        </p:nvSpPr>
        <p:spPr bwMode="auto">
          <a:xfrm>
            <a:off x="4913313" y="2336800"/>
            <a:ext cx="711200" cy="223838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87" name="Line 47"/>
          <p:cNvSpPr>
            <a:spLocks noChangeShapeType="1"/>
          </p:cNvSpPr>
          <p:nvPr/>
        </p:nvSpPr>
        <p:spPr bwMode="auto">
          <a:xfrm flipV="1">
            <a:off x="8334375" y="2590800"/>
            <a:ext cx="0" cy="1181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0288" name="Text Box 48"/>
          <p:cNvSpPr txBox="1">
            <a:spLocks noChangeArrowheads="1"/>
          </p:cNvSpPr>
          <p:nvPr/>
        </p:nvSpPr>
        <p:spPr bwMode="auto">
          <a:xfrm>
            <a:off x="7697788" y="3829050"/>
            <a:ext cx="1322387" cy="58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ko-KR" sz="1200">
                <a:solidFill>
                  <a:schemeClr val="tx2"/>
                </a:solidFill>
              </a:rPr>
              <a:t>Stack grows</a:t>
            </a:r>
          </a:p>
          <a:p>
            <a:pPr algn="l"/>
            <a:r>
              <a:rPr lang="en-US" altLang="ko-KR" sz="1200">
                <a:solidFill>
                  <a:schemeClr val="tx2"/>
                </a:solidFill>
              </a:rPr>
              <a:t>In this direction</a:t>
            </a:r>
          </a:p>
          <a:p>
            <a:pPr algn="l"/>
            <a:endParaRPr lang="en-US" altLang="ko-KR" sz="1200">
              <a:solidFill>
                <a:schemeClr val="tx2"/>
              </a:solidFill>
            </a:endParaRPr>
          </a:p>
        </p:txBody>
      </p:sp>
      <p:sp>
        <p:nvSpPr>
          <p:cNvPr id="10291" name="Text Box 51"/>
          <p:cNvSpPr txBox="1">
            <a:spLocks noChangeArrowheads="1"/>
          </p:cNvSpPr>
          <p:nvPr/>
        </p:nvSpPr>
        <p:spPr bwMode="auto">
          <a:xfrm>
            <a:off x="228600" y="5750826"/>
            <a:ext cx="8686800" cy="878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- Most computers do not provide hardware to check stack overflow (</a:t>
            </a:r>
            <a:r>
              <a:rPr lang="en-US" altLang="ko-KR" dirty="0" smtClean="0"/>
              <a:t>full stack</a:t>
            </a:r>
            <a:r>
              <a:rPr lang="en-US" altLang="ko-KR" dirty="0"/>
              <a:t>) or underflow (empty stack)  </a:t>
            </a:r>
            <a:r>
              <a:rPr lang="en-US" altLang="ko-KR" dirty="0">
                <a:sym typeface="Wingdings" pitchFamily="2" charset="2"/>
              </a:rPr>
              <a:t> must be done in </a:t>
            </a:r>
            <a:r>
              <a:rPr lang="en-US" altLang="ko-KR" dirty="0" smtClean="0">
                <a:sym typeface="Wingdings" pitchFamily="2" charset="2"/>
              </a:rPr>
              <a:t>software</a:t>
            </a:r>
            <a:endParaRPr lang="en-US" altLang="ko-KR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55588"/>
            <a:ext cx="7366000" cy="517525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Reverse Polish Notation</a:t>
            </a:r>
            <a:endParaRPr lang="en-US" altLang="ko-KR" sz="32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252788" y="1863725"/>
            <a:ext cx="34925" cy="131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604963" y="1185863"/>
            <a:ext cx="6929437" cy="841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A + B	Infix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+ A B	Prefix or Polish notation</a:t>
            </a:r>
          </a:p>
          <a:p>
            <a:pPr marL="381000" indent="-381000" algn="l" defTabSz="152400">
              <a:lnSpc>
                <a:spcPct val="96000"/>
              </a:lnSpc>
              <a:tabLst>
                <a:tab pos="901700" algn="l"/>
              </a:tabLst>
            </a:pPr>
            <a:r>
              <a:rPr lang="en-US" altLang="ko-KR" dirty="0"/>
              <a:t>A B +	Postfix or reverse Polish notation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573338" y="2117725"/>
            <a:ext cx="6261100" cy="955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381000" indent="-381000" algn="l" defTabSz="152400">
              <a:lnSpc>
                <a:spcPct val="94000"/>
              </a:lnSpc>
              <a:spcBef>
                <a:spcPct val="47000"/>
              </a:spcBef>
            </a:pPr>
            <a:r>
              <a:rPr lang="en-US" altLang="ko-KR" sz="1400"/>
              <a:t>     </a:t>
            </a:r>
            <a:r>
              <a:rPr lang="en-US" altLang="ko-KR"/>
              <a:t>- The reverse Polish notation is very suitable for stack 	manipulation</a:t>
            </a:r>
          </a:p>
          <a:p>
            <a:pPr marL="381000" indent="-381000" algn="l" defTabSz="152400" latinLnBrk="1">
              <a:lnSpc>
                <a:spcPct val="94000"/>
              </a:lnSpc>
              <a:spcBef>
                <a:spcPct val="47000"/>
              </a:spcBef>
            </a:pPr>
            <a:endParaRPr lang="en-US" altLang="ko-KR"/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1970088" y="2944813"/>
            <a:ext cx="34925" cy="158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69913" y="2828925"/>
            <a:ext cx="4784725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Evaluation of Arithmetic Expressions</a:t>
            </a: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1057275" y="3160713"/>
            <a:ext cx="7264400" cy="54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 dirty="0"/>
              <a:t>  Any arithmetic expression can be expressed in parenthesis-free </a:t>
            </a:r>
          </a:p>
          <a:p>
            <a:pPr algn="l" defTabSz="762000"/>
            <a:r>
              <a:rPr lang="en-US" altLang="ko-KR" dirty="0"/>
              <a:t>   Polish notation, including reverse Polish notation</a:t>
            </a:r>
          </a:p>
        </p:txBody>
      </p:sp>
      <p:sp>
        <p:nvSpPr>
          <p:cNvPr id="11273" name="Rectangle 9"/>
          <p:cNvSpPr>
            <a:spLocks noChangeArrowheads="1"/>
          </p:cNvSpPr>
          <p:nvPr/>
        </p:nvSpPr>
        <p:spPr bwMode="auto">
          <a:xfrm>
            <a:off x="2052638" y="4198938"/>
            <a:ext cx="3692525" cy="31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96000"/>
              </a:lnSpc>
            </a:pPr>
            <a:r>
              <a:rPr lang="en-US" altLang="ko-KR"/>
              <a:t>(3 * 4) + (5 * 6)    </a:t>
            </a:r>
            <a:r>
              <a:rPr lang="en-US" altLang="ko-KR">
                <a:sym typeface="Symbol" pitchFamily="18" charset="2"/>
              </a:rPr>
              <a:t></a:t>
            </a:r>
            <a:r>
              <a:rPr lang="en-US" altLang="ko-KR"/>
              <a:t>      3 4 * 5 6 * +</a:t>
            </a:r>
          </a:p>
        </p:txBody>
      </p:sp>
      <p:sp>
        <p:nvSpPr>
          <p:cNvPr id="11275" name="Rectangle 11"/>
          <p:cNvSpPr>
            <a:spLocks noChangeArrowheads="1"/>
          </p:cNvSpPr>
          <p:nvPr/>
        </p:nvSpPr>
        <p:spPr bwMode="auto">
          <a:xfrm>
            <a:off x="569913" y="900113"/>
            <a:ext cx="4054475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>
              <a:buFontTx/>
              <a:buChar char="•"/>
            </a:pPr>
            <a:r>
              <a:rPr lang="en-US" altLang="ko-KR" sz="2000"/>
              <a:t> Arithmetic Expressions:  A + B</a:t>
            </a:r>
          </a:p>
        </p:txBody>
      </p:sp>
      <p:sp>
        <p:nvSpPr>
          <p:cNvPr id="11277" name="Rectangle 13"/>
          <p:cNvSpPr>
            <a:spLocks noChangeArrowheads="1"/>
          </p:cNvSpPr>
          <p:nvPr/>
        </p:nvSpPr>
        <p:spPr bwMode="auto">
          <a:xfrm>
            <a:off x="17811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177006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177006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177006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1" name="Rectangle 17"/>
          <p:cNvSpPr>
            <a:spLocks noChangeArrowheads="1"/>
          </p:cNvSpPr>
          <p:nvPr/>
        </p:nvSpPr>
        <p:spPr bwMode="auto">
          <a:xfrm>
            <a:off x="1793875" y="54673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>
            <a:off x="1554163" y="5584825"/>
            <a:ext cx="196850" cy="79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4" name="Rectangle 20"/>
          <p:cNvSpPr>
            <a:spLocks noChangeArrowheads="1"/>
          </p:cNvSpPr>
          <p:nvPr/>
        </p:nvSpPr>
        <p:spPr bwMode="auto">
          <a:xfrm>
            <a:off x="2492375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2492375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2492375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>
            <a:off x="2492375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88" name="Rectangle 24"/>
          <p:cNvSpPr>
            <a:spLocks noChangeArrowheads="1"/>
          </p:cNvSpPr>
          <p:nvPr/>
        </p:nvSpPr>
        <p:spPr bwMode="auto">
          <a:xfrm>
            <a:off x="2503488" y="54673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>
            <a:off x="2289175" y="5367338"/>
            <a:ext cx="1905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3201988" y="4867275"/>
            <a:ext cx="341312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Line 28"/>
          <p:cNvSpPr>
            <a:spLocks noChangeShapeType="1"/>
          </p:cNvSpPr>
          <p:nvPr/>
        </p:nvSpPr>
        <p:spPr bwMode="auto">
          <a:xfrm>
            <a:off x="3201988" y="5067300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3" name="Line 29"/>
          <p:cNvSpPr>
            <a:spLocks noChangeShapeType="1"/>
          </p:cNvSpPr>
          <p:nvPr/>
        </p:nvSpPr>
        <p:spPr bwMode="auto">
          <a:xfrm>
            <a:off x="3201988" y="5272088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>
            <a:off x="3201988" y="5476875"/>
            <a:ext cx="341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31861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>
            <a:off x="2986088" y="5584825"/>
            <a:ext cx="19685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Rectangle 34"/>
          <p:cNvSpPr>
            <a:spLocks noChangeArrowheads="1"/>
          </p:cNvSpPr>
          <p:nvPr/>
        </p:nvSpPr>
        <p:spPr bwMode="auto">
          <a:xfrm>
            <a:off x="3924300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>
            <a:off x="3924300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>
            <a:off x="3924300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1" name="Line 37"/>
          <p:cNvSpPr>
            <a:spLocks noChangeShapeType="1"/>
          </p:cNvSpPr>
          <p:nvPr/>
        </p:nvSpPr>
        <p:spPr bwMode="auto">
          <a:xfrm>
            <a:off x="3924300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2" name="Rectangle 38"/>
          <p:cNvSpPr>
            <a:spLocks noChangeArrowheads="1"/>
          </p:cNvSpPr>
          <p:nvPr/>
        </p:nvSpPr>
        <p:spPr bwMode="auto">
          <a:xfrm>
            <a:off x="3910013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04" name="Line 40"/>
          <p:cNvSpPr>
            <a:spLocks noChangeShapeType="1"/>
          </p:cNvSpPr>
          <p:nvPr/>
        </p:nvSpPr>
        <p:spPr bwMode="auto">
          <a:xfrm>
            <a:off x="3722688" y="5367338"/>
            <a:ext cx="1889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5" name="Rectangle 41"/>
          <p:cNvSpPr>
            <a:spLocks noChangeArrowheads="1"/>
          </p:cNvSpPr>
          <p:nvPr/>
        </p:nvSpPr>
        <p:spPr bwMode="auto">
          <a:xfrm>
            <a:off x="4646613" y="4867275"/>
            <a:ext cx="3302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4646613" y="5067300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4646613" y="5272088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4646613" y="5476875"/>
            <a:ext cx="330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09" name="Rectangle 45"/>
          <p:cNvSpPr>
            <a:spLocks noChangeArrowheads="1"/>
          </p:cNvSpPr>
          <p:nvPr/>
        </p:nvSpPr>
        <p:spPr bwMode="auto">
          <a:xfrm>
            <a:off x="4621213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432300" y="5176838"/>
            <a:ext cx="1889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2" name="Rectangle 48"/>
          <p:cNvSpPr>
            <a:spLocks noChangeArrowheads="1"/>
          </p:cNvSpPr>
          <p:nvPr/>
        </p:nvSpPr>
        <p:spPr bwMode="auto">
          <a:xfrm>
            <a:off x="5356225" y="4867275"/>
            <a:ext cx="342900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3" name="Line 49"/>
          <p:cNvSpPr>
            <a:spLocks noChangeShapeType="1"/>
          </p:cNvSpPr>
          <p:nvPr/>
        </p:nvSpPr>
        <p:spPr bwMode="auto">
          <a:xfrm>
            <a:off x="5356225" y="5067300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4" name="Line 50"/>
          <p:cNvSpPr>
            <a:spLocks noChangeShapeType="1"/>
          </p:cNvSpPr>
          <p:nvPr/>
        </p:nvSpPr>
        <p:spPr bwMode="auto">
          <a:xfrm>
            <a:off x="5356225" y="5272088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5" name="Line 51"/>
          <p:cNvSpPr>
            <a:spLocks noChangeShapeType="1"/>
          </p:cNvSpPr>
          <p:nvPr/>
        </p:nvSpPr>
        <p:spPr bwMode="auto">
          <a:xfrm>
            <a:off x="5356225" y="5476875"/>
            <a:ext cx="3429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6" name="Rectangle 52"/>
          <p:cNvSpPr>
            <a:spLocks noChangeArrowheads="1"/>
          </p:cNvSpPr>
          <p:nvPr/>
        </p:nvSpPr>
        <p:spPr bwMode="auto">
          <a:xfrm>
            <a:off x="5341938" y="54673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11318" name="Line 54"/>
          <p:cNvSpPr>
            <a:spLocks noChangeShapeType="1"/>
          </p:cNvSpPr>
          <p:nvPr/>
        </p:nvSpPr>
        <p:spPr bwMode="auto">
          <a:xfrm>
            <a:off x="5153025" y="5367338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19" name="Rectangle 55"/>
          <p:cNvSpPr>
            <a:spLocks noChangeArrowheads="1"/>
          </p:cNvSpPr>
          <p:nvPr/>
        </p:nvSpPr>
        <p:spPr bwMode="auto">
          <a:xfrm>
            <a:off x="6080125" y="4867275"/>
            <a:ext cx="341313" cy="796925"/>
          </a:xfrm>
          <a:prstGeom prst="rect">
            <a:avLst/>
          </a:prstGeom>
          <a:noFill/>
          <a:ln w="254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0" name="Line 56"/>
          <p:cNvSpPr>
            <a:spLocks noChangeShapeType="1"/>
          </p:cNvSpPr>
          <p:nvPr/>
        </p:nvSpPr>
        <p:spPr bwMode="auto">
          <a:xfrm>
            <a:off x="6080125" y="5067300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1" name="Line 57"/>
          <p:cNvSpPr>
            <a:spLocks noChangeShapeType="1"/>
          </p:cNvSpPr>
          <p:nvPr/>
        </p:nvSpPr>
        <p:spPr bwMode="auto">
          <a:xfrm>
            <a:off x="6080125" y="5272088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2" name="Line 58"/>
          <p:cNvSpPr>
            <a:spLocks noChangeShapeType="1"/>
          </p:cNvSpPr>
          <p:nvPr/>
        </p:nvSpPr>
        <p:spPr bwMode="auto">
          <a:xfrm>
            <a:off x="6080125" y="5476875"/>
            <a:ext cx="341313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3" name="Rectangle 59"/>
          <p:cNvSpPr>
            <a:spLocks noChangeArrowheads="1"/>
          </p:cNvSpPr>
          <p:nvPr/>
        </p:nvSpPr>
        <p:spPr bwMode="auto">
          <a:xfrm>
            <a:off x="6064250" y="546100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42</a:t>
            </a:r>
          </a:p>
        </p:txBody>
      </p:sp>
      <p:sp>
        <p:nvSpPr>
          <p:cNvPr id="11325" name="Line 61"/>
          <p:cNvSpPr>
            <a:spLocks noChangeShapeType="1"/>
          </p:cNvSpPr>
          <p:nvPr/>
        </p:nvSpPr>
        <p:spPr bwMode="auto">
          <a:xfrm>
            <a:off x="5864225" y="5584825"/>
            <a:ext cx="203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stealth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2503488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27" name="Rectangle 63"/>
          <p:cNvSpPr>
            <a:spLocks noChangeArrowheads="1"/>
          </p:cNvSpPr>
          <p:nvPr/>
        </p:nvSpPr>
        <p:spPr bwMode="auto">
          <a:xfrm>
            <a:off x="3960813" y="52641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28" name="Rectangle 64"/>
          <p:cNvSpPr>
            <a:spLocks noChangeArrowheads="1"/>
          </p:cNvSpPr>
          <p:nvPr/>
        </p:nvSpPr>
        <p:spPr bwMode="auto">
          <a:xfrm>
            <a:off x="4670425" y="5264150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29" name="Rectangle 65"/>
          <p:cNvSpPr>
            <a:spLocks noChangeArrowheads="1"/>
          </p:cNvSpPr>
          <p:nvPr/>
        </p:nvSpPr>
        <p:spPr bwMode="auto">
          <a:xfrm>
            <a:off x="4670425" y="50593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30" name="Rectangle 66"/>
          <p:cNvSpPr>
            <a:spLocks noChangeArrowheads="1"/>
          </p:cNvSpPr>
          <p:nvPr/>
        </p:nvSpPr>
        <p:spPr bwMode="auto">
          <a:xfrm>
            <a:off x="5348288" y="5264150"/>
            <a:ext cx="349250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30</a:t>
            </a:r>
          </a:p>
        </p:txBody>
      </p:sp>
      <p:sp>
        <p:nvSpPr>
          <p:cNvPr id="11331" name="Rectangle 67"/>
          <p:cNvSpPr>
            <a:spLocks noChangeArrowheads="1"/>
          </p:cNvSpPr>
          <p:nvPr/>
        </p:nvSpPr>
        <p:spPr bwMode="auto">
          <a:xfrm>
            <a:off x="1793875" y="5730875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332" name="Rectangle 68"/>
          <p:cNvSpPr>
            <a:spLocks noChangeArrowheads="1"/>
          </p:cNvSpPr>
          <p:nvPr/>
        </p:nvSpPr>
        <p:spPr bwMode="auto">
          <a:xfrm>
            <a:off x="2514600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333" name="Rectangle 69"/>
          <p:cNvSpPr>
            <a:spLocks noChangeArrowheads="1"/>
          </p:cNvSpPr>
          <p:nvPr/>
        </p:nvSpPr>
        <p:spPr bwMode="auto">
          <a:xfrm>
            <a:off x="324008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1334" name="Rectangle 70"/>
          <p:cNvSpPr>
            <a:spLocks noChangeArrowheads="1"/>
          </p:cNvSpPr>
          <p:nvPr/>
        </p:nvSpPr>
        <p:spPr bwMode="auto">
          <a:xfrm>
            <a:off x="3973513" y="5734050"/>
            <a:ext cx="2651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335" name="Rectangle 71"/>
          <p:cNvSpPr>
            <a:spLocks noChangeArrowheads="1"/>
          </p:cNvSpPr>
          <p:nvPr/>
        </p:nvSpPr>
        <p:spPr bwMode="auto">
          <a:xfrm>
            <a:off x="4670425" y="5745163"/>
            <a:ext cx="265113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1336" name="Rectangle 72"/>
          <p:cNvSpPr>
            <a:spLocks noChangeArrowheads="1"/>
          </p:cNvSpPr>
          <p:nvPr/>
        </p:nvSpPr>
        <p:spPr bwMode="auto">
          <a:xfrm>
            <a:off x="5405438" y="5734050"/>
            <a:ext cx="239712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*</a:t>
            </a:r>
          </a:p>
        </p:txBody>
      </p:sp>
      <p:sp>
        <p:nvSpPr>
          <p:cNvPr id="11337" name="Rectangle 73"/>
          <p:cNvSpPr>
            <a:spLocks noChangeArrowheads="1"/>
          </p:cNvSpPr>
          <p:nvPr/>
        </p:nvSpPr>
        <p:spPr bwMode="auto">
          <a:xfrm>
            <a:off x="6127750" y="5734050"/>
            <a:ext cx="269875" cy="2540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12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3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1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1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1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/>
      <p:bldP spid="1132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2" y="555625"/>
            <a:ext cx="5837238" cy="434975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Processor Organization</a:t>
            </a:r>
            <a:endParaRPr lang="en-US" altLang="ko-KR" sz="3200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81075"/>
            <a:ext cx="8229600" cy="547846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/>
              <a:t>In general, most processors are organized in one of 3 ways</a:t>
            </a:r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Single </a:t>
            </a:r>
            <a:r>
              <a:rPr lang="en-US" altLang="ko-KR" dirty="0">
                <a:solidFill>
                  <a:srgbClr val="FF0000"/>
                </a:solidFill>
              </a:rPr>
              <a:t>register</a:t>
            </a:r>
            <a:r>
              <a:rPr lang="en-US" altLang="ko-KR" dirty="0"/>
              <a:t> (</a:t>
            </a:r>
            <a:r>
              <a:rPr lang="en-US" altLang="ko-KR" dirty="0">
                <a:solidFill>
                  <a:schemeClr val="tx2"/>
                </a:solidFill>
              </a:rPr>
              <a:t>Accumulator</a:t>
            </a:r>
            <a:r>
              <a:rPr lang="en-US" altLang="ko-KR" dirty="0"/>
              <a:t>) </a:t>
            </a:r>
            <a:r>
              <a:rPr lang="en-US" altLang="ko-KR" dirty="0" smtClean="0">
                <a:solidFill>
                  <a:schemeClr val="tx2"/>
                </a:solidFill>
              </a:rPr>
              <a:t>organization</a:t>
            </a:r>
            <a:endParaRPr lang="en-US" altLang="ko-KR" dirty="0">
              <a:solidFill>
                <a:schemeClr val="tx2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Basic Computer is a good </a:t>
            </a:r>
            <a:r>
              <a:rPr lang="en-US" altLang="ko-KR" sz="1600" dirty="0" smtClean="0"/>
              <a:t>example.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Accumulator is the only general purpose </a:t>
            </a:r>
            <a:r>
              <a:rPr lang="en-US" altLang="ko-KR" sz="1600" dirty="0" smtClean="0"/>
              <a:t>register.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chemeClr val="tx2"/>
                </a:solidFill>
              </a:rPr>
              <a:t>General </a:t>
            </a:r>
            <a:r>
              <a:rPr lang="en-US" altLang="ko-KR" dirty="0">
                <a:solidFill>
                  <a:schemeClr val="tx2"/>
                </a:solidFill>
              </a:rPr>
              <a:t>register </a:t>
            </a:r>
            <a:r>
              <a:rPr lang="en-US" altLang="ko-KR" dirty="0" smtClean="0">
                <a:solidFill>
                  <a:schemeClr val="tx2"/>
                </a:solidFill>
              </a:rPr>
              <a:t>organization</a:t>
            </a:r>
            <a:endParaRPr lang="en-US" altLang="ko-KR" dirty="0">
              <a:solidFill>
                <a:schemeClr val="tx2"/>
              </a:solidFill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Used by most modern computer </a:t>
            </a:r>
            <a:r>
              <a:rPr lang="en-US" altLang="ko-KR" sz="1600" dirty="0" smtClean="0"/>
              <a:t>processors.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Any of the registers can be used as the source or destination for computer </a:t>
            </a:r>
            <a:r>
              <a:rPr lang="en-US" altLang="ko-KR" sz="1600" dirty="0" smtClean="0"/>
              <a:t>operations.</a:t>
            </a:r>
            <a:endParaRPr lang="en-US" altLang="ko-KR" sz="1600" dirty="0"/>
          </a:p>
          <a:p>
            <a:pPr lvl="1" algn="just">
              <a:lnSpc>
                <a:spcPct val="150000"/>
              </a:lnSpc>
            </a:pPr>
            <a:r>
              <a:rPr lang="en-US" altLang="ko-KR" dirty="0" smtClean="0">
                <a:solidFill>
                  <a:srgbClr val="000099"/>
                </a:solidFill>
              </a:rPr>
              <a:t>Stack </a:t>
            </a:r>
            <a:r>
              <a:rPr lang="en-US" altLang="ko-KR" dirty="0">
                <a:solidFill>
                  <a:srgbClr val="000099"/>
                </a:solidFill>
              </a:rPr>
              <a:t>organization</a:t>
            </a:r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All operations are done using the hardware </a:t>
            </a:r>
            <a:r>
              <a:rPr lang="en-US" altLang="ko-KR" sz="1600" dirty="0" smtClean="0"/>
              <a:t>stack.</a:t>
            </a:r>
            <a:endParaRPr lang="en-US" altLang="ko-KR" sz="1600" dirty="0"/>
          </a:p>
          <a:p>
            <a:pPr lvl="2" algn="just">
              <a:lnSpc>
                <a:spcPct val="150000"/>
              </a:lnSpc>
            </a:pPr>
            <a:r>
              <a:rPr lang="en-US" altLang="ko-KR" sz="1600" dirty="0"/>
              <a:t>For example, an OR instruction will pop the two top elements from the stack, do a logical OR on them, and push the result on the </a:t>
            </a:r>
            <a:r>
              <a:rPr lang="en-US" altLang="ko-KR" sz="1600" dirty="0" smtClean="0"/>
              <a:t>stack.</a:t>
            </a:r>
            <a:endParaRPr lang="en-US" altLang="ko-K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0663"/>
            <a:ext cx="7385050" cy="581025"/>
          </a:xfrm>
          <a:noFill/>
          <a:ln/>
        </p:spPr>
        <p:txBody>
          <a:bodyPr anchor="ctr">
            <a:normAutofit/>
          </a:bodyPr>
          <a:lstStyle/>
          <a:p>
            <a:r>
              <a:rPr lang="en-US" altLang="ko-KR" sz="3200" dirty="0" smtClean="0"/>
              <a:t>12. Instruction Format</a:t>
            </a:r>
            <a:endParaRPr lang="en-US" altLang="ko-KR" sz="32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615950" y="1258888"/>
            <a:ext cx="8213725" cy="14141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chemeClr val="tx2"/>
                </a:solidFill>
              </a:rPr>
              <a:t>OP-code field</a:t>
            </a:r>
            <a:r>
              <a:rPr lang="en-US" altLang="ko-KR" dirty="0"/>
              <a:t> - specifies the operation to be performed</a:t>
            </a:r>
          </a:p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rgbClr val="000099"/>
                </a:solidFill>
              </a:rPr>
              <a:t>Address field</a:t>
            </a:r>
            <a:r>
              <a:rPr lang="en-US" altLang="ko-KR" dirty="0"/>
              <a:t> - designates memory address(</a:t>
            </a:r>
            <a:r>
              <a:rPr lang="en-US" altLang="ko-KR" dirty="0" err="1"/>
              <a:t>es</a:t>
            </a:r>
            <a:r>
              <a:rPr lang="en-US" altLang="ko-KR" dirty="0"/>
              <a:t>) or a processor register(s)</a:t>
            </a:r>
          </a:p>
          <a:p>
            <a:pPr marL="1524000" indent="-1524000" algn="just" defTabSz="152400">
              <a:spcBef>
                <a:spcPct val="46000"/>
              </a:spcBef>
            </a:pPr>
            <a:r>
              <a:rPr lang="en-US" altLang="ko-KR" dirty="0">
                <a:solidFill>
                  <a:srgbClr val="990000"/>
                </a:solidFill>
              </a:rPr>
              <a:t>Mode </a:t>
            </a:r>
            <a:r>
              <a:rPr lang="en-US" altLang="ko-KR" dirty="0" smtClean="0">
                <a:solidFill>
                  <a:srgbClr val="990000"/>
                </a:solidFill>
              </a:rPr>
              <a:t>field </a:t>
            </a:r>
            <a:r>
              <a:rPr lang="en-US" altLang="ko-KR" dirty="0" smtClean="0"/>
              <a:t>- </a:t>
            </a:r>
            <a:r>
              <a:rPr lang="en-US" altLang="ko-KR" dirty="0"/>
              <a:t>determines how the address field is to be interpreted (</a:t>
            </a:r>
            <a:r>
              <a:rPr lang="en-US" altLang="ko-KR" dirty="0" smtClean="0"/>
              <a:t>to </a:t>
            </a:r>
            <a:r>
              <a:rPr lang="en-US" altLang="ko-KR" dirty="0"/>
              <a:t>get effective address or the operand)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192088" y="2697163"/>
            <a:ext cx="8275637" cy="97462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just" defTabSz="762000">
              <a:buFontTx/>
              <a:buChar char="•"/>
            </a:pPr>
            <a:r>
              <a:rPr lang="en-US" altLang="ko-KR" sz="2000" dirty="0"/>
              <a:t> The number of address fields in the instruction </a:t>
            </a:r>
            <a:r>
              <a:rPr lang="en-US" altLang="ko-KR" sz="2000" dirty="0" smtClean="0"/>
              <a:t>format depends </a:t>
            </a:r>
            <a:r>
              <a:rPr lang="en-US" altLang="ko-KR" sz="2000" dirty="0"/>
              <a:t>on the internal organization of </a:t>
            </a:r>
            <a:r>
              <a:rPr lang="en-US" altLang="ko-KR" sz="2000" dirty="0" smtClean="0"/>
              <a:t>CPU.</a:t>
            </a:r>
            <a:endParaRPr lang="en-US" altLang="ko-KR" sz="2000" dirty="0"/>
          </a:p>
          <a:p>
            <a:pPr algn="just" defTabSz="762000">
              <a:buFontTx/>
              <a:buChar char="•"/>
            </a:pPr>
            <a:r>
              <a:rPr lang="en-US" altLang="ko-KR" sz="2000" dirty="0" smtClean="0"/>
              <a:t> </a:t>
            </a:r>
            <a:r>
              <a:rPr lang="en-US" altLang="ko-KR" sz="2000" dirty="0"/>
              <a:t>The three most common CPU organizations:</a:t>
            </a:r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679450" y="3657600"/>
            <a:ext cx="6338275" cy="28203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571500" lvl="1" algn="l" defTabSz="762000">
              <a:lnSpc>
                <a:spcPct val="119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FF0000"/>
                </a:solidFill>
              </a:rPr>
              <a:t>Single accumulator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ADD	X	                /* AC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AC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chemeClr val="tx2"/>
                </a:solidFill>
              </a:rPr>
              <a:t>General register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ADD	R1, R2, R3	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R2 + R3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R1 + R2  */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MOV	R1, R2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R2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R1, X	                /* R1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R1 + M[X]  */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>
                <a:solidFill>
                  <a:srgbClr val="000099"/>
                </a:solidFill>
              </a:rPr>
              <a:t>Stack organization: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	PUSH	X	                /* TOS </a:t>
            </a:r>
            <a:r>
              <a:rPr lang="en-US" altLang="ko-KR" sz="1600" dirty="0">
                <a:latin typeface="Symbol" pitchFamily="18" charset="2"/>
                <a:sym typeface="Symbol" pitchFamily="18" charset="2"/>
              </a:rPr>
              <a:t></a:t>
            </a:r>
            <a:r>
              <a:rPr lang="en-US" altLang="ko-KR" sz="1600" dirty="0"/>
              <a:t> M[X]  */		</a:t>
            </a:r>
          </a:p>
          <a:p>
            <a:pPr marL="571500" lvl="1" algn="l" defTabSz="762000">
              <a:lnSpc>
                <a:spcPct val="50000"/>
              </a:lnSpc>
              <a:spcBef>
                <a:spcPct val="60000"/>
              </a:spcBef>
            </a:pPr>
            <a:r>
              <a:rPr lang="en-US" altLang="ko-KR" sz="1600" dirty="0"/>
              <a:t>    ADD	</a:t>
            </a: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192088" y="877888"/>
            <a:ext cx="2136933" cy="39754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algn="l" defTabSz="762000"/>
            <a:r>
              <a:rPr lang="en-US" altLang="ko-KR" sz="2000" dirty="0" smtClean="0">
                <a:solidFill>
                  <a:srgbClr val="FF0000"/>
                </a:solidFill>
              </a:rPr>
              <a:t>Instruction </a:t>
            </a:r>
            <a:r>
              <a:rPr lang="en-US" altLang="ko-KR" sz="2000" dirty="0">
                <a:solidFill>
                  <a:srgbClr val="FF0000"/>
                </a:solidFill>
              </a:rPr>
              <a:t>Fields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04800" y="914400"/>
            <a:ext cx="8592096" cy="5838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Three-Address Instructions</a:t>
            </a:r>
          </a:p>
          <a:p>
            <a:pPr algn="l" defTabSz="762000"/>
            <a:endParaRPr lang="en-US" altLang="ko-KR" dirty="0">
              <a:solidFill>
                <a:schemeClr val="bg2"/>
              </a:solidFill>
            </a:endParaRPr>
          </a:p>
          <a:p>
            <a:pPr algn="l" defTabSz="762000"/>
            <a:r>
              <a:rPr lang="en-US" altLang="ko-KR" dirty="0"/>
              <a:t>	Program to evaluate  </a:t>
            </a:r>
            <a:r>
              <a:rPr lang="en-US" altLang="ko-KR" dirty="0">
                <a:solidFill>
                  <a:srgbClr val="000099"/>
                </a:solidFill>
              </a:rPr>
              <a:t>X = (A + B) * (C + D) :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		ADD	R1, A, B	   /* 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+ M[B]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        		ADD	R2, C, D	   /* 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+ M[D]	*/		</a:t>
            </a:r>
          </a:p>
          <a:p>
            <a:pPr algn="l" defTabSz="762000">
              <a:lnSpc>
                <a:spcPct val="50000"/>
              </a:lnSpc>
              <a:spcBef>
                <a:spcPct val="57000"/>
              </a:spcBef>
            </a:pPr>
            <a:r>
              <a:rPr lang="en-US" altLang="ko-KR" dirty="0"/>
              <a:t>        		MUL	X, R1, R2	   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* R2		*/</a:t>
            </a:r>
          </a:p>
          <a:p>
            <a:pPr algn="l" defTabSz="762000"/>
            <a:endParaRPr lang="en-US" altLang="ko-KR" dirty="0" smtClean="0"/>
          </a:p>
          <a:p>
            <a:pPr algn="l" defTabSz="762000"/>
            <a:r>
              <a:rPr lang="en-US" altLang="ko-KR" dirty="0"/>
              <a:t>			- Results in short programs </a:t>
            </a:r>
          </a:p>
          <a:p>
            <a:pPr algn="l" defTabSz="762000"/>
            <a:r>
              <a:rPr lang="en-US" altLang="ko-KR" dirty="0"/>
              <a:t>  			- Instruction becomes long (many bits)</a:t>
            </a:r>
          </a:p>
          <a:p>
            <a:pPr algn="l" defTabSz="762000"/>
            <a:endParaRPr lang="en-US" altLang="ko-KR" dirty="0"/>
          </a:p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rgbClr val="990000"/>
                </a:solidFill>
              </a:rPr>
              <a:t>Two-Address Instructions</a:t>
            </a:r>
          </a:p>
          <a:p>
            <a:pPr algn="l" defTabSz="762000">
              <a:lnSpc>
                <a:spcPct val="85000"/>
              </a:lnSpc>
            </a:pPr>
            <a:endParaRPr lang="en-US" altLang="ko-KR" sz="2000" dirty="0">
              <a:solidFill>
                <a:srgbClr val="990000"/>
              </a:solidFill>
            </a:endParaRPr>
          </a:p>
          <a:p>
            <a:pPr algn="l" defTabSz="762000">
              <a:lnSpc>
                <a:spcPct val="85000"/>
              </a:lnSpc>
            </a:pPr>
            <a:r>
              <a:rPr lang="en-US" altLang="ko-KR" dirty="0"/>
              <a:t>	 Program to evaluate  </a:t>
            </a:r>
            <a:r>
              <a:rPr lang="en-US" altLang="ko-KR" dirty="0">
                <a:solidFill>
                  <a:srgbClr val="000099"/>
                </a:solidFill>
              </a:rPr>
              <a:t>X = (A + B) * (C + D) :</a:t>
            </a:r>
          </a:p>
          <a:p>
            <a:pPr algn="l" defTabSz="762000"/>
            <a:endParaRPr lang="en-US" altLang="ko-KR" dirty="0">
              <a:solidFill>
                <a:srgbClr val="000099"/>
              </a:solidFill>
            </a:endParaRPr>
          </a:p>
          <a:p>
            <a:pPr algn="l" defTabSz="762000"/>
            <a:r>
              <a:rPr lang="en-US" altLang="ko-KR" dirty="0"/>
              <a:t>		MOV    R1, A  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          */</a:t>
            </a:r>
          </a:p>
          <a:p>
            <a:pPr algn="l" defTabSz="762000"/>
            <a:r>
              <a:rPr lang="en-US" altLang="ko-KR" dirty="0"/>
              <a:t>		ADD     R1, B  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+ M[A]  */</a:t>
            </a:r>
          </a:p>
          <a:p>
            <a:pPr algn="l" defTabSz="762000"/>
            <a:r>
              <a:rPr lang="en-US" altLang="ko-KR" dirty="0"/>
              <a:t>		MOV    R2, C               /*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          */</a:t>
            </a:r>
          </a:p>
          <a:p>
            <a:pPr algn="l" defTabSz="762000"/>
            <a:r>
              <a:rPr lang="en-US" altLang="ko-KR" dirty="0"/>
              <a:t>		ADD     R2, D               /* R2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R2 + M[D]  */</a:t>
            </a:r>
          </a:p>
          <a:p>
            <a:pPr algn="l" defTabSz="762000"/>
            <a:r>
              <a:rPr lang="en-US" altLang="ko-KR" dirty="0"/>
              <a:t>		MUL     R1, R2             /* R1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* R2      */</a:t>
            </a:r>
          </a:p>
          <a:p>
            <a:pPr algn="l" defTabSz="762000"/>
            <a:r>
              <a:rPr lang="en-US" altLang="ko-KR" dirty="0"/>
              <a:t>		MOV     X, R1               /*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R1           */</a:t>
            </a:r>
          </a:p>
          <a:p>
            <a:pPr algn="l" defTabSz="762000"/>
            <a:endParaRPr lang="en-US" altLang="ko-KR" dirty="0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823913" y="1287463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852488" y="2746375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20" name="Rectangle 8"/>
          <p:cNvSpPr>
            <a:spLocks noChangeArrowheads="1"/>
          </p:cNvSpPr>
          <p:nvPr/>
        </p:nvSpPr>
        <p:spPr bwMode="auto">
          <a:xfrm>
            <a:off x="827088" y="3754438"/>
            <a:ext cx="3175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   </a:t>
            </a:r>
          </a:p>
        </p:txBody>
      </p:sp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4216400" y="2544763"/>
            <a:ext cx="254000" cy="63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title"/>
          </p:nvPr>
        </p:nvSpPr>
        <p:spPr>
          <a:xfrm>
            <a:off x="304800" y="295275"/>
            <a:ext cx="8047037" cy="434975"/>
          </a:xfrm>
          <a:noFill/>
          <a:ln/>
        </p:spPr>
        <p:txBody>
          <a:bodyPr wrap="none">
            <a:noAutofit/>
          </a:bodyPr>
          <a:lstStyle/>
          <a:p>
            <a:r>
              <a:rPr lang="en-US" altLang="ko-KR" sz="3200" dirty="0" smtClean="0"/>
              <a:t>Three,  and Two-Address Instructions</a:t>
            </a:r>
            <a:endParaRPr lang="en-US" altLang="ko-KR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65113"/>
            <a:ext cx="8077200" cy="496887"/>
          </a:xfrm>
          <a:noFill/>
          <a:ln/>
        </p:spPr>
        <p:txBody>
          <a:bodyPr anchor="ctr">
            <a:noAutofit/>
          </a:bodyPr>
          <a:lstStyle/>
          <a:p>
            <a:r>
              <a:rPr lang="en-US" altLang="ko-KR" sz="3200" dirty="0" smtClean="0"/>
              <a:t>One and Zero-Address Instructions</a:t>
            </a:r>
            <a:endParaRPr lang="en-US" altLang="ko-KR" sz="3200" dirty="0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03213" y="847725"/>
            <a:ext cx="3137654" cy="3152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rgbClr val="FF0000"/>
                </a:solidFill>
              </a:rPr>
              <a:t> One-Address Instructions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715963" y="1138238"/>
            <a:ext cx="58801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Use an implied AC register for all data manipulation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715963" y="1377950"/>
            <a:ext cx="48450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Program to evaluate  </a:t>
            </a:r>
            <a:r>
              <a:rPr lang="en-US" altLang="ko-KR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1663700" y="1658938"/>
            <a:ext cx="6521450" cy="202876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l" defTabSz="762000"/>
            <a:r>
              <a:rPr lang="en-US" altLang="ko-KR" dirty="0"/>
              <a:t>LOAD   	A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M[A]   	*/</a:t>
            </a:r>
          </a:p>
          <a:p>
            <a:pPr algn="l" defTabSz="762000"/>
            <a:r>
              <a:rPr lang="en-US" altLang="ko-KR" dirty="0"/>
              <a:t>ADD     	B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+ M[B]  </a:t>
            </a:r>
            <a:r>
              <a:rPr lang="en-US" altLang="ko-KR" dirty="0" smtClean="0"/>
              <a:t>	*/</a:t>
            </a:r>
            <a:endParaRPr lang="en-US" altLang="ko-KR" dirty="0"/>
          </a:p>
          <a:p>
            <a:pPr algn="l" defTabSz="762000"/>
            <a:r>
              <a:rPr lang="en-US" altLang="ko-KR" dirty="0"/>
              <a:t>STORE  	T            /*  M[T]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  	*/</a:t>
            </a:r>
          </a:p>
          <a:p>
            <a:pPr algn="l" defTabSz="762000"/>
            <a:r>
              <a:rPr lang="en-US" altLang="ko-KR" dirty="0"/>
              <a:t>LOAD   	C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M[C]   	*/</a:t>
            </a:r>
          </a:p>
          <a:p>
            <a:pPr algn="l" defTabSz="762000"/>
            <a:r>
              <a:rPr lang="en-US" altLang="ko-KR" dirty="0"/>
              <a:t>ADD     	D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+ M[D]	*/</a:t>
            </a:r>
          </a:p>
          <a:p>
            <a:pPr algn="l" defTabSz="762000"/>
            <a:r>
              <a:rPr lang="en-US" altLang="ko-KR" dirty="0"/>
              <a:t>MUL     	T            /*  AC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* M[T]	*/</a:t>
            </a:r>
          </a:p>
          <a:p>
            <a:pPr algn="l" defTabSz="762000"/>
            <a:r>
              <a:rPr lang="en-US" altLang="ko-KR" dirty="0"/>
              <a:t>STORE  	X           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AC   	*/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03213" y="3584575"/>
            <a:ext cx="3460750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>
              <a:lnSpc>
                <a:spcPct val="85000"/>
              </a:lnSpc>
              <a:buFontTx/>
              <a:buChar char="•"/>
            </a:pPr>
            <a:r>
              <a:rPr lang="en-US" altLang="ko-KR" sz="2000"/>
              <a:t> </a:t>
            </a:r>
            <a:r>
              <a:rPr lang="en-US" altLang="ko-KR" sz="2000">
                <a:solidFill>
                  <a:schemeClr val="tx2"/>
                </a:solidFill>
              </a:rPr>
              <a:t>Zero-Address Instructions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15963" y="3863975"/>
            <a:ext cx="50927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Can be found in a stack-organized computer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715963" y="4103688"/>
            <a:ext cx="484505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algn="l" defTabSz="762000"/>
            <a:r>
              <a:rPr lang="en-US" altLang="ko-KR"/>
              <a:t>- Program to evaluate  </a:t>
            </a:r>
            <a:r>
              <a:rPr lang="en-US" altLang="ko-KR">
                <a:solidFill>
                  <a:srgbClr val="000099"/>
                </a:solidFill>
              </a:rPr>
              <a:t>X = (A + B) * (C + D) :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1663700" y="4646613"/>
            <a:ext cx="6396038" cy="18203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A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A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B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B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(A + B)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C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C	*/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PUSH	D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D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ADD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(C + D)	*/					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>
                <a:solidFill>
                  <a:srgbClr val="FF0000"/>
                </a:solidFill>
              </a:rPr>
              <a:t>MUL</a:t>
            </a:r>
            <a:r>
              <a:rPr lang="en-US" altLang="ko-KR" dirty="0"/>
              <a:t>		/*  TOS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(C + D) * (A + B)  */  </a:t>
            </a:r>
          </a:p>
          <a:p>
            <a:pPr algn="l" defTabSz="152400">
              <a:lnSpc>
                <a:spcPct val="30000"/>
              </a:lnSpc>
              <a:spcBef>
                <a:spcPct val="55000"/>
              </a:spcBef>
              <a:tabLst>
                <a:tab pos="381000" algn="l"/>
                <a:tab pos="1168400" algn="l"/>
                <a:tab pos="2362200" algn="l"/>
                <a:tab pos="4559300" algn="l"/>
              </a:tabLst>
            </a:pPr>
            <a:r>
              <a:rPr lang="en-US" altLang="ko-KR" dirty="0"/>
              <a:t>POP	X	/*  M[X] </a:t>
            </a:r>
            <a:r>
              <a:rPr lang="en-US" altLang="ko-KR" dirty="0">
                <a:latin typeface="Symbol" pitchFamily="18" charset="2"/>
              </a:rPr>
              <a:t></a:t>
            </a:r>
            <a:r>
              <a:rPr lang="en-US" altLang="ko-KR" dirty="0"/>
              <a:t> TOS	*/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8000" y="2590800"/>
            <a:ext cx="2864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The End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6070600" cy="923925"/>
          </a:xfrm>
          <a:noFill/>
        </p:spPr>
        <p:txBody>
          <a:bodyPr>
            <a:normAutofit/>
          </a:bodyPr>
          <a:lstStyle/>
          <a:p>
            <a:r>
              <a:rPr lang="en-US" altLang="ko-KR" sz="3200" dirty="0" smtClean="0"/>
              <a:t>Register Transfer Level</a:t>
            </a:r>
          </a:p>
        </p:txBody>
      </p:sp>
      <p:sp>
        <p:nvSpPr>
          <p:cNvPr id="7172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762000" y="1524000"/>
            <a:ext cx="7258050" cy="31448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Viewing a computer, or any digital system, in this way is called the register transfer level.</a:t>
            </a:r>
          </a:p>
          <a:p>
            <a:pPr algn="just">
              <a:lnSpc>
                <a:spcPct val="150000"/>
              </a:lnSpc>
            </a:pPr>
            <a:r>
              <a:rPr lang="en-US" altLang="ko-KR" sz="2000" dirty="0" smtClean="0"/>
              <a:t>This is because we’re focusing on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system’s registers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data transformations in them, and</a:t>
            </a:r>
          </a:p>
          <a:p>
            <a:pPr lvl="1" algn="just">
              <a:lnSpc>
                <a:spcPct val="150000"/>
              </a:lnSpc>
            </a:pPr>
            <a:r>
              <a:rPr lang="en-US" altLang="ko-KR" sz="1600" dirty="0" smtClean="0"/>
              <a:t>The data transfers between them.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4962" y="838200"/>
            <a:ext cx="5761038" cy="434975"/>
          </a:xfrm>
          <a:noFill/>
        </p:spPr>
        <p:txBody>
          <a:bodyPr>
            <a:noAutofit/>
          </a:bodyPr>
          <a:lstStyle/>
          <a:p>
            <a:r>
              <a:rPr lang="en-US" altLang="ko-KR" sz="3200" dirty="0" smtClean="0"/>
              <a:t>Register Transfer Language</a:t>
            </a:r>
          </a:p>
        </p:txBody>
      </p:sp>
      <p:sp>
        <p:nvSpPr>
          <p:cNvPr id="8196" name="Rectangle 9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105775" cy="5164138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 smtClean="0"/>
              <a:t>Rather than specifying a digital system in words, a specific notation is used called </a:t>
            </a:r>
            <a:r>
              <a:rPr lang="en-US" altLang="ko-KR" sz="2000" i="1" dirty="0" smtClean="0"/>
              <a:t>register transfer language.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For any function of the computer, the register transfer language can be used to describe the (sequence of) </a:t>
            </a:r>
            <a:r>
              <a:rPr lang="en-US" altLang="ko-KR" sz="2000" dirty="0" err="1" smtClean="0"/>
              <a:t>microoperations</a:t>
            </a:r>
            <a:r>
              <a:rPr lang="en-US" altLang="ko-KR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smtClean="0"/>
              <a:t>Register transfer language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A symbolic language.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A convenient tool for describing the internal organization of digital computers.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smtClean="0"/>
              <a:t>Can also be used to facilitate the design process of digital systems.</a:t>
            </a:r>
          </a:p>
          <a:p>
            <a:pPr>
              <a:lnSpc>
                <a:spcPct val="150000"/>
              </a:lnSpc>
            </a:pPr>
            <a:endParaRPr lang="en-US" altLang="ko-KR" sz="2000" dirty="0" smtClean="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ko-KR" sz="2000" dirty="0" smtClean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"/>
          <p:cNvSpPr>
            <a:spLocks noChangeArrowheads="1"/>
          </p:cNvSpPr>
          <p:nvPr/>
        </p:nvSpPr>
        <p:spPr bwMode="auto">
          <a:xfrm>
            <a:off x="2454275" y="4114800"/>
            <a:ext cx="354013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1311275" y="4114800"/>
            <a:ext cx="2865438" cy="322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143000" y="3886200"/>
            <a:ext cx="820738" cy="2304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 Register 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1311275" y="4648200"/>
            <a:ext cx="2865438" cy="3603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1169988" y="5026025"/>
            <a:ext cx="1433512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Numbering of bits</a:t>
            </a:r>
          </a:p>
        </p:txBody>
      </p:sp>
      <p:sp>
        <p:nvSpPr>
          <p:cNvPr id="10249" name="Rectangle 12"/>
          <p:cNvSpPr>
            <a:spLocks noChangeArrowheads="1"/>
          </p:cNvSpPr>
          <p:nvPr/>
        </p:nvSpPr>
        <p:spPr bwMode="auto">
          <a:xfrm>
            <a:off x="5073650" y="4114800"/>
            <a:ext cx="2867025" cy="45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Rectangle 13"/>
          <p:cNvSpPr>
            <a:spLocks noChangeArrowheads="1"/>
          </p:cNvSpPr>
          <p:nvPr/>
        </p:nvSpPr>
        <p:spPr bwMode="auto">
          <a:xfrm>
            <a:off x="5027613" y="3810000"/>
            <a:ext cx="1836737" cy="23044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Showing individual bits</a:t>
            </a:r>
          </a:p>
        </p:txBody>
      </p:sp>
      <p:sp>
        <p:nvSpPr>
          <p:cNvPr id="10251" name="Rectangle 14"/>
          <p:cNvSpPr>
            <a:spLocks noChangeArrowheads="1"/>
          </p:cNvSpPr>
          <p:nvPr/>
        </p:nvSpPr>
        <p:spPr bwMode="auto">
          <a:xfrm>
            <a:off x="5073650" y="4797425"/>
            <a:ext cx="2867025" cy="2111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>
            <a:off x="6480175" y="4805363"/>
            <a:ext cx="0" cy="2111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Rectangle 16"/>
          <p:cNvSpPr>
            <a:spLocks noChangeArrowheads="1"/>
          </p:cNvSpPr>
          <p:nvPr/>
        </p:nvSpPr>
        <p:spPr bwMode="auto">
          <a:xfrm>
            <a:off x="4968875" y="5026025"/>
            <a:ext cx="81438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Subfields</a:t>
            </a:r>
          </a:p>
        </p:txBody>
      </p:sp>
      <p:sp>
        <p:nvSpPr>
          <p:cNvPr id="10254" name="Rectangle 17"/>
          <p:cNvSpPr>
            <a:spLocks noChangeArrowheads="1"/>
          </p:cNvSpPr>
          <p:nvPr/>
        </p:nvSpPr>
        <p:spPr bwMode="auto">
          <a:xfrm>
            <a:off x="5522913" y="4786313"/>
            <a:ext cx="6207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PC(H)</a:t>
            </a:r>
          </a:p>
        </p:txBody>
      </p:sp>
      <p:sp>
        <p:nvSpPr>
          <p:cNvPr id="10255" name="Rectangle 18"/>
          <p:cNvSpPr>
            <a:spLocks noChangeArrowheads="1"/>
          </p:cNvSpPr>
          <p:nvPr/>
        </p:nvSpPr>
        <p:spPr bwMode="auto">
          <a:xfrm>
            <a:off x="6973888" y="4786313"/>
            <a:ext cx="600075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>
                <a:solidFill>
                  <a:schemeClr val="tx1"/>
                </a:solidFill>
              </a:rPr>
              <a:t>PC(L)</a:t>
            </a:r>
          </a:p>
        </p:txBody>
      </p:sp>
      <p:sp>
        <p:nvSpPr>
          <p:cNvPr id="10256" name="Rectangle 19"/>
          <p:cNvSpPr>
            <a:spLocks noChangeArrowheads="1"/>
          </p:cNvSpPr>
          <p:nvPr/>
        </p:nvSpPr>
        <p:spPr bwMode="auto">
          <a:xfrm>
            <a:off x="4968875" y="4572000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62642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258" name="Rectangle 21"/>
          <p:cNvSpPr>
            <a:spLocks noChangeArrowheads="1"/>
          </p:cNvSpPr>
          <p:nvPr/>
        </p:nvSpPr>
        <p:spPr bwMode="auto">
          <a:xfrm>
            <a:off x="6464300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0259" name="Rectangle 22"/>
          <p:cNvSpPr>
            <a:spLocks noChangeArrowheads="1"/>
          </p:cNvSpPr>
          <p:nvPr/>
        </p:nvSpPr>
        <p:spPr bwMode="auto">
          <a:xfrm>
            <a:off x="7699375" y="4600575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60" name="Rectangle 23"/>
          <p:cNvSpPr>
            <a:spLocks noChangeArrowheads="1"/>
          </p:cNvSpPr>
          <p:nvPr/>
        </p:nvSpPr>
        <p:spPr bwMode="auto">
          <a:xfrm>
            <a:off x="1752600" y="1905000"/>
            <a:ext cx="2583015" cy="17394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a register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portion of a register</a:t>
            </a:r>
          </a:p>
          <a:p>
            <a:pPr defTabSz="762000">
              <a:lnSpc>
                <a:spcPct val="150000"/>
              </a:lnSpc>
            </a:pPr>
            <a:r>
              <a:rPr lang="en-US" altLang="ko-KR" sz="2000" dirty="0">
                <a:solidFill>
                  <a:schemeClr val="tx1"/>
                </a:solidFill>
              </a:rPr>
              <a:t>  - a bit of a register</a:t>
            </a:r>
          </a:p>
          <a:p>
            <a:pPr defTabSz="762000" latinLnBrk="1">
              <a:lnSpc>
                <a:spcPct val="102000"/>
              </a:lnSpc>
            </a:pPr>
            <a:endParaRPr lang="en-US" altLang="ko-KR" sz="2000" dirty="0">
              <a:solidFill>
                <a:schemeClr val="tx1"/>
              </a:solidFill>
            </a:endParaRPr>
          </a:p>
        </p:txBody>
      </p:sp>
      <p:sp>
        <p:nvSpPr>
          <p:cNvPr id="10261" name="Rectangle 24"/>
          <p:cNvSpPr>
            <a:spLocks noChangeArrowheads="1"/>
          </p:cNvSpPr>
          <p:nvPr/>
        </p:nvSpPr>
        <p:spPr bwMode="auto">
          <a:xfrm>
            <a:off x="762000" y="3424237"/>
            <a:ext cx="7192962" cy="3095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85000"/>
              </a:lnSpc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 Common ways of drawing the block diagram of a register</a:t>
            </a:r>
          </a:p>
        </p:txBody>
      </p:sp>
      <p:sp>
        <p:nvSpPr>
          <p:cNvPr id="10262" name="Rectangle 25"/>
          <p:cNvSpPr>
            <a:spLocks noChangeArrowheads="1"/>
          </p:cNvSpPr>
          <p:nvPr/>
        </p:nvSpPr>
        <p:spPr bwMode="auto">
          <a:xfrm>
            <a:off x="5211763" y="4232275"/>
            <a:ext cx="2636837" cy="2428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7     6     5     4     3     2     1     0</a:t>
            </a:r>
          </a:p>
        </p:txBody>
      </p:sp>
      <p:sp>
        <p:nvSpPr>
          <p:cNvPr id="10263" name="Rectangle 26"/>
          <p:cNvSpPr>
            <a:spLocks noChangeArrowheads="1"/>
          </p:cNvSpPr>
          <p:nvPr/>
        </p:nvSpPr>
        <p:spPr bwMode="auto">
          <a:xfrm>
            <a:off x="2497138" y="4710113"/>
            <a:ext cx="354012" cy="242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/>
            <a:r>
              <a:rPr lang="en-US" altLang="ko-KR" sz="14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10264" name="Rectangle 27"/>
          <p:cNvSpPr>
            <a:spLocks noChangeArrowheads="1"/>
          </p:cNvSpPr>
          <p:nvPr/>
        </p:nvSpPr>
        <p:spPr bwMode="auto">
          <a:xfrm>
            <a:off x="1300163" y="4419600"/>
            <a:ext cx="295275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265" name="Rectangle 28"/>
          <p:cNvSpPr>
            <a:spLocks noChangeArrowheads="1"/>
          </p:cNvSpPr>
          <p:nvPr/>
        </p:nvSpPr>
        <p:spPr bwMode="auto">
          <a:xfrm>
            <a:off x="3952875" y="4419600"/>
            <a:ext cx="211138" cy="2286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defTabSz="762000">
              <a:lnSpc>
                <a:spcPct val="97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266" name="Rectangle 29"/>
          <p:cNvSpPr>
            <a:spLocks noChangeArrowheads="1"/>
          </p:cNvSpPr>
          <p:nvPr/>
        </p:nvSpPr>
        <p:spPr bwMode="auto">
          <a:xfrm>
            <a:off x="685800" y="1600200"/>
            <a:ext cx="3314700" cy="3635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defTabSz="762000">
              <a:buFontTx/>
              <a:buChar char="•"/>
            </a:pPr>
            <a:r>
              <a:rPr lang="en-US" altLang="ko-KR" sz="2000" dirty="0">
                <a:solidFill>
                  <a:schemeClr val="tx1"/>
                </a:solidFill>
              </a:rPr>
              <a:t> Designation of a register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906</TotalTime>
  <Words>3493</Words>
  <Application>Microsoft Office PowerPoint</Application>
  <PresentationFormat>On-screen Show (4:3)</PresentationFormat>
  <Paragraphs>1376</Paragraphs>
  <Slides>66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7" baseType="lpstr">
      <vt:lpstr>Flow</vt:lpstr>
      <vt:lpstr>Register Transfer Language and Microoperations</vt:lpstr>
      <vt:lpstr>Contents:</vt:lpstr>
      <vt:lpstr>1. Register Transfer Language</vt:lpstr>
      <vt:lpstr>Microoperations(1)</vt:lpstr>
      <vt:lpstr>Microoperations (2)</vt:lpstr>
      <vt:lpstr>Organization of a Digital System</vt:lpstr>
      <vt:lpstr>Register Transfer Level</vt:lpstr>
      <vt:lpstr>Register Transfer Language</vt:lpstr>
      <vt:lpstr>Slide 9</vt:lpstr>
      <vt:lpstr>Basic Symbols For Register Transfers</vt:lpstr>
      <vt:lpstr>2. Arithmetic Microoperations</vt:lpstr>
      <vt:lpstr>Arithmetic Microoperations cont.</vt:lpstr>
      <vt:lpstr>Arithmetic Microoperations cont</vt:lpstr>
      <vt:lpstr>Summary of Typical Arithmetic Micro-Operations </vt:lpstr>
      <vt:lpstr>Arithmetic Microoperations: Binary Adder</vt:lpstr>
      <vt:lpstr>Slide 16</vt:lpstr>
      <vt:lpstr>Arithmetic Microoperations Binary Incrementer</vt:lpstr>
      <vt:lpstr>Arithmetic Microoperations Arithmetic Circuit</vt:lpstr>
      <vt:lpstr>Arithmetic Microoperations : Arithmetic Circuit cont.</vt:lpstr>
      <vt:lpstr>Arithmetic Circuit</vt:lpstr>
      <vt:lpstr>3. Logic Microoperations</vt:lpstr>
      <vt:lpstr>List of Logic Microoperations</vt:lpstr>
      <vt:lpstr>Logic Microoperations</vt:lpstr>
      <vt:lpstr>Slide 24</vt:lpstr>
      <vt:lpstr>Slide 25</vt:lpstr>
      <vt:lpstr>Slide 26</vt:lpstr>
      <vt:lpstr>Hardware Implementation Of  Logic Microoperations</vt:lpstr>
      <vt:lpstr>4. Shift  Microoperations</vt:lpstr>
      <vt:lpstr>Logical Shift</vt:lpstr>
      <vt:lpstr>Circular Shift</vt:lpstr>
      <vt:lpstr>Arithmetic Shift</vt:lpstr>
      <vt:lpstr>Arithmetic Shift</vt:lpstr>
      <vt:lpstr>Arithmetic Shifts</vt:lpstr>
      <vt:lpstr>Shift Microoperations</vt:lpstr>
      <vt:lpstr>Hardware Implementation Of  Shift Microoperations</vt:lpstr>
      <vt:lpstr>5. Arithmetic Logic Shift Unit</vt:lpstr>
      <vt:lpstr>6. Instruction Codes</vt:lpstr>
      <vt:lpstr>The Basic Computer</vt:lpstr>
      <vt:lpstr>Instruction Format</vt:lpstr>
      <vt:lpstr>7. Basic Computer Instructions</vt:lpstr>
      <vt:lpstr>Basic Computer Instructions</vt:lpstr>
      <vt:lpstr>Instruction Set Completeness</vt:lpstr>
      <vt:lpstr>8. Instruction Cycle</vt:lpstr>
      <vt:lpstr>Slide 44</vt:lpstr>
      <vt:lpstr>Fetch and Decode</vt:lpstr>
      <vt:lpstr>Determine The Type Of Instruction</vt:lpstr>
      <vt:lpstr>Register Reference Instructions</vt:lpstr>
      <vt:lpstr>9. Memory Reference Instructions</vt:lpstr>
      <vt:lpstr>Slide 49</vt:lpstr>
      <vt:lpstr>Memory Reference Instructions</vt:lpstr>
      <vt:lpstr>Flowchart For Memory Reference Instructions</vt:lpstr>
      <vt:lpstr>10. Input-Output And Interrupt</vt:lpstr>
      <vt:lpstr>Input-Output Instructions</vt:lpstr>
      <vt:lpstr>Program-Controlled Input/Output</vt:lpstr>
      <vt:lpstr>Interrupt Initiated Input/Output</vt:lpstr>
      <vt:lpstr>Flowchart For Interrupt Cycle</vt:lpstr>
      <vt:lpstr>Register Transfer Operations In Interrupt Cycle</vt:lpstr>
      <vt:lpstr>11. A Stack Machine</vt:lpstr>
      <vt:lpstr>Register Stack Organization</vt:lpstr>
      <vt:lpstr>Memory Stack Organization</vt:lpstr>
      <vt:lpstr>Reverse Polish Notation</vt:lpstr>
      <vt:lpstr>Processor Organization</vt:lpstr>
      <vt:lpstr>12. Instruction Format</vt:lpstr>
      <vt:lpstr>Three,  and Two-Address Instructions</vt:lpstr>
      <vt:lpstr>One and Zero-Address Instructions</vt:lpstr>
      <vt:lpstr>Slide 66</vt:lpstr>
    </vt:vector>
  </TitlesOfParts>
  <Company>SNIST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Student</dc:creator>
  <cp:lastModifiedBy>Admin</cp:lastModifiedBy>
  <cp:revision>154</cp:revision>
  <dcterms:created xsi:type="dcterms:W3CDTF">2013-12-30T04:30:31Z</dcterms:created>
  <dcterms:modified xsi:type="dcterms:W3CDTF">2022-12-17T07:46:11Z</dcterms:modified>
</cp:coreProperties>
</file>