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94"/>
  </p:notesMasterIdLst>
  <p:sldIdLst>
    <p:sldId id="370" r:id="rId3"/>
    <p:sldId id="369" r:id="rId4"/>
    <p:sldId id="258" r:id="rId5"/>
    <p:sldId id="261" r:id="rId6"/>
    <p:sldId id="259" r:id="rId7"/>
    <p:sldId id="260" r:id="rId8"/>
    <p:sldId id="262" r:id="rId9"/>
    <p:sldId id="371" r:id="rId10"/>
    <p:sldId id="264" r:id="rId11"/>
    <p:sldId id="265" r:id="rId12"/>
    <p:sldId id="266" r:id="rId13"/>
    <p:sldId id="267" r:id="rId14"/>
    <p:sldId id="377" r:id="rId15"/>
    <p:sldId id="378" r:id="rId16"/>
    <p:sldId id="268" r:id="rId17"/>
    <p:sldId id="269" r:id="rId18"/>
    <p:sldId id="270"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94" r:id="rId34"/>
    <p:sldId id="295" r:id="rId35"/>
    <p:sldId id="379" r:id="rId36"/>
    <p:sldId id="299" r:id="rId37"/>
    <p:sldId id="300" r:id="rId38"/>
    <p:sldId id="301" r:id="rId39"/>
    <p:sldId id="302" r:id="rId40"/>
    <p:sldId id="380" r:id="rId41"/>
    <p:sldId id="304" r:id="rId42"/>
    <p:sldId id="305" r:id="rId43"/>
    <p:sldId id="307" r:id="rId44"/>
    <p:sldId id="308" r:id="rId45"/>
    <p:sldId id="381" r:id="rId46"/>
    <p:sldId id="372" r:id="rId47"/>
    <p:sldId id="312" r:id="rId48"/>
    <p:sldId id="314" r:id="rId49"/>
    <p:sldId id="315" r:id="rId50"/>
    <p:sldId id="316" r:id="rId51"/>
    <p:sldId id="318" r:id="rId52"/>
    <p:sldId id="319" r:id="rId53"/>
    <p:sldId id="320" r:id="rId54"/>
    <p:sldId id="322" r:id="rId55"/>
    <p:sldId id="324" r:id="rId56"/>
    <p:sldId id="325" r:id="rId57"/>
    <p:sldId id="326" r:id="rId58"/>
    <p:sldId id="327" r:id="rId59"/>
    <p:sldId id="328" r:id="rId60"/>
    <p:sldId id="374" r:id="rId61"/>
    <p:sldId id="329" r:id="rId62"/>
    <p:sldId id="330" r:id="rId63"/>
    <p:sldId id="331" r:id="rId64"/>
    <p:sldId id="365" r:id="rId65"/>
    <p:sldId id="366" r:id="rId66"/>
    <p:sldId id="367" r:id="rId67"/>
    <p:sldId id="333" r:id="rId68"/>
    <p:sldId id="393" r:id="rId69"/>
    <p:sldId id="394" r:id="rId70"/>
    <p:sldId id="391" r:id="rId71"/>
    <p:sldId id="392" r:id="rId72"/>
    <p:sldId id="337" r:id="rId73"/>
    <p:sldId id="338" r:id="rId74"/>
    <p:sldId id="395" r:id="rId75"/>
    <p:sldId id="396" r:id="rId76"/>
    <p:sldId id="340" r:id="rId77"/>
    <p:sldId id="344" r:id="rId78"/>
    <p:sldId id="345" r:id="rId79"/>
    <p:sldId id="346" r:id="rId80"/>
    <p:sldId id="382" r:id="rId81"/>
    <p:sldId id="388" r:id="rId82"/>
    <p:sldId id="383" r:id="rId83"/>
    <p:sldId id="389" r:id="rId84"/>
    <p:sldId id="357" r:id="rId85"/>
    <p:sldId id="358" r:id="rId86"/>
    <p:sldId id="390" r:id="rId87"/>
    <p:sldId id="386" r:id="rId88"/>
    <p:sldId id="376" r:id="rId89"/>
    <p:sldId id="359" r:id="rId90"/>
    <p:sldId id="360" r:id="rId91"/>
    <p:sldId id="361" r:id="rId92"/>
    <p:sldId id="375"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48" y="9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slide" Target="slides/slide61.xml" /><Relationship Id="rId68" Type="http://schemas.openxmlformats.org/officeDocument/2006/relationships/slide" Target="slides/slide66.xml" /><Relationship Id="rId76" Type="http://schemas.openxmlformats.org/officeDocument/2006/relationships/slide" Target="slides/slide74.xml" /><Relationship Id="rId84" Type="http://schemas.openxmlformats.org/officeDocument/2006/relationships/slide" Target="slides/slide82.xml" /><Relationship Id="rId89" Type="http://schemas.openxmlformats.org/officeDocument/2006/relationships/slide" Target="slides/slide87.xml" /><Relationship Id="rId97" Type="http://schemas.openxmlformats.org/officeDocument/2006/relationships/theme" Target="theme/theme1.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slide" Target="slides/slide72.xml" /><Relationship Id="rId79" Type="http://schemas.openxmlformats.org/officeDocument/2006/relationships/slide" Target="slides/slide77.xml" /><Relationship Id="rId87" Type="http://schemas.openxmlformats.org/officeDocument/2006/relationships/slide" Target="slides/slide85.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slide" Target="slides/slide80.xml" /><Relationship Id="rId90" Type="http://schemas.openxmlformats.org/officeDocument/2006/relationships/slide" Target="slides/slide88.xml" /><Relationship Id="rId95" Type="http://schemas.openxmlformats.org/officeDocument/2006/relationships/presProps" Target="presProps.xml" /><Relationship Id="rId19" Type="http://schemas.openxmlformats.org/officeDocument/2006/relationships/slide" Target="slides/slide1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slide" Target="slides/slide83.xml" /><Relationship Id="rId93" Type="http://schemas.openxmlformats.org/officeDocument/2006/relationships/slide" Target="slides/slide91.xml" /><Relationship Id="rId98" Type="http://schemas.openxmlformats.org/officeDocument/2006/relationships/tableStyles" Target="tableStyles.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91383-8889-4106-AD08-9C3A48B0F354}" type="datetimeFigureOut">
              <a:rPr lang="en-US" smtClean="0"/>
              <a:pPr/>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904C8-B06F-4899-A411-EFB8E38741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8904C8-B06F-4899-A411-EFB8E38741F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8904C8-B06F-4899-A411-EFB8E38741F0}" type="slidenum">
              <a:rPr lang="en-US" smtClean="0"/>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8904C8-B06F-4899-A411-EFB8E38741F0}"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0B5FA68-FA21-450F-A273-A5873B9B1533}"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0B5FA68-FA21-450F-A273-A5873B9B153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5FA68-FA21-450F-A273-A5873B9B1533}"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B5FA68-FA21-450F-A273-A5873B9B1533}"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B5FA68-FA21-450F-A273-A5873B9B153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5FA68-FA21-450F-A273-A5873B9B1533}"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A0BB399-A858-4E47-9E14-0A8CEB72DF04}" type="datetimeFigureOut">
              <a:rPr lang="en-US" smtClean="0"/>
              <a:pPr/>
              <a:t>8/4/2021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70B5FA68-FA21-450F-A273-A5873B9B1533}"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A0BB399-A858-4E47-9E14-0A8CEB72DF04}" type="datetimeFigureOut">
              <a:rPr lang="en-US" smtClean="0"/>
              <a:pPr/>
              <a:t>8/4/2021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0B5FA68-FA21-450F-A273-A5873B9B153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B399-A858-4E47-9E14-0A8CEB72DF04}" type="datetimeFigureOut">
              <a:rPr lang="en-US" smtClean="0"/>
              <a:pPr/>
              <a:t>8/4/2021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5FA68-FA21-450F-A273-A5873B9B153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xml" /><Relationship Id="rId1" Type="http://schemas.openxmlformats.org/officeDocument/2006/relationships/slideLayout" Target="../slideLayouts/slideLayout13.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13.xml" /></Relationships>
</file>

<file path=ppt/slides/_rels/slide32.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1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13.xml" /></Relationships>
</file>

<file path=ppt/slides/_rels/slide36.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13.xml" /></Relationships>
</file>

<file path=ppt/slides/_rels/slide37.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13.xml" /></Relationships>
</file>

<file path=ppt/slides/_rels/slide38.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png" /><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8.xml" /></Relationships>
</file>

<file path=ppt/slides/_rels/slide40.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notesSlide" Target="../notesSlides/notesSlide2.xml" /><Relationship Id="rId1" Type="http://schemas.openxmlformats.org/officeDocument/2006/relationships/slideLayout" Target="../slideLayouts/slideLayout13.xml" /><Relationship Id="rId6" Type="http://schemas.openxmlformats.org/officeDocument/2006/relationships/image" Target="../media/image48.png" /><Relationship Id="rId5" Type="http://schemas.openxmlformats.org/officeDocument/2006/relationships/image" Target="../media/image47.png" /><Relationship Id="rId4" Type="http://schemas.openxmlformats.org/officeDocument/2006/relationships/image" Target="../media/image46.png" /></Relationships>
</file>

<file path=ppt/slides/_rels/slide41.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51.png" /><Relationship Id="rId4" Type="http://schemas.openxmlformats.org/officeDocument/2006/relationships/image" Target="../media/image50.png" /></Relationships>
</file>

<file path=ppt/slides/_rels/slide42.xml.rels><?xml version="1.0" encoding="UTF-8" standalone="yes"?>
<Relationships xmlns="http://schemas.openxmlformats.org/package/2006/relationships"><Relationship Id="rId3" Type="http://schemas.openxmlformats.org/officeDocument/2006/relationships/image" Target="../media/image53.png" /><Relationship Id="rId2" Type="http://schemas.openxmlformats.org/officeDocument/2006/relationships/image" Target="../media/image52.png" /><Relationship Id="rId1" Type="http://schemas.openxmlformats.org/officeDocument/2006/relationships/slideLayout" Target="../slideLayouts/slideLayout13.xml" /><Relationship Id="rId4" Type="http://schemas.openxmlformats.org/officeDocument/2006/relationships/image" Target="../media/image54.png" /></Relationships>
</file>

<file path=ppt/slides/_rels/slide43.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image" Target="../media/image55.png" /><Relationship Id="rId1" Type="http://schemas.openxmlformats.org/officeDocument/2006/relationships/slideLayout" Target="../slideLayouts/slideLayout13.xml" /></Relationships>
</file>

<file path=ppt/slides/_rels/slide44.xml.rels><?xml version="1.0" encoding="UTF-8" standalone="yes"?>
<Relationships xmlns="http://schemas.openxmlformats.org/package/2006/relationships"><Relationship Id="rId3" Type="http://schemas.openxmlformats.org/officeDocument/2006/relationships/image" Target="../media/image58.png" /><Relationship Id="rId2" Type="http://schemas.openxmlformats.org/officeDocument/2006/relationships/image" Target="../media/image57.png" /><Relationship Id="rId1" Type="http://schemas.openxmlformats.org/officeDocument/2006/relationships/slideLayout" Target="../slideLayouts/slideLayout13.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standalone="yes"?>
<Relationships xmlns="http://schemas.openxmlformats.org/package/2006/relationships"><Relationship Id="rId3" Type="http://schemas.openxmlformats.org/officeDocument/2006/relationships/image" Target="../media/image60.png" /><Relationship Id="rId2" Type="http://schemas.openxmlformats.org/officeDocument/2006/relationships/image" Target="../media/image59.png" /><Relationship Id="rId1" Type="http://schemas.openxmlformats.org/officeDocument/2006/relationships/slideLayout" Target="../slideLayouts/slideLayout13.xml" /></Relationships>
</file>

<file path=ppt/slides/_rels/slide48.xml.rels><?xml version="1.0" encoding="UTF-8" standalone="yes"?>
<Relationships xmlns="http://schemas.openxmlformats.org/package/2006/relationships"><Relationship Id="rId3" Type="http://schemas.openxmlformats.org/officeDocument/2006/relationships/image" Target="../media/image62.png" /><Relationship Id="rId2" Type="http://schemas.openxmlformats.org/officeDocument/2006/relationships/image" Target="../media/image61.png" /><Relationship Id="rId1" Type="http://schemas.openxmlformats.org/officeDocument/2006/relationships/slideLayout" Target="../slideLayouts/slideLayout13.xml" /></Relationships>
</file>

<file path=ppt/slides/_rels/slide49.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image" Target="../media/image63.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standalone="yes"?>
<Relationships xmlns="http://schemas.openxmlformats.org/package/2006/relationships"><Relationship Id="rId3" Type="http://schemas.openxmlformats.org/officeDocument/2006/relationships/image" Target="../media/image66.png" /><Relationship Id="rId2" Type="http://schemas.openxmlformats.org/officeDocument/2006/relationships/image" Target="../media/image65.png" /><Relationship Id="rId1" Type="http://schemas.openxmlformats.org/officeDocument/2006/relationships/slideLayout" Target="../slideLayouts/slideLayout13.xml" /></Relationships>
</file>

<file path=ppt/slides/_rels/slide51.xml.rels><?xml version="1.0" encoding="UTF-8" standalone="yes"?>
<Relationships xmlns="http://schemas.openxmlformats.org/package/2006/relationships"><Relationship Id="rId3" Type="http://schemas.openxmlformats.org/officeDocument/2006/relationships/image" Target="../media/image68.png" /><Relationship Id="rId2" Type="http://schemas.openxmlformats.org/officeDocument/2006/relationships/image" Target="../media/image67.png" /><Relationship Id="rId1" Type="http://schemas.openxmlformats.org/officeDocument/2006/relationships/slideLayout" Target="../slideLayouts/slideLayout13.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standalone="yes"?>
<Relationships xmlns="http://schemas.openxmlformats.org/package/2006/relationships"><Relationship Id="rId3" Type="http://schemas.openxmlformats.org/officeDocument/2006/relationships/image" Target="../media/image70.png" /><Relationship Id="rId2" Type="http://schemas.openxmlformats.org/officeDocument/2006/relationships/image" Target="../media/image69.png" /><Relationship Id="rId1" Type="http://schemas.openxmlformats.org/officeDocument/2006/relationships/slideLayout" Target="../slideLayouts/slideLayout13.xml" /></Relationships>
</file>

<file path=ppt/slides/_rels/slide54.xml.rels><?xml version="1.0" encoding="UTF-8" standalone="yes"?>
<Relationships xmlns="http://schemas.openxmlformats.org/package/2006/relationships"><Relationship Id="rId3" Type="http://schemas.openxmlformats.org/officeDocument/2006/relationships/image" Target="../media/image72.png" /><Relationship Id="rId2" Type="http://schemas.openxmlformats.org/officeDocument/2006/relationships/image" Target="../media/image71.png" /><Relationship Id="rId1" Type="http://schemas.openxmlformats.org/officeDocument/2006/relationships/slideLayout" Target="../slideLayouts/slideLayout13.xml" /></Relationships>
</file>

<file path=ppt/slides/_rels/slide55.xml.rels><?xml version="1.0" encoding="UTF-8" standalone="yes"?>
<Relationships xmlns="http://schemas.openxmlformats.org/package/2006/relationships"><Relationship Id="rId2" Type="http://schemas.openxmlformats.org/officeDocument/2006/relationships/image" Target="../media/image73.png" /><Relationship Id="rId1" Type="http://schemas.openxmlformats.org/officeDocument/2006/relationships/slideLayout" Target="../slideLayouts/slideLayout13.xml" /></Relationships>
</file>

<file path=ppt/slides/_rels/slide56.xml.rels><?xml version="1.0" encoding="UTF-8" standalone="yes"?>
<Relationships xmlns="http://schemas.openxmlformats.org/package/2006/relationships"><Relationship Id="rId3" Type="http://schemas.openxmlformats.org/officeDocument/2006/relationships/image" Target="../media/image75.png" /><Relationship Id="rId2" Type="http://schemas.openxmlformats.org/officeDocument/2006/relationships/image" Target="../media/image74.png" /><Relationship Id="rId1" Type="http://schemas.openxmlformats.org/officeDocument/2006/relationships/slideLayout" Target="../slideLayouts/slideLayout13.xml" /></Relationships>
</file>

<file path=ppt/slides/_rels/slide57.xml.rels><?xml version="1.0" encoding="UTF-8" standalone="yes"?>
<Relationships xmlns="http://schemas.openxmlformats.org/package/2006/relationships"><Relationship Id="rId3" Type="http://schemas.openxmlformats.org/officeDocument/2006/relationships/image" Target="../media/image77.png" /><Relationship Id="rId2" Type="http://schemas.openxmlformats.org/officeDocument/2006/relationships/image" Target="../media/image76.png" /><Relationship Id="rId1" Type="http://schemas.openxmlformats.org/officeDocument/2006/relationships/slideLayout" Target="../slideLayouts/slideLayout13.xml" /></Relationships>
</file>

<file path=ppt/slides/_rels/slide58.xml.rels><?xml version="1.0" encoding="UTF-8" standalone="yes"?>
<Relationships xmlns="http://schemas.openxmlformats.org/package/2006/relationships"><Relationship Id="rId3" Type="http://schemas.openxmlformats.org/officeDocument/2006/relationships/image" Target="../media/image79.png" /><Relationship Id="rId2" Type="http://schemas.openxmlformats.org/officeDocument/2006/relationships/image" Target="../media/image78.png" /><Relationship Id="rId1" Type="http://schemas.openxmlformats.org/officeDocument/2006/relationships/slideLayout" Target="../slideLayouts/slideLayout13.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standalone="yes"?>
<Relationships xmlns="http://schemas.openxmlformats.org/package/2006/relationships"><Relationship Id="rId3" Type="http://schemas.openxmlformats.org/officeDocument/2006/relationships/image" Target="../media/image81.png" /><Relationship Id="rId2" Type="http://schemas.openxmlformats.org/officeDocument/2006/relationships/image" Target="../media/image80.png" /><Relationship Id="rId1" Type="http://schemas.openxmlformats.org/officeDocument/2006/relationships/slideLayout" Target="../slideLayouts/slideLayout13.xml" /></Relationships>
</file>

<file path=ppt/slides/_rels/slide61.xml.rels><?xml version="1.0" encoding="UTF-8" standalone="yes"?>
<Relationships xmlns="http://schemas.openxmlformats.org/package/2006/relationships"><Relationship Id="rId3" Type="http://schemas.openxmlformats.org/officeDocument/2006/relationships/image" Target="../media/image83.png" /><Relationship Id="rId2" Type="http://schemas.openxmlformats.org/officeDocument/2006/relationships/image" Target="../media/image82.png" /><Relationship Id="rId1" Type="http://schemas.openxmlformats.org/officeDocument/2006/relationships/slideLayout" Target="../slideLayouts/slideLayout13.xml" /></Relationships>
</file>

<file path=ppt/slides/_rels/slide62.xml.rels><?xml version="1.0" encoding="UTF-8" standalone="yes"?>
<Relationships xmlns="http://schemas.openxmlformats.org/package/2006/relationships"><Relationship Id="rId3" Type="http://schemas.openxmlformats.org/officeDocument/2006/relationships/image" Target="../media/image85.png" /><Relationship Id="rId2" Type="http://schemas.openxmlformats.org/officeDocument/2006/relationships/image" Target="../media/image84.png" /><Relationship Id="rId1" Type="http://schemas.openxmlformats.org/officeDocument/2006/relationships/slideLayout" Target="../slideLayouts/slideLayout13.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6.xml.rels><?xml version="1.0" encoding="UTF-8" standalone="yes"?>
<Relationships xmlns="http://schemas.openxmlformats.org/package/2006/relationships"><Relationship Id="rId3" Type="http://schemas.openxmlformats.org/officeDocument/2006/relationships/image" Target="../media/image87.png" /><Relationship Id="rId2" Type="http://schemas.openxmlformats.org/officeDocument/2006/relationships/image" Target="../media/image86.png" /><Relationship Id="rId1" Type="http://schemas.openxmlformats.org/officeDocument/2006/relationships/slideLayout" Target="../slideLayouts/slideLayout13.xml" /></Relationships>
</file>

<file path=ppt/slides/_rels/slide67.xml.rels><?xml version="1.0" encoding="UTF-8" standalone="yes"?>
<Relationships xmlns="http://schemas.openxmlformats.org/package/2006/relationships"><Relationship Id="rId3" Type="http://schemas.openxmlformats.org/officeDocument/2006/relationships/image" Target="../media/image89.png" /><Relationship Id="rId2" Type="http://schemas.openxmlformats.org/officeDocument/2006/relationships/image" Target="../media/image88.png" /><Relationship Id="rId1" Type="http://schemas.openxmlformats.org/officeDocument/2006/relationships/slideLayout" Target="../slideLayouts/slideLayout13.xml" /></Relationships>
</file>

<file path=ppt/slides/_rels/slide68.xml.rels><?xml version="1.0" encoding="UTF-8" standalone="yes"?>
<Relationships xmlns="http://schemas.openxmlformats.org/package/2006/relationships"><Relationship Id="rId3" Type="http://schemas.openxmlformats.org/officeDocument/2006/relationships/image" Target="../media/image91.png" /><Relationship Id="rId2" Type="http://schemas.openxmlformats.org/officeDocument/2006/relationships/image" Target="../media/image90.png" /><Relationship Id="rId1" Type="http://schemas.openxmlformats.org/officeDocument/2006/relationships/slideLayout" Target="../slideLayouts/slideLayout13.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standalone="yes"?>
<Relationships xmlns="http://schemas.openxmlformats.org/package/2006/relationships"><Relationship Id="rId3" Type="http://schemas.openxmlformats.org/officeDocument/2006/relationships/image" Target="../media/image93.png" /><Relationship Id="rId7" Type="http://schemas.openxmlformats.org/officeDocument/2006/relationships/image" Target="../media/image97.png" /><Relationship Id="rId2" Type="http://schemas.openxmlformats.org/officeDocument/2006/relationships/image" Target="../media/image92.png" /><Relationship Id="rId1" Type="http://schemas.openxmlformats.org/officeDocument/2006/relationships/slideLayout" Target="../slideLayouts/slideLayout13.xml" /><Relationship Id="rId6" Type="http://schemas.openxmlformats.org/officeDocument/2006/relationships/image" Target="../media/image96.png" /><Relationship Id="rId5" Type="http://schemas.openxmlformats.org/officeDocument/2006/relationships/image" Target="../media/image95.png" /><Relationship Id="rId4" Type="http://schemas.openxmlformats.org/officeDocument/2006/relationships/image" Target="../media/image94.png" /></Relationships>
</file>

<file path=ppt/slides/_rels/slide71.xml.rels><?xml version="1.0" encoding="UTF-8" standalone="yes"?>
<Relationships xmlns="http://schemas.openxmlformats.org/package/2006/relationships"><Relationship Id="rId2" Type="http://schemas.openxmlformats.org/officeDocument/2006/relationships/image" Target="../media/image98.png" /><Relationship Id="rId1" Type="http://schemas.openxmlformats.org/officeDocument/2006/relationships/slideLayout" Target="../slideLayouts/slideLayout13.xml" /></Relationships>
</file>

<file path=ppt/slides/_rels/slide72.xml.rels><?xml version="1.0" encoding="UTF-8" standalone="yes"?>
<Relationships xmlns="http://schemas.openxmlformats.org/package/2006/relationships"><Relationship Id="rId3" Type="http://schemas.openxmlformats.org/officeDocument/2006/relationships/image" Target="../media/image100.png" /><Relationship Id="rId7" Type="http://schemas.openxmlformats.org/officeDocument/2006/relationships/image" Target="../media/image104.png" /><Relationship Id="rId2" Type="http://schemas.openxmlformats.org/officeDocument/2006/relationships/image" Target="../media/image99.png" /><Relationship Id="rId1" Type="http://schemas.openxmlformats.org/officeDocument/2006/relationships/slideLayout" Target="../slideLayouts/slideLayout13.xml" /><Relationship Id="rId6" Type="http://schemas.openxmlformats.org/officeDocument/2006/relationships/image" Target="../media/image103.png" /><Relationship Id="rId5" Type="http://schemas.openxmlformats.org/officeDocument/2006/relationships/image" Target="../media/image102.png" /><Relationship Id="rId4" Type="http://schemas.openxmlformats.org/officeDocument/2006/relationships/image" Target="../media/image101.png" /></Relationships>
</file>

<file path=ppt/slides/_rels/slide73.xml.rels><?xml version="1.0" encoding="UTF-8" standalone="yes"?>
<Relationships xmlns="http://schemas.openxmlformats.org/package/2006/relationships"><Relationship Id="rId3" Type="http://schemas.openxmlformats.org/officeDocument/2006/relationships/image" Target="../media/image106.png" /><Relationship Id="rId2" Type="http://schemas.openxmlformats.org/officeDocument/2006/relationships/image" Target="../media/image105.png" /><Relationship Id="rId1" Type="http://schemas.openxmlformats.org/officeDocument/2006/relationships/slideLayout" Target="../slideLayouts/slideLayout13.xml" /><Relationship Id="rId6" Type="http://schemas.openxmlformats.org/officeDocument/2006/relationships/image" Target="../media/image109.png" /><Relationship Id="rId5" Type="http://schemas.openxmlformats.org/officeDocument/2006/relationships/image" Target="../media/image108.png" /><Relationship Id="rId4" Type="http://schemas.openxmlformats.org/officeDocument/2006/relationships/image" Target="../media/image107.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5.xml.rels><?xml version="1.0" encoding="UTF-8" standalone="yes"?>
<Relationships xmlns="http://schemas.openxmlformats.org/package/2006/relationships"><Relationship Id="rId3" Type="http://schemas.openxmlformats.org/officeDocument/2006/relationships/image" Target="../media/image111.png" /><Relationship Id="rId2" Type="http://schemas.openxmlformats.org/officeDocument/2006/relationships/image" Target="../media/image110.png" /><Relationship Id="rId1" Type="http://schemas.openxmlformats.org/officeDocument/2006/relationships/slideLayout" Target="../slideLayouts/slideLayout13.xml" /><Relationship Id="rId6" Type="http://schemas.openxmlformats.org/officeDocument/2006/relationships/image" Target="../media/image114.png" /><Relationship Id="rId5" Type="http://schemas.openxmlformats.org/officeDocument/2006/relationships/image" Target="../media/image113.png" /><Relationship Id="rId4" Type="http://schemas.openxmlformats.org/officeDocument/2006/relationships/image" Target="../media/image112.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standalone="yes"?>
<Relationships xmlns="http://schemas.openxmlformats.org/package/2006/relationships"><Relationship Id="rId3" Type="http://schemas.openxmlformats.org/officeDocument/2006/relationships/image" Target="../media/image116.png" /><Relationship Id="rId2" Type="http://schemas.openxmlformats.org/officeDocument/2006/relationships/image" Target="../media/image115.png" /><Relationship Id="rId1" Type="http://schemas.openxmlformats.org/officeDocument/2006/relationships/slideLayout" Target="../slideLayouts/slideLayout13.xml" /><Relationship Id="rId4" Type="http://schemas.openxmlformats.org/officeDocument/2006/relationships/image" Target="../media/image117.png" /></Relationships>
</file>

<file path=ppt/slides/_rels/slide78.xml.rels><?xml version="1.0" encoding="UTF-8" standalone="yes"?>
<Relationships xmlns="http://schemas.openxmlformats.org/package/2006/relationships"><Relationship Id="rId3" Type="http://schemas.openxmlformats.org/officeDocument/2006/relationships/image" Target="../media/image119.png" /><Relationship Id="rId2" Type="http://schemas.openxmlformats.org/officeDocument/2006/relationships/image" Target="../media/image118.png" /><Relationship Id="rId1" Type="http://schemas.openxmlformats.org/officeDocument/2006/relationships/slideLayout" Target="../slideLayouts/slideLayout13.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0.xml.rels><?xml version="1.0" encoding="UTF-8" standalone="yes"?>
<Relationships xmlns="http://schemas.openxmlformats.org/package/2006/relationships"><Relationship Id="rId3" Type="http://schemas.openxmlformats.org/officeDocument/2006/relationships/image" Target="../media/image121.png" /><Relationship Id="rId2" Type="http://schemas.openxmlformats.org/officeDocument/2006/relationships/image" Target="../media/image120.png" /><Relationship Id="rId1" Type="http://schemas.openxmlformats.org/officeDocument/2006/relationships/slideLayout" Target="../slideLayouts/slideLayout13.xml" /></Relationships>
</file>

<file path=ppt/slides/_rels/slide81.xml.rels><?xml version="1.0" encoding="UTF-8" standalone="yes"?>
<Relationships xmlns="http://schemas.openxmlformats.org/package/2006/relationships"><Relationship Id="rId3" Type="http://schemas.openxmlformats.org/officeDocument/2006/relationships/image" Target="../media/image123.png" /><Relationship Id="rId2" Type="http://schemas.openxmlformats.org/officeDocument/2006/relationships/image" Target="../media/image122.png" /><Relationship Id="rId1" Type="http://schemas.openxmlformats.org/officeDocument/2006/relationships/slideLayout" Target="../slideLayouts/slideLayout13.xml" /></Relationships>
</file>

<file path=ppt/slides/_rels/slide82.xml.rels><?xml version="1.0" encoding="UTF-8" standalone="yes"?>
<Relationships xmlns="http://schemas.openxmlformats.org/package/2006/relationships"><Relationship Id="rId3" Type="http://schemas.openxmlformats.org/officeDocument/2006/relationships/image" Target="../media/image125.png" /><Relationship Id="rId2" Type="http://schemas.openxmlformats.org/officeDocument/2006/relationships/image" Target="../media/image124.png" /><Relationship Id="rId1" Type="http://schemas.openxmlformats.org/officeDocument/2006/relationships/slideLayout" Target="../slideLayouts/slideLayout13.xml" /><Relationship Id="rId4" Type="http://schemas.openxmlformats.org/officeDocument/2006/relationships/image" Target="../media/image126.png" /></Relationships>
</file>

<file path=ppt/slides/_rels/slide83.xml.rels><?xml version="1.0" encoding="UTF-8" standalone="yes"?>
<Relationships xmlns="http://schemas.openxmlformats.org/package/2006/relationships"><Relationship Id="rId3" Type="http://schemas.openxmlformats.org/officeDocument/2006/relationships/image" Target="../media/image128.png" /><Relationship Id="rId2" Type="http://schemas.openxmlformats.org/officeDocument/2006/relationships/image" Target="../media/image127.png" /><Relationship Id="rId1" Type="http://schemas.openxmlformats.org/officeDocument/2006/relationships/slideLayout" Target="../slideLayouts/slideLayout13.xml" /></Relationships>
</file>

<file path=ppt/slides/_rels/slide84.xml.rels><?xml version="1.0" encoding="UTF-8" standalone="yes"?>
<Relationships xmlns="http://schemas.openxmlformats.org/package/2006/relationships"><Relationship Id="rId3" Type="http://schemas.openxmlformats.org/officeDocument/2006/relationships/image" Target="../media/image130.png" /><Relationship Id="rId2" Type="http://schemas.openxmlformats.org/officeDocument/2006/relationships/image" Target="../media/image129.png" /><Relationship Id="rId1" Type="http://schemas.openxmlformats.org/officeDocument/2006/relationships/slideLayout" Target="../slideLayouts/slideLayout13.xml" /><Relationship Id="rId5" Type="http://schemas.openxmlformats.org/officeDocument/2006/relationships/image" Target="../media/image132.png" /><Relationship Id="rId4" Type="http://schemas.openxmlformats.org/officeDocument/2006/relationships/image" Target="../media/image131.png" /></Relationships>
</file>

<file path=ppt/slides/_rels/slide85.xml.rels><?xml version="1.0" encoding="UTF-8" standalone="yes"?>
<Relationships xmlns="http://schemas.openxmlformats.org/package/2006/relationships"><Relationship Id="rId3" Type="http://schemas.openxmlformats.org/officeDocument/2006/relationships/image" Target="../media/image134.png" /><Relationship Id="rId2" Type="http://schemas.openxmlformats.org/officeDocument/2006/relationships/image" Target="../media/image133.png" /><Relationship Id="rId1" Type="http://schemas.openxmlformats.org/officeDocument/2006/relationships/slideLayout" Target="../slideLayouts/slideLayout13.xml" /></Relationships>
</file>

<file path=ppt/slides/_rels/slide86.xml.rels><?xml version="1.0" encoding="UTF-8" standalone="yes"?>
<Relationships xmlns="http://schemas.openxmlformats.org/package/2006/relationships"><Relationship Id="rId3" Type="http://schemas.openxmlformats.org/officeDocument/2006/relationships/image" Target="../media/image136.png" /><Relationship Id="rId2" Type="http://schemas.openxmlformats.org/officeDocument/2006/relationships/image" Target="../media/image135.png" /><Relationship Id="rId1" Type="http://schemas.openxmlformats.org/officeDocument/2006/relationships/slideLayout" Target="../slideLayouts/slideLayout13.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standalone="yes"?>
<Relationships xmlns="http://schemas.openxmlformats.org/package/2006/relationships"><Relationship Id="rId3" Type="http://schemas.openxmlformats.org/officeDocument/2006/relationships/image" Target="../media/image138.png" /><Relationship Id="rId2" Type="http://schemas.openxmlformats.org/officeDocument/2006/relationships/image" Target="../media/image137.png" /><Relationship Id="rId1" Type="http://schemas.openxmlformats.org/officeDocument/2006/relationships/slideLayout" Target="../slideLayouts/slideLayout13.xml" /><Relationship Id="rId4" Type="http://schemas.openxmlformats.org/officeDocument/2006/relationships/image" Target="../media/image139.png" /></Relationships>
</file>

<file path=ppt/slides/_rels/slide89.xml.rels><?xml version="1.0" encoding="UTF-8" standalone="yes"?>
<Relationships xmlns="http://schemas.openxmlformats.org/package/2006/relationships"><Relationship Id="rId3" Type="http://schemas.openxmlformats.org/officeDocument/2006/relationships/image" Target="../media/image141.png" /><Relationship Id="rId2" Type="http://schemas.openxmlformats.org/officeDocument/2006/relationships/image" Target="../media/image140.png" /><Relationship Id="rId1" Type="http://schemas.openxmlformats.org/officeDocument/2006/relationships/slideLayout" Target="../slideLayouts/slideLayout13.xml" /><Relationship Id="rId4" Type="http://schemas.openxmlformats.org/officeDocument/2006/relationships/image" Target="../media/image142.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standalone="yes"?>
<Relationships xmlns="http://schemas.openxmlformats.org/package/2006/relationships"><Relationship Id="rId3" Type="http://schemas.openxmlformats.org/officeDocument/2006/relationships/image" Target="../media/image144.png" /><Relationship Id="rId2" Type="http://schemas.openxmlformats.org/officeDocument/2006/relationships/image" Target="../media/image143.png" /><Relationship Id="rId1" Type="http://schemas.openxmlformats.org/officeDocument/2006/relationships/slideLayout" Target="../slideLayouts/slideLayout13.xml" /><Relationship Id="rId4" Type="http://schemas.openxmlformats.org/officeDocument/2006/relationships/image" Target="../media/image145.png" /></Relationships>
</file>

<file path=ppt/slides/_rels/slide91.xml.rels><?xml version="1.0" encoding="UTF-8" standalone="yes"?>
<Relationships xmlns="http://schemas.openxmlformats.org/package/2006/relationships"><Relationship Id="rId2" Type="http://schemas.openxmlformats.org/officeDocument/2006/relationships/image" Target="../media/image146.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4724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a:noAutofit/>
          </a:bodyPr>
          <a:lstStyle/>
          <a:p>
            <a:pPr>
              <a:buNone/>
            </a:pPr>
            <a:r>
              <a:rPr lang="en-US" sz="2400" b="1" dirty="0">
                <a:solidFill>
                  <a:srgbClr val="FF0000"/>
                </a:solidFill>
                <a:latin typeface="Times New Roman" pitchFamily="18" charset="0"/>
                <a:cs typeface="Times New Roman" pitchFamily="18" charset="0"/>
              </a:rPr>
              <a:t>Constructor:</a:t>
            </a:r>
          </a:p>
          <a:p>
            <a:pPr>
              <a:buFont typeface="Wingdings" pitchFamily="2" charset="2"/>
              <a:buChar char="Ø"/>
            </a:pPr>
            <a:r>
              <a:rPr lang="en-US" sz="2400" dirty="0">
                <a:latin typeface="Times New Roman" pitchFamily="18" charset="0"/>
                <a:cs typeface="Times New Roman" pitchFamily="18" charset="0"/>
              </a:rPr>
              <a:t>Constructor is a special method in python.</a:t>
            </a:r>
          </a:p>
          <a:p>
            <a:pPr>
              <a:buFont typeface="Wingdings" pitchFamily="2" charset="2"/>
              <a:buChar char="Ø"/>
            </a:pPr>
            <a:r>
              <a:rPr lang="en-US" sz="2400" dirty="0">
                <a:latin typeface="Times New Roman" pitchFamily="18" charset="0"/>
                <a:cs typeface="Times New Roman" pitchFamily="18" charset="0"/>
              </a:rPr>
              <a:t>The name of the constructor should be __init__(self)</a:t>
            </a:r>
          </a:p>
          <a:p>
            <a:pPr>
              <a:buFont typeface="Wingdings" pitchFamily="2" charset="2"/>
              <a:buChar char="Ø"/>
            </a:pPr>
            <a:r>
              <a:rPr lang="en-US" sz="2400" dirty="0">
                <a:latin typeface="Times New Roman" pitchFamily="18" charset="0"/>
                <a:cs typeface="Times New Roman" pitchFamily="18" charset="0"/>
              </a:rPr>
              <a:t>Constructor will be executed automatically at the time of object creation.</a:t>
            </a:r>
          </a:p>
          <a:p>
            <a:pPr>
              <a:buFont typeface="Wingdings" pitchFamily="2" charset="2"/>
              <a:buChar char="Ø"/>
            </a:pPr>
            <a:r>
              <a:rPr lang="en-US" sz="2400" dirty="0">
                <a:latin typeface="Times New Roman" pitchFamily="18" charset="0"/>
                <a:cs typeface="Times New Roman" pitchFamily="18" charset="0"/>
              </a:rPr>
              <a:t>The main purpose of constructor is to declare and initialize instance variables.</a:t>
            </a:r>
          </a:p>
          <a:p>
            <a:pPr>
              <a:buFont typeface="Wingdings" pitchFamily="2" charset="2"/>
              <a:buChar char="Ø"/>
            </a:pPr>
            <a:r>
              <a:rPr lang="en-US" sz="2400" dirty="0">
                <a:latin typeface="Times New Roman" pitchFamily="18" charset="0"/>
                <a:cs typeface="Times New Roman" pitchFamily="18" charset="0"/>
              </a:rPr>
              <a:t>Per object constructor will be executed only once.</a:t>
            </a:r>
          </a:p>
          <a:p>
            <a:pPr>
              <a:buFont typeface="Wingdings" pitchFamily="2" charset="2"/>
              <a:buChar char="Ø"/>
            </a:pPr>
            <a:r>
              <a:rPr lang="en-US" sz="2400" dirty="0">
                <a:latin typeface="Times New Roman" pitchFamily="18" charset="0"/>
                <a:cs typeface="Times New Roman" pitchFamily="18" charset="0"/>
              </a:rPr>
              <a:t>Constructor can take at least one argument(atleast self)</a:t>
            </a:r>
          </a:p>
          <a:p>
            <a:pPr>
              <a:buFont typeface="Wingdings" pitchFamily="2" charset="2"/>
              <a:buChar char="Ø"/>
            </a:pPr>
            <a:r>
              <a:rPr lang="en-US" sz="2400" dirty="0">
                <a:latin typeface="Times New Roman" pitchFamily="18" charset="0"/>
                <a:cs typeface="Times New Roman" pitchFamily="18" charset="0"/>
              </a:rPr>
              <a:t>Constructor is optional and if we are not providing any constructor then python will provide default constructor.</a:t>
            </a:r>
          </a:p>
          <a:p>
            <a:pPr>
              <a:buNone/>
            </a:pPr>
            <a:r>
              <a:rPr lang="en-US" sz="2400" dirty="0">
                <a:latin typeface="Times New Roman" pitchFamily="18" charset="0"/>
                <a:cs typeface="Times New Roman" pitchFamily="18" charset="0"/>
              </a:rPr>
              <a:t>Example:</a:t>
            </a:r>
          </a:p>
          <a:p>
            <a:pPr>
              <a:buNone/>
            </a:pPr>
            <a:r>
              <a:rPr lang="en-US" sz="2400" b="1" dirty="0">
                <a:latin typeface="Times New Roman" pitchFamily="18" charset="0"/>
                <a:cs typeface="Times New Roman" pitchFamily="18" charset="0"/>
              </a:rPr>
              <a:t>def__init__(self,name,rollno,marks):</a:t>
            </a:r>
          </a:p>
          <a:p>
            <a:pPr>
              <a:buNone/>
            </a:pPr>
            <a:r>
              <a:rPr lang="en-US" sz="2400" b="1" dirty="0">
                <a:latin typeface="Times New Roman" pitchFamily="18" charset="0"/>
                <a:cs typeface="Times New Roman" pitchFamily="18" charset="0"/>
              </a:rPr>
              <a:t>		self.name=name</a:t>
            </a:r>
          </a:p>
          <a:p>
            <a:pPr>
              <a:buNone/>
            </a:pPr>
            <a:r>
              <a:rPr lang="en-US" sz="2400" b="1" dirty="0">
                <a:latin typeface="Times New Roman" pitchFamily="18" charset="0"/>
                <a:cs typeface="Times New Roman" pitchFamily="18" charset="0"/>
              </a:rPr>
              <a:t>		self.rollno=rollno</a:t>
            </a:r>
          </a:p>
          <a:p>
            <a:pPr>
              <a:buNone/>
            </a:pPr>
            <a:r>
              <a:rPr lang="en-US" sz="2400" b="1" dirty="0">
                <a:latin typeface="Times New Roman" pitchFamily="18" charset="0"/>
                <a:cs typeface="Times New Roman" pitchFamily="18" charset="0"/>
              </a:rPr>
              <a:t>		self.marks=marks</a:t>
            </a:r>
          </a:p>
        </p:txBody>
      </p:sp>
    </p:spTree>
    <p:extLst>
      <p:ext uri="{BB962C8B-B14F-4D97-AF65-F5344CB8AC3E}">
        <p14:creationId xmlns:p14="http://schemas.microsoft.com/office/powerpoint/2010/main" val="177152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dirty="0"/>
              <a:t>program to demonstrate constructor will execute only once per object:</a:t>
            </a:r>
          </a:p>
        </p:txBody>
      </p:sp>
      <p:pic>
        <p:nvPicPr>
          <p:cNvPr id="2051" name="Picture 3"/>
          <p:cNvPicPr>
            <a:picLocks noChangeAspect="1" noChangeArrowheads="1"/>
          </p:cNvPicPr>
          <p:nvPr/>
        </p:nvPicPr>
        <p:blipFill>
          <a:blip r:embed="rId2" cstate="print"/>
          <a:srcRect/>
          <a:stretch>
            <a:fillRect/>
          </a:stretch>
        </p:blipFill>
        <p:spPr bwMode="auto">
          <a:xfrm>
            <a:off x="381000" y="1143000"/>
            <a:ext cx="5257800" cy="3352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419600" y="4800600"/>
            <a:ext cx="2895600" cy="16764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228600"/>
            <a:ext cx="8153400" cy="5029200"/>
          </a:xfrm>
          <a:prstGeom prst="rect">
            <a:avLst/>
          </a:prstGeom>
          <a:noFill/>
          <a:ln w="9525">
            <a:noFill/>
            <a:miter lim="800000"/>
            <a:headEnd/>
            <a:tailEnd/>
          </a:ln>
        </p:spPr>
      </p:pic>
      <p:pic>
        <p:nvPicPr>
          <p:cNvPr id="3075" name="Picture 3"/>
          <p:cNvPicPr>
            <a:picLocks noGrp="1" noChangeAspect="1" noChangeArrowheads="1"/>
          </p:cNvPicPr>
          <p:nvPr>
            <p:ph idx="1"/>
          </p:nvPr>
        </p:nvPicPr>
        <p:blipFill>
          <a:blip r:embed="rId3" cstate="print"/>
          <a:stretch>
            <a:fillRect/>
          </a:stretch>
        </p:blipFill>
        <p:spPr bwMode="auto">
          <a:xfrm>
            <a:off x="3824287" y="3886200"/>
            <a:ext cx="3871913" cy="26670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linds(horizontal)">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r>
              <a:rPr lang="en-US" sz="2400" b="1" dirty="0">
                <a:latin typeface="Times New Roman" pitchFamily="18" charset="0"/>
                <a:cs typeface="Times New Roman" pitchFamily="18" charset="0"/>
              </a:rPr>
              <a:t>Python Constructor</a:t>
            </a:r>
          </a:p>
          <a:p>
            <a:pPr>
              <a:buFont typeface="Wingdings" pitchFamily="2" charset="2"/>
              <a:buChar char="Ø"/>
            </a:pPr>
            <a:r>
              <a:rPr lang="en-US" sz="2400" dirty="0">
                <a:latin typeface="Times New Roman" pitchFamily="18" charset="0"/>
                <a:cs typeface="Times New Roman" pitchFamily="18" charset="0"/>
              </a:rPr>
              <a:t>A constructor is a special type of method (function) which is used to initialize the instance members of the class.</a:t>
            </a:r>
          </a:p>
          <a:p>
            <a:pPr>
              <a:buFont typeface="Wingdings" pitchFamily="2" charset="2"/>
              <a:buChar char="Ø"/>
            </a:pPr>
            <a:r>
              <a:rPr lang="en-US" sz="2400" dirty="0">
                <a:latin typeface="Times New Roman" pitchFamily="18" charset="0"/>
                <a:cs typeface="Times New Roman" pitchFamily="18" charset="0"/>
              </a:rPr>
              <a:t>Constructors can be of two types.</a:t>
            </a:r>
          </a:p>
          <a:p>
            <a:pPr>
              <a:buFont typeface="Wingdings" pitchFamily="2" charset="2"/>
              <a:buChar char="Ø"/>
            </a:pPr>
            <a:r>
              <a:rPr lang="en-US" sz="2400" dirty="0">
                <a:latin typeface="Times New Roman" pitchFamily="18" charset="0"/>
                <a:cs typeface="Times New Roman" pitchFamily="18" charset="0"/>
              </a:rPr>
              <a:t>Parameterized Constructor </a:t>
            </a:r>
          </a:p>
          <a:p>
            <a:pPr>
              <a:buFont typeface="Wingdings" pitchFamily="2" charset="2"/>
              <a:buChar char="Ø"/>
            </a:pPr>
            <a:r>
              <a:rPr lang="en-US" sz="2400" dirty="0">
                <a:latin typeface="Times New Roman" pitchFamily="18" charset="0"/>
                <a:cs typeface="Times New Roman" pitchFamily="18" charset="0"/>
              </a:rPr>
              <a:t>Non-parameterized Constructor</a:t>
            </a:r>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304800" y="2971800"/>
            <a:ext cx="5410200" cy="36576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648200" y="5562600"/>
            <a:ext cx="2847975" cy="9906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381000"/>
            <a:ext cx="6248400" cy="44958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191000" y="4648200"/>
            <a:ext cx="3657600" cy="11430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762000"/>
            <a:ext cx="8153400" cy="54864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a:bodyPr>
          <a:lstStyle/>
          <a:p>
            <a:pPr>
              <a:buNone/>
            </a:pPr>
            <a:r>
              <a:rPr lang="en-US" sz="2000" b="1" dirty="0">
                <a:solidFill>
                  <a:srgbClr val="FF0000"/>
                </a:solidFill>
                <a:latin typeface="Times New Roman" pitchFamily="18" charset="0"/>
                <a:cs typeface="Times New Roman" pitchFamily="18" charset="0"/>
              </a:rPr>
              <a:t>Types of Variables:</a:t>
            </a:r>
          </a:p>
          <a:p>
            <a:pPr>
              <a:buNone/>
            </a:pPr>
            <a:r>
              <a:rPr lang="en-US" sz="2000" dirty="0">
                <a:latin typeface="Times New Roman" pitchFamily="18" charset="0"/>
                <a:cs typeface="Times New Roman" pitchFamily="18" charset="0"/>
              </a:rPr>
              <a:t>Inside Python class 3 types of variables are allowed.</a:t>
            </a:r>
          </a:p>
          <a:p>
            <a:pPr>
              <a:buNone/>
            </a:pPr>
            <a:r>
              <a:rPr lang="en-US" sz="2000" dirty="0">
                <a:latin typeface="Times New Roman" pitchFamily="18" charset="0"/>
                <a:cs typeface="Times New Roman" pitchFamily="18" charset="0"/>
              </a:rPr>
              <a:t>1. Instance Variables(Object Level Variables)</a:t>
            </a:r>
          </a:p>
          <a:p>
            <a:pPr>
              <a:buNone/>
            </a:pPr>
            <a:r>
              <a:rPr lang="en-US" sz="2000" dirty="0">
                <a:latin typeface="Times New Roman" pitchFamily="18" charset="0"/>
                <a:cs typeface="Times New Roman" pitchFamily="18" charset="0"/>
              </a:rPr>
              <a:t>2.Static Variables(Class Level Variables)</a:t>
            </a:r>
          </a:p>
          <a:p>
            <a:pPr>
              <a:buNone/>
            </a:pPr>
            <a:r>
              <a:rPr lang="en-US" sz="2000" dirty="0">
                <a:latin typeface="Times New Roman" pitchFamily="18" charset="0"/>
                <a:cs typeface="Times New Roman" pitchFamily="18" charset="0"/>
              </a:rPr>
              <a:t>3. Local variables (Method Level Variables)</a:t>
            </a:r>
          </a:p>
          <a:p>
            <a:pPr>
              <a:buNone/>
            </a:pPr>
            <a:r>
              <a:rPr lang="en-US" sz="2000" b="1" dirty="0">
                <a:solidFill>
                  <a:srgbClr val="FF0000"/>
                </a:solidFill>
                <a:latin typeface="Times New Roman" pitchFamily="18" charset="0"/>
                <a:cs typeface="Times New Roman" pitchFamily="18" charset="0"/>
              </a:rPr>
              <a:t>Instance Variables(Object Level Variables):</a:t>
            </a:r>
          </a:p>
          <a:p>
            <a:pPr>
              <a:buFont typeface="Wingdings" pitchFamily="2" charset="2"/>
              <a:buChar char="Ø"/>
            </a:pPr>
            <a:r>
              <a:rPr lang="en-US" sz="2000" dirty="0">
                <a:latin typeface="Times New Roman" pitchFamily="18" charset="0"/>
                <a:cs typeface="Times New Roman" pitchFamily="18" charset="0"/>
              </a:rPr>
              <a:t>If the value of a variable is varied from object to object, then such type of variables are called instance variables.</a:t>
            </a:r>
          </a:p>
          <a:p>
            <a:pPr>
              <a:buFont typeface="Wingdings" pitchFamily="2" charset="2"/>
              <a:buChar char="Ø"/>
            </a:pPr>
            <a:r>
              <a:rPr lang="en-US" sz="2000" dirty="0">
                <a:latin typeface="Times New Roman" pitchFamily="18" charset="0"/>
                <a:cs typeface="Times New Roman" pitchFamily="18" charset="0"/>
              </a:rPr>
              <a:t>For every object a separate copy of instance variables will be created.</a:t>
            </a:r>
          </a:p>
          <a:p>
            <a:pPr>
              <a:buNone/>
            </a:pPr>
            <a:r>
              <a:rPr lang="en-US" sz="2000" b="1" dirty="0">
                <a:latin typeface="Times New Roman" pitchFamily="18" charset="0"/>
                <a:cs typeface="Times New Roman" pitchFamily="18" charset="0"/>
              </a:rPr>
              <a:t>	</a:t>
            </a:r>
          </a:p>
        </p:txBody>
      </p:sp>
      <p:sp>
        <p:nvSpPr>
          <p:cNvPr id="4" name="Rectangle 3"/>
          <p:cNvSpPr/>
          <p:nvPr/>
        </p:nvSpPr>
        <p:spPr>
          <a:xfrm>
            <a:off x="609600" y="3429000"/>
            <a:ext cx="6248400" cy="3477875"/>
          </a:xfrm>
          <a:prstGeom prst="rect">
            <a:avLst/>
          </a:prstGeom>
          <a:ln>
            <a:solidFill>
              <a:schemeClr val="accent1"/>
            </a:solidFill>
          </a:ln>
        </p:spPr>
        <p:txBody>
          <a:bodyPr wrap="square">
            <a:spAutoFit/>
          </a:bodyPr>
          <a:lstStyle/>
          <a:p>
            <a:r>
              <a:rPr lang="en-US" sz="2000" dirty="0">
                <a:latin typeface="Times New Roman" pitchFamily="18" charset="0"/>
                <a:cs typeface="Times New Roman" pitchFamily="18" charset="0"/>
              </a:rPr>
              <a:t>class Student:</a:t>
            </a:r>
          </a:p>
          <a:p>
            <a:r>
              <a:rPr lang="en-US" sz="2000" dirty="0">
                <a:latin typeface="Times New Roman" pitchFamily="18" charset="0"/>
                <a:cs typeface="Times New Roman" pitchFamily="18" charset="0"/>
              </a:rPr>
              <a:t>        def __init__(</a:t>
            </a:r>
            <a:r>
              <a:rPr lang="en-US" sz="2000" dirty="0" err="1">
                <a:latin typeface="Times New Roman" pitchFamily="18" charset="0"/>
                <a:cs typeface="Times New Roman" pitchFamily="18" charset="0"/>
              </a:rPr>
              <a:t>self,r,n</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self.rno=r</a:t>
            </a:r>
          </a:p>
          <a:p>
            <a:r>
              <a:rPr lang="en-US" sz="2000" dirty="0">
                <a:latin typeface="Times New Roman" pitchFamily="18" charset="0"/>
                <a:cs typeface="Times New Roman" pitchFamily="18" charset="0"/>
              </a:rPr>
              <a:t>        	self.name=n</a:t>
            </a:r>
          </a:p>
          <a:p>
            <a:r>
              <a:rPr lang="en-US" sz="2000" dirty="0">
                <a:latin typeface="Times New Roman" pitchFamily="18" charset="0"/>
                <a:cs typeface="Times New Roman" pitchFamily="18" charset="0"/>
              </a:rPr>
              <a:t>    def </a:t>
            </a:r>
            <a:r>
              <a:rPr lang="en-US" sz="2000" dirty="0" err="1">
                <a:latin typeface="Times New Roman" pitchFamily="18" charset="0"/>
                <a:cs typeface="Times New Roman" pitchFamily="18" charset="0"/>
              </a:rPr>
              <a:t>dis</a:t>
            </a:r>
            <a:r>
              <a:rPr lang="en-US" sz="2000" dirty="0">
                <a:latin typeface="Times New Roman" pitchFamily="18" charset="0"/>
                <a:cs typeface="Times New Roman" pitchFamily="18" charset="0"/>
              </a:rPr>
              <a:t>(self):</a:t>
            </a:r>
          </a:p>
          <a:p>
            <a:r>
              <a:rPr lang="en-US" sz="2000" dirty="0">
                <a:latin typeface="Times New Roman" pitchFamily="18" charset="0"/>
                <a:cs typeface="Times New Roman" pitchFamily="18" charset="0"/>
              </a:rPr>
              <a:t>        print(</a:t>
            </a:r>
            <a:r>
              <a:rPr lang="en-US" sz="2000" dirty="0" err="1">
                <a:latin typeface="Times New Roman" pitchFamily="18" charset="0"/>
                <a:cs typeface="Times New Roman" pitchFamily="18" charset="0"/>
              </a:rPr>
              <a:t>self.rno,self.name</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s1=Student(12,"IT")</a:t>
            </a:r>
          </a:p>
          <a:p>
            <a:r>
              <a:rPr lang="en-US" sz="2000" dirty="0">
                <a:latin typeface="Times New Roman" pitchFamily="18" charset="0"/>
                <a:cs typeface="Times New Roman" pitchFamily="18" charset="0"/>
              </a:rPr>
              <a:t>s2=Student(3,"Mech")</a:t>
            </a:r>
          </a:p>
          <a:p>
            <a:r>
              <a:rPr lang="en-US" sz="2000" dirty="0">
                <a:latin typeface="Times New Roman" pitchFamily="18" charset="0"/>
                <a:cs typeface="Times New Roman" pitchFamily="18" charset="0"/>
              </a:rPr>
              <a:t>s1.dis()</a:t>
            </a:r>
          </a:p>
          <a:p>
            <a:r>
              <a:rPr lang="en-US" sz="2000" dirty="0">
                <a:latin typeface="Times New Roman" pitchFamily="18" charset="0"/>
                <a:cs typeface="Times New Roman" pitchFamily="18" charset="0"/>
              </a:rPr>
              <a:t>s2.dis()</a:t>
            </a:r>
            <a:endParaRPr lang="en-US" dirty="0"/>
          </a:p>
        </p:txBody>
      </p:sp>
    </p:spTree>
    <p:extLst>
      <p:ext uri="{BB962C8B-B14F-4D97-AF65-F5344CB8AC3E}">
        <p14:creationId xmlns:p14="http://schemas.microsoft.com/office/powerpoint/2010/main" val="177152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62500" lnSpcReduction="20000"/>
          </a:bodyPr>
          <a:lstStyle/>
          <a:p>
            <a:pPr>
              <a:buNone/>
            </a:pPr>
            <a:r>
              <a:rPr lang="en-US" sz="3800" b="1" dirty="0">
                <a:solidFill>
                  <a:srgbClr val="FF0000"/>
                </a:solidFill>
                <a:latin typeface="Times New Roman" pitchFamily="18" charset="0"/>
                <a:cs typeface="Times New Roman" pitchFamily="18" charset="0"/>
              </a:rPr>
              <a:t>we can declare Instance variables</a:t>
            </a:r>
            <a:r>
              <a:rPr lang="en-US" sz="3800" b="1" dirty="0">
                <a:latin typeface="Times New Roman" pitchFamily="18" charset="0"/>
                <a:cs typeface="Times New Roman" pitchFamily="18" charset="0"/>
              </a:rPr>
              <a:t>:</a:t>
            </a:r>
          </a:p>
          <a:p>
            <a:pPr>
              <a:buNone/>
            </a:pPr>
            <a:r>
              <a:rPr lang="en-US" sz="3800" dirty="0">
                <a:latin typeface="Times New Roman" pitchFamily="18" charset="0"/>
                <a:cs typeface="Times New Roman" pitchFamily="18" charset="0"/>
              </a:rPr>
              <a:t>	1. Inside Constructor by using self variable</a:t>
            </a:r>
          </a:p>
          <a:p>
            <a:pPr>
              <a:buNone/>
            </a:pPr>
            <a:r>
              <a:rPr lang="en-US" sz="3800" dirty="0">
                <a:latin typeface="Times New Roman" pitchFamily="18" charset="0"/>
                <a:cs typeface="Times New Roman" pitchFamily="18" charset="0"/>
              </a:rPr>
              <a:t>	2. Inside Instance Method by using self variable</a:t>
            </a:r>
          </a:p>
          <a:p>
            <a:pPr>
              <a:buNone/>
            </a:pPr>
            <a:r>
              <a:rPr lang="en-US" sz="3800" dirty="0">
                <a:latin typeface="Times New Roman" pitchFamily="18" charset="0"/>
                <a:cs typeface="Times New Roman" pitchFamily="18" charset="0"/>
              </a:rPr>
              <a:t>	3. Outside of the class by using object reference variable</a:t>
            </a:r>
          </a:p>
          <a:p>
            <a:pPr>
              <a:buNone/>
            </a:pPr>
            <a:r>
              <a:rPr lang="en-US" sz="3800" b="1" dirty="0">
                <a:latin typeface="Times New Roman" pitchFamily="18" charset="0"/>
                <a:cs typeface="Times New Roman" pitchFamily="18" charset="0"/>
              </a:rPr>
              <a:t>Example</a:t>
            </a:r>
            <a:r>
              <a:rPr lang="en-US" sz="3800" dirty="0">
                <a:latin typeface="Times New Roman" pitchFamily="18" charset="0"/>
                <a:cs typeface="Times New Roman" pitchFamily="18" charset="0"/>
              </a:rPr>
              <a:t>:	class Test:</a:t>
            </a:r>
          </a:p>
          <a:p>
            <a:pPr>
              <a:buNone/>
            </a:pPr>
            <a:r>
              <a:rPr lang="en-US" sz="3800" dirty="0">
                <a:latin typeface="Times New Roman" pitchFamily="18" charset="0"/>
                <a:cs typeface="Times New Roman" pitchFamily="18" charset="0"/>
              </a:rPr>
              <a:t>    				def __init__(self):</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self.a</a:t>
            </a:r>
            <a:r>
              <a:rPr lang="en-US" sz="3800" dirty="0">
                <a:latin typeface="Times New Roman" pitchFamily="18" charset="0"/>
                <a:cs typeface="Times New Roman" pitchFamily="18" charset="0"/>
              </a:rPr>
              <a:t>=2</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self.b</a:t>
            </a:r>
            <a:r>
              <a:rPr lang="en-US" sz="3800" dirty="0">
                <a:latin typeface="Times New Roman" pitchFamily="18" charset="0"/>
                <a:cs typeface="Times New Roman" pitchFamily="18" charset="0"/>
              </a:rPr>
              <a:t>=3</a:t>
            </a:r>
          </a:p>
          <a:p>
            <a:pPr>
              <a:buNone/>
            </a:pPr>
            <a:r>
              <a:rPr lang="en-US" sz="3800" dirty="0">
                <a:latin typeface="Times New Roman" pitchFamily="18" charset="0"/>
                <a:cs typeface="Times New Roman" pitchFamily="18" charset="0"/>
              </a:rPr>
              <a:t>        			def meth(self):</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self.c</a:t>
            </a:r>
            <a:r>
              <a:rPr lang="en-US" sz="3800" dirty="0">
                <a:latin typeface="Times New Roman" pitchFamily="18" charset="0"/>
                <a:cs typeface="Times New Roman" pitchFamily="18" charset="0"/>
              </a:rPr>
              <a:t>=4</a:t>
            </a:r>
          </a:p>
          <a:p>
            <a:pPr>
              <a:buNone/>
            </a:pPr>
            <a:r>
              <a:rPr lang="en-US" sz="3800" dirty="0">
                <a:latin typeface="Times New Roman" pitchFamily="18" charset="0"/>
                <a:cs typeface="Times New Roman" pitchFamily="18" charset="0"/>
              </a:rPr>
              <a:t>			t1=Test()</a:t>
            </a:r>
          </a:p>
          <a:p>
            <a:pPr>
              <a:buNone/>
            </a:pPr>
            <a:r>
              <a:rPr lang="en-US" sz="3800" dirty="0">
                <a:latin typeface="Times New Roman" pitchFamily="18" charset="0"/>
                <a:cs typeface="Times New Roman" pitchFamily="18" charset="0"/>
              </a:rPr>
              <a:t>			print("t1's values",t1.__dict__)</a:t>
            </a:r>
          </a:p>
          <a:p>
            <a:pPr>
              <a:buNone/>
            </a:pPr>
            <a:r>
              <a:rPr lang="en-US" sz="3800" dirty="0">
                <a:latin typeface="Times New Roman" pitchFamily="18" charset="0"/>
                <a:cs typeface="Times New Roman" pitchFamily="18" charset="0"/>
              </a:rPr>
              <a:t>			t1.d=5</a:t>
            </a:r>
          </a:p>
          <a:p>
            <a:pPr>
              <a:buNone/>
            </a:pPr>
            <a:r>
              <a:rPr lang="en-US" sz="3800" dirty="0">
                <a:latin typeface="Times New Roman" pitchFamily="18" charset="0"/>
                <a:cs typeface="Times New Roman" pitchFamily="18" charset="0"/>
              </a:rPr>
              <a:t>			print("t1's values",t1.__dict__)</a:t>
            </a:r>
          </a:p>
          <a:p>
            <a:pPr>
              <a:buNone/>
            </a:pPr>
            <a:r>
              <a:rPr lang="en-US" sz="3800" b="1" dirty="0">
                <a:latin typeface="Times New Roman" pitchFamily="18" charset="0"/>
                <a:cs typeface="Times New Roman" pitchFamily="18" charset="0"/>
              </a:rPr>
              <a:t>			</a:t>
            </a:r>
          </a:p>
          <a:p>
            <a:pPr>
              <a:buNone/>
            </a:pPr>
            <a:r>
              <a:rPr lang="en-US" sz="3800" b="1" dirty="0">
                <a:latin typeface="Times New Roman" pitchFamily="18" charset="0"/>
                <a:cs typeface="Times New Roman" pitchFamily="18" charset="0"/>
              </a:rPr>
              <a:t> _dict__</a:t>
            </a:r>
            <a:r>
              <a:rPr lang="en-US" sz="3800" dirty="0">
                <a:latin typeface="Times New Roman" pitchFamily="18" charset="0"/>
                <a:cs typeface="Times New Roman" pitchFamily="18" charset="0"/>
              </a:rPr>
              <a:t>  : Dictionary containing the class's namespace.</a:t>
            </a:r>
          </a:p>
          <a:p>
            <a:endParaRPr lang="en-US" dirty="0"/>
          </a:p>
        </p:txBody>
      </p:sp>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629400"/>
          </a:xfrm>
        </p:spPr>
        <p:txBody>
          <a:bodyPr/>
          <a:lstStyle/>
          <a:p>
            <a:pPr>
              <a:buNone/>
            </a:pPr>
            <a:r>
              <a:rPr lang="en-US" sz="2000" b="1" dirty="0">
                <a:latin typeface="Times New Roman" pitchFamily="18" charset="0"/>
                <a:cs typeface="Times New Roman" pitchFamily="18" charset="0"/>
              </a:rPr>
              <a:t>How to access Instance variables:</a:t>
            </a:r>
          </a:p>
          <a:p>
            <a:r>
              <a:rPr lang="en-US" sz="2000" dirty="0">
                <a:latin typeface="Times New Roman" pitchFamily="18" charset="0"/>
                <a:cs typeface="Times New Roman" pitchFamily="18" charset="0"/>
              </a:rPr>
              <a:t>We can access instance variables with in the class by using self variable and outside of the class by using object reference</a:t>
            </a:r>
            <a:r>
              <a:rPr lang="en-US" dirty="0"/>
              <a:t>.</a:t>
            </a:r>
          </a:p>
        </p:txBody>
      </p:sp>
      <p:pic>
        <p:nvPicPr>
          <p:cNvPr id="4098" name="Picture 2"/>
          <p:cNvPicPr>
            <a:picLocks noChangeAspect="1" noChangeArrowheads="1"/>
          </p:cNvPicPr>
          <p:nvPr/>
        </p:nvPicPr>
        <p:blipFill>
          <a:blip r:embed="rId2" cstate="print"/>
          <a:srcRect/>
          <a:stretch>
            <a:fillRect/>
          </a:stretch>
        </p:blipFill>
        <p:spPr bwMode="auto">
          <a:xfrm>
            <a:off x="304800" y="1295400"/>
            <a:ext cx="4648200" cy="4191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248400" y="3657600"/>
            <a:ext cx="914400" cy="24384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blinds(horizontal)">
                                      <p:cBhvr>
                                        <p:cTn id="15" dur="5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blinds(horizontal)">
                                      <p:cBhvr>
                                        <p:cTn id="2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7315200"/>
          </a:xfrm>
        </p:spPr>
        <p:txBody>
          <a:bodyPr>
            <a:normAutofit/>
          </a:bodyPr>
          <a:lstStyle/>
          <a:p>
            <a:pPr>
              <a:buNone/>
            </a:pPr>
            <a:r>
              <a:rPr lang="en-US" sz="2000" b="1" dirty="0">
                <a:latin typeface="Times New Roman" pitchFamily="18" charset="0"/>
                <a:cs typeface="Times New Roman" pitchFamily="18" charset="0"/>
              </a:rPr>
              <a:t>How to delete instance variable from the object:</a:t>
            </a:r>
          </a:p>
          <a:p>
            <a:pPr>
              <a:buNone/>
            </a:pPr>
            <a:r>
              <a:rPr lang="en-US" sz="2000" dirty="0">
                <a:latin typeface="Times New Roman" pitchFamily="18" charset="0"/>
                <a:cs typeface="Times New Roman" pitchFamily="18" charset="0"/>
              </a:rPr>
              <a:t>1. Within a class we can delete instance variable as follows</a:t>
            </a:r>
            <a:r>
              <a:rPr lang="en-US" sz="2000" b="1" dirty="0">
                <a:latin typeface="Times New Roman" pitchFamily="18" charset="0"/>
                <a:cs typeface="Times New Roman" pitchFamily="18" charset="0"/>
              </a:rPr>
              <a:t>	del </a:t>
            </a:r>
            <a:r>
              <a:rPr lang="en-US" sz="2000" b="1" dirty="0" err="1">
                <a:latin typeface="Times New Roman" pitchFamily="18" charset="0"/>
                <a:cs typeface="Times New Roman" pitchFamily="18" charset="0"/>
              </a:rPr>
              <a:t>self.variableName</a:t>
            </a:r>
            <a:endParaRPr lang="en-US" sz="2000" b="1"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2. From outside of class we can delete instance variables as follows</a:t>
            </a:r>
          </a:p>
          <a:p>
            <a:pPr>
              <a:buNone/>
            </a:pPr>
            <a:r>
              <a:rPr lang="en-US" sz="2000" b="1" dirty="0">
                <a:latin typeface="Times New Roman" pitchFamily="18" charset="0"/>
                <a:cs typeface="Times New Roman" pitchFamily="18" charset="0"/>
              </a:rPr>
              <a:t>			del objectreference.variableName</a:t>
            </a:r>
          </a:p>
          <a:p>
            <a:pPr>
              <a:buNone/>
            </a:pPr>
            <a:endParaRPr lang="en-US" sz="24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304800" y="1600200"/>
            <a:ext cx="3657600" cy="25146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029200" y="3048000"/>
            <a:ext cx="2743200" cy="1295400"/>
          </a:xfrm>
          <a:prstGeom prst="rect">
            <a:avLst/>
          </a:prstGeom>
          <a:noFill/>
          <a:ln w="9525">
            <a:noFill/>
            <a:miter lim="800000"/>
            <a:headEnd/>
            <a:tailEnd/>
          </a:ln>
        </p:spPr>
      </p:pic>
      <p:sp>
        <p:nvSpPr>
          <p:cNvPr id="5" name="Rectangle 4"/>
          <p:cNvSpPr/>
          <p:nvPr/>
        </p:nvSpPr>
        <p:spPr>
          <a:xfrm>
            <a:off x="0" y="4114800"/>
            <a:ext cx="8915400" cy="646331"/>
          </a:xfrm>
          <a:prstGeom prst="rect">
            <a:avLst/>
          </a:prstGeom>
        </p:spPr>
        <p:txBody>
          <a:bodyPr wrap="square">
            <a:spAutoFit/>
          </a:bodyPr>
          <a:lstStyle/>
          <a:p>
            <a:r>
              <a:rPr lang="en-US" b="1" dirty="0">
                <a:latin typeface="Times New Roman" pitchFamily="18" charset="0"/>
                <a:cs typeface="Times New Roman" pitchFamily="18" charset="0"/>
              </a:rPr>
              <a:t>Note: The instance variables which are deleted from one </a:t>
            </a:r>
            <a:r>
              <a:rPr lang="en-US" b="1" dirty="0" err="1">
                <a:latin typeface="Times New Roman" pitchFamily="18" charset="0"/>
                <a:cs typeface="Times New Roman" pitchFamily="18" charset="0"/>
              </a:rPr>
              <a:t>object,will</a:t>
            </a:r>
            <a:r>
              <a:rPr lang="en-US" b="1" dirty="0">
                <a:latin typeface="Times New Roman" pitchFamily="18" charset="0"/>
                <a:cs typeface="Times New Roman" pitchFamily="18" charset="0"/>
              </a:rPr>
              <a:t> not be deleted from other objects.</a:t>
            </a:r>
          </a:p>
        </p:txBody>
      </p:sp>
      <p:pic>
        <p:nvPicPr>
          <p:cNvPr id="6" name="Picture 2"/>
          <p:cNvPicPr>
            <a:picLocks noChangeAspect="1" noChangeArrowheads="1"/>
          </p:cNvPicPr>
          <p:nvPr/>
        </p:nvPicPr>
        <p:blipFill>
          <a:blip r:embed="rId5" cstate="print"/>
          <a:srcRect/>
          <a:stretch>
            <a:fillRect/>
          </a:stretch>
        </p:blipFill>
        <p:spPr bwMode="auto">
          <a:xfrm>
            <a:off x="304800" y="4724400"/>
            <a:ext cx="3581400" cy="2590800"/>
          </a:xfrm>
          <a:prstGeom prst="rect">
            <a:avLst/>
          </a:prstGeom>
          <a:noFill/>
          <a:ln w="9525">
            <a:noFill/>
            <a:miter lim="800000"/>
            <a:headEnd/>
            <a:tailEnd/>
          </a:ln>
        </p:spPr>
      </p:pic>
      <p:pic>
        <p:nvPicPr>
          <p:cNvPr id="7" name="Picture 3"/>
          <p:cNvPicPr>
            <a:picLocks noChangeAspect="1" noChangeArrowheads="1"/>
          </p:cNvPicPr>
          <p:nvPr/>
        </p:nvPicPr>
        <p:blipFill>
          <a:blip r:embed="rId6" cstate="print"/>
          <a:srcRect/>
          <a:stretch>
            <a:fillRect/>
          </a:stretch>
        </p:blipFill>
        <p:spPr bwMode="auto">
          <a:xfrm>
            <a:off x="4419600" y="5257800"/>
            <a:ext cx="3962400" cy="9906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123"/>
                                        </p:tgtEl>
                                        <p:attrNameLst>
                                          <p:attrName>style.visibility</p:attrName>
                                        </p:attrNameLst>
                                      </p:cBhvr>
                                      <p:to>
                                        <p:strVal val="visible"/>
                                      </p:to>
                                    </p:set>
                                    <p:animEffect transition="in" filter="blinds(horizontal)">
                                      <p:cBhvr>
                                        <p:cTn id="21" dur="500"/>
                                        <p:tgtEl>
                                          <p:spTgt spid="512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24"/>
                                        </p:tgtEl>
                                        <p:attrNameLst>
                                          <p:attrName>style.visibility</p:attrName>
                                        </p:attrNameLst>
                                      </p:cBhvr>
                                      <p:to>
                                        <p:strVal val="visible"/>
                                      </p:to>
                                    </p:set>
                                    <p:animEffect transition="in" filter="blinds(horizontal)">
                                      <p:cBhvr>
                                        <p:cTn id="26" dur="500"/>
                                        <p:tgtEl>
                                          <p:spTgt spid="51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048083"/>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UNIT – IV</a:t>
            </a:r>
          </a:p>
          <a:p>
            <a:pPr>
              <a:buFont typeface="Wingdings" pitchFamily="2" charset="2"/>
              <a:buChar char="Ø"/>
            </a:pPr>
            <a:r>
              <a:rPr lang="en-US" sz="2400" b="1" dirty="0">
                <a:solidFill>
                  <a:srgbClr val="FF0000"/>
                </a:solidFill>
                <a:latin typeface="Times New Roman" pitchFamily="18" charset="0"/>
                <a:cs typeface="Times New Roman" pitchFamily="18" charset="0"/>
              </a:rPr>
              <a:t>Advance Python- OOPs concept</a:t>
            </a:r>
          </a:p>
          <a:p>
            <a:pPr algn="just">
              <a:lnSpc>
                <a:spcPct val="150000"/>
              </a:lnSpc>
            </a:pPr>
            <a:r>
              <a:rPr lang="en-US" sz="2400" dirty="0">
                <a:latin typeface="Times New Roman" pitchFamily="18" charset="0"/>
                <a:cs typeface="Times New Roman" pitchFamily="18" charset="0"/>
              </a:rPr>
              <a:t>	Class and object</a:t>
            </a:r>
          </a:p>
          <a:p>
            <a:pPr algn="just">
              <a:lnSpc>
                <a:spcPct val="150000"/>
              </a:lnSpc>
            </a:pPr>
            <a:r>
              <a:rPr lang="en-US" sz="2400" dirty="0">
                <a:latin typeface="Times New Roman" pitchFamily="18" charset="0"/>
                <a:cs typeface="Times New Roman" pitchFamily="18" charset="0"/>
              </a:rPr>
              <a:t>	 Attributes</a:t>
            </a:r>
          </a:p>
          <a:p>
            <a:pPr algn="just">
              <a:lnSpc>
                <a:spcPct val="150000"/>
              </a:lnSpc>
            </a:pPr>
            <a:r>
              <a:rPr lang="en-US" sz="2400" dirty="0">
                <a:latin typeface="Times New Roman" pitchFamily="18" charset="0"/>
                <a:cs typeface="Times New Roman" pitchFamily="18" charset="0"/>
              </a:rPr>
              <a:t>	 Inheritance</a:t>
            </a:r>
          </a:p>
          <a:p>
            <a:pPr algn="just">
              <a:lnSpc>
                <a:spcPct val="150000"/>
              </a:lnSpc>
            </a:pPr>
            <a:r>
              <a:rPr lang="en-US" sz="2400" dirty="0">
                <a:latin typeface="Times New Roman" pitchFamily="18" charset="0"/>
                <a:cs typeface="Times New Roman" pitchFamily="18" charset="0"/>
              </a:rPr>
              <a:t>	Overloading  and Overriding,</a:t>
            </a:r>
          </a:p>
          <a:p>
            <a:pPr algn="just">
              <a:lnSpc>
                <a:spcPct val="150000"/>
              </a:lnSpc>
            </a:pPr>
            <a:r>
              <a:rPr lang="en-US" sz="2400" dirty="0">
                <a:latin typeface="Times New Roman" pitchFamily="18" charset="0"/>
                <a:cs typeface="Times New Roman" pitchFamily="18" charset="0"/>
              </a:rPr>
              <a:t>	Data hiding.</a:t>
            </a:r>
          </a:p>
          <a:p>
            <a:pPr algn="just">
              <a:lnSpc>
                <a:spcPct val="150000"/>
              </a:lnSpc>
              <a:buFont typeface="Wingdings" pitchFamily="2" charset="2"/>
              <a:buChar char="Ø"/>
            </a:pP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Regular expressions </a:t>
            </a:r>
          </a:p>
          <a:p>
            <a:pPr algn="just">
              <a:lnSpc>
                <a:spcPct val="150000"/>
              </a:lnSpc>
            </a:pPr>
            <a:r>
              <a:rPr lang="en-US" sz="2400" dirty="0">
                <a:latin typeface="Times New Roman" pitchFamily="18" charset="0"/>
                <a:cs typeface="Times New Roman" pitchFamily="18" charset="0"/>
              </a:rPr>
              <a:t>	Match function</a:t>
            </a:r>
          </a:p>
          <a:p>
            <a:pPr algn="just">
              <a:lnSpc>
                <a:spcPct val="150000"/>
              </a:lnSpc>
            </a:pPr>
            <a:r>
              <a:rPr lang="en-US" sz="2400" dirty="0">
                <a:latin typeface="Times New Roman" pitchFamily="18" charset="0"/>
                <a:cs typeface="Times New Roman" pitchFamily="18" charset="0"/>
              </a:rPr>
              <a:t>	Search function, </a:t>
            </a:r>
          </a:p>
          <a:p>
            <a:pPr algn="just">
              <a:lnSpc>
                <a:spcPct val="150000"/>
              </a:lnSpc>
            </a:pPr>
            <a:r>
              <a:rPr lang="en-US" sz="2400" dirty="0">
                <a:latin typeface="Times New Roman" pitchFamily="18" charset="0"/>
                <a:cs typeface="Times New Roman" pitchFamily="18" charset="0"/>
              </a:rPr>
              <a:t>	Matching VS Searching,</a:t>
            </a:r>
          </a:p>
          <a:p>
            <a:pPr algn="just">
              <a:lnSpc>
                <a:spcPct val="150000"/>
              </a:lnSpc>
            </a:pPr>
            <a:r>
              <a:rPr lang="en-US" sz="2400" dirty="0">
                <a:latin typeface="Times New Roman" pitchFamily="18" charset="0"/>
                <a:cs typeface="Times New Roman" pitchFamily="18" charset="0"/>
              </a:rPr>
              <a:t>	Modifiers Patterns.</a:t>
            </a:r>
          </a:p>
          <a:p>
            <a:pPr algn="just">
              <a:lnSpc>
                <a:spcPct val="150000"/>
              </a:lnSpc>
              <a:buFont typeface="Wingdings" pitchFamily="2" charset="2"/>
              <a:buChar char="§"/>
            </a:pP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r>
              <a:rPr lang="en-US" sz="2400" b="1" dirty="0">
                <a:latin typeface="Times New Roman" pitchFamily="18" charset="0"/>
                <a:cs typeface="Times New Roman" pitchFamily="18" charset="0"/>
              </a:rPr>
              <a:t>If we change the values of instance variables of one object then those changes won't be reflected to the remaining objects, because for every object we are separate copy of instance variables are available.</a:t>
            </a:r>
          </a:p>
        </p:txBody>
      </p:sp>
      <p:pic>
        <p:nvPicPr>
          <p:cNvPr id="7170" name="Picture 2"/>
          <p:cNvPicPr>
            <a:picLocks noChangeAspect="1" noChangeArrowheads="1"/>
          </p:cNvPicPr>
          <p:nvPr/>
        </p:nvPicPr>
        <p:blipFill>
          <a:blip r:embed="rId2" cstate="print"/>
          <a:srcRect/>
          <a:stretch>
            <a:fillRect/>
          </a:stretch>
        </p:blipFill>
        <p:spPr bwMode="auto">
          <a:xfrm>
            <a:off x="914400" y="1905000"/>
            <a:ext cx="3657600" cy="28194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362200" y="5410200"/>
            <a:ext cx="1981200" cy="9906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linds(horizontal)">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latin typeface="Times New Roman" pitchFamily="18" charset="0"/>
                <a:cs typeface="Times New Roman" pitchFamily="18" charset="0"/>
              </a:rPr>
              <a:t>2.Static Variables(Class Level Variables):</a:t>
            </a:r>
          </a:p>
          <a:p>
            <a:pPr>
              <a:buFont typeface="Wingdings" pitchFamily="2" charset="2"/>
              <a:buChar char="Ø"/>
            </a:pPr>
            <a:r>
              <a:rPr lang="en-US" sz="2400" dirty="0">
                <a:latin typeface="Times New Roman" pitchFamily="18" charset="0"/>
                <a:cs typeface="Times New Roman" pitchFamily="18" charset="0"/>
              </a:rPr>
              <a:t>If the value of a variable is not varied from object to object, such type of variables we have to declare with in the class directly but outside of methods. Such type of variables are called Static variables.</a:t>
            </a:r>
          </a:p>
          <a:p>
            <a:pPr>
              <a:buFont typeface="Wingdings" pitchFamily="2" charset="2"/>
              <a:buChar char="Ø"/>
            </a:pPr>
            <a:r>
              <a:rPr lang="en-US" sz="2400" dirty="0">
                <a:latin typeface="Times New Roman" pitchFamily="18" charset="0"/>
                <a:cs typeface="Times New Roman" pitchFamily="18" charset="0"/>
              </a:rPr>
              <a:t>For total class only one copy of static variable will be created and shared by all objects of that class.</a:t>
            </a:r>
          </a:p>
          <a:p>
            <a:pPr>
              <a:buFont typeface="Wingdings" pitchFamily="2" charset="2"/>
              <a:buChar char="Ø"/>
            </a:pPr>
            <a:r>
              <a:rPr lang="en-US" sz="2400" dirty="0">
                <a:latin typeface="Times New Roman" pitchFamily="18" charset="0"/>
                <a:cs typeface="Times New Roman" pitchFamily="18" charset="0"/>
              </a:rPr>
              <a:t>We can access static variables either by class name or by object reference. But recommended to use class name.</a:t>
            </a:r>
          </a:p>
          <a:p>
            <a:pPr>
              <a:buNone/>
            </a:pPr>
            <a:r>
              <a:rPr lang="en-US" sz="2400" b="1" dirty="0">
                <a:latin typeface="Times New Roman" pitchFamily="18" charset="0"/>
                <a:cs typeface="Times New Roman" pitchFamily="18" charset="0"/>
              </a:rPr>
              <a:t>Instance Variable vs Static Variable:</a:t>
            </a:r>
          </a:p>
          <a:p>
            <a:r>
              <a:rPr lang="en-US" sz="2400" dirty="0">
                <a:latin typeface="Times New Roman" pitchFamily="18" charset="0"/>
                <a:cs typeface="Times New Roman" pitchFamily="18" charset="0"/>
              </a:rPr>
              <a:t>Note: In the case of instance variables for every object a separate copy will be created, but in the case of static variables for total class only one copy will be created and shared by every object of that class.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71528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066800" y="381000"/>
            <a:ext cx="4419600" cy="41910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629400"/>
          </a:xfrm>
        </p:spPr>
        <p:txBody>
          <a:bodyPr/>
          <a:lstStyle/>
          <a:p>
            <a:pPr>
              <a:buNone/>
            </a:pPr>
            <a:r>
              <a:rPr lang="en-US" sz="2400" b="1" dirty="0">
                <a:latin typeface="Times New Roman" pitchFamily="18" charset="0"/>
                <a:cs typeface="Times New Roman" pitchFamily="18" charset="0"/>
              </a:rPr>
              <a:t>Various places to declare static variables:</a:t>
            </a:r>
          </a:p>
          <a:p>
            <a:pPr>
              <a:buNone/>
            </a:pPr>
            <a:r>
              <a:rPr lang="en-US" sz="2400" dirty="0">
                <a:latin typeface="Times New Roman" pitchFamily="18" charset="0"/>
                <a:cs typeface="Times New Roman" pitchFamily="18" charset="0"/>
              </a:rPr>
              <a:t>1. </a:t>
            </a:r>
            <a:r>
              <a:rPr lang="en-US" sz="2000" dirty="0">
                <a:latin typeface="Times New Roman" pitchFamily="18" charset="0"/>
                <a:cs typeface="Times New Roman" pitchFamily="18" charset="0"/>
              </a:rPr>
              <a:t>In general we can declare within the class directly but from out side of any method</a:t>
            </a:r>
          </a:p>
          <a:p>
            <a:pPr>
              <a:buNone/>
            </a:pPr>
            <a:r>
              <a:rPr lang="en-US" sz="2000" dirty="0">
                <a:latin typeface="Times New Roman" pitchFamily="18" charset="0"/>
                <a:cs typeface="Times New Roman" pitchFamily="18" charset="0"/>
              </a:rPr>
              <a:t>2. Inside constructor by using class name</a:t>
            </a:r>
          </a:p>
          <a:p>
            <a:pPr>
              <a:buNone/>
            </a:pPr>
            <a:r>
              <a:rPr lang="en-US" sz="2000" dirty="0">
                <a:latin typeface="Times New Roman" pitchFamily="18" charset="0"/>
                <a:cs typeface="Times New Roman" pitchFamily="18" charset="0"/>
              </a:rPr>
              <a:t>3. Inside instance method by using class name</a:t>
            </a:r>
          </a:p>
          <a:p>
            <a:pPr>
              <a:buNone/>
            </a:pPr>
            <a:r>
              <a:rPr lang="en-US" sz="2000" dirty="0">
                <a:latin typeface="Times New Roman" pitchFamily="18" charset="0"/>
                <a:cs typeface="Times New Roman" pitchFamily="18" charset="0"/>
              </a:rPr>
              <a:t>4. Inside class method by using either class name or </a:t>
            </a:r>
            <a:r>
              <a:rPr lang="en-US" sz="2000" dirty="0" err="1">
                <a:latin typeface="Times New Roman" pitchFamily="18" charset="0"/>
                <a:cs typeface="Times New Roman" pitchFamily="18" charset="0"/>
              </a:rPr>
              <a:t>cls</a:t>
            </a:r>
            <a:r>
              <a:rPr lang="en-US" sz="2000" dirty="0">
                <a:latin typeface="Times New Roman" pitchFamily="18" charset="0"/>
                <a:cs typeface="Times New Roman" pitchFamily="18" charset="0"/>
              </a:rPr>
              <a:t> variable</a:t>
            </a:r>
          </a:p>
          <a:p>
            <a:pPr>
              <a:buNone/>
            </a:pPr>
            <a:r>
              <a:rPr lang="en-US" sz="2000" dirty="0">
                <a:latin typeface="Times New Roman" pitchFamily="18" charset="0"/>
                <a:cs typeface="Times New Roman" pitchFamily="18" charset="0"/>
              </a:rPr>
              <a:t>5. Inside static method by using </a:t>
            </a:r>
            <a:r>
              <a:rPr lang="en-US" sz="2000" dirty="0"/>
              <a:t>class name.</a:t>
            </a:r>
          </a:p>
        </p:txBody>
      </p:sp>
      <p:pic>
        <p:nvPicPr>
          <p:cNvPr id="2051" name="Picture 3"/>
          <p:cNvPicPr>
            <a:picLocks noChangeAspect="1" noChangeArrowheads="1"/>
          </p:cNvPicPr>
          <p:nvPr/>
        </p:nvPicPr>
        <p:blipFill>
          <a:blip r:embed="rId2" cstate="print"/>
          <a:srcRect/>
          <a:stretch>
            <a:fillRect/>
          </a:stretch>
        </p:blipFill>
        <p:spPr bwMode="auto">
          <a:xfrm>
            <a:off x="381000" y="2590800"/>
            <a:ext cx="5105400" cy="411480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6019800" y="4495800"/>
            <a:ext cx="914400" cy="19812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sz="2400" b="1" dirty="0">
                <a:latin typeface="Times New Roman" pitchFamily="18" charset="0"/>
                <a:cs typeface="Times New Roman" pitchFamily="18" charset="0"/>
              </a:rPr>
              <a:t>Where we can modify the value of static variable:</a:t>
            </a:r>
          </a:p>
          <a:p>
            <a:pPr>
              <a:buNone/>
            </a:pPr>
            <a:r>
              <a:rPr lang="en-US" sz="2400" dirty="0">
                <a:latin typeface="Times New Roman" pitchFamily="18" charset="0"/>
                <a:cs typeface="Times New Roman" pitchFamily="18" charset="0"/>
              </a:rPr>
              <a:t>Anywhere either with in the class or outside of class we can modify by using classname.But inside class method, by using </a:t>
            </a:r>
            <a:r>
              <a:rPr lang="en-US" sz="2400" dirty="0" err="1">
                <a:latin typeface="Times New Roman" pitchFamily="18" charset="0"/>
                <a:cs typeface="Times New Roman" pitchFamily="18" charset="0"/>
              </a:rPr>
              <a:t>cls</a:t>
            </a:r>
            <a:r>
              <a:rPr lang="en-US" sz="2400" dirty="0">
                <a:latin typeface="Times New Roman" pitchFamily="18" charset="0"/>
                <a:cs typeface="Times New Roman" pitchFamily="18" charset="0"/>
              </a:rPr>
              <a:t> variable.</a:t>
            </a:r>
          </a:p>
          <a:p>
            <a:pPr>
              <a:buNone/>
            </a:pP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295400" y="1828800"/>
            <a:ext cx="4038600" cy="33528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114801" y="5486400"/>
            <a:ext cx="1463040" cy="10668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latin typeface="Times New Roman" pitchFamily="18" charset="0"/>
                <a:cs typeface="Times New Roman" pitchFamily="18" charset="0"/>
              </a:rPr>
              <a:t>If we change the value of static variable by using either self or object reference variable:</a:t>
            </a:r>
          </a:p>
          <a:p>
            <a:pPr>
              <a:buNone/>
            </a:pPr>
            <a:r>
              <a:rPr lang="en-US" sz="2400" dirty="0">
                <a:latin typeface="Times New Roman" pitchFamily="18" charset="0"/>
                <a:cs typeface="Times New Roman" pitchFamily="18" charset="0"/>
              </a:rPr>
              <a:t>	If we change the value of static variable by using either self or object reference variable, then the value of static variable won't be changed, just a new instance variable with that name will be added to that particular object.</a:t>
            </a:r>
          </a:p>
          <a:p>
            <a:endParaRPr lang="en-US" sz="2800" b="1" dirty="0"/>
          </a:p>
        </p:txBody>
      </p:sp>
      <p:pic>
        <p:nvPicPr>
          <p:cNvPr id="4099" name="Picture 3"/>
          <p:cNvPicPr>
            <a:picLocks noChangeAspect="1" noChangeArrowheads="1"/>
          </p:cNvPicPr>
          <p:nvPr/>
        </p:nvPicPr>
        <p:blipFill>
          <a:blip r:embed="rId2" cstate="print"/>
          <a:srcRect/>
          <a:stretch>
            <a:fillRect/>
          </a:stretch>
        </p:blipFill>
        <p:spPr bwMode="auto">
          <a:xfrm>
            <a:off x="1371600" y="2971800"/>
            <a:ext cx="3124200" cy="27432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2438400" y="5943600"/>
            <a:ext cx="990600" cy="630037"/>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latin typeface="Times New Roman" pitchFamily="18" charset="0"/>
                <a:cs typeface="Times New Roman" pitchFamily="18" charset="0"/>
              </a:rPr>
              <a:t>How to delete static variables of a class:</a:t>
            </a:r>
          </a:p>
          <a:p>
            <a:pPr>
              <a:buFont typeface="Wingdings" pitchFamily="2" charset="2"/>
              <a:buChar char="Ø"/>
            </a:pPr>
            <a:r>
              <a:rPr lang="en-US" sz="2400" dirty="0">
                <a:latin typeface="Times New Roman" pitchFamily="18" charset="0"/>
                <a:cs typeface="Times New Roman" pitchFamily="18" charset="0"/>
              </a:rPr>
              <a:t>We can delete static variables from anywhere by using the following syntax</a:t>
            </a:r>
          </a:p>
          <a:p>
            <a:pPr>
              <a:buNone/>
            </a:pPr>
            <a:r>
              <a:rPr lang="en-US" sz="2400" b="1" dirty="0">
                <a:latin typeface="Times New Roman" pitchFamily="18" charset="0"/>
                <a:cs typeface="Times New Roman" pitchFamily="18" charset="0"/>
              </a:rPr>
              <a:t>			del classname.variablename</a:t>
            </a:r>
          </a:p>
          <a:p>
            <a:pPr>
              <a:buFont typeface="Wingdings" pitchFamily="2" charset="2"/>
              <a:buChar char="Ø"/>
            </a:pPr>
            <a:r>
              <a:rPr lang="en-US" sz="2400" dirty="0">
                <a:latin typeface="Times New Roman" pitchFamily="18" charset="0"/>
                <a:cs typeface="Times New Roman" pitchFamily="18" charset="0"/>
              </a:rPr>
              <a:t>But inside class method we can also use </a:t>
            </a:r>
            <a:r>
              <a:rPr lang="en-US" sz="2400" dirty="0" err="1">
                <a:latin typeface="Times New Roman" pitchFamily="18" charset="0"/>
                <a:cs typeface="Times New Roman" pitchFamily="18" charset="0"/>
              </a:rPr>
              <a:t>cls</a:t>
            </a:r>
            <a:r>
              <a:rPr lang="en-US" sz="2400" dirty="0">
                <a:latin typeface="Times New Roman" pitchFamily="18" charset="0"/>
                <a:cs typeface="Times New Roman" pitchFamily="18" charset="0"/>
              </a:rPr>
              <a:t> variable</a:t>
            </a:r>
          </a:p>
          <a:p>
            <a:pPr>
              <a:buNone/>
            </a:pPr>
            <a:r>
              <a:rPr lang="en-US" sz="2400" b="1" dirty="0">
                <a:latin typeface="Times New Roman" pitchFamily="18" charset="0"/>
                <a:cs typeface="Times New Roman" pitchFamily="18" charset="0"/>
              </a:rPr>
              <a:t>				del cls.variablename</a:t>
            </a:r>
          </a:p>
          <a:p>
            <a:pPr>
              <a:buFont typeface="Wingdings" pitchFamily="2" charset="2"/>
              <a:buChar char="Ø"/>
            </a:pPr>
            <a:r>
              <a:rPr lang="en-US" sz="2400" dirty="0">
                <a:latin typeface="Times New Roman" pitchFamily="18" charset="0"/>
                <a:cs typeface="Times New Roman" pitchFamily="18" charset="0"/>
              </a:rPr>
              <a:t>Note: By using object reference variable/self we can read static variables, but we cannot modify or delete.</a:t>
            </a:r>
          </a:p>
          <a:p>
            <a:pPr>
              <a:buFont typeface="Wingdings" pitchFamily="2" charset="2"/>
              <a:buChar char="Ø"/>
            </a:pPr>
            <a:r>
              <a:rPr lang="en-US" sz="2400" dirty="0">
                <a:latin typeface="Times New Roman" pitchFamily="18" charset="0"/>
                <a:cs typeface="Times New Roman" pitchFamily="18" charset="0"/>
              </a:rPr>
              <a:t>If we are trying to modify, then a new instance variable will be added to that particular object.t1.a=16</a:t>
            </a:r>
          </a:p>
          <a:p>
            <a:pPr>
              <a:buFont typeface="Wingdings" pitchFamily="2" charset="2"/>
              <a:buChar char="Ø"/>
            </a:pPr>
            <a:r>
              <a:rPr lang="en-US" sz="2400" dirty="0">
                <a:latin typeface="Times New Roman" pitchFamily="18" charset="0"/>
                <a:cs typeface="Times New Roman" pitchFamily="18" charset="0"/>
              </a:rPr>
              <a:t>If we are trying to delete then we will get error.</a:t>
            </a:r>
          </a:p>
          <a:p>
            <a:pPr>
              <a:buFont typeface="Wingdings" pitchFamily="2" charset="2"/>
              <a:buChar char="Ø"/>
            </a:pPr>
            <a:r>
              <a:rPr lang="en-US" sz="2400" dirty="0">
                <a:latin typeface="Times New Roman" pitchFamily="18" charset="0"/>
                <a:cs typeface="Times New Roman" pitchFamily="18" charset="0"/>
              </a:rPr>
              <a:t>We can modify or delete static variables only by using classname or </a:t>
            </a:r>
            <a:r>
              <a:rPr lang="en-US" sz="2400" dirty="0" err="1">
                <a:latin typeface="Times New Roman" pitchFamily="18" charset="0"/>
                <a:cs typeface="Times New Roman" pitchFamily="18" charset="0"/>
              </a:rPr>
              <a:t>cls</a:t>
            </a:r>
            <a:r>
              <a:rPr lang="en-US" sz="2400" dirty="0">
                <a:latin typeface="Times New Roman" pitchFamily="18" charset="0"/>
                <a:cs typeface="Times New Roman" pitchFamily="18" charset="0"/>
              </a:rPr>
              <a:t> variable.</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771528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latin typeface="Times New Roman" pitchFamily="18" charset="0"/>
                <a:cs typeface="Times New Roman" pitchFamily="18" charset="0"/>
              </a:rPr>
              <a:t>Local variables:</a:t>
            </a:r>
          </a:p>
          <a:p>
            <a:pPr>
              <a:buFont typeface="Wingdings" pitchFamily="2" charset="2"/>
              <a:buChar char="Ø"/>
            </a:pPr>
            <a:r>
              <a:rPr lang="en-US" sz="2400" dirty="0">
                <a:latin typeface="Times New Roman" pitchFamily="18" charset="0"/>
                <a:cs typeface="Times New Roman" pitchFamily="18" charset="0"/>
              </a:rPr>
              <a:t>Sometimes to meet temporary requirements of programmer, we can declare variables inside a method directly,</a:t>
            </a:r>
          </a:p>
          <a:p>
            <a:pPr>
              <a:buFont typeface="Wingdings" pitchFamily="2" charset="2"/>
              <a:buChar char="Ø"/>
            </a:pPr>
            <a:r>
              <a:rPr lang="en-US" sz="2400" dirty="0">
                <a:latin typeface="Times New Roman" pitchFamily="18" charset="0"/>
                <a:cs typeface="Times New Roman" pitchFamily="18" charset="0"/>
              </a:rPr>
              <a:t>such type of variables are called local variable or temporary variables.</a:t>
            </a:r>
          </a:p>
          <a:p>
            <a:pPr>
              <a:buFont typeface="Wingdings" pitchFamily="2" charset="2"/>
              <a:buChar char="Ø"/>
            </a:pPr>
            <a:r>
              <a:rPr lang="en-US" sz="2400" dirty="0">
                <a:latin typeface="Times New Roman" pitchFamily="18" charset="0"/>
                <a:cs typeface="Times New Roman" pitchFamily="18" charset="0"/>
              </a:rPr>
              <a:t>Local variables will be created at the time of method execution and destroyed once method completes.</a:t>
            </a:r>
          </a:p>
          <a:p>
            <a:pPr>
              <a:buFont typeface="Wingdings" pitchFamily="2" charset="2"/>
              <a:buChar char="Ø"/>
            </a:pPr>
            <a:r>
              <a:rPr lang="en-US" sz="2400" dirty="0">
                <a:latin typeface="Times New Roman" pitchFamily="18" charset="0"/>
                <a:cs typeface="Times New Roman" pitchFamily="18" charset="0"/>
              </a:rPr>
              <a:t>Local variables of a method cannot be accessed from outside of method.</a:t>
            </a:r>
          </a:p>
        </p:txBody>
      </p:sp>
      <p:pic>
        <p:nvPicPr>
          <p:cNvPr id="5122" name="Picture 2"/>
          <p:cNvPicPr>
            <a:picLocks noChangeAspect="1" noChangeArrowheads="1"/>
          </p:cNvPicPr>
          <p:nvPr/>
        </p:nvPicPr>
        <p:blipFill>
          <a:blip r:embed="rId2" cstate="print"/>
          <a:srcRect/>
          <a:stretch>
            <a:fillRect/>
          </a:stretch>
        </p:blipFill>
        <p:spPr bwMode="auto">
          <a:xfrm>
            <a:off x="1981200" y="4114800"/>
            <a:ext cx="2590800" cy="24384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5867400" y="5715000"/>
            <a:ext cx="762000" cy="8382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295400" y="381000"/>
            <a:ext cx="4953000" cy="41148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447800" y="4572000"/>
            <a:ext cx="6172200" cy="19050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latin typeface="Times New Roman" pitchFamily="18" charset="0"/>
                <a:cs typeface="Times New Roman" pitchFamily="18" charset="0"/>
              </a:rPr>
              <a:t>Types of Methods:</a:t>
            </a:r>
          </a:p>
          <a:p>
            <a:pPr>
              <a:buNone/>
            </a:pPr>
            <a:r>
              <a:rPr lang="en-US" sz="2400" dirty="0">
                <a:latin typeface="Times New Roman" pitchFamily="18" charset="0"/>
                <a:cs typeface="Times New Roman" pitchFamily="18" charset="0"/>
              </a:rPr>
              <a:t>Inside Python class 3 types of methods are allowed</a:t>
            </a:r>
          </a:p>
          <a:p>
            <a:pPr>
              <a:buNone/>
            </a:pPr>
            <a:r>
              <a:rPr lang="en-US" sz="2400" dirty="0">
                <a:latin typeface="Times New Roman" pitchFamily="18" charset="0"/>
                <a:cs typeface="Times New Roman" pitchFamily="18" charset="0"/>
              </a:rPr>
              <a:t>1. Instance Methods</a:t>
            </a:r>
          </a:p>
          <a:p>
            <a:pPr>
              <a:buNone/>
            </a:pPr>
            <a:r>
              <a:rPr lang="en-US" sz="2400" dirty="0">
                <a:latin typeface="Times New Roman" pitchFamily="18" charset="0"/>
                <a:cs typeface="Times New Roman" pitchFamily="18" charset="0"/>
              </a:rPr>
              <a:t>2. Class Methods</a:t>
            </a:r>
          </a:p>
          <a:p>
            <a:pPr>
              <a:buNone/>
            </a:pPr>
            <a:r>
              <a:rPr lang="en-US" sz="2400" dirty="0">
                <a:latin typeface="Times New Roman" pitchFamily="18" charset="0"/>
                <a:cs typeface="Times New Roman" pitchFamily="18" charset="0"/>
              </a:rPr>
              <a:t>3. Static Methods</a:t>
            </a:r>
          </a:p>
          <a:p>
            <a:pPr>
              <a:buNone/>
            </a:pPr>
            <a:r>
              <a:rPr lang="en-US" sz="2400" b="1" dirty="0">
                <a:latin typeface="Times New Roman" pitchFamily="18" charset="0"/>
                <a:cs typeface="Times New Roman" pitchFamily="18" charset="0"/>
              </a:rPr>
              <a:t>1. Instance Methods:</a:t>
            </a:r>
          </a:p>
          <a:p>
            <a:pPr>
              <a:buFont typeface="Wingdings" pitchFamily="2" charset="2"/>
              <a:buChar char="Ø"/>
            </a:pPr>
            <a:r>
              <a:rPr lang="en-US" sz="2400" dirty="0">
                <a:latin typeface="Times New Roman" pitchFamily="18" charset="0"/>
                <a:cs typeface="Times New Roman" pitchFamily="18" charset="0"/>
              </a:rPr>
              <a:t>Inside method implementation if we are using instance variables then such type of methods are called instance methods.</a:t>
            </a:r>
          </a:p>
          <a:p>
            <a:pPr>
              <a:buFont typeface="Wingdings" pitchFamily="2" charset="2"/>
              <a:buChar char="Ø"/>
            </a:pPr>
            <a:r>
              <a:rPr lang="en-US" sz="2400" dirty="0">
                <a:latin typeface="Times New Roman" pitchFamily="18" charset="0"/>
                <a:cs typeface="Times New Roman" pitchFamily="18" charset="0"/>
              </a:rPr>
              <a:t>Inside instance method declaration, we have to pass self variable.</a:t>
            </a:r>
          </a:p>
          <a:p>
            <a:pPr>
              <a:buNone/>
            </a:pPr>
            <a:r>
              <a:rPr lang="en-US" sz="2400" b="1" dirty="0">
                <a:latin typeface="Times New Roman" pitchFamily="18" charset="0"/>
                <a:cs typeface="Times New Roman" pitchFamily="18" charset="0"/>
              </a:rPr>
              <a:t>			def m1(self)</a:t>
            </a:r>
          </a:p>
          <a:p>
            <a:pPr>
              <a:buFont typeface="Wingdings" pitchFamily="2" charset="2"/>
              <a:buChar char="Ø"/>
            </a:pPr>
            <a:r>
              <a:rPr lang="en-US" sz="2400" dirty="0">
                <a:latin typeface="Times New Roman" pitchFamily="18" charset="0"/>
                <a:cs typeface="Times New Roman" pitchFamily="18" charset="0"/>
              </a:rPr>
              <a:t>By using self variable inside method we can able to access instance variables.</a:t>
            </a:r>
          </a:p>
          <a:p>
            <a:pPr>
              <a:buFont typeface="Wingdings" pitchFamily="2" charset="2"/>
              <a:buChar char="Ø"/>
            </a:pPr>
            <a:r>
              <a:rPr lang="en-US" sz="2400" dirty="0">
                <a:latin typeface="Times New Roman" pitchFamily="18" charset="0"/>
                <a:cs typeface="Times New Roman" pitchFamily="18" charset="0"/>
              </a:rPr>
              <a:t>Within the class we can call instance method by using self variable and from outside of the class we can call by using object reference.</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77152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solidFill>
                  <a:srgbClr val="FF0000"/>
                </a:solidFill>
                <a:latin typeface="Times New Roman" pitchFamily="18" charset="0"/>
                <a:cs typeface="Times New Roman" pitchFamily="18" charset="0"/>
              </a:rPr>
              <a:t>Python OOPs Concepts</a:t>
            </a:r>
          </a:p>
          <a:p>
            <a:pPr>
              <a:buFont typeface="Wingdings" pitchFamily="2" charset="2"/>
              <a:buChar char="Ø"/>
            </a:pPr>
            <a:r>
              <a:rPr lang="en-US" sz="2400" dirty="0">
                <a:latin typeface="Times New Roman" pitchFamily="18" charset="0"/>
                <a:cs typeface="Times New Roman" pitchFamily="18" charset="0"/>
              </a:rPr>
              <a:t>Like other general purpose languages, python is also an object-oriented language since its beginning. Python is an object-oriented programming language. It allows us to develop applications using an Object Oriented approach. In Python, we can easily create and use classes and objects.</a:t>
            </a:r>
          </a:p>
          <a:p>
            <a:pPr>
              <a:buFont typeface="Wingdings" pitchFamily="2" charset="2"/>
              <a:buChar char="Ø"/>
            </a:pPr>
            <a:r>
              <a:rPr lang="en-US" sz="2400" dirty="0">
                <a:latin typeface="Times New Roman" pitchFamily="18" charset="0"/>
                <a:cs typeface="Times New Roman" pitchFamily="18" charset="0"/>
              </a:rPr>
              <a:t>Major principles of object-oriented programming system are given below.</a:t>
            </a:r>
          </a:p>
          <a:p>
            <a:r>
              <a:rPr lang="en-US" sz="2400" dirty="0">
                <a:latin typeface="Times New Roman" pitchFamily="18" charset="0"/>
                <a:cs typeface="Times New Roman" pitchFamily="18" charset="0"/>
              </a:rPr>
              <a:t>Object</a:t>
            </a:r>
          </a:p>
          <a:p>
            <a:r>
              <a:rPr lang="en-US" sz="2400" dirty="0">
                <a:latin typeface="Times New Roman" pitchFamily="18" charset="0"/>
                <a:cs typeface="Times New Roman" pitchFamily="18" charset="0"/>
              </a:rPr>
              <a:t>Class</a:t>
            </a:r>
          </a:p>
          <a:p>
            <a:r>
              <a:rPr lang="en-US" sz="2400" dirty="0">
                <a:latin typeface="Times New Roman" pitchFamily="18" charset="0"/>
                <a:cs typeface="Times New Roman" pitchFamily="18" charset="0"/>
              </a:rPr>
              <a:t>Method</a:t>
            </a:r>
          </a:p>
          <a:p>
            <a:r>
              <a:rPr lang="en-US" sz="2400" dirty="0">
                <a:latin typeface="Times New Roman" pitchFamily="18" charset="0"/>
                <a:cs typeface="Times New Roman" pitchFamily="18" charset="0"/>
              </a:rPr>
              <a:t>Inheritance</a:t>
            </a:r>
          </a:p>
          <a:p>
            <a:r>
              <a:rPr lang="en-US" sz="2400" dirty="0">
                <a:latin typeface="Times New Roman" pitchFamily="18" charset="0"/>
                <a:cs typeface="Times New Roman" pitchFamily="18" charset="0"/>
              </a:rPr>
              <a:t>Polymorphism</a:t>
            </a:r>
          </a:p>
          <a:p>
            <a:r>
              <a:rPr lang="en-US" sz="2400" dirty="0">
                <a:latin typeface="Times New Roman" pitchFamily="18" charset="0"/>
                <a:cs typeface="Times New Roman" pitchFamily="18" charset="0"/>
              </a:rPr>
              <a:t>Data Abstraction</a:t>
            </a:r>
          </a:p>
          <a:p>
            <a:r>
              <a:rPr lang="en-US" sz="2400" dirty="0">
                <a:latin typeface="Times New Roman" pitchFamily="18" charset="0"/>
                <a:cs typeface="Times New Roman" pitchFamily="18" charset="0"/>
              </a:rPr>
              <a:t>Encapsulation</a:t>
            </a:r>
          </a:p>
        </p:txBody>
      </p:sp>
    </p:spTree>
    <p:extLst>
      <p:ext uri="{BB962C8B-B14F-4D97-AF65-F5344CB8AC3E}">
        <p14:creationId xmlns:p14="http://schemas.microsoft.com/office/powerpoint/2010/main" val="2379728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85800" y="228600"/>
            <a:ext cx="5562600" cy="5867400"/>
          </a:xfrm>
          <a:prstGeom prst="rect">
            <a:avLst/>
          </a:prstGeom>
          <a:noFill/>
          <a:ln w="9525">
            <a:noFill/>
            <a:miter lim="800000"/>
            <a:headEnd/>
            <a:tailEnd/>
          </a:ln>
        </p:spPr>
      </p:pic>
      <p:pic>
        <p:nvPicPr>
          <p:cNvPr id="7171" name="Picture 3"/>
          <p:cNvPicPr>
            <a:picLocks noGrp="1" noChangeAspect="1" noChangeArrowheads="1"/>
          </p:cNvPicPr>
          <p:nvPr>
            <p:ph idx="1"/>
          </p:nvPr>
        </p:nvPicPr>
        <p:blipFill>
          <a:blip r:embed="rId3" cstate="print"/>
          <a:stretch>
            <a:fillRect/>
          </a:stretch>
        </p:blipFill>
        <p:spPr bwMode="auto">
          <a:xfrm>
            <a:off x="3552825" y="2910681"/>
            <a:ext cx="2038350" cy="19050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629400"/>
          </a:xfrm>
        </p:spPr>
        <p:txBody>
          <a:bodyPr/>
          <a:lstStyle/>
          <a:p>
            <a:pPr>
              <a:buNone/>
            </a:pPr>
            <a:r>
              <a:rPr lang="en-US" b="1" dirty="0"/>
              <a:t>2. </a:t>
            </a:r>
            <a:r>
              <a:rPr lang="en-US" sz="2200" b="1" dirty="0">
                <a:latin typeface="Times New Roman" pitchFamily="18" charset="0"/>
                <a:cs typeface="Times New Roman" pitchFamily="18" charset="0"/>
              </a:rPr>
              <a:t>Class Methods:</a:t>
            </a:r>
          </a:p>
          <a:p>
            <a:pPr>
              <a:buFont typeface="Wingdings" pitchFamily="2" charset="2"/>
              <a:buChar char="Ø"/>
            </a:pPr>
            <a:r>
              <a:rPr lang="en-US" sz="2200" dirty="0">
                <a:latin typeface="Times New Roman" pitchFamily="18" charset="0"/>
                <a:cs typeface="Times New Roman" pitchFamily="18" charset="0"/>
              </a:rPr>
              <a:t>Inside method implementation if we are using only class variables(static variables),then such type of methods we should declare as class method.</a:t>
            </a:r>
          </a:p>
          <a:p>
            <a:pPr>
              <a:buFont typeface="Wingdings" pitchFamily="2" charset="2"/>
              <a:buChar char="Ø"/>
            </a:pPr>
            <a:r>
              <a:rPr lang="en-US" sz="2200" dirty="0">
                <a:latin typeface="Times New Roman" pitchFamily="18" charset="0"/>
                <a:cs typeface="Times New Roman" pitchFamily="18" charset="0"/>
              </a:rPr>
              <a:t>We can declare class method explicitly by using </a:t>
            </a:r>
            <a:r>
              <a:rPr lang="en-US" sz="2200" b="1" dirty="0">
                <a:latin typeface="Times New Roman" pitchFamily="18" charset="0"/>
                <a:cs typeface="Times New Roman" pitchFamily="18" charset="0"/>
              </a:rPr>
              <a:t>@classmethod </a:t>
            </a:r>
            <a:r>
              <a:rPr lang="en-US" sz="2200" dirty="0">
                <a:latin typeface="Times New Roman" pitchFamily="18" charset="0"/>
                <a:cs typeface="Times New Roman" pitchFamily="18" charset="0"/>
              </a:rPr>
              <a:t>decorator. </a:t>
            </a:r>
          </a:p>
          <a:p>
            <a:pPr>
              <a:buFont typeface="Wingdings" pitchFamily="2" charset="2"/>
              <a:buChar char="Ø"/>
            </a:pPr>
            <a:r>
              <a:rPr lang="en-US" sz="2200" dirty="0">
                <a:latin typeface="Times New Roman" pitchFamily="18" charset="0"/>
                <a:cs typeface="Times New Roman" pitchFamily="18" charset="0"/>
              </a:rPr>
              <a:t>For class method we should provide </a:t>
            </a:r>
            <a:r>
              <a:rPr lang="en-US" sz="2200" dirty="0" err="1">
                <a:latin typeface="Times New Roman" pitchFamily="18" charset="0"/>
                <a:cs typeface="Times New Roman" pitchFamily="18" charset="0"/>
              </a:rPr>
              <a:t>cls</a:t>
            </a:r>
            <a:r>
              <a:rPr lang="en-US" sz="2200" dirty="0">
                <a:latin typeface="Times New Roman" pitchFamily="18" charset="0"/>
                <a:cs typeface="Times New Roman" pitchFamily="18" charset="0"/>
              </a:rPr>
              <a:t> variable at the time of declaration</a:t>
            </a:r>
          </a:p>
          <a:p>
            <a:pPr>
              <a:buFont typeface="Wingdings" pitchFamily="2" charset="2"/>
              <a:buChar char="Ø"/>
            </a:pPr>
            <a:r>
              <a:rPr lang="en-US" sz="2200" dirty="0">
                <a:latin typeface="Times New Roman" pitchFamily="18" charset="0"/>
                <a:cs typeface="Times New Roman" pitchFamily="18" charset="0"/>
              </a:rPr>
              <a:t>We can call classmethod by using classname or object reference variable.</a:t>
            </a:r>
            <a:endParaRPr lang="en-US" sz="2200" b="1"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381000" y="3429000"/>
            <a:ext cx="6019800" cy="28956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86200" y="5867400"/>
            <a:ext cx="4800600" cy="8382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r>
              <a:rPr lang="en-US" b="1" dirty="0"/>
              <a:t>Program to track the number of objects created for a class:</a:t>
            </a:r>
          </a:p>
        </p:txBody>
      </p:sp>
      <p:pic>
        <p:nvPicPr>
          <p:cNvPr id="3075" name="Picture 3"/>
          <p:cNvPicPr>
            <a:picLocks noChangeAspect="1" noChangeArrowheads="1"/>
          </p:cNvPicPr>
          <p:nvPr/>
        </p:nvPicPr>
        <p:blipFill>
          <a:blip r:embed="rId2" cstate="print"/>
          <a:srcRect/>
          <a:stretch>
            <a:fillRect/>
          </a:stretch>
        </p:blipFill>
        <p:spPr bwMode="auto">
          <a:xfrm>
            <a:off x="304800" y="685800"/>
            <a:ext cx="6781800" cy="53340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505200" y="5334000"/>
            <a:ext cx="4419600" cy="10668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linds(horizontal)">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linds(horizontal)">
                                      <p:cBhvr>
                                        <p:cTn id="1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629400"/>
          </a:xfrm>
        </p:spPr>
        <p:txBody>
          <a:bodyPr>
            <a:normAutofit/>
          </a:bodyPr>
          <a:lstStyle/>
          <a:p>
            <a:pPr>
              <a:buNone/>
            </a:pPr>
            <a:r>
              <a:rPr lang="en-US" sz="2400" b="1" dirty="0">
                <a:latin typeface="Times New Roman" pitchFamily="18" charset="0"/>
                <a:cs typeface="Times New Roman" pitchFamily="18" charset="0"/>
              </a:rPr>
              <a:t>3. Static Methods: </a:t>
            </a:r>
          </a:p>
          <a:p>
            <a:pPr>
              <a:buFont typeface="Wingdings" pitchFamily="2" charset="2"/>
              <a:buChar char="Ø"/>
            </a:pPr>
            <a:r>
              <a:rPr lang="en-US" sz="2200" dirty="0">
                <a:latin typeface="Times New Roman" pitchFamily="18" charset="0"/>
                <a:cs typeface="Times New Roman" pitchFamily="18" charset="0"/>
              </a:rPr>
              <a:t>In general these methods are general utility methods.</a:t>
            </a:r>
          </a:p>
          <a:p>
            <a:pPr>
              <a:buFont typeface="Wingdings" pitchFamily="2" charset="2"/>
              <a:buChar char="Ø"/>
            </a:pPr>
            <a:r>
              <a:rPr lang="en-US" sz="2200" dirty="0">
                <a:latin typeface="Times New Roman" pitchFamily="18" charset="0"/>
                <a:cs typeface="Times New Roman" pitchFamily="18" charset="0"/>
              </a:rPr>
              <a:t>Inside these methods we won't use any instance or class variables.</a:t>
            </a:r>
          </a:p>
          <a:p>
            <a:pPr>
              <a:buFont typeface="Wingdings" pitchFamily="2" charset="2"/>
              <a:buChar char="Ø"/>
            </a:pPr>
            <a:r>
              <a:rPr lang="en-US" sz="2200" dirty="0">
                <a:latin typeface="Times New Roman" pitchFamily="18" charset="0"/>
                <a:cs typeface="Times New Roman" pitchFamily="18" charset="0"/>
              </a:rPr>
              <a:t>Here we won't provide self or </a:t>
            </a:r>
            <a:r>
              <a:rPr lang="en-US" sz="2200" dirty="0" err="1">
                <a:latin typeface="Times New Roman" pitchFamily="18" charset="0"/>
                <a:cs typeface="Times New Roman" pitchFamily="18" charset="0"/>
              </a:rPr>
              <a:t>cls</a:t>
            </a:r>
            <a:r>
              <a:rPr lang="en-US" sz="2200" dirty="0">
                <a:latin typeface="Times New Roman" pitchFamily="18" charset="0"/>
                <a:cs typeface="Times New Roman" pitchFamily="18" charset="0"/>
              </a:rPr>
              <a:t> arguments at the time of declaration.</a:t>
            </a:r>
          </a:p>
          <a:p>
            <a:pPr>
              <a:buFont typeface="Wingdings" pitchFamily="2" charset="2"/>
              <a:buChar char="Ø"/>
            </a:pPr>
            <a:r>
              <a:rPr lang="en-US" sz="2200" dirty="0">
                <a:latin typeface="Times New Roman" pitchFamily="18" charset="0"/>
                <a:cs typeface="Times New Roman" pitchFamily="18" charset="0"/>
              </a:rPr>
              <a:t>We can declare static method explicitly by using @</a:t>
            </a:r>
            <a:r>
              <a:rPr lang="en-US" sz="2200" dirty="0" err="1">
                <a:latin typeface="Times New Roman" pitchFamily="18" charset="0"/>
                <a:cs typeface="Times New Roman" pitchFamily="18" charset="0"/>
              </a:rPr>
              <a:t>staticmethod</a:t>
            </a:r>
            <a:r>
              <a:rPr lang="en-US" sz="2200" dirty="0">
                <a:latin typeface="Times New Roman" pitchFamily="18" charset="0"/>
                <a:cs typeface="Times New Roman" pitchFamily="18" charset="0"/>
              </a:rPr>
              <a:t> decorator</a:t>
            </a:r>
          </a:p>
          <a:p>
            <a:pPr>
              <a:buFont typeface="Wingdings" pitchFamily="2" charset="2"/>
              <a:buChar char="Ø"/>
            </a:pPr>
            <a:r>
              <a:rPr lang="en-US" sz="2200" dirty="0">
                <a:latin typeface="Times New Roman" pitchFamily="18" charset="0"/>
                <a:cs typeface="Times New Roman" pitchFamily="18" charset="0"/>
              </a:rPr>
              <a:t>We can access static methods by using </a:t>
            </a:r>
            <a:r>
              <a:rPr lang="en-US" sz="2200" dirty="0" err="1">
                <a:latin typeface="Times New Roman" pitchFamily="18" charset="0"/>
                <a:cs typeface="Times New Roman" pitchFamily="18" charset="0"/>
              </a:rPr>
              <a:t>classname</a:t>
            </a:r>
            <a:r>
              <a:rPr lang="en-US" sz="2200" dirty="0">
                <a:latin typeface="Times New Roman" pitchFamily="18" charset="0"/>
                <a:cs typeface="Times New Roman" pitchFamily="18" charset="0"/>
              </a:rPr>
              <a:t> or object reference</a:t>
            </a:r>
          </a:p>
          <a:p>
            <a:pPr>
              <a:buFont typeface="Wingdings" pitchFamily="2" charset="2"/>
              <a:buChar char="Ø"/>
            </a:pPr>
            <a:r>
              <a:rPr lang="en-US" sz="2200" dirty="0">
                <a:latin typeface="Times New Roman" pitchFamily="18" charset="0"/>
                <a:cs typeface="Times New Roman" pitchFamily="18" charset="0"/>
              </a:rPr>
              <a:t>Note: In general we can use only instance and static methods.</a:t>
            </a:r>
          </a:p>
          <a:p>
            <a:pPr>
              <a:buFont typeface="Wingdings" pitchFamily="2" charset="2"/>
              <a:buChar char="Ø"/>
            </a:pPr>
            <a:r>
              <a:rPr lang="en-US" sz="2200" dirty="0">
                <a:latin typeface="Times New Roman" pitchFamily="18" charset="0"/>
                <a:cs typeface="Times New Roman" pitchFamily="18" charset="0"/>
              </a:rPr>
              <a:t>Inside static method we can access class level variables by using class name.</a:t>
            </a:r>
          </a:p>
          <a:p>
            <a:pPr>
              <a:buFont typeface="Wingdings" pitchFamily="2" charset="2"/>
              <a:buChar char="Ø"/>
            </a:pPr>
            <a:r>
              <a:rPr lang="en-US" sz="2200" dirty="0">
                <a:latin typeface="Times New Roman" pitchFamily="18" charset="0"/>
                <a:cs typeface="Times New Roman" pitchFamily="18" charset="0"/>
              </a:rPr>
              <a:t>class methods are most rarely used methods in python.</a:t>
            </a:r>
          </a:p>
        </p:txBody>
      </p:sp>
      <p:pic>
        <p:nvPicPr>
          <p:cNvPr id="4" name="Picture 3"/>
          <p:cNvPicPr>
            <a:picLocks noChangeAspect="1" noChangeArrowheads="1"/>
          </p:cNvPicPr>
          <p:nvPr/>
        </p:nvPicPr>
        <p:blipFill>
          <a:blip r:embed="rId2" cstate="print"/>
          <a:srcRect/>
          <a:stretch>
            <a:fillRect/>
          </a:stretch>
        </p:blipFill>
        <p:spPr bwMode="auto">
          <a:xfrm>
            <a:off x="457200" y="4114800"/>
            <a:ext cx="5257800" cy="25146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6553200" y="5181600"/>
            <a:ext cx="1847850" cy="9906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839200" cy="5867400"/>
          </a:xfrm>
        </p:spPr>
        <p:txBody>
          <a:bodyPr>
            <a:normAutofit/>
          </a:bodyPr>
          <a:lstStyle/>
          <a:p>
            <a:pPr>
              <a:buNone/>
            </a:pPr>
            <a:r>
              <a:rPr lang="en-US" sz="2400" dirty="0">
                <a:solidFill>
                  <a:srgbClr val="FF0000"/>
                </a:solidFill>
                <a:latin typeface="Times New Roman" pitchFamily="18" charset="0"/>
                <a:cs typeface="Times New Roman" pitchFamily="18" charset="0"/>
              </a:rPr>
              <a:t>classmethod(</a:t>
            </a:r>
            <a:r>
              <a:rPr lang="en-US" sz="2400" dirty="0">
                <a:latin typeface="Times New Roman" pitchFamily="18" charset="0"/>
                <a:cs typeface="Times New Roman" pitchFamily="18" charset="0"/>
              </a:rPr>
              <a:t>) is considered un-</a:t>
            </a:r>
            <a:r>
              <a:rPr lang="en-US" sz="2400" dirty="0" err="1">
                <a:latin typeface="Times New Roman" pitchFamily="18" charset="0"/>
                <a:cs typeface="Times New Roman" pitchFamily="18" charset="0"/>
              </a:rPr>
              <a:t>Pythonic</a:t>
            </a:r>
            <a:r>
              <a:rPr lang="en-US" sz="2400" dirty="0">
                <a:latin typeface="Times New Roman" pitchFamily="18" charset="0"/>
                <a:cs typeface="Times New Roman" pitchFamily="18" charset="0"/>
              </a:rPr>
              <a:t> so in newer Python versions, you can use the @classmethod decorator for classmethod definition.</a:t>
            </a:r>
          </a:p>
          <a:p>
            <a:pPr>
              <a:buFont typeface="Wingdings" pitchFamily="2" charset="2"/>
              <a:buChar char="Ø"/>
            </a:pPr>
            <a:r>
              <a:rPr lang="en-US" sz="2400" dirty="0">
                <a:latin typeface="Times New Roman" pitchFamily="18" charset="0"/>
                <a:cs typeface="Times New Roman" pitchFamily="18" charset="0"/>
              </a:rPr>
              <a:t>The difference between a static method and a class method is:</a:t>
            </a:r>
          </a:p>
          <a:p>
            <a:pPr>
              <a:buFont typeface="Wingdings" pitchFamily="2" charset="2"/>
              <a:buChar char="Ø"/>
            </a:pPr>
            <a:r>
              <a:rPr lang="en-US" sz="2400" dirty="0">
                <a:latin typeface="Times New Roman" pitchFamily="18" charset="0"/>
                <a:cs typeface="Times New Roman" pitchFamily="18" charset="0"/>
              </a:rPr>
              <a:t>Static method knows nothing about the class and just deals with the parameters</a:t>
            </a:r>
          </a:p>
          <a:p>
            <a:pPr>
              <a:buFont typeface="Wingdings" pitchFamily="2" charset="2"/>
              <a:buChar char="Ø"/>
            </a:pPr>
            <a:r>
              <a:rPr lang="en-US" sz="2400" dirty="0">
                <a:latin typeface="Times New Roman" pitchFamily="18" charset="0"/>
                <a:cs typeface="Times New Roman" pitchFamily="18" charset="0"/>
              </a:rPr>
              <a:t>Class method works with the class since its parameter is always the class itself.</a:t>
            </a:r>
          </a:p>
          <a:p>
            <a:pPr>
              <a:buFont typeface="Wingdings" pitchFamily="2" charset="2"/>
              <a:buChar char="Ø"/>
            </a:pPr>
            <a:r>
              <a:rPr lang="en-US" sz="2400" dirty="0">
                <a:latin typeface="Times New Roman" pitchFamily="18" charset="0"/>
                <a:cs typeface="Times New Roman" pitchFamily="18" charset="0"/>
              </a:rPr>
              <a:t>the class method is always attached to a class with first argument as the class itself </a:t>
            </a:r>
            <a:r>
              <a:rPr lang="en-US" sz="2400" i="1" dirty="0" err="1">
                <a:latin typeface="Times New Roman" pitchFamily="18" charset="0"/>
                <a:cs typeface="Times New Roman" pitchFamily="18" charset="0"/>
              </a:rPr>
              <a:t>cls</a:t>
            </a:r>
            <a:r>
              <a:rPr lang="en-US" sz="2400" dirty="0">
                <a:latin typeface="Times New Roman" pitchFamily="18" charset="0"/>
                <a:cs typeface="Times New Roman" pitchFamily="18" charset="0"/>
              </a:rPr>
              <a:t>.</a:t>
            </a:r>
          </a:p>
          <a:p>
            <a:pPr>
              <a:buNone/>
            </a:pPr>
            <a:r>
              <a:rPr lang="en-US" sz="2400" b="1" dirty="0">
                <a:latin typeface="Times New Roman" pitchFamily="18" charset="0"/>
                <a:cs typeface="Times New Roman" pitchFamily="18" charset="0"/>
              </a:rPr>
              <a:t>			def </a:t>
            </a:r>
            <a:r>
              <a:rPr lang="en-US" sz="2400" b="1" dirty="0" err="1">
                <a:latin typeface="Times New Roman" pitchFamily="18" charset="0"/>
                <a:cs typeface="Times New Roman" pitchFamily="18" charset="0"/>
              </a:rPr>
              <a:t>classmethod</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cls</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arg</a:t>
            </a:r>
            <a:r>
              <a:rPr lang="en-US"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457200"/>
            <a:ext cx="8382000" cy="56388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04800" y="304800"/>
            <a:ext cx="8610600" cy="61722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a:noAutofit/>
          </a:bodyPr>
          <a:lstStyle/>
          <a:p>
            <a:pPr>
              <a:buNone/>
            </a:pPr>
            <a:r>
              <a:rPr lang="en-US" sz="2000" b="1" dirty="0">
                <a:latin typeface="Times New Roman" pitchFamily="18" charset="0"/>
                <a:cs typeface="Times New Roman" pitchFamily="18" charset="0"/>
              </a:rPr>
              <a:t>Python Inheritance:</a:t>
            </a:r>
          </a:p>
          <a:p>
            <a:pPr>
              <a:buFont typeface="Wingdings" pitchFamily="2" charset="2"/>
              <a:buChar char="Ø"/>
            </a:pPr>
            <a:r>
              <a:rPr lang="en-US" sz="2200" dirty="0">
                <a:latin typeface="Times New Roman" pitchFamily="18" charset="0"/>
                <a:cs typeface="Times New Roman" pitchFamily="18" charset="0"/>
              </a:rPr>
              <a:t>Inheritance is an important aspect of the object-oriented paradigm. </a:t>
            </a:r>
          </a:p>
          <a:p>
            <a:pPr>
              <a:buFont typeface="Wingdings" pitchFamily="2" charset="2"/>
              <a:buChar char="Ø"/>
            </a:pPr>
            <a:r>
              <a:rPr lang="en-US" sz="2200" dirty="0">
                <a:latin typeface="Times New Roman" pitchFamily="18" charset="0"/>
                <a:cs typeface="Times New Roman" pitchFamily="18" charset="0"/>
              </a:rPr>
              <a:t>Inheritance provides code reusability to the program because we can use an existing class to create a new class instead of creating it from scratch.</a:t>
            </a:r>
          </a:p>
          <a:p>
            <a:pPr>
              <a:buFont typeface="Wingdings" pitchFamily="2" charset="2"/>
              <a:buChar char="Ø"/>
            </a:pPr>
            <a:r>
              <a:rPr lang="en-US" sz="2200" dirty="0">
                <a:latin typeface="Times New Roman" pitchFamily="18" charset="0"/>
                <a:cs typeface="Times New Roman" pitchFamily="18" charset="0"/>
              </a:rPr>
              <a:t>In inheritance, the child class acquires the properties and can access all the data members and functions defined in the parent class. </a:t>
            </a:r>
          </a:p>
          <a:p>
            <a:pPr>
              <a:buFont typeface="Wingdings" pitchFamily="2" charset="2"/>
              <a:buChar char="Ø"/>
            </a:pPr>
            <a:r>
              <a:rPr lang="en-US" sz="2200" dirty="0">
                <a:latin typeface="Times New Roman" pitchFamily="18" charset="0"/>
                <a:cs typeface="Times New Roman" pitchFamily="18" charset="0"/>
              </a:rPr>
              <a:t>A child class can also provide its specific implementation to the functions of the parent class.</a:t>
            </a:r>
          </a:p>
          <a:p>
            <a:pPr>
              <a:buFont typeface="Wingdings" pitchFamily="2" charset="2"/>
              <a:buChar char="Ø"/>
            </a:pPr>
            <a:r>
              <a:rPr lang="en-US" sz="2200" dirty="0">
                <a:latin typeface="Times New Roman" pitchFamily="18" charset="0"/>
                <a:cs typeface="Times New Roman" pitchFamily="18" charset="0"/>
              </a:rPr>
              <a:t>In python, </a:t>
            </a:r>
            <a:r>
              <a:rPr lang="en-US" sz="2200" b="1" dirty="0">
                <a:latin typeface="Times New Roman" pitchFamily="18" charset="0"/>
                <a:cs typeface="Times New Roman" pitchFamily="18" charset="0"/>
              </a:rPr>
              <a:t>a derived class can inherit base class by just mentioning the base in the bracket after the derived class name. </a:t>
            </a:r>
          </a:p>
          <a:p>
            <a:pPr>
              <a:buFont typeface="Wingdings" pitchFamily="2" charset="2"/>
              <a:buChar char="Ø"/>
            </a:pPr>
            <a:r>
              <a:rPr lang="en-US" sz="2200" dirty="0">
                <a:latin typeface="Times New Roman" pitchFamily="18" charset="0"/>
                <a:cs typeface="Times New Roman" pitchFamily="18" charset="0"/>
              </a:rPr>
              <a:t>Consider the following syntax to inherit a base class into the derived class.</a:t>
            </a:r>
          </a:p>
          <a:p>
            <a:pPr>
              <a:buNone/>
            </a:pPr>
            <a:r>
              <a:rPr lang="en-US" sz="2200" dirty="0">
                <a:latin typeface="Times New Roman" pitchFamily="18" charset="0"/>
                <a:cs typeface="Times New Roman" pitchFamily="18" charset="0"/>
              </a:rPr>
              <a:t>Person can be called any of the following:</a:t>
            </a:r>
          </a:p>
          <a:p>
            <a:pPr>
              <a:buNone/>
            </a:pPr>
            <a:r>
              <a:rPr lang="en-US" sz="2200" dirty="0">
                <a:latin typeface="Times New Roman" pitchFamily="18" charset="0"/>
                <a:cs typeface="Times New Roman" pitchFamily="18" charset="0"/>
              </a:rPr>
              <a:t>	Super Class or Parent Class or Base Class</a:t>
            </a:r>
          </a:p>
          <a:p>
            <a:pPr>
              <a:buNone/>
            </a:pPr>
            <a:r>
              <a:rPr lang="en-US" sz="2200" dirty="0">
                <a:latin typeface="Times New Roman" pitchFamily="18" charset="0"/>
                <a:cs typeface="Times New Roman" pitchFamily="18" charset="0"/>
              </a:rPr>
              <a:t>Likewise, Student here is:</a:t>
            </a:r>
          </a:p>
          <a:p>
            <a:pPr>
              <a:buNone/>
            </a:pPr>
            <a:r>
              <a:rPr lang="en-US" sz="2200" dirty="0">
                <a:latin typeface="Times New Roman" pitchFamily="18" charset="0"/>
                <a:cs typeface="Times New Roman" pitchFamily="18" charset="0"/>
              </a:rPr>
              <a:t>	Sub Class or Child Class or Derived Cl</a:t>
            </a:r>
            <a:r>
              <a:rPr lang="en-US" sz="2000" dirty="0">
                <a:latin typeface="Times New Roman" pitchFamily="18" charset="0"/>
                <a:cs typeface="Times New Roman" pitchFamily="18" charset="0"/>
              </a:rPr>
              <a:t>ass</a:t>
            </a:r>
          </a:p>
          <a:p>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867400" y="4800600"/>
            <a:ext cx="2514600" cy="1514475"/>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52600" y="152400"/>
            <a:ext cx="2590800" cy="2590800"/>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228600" y="3352800"/>
            <a:ext cx="3962400" cy="1143000"/>
          </a:xfrm>
          <a:prstGeom prst="rect">
            <a:avLst/>
          </a:prstGeom>
          <a:noFill/>
          <a:ln w="9525">
            <a:noFill/>
            <a:miter lim="800000"/>
            <a:headEnd/>
            <a:tailEnd/>
          </a:ln>
        </p:spPr>
      </p:pic>
      <p:sp>
        <p:nvSpPr>
          <p:cNvPr id="3" name="Rectangle 3"/>
          <p:cNvSpPr>
            <a:spLocks noChangeArrowheads="1"/>
          </p:cNvSpPr>
          <p:nvPr/>
        </p:nvSpPr>
        <p:spPr bwMode="auto">
          <a:xfrm>
            <a:off x="4495800" y="3179802"/>
            <a:ext cx="4495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Example: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class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 variable of class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 functions of class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class B(A):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 # variable of class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cs typeface="Arial" pitchFamily="34" charset="0"/>
              </a:rPr>
              <a:t># functions of class A</a:t>
            </a:r>
          </a:p>
          <a:p>
            <a:pPr lvl="0" fontAlgn="base">
              <a:spcBef>
                <a:spcPct val="0"/>
              </a:spcBef>
              <a:spcAft>
                <a:spcPct val="0"/>
              </a:spcAft>
            </a:pPr>
            <a:r>
              <a:rPr lang="en-US" sz="2400" b="1" dirty="0"/>
              <a:t># add more properties to class B</a:t>
            </a:r>
            <a:r>
              <a:rPr kumimoji="0" lang="en-US" sz="2400" b="1" i="0" u="none" strike="noStrike" cap="none" normalizeH="0" baseline="0" dirty="0">
                <a:ln>
                  <a:noFill/>
                </a:ln>
                <a:solidFill>
                  <a:schemeClr val="tx1"/>
                </a:solidFill>
                <a:effectLst/>
                <a:cs typeface="Arial" pitchFamily="34" charset="0"/>
              </a:rPr>
              <a:t> </a:t>
            </a:r>
          </a:p>
        </p:txBody>
      </p:sp>
    </p:spTree>
    <p:extLst>
      <p:ext uri="{BB962C8B-B14F-4D97-AF65-F5344CB8AC3E}">
        <p14:creationId xmlns:p14="http://schemas.microsoft.com/office/powerpoint/2010/main" val="177152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cstate="print"/>
          <a:srcRect/>
          <a:stretch>
            <a:fillRect/>
          </a:stretch>
        </p:blipFill>
        <p:spPr bwMode="auto">
          <a:xfrm>
            <a:off x="990600" y="609600"/>
            <a:ext cx="6858000" cy="52578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0"/>
            <a:ext cx="8558213"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528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b="1" dirty="0"/>
              <a:t>1</a:t>
            </a:r>
            <a:r>
              <a:rPr lang="en-US" sz="2400" b="1" dirty="0">
                <a:latin typeface="Times New Roman" pitchFamily="18" charset="0"/>
                <a:cs typeface="Times New Roman" pitchFamily="18" charset="0"/>
              </a:rPr>
              <a:t>. Single inheritance</a:t>
            </a:r>
            <a:r>
              <a:rPr lang="en-US" sz="2400" dirty="0">
                <a:latin typeface="Times New Roman" pitchFamily="18" charset="0"/>
                <a:cs typeface="Times New Roman" pitchFamily="18" charset="0"/>
              </a:rPr>
              <a:t>: When a child class inherits from only one parent class, it is called as single inheritance.</a:t>
            </a:r>
          </a:p>
        </p:txBody>
      </p:sp>
      <p:pic>
        <p:nvPicPr>
          <p:cNvPr id="5" name="Picture 3"/>
          <p:cNvPicPr>
            <a:picLocks noChangeAspect="1" noChangeArrowheads="1"/>
          </p:cNvPicPr>
          <p:nvPr/>
        </p:nvPicPr>
        <p:blipFill>
          <a:blip r:embed="rId3" cstate="print"/>
          <a:srcRect/>
          <a:stretch>
            <a:fillRect/>
          </a:stretch>
        </p:blipFill>
        <p:spPr bwMode="auto">
          <a:xfrm>
            <a:off x="4419600" y="1600200"/>
            <a:ext cx="3505200" cy="11430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219200" y="1371600"/>
            <a:ext cx="2057400" cy="1543050"/>
          </a:xfrm>
          <a:prstGeom prst="rect">
            <a:avLst/>
          </a:prstGeom>
          <a:noFill/>
          <a:ln w="9525">
            <a:noFill/>
            <a:miter lim="800000"/>
            <a:headEnd/>
            <a:tailEnd/>
          </a:ln>
        </p:spPr>
      </p:pic>
      <p:pic>
        <p:nvPicPr>
          <p:cNvPr id="5122" name="Picture 2"/>
          <p:cNvPicPr>
            <a:picLocks noChangeAspect="1" noChangeArrowheads="1"/>
          </p:cNvPicPr>
          <p:nvPr/>
        </p:nvPicPr>
        <p:blipFill>
          <a:blip r:embed="rId5" cstate="print"/>
          <a:srcRect/>
          <a:stretch>
            <a:fillRect/>
          </a:stretch>
        </p:blipFill>
        <p:spPr bwMode="auto">
          <a:xfrm>
            <a:off x="304800" y="3276600"/>
            <a:ext cx="6400800" cy="2819400"/>
          </a:xfrm>
          <a:prstGeom prst="rect">
            <a:avLst/>
          </a:prstGeom>
          <a:noFill/>
          <a:ln w="9525">
            <a:noFill/>
            <a:miter lim="800000"/>
            <a:headEnd/>
            <a:tailEnd/>
          </a:ln>
        </p:spPr>
      </p:pic>
      <p:pic>
        <p:nvPicPr>
          <p:cNvPr id="5123" name="Picture 3"/>
          <p:cNvPicPr>
            <a:picLocks noChangeAspect="1" noChangeArrowheads="1"/>
          </p:cNvPicPr>
          <p:nvPr/>
        </p:nvPicPr>
        <p:blipFill>
          <a:blip r:embed="rId6" cstate="print"/>
          <a:srcRect/>
          <a:stretch>
            <a:fillRect/>
          </a:stretch>
        </p:blipFill>
        <p:spPr bwMode="auto">
          <a:xfrm>
            <a:off x="6781800" y="5562600"/>
            <a:ext cx="1981200" cy="9144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dirty="0"/>
              <a:t>2.</a:t>
            </a:r>
            <a:r>
              <a:rPr lang="en-US" b="1" dirty="0"/>
              <a:t> </a:t>
            </a:r>
            <a:r>
              <a:rPr lang="en-US" sz="2400" b="1" dirty="0">
                <a:latin typeface="Times New Roman" pitchFamily="18" charset="0"/>
                <a:cs typeface="Times New Roman" pitchFamily="18" charset="0"/>
              </a:rPr>
              <a:t>Multi-Level inheritance:</a:t>
            </a:r>
            <a:r>
              <a:rPr lang="en-US" sz="2200" dirty="0">
                <a:latin typeface="Times New Roman" pitchFamily="18" charset="0"/>
                <a:cs typeface="Times New Roman" pitchFamily="18" charset="0"/>
              </a:rPr>
              <a:t> when a derived class inherits  from another derived class.</a:t>
            </a:r>
          </a:p>
          <a:p>
            <a:pPr>
              <a:buNone/>
            </a:pPr>
            <a:r>
              <a:rPr lang="en-US" sz="2200" dirty="0">
                <a:latin typeface="Times New Roman" pitchFamily="18" charset="0"/>
                <a:cs typeface="Times New Roman" pitchFamily="18" charset="0"/>
              </a:rPr>
              <a:t>	There is no limit on the number of levels up to which, the multi-level inheritance is archived in python.  </a:t>
            </a:r>
            <a:endParaRPr lang="en-US" dirty="0"/>
          </a:p>
        </p:txBody>
      </p:sp>
      <p:pic>
        <p:nvPicPr>
          <p:cNvPr id="18435" name="Picture 3"/>
          <p:cNvPicPr>
            <a:picLocks noChangeAspect="1" noChangeArrowheads="1"/>
          </p:cNvPicPr>
          <p:nvPr/>
        </p:nvPicPr>
        <p:blipFill>
          <a:blip r:embed="rId3" cstate="print"/>
          <a:srcRect/>
          <a:stretch>
            <a:fillRect/>
          </a:stretch>
        </p:blipFill>
        <p:spPr bwMode="auto">
          <a:xfrm>
            <a:off x="228600" y="4114800"/>
            <a:ext cx="2057400" cy="24384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304801" y="1828801"/>
            <a:ext cx="1981199" cy="19812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514600" y="1828800"/>
            <a:ext cx="6629400" cy="47244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blinds(horizontal)">
                                      <p:cBhvr>
                                        <p:cTn id="1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sz="2400" b="1" dirty="0">
                <a:latin typeface="Times New Roman" pitchFamily="18" charset="0"/>
                <a:cs typeface="Times New Roman" pitchFamily="18" charset="0"/>
              </a:rPr>
              <a:t>3.Multiple inheritance:</a:t>
            </a:r>
          </a:p>
          <a:p>
            <a:r>
              <a:rPr lang="en-US" sz="2400" dirty="0">
                <a:latin typeface="Times New Roman" pitchFamily="18" charset="0"/>
                <a:cs typeface="Times New Roman" pitchFamily="18" charset="0"/>
              </a:rPr>
              <a:t>Python provides us the flexibility to inherit multiple base classes in the child class.</a:t>
            </a:r>
          </a:p>
          <a:p>
            <a:endParaRPr lang="en-US" dirty="0"/>
          </a:p>
        </p:txBody>
      </p:sp>
      <p:pic>
        <p:nvPicPr>
          <p:cNvPr id="16385" name="Picture 1"/>
          <p:cNvPicPr>
            <a:picLocks noChangeAspect="1" noChangeArrowheads="1"/>
          </p:cNvPicPr>
          <p:nvPr/>
        </p:nvPicPr>
        <p:blipFill>
          <a:blip r:embed="rId2" cstate="print"/>
          <a:srcRect/>
          <a:stretch>
            <a:fillRect/>
          </a:stretch>
        </p:blipFill>
        <p:spPr bwMode="auto">
          <a:xfrm>
            <a:off x="990600" y="1600200"/>
            <a:ext cx="6172200" cy="914400"/>
          </a:xfrm>
          <a:prstGeom prst="rect">
            <a:avLst/>
          </a:prstGeom>
          <a:noFill/>
          <a:ln w="9525">
            <a:noFill/>
            <a:miter lim="800000"/>
            <a:headEnd/>
            <a:tailEnd/>
          </a:ln>
        </p:spPr>
      </p:pic>
      <p:pic>
        <p:nvPicPr>
          <p:cNvPr id="16386" name="Picture 2"/>
          <p:cNvPicPr>
            <a:picLocks noChangeAspect="1" noChangeArrowheads="1"/>
          </p:cNvPicPr>
          <p:nvPr/>
        </p:nvPicPr>
        <p:blipFill>
          <a:blip r:embed="rId3" cstate="print"/>
          <a:srcRect/>
          <a:stretch>
            <a:fillRect/>
          </a:stretch>
        </p:blipFill>
        <p:spPr bwMode="auto">
          <a:xfrm>
            <a:off x="228600" y="2819400"/>
            <a:ext cx="3124200" cy="38100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3733800" y="2590800"/>
            <a:ext cx="4953000" cy="39624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5"/>
                                        </p:tgtEl>
                                        <p:attrNameLst>
                                          <p:attrName>style.visibility</p:attrName>
                                        </p:attrNameLst>
                                      </p:cBhvr>
                                      <p:to>
                                        <p:strVal val="visible"/>
                                      </p:to>
                                    </p:set>
                                    <p:animEffect transition="in" filter="blinds(horizontal)">
                                      <p:cBhvr>
                                        <p:cTn id="15" dur="500"/>
                                        <p:tgtEl>
                                          <p:spTgt spid="1638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86"/>
                                        </p:tgtEl>
                                        <p:attrNameLst>
                                          <p:attrName>style.visibility</p:attrName>
                                        </p:attrNameLst>
                                      </p:cBhvr>
                                      <p:to>
                                        <p:strVal val="visible"/>
                                      </p:to>
                                    </p:set>
                                    <p:animEffect transition="in" filter="blinds(horizontal)">
                                      <p:cBhvr>
                                        <p:cTn id="20"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10600" cy="769441"/>
          </a:xfrm>
          <a:prstGeom prst="rect">
            <a:avLst/>
          </a:prstGeom>
        </p:spPr>
        <p:txBody>
          <a:bodyPr wrap="square">
            <a:spAutoFit/>
          </a:bodyPr>
          <a:lstStyle/>
          <a:p>
            <a:r>
              <a:rPr lang="en-US" sz="2200" b="1" dirty="0">
                <a:latin typeface="Times New Roman" pitchFamily="18" charset="0"/>
                <a:cs typeface="Times New Roman" pitchFamily="18" charset="0"/>
              </a:rPr>
              <a:t>Hierarchical inheritance</a:t>
            </a:r>
            <a:r>
              <a:rPr lang="en-US" sz="2200" dirty="0">
                <a:latin typeface="Times New Roman" pitchFamily="18" charset="0"/>
                <a:cs typeface="Times New Roman" pitchFamily="18" charset="0"/>
              </a:rPr>
              <a:t> More than one derived classes are created from a single base.</a:t>
            </a:r>
          </a:p>
        </p:txBody>
      </p:sp>
      <p:pic>
        <p:nvPicPr>
          <p:cNvPr id="4098" name="Picture 2"/>
          <p:cNvPicPr>
            <a:picLocks noChangeAspect="1" noChangeArrowheads="1"/>
          </p:cNvPicPr>
          <p:nvPr/>
        </p:nvPicPr>
        <p:blipFill>
          <a:blip r:embed="rId2" cstate="print"/>
          <a:srcRect/>
          <a:stretch>
            <a:fillRect/>
          </a:stretch>
        </p:blipFill>
        <p:spPr bwMode="auto">
          <a:xfrm>
            <a:off x="304800" y="1371600"/>
            <a:ext cx="3276600" cy="28956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3733800" y="838200"/>
            <a:ext cx="5181600" cy="56388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sz="2000" b="1" dirty="0">
                <a:latin typeface="Times New Roman" pitchFamily="18" charset="0"/>
                <a:cs typeface="Times New Roman" pitchFamily="18" charset="0"/>
              </a:rPr>
              <a:t>Hybrid inheritance</a:t>
            </a:r>
            <a:r>
              <a:rPr lang="en-US" sz="2000" dirty="0">
                <a:latin typeface="Times New Roman" pitchFamily="18" charset="0"/>
                <a:cs typeface="Times New Roman" pitchFamily="18" charset="0"/>
              </a:rPr>
              <a:t>: is combination of more than one form of inheritance. Basically, it is a blend of more than one type of inheritance.</a:t>
            </a:r>
          </a:p>
        </p:txBody>
      </p:sp>
      <p:pic>
        <p:nvPicPr>
          <p:cNvPr id="5122" name="Picture 2"/>
          <p:cNvPicPr>
            <a:picLocks noChangeAspect="1" noChangeArrowheads="1"/>
          </p:cNvPicPr>
          <p:nvPr/>
        </p:nvPicPr>
        <p:blipFill>
          <a:blip r:embed="rId2" cstate="print"/>
          <a:srcRect/>
          <a:stretch>
            <a:fillRect/>
          </a:stretch>
        </p:blipFill>
        <p:spPr bwMode="auto">
          <a:xfrm>
            <a:off x="304801" y="1600200"/>
            <a:ext cx="2438400" cy="3505199"/>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505200" y="1228724"/>
            <a:ext cx="5410200" cy="51720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2000" dirty="0">
                <a:solidFill>
                  <a:srgbClr val="FF0000"/>
                </a:solidFill>
                <a:latin typeface="Times New Roman" pitchFamily="18" charset="0"/>
                <a:cs typeface="Times New Roman" pitchFamily="18" charset="0"/>
              </a:rPr>
              <a:t>Method Resolution order</a:t>
            </a:r>
          </a:p>
          <a:p>
            <a:pPr>
              <a:buNone/>
            </a:pP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In multiple inheritance ,any specified attribute or method is searched first in the current class. If not  found ,the search continues into parent classes in depth-</a:t>
            </a:r>
            <a:r>
              <a:rPr lang="en-US" sz="2000" dirty="0" err="1">
                <a:latin typeface="Times New Roman" pitchFamily="18" charset="0"/>
                <a:cs typeface="Times New Roman" pitchFamily="18" charset="0"/>
              </a:rPr>
              <a:t>first,left</a:t>
            </a:r>
            <a:r>
              <a:rPr lang="en-US" sz="2000" dirty="0">
                <a:latin typeface="Times New Roman" pitchFamily="18" charset="0"/>
                <a:cs typeface="Times New Roman" pitchFamily="18" charset="0"/>
              </a:rPr>
              <a:t> to right fashion  without searching the same class twice.</a:t>
            </a:r>
          </a:p>
          <a:p>
            <a:pPr>
              <a:buNone/>
            </a:pPr>
            <a:r>
              <a:rPr lang="en-US" sz="2000" dirty="0">
                <a:latin typeface="Times New Roman" pitchFamily="18" charset="0"/>
                <a:cs typeface="Times New Roman" pitchFamily="18" charset="0"/>
              </a:rPr>
              <a:t>class  A:</a:t>
            </a:r>
          </a:p>
          <a:p>
            <a:pPr>
              <a:buNone/>
            </a:pPr>
            <a:r>
              <a:rPr lang="en-US" sz="2000" dirty="0">
                <a:latin typeface="Times New Roman" pitchFamily="18" charset="0"/>
                <a:cs typeface="Times New Roman" pitchFamily="18" charset="0"/>
              </a:rPr>
              <a:t>	def meth(self):</a:t>
            </a:r>
          </a:p>
          <a:p>
            <a:pPr>
              <a:buNone/>
            </a:pPr>
            <a:r>
              <a:rPr lang="en-US" sz="2000" dirty="0">
                <a:latin typeface="Times New Roman" pitchFamily="18" charset="0"/>
                <a:cs typeface="Times New Roman" pitchFamily="18" charset="0"/>
              </a:rPr>
              <a:t>		print(“method in A”) </a:t>
            </a:r>
          </a:p>
          <a:p>
            <a:pPr>
              <a:buNone/>
            </a:pPr>
            <a:r>
              <a:rPr lang="en-US" sz="2000" dirty="0">
                <a:latin typeface="Times New Roman" pitchFamily="18" charset="0"/>
                <a:cs typeface="Times New Roman" pitchFamily="18" charset="0"/>
              </a:rPr>
              <a:t> class  B:</a:t>
            </a:r>
          </a:p>
          <a:p>
            <a:pPr>
              <a:buNone/>
            </a:pPr>
            <a:r>
              <a:rPr lang="en-US" sz="2000" dirty="0">
                <a:latin typeface="Times New Roman" pitchFamily="18" charset="0"/>
                <a:cs typeface="Times New Roman" pitchFamily="18" charset="0"/>
              </a:rPr>
              <a:t>	def meth(self):</a:t>
            </a:r>
          </a:p>
          <a:p>
            <a:pPr>
              <a:buNone/>
            </a:pPr>
            <a:r>
              <a:rPr lang="en-US" sz="2000" dirty="0">
                <a:latin typeface="Times New Roman" pitchFamily="18" charset="0"/>
                <a:cs typeface="Times New Roman" pitchFamily="18" charset="0"/>
              </a:rPr>
              <a:t>		print(“method in B”)</a:t>
            </a:r>
          </a:p>
          <a:p>
            <a:pPr>
              <a:buNone/>
            </a:pPr>
            <a:r>
              <a:rPr lang="en-US" sz="2000" dirty="0">
                <a:latin typeface="Times New Roman" pitchFamily="18" charset="0"/>
                <a:cs typeface="Times New Roman" pitchFamily="18" charset="0"/>
              </a:rPr>
              <a:t>class  C:</a:t>
            </a:r>
          </a:p>
          <a:p>
            <a:pPr>
              <a:buNone/>
            </a:pPr>
            <a:r>
              <a:rPr lang="en-US" sz="2000" dirty="0">
                <a:latin typeface="Times New Roman" pitchFamily="18" charset="0"/>
                <a:cs typeface="Times New Roman" pitchFamily="18" charset="0"/>
              </a:rPr>
              <a:t>	def meth(self):</a:t>
            </a:r>
          </a:p>
          <a:p>
            <a:pPr>
              <a:buNone/>
            </a:pPr>
            <a:r>
              <a:rPr lang="en-US" sz="2000" dirty="0">
                <a:latin typeface="Times New Roman" pitchFamily="18" charset="0"/>
                <a:cs typeface="Times New Roman" pitchFamily="18" charset="0"/>
              </a:rPr>
              <a:t>		print(“method in C”)  </a:t>
            </a:r>
          </a:p>
          <a:p>
            <a:pPr>
              <a:buNone/>
            </a:pPr>
            <a:r>
              <a:rPr lang="en-US" sz="2000" dirty="0">
                <a:latin typeface="Times New Roman" pitchFamily="18" charset="0"/>
                <a:cs typeface="Times New Roman" pitchFamily="18" charset="0"/>
              </a:rPr>
              <a:t>class  X(A,B):</a:t>
            </a:r>
          </a:p>
          <a:p>
            <a:pPr>
              <a:buNone/>
            </a:pPr>
            <a:r>
              <a:rPr lang="en-US" sz="2000" dirty="0">
                <a:latin typeface="Times New Roman" pitchFamily="18" charset="0"/>
                <a:cs typeface="Times New Roman" pitchFamily="18" charset="0"/>
              </a:rPr>
              <a:t>	def meth(self):</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A.meth</a:t>
            </a:r>
            <a:r>
              <a:rPr lang="en-US" sz="2000" dirty="0">
                <a:latin typeface="Times New Roman" pitchFamily="18" charset="0"/>
                <a:cs typeface="Times New Roman" pitchFamily="18" charset="0"/>
              </a:rPr>
              <a:t>(self)</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B.meth</a:t>
            </a:r>
            <a:r>
              <a:rPr lang="en-US" sz="2000" dirty="0">
                <a:latin typeface="Times New Roman" pitchFamily="18" charset="0"/>
                <a:cs typeface="Times New Roman" pitchFamily="18" charset="0"/>
              </a:rPr>
              <a:t>(self)</a:t>
            </a:r>
          </a:p>
          <a:p>
            <a:pPr>
              <a:buNone/>
            </a:pPr>
            <a:r>
              <a:rPr lang="en-US" sz="2000" dirty="0">
                <a:latin typeface="Times New Roman" pitchFamily="18" charset="0"/>
                <a:cs typeface="Times New Roman" pitchFamily="18" charset="0"/>
              </a:rPr>
              <a:t>		print(“method in X”)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p:txBody>
      </p:sp>
      <p:sp>
        <p:nvSpPr>
          <p:cNvPr id="4" name="Content Placeholder 2"/>
          <p:cNvSpPr txBox="1">
            <a:spLocks/>
          </p:cNvSpPr>
          <p:nvPr/>
        </p:nvSpPr>
        <p:spPr>
          <a:xfrm>
            <a:off x="4343400" y="1600200"/>
            <a:ext cx="41910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class  Y(B,C):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meth(self):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B.meth</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C.meth</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print(“method in 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class  P(X,Y,C):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meth(self):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X.meth</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Y.meth</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C.meth</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print(“method in P”)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P1= 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P1.meth()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Autofit/>
          </a:bodyPr>
          <a:lstStyle/>
          <a:p>
            <a:pPr>
              <a:buNone/>
            </a:pPr>
            <a:r>
              <a:rPr lang="en-US" sz="2000" b="1" dirty="0">
                <a:solidFill>
                  <a:srgbClr val="FF0000"/>
                </a:solidFill>
                <a:latin typeface="Times New Roman" pitchFamily="18" charset="0"/>
                <a:cs typeface="Times New Roman" pitchFamily="18" charset="0"/>
              </a:rPr>
              <a:t>Polymorphism:</a:t>
            </a:r>
          </a:p>
          <a:p>
            <a:pPr algn="just">
              <a:buFont typeface="Wingdings" pitchFamily="2" charset="2"/>
              <a:buChar char="Ø"/>
            </a:pPr>
            <a:r>
              <a:rPr lang="en-US" sz="2000" dirty="0">
                <a:latin typeface="Times New Roman" pitchFamily="18" charset="0"/>
                <a:cs typeface="Times New Roman" pitchFamily="18" charset="0"/>
              </a:rPr>
              <a:t>Poly means many. Morphs means </a:t>
            </a:r>
            <a:r>
              <a:rPr lang="en-US" sz="2000" dirty="0" err="1">
                <a:latin typeface="Times New Roman" pitchFamily="18" charset="0"/>
                <a:cs typeface="Times New Roman" pitchFamily="18" charset="0"/>
              </a:rPr>
              <a:t>forms.Polymorphism</a:t>
            </a:r>
            <a:r>
              <a:rPr lang="en-US" sz="2000" dirty="0">
                <a:latin typeface="Times New Roman" pitchFamily="18" charset="0"/>
                <a:cs typeface="Times New Roman" pitchFamily="18" charset="0"/>
              </a:rPr>
              <a:t> means 'Many Forms'.</a:t>
            </a:r>
          </a:p>
          <a:p>
            <a:pPr algn="just">
              <a:buFont typeface="Wingdings" pitchFamily="2" charset="2"/>
              <a:buChar char="Ø"/>
            </a:pPr>
            <a:r>
              <a:rPr lang="en-US" sz="2000" dirty="0">
                <a:latin typeface="Times New Roman" pitchFamily="18" charset="0"/>
                <a:cs typeface="Times New Roman" pitchFamily="18" charset="0"/>
              </a:rPr>
              <a:t>variable, object or a method exhibits different behavior in different contexts  is called </a:t>
            </a:r>
            <a:r>
              <a:rPr lang="en-US" sz="2000" b="1" dirty="0">
                <a:latin typeface="Times New Roman" pitchFamily="18" charset="0"/>
                <a:cs typeface="Times New Roman" pitchFamily="18" charset="0"/>
              </a:rPr>
              <a:t>polymorphism</a:t>
            </a:r>
          </a:p>
          <a:p>
            <a:pPr algn="just">
              <a:buNone/>
            </a:pPr>
            <a:r>
              <a:rPr lang="en-US" sz="2000" dirty="0">
                <a:latin typeface="Times New Roman" pitchFamily="18" charset="0"/>
                <a:cs typeface="Times New Roman" pitchFamily="18" charset="0"/>
              </a:rPr>
              <a:t>	Eg1:+ operator acts as concatenation and arithmetic addition</a:t>
            </a:r>
          </a:p>
          <a:p>
            <a:pPr>
              <a:buNone/>
            </a:pPr>
            <a:r>
              <a:rPr lang="en-US" sz="2000" dirty="0">
                <a:latin typeface="Times New Roman" pitchFamily="18" charset="0"/>
                <a:cs typeface="Times New Roman" pitchFamily="18" charset="0"/>
              </a:rPr>
              <a:t>			print(10+20)#30</a:t>
            </a:r>
          </a:p>
          <a:p>
            <a:pPr>
              <a:buNone/>
            </a:pPr>
            <a:r>
              <a:rPr lang="en-US" sz="2000" dirty="0">
                <a:latin typeface="Times New Roman" pitchFamily="18" charset="0"/>
                <a:cs typeface="Times New Roman" pitchFamily="18" charset="0"/>
              </a:rPr>
              <a:t>			print(‘</a:t>
            </a:r>
            <a:r>
              <a:rPr lang="en-US" sz="2000" dirty="0" err="1">
                <a:latin typeface="Times New Roman" pitchFamily="18" charset="0"/>
                <a:cs typeface="Times New Roman" pitchFamily="18" charset="0"/>
              </a:rPr>
              <a:t>Sree'+‘nidhi</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Sreenidhi</a:t>
            </a: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Eg2:* operator acts as multiplication and repetition operator</a:t>
            </a:r>
          </a:p>
          <a:p>
            <a:pPr>
              <a:buNone/>
            </a:pPr>
            <a:r>
              <a:rPr lang="en-US" sz="2000" dirty="0">
                <a:latin typeface="Times New Roman" pitchFamily="18" charset="0"/>
                <a:cs typeface="Times New Roman" pitchFamily="18" charset="0"/>
              </a:rPr>
              <a:t>			`print(10*20)#200</a:t>
            </a:r>
          </a:p>
          <a:p>
            <a:pPr>
              <a:buNone/>
            </a:pPr>
            <a:r>
              <a:rPr lang="en-US" sz="2000" dirty="0">
                <a:latin typeface="Times New Roman" pitchFamily="18" charset="0"/>
                <a:cs typeface="Times New Roman" pitchFamily="18" charset="0"/>
              </a:rPr>
              <a:t>			print(‘</a:t>
            </a:r>
            <a:r>
              <a:rPr lang="en-US" sz="2000" dirty="0" err="1">
                <a:latin typeface="Times New Roman" pitchFamily="18" charset="0"/>
                <a:cs typeface="Times New Roman" pitchFamily="18" charset="0"/>
              </a:rPr>
              <a:t>snist</a:t>
            </a:r>
            <a:r>
              <a:rPr lang="en-US" sz="2000" dirty="0">
                <a:latin typeface="Times New Roman" pitchFamily="18" charset="0"/>
                <a:cs typeface="Times New Roman" pitchFamily="18" charset="0"/>
              </a:rPr>
              <a:t>'*3)#</a:t>
            </a:r>
            <a:r>
              <a:rPr lang="en-US" sz="2000" dirty="0" err="1">
                <a:latin typeface="Times New Roman" pitchFamily="18" charset="0"/>
                <a:cs typeface="Times New Roman" pitchFamily="18" charset="0"/>
              </a:rPr>
              <a:t>snistsnistsnist</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Eg3:We can use deposit() method to deposit cash or </a:t>
            </a:r>
            <a:r>
              <a:rPr lang="en-US" sz="2000" dirty="0" err="1">
                <a:latin typeface="Times New Roman" pitchFamily="18" charset="0"/>
                <a:cs typeface="Times New Roman" pitchFamily="18" charset="0"/>
              </a:rPr>
              <a:t>cheque</a:t>
            </a:r>
            <a:r>
              <a:rPr lang="en-US" sz="2000" dirty="0">
                <a:latin typeface="Times New Roman" pitchFamily="18" charset="0"/>
                <a:cs typeface="Times New Roman" pitchFamily="18" charset="0"/>
              </a:rPr>
              <a:t> or </a:t>
            </a:r>
            <a:r>
              <a:rPr lang="en-US" sz="2000" dirty="0" err="1">
                <a:latin typeface="Times New Roman" pitchFamily="18" charset="0"/>
                <a:cs typeface="Times New Roman" pitchFamily="18" charset="0"/>
              </a:rPr>
              <a:t>dd</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deposit(cash)</a:t>
            </a:r>
          </a:p>
          <a:p>
            <a:pPr lvl="2">
              <a:buNone/>
            </a:pPr>
            <a:r>
              <a:rPr lang="en-US" sz="2000" dirty="0">
                <a:latin typeface="Times New Roman" pitchFamily="18" charset="0"/>
                <a:cs typeface="Times New Roman" pitchFamily="18" charset="0"/>
              </a:rPr>
              <a:t>deposit(</a:t>
            </a:r>
            <a:r>
              <a:rPr lang="en-US" sz="2000" dirty="0" err="1">
                <a:latin typeface="Times New Roman" pitchFamily="18" charset="0"/>
                <a:cs typeface="Times New Roman" pitchFamily="18" charset="0"/>
              </a:rPr>
              <a:t>cheque</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deposit(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a:t>
            </a:r>
          </a:p>
          <a:p>
            <a:pPr>
              <a:buNone/>
            </a:pPr>
            <a:r>
              <a:rPr lang="en-US" sz="2200" dirty="0">
                <a:latin typeface="Times New Roman" pitchFamily="18" charset="0"/>
                <a:cs typeface="Times New Roman" pitchFamily="18" charset="0"/>
              </a:rPr>
              <a:t>	1.Operator Overloading</a:t>
            </a:r>
          </a:p>
          <a:p>
            <a:pPr>
              <a:buNone/>
            </a:pPr>
            <a:r>
              <a:rPr lang="en-US" sz="2200" dirty="0">
                <a:latin typeface="Times New Roman" pitchFamily="18" charset="0"/>
                <a:cs typeface="Times New Roman" pitchFamily="18" charset="0"/>
              </a:rPr>
              <a:t> 	2.Method Overloading</a:t>
            </a:r>
          </a:p>
          <a:p>
            <a:pPr>
              <a:buNone/>
            </a:pPr>
            <a:r>
              <a:rPr lang="en-US" sz="2200" dirty="0">
                <a:latin typeface="Times New Roman" pitchFamily="18" charset="0"/>
                <a:cs typeface="Times New Roman" pitchFamily="18" charset="0"/>
              </a:rPr>
              <a:t>	3.Method overriding</a:t>
            </a:r>
          </a:p>
          <a:p>
            <a:pPr>
              <a:buNone/>
            </a:pPr>
            <a:r>
              <a:rPr lang="en-US" sz="2200" dirty="0">
                <a:latin typeface="Times New Roman" pitchFamily="18" charset="0"/>
                <a:cs typeface="Times New Roman" pitchFamily="18" charset="0"/>
              </a:rPr>
              <a:t> </a:t>
            </a:r>
          </a:p>
          <a:p>
            <a:pPr algn="just">
              <a:buFont typeface="Wingdings" pitchFamily="2" charset="2"/>
              <a:buChar char="Ø"/>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771528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dirty="0">
                <a:solidFill>
                  <a:srgbClr val="FF0000"/>
                </a:solidFill>
                <a:latin typeface="Times New Roman" pitchFamily="18" charset="0"/>
                <a:cs typeface="Times New Roman" pitchFamily="18" charset="0"/>
              </a:rPr>
              <a:t>Operator </a:t>
            </a:r>
            <a:r>
              <a:rPr lang="en-US" sz="2400" dirty="0" err="1">
                <a:solidFill>
                  <a:srgbClr val="FF0000"/>
                </a:solidFill>
                <a:latin typeface="Times New Roman" pitchFamily="18" charset="0"/>
                <a:cs typeface="Times New Roman" pitchFamily="18" charset="0"/>
              </a:rPr>
              <a:t>overloading</a:t>
            </a:r>
            <a:r>
              <a:rPr lang="en-US" sz="2000" dirty="0" err="1">
                <a:latin typeface="Times New Roman" pitchFamily="18" charset="0"/>
                <a:cs typeface="Times New Roman" pitchFamily="18" charset="0"/>
              </a:rPr>
              <a:t>:We</a:t>
            </a:r>
            <a:r>
              <a:rPr lang="en-US" sz="2000" dirty="0">
                <a:latin typeface="Times New Roman" pitchFamily="18" charset="0"/>
                <a:cs typeface="Times New Roman" pitchFamily="18" charset="0"/>
              </a:rPr>
              <a:t> can use the same operator for multiple purposes, which is nothing but operator overloading.</a:t>
            </a:r>
          </a:p>
          <a:p>
            <a:pPr algn="just">
              <a:buFont typeface="Wingdings" pitchFamily="2" charset="2"/>
              <a:buChar char="Ø"/>
            </a:pPr>
            <a:r>
              <a:rPr lang="en-US" sz="2000" dirty="0">
                <a:latin typeface="Times New Roman" pitchFamily="18" charset="0"/>
                <a:cs typeface="Times New Roman" pitchFamily="18" charset="0"/>
              </a:rPr>
              <a:t>* operator can be used for multiplication and string repetition purposes.</a:t>
            </a:r>
          </a:p>
          <a:p>
            <a:pPr algn="just">
              <a:buFont typeface="Wingdings" pitchFamily="2" charset="2"/>
              <a:buChar char="Ø"/>
            </a:pPr>
            <a:r>
              <a:rPr lang="en-US" sz="2000" dirty="0">
                <a:latin typeface="Times New Roman" pitchFamily="18" charset="0"/>
                <a:cs typeface="Times New Roman" pitchFamily="18" charset="0"/>
              </a:rPr>
              <a:t>Python supports operator overloading.+ operator can be used for Arithmetic addition ,complex addition , String concatenation and combine two </a:t>
            </a:r>
            <a:r>
              <a:rPr lang="en-US" sz="2000" dirty="0" err="1">
                <a:latin typeface="Times New Roman" pitchFamily="18" charset="0"/>
                <a:cs typeface="Times New Roman" pitchFamily="18" charset="0"/>
              </a:rPr>
              <a:t>lists.But</a:t>
            </a:r>
            <a:r>
              <a:rPr lang="en-US" sz="2000" dirty="0">
                <a:latin typeface="Times New Roman" pitchFamily="18" charset="0"/>
                <a:cs typeface="Times New Roman" pitchFamily="18" charset="0"/>
              </a:rPr>
              <a:t>  +  operator can not add two objects.</a:t>
            </a:r>
          </a:p>
          <a:p>
            <a:pPr algn="just">
              <a:buFont typeface="Wingdings" pitchFamily="2" charset="2"/>
              <a:buChar char="Ø"/>
            </a:pPr>
            <a:r>
              <a:rPr lang="en-US" sz="2000" dirty="0">
                <a:latin typeface="Times New Roman" pitchFamily="18" charset="0"/>
                <a:cs typeface="Times New Roman" pitchFamily="18" charset="0"/>
              </a:rPr>
              <a:t>We can overload +,*,-…etc operators to act upon objects using  special methods </a:t>
            </a:r>
          </a:p>
          <a:p>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57200" y="2667000"/>
            <a:ext cx="4419600" cy="4191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800600" y="6019800"/>
            <a:ext cx="3581400" cy="6096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62000" y="685800"/>
            <a:ext cx="4495800" cy="2590800"/>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762000" y="3505200"/>
            <a:ext cx="5181600" cy="26670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linds(horizontal)">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r>
              <a:rPr lang="en-US" sz="2000" dirty="0"/>
              <a:t>We can overload + operator to work with Book objects also. </a:t>
            </a:r>
            <a:r>
              <a:rPr lang="en-US" sz="2000" dirty="0" err="1"/>
              <a:t>i.e</a:t>
            </a:r>
            <a:endParaRPr lang="en-US" sz="2000" dirty="0"/>
          </a:p>
          <a:p>
            <a:r>
              <a:rPr lang="en-US" sz="2000" dirty="0"/>
              <a:t> Python supports Operator Overloading.</a:t>
            </a:r>
          </a:p>
          <a:p>
            <a:r>
              <a:rPr lang="en-US" sz="2000" dirty="0"/>
              <a:t>For every operator Magic Methods are available. </a:t>
            </a:r>
          </a:p>
          <a:p>
            <a:r>
              <a:rPr lang="en-US" sz="2000" dirty="0"/>
              <a:t>To overload any operator we have to override that Method in our class.</a:t>
            </a:r>
          </a:p>
          <a:p>
            <a:r>
              <a:rPr lang="en-US" sz="2000" dirty="0"/>
              <a:t> Internally + operator is implemented by using __add__() method.</a:t>
            </a:r>
          </a:p>
          <a:p>
            <a:r>
              <a:rPr lang="en-US" sz="2000" dirty="0"/>
              <a:t>This method is called magic method for + operator. </a:t>
            </a:r>
          </a:p>
          <a:p>
            <a:r>
              <a:rPr lang="en-US" sz="2000" dirty="0"/>
              <a:t>We have to override this method in our class.</a:t>
            </a:r>
          </a:p>
        </p:txBody>
      </p:sp>
      <p:pic>
        <p:nvPicPr>
          <p:cNvPr id="2050" name="Picture 2"/>
          <p:cNvPicPr>
            <a:picLocks noChangeAspect="1" noChangeArrowheads="1"/>
          </p:cNvPicPr>
          <p:nvPr/>
        </p:nvPicPr>
        <p:blipFill>
          <a:blip r:embed="rId2" cstate="print"/>
          <a:srcRect/>
          <a:stretch>
            <a:fillRect/>
          </a:stretch>
        </p:blipFill>
        <p:spPr bwMode="auto">
          <a:xfrm>
            <a:off x="609600" y="2971800"/>
            <a:ext cx="4038600" cy="3657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486400" y="5715000"/>
            <a:ext cx="3057525" cy="59055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blinds(horizontal)">
                                      <p:cBhvr>
                                        <p:cTn id="30" dur="500"/>
                                        <p:tgtEl>
                                          <p:spTgt spid="205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animEffect transition="in" filter="blinds(horizontal)">
                                      <p:cBhvr>
                                        <p:cTn id="3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Autofit/>
          </a:bodyPr>
          <a:lstStyle/>
          <a:p>
            <a:pPr marL="0" indent="0">
              <a:buNone/>
            </a:pPr>
            <a:r>
              <a:rPr lang="en-US" sz="2200" b="1" dirty="0">
                <a:solidFill>
                  <a:srgbClr val="FF0000"/>
                </a:solidFill>
                <a:latin typeface="Times New Roman" pitchFamily="18" charset="0"/>
                <a:cs typeface="Times New Roman" pitchFamily="18" charset="0"/>
              </a:rPr>
              <a:t>Class</a:t>
            </a:r>
            <a:r>
              <a:rPr lang="en-US" sz="2200" b="1" dirty="0">
                <a:latin typeface="Times New Roman" pitchFamily="18" charset="0"/>
                <a:cs typeface="Times New Roman" pitchFamily="18" charset="0"/>
              </a:rPr>
              <a:t>:</a:t>
            </a:r>
          </a:p>
          <a:p>
            <a:pPr>
              <a:buFont typeface="Wingdings" pitchFamily="2" charset="2"/>
              <a:buChar char="Ø"/>
            </a:pPr>
            <a:r>
              <a:rPr lang="en-US" sz="2200" dirty="0">
                <a:latin typeface="Times New Roman" pitchFamily="18" charset="0"/>
                <a:cs typeface="Times New Roman" pitchFamily="18" charset="0"/>
              </a:rPr>
              <a:t>In python every thing is an object.</a:t>
            </a:r>
          </a:p>
          <a:p>
            <a:pPr>
              <a:buFont typeface="Wingdings" pitchFamily="2" charset="2"/>
              <a:buChar char="Ø"/>
            </a:pPr>
            <a:r>
              <a:rPr lang="en-US" sz="2200" dirty="0">
                <a:latin typeface="Times New Roman" pitchFamily="18" charset="0"/>
                <a:cs typeface="Times New Roman" pitchFamily="18" charset="0"/>
              </a:rPr>
              <a:t>To create objects we required some Model or Plan or Blue print, which is nothing but class.</a:t>
            </a:r>
          </a:p>
          <a:p>
            <a:pPr algn="just">
              <a:buFont typeface="Wingdings" pitchFamily="2" charset="2"/>
              <a:buChar char="Ø"/>
            </a:pPr>
            <a:r>
              <a:rPr lang="en-US" sz="2200" dirty="0">
                <a:latin typeface="Times New Roman" pitchFamily="18" charset="0"/>
                <a:cs typeface="Times New Roman" pitchFamily="18" charset="0"/>
              </a:rPr>
              <a:t>We can write a class to represent properties (attributes) and actions (behaviour) of object.</a:t>
            </a:r>
          </a:p>
          <a:p>
            <a:pPr>
              <a:buFont typeface="Wingdings" pitchFamily="2" charset="2"/>
              <a:buChar char="Ø"/>
            </a:pPr>
            <a:r>
              <a:rPr lang="en-US" sz="2200" dirty="0">
                <a:latin typeface="Times New Roman" pitchFamily="18" charset="0"/>
                <a:cs typeface="Times New Roman" pitchFamily="18" charset="0"/>
              </a:rPr>
              <a:t>Properties can be represented by variables</a:t>
            </a:r>
          </a:p>
          <a:p>
            <a:pPr>
              <a:buFont typeface="Wingdings" pitchFamily="2" charset="2"/>
              <a:buChar char="Ø"/>
            </a:pPr>
            <a:r>
              <a:rPr lang="en-US" sz="2200" dirty="0">
                <a:latin typeface="Times New Roman" pitchFamily="18" charset="0"/>
                <a:cs typeface="Times New Roman" pitchFamily="18" charset="0"/>
              </a:rPr>
              <a:t>Actions can be represented by Methods.</a:t>
            </a:r>
          </a:p>
          <a:p>
            <a:pPr>
              <a:buFont typeface="Wingdings" pitchFamily="2" charset="2"/>
              <a:buChar char="Ø"/>
            </a:pPr>
            <a:r>
              <a:rPr lang="en-US" sz="2200" dirty="0">
                <a:latin typeface="Times New Roman" pitchFamily="18" charset="0"/>
                <a:cs typeface="Times New Roman" pitchFamily="18" charset="0"/>
              </a:rPr>
              <a:t>Hence class contains both variables and methods.</a:t>
            </a:r>
          </a:p>
          <a:p>
            <a:pPr marL="0" indent="0">
              <a:buNone/>
            </a:pPr>
            <a:r>
              <a:rPr lang="en-US" sz="2200" b="1" dirty="0">
                <a:latin typeface="Times New Roman" pitchFamily="18" charset="0"/>
                <a:cs typeface="Times New Roman" pitchFamily="18" charset="0"/>
              </a:rPr>
              <a:t>How to Define a class?</a:t>
            </a:r>
          </a:p>
          <a:p>
            <a:pPr>
              <a:buNone/>
            </a:pPr>
            <a:r>
              <a:rPr lang="en-US" sz="2200" dirty="0">
                <a:latin typeface="Times New Roman" pitchFamily="18" charset="0"/>
                <a:cs typeface="Times New Roman" pitchFamily="18" charset="0"/>
              </a:rPr>
              <a:t>	We can define a class by using class keyword.</a:t>
            </a:r>
          </a:p>
          <a:p>
            <a:pPr marL="0" indent="0">
              <a:buNone/>
            </a:pPr>
            <a:r>
              <a:rPr lang="en-US" sz="2200" b="1" i="1" dirty="0">
                <a:solidFill>
                  <a:srgbClr val="FF0000"/>
                </a:solidFill>
                <a:latin typeface="Times New Roman" pitchFamily="18" charset="0"/>
                <a:cs typeface="Times New Roman" pitchFamily="18" charset="0"/>
              </a:rPr>
              <a:t>Syntax:</a:t>
            </a:r>
          </a:p>
          <a:p>
            <a:pPr marL="0" indent="0">
              <a:buNone/>
            </a:pPr>
            <a:r>
              <a:rPr lang="en-US" sz="2200" b="1" i="1" dirty="0">
                <a:latin typeface="Times New Roman" pitchFamily="18" charset="0"/>
                <a:cs typeface="Times New Roman" pitchFamily="18" charset="0"/>
              </a:rPr>
              <a:t>class </a:t>
            </a:r>
            <a:r>
              <a:rPr lang="en-US" sz="2200" b="1" i="1" dirty="0" err="1">
                <a:latin typeface="Times New Roman" pitchFamily="18" charset="0"/>
                <a:cs typeface="Times New Roman" pitchFamily="18" charset="0"/>
              </a:rPr>
              <a:t>className</a:t>
            </a:r>
            <a:r>
              <a:rPr lang="en-US" sz="2200" b="1" i="1" dirty="0">
                <a:latin typeface="Times New Roman" pitchFamily="18" charset="0"/>
                <a:cs typeface="Times New Roman" pitchFamily="18" charset="0"/>
              </a:rPr>
              <a:t>:</a:t>
            </a:r>
          </a:p>
          <a:p>
            <a:pPr marL="0" indent="0">
              <a:buNone/>
            </a:pPr>
            <a:r>
              <a:rPr lang="en-US" sz="2200" b="1" i="1" dirty="0">
                <a:latin typeface="Times New Roman" pitchFamily="18" charset="0"/>
                <a:cs typeface="Times New Roman" pitchFamily="18" charset="0"/>
              </a:rPr>
              <a:t>       ''' documentation string '''</a:t>
            </a:r>
          </a:p>
          <a:p>
            <a:pPr marL="0" indent="0">
              <a:buNone/>
            </a:pPr>
            <a:r>
              <a:rPr lang="en-US" sz="2200" b="1" i="1" dirty="0">
                <a:latin typeface="Times New Roman" pitchFamily="18" charset="0"/>
                <a:cs typeface="Times New Roman" pitchFamily="18" charset="0"/>
              </a:rPr>
              <a:t>        variables: instance variables, static and local variables</a:t>
            </a:r>
          </a:p>
          <a:p>
            <a:pPr marL="0" indent="0">
              <a:buNone/>
            </a:pPr>
            <a:r>
              <a:rPr lang="en-US" sz="2200" b="1" i="1" dirty="0">
                <a:latin typeface="Times New Roman" pitchFamily="18" charset="0"/>
                <a:cs typeface="Times New Roman" pitchFamily="18" charset="0"/>
              </a:rPr>
              <a:t>        methods: instance methods, static methods, class methods</a:t>
            </a:r>
          </a:p>
        </p:txBody>
      </p:sp>
    </p:spTree>
    <p:extLst>
      <p:ext uri="{BB962C8B-B14F-4D97-AF65-F5344CB8AC3E}">
        <p14:creationId xmlns:p14="http://schemas.microsoft.com/office/powerpoint/2010/main" val="177152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09600" y="457200"/>
            <a:ext cx="6553200" cy="5715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19800" y="4724400"/>
            <a:ext cx="2105025" cy="12192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3400" y="304800"/>
            <a:ext cx="5257800" cy="5715000"/>
          </a:xfrm>
          <a:prstGeom prst="rect">
            <a:avLst/>
          </a:prstGeom>
          <a:noFill/>
          <a:ln w="9525">
            <a:noFill/>
            <a:miter lim="800000"/>
            <a:headEnd/>
            <a:tailEnd/>
          </a:ln>
        </p:spPr>
      </p:pic>
      <p:pic>
        <p:nvPicPr>
          <p:cNvPr id="5123" name="Picture 3"/>
          <p:cNvPicPr>
            <a:picLocks noGrp="1" noChangeAspect="1" noChangeArrowheads="1"/>
          </p:cNvPicPr>
          <p:nvPr>
            <p:ph idx="1"/>
          </p:nvPr>
        </p:nvPicPr>
        <p:blipFill>
          <a:blip r:embed="rId3" cstate="print"/>
          <a:stretch>
            <a:fillRect/>
          </a:stretch>
        </p:blipFill>
        <p:spPr bwMode="auto">
          <a:xfrm>
            <a:off x="3614737" y="3710781"/>
            <a:ext cx="1914525" cy="304800"/>
          </a:xfrm>
          <a:prstGeom prst="rect">
            <a:avLst/>
          </a:prstGeom>
          <a:noFill/>
          <a:ln w="9525">
            <a:noFill/>
            <a:miter lim="800000"/>
            <a:headEnd/>
            <a:tailEnd/>
          </a:ln>
        </p:spPr>
      </p:pic>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linds(horizontal)">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a:bodyPr>
          <a:lstStyle/>
          <a:p>
            <a:pPr algn="just">
              <a:buNone/>
            </a:pPr>
            <a:r>
              <a:rPr lang="en-US" sz="2400" b="1" dirty="0">
                <a:solidFill>
                  <a:srgbClr val="FF0000"/>
                </a:solidFill>
                <a:latin typeface="Times New Roman" pitchFamily="18" charset="0"/>
                <a:cs typeface="Times New Roman" pitchFamily="18" charset="0"/>
              </a:rPr>
              <a:t>Method Overloading</a:t>
            </a:r>
            <a:r>
              <a:rPr lang="en-US" sz="2000" b="1" dirty="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Defining multiple methods having same name but different type of arguments then those methods are said to be overloaded methods.</a:t>
            </a:r>
          </a:p>
          <a:p>
            <a:pPr algn="just">
              <a:buNone/>
            </a:pPr>
            <a:r>
              <a:rPr lang="en-US" sz="2000" dirty="0">
                <a:latin typeface="Times New Roman" pitchFamily="18" charset="0"/>
                <a:cs typeface="Times New Roman" pitchFamily="18" charset="0"/>
              </a:rPr>
              <a:t>			class X:</a:t>
            </a:r>
          </a:p>
          <a:p>
            <a:pPr algn="just">
              <a:buNone/>
            </a:pPr>
            <a:r>
              <a:rPr lang="en-US" sz="2000" dirty="0">
                <a:latin typeface="Times New Roman" pitchFamily="18" charset="0"/>
                <a:cs typeface="Times New Roman" pitchFamily="18" charset="0"/>
              </a:rPr>
              <a:t>				def product(</a:t>
            </a:r>
            <a:r>
              <a:rPr lang="en-US" sz="2000" dirty="0" err="1">
                <a:latin typeface="Times New Roman" pitchFamily="18" charset="0"/>
                <a:cs typeface="Times New Roman" pitchFamily="18" charset="0"/>
              </a:rPr>
              <a:t>self,a,b</a:t>
            </a:r>
            <a:r>
              <a:rPr lang="en-US" sz="2000" dirty="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					print(a*b)</a:t>
            </a:r>
          </a:p>
          <a:p>
            <a:pPr algn="just">
              <a:buNone/>
            </a:pPr>
            <a:r>
              <a:rPr lang="en-US" sz="2000" dirty="0">
                <a:latin typeface="Times New Roman" pitchFamily="18" charset="0"/>
                <a:cs typeface="Times New Roman" pitchFamily="18" charset="0"/>
              </a:rPr>
              <a:t>				def  product(</a:t>
            </a:r>
            <a:r>
              <a:rPr lang="en-US" sz="2000" dirty="0" err="1">
                <a:latin typeface="Times New Roman" pitchFamily="18" charset="0"/>
                <a:cs typeface="Times New Roman" pitchFamily="18" charset="0"/>
              </a:rPr>
              <a:t>self,a,b,c</a:t>
            </a:r>
            <a:r>
              <a:rPr lang="en-US" sz="2000" dirty="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					print(a*b*c)</a:t>
            </a:r>
          </a:p>
          <a:p>
            <a:pPr algn="just">
              <a:buNone/>
            </a:pPr>
            <a:r>
              <a:rPr lang="en-US" sz="2000" dirty="0">
                <a:latin typeface="Times New Roman" pitchFamily="18" charset="0"/>
                <a:cs typeface="Times New Roman" pitchFamily="18" charset="0"/>
              </a:rPr>
              <a:t>			X1=X()</a:t>
            </a:r>
          </a:p>
          <a:p>
            <a:pPr algn="just">
              <a:buNone/>
            </a:pPr>
            <a:r>
              <a:rPr lang="en-US" sz="2000" dirty="0">
                <a:latin typeface="Times New Roman" pitchFamily="18" charset="0"/>
                <a:cs typeface="Times New Roman" pitchFamily="18" charset="0"/>
              </a:rPr>
              <a:t>			X1.product(4,5)   # </a:t>
            </a:r>
            <a:r>
              <a:rPr lang="en-US" sz="2000" dirty="0">
                <a:solidFill>
                  <a:srgbClr val="FF0000"/>
                </a:solidFill>
                <a:latin typeface="Times New Roman" pitchFamily="18" charset="0"/>
                <a:cs typeface="Times New Roman" pitchFamily="18" charset="0"/>
              </a:rPr>
              <a:t>produces an error </a:t>
            </a:r>
          </a:p>
          <a:p>
            <a:pPr algn="just">
              <a:buFont typeface="Wingdings" pitchFamily="2" charset="2"/>
              <a:buChar char="Ø"/>
            </a:pPr>
            <a:r>
              <a:rPr lang="en-US" sz="2000" dirty="0">
                <a:latin typeface="Times New Roman" pitchFamily="18" charset="0"/>
                <a:cs typeface="Times New Roman" pitchFamily="18" charset="0"/>
              </a:rPr>
              <a:t>But in Python Method overloading is not possible.</a:t>
            </a:r>
          </a:p>
          <a:p>
            <a:pPr algn="just">
              <a:buFont typeface="Wingdings" pitchFamily="2" charset="2"/>
              <a:buChar char="Ø"/>
            </a:pPr>
            <a:r>
              <a:rPr lang="en-US" sz="2000" dirty="0">
                <a:latin typeface="Times New Roman" pitchFamily="18" charset="0"/>
                <a:cs typeface="Times New Roman" pitchFamily="18" charset="0"/>
              </a:rPr>
              <a:t>If we are trying to declare multiple methods with same name and different number of arguments then Python will always consider only last method.</a:t>
            </a:r>
          </a:p>
          <a:p>
            <a:pPr algn="just">
              <a:buFont typeface="Wingdings" pitchFamily="2" charset="2"/>
              <a:buChar char="Ø"/>
            </a:pPr>
            <a:r>
              <a:rPr lang="en-US" sz="2000" dirty="0">
                <a:latin typeface="Times New Roman" pitchFamily="18" charset="0"/>
                <a:cs typeface="Times New Roman" pitchFamily="18" charset="0"/>
              </a:rPr>
              <a:t>But we can make the same function work differently  using </a:t>
            </a:r>
            <a:r>
              <a:rPr lang="en-US" sz="2000" b="1" dirty="0">
                <a:latin typeface="Times New Roman" pitchFamily="18" charset="0"/>
                <a:cs typeface="Times New Roman" pitchFamily="18" charset="0"/>
              </a:rPr>
              <a:t>Default arguments and Variable length arguments</a:t>
            </a:r>
          </a:p>
          <a:p>
            <a:pPr algn="just">
              <a:buFont typeface="Wingdings" pitchFamily="2" charset="2"/>
              <a:buChar char="Ø"/>
            </a:pPr>
            <a:r>
              <a:rPr lang="en-US" sz="2000" b="1" dirty="0">
                <a:latin typeface="Times New Roman" pitchFamily="18" charset="0"/>
                <a:cs typeface="Times New Roman" pitchFamily="18" charset="0"/>
              </a:rPr>
              <a:t>In python, If  single method can perform more than one task is called method overloading</a:t>
            </a:r>
          </a:p>
        </p:txBody>
      </p:sp>
    </p:spTree>
    <p:extLst>
      <p:ext uri="{BB962C8B-B14F-4D97-AF65-F5344CB8AC3E}">
        <p14:creationId xmlns:p14="http://schemas.microsoft.com/office/powerpoint/2010/main" val="17715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linds(horizontal)">
                                      <p:cBhvr>
                                        <p:cTn id="56" dur="500"/>
                                        <p:tgtEl>
                                          <p:spTgt spid="3">
                                            <p:txEl>
                                              <p:pRg st="11" end="11"/>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blinds(horizontal)">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152400" y="457200"/>
            <a:ext cx="3048000" cy="46482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28600" y="5486400"/>
            <a:ext cx="2590800" cy="609600"/>
          </a:xfrm>
          <a:prstGeom prst="rect">
            <a:avLst/>
          </a:prstGeom>
          <a:noFill/>
          <a:ln w="9525">
            <a:noFill/>
            <a:miter lim="800000"/>
            <a:headEnd/>
            <a:tailEnd/>
          </a:ln>
        </p:spPr>
      </p:pic>
      <p:sp>
        <p:nvSpPr>
          <p:cNvPr id="4" name="Content Placeholder 2"/>
          <p:cNvSpPr txBox="1">
            <a:spLocks/>
          </p:cNvSpPr>
          <p:nvPr/>
        </p:nvSpPr>
        <p:spPr>
          <a:xfrm>
            <a:off x="4495800" y="152401"/>
            <a:ext cx="3810000" cy="4724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noProof="0" dirty="0">
                <a:latin typeface="Times New Roman" pitchFamily="18" charset="0"/>
                <a:cs typeface="Times New Roman" pitchFamily="18" charset="0"/>
              </a:rPr>
              <a:t>c</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lass addition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add(</a:t>
            </a:r>
            <a:r>
              <a:rPr kumimoji="0" lang="en-US" sz="24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self,x</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=10,y=20)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print(</a:t>
            </a:r>
            <a:r>
              <a:rPr kumimoji="0" lang="en-US" sz="24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a+b</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a1.add(20)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a1.add(30,40)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a:t>
            </a:r>
            <a:r>
              <a:rPr kumimoji="0" lang="en-US" sz="24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hello”,”snist</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a1.add(23.5,56.2)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a1.add([11,12],[34,45])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838200" y="457200"/>
            <a:ext cx="5029200" cy="4953000"/>
          </a:xfrm>
          <a:prstGeom prst="rect">
            <a:avLst/>
          </a:prstGeom>
          <a:noFill/>
          <a:ln w="9525">
            <a:noFill/>
            <a:miter lim="800000"/>
            <a:headEnd/>
            <a:tailEnd/>
          </a:ln>
        </p:spPr>
      </p:pic>
      <p:pic>
        <p:nvPicPr>
          <p:cNvPr id="8195" name="Picture 3"/>
          <p:cNvPicPr>
            <a:picLocks noGrp="1" noChangeAspect="1" noChangeArrowheads="1"/>
          </p:cNvPicPr>
          <p:nvPr>
            <p:ph idx="1"/>
          </p:nvPr>
        </p:nvPicPr>
        <p:blipFill>
          <a:blip r:embed="rId3" cstate="print"/>
          <a:stretch>
            <a:fillRect/>
          </a:stretch>
        </p:blipFill>
        <p:spPr bwMode="auto">
          <a:xfrm>
            <a:off x="4176712" y="3472656"/>
            <a:ext cx="790575" cy="781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fontScale="92500" lnSpcReduction="10000"/>
          </a:bodyPr>
          <a:lstStyle/>
          <a:p>
            <a:pPr>
              <a:buNone/>
            </a:pPr>
            <a:r>
              <a:rPr lang="en-US" b="1" dirty="0"/>
              <a:t> </a:t>
            </a:r>
            <a:r>
              <a:rPr lang="en-US" sz="2800" b="1" dirty="0">
                <a:latin typeface="Times New Roman" pitchFamily="18" charset="0"/>
                <a:cs typeface="Times New Roman" pitchFamily="18" charset="0"/>
              </a:rPr>
              <a:t>Constructor Overloading:</a:t>
            </a:r>
          </a:p>
          <a:p>
            <a:r>
              <a:rPr lang="en-US" sz="2800" dirty="0">
                <a:latin typeface="Times New Roman" pitchFamily="18" charset="0"/>
                <a:cs typeface="Times New Roman" pitchFamily="18" charset="0"/>
              </a:rPr>
              <a:t>Constructor overloading is not possible in Python.</a:t>
            </a:r>
          </a:p>
          <a:p>
            <a:r>
              <a:rPr lang="en-US" sz="2800" dirty="0">
                <a:latin typeface="Times New Roman" pitchFamily="18" charset="0"/>
                <a:cs typeface="Times New Roman" pitchFamily="18" charset="0"/>
              </a:rPr>
              <a:t>If we define multiple constructors then the last constructor will be considered.</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In the above program only Two-</a:t>
            </a:r>
            <a:r>
              <a:rPr lang="en-US" sz="2800" dirty="0" err="1">
                <a:latin typeface="Times New Roman" pitchFamily="18" charset="0"/>
                <a:cs typeface="Times New Roman" pitchFamily="18" charset="0"/>
              </a:rPr>
              <a:t>Arg</a:t>
            </a:r>
            <a:r>
              <a:rPr lang="en-US" sz="2800" dirty="0">
                <a:latin typeface="Times New Roman" pitchFamily="18" charset="0"/>
                <a:cs typeface="Times New Roman" pitchFamily="18" charset="0"/>
              </a:rPr>
              <a:t> Constructor is available.</a:t>
            </a:r>
          </a:p>
          <a:p>
            <a:r>
              <a:rPr lang="en-US" sz="2800" dirty="0">
                <a:latin typeface="Times New Roman" pitchFamily="18" charset="0"/>
                <a:cs typeface="Times New Roman" pitchFamily="18" charset="0"/>
              </a:rPr>
              <a:t>But based on our requirement we can declare constructor with default arguments and variable number of arguments</a:t>
            </a:r>
            <a:r>
              <a:rPr lang="en-US" dirty="0"/>
              <a:t>.</a:t>
            </a:r>
          </a:p>
        </p:txBody>
      </p:sp>
      <p:pic>
        <p:nvPicPr>
          <p:cNvPr id="9218" name="Picture 2"/>
          <p:cNvPicPr>
            <a:picLocks noChangeAspect="1" noChangeArrowheads="1"/>
          </p:cNvPicPr>
          <p:nvPr/>
        </p:nvPicPr>
        <p:blipFill>
          <a:blip r:embed="rId2" cstate="print"/>
          <a:srcRect/>
          <a:stretch>
            <a:fillRect/>
          </a:stretch>
        </p:blipFill>
        <p:spPr bwMode="auto">
          <a:xfrm>
            <a:off x="2286000" y="2057400"/>
            <a:ext cx="5105400" cy="289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218"/>
                                        </p:tgtEl>
                                        <p:attrNameLst>
                                          <p:attrName>style.visibility</p:attrName>
                                        </p:attrNameLst>
                                      </p:cBhvr>
                                      <p:to>
                                        <p:strVal val="visible"/>
                                      </p:to>
                                    </p:set>
                                    <p:animEffect transition="in" filter="blinds(horizontal)">
                                      <p:cBhvr>
                                        <p:cTn id="18" dur="500"/>
                                        <p:tgtEl>
                                          <p:spTgt spid="92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blinds(horizontal)">
                                      <p:cBhvr>
                                        <p:cTn id="23" dur="500"/>
                                        <p:tgtEl>
                                          <p:spTgt spid="3">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blinds(horizontal)">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838200" y="533400"/>
            <a:ext cx="7086600" cy="54102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648200" y="5029200"/>
            <a:ext cx="419100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blinds(horizontal)">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304800" y="533400"/>
            <a:ext cx="6553200" cy="5334000"/>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4267200" y="4495800"/>
            <a:ext cx="45720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linds(horizontal)">
                                      <p:cBhvr>
                                        <p:cTn id="1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00800"/>
          </a:xfrm>
        </p:spPr>
        <p:txBody>
          <a:bodyPr/>
          <a:lstStyle/>
          <a:p>
            <a:pPr>
              <a:buNone/>
            </a:pPr>
            <a:r>
              <a:rPr lang="en-US" sz="2400" b="1" dirty="0">
                <a:solidFill>
                  <a:srgbClr val="FF0000"/>
                </a:solidFill>
                <a:latin typeface="Times New Roman" pitchFamily="18" charset="0"/>
                <a:cs typeface="Times New Roman" pitchFamily="18" charset="0"/>
              </a:rPr>
              <a:t>Method overriding</a:t>
            </a:r>
            <a:r>
              <a:rPr lang="en-US" b="1" dirty="0"/>
              <a:t>:</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defining same method with same number of arguments in both  super class and sub class is called method overriding</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What ever members available in the parent class are by default available to the child class through inheritance. </a:t>
            </a:r>
          </a:p>
          <a:p>
            <a:r>
              <a:rPr lang="en-US" sz="2000" dirty="0">
                <a:latin typeface="Times New Roman" pitchFamily="18" charset="0"/>
                <a:cs typeface="Times New Roman" pitchFamily="18" charset="0"/>
              </a:rPr>
              <a:t>If the child class not satisfied with parent class implementation then child class is allowed to redefine that method in the child class based on its requirement. This concept is called </a:t>
            </a:r>
            <a:r>
              <a:rPr lang="en-US" sz="2000" b="1" dirty="0">
                <a:latin typeface="Times New Roman" pitchFamily="18" charset="0"/>
                <a:cs typeface="Times New Roman" pitchFamily="18" charset="0"/>
              </a:rPr>
              <a:t>overriding.</a:t>
            </a:r>
          </a:p>
          <a:p>
            <a:r>
              <a:rPr lang="en-US" sz="2000" dirty="0">
                <a:latin typeface="Times New Roman" pitchFamily="18" charset="0"/>
                <a:cs typeface="Times New Roman" pitchFamily="18" charset="0"/>
              </a:rPr>
              <a:t> Overriding concept applicable for both methods and constructors</a:t>
            </a:r>
            <a:r>
              <a:rPr lang="en-US" sz="2400" dirty="0">
                <a:latin typeface="Times New Roman" pitchFamily="18" charset="0"/>
                <a:cs typeface="Times New Roman" pitchFamily="18" charset="0"/>
              </a:rPr>
              <a:t>.</a:t>
            </a:r>
          </a:p>
        </p:txBody>
      </p:sp>
      <p:pic>
        <p:nvPicPr>
          <p:cNvPr id="12290" name="Picture 2"/>
          <p:cNvPicPr>
            <a:picLocks noChangeAspect="1" noChangeArrowheads="1"/>
          </p:cNvPicPr>
          <p:nvPr/>
        </p:nvPicPr>
        <p:blipFill>
          <a:blip r:embed="rId2" cstate="print"/>
          <a:srcRect/>
          <a:stretch>
            <a:fillRect/>
          </a:stretch>
        </p:blipFill>
        <p:spPr bwMode="auto">
          <a:xfrm>
            <a:off x="914400" y="3352800"/>
            <a:ext cx="4876800" cy="3276600"/>
          </a:xfrm>
          <a:prstGeom prst="rect">
            <a:avLst/>
          </a:prstGeom>
          <a:noFill/>
          <a:ln w="9525">
            <a:noFill/>
            <a:miter lim="800000"/>
            <a:headEnd/>
            <a:tailEnd/>
          </a:ln>
        </p:spPr>
      </p:pic>
      <p:pic>
        <p:nvPicPr>
          <p:cNvPr id="12292" name="Picture 4"/>
          <p:cNvPicPr>
            <a:picLocks noChangeAspect="1" noChangeArrowheads="1"/>
          </p:cNvPicPr>
          <p:nvPr/>
        </p:nvPicPr>
        <p:blipFill>
          <a:blip r:embed="rId3" cstate="print"/>
          <a:srcRect/>
          <a:stretch>
            <a:fillRect/>
          </a:stretch>
        </p:blipFill>
        <p:spPr bwMode="auto">
          <a:xfrm>
            <a:off x="5410200" y="5562600"/>
            <a:ext cx="2438400" cy="83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290"/>
                                        </p:tgtEl>
                                        <p:attrNameLst>
                                          <p:attrName>style.visibility</p:attrName>
                                        </p:attrNameLst>
                                      </p:cBhvr>
                                      <p:to>
                                        <p:strVal val="visible"/>
                                      </p:to>
                                    </p:set>
                                    <p:animEffect transition="in" filter="blinds(horizontal)">
                                      <p:cBhvr>
                                        <p:cTn id="21" dur="500"/>
                                        <p:tgtEl>
                                          <p:spTgt spid="122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2292"/>
                                        </p:tgtEl>
                                        <p:attrNameLst>
                                          <p:attrName>style.visibility</p:attrName>
                                        </p:attrNameLst>
                                      </p:cBhvr>
                                      <p:to>
                                        <p:strVal val="visible"/>
                                      </p:to>
                                    </p:set>
                                    <p:animEffect transition="in" filter="blinds(horizontal)">
                                      <p:cBhvr>
                                        <p:cTn id="26"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a:bodyPr>
          <a:lstStyle/>
          <a:p>
            <a:pPr>
              <a:buNone/>
            </a:pPr>
            <a:r>
              <a:rPr lang="en-US" sz="2000" dirty="0">
                <a:solidFill>
                  <a:srgbClr val="FF0000"/>
                </a:solidFill>
                <a:latin typeface="Times New Roman" pitchFamily="18" charset="0"/>
                <a:cs typeface="Times New Roman" pitchFamily="18" charset="0"/>
              </a:rPr>
              <a:t>Super() method</a:t>
            </a:r>
          </a:p>
          <a:p>
            <a:pPr algn="just">
              <a:buFont typeface="Wingdings" pitchFamily="2" charset="2"/>
              <a:buChar char="Ø"/>
            </a:pPr>
            <a:r>
              <a:rPr lang="en-US" sz="2000" dirty="0">
                <a:latin typeface="Times New Roman" pitchFamily="18" charset="0"/>
                <a:cs typeface="Times New Roman" pitchFamily="18" charset="0"/>
              </a:rPr>
              <a:t>If we write a method  or constructor  in the sub class with exactly same name as that of super class method or constructor, it will override super class method or constructor</a:t>
            </a:r>
          </a:p>
          <a:p>
            <a:pPr algn="just">
              <a:buFont typeface="Wingdings" pitchFamily="2" charset="2"/>
              <a:buChar char="Ø"/>
            </a:pPr>
            <a:r>
              <a:rPr lang="en-US" sz="2000" dirty="0">
                <a:latin typeface="Times New Roman" pitchFamily="18" charset="0"/>
                <a:cs typeface="Times New Roman" pitchFamily="18" charset="0"/>
              </a:rPr>
              <a:t> super class method and constructor  are not available to the sub class, only sub class method  and constructor are accessible  from the sub class object.</a:t>
            </a:r>
          </a:p>
          <a:p>
            <a:pPr algn="just">
              <a:buFont typeface="Wingdings" pitchFamily="2" charset="2"/>
              <a:buChar char="Ø"/>
            </a:pPr>
            <a:r>
              <a:rPr lang="en-US" sz="2000" dirty="0">
                <a:latin typeface="Times New Roman" pitchFamily="18" charset="0"/>
                <a:cs typeface="Times New Roman" pitchFamily="18" charset="0"/>
              </a:rPr>
              <a:t>Super() is a built in method  which is useful to call the super class constructor or methods from the base class.</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super().__init__()			#call super class default constructor</a:t>
            </a:r>
          </a:p>
          <a:p>
            <a:pPr algn="just">
              <a:buNone/>
            </a:pPr>
            <a:r>
              <a:rPr lang="en-US" sz="2000" dirty="0">
                <a:latin typeface="Times New Roman" pitchFamily="18" charset="0"/>
                <a:cs typeface="Times New Roman" pitchFamily="18" charset="0"/>
              </a:rPr>
              <a:t>	super().__init__(arguments)	      #call super class parameterized constructor</a:t>
            </a:r>
          </a:p>
          <a:p>
            <a:pPr algn="just">
              <a:buNone/>
            </a:pPr>
            <a:r>
              <a:rPr lang="en-US" sz="2000" dirty="0">
                <a:latin typeface="Times New Roman" pitchFamily="18" charset="0"/>
                <a:cs typeface="Times New Roman" pitchFamily="18" charset="0"/>
              </a:rPr>
              <a:t>	super().method()			 #call super class method</a:t>
            </a:r>
          </a:p>
          <a:p>
            <a:pPr algn="just">
              <a:buNone/>
            </a:pPr>
            <a:r>
              <a:rPr lang="en-US" sz="2000" dirty="0">
                <a:latin typeface="Times New Roman" pitchFamily="18" charset="0"/>
                <a:cs typeface="Times New Roman" pitchFamily="18" charset="0"/>
              </a:rPr>
              <a:t>We can use super class name to call  super class constructor or method</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super class name.__init__(self)		 #call super class default constructor</a:t>
            </a:r>
          </a:p>
          <a:p>
            <a:pPr algn="just">
              <a:buNone/>
            </a:pPr>
            <a:r>
              <a:rPr lang="en-US" sz="2000" dirty="0">
                <a:latin typeface="Times New Roman" pitchFamily="18" charset="0"/>
                <a:cs typeface="Times New Roman" pitchFamily="18" charset="0"/>
              </a:rPr>
              <a:t>super class name. __init__(</a:t>
            </a:r>
            <a:r>
              <a:rPr lang="en-US" sz="2000" dirty="0" err="1">
                <a:latin typeface="Times New Roman" pitchFamily="18" charset="0"/>
                <a:cs typeface="Times New Roman" pitchFamily="18" charset="0"/>
              </a:rPr>
              <a:t>self,argument</a:t>
            </a:r>
            <a:r>
              <a:rPr lang="en-US" sz="2000" dirty="0">
                <a:latin typeface="Times New Roman" pitchFamily="18" charset="0"/>
                <a:cs typeface="Times New Roman" pitchFamily="18" charset="0"/>
              </a:rPr>
              <a:t>) #call super class parameterized constructor</a:t>
            </a:r>
          </a:p>
          <a:p>
            <a:pPr algn="just">
              <a:buNone/>
            </a:pPr>
            <a:r>
              <a:rPr lang="en-US" sz="2000" dirty="0">
                <a:latin typeface="Times New Roman" pitchFamily="18" charset="0"/>
                <a:cs typeface="Times New Roman" pitchFamily="18" charset="0"/>
              </a:rPr>
              <a:t>super class </a:t>
            </a:r>
            <a:r>
              <a:rPr lang="en-US" sz="2000" dirty="0" err="1">
                <a:latin typeface="Times New Roman" pitchFamily="18" charset="0"/>
                <a:cs typeface="Times New Roman" pitchFamily="18" charset="0"/>
              </a:rPr>
              <a:t>name.method</a:t>
            </a:r>
            <a:r>
              <a:rPr lang="en-US" sz="2000" dirty="0">
                <a:latin typeface="Times New Roman" pitchFamily="18" charset="0"/>
                <a:cs typeface="Times New Roman" pitchFamily="18" charset="0"/>
              </a:rPr>
              <a:t>(self)		 #call super class  method</a:t>
            </a: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Documentation string represents description of the class. Within the class doc string is always optional. </a:t>
            </a:r>
          </a:p>
          <a:p>
            <a:pPr>
              <a:buFont typeface="Wingdings" pitchFamily="2" charset="2"/>
              <a:buChar char="Ø"/>
            </a:pPr>
            <a:r>
              <a:rPr lang="en-US" sz="2400" dirty="0">
                <a:latin typeface="Times New Roman" pitchFamily="18" charset="0"/>
                <a:cs typeface="Times New Roman" pitchFamily="18" charset="0"/>
              </a:rPr>
              <a:t>We can get doc string by using the following 2 ways.</a:t>
            </a:r>
          </a:p>
          <a:p>
            <a:pPr marL="0" indent="0">
              <a:buNone/>
            </a:pPr>
            <a:r>
              <a:rPr lang="en-US" sz="2400" dirty="0">
                <a:latin typeface="Times New Roman" pitchFamily="18" charset="0"/>
                <a:cs typeface="Times New Roman" pitchFamily="18" charset="0"/>
              </a:rPr>
              <a:t>	1. print(classname.__doc__)</a:t>
            </a:r>
          </a:p>
          <a:p>
            <a:pPr marL="0" indent="0">
              <a:buNone/>
            </a:pPr>
            <a:r>
              <a:rPr lang="en-US" sz="2400" dirty="0">
                <a:latin typeface="Times New Roman" pitchFamily="18" charset="0"/>
                <a:cs typeface="Times New Roman" pitchFamily="18" charset="0"/>
              </a:rPr>
              <a:t>	2. help(classname)</a:t>
            </a:r>
          </a:p>
          <a:p>
            <a:pPr>
              <a:buFont typeface="Wingdings" pitchFamily="2" charset="2"/>
              <a:buChar char="Ø"/>
            </a:pPr>
            <a:r>
              <a:rPr lang="en-US" sz="2400" dirty="0">
                <a:latin typeface="Times New Roman" pitchFamily="18" charset="0"/>
                <a:cs typeface="Times New Roman" pitchFamily="18" charset="0"/>
              </a:rPr>
              <a:t>Within the Python class we can represent data by using variables.</a:t>
            </a:r>
          </a:p>
          <a:p>
            <a:pPr>
              <a:buFont typeface="Wingdings" pitchFamily="2" charset="2"/>
              <a:buChar char="Ø"/>
            </a:pPr>
            <a:r>
              <a:rPr lang="en-US" sz="2400" dirty="0">
                <a:latin typeface="Times New Roman" pitchFamily="18" charset="0"/>
                <a:cs typeface="Times New Roman" pitchFamily="18" charset="0"/>
              </a:rPr>
              <a:t>There are 3 types of variables are allowed.</a:t>
            </a:r>
          </a:p>
          <a:p>
            <a:pPr marL="0" indent="0">
              <a:buNone/>
            </a:pPr>
            <a:r>
              <a:rPr lang="fr-FR" sz="2400" b="1" dirty="0">
                <a:latin typeface="Times New Roman" pitchFamily="18" charset="0"/>
                <a:cs typeface="Times New Roman" pitchFamily="18" charset="0"/>
              </a:rPr>
              <a:t>	1. Instance Variables (Object Level Variables)</a:t>
            </a:r>
          </a:p>
          <a:p>
            <a:pPr marL="0" indent="0">
              <a:buNone/>
            </a:pPr>
            <a:r>
              <a:rPr lang="en-US" sz="2400" b="1" dirty="0">
                <a:latin typeface="Times New Roman" pitchFamily="18" charset="0"/>
                <a:cs typeface="Times New Roman" pitchFamily="18" charset="0"/>
              </a:rPr>
              <a:t>	2. Static Variables (Class Level Variables)</a:t>
            </a:r>
          </a:p>
          <a:p>
            <a:pPr marL="0" indent="0">
              <a:buNone/>
            </a:pPr>
            <a:r>
              <a:rPr lang="en-US" sz="2400" b="1" dirty="0">
                <a:latin typeface="Times New Roman" pitchFamily="18" charset="0"/>
                <a:cs typeface="Times New Roman" pitchFamily="18" charset="0"/>
              </a:rPr>
              <a:t>	3. Local variables (Method Level Variables)</a:t>
            </a:r>
          </a:p>
          <a:p>
            <a:pPr>
              <a:buFont typeface="Wingdings" pitchFamily="2" charset="2"/>
              <a:buChar char="Ø"/>
            </a:pPr>
            <a:r>
              <a:rPr lang="en-US" sz="2400" dirty="0">
                <a:latin typeface="Times New Roman" pitchFamily="18" charset="0"/>
                <a:cs typeface="Times New Roman" pitchFamily="18" charset="0"/>
              </a:rPr>
              <a:t>Within the Python class, we can represent operations by using methods. The following are various types of allowed methods </a:t>
            </a:r>
          </a:p>
          <a:p>
            <a:pPr marL="514350" indent="-514350">
              <a:buNone/>
            </a:pPr>
            <a:r>
              <a:rPr lang="en-US" sz="2400" b="1" dirty="0">
                <a:latin typeface="Times New Roman" pitchFamily="18" charset="0"/>
                <a:cs typeface="Times New Roman" pitchFamily="18" charset="0"/>
              </a:rPr>
              <a:t>		1.Instance Methods</a:t>
            </a:r>
          </a:p>
          <a:p>
            <a:pPr marL="514350" indent="-514350">
              <a:buNone/>
            </a:pPr>
            <a:r>
              <a:rPr lang="en-US" sz="2400" b="1" dirty="0">
                <a:latin typeface="Times New Roman" pitchFamily="18" charset="0"/>
                <a:cs typeface="Times New Roman" pitchFamily="18" charset="0"/>
              </a:rPr>
              <a:t>		2. Class Methods </a:t>
            </a:r>
          </a:p>
          <a:p>
            <a:pPr marL="514350" indent="-514350">
              <a:buNone/>
            </a:pPr>
            <a:r>
              <a:rPr lang="en-US" sz="2400" b="1" dirty="0">
                <a:latin typeface="Times New Roman" pitchFamily="18" charset="0"/>
                <a:cs typeface="Times New Roman" pitchFamily="18" charset="0"/>
              </a:rPr>
              <a:t>		3. Static Method</a:t>
            </a:r>
          </a:p>
        </p:txBody>
      </p:sp>
    </p:spTree>
    <p:extLst>
      <p:ext uri="{BB962C8B-B14F-4D97-AF65-F5344CB8AC3E}">
        <p14:creationId xmlns:p14="http://schemas.microsoft.com/office/powerpoint/2010/main" val="17715286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400800"/>
          </a:xfrm>
        </p:spPr>
        <p:txBody>
          <a:bodyPr>
            <a:normAutofit/>
          </a:bodyPr>
          <a:lstStyle/>
          <a:p>
            <a:r>
              <a:rPr lang="en-US" sz="2400" b="1" dirty="0">
                <a:latin typeface="Times New Roman" pitchFamily="18" charset="0"/>
                <a:cs typeface="Times New Roman" pitchFamily="18" charset="0"/>
              </a:rPr>
              <a:t>From Overriding method of child class, we can call parent class method also by using super() method.</a:t>
            </a:r>
          </a:p>
        </p:txBody>
      </p:sp>
      <p:pic>
        <p:nvPicPr>
          <p:cNvPr id="13314" name="Picture 2"/>
          <p:cNvPicPr>
            <a:picLocks noChangeAspect="1" noChangeArrowheads="1"/>
          </p:cNvPicPr>
          <p:nvPr/>
        </p:nvPicPr>
        <p:blipFill>
          <a:blip r:embed="rId2" cstate="print"/>
          <a:srcRect/>
          <a:stretch>
            <a:fillRect/>
          </a:stretch>
        </p:blipFill>
        <p:spPr bwMode="auto">
          <a:xfrm>
            <a:off x="381000" y="1524000"/>
            <a:ext cx="2971800" cy="33528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152400" y="5181600"/>
            <a:ext cx="3886200" cy="762000"/>
          </a:xfrm>
          <a:prstGeom prst="rect">
            <a:avLst/>
          </a:prstGeom>
          <a:noFill/>
          <a:ln w="9525">
            <a:noFill/>
            <a:miter lim="800000"/>
            <a:headEnd/>
            <a:tailEnd/>
          </a:ln>
        </p:spPr>
      </p:pic>
      <p:sp>
        <p:nvSpPr>
          <p:cNvPr id="5" name="Content Placeholder 2"/>
          <p:cNvSpPr txBox="1">
            <a:spLocks/>
          </p:cNvSpPr>
          <p:nvPr/>
        </p:nvSpPr>
        <p:spPr>
          <a:xfrm>
            <a:off x="4495800" y="1295400"/>
            <a:ext cx="4419600" cy="4830763"/>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class  square: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__init__(self):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self.a</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int</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(input(“enter side”))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area(self):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print(“area of square=“,</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self.a</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class  rectangle(square):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__init__(self):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super().__init__()</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self.b</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int</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(input(“enter other side”))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def area(self):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super().area()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print(“area of </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rectangle”,self.a</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self.b</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r=rectangle()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r.area</a:t>
            </a: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horizontal)">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blinds(horizontal)">
                                      <p:cBhvr>
                                        <p:cTn id="1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685800" y="609600"/>
            <a:ext cx="4724400" cy="2895600"/>
          </a:xfrm>
          <a:prstGeom prst="rect">
            <a:avLst/>
          </a:prstGeom>
          <a:noFill/>
          <a:ln w="9525">
            <a:noFill/>
            <a:miter lim="800000"/>
            <a:headEnd/>
            <a:tailEnd/>
          </a:ln>
        </p:spPr>
      </p:pic>
      <p:pic>
        <p:nvPicPr>
          <p:cNvPr id="14339" name="Picture 3"/>
          <p:cNvPicPr>
            <a:picLocks noGrp="1" noChangeAspect="1" noChangeArrowheads="1"/>
          </p:cNvPicPr>
          <p:nvPr>
            <p:ph idx="1"/>
          </p:nvPr>
        </p:nvPicPr>
        <p:blipFill>
          <a:blip r:embed="rId3" cstate="print"/>
          <a:srcRect/>
          <a:stretch>
            <a:fillRect/>
          </a:stretch>
        </p:blipFill>
        <p:spPr bwMode="auto">
          <a:xfrm>
            <a:off x="5943600" y="2286000"/>
            <a:ext cx="2009775" cy="457200"/>
          </a:xfrm>
          <a:prstGeom prst="rect">
            <a:avLst/>
          </a:prstGeom>
          <a:noFill/>
          <a:ln w="9525">
            <a:noFill/>
            <a:miter lim="800000"/>
            <a:headEnd/>
            <a:tailEnd/>
          </a:ln>
        </p:spPr>
      </p:pic>
      <p:sp>
        <p:nvSpPr>
          <p:cNvPr id="5" name="Rectangle 4"/>
          <p:cNvSpPr/>
          <p:nvPr/>
        </p:nvSpPr>
        <p:spPr>
          <a:xfrm>
            <a:off x="228600" y="3962400"/>
            <a:ext cx="8534400" cy="1815882"/>
          </a:xfrm>
          <a:prstGeom prst="rect">
            <a:avLst/>
          </a:prstGeom>
        </p:spPr>
        <p:txBody>
          <a:bodyPr wrap="square">
            <a:spAutoFit/>
          </a:bodyPr>
          <a:lstStyle/>
          <a:p>
            <a:pPr>
              <a:buFont typeface="Wingdings" pitchFamily="2" charset="2"/>
              <a:buChar char="Ø"/>
            </a:pPr>
            <a:r>
              <a:rPr lang="en-US" sz="2800" dirty="0"/>
              <a:t>In the above example, if child class does not contain constructor then parent class constructor will be executed From child class constructor we can call parent class constructor by using super()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blinds(horizontal)">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304800" y="381000"/>
            <a:ext cx="6781800" cy="53340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6477000" y="3352800"/>
            <a:ext cx="2362200" cy="259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linds(horizontal)">
                                      <p:cBhvr>
                                        <p:cTn id="1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839199" cy="5262979"/>
          </a:xfrm>
          <a:prstGeom prst="rect">
            <a:avLst/>
          </a:prstGeom>
        </p:spPr>
        <p:txBody>
          <a:bodyPr wrap="square">
            <a:spAutoFit/>
          </a:bodyPr>
          <a:lstStyle/>
          <a:p>
            <a:r>
              <a:rPr lang="en-US" sz="2400" b="1" dirty="0"/>
              <a:t>Data hiding</a:t>
            </a:r>
          </a:p>
          <a:p>
            <a:pPr algn="just">
              <a:buFont typeface="Wingdings" pitchFamily="2" charset="2"/>
              <a:buChar char="§"/>
            </a:pPr>
            <a:r>
              <a:rPr lang="en-US" sz="2400" dirty="0"/>
              <a:t>      </a:t>
            </a:r>
            <a:r>
              <a:rPr lang="en-US" sz="2400" dirty="0">
                <a:latin typeface="Times New Roman" pitchFamily="18" charset="0"/>
                <a:cs typeface="Times New Roman" pitchFamily="18" charset="0"/>
              </a:rPr>
              <a:t>Abstraction is an important aspect of object-oriented programming.    </a:t>
            </a:r>
          </a:p>
          <a:p>
            <a:pPr algn="just">
              <a:buFont typeface="Wingdings" pitchFamily="2" charset="2"/>
              <a:buChar char="§"/>
            </a:pPr>
            <a:r>
              <a:rPr lang="en-US" sz="2400" dirty="0">
                <a:latin typeface="Times New Roman" pitchFamily="18" charset="0"/>
                <a:cs typeface="Times New Roman" pitchFamily="18" charset="0"/>
              </a:rPr>
              <a:t>      In python, we can also perform data hiding by adding the double underscore (___) as a prefix to the attribute which is to be hidden. </a:t>
            </a:r>
          </a:p>
          <a:p>
            <a:pPr algn="just">
              <a:buFont typeface="Wingdings" pitchFamily="2" charset="2"/>
              <a:buChar char="§"/>
            </a:pPr>
            <a:r>
              <a:rPr lang="en-US" sz="2400" dirty="0">
                <a:latin typeface="Times New Roman" pitchFamily="18" charset="0"/>
                <a:cs typeface="Times New Roman" pitchFamily="18" charset="0"/>
              </a:rPr>
              <a:t>     After this, the attribute will not be visible outside of the class through the object.</a:t>
            </a:r>
          </a:p>
          <a:p>
            <a:pPr algn="just"/>
            <a:r>
              <a:rPr lang="en-US" sz="2400" b="1" dirty="0">
                <a:latin typeface="Times New Roman" pitchFamily="18" charset="0"/>
                <a:cs typeface="Times New Roman" pitchFamily="18" charset="0"/>
              </a:rPr>
              <a:t>Ex</a:t>
            </a:r>
          </a:p>
          <a:p>
            <a:r>
              <a:rPr lang="en-US" sz="2400" dirty="0">
                <a:latin typeface="Times New Roman" pitchFamily="18" charset="0"/>
                <a:cs typeface="Times New Roman" pitchFamily="18" charset="0"/>
              </a:rPr>
              <a:t>class  My class:</a:t>
            </a:r>
          </a:p>
          <a:p>
            <a:r>
              <a:rPr lang="en-US" sz="2400" dirty="0">
                <a:latin typeface="Times New Roman" pitchFamily="18" charset="0"/>
                <a:cs typeface="Times New Roman" pitchFamily="18" charset="0"/>
              </a:rPr>
              <a:t>	def  __init__(self):</a:t>
            </a:r>
          </a:p>
          <a:p>
            <a:r>
              <a:rPr lang="en-US" sz="2400" dirty="0">
                <a:latin typeface="Times New Roman" pitchFamily="18" charset="0"/>
                <a:cs typeface="Times New Roman" pitchFamily="18" charset="0"/>
              </a:rPr>
              <a:t>		self.__y=3</a:t>
            </a:r>
          </a:p>
          <a:p>
            <a:r>
              <a:rPr lang="en-US" sz="2400" dirty="0">
                <a:latin typeface="Times New Roman" pitchFamily="18" charset="0"/>
                <a:cs typeface="Times New Roman" pitchFamily="18" charset="0"/>
              </a:rPr>
              <a:t>m=Myclass()</a:t>
            </a:r>
          </a:p>
          <a:p>
            <a:r>
              <a:rPr lang="en-US" sz="2400" dirty="0"/>
              <a:t>print(m.y)  </a:t>
            </a:r>
            <a:r>
              <a:rPr lang="en-US" sz="2400" dirty="0">
                <a:solidFill>
                  <a:srgbClr val="FF0000"/>
                </a:solidFill>
              </a:rPr>
              <a:t># produces an error ie; Attribute Error</a:t>
            </a:r>
          </a:p>
          <a:p>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6924973"/>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Regular expressions</a:t>
            </a:r>
          </a:p>
          <a:p>
            <a:pPr algn="just">
              <a:buFont typeface="Wingdings" pitchFamily="2" charset="2"/>
              <a:buChar char="Ø"/>
            </a:pP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A Regular Expression is a string that contains symbols and characters to find and extract the information needed by us.  A  Regular expression helps us to search  information, match, find and split information as per our requirements.</a:t>
            </a:r>
          </a:p>
          <a:p>
            <a:pPr algn="just">
              <a:buFont typeface="Wingdings" pitchFamily="2" charset="2"/>
              <a:buChar char="Ø"/>
            </a:pPr>
            <a:r>
              <a:rPr lang="en-US" dirty="0">
                <a:latin typeface="Times New Roman" pitchFamily="18" charset="0"/>
                <a:cs typeface="Times New Roman" pitchFamily="18" charset="0"/>
              </a:rPr>
              <a:t>      It is also  called  </a:t>
            </a:r>
            <a:r>
              <a:rPr lang="en-US" dirty="0" err="1">
                <a:latin typeface="Times New Roman" pitchFamily="18" charset="0"/>
                <a:cs typeface="Times New Roman" pitchFamily="18" charset="0"/>
              </a:rPr>
              <a:t>regex</a:t>
            </a:r>
            <a:r>
              <a:rPr lang="en-US" dirty="0">
                <a:latin typeface="Times New Roman" pitchFamily="18" charset="0"/>
                <a:cs typeface="Times New Roman" pitchFamily="18" charset="0"/>
              </a:rPr>
              <a:t>.</a:t>
            </a:r>
          </a:p>
          <a:p>
            <a:pPr algn="just">
              <a:buFont typeface="Wingdings" pitchFamily="2" charset="2"/>
              <a:buChar char="Ø"/>
            </a:pPr>
            <a:r>
              <a:rPr lang="en-US" dirty="0">
                <a:latin typeface="Times New Roman" pitchFamily="18" charset="0"/>
                <a:cs typeface="Times New Roman" pitchFamily="18" charset="0"/>
              </a:rPr>
              <a:t>     The Regular Expressions are used to perform the following operations.</a:t>
            </a:r>
          </a:p>
          <a:p>
            <a:r>
              <a:rPr lang="en-US" dirty="0">
                <a:latin typeface="Times New Roman" pitchFamily="18" charset="0"/>
                <a:cs typeface="Times New Roman" pitchFamily="18" charset="0"/>
              </a:rPr>
              <a:t>    		Matching strings</a:t>
            </a:r>
          </a:p>
          <a:p>
            <a:r>
              <a:rPr lang="en-US" dirty="0">
                <a:latin typeface="Times New Roman" pitchFamily="18" charset="0"/>
                <a:cs typeface="Times New Roman" pitchFamily="18" charset="0"/>
              </a:rPr>
              <a:t>      		Searching for strings</a:t>
            </a:r>
          </a:p>
          <a:p>
            <a:r>
              <a:rPr lang="en-US" dirty="0">
                <a:latin typeface="Times New Roman" pitchFamily="18" charset="0"/>
                <a:cs typeface="Times New Roman" pitchFamily="18" charset="0"/>
              </a:rPr>
              <a:t>      		Finding all strings </a:t>
            </a:r>
          </a:p>
          <a:p>
            <a:r>
              <a:rPr lang="en-US" dirty="0">
                <a:latin typeface="Times New Roman" pitchFamily="18" charset="0"/>
                <a:cs typeface="Times New Roman" pitchFamily="18" charset="0"/>
              </a:rPr>
              <a:t>      		Splitting a string into pieces</a:t>
            </a:r>
          </a:p>
          <a:p>
            <a:r>
              <a:rPr lang="en-US" dirty="0">
                <a:latin typeface="Times New Roman" pitchFamily="18" charset="0"/>
                <a:cs typeface="Times New Roman" pitchFamily="18" charset="0"/>
              </a:rPr>
              <a:t>      		Replacing strings </a:t>
            </a:r>
          </a:p>
          <a:p>
            <a:pPr algn="just">
              <a:buFont typeface="Wingdings" pitchFamily="2" charset="2"/>
              <a:buChar char="Ø"/>
            </a:pPr>
            <a:r>
              <a:rPr lang="en-US" dirty="0">
                <a:latin typeface="Times New Roman" pitchFamily="18" charset="0"/>
                <a:cs typeface="Times New Roman" pitchFamily="18" charset="0"/>
              </a:rPr>
              <a:t>  python provides </a:t>
            </a:r>
            <a:r>
              <a:rPr lang="en-US" dirty="0">
                <a:solidFill>
                  <a:srgbClr val="FF0000"/>
                </a:solidFill>
                <a:latin typeface="Times New Roman" pitchFamily="18" charset="0"/>
                <a:cs typeface="Times New Roman" pitchFamily="18" charset="0"/>
              </a:rPr>
              <a:t>re module</a:t>
            </a:r>
            <a:r>
              <a:rPr lang="en-US" dirty="0">
                <a:latin typeface="Times New Roman" pitchFamily="18" charset="0"/>
                <a:cs typeface="Times New Roman" pitchFamily="18" charset="0"/>
              </a:rPr>
              <a:t>, it contains the methods like compile(), search(), match(), </a:t>
            </a:r>
            <a:r>
              <a:rPr lang="en-US" dirty="0" err="1">
                <a:latin typeface="Times New Roman" pitchFamily="18" charset="0"/>
                <a:cs typeface="Times New Roman" pitchFamily="18" charset="0"/>
              </a:rPr>
              <a:t>findall</a:t>
            </a:r>
            <a:r>
              <a:rPr lang="en-US" dirty="0">
                <a:latin typeface="Times New Roman" pitchFamily="18" charset="0"/>
                <a:cs typeface="Times New Roman" pitchFamily="18" charset="0"/>
              </a:rPr>
              <a:t>(), split() etc are used in finding the information in the available </a:t>
            </a:r>
            <a:r>
              <a:rPr lang="en-US" dirty="0" err="1">
                <a:latin typeface="Times New Roman" pitchFamily="18" charset="0"/>
                <a:cs typeface="Times New Roman" pitchFamily="18" charset="0"/>
              </a:rPr>
              <a:t>data.so</a:t>
            </a:r>
            <a:r>
              <a:rPr lang="en-US" dirty="0">
                <a:latin typeface="Times New Roman" pitchFamily="18" charset="0"/>
                <a:cs typeface="Times New Roman" pitchFamily="18" charset="0"/>
              </a:rPr>
              <a:t> when we write regular expressions, we should import re module</a:t>
            </a:r>
          </a:p>
          <a:p>
            <a:pPr algn="just">
              <a:buFont typeface="Wingdings" pitchFamily="2" charset="2"/>
              <a:buChar char="Ø"/>
            </a:pPr>
            <a:r>
              <a:rPr lang="en-US" dirty="0">
                <a:latin typeface="Times New Roman" pitchFamily="18" charset="0"/>
                <a:cs typeface="Times New Roman" pitchFamily="18" charset="0"/>
              </a:rPr>
              <a:t> The string is prefixed with r or R is called </a:t>
            </a:r>
            <a:r>
              <a:rPr lang="en-US" b="1" dirty="0">
                <a:latin typeface="Times New Roman" pitchFamily="18" charset="0"/>
                <a:cs typeface="Times New Roman" pitchFamily="18" charset="0"/>
              </a:rPr>
              <a:t>raw string</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r“hello</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snist</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			#hello \n </a:t>
            </a:r>
            <a:r>
              <a:rPr lang="en-US" dirty="0" err="1">
                <a:latin typeface="Times New Roman" pitchFamily="18" charset="0"/>
                <a:cs typeface="Times New Roman" pitchFamily="18" charset="0"/>
              </a:rPr>
              <a:t>snist</a:t>
            </a: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If regular expressions  should written as raw strings, the normal meaning of  escape characters(\n,\t,\v,\b,\’…) are escaped .The escape characters interpreted as special characters in the regular expression.</a:t>
            </a:r>
          </a:p>
          <a:p>
            <a:pPr algn="just"/>
            <a:r>
              <a:rPr lang="en-US" dirty="0">
                <a:latin typeface="Times New Roman" pitchFamily="18" charset="0"/>
                <a:cs typeface="Times New Roman" pitchFamily="18" charset="0"/>
              </a:rPr>
              <a:t>		pat=r‘\b a\w* \b		\\  raw string</a:t>
            </a:r>
          </a:p>
          <a:p>
            <a:pPr algn="just">
              <a:buFont typeface="Wingdings" pitchFamily="2" charset="2"/>
              <a:buChar char="Ø"/>
            </a:pPr>
            <a:r>
              <a:rPr lang="en-US" dirty="0">
                <a:latin typeface="Times New Roman" pitchFamily="18" charset="0"/>
                <a:cs typeface="Times New Roman" pitchFamily="18" charset="0"/>
              </a:rPr>
              <a:t>If we do not want to write the regular expressions as raw  strings, then use another backslash before escape characters.</a:t>
            </a:r>
          </a:p>
          <a:p>
            <a:pPr algn="just"/>
            <a:r>
              <a:rPr lang="en-US" dirty="0">
                <a:latin typeface="Times New Roman" pitchFamily="18" charset="0"/>
                <a:cs typeface="Times New Roman" pitchFamily="18" charset="0"/>
              </a:rPr>
              <a:t>		pat=‘\\b a\w* \\b		\\   normal string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863417"/>
          </a:xfrm>
          <a:prstGeom prst="rect">
            <a:avLst/>
          </a:prstGeom>
          <a:noFill/>
        </p:spPr>
        <p:txBody>
          <a:bodyPr wrap="square" rtlCol="0">
            <a:spAutoFit/>
          </a:bodyPr>
          <a:lstStyle/>
          <a:p>
            <a:pPr fontAlgn="base"/>
            <a:r>
              <a:rPr lang="en-US" sz="2200" b="1" dirty="0" err="1">
                <a:solidFill>
                  <a:srgbClr val="FF0000"/>
                </a:solidFill>
                <a:latin typeface="Times New Roman" pitchFamily="18" charset="0"/>
                <a:cs typeface="Times New Roman" pitchFamily="18" charset="0"/>
              </a:rPr>
              <a:t>MetaCharacters</a:t>
            </a:r>
            <a:r>
              <a:rPr lang="en-US" sz="2200" b="1" dirty="0">
                <a:solidFill>
                  <a:srgbClr val="FF0000"/>
                </a:solidFill>
                <a:latin typeface="Times New Roman" pitchFamily="18" charset="0"/>
                <a:cs typeface="Times New Roman" pitchFamily="18" charset="0"/>
              </a:rPr>
              <a:t>: </a:t>
            </a:r>
            <a:r>
              <a:rPr lang="en-US" sz="2200" dirty="0" err="1">
                <a:latin typeface="Times New Roman" pitchFamily="18" charset="0"/>
                <a:cs typeface="Times New Roman" pitchFamily="18" charset="0"/>
              </a:rPr>
              <a:t>metacharacters</a:t>
            </a:r>
            <a:r>
              <a:rPr lang="en-US" sz="2200" dirty="0">
                <a:latin typeface="Times New Roman" pitchFamily="18" charset="0"/>
                <a:cs typeface="Times New Roman" pitchFamily="18" charset="0"/>
              </a:rPr>
              <a:t> are used to specify regular expressions</a:t>
            </a:r>
            <a:endParaRPr lang="en-US" sz="2200" b="1" dirty="0">
              <a:solidFill>
                <a:srgbClr val="FF0000"/>
              </a:solidFill>
              <a:latin typeface="Times New Roman" pitchFamily="18" charset="0"/>
              <a:cs typeface="Times New Roman" pitchFamily="18" charset="0"/>
            </a:endParaRPr>
          </a:p>
          <a:p>
            <a:pPr fontAlgn="base"/>
            <a:r>
              <a:rPr lang="en-US" sz="2200" dirty="0" err="1">
                <a:latin typeface="Times New Roman" pitchFamily="18" charset="0"/>
                <a:cs typeface="Times New Roman" pitchFamily="18" charset="0"/>
              </a:rPr>
              <a:t>Metacharacters</a:t>
            </a:r>
            <a:r>
              <a:rPr lang="en-US" sz="2200" dirty="0">
                <a:latin typeface="Times New Roman" pitchFamily="18" charset="0"/>
                <a:cs typeface="Times New Roman" pitchFamily="18" charset="0"/>
              </a:rPr>
              <a:t> are characters that are interpreted in a special way by a </a:t>
            </a:r>
            <a:r>
              <a:rPr lang="en-US" sz="2200" dirty="0" err="1">
                <a:latin typeface="Times New Roman" pitchFamily="18" charset="0"/>
                <a:cs typeface="Times New Roman" pitchFamily="18" charset="0"/>
              </a:rPr>
              <a:t>RegEx</a:t>
            </a:r>
            <a:r>
              <a:rPr lang="en-US" sz="2200" dirty="0">
                <a:latin typeface="Times New Roman" pitchFamily="18" charset="0"/>
                <a:cs typeface="Times New Roman" pitchFamily="18" charset="0"/>
              </a:rPr>
              <a:t> engine. Here's a list of </a:t>
            </a:r>
            <a:r>
              <a:rPr lang="en-US" sz="2200" dirty="0" err="1">
                <a:latin typeface="Times New Roman" pitchFamily="18" charset="0"/>
                <a:cs typeface="Times New Roman" pitchFamily="18" charset="0"/>
              </a:rPr>
              <a:t>metacharacters</a:t>
            </a:r>
            <a:r>
              <a:rPr lang="en-US" sz="2200" dirty="0">
                <a:latin typeface="Times New Roman" pitchFamily="18" charset="0"/>
                <a:cs typeface="Times New Roman" pitchFamily="18" charset="0"/>
              </a:rPr>
              <a:t>: 		</a:t>
            </a:r>
            <a:r>
              <a:rPr lang="en-US" sz="2200" b="1" dirty="0">
                <a:solidFill>
                  <a:srgbClr val="0070C0"/>
                </a:solidFill>
                <a:latin typeface="Times New Roman" pitchFamily="18" charset="0"/>
                <a:cs typeface="Times New Roman" pitchFamily="18" charset="0"/>
              </a:rPr>
              <a:t>* + ? . []  ^ $  {} () \ |</a:t>
            </a:r>
          </a:p>
          <a:p>
            <a:pPr fontAlgn="base"/>
            <a:r>
              <a:rPr lang="en-US" sz="2200" b="1" dirty="0">
                <a:solidFill>
                  <a:srgbClr val="0070C0"/>
                </a:solidFill>
                <a:latin typeface="Times New Roman" pitchFamily="18" charset="0"/>
                <a:cs typeface="Times New Roman" pitchFamily="18" charset="0"/>
              </a:rPr>
              <a:t>Quantifiers</a:t>
            </a:r>
          </a:p>
          <a:p>
            <a:r>
              <a:rPr lang="en-US" sz="2200" b="1" dirty="0">
                <a:latin typeface="Times New Roman" pitchFamily="18" charset="0"/>
                <a:cs typeface="Times New Roman" pitchFamily="18" charset="0"/>
              </a:rPr>
              <a:t>Character	Description</a:t>
            </a:r>
          </a:p>
          <a:p>
            <a:r>
              <a:rPr lang="en-US" sz="2200" dirty="0">
                <a:latin typeface="Times New Roman" pitchFamily="18" charset="0"/>
                <a:cs typeface="Times New Roman" pitchFamily="18" charset="0"/>
              </a:rPr>
              <a:t>*		Zero or more occurrences of  the preceding expression</a:t>
            </a:r>
          </a:p>
          <a:p>
            <a:r>
              <a:rPr lang="en-US" sz="2200" dirty="0">
                <a:latin typeface="Times New Roman" pitchFamily="18" charset="0"/>
                <a:cs typeface="Times New Roman" pitchFamily="18" charset="0"/>
              </a:rPr>
              <a:t>+		one or more repetitions of the preceding expression</a:t>
            </a:r>
          </a:p>
          <a:p>
            <a:r>
              <a:rPr lang="en-US" sz="2200" dirty="0">
                <a:latin typeface="Times New Roman" pitchFamily="18" charset="0"/>
                <a:cs typeface="Times New Roman" pitchFamily="18" charset="0"/>
              </a:rPr>
              <a:t>?		Zero or one repetition of the preceding expression</a:t>
            </a:r>
          </a:p>
          <a:p>
            <a:r>
              <a:rPr lang="en-US" sz="2200" dirty="0">
                <a:latin typeface="Times New Roman" pitchFamily="18" charset="0"/>
                <a:cs typeface="Times New Roman" pitchFamily="18" charset="0"/>
              </a:rPr>
              <a:t>{m}		Exactly m occurences</a:t>
            </a:r>
          </a:p>
          <a:p>
            <a:r>
              <a:rPr lang="en-US" sz="2200" dirty="0">
                <a:latin typeface="Times New Roman" pitchFamily="18" charset="0"/>
                <a:cs typeface="Times New Roman" pitchFamily="18" charset="0"/>
              </a:rPr>
              <a:t>{m,n}		from m to n occurrences( m defaults to 0, n to infinity)</a:t>
            </a:r>
          </a:p>
          <a:p>
            <a:r>
              <a:rPr lang="en-US" sz="2200" dirty="0">
                <a:latin typeface="Times New Roman" pitchFamily="18" charset="0"/>
                <a:cs typeface="Times New Roman" pitchFamily="18" charset="0"/>
              </a:rPr>
              <a:t>{m,}		At least m occurrences</a:t>
            </a:r>
          </a:p>
          <a:p>
            <a:r>
              <a:rPr lang="en-US" sz="2200" b="1" dirty="0">
                <a:solidFill>
                  <a:srgbClr val="0070C0"/>
                </a:solidFill>
                <a:latin typeface="Times New Roman" pitchFamily="18" charset="0"/>
                <a:cs typeface="Times New Roman" pitchFamily="18" charset="0"/>
              </a:rPr>
              <a:t>Special characters</a:t>
            </a:r>
          </a:p>
          <a:p>
            <a:r>
              <a:rPr lang="en-US" sz="2200" dirty="0">
                <a:latin typeface="Times New Roman" pitchFamily="18" charset="0"/>
                <a:cs typeface="Times New Roman" pitchFamily="18" charset="0"/>
              </a:rPr>
              <a:t>.		Matches any character except new line</a:t>
            </a:r>
          </a:p>
          <a:p>
            <a:r>
              <a:rPr lang="en-US" sz="2200" dirty="0">
                <a:latin typeface="Times New Roman" pitchFamily="18" charset="0"/>
                <a:cs typeface="Times New Roman" pitchFamily="18" charset="0"/>
              </a:rPr>
              <a:t>[…]		set of possible characters.</a:t>
            </a:r>
          </a:p>
          <a:p>
            <a:r>
              <a:rPr lang="en-US" sz="2200" dirty="0">
                <a:latin typeface="Times New Roman" pitchFamily="18" charset="0"/>
                <a:cs typeface="Times New Roman" pitchFamily="18" charset="0"/>
              </a:rPr>
              <a:t>[^…]		matches every character except the ones inside brackets</a:t>
            </a:r>
          </a:p>
          <a:p>
            <a:r>
              <a:rPr lang="en-US" sz="2200" dirty="0">
                <a:latin typeface="Times New Roman" pitchFamily="18" charset="0"/>
                <a:cs typeface="Times New Roman" pitchFamily="18" charset="0"/>
              </a:rPr>
              <a:t>^		check if a string </a:t>
            </a:r>
            <a:r>
              <a:rPr lang="en-US" sz="2200" b="1" dirty="0">
                <a:latin typeface="Times New Roman" pitchFamily="18" charset="0"/>
                <a:cs typeface="Times New Roman" pitchFamily="18" charset="0"/>
              </a:rPr>
              <a:t>starts with</a:t>
            </a:r>
            <a:r>
              <a:rPr lang="en-US" sz="2200" dirty="0">
                <a:latin typeface="Times New Roman" pitchFamily="18" charset="0"/>
                <a:cs typeface="Times New Roman" pitchFamily="18" charset="0"/>
              </a:rPr>
              <a:t> a certain character or word</a:t>
            </a:r>
          </a:p>
          <a:p>
            <a:r>
              <a:rPr lang="en-US" sz="2200" dirty="0">
                <a:latin typeface="Times New Roman" pitchFamily="18" charset="0"/>
                <a:cs typeface="Times New Roman" pitchFamily="18" charset="0"/>
              </a:rPr>
              <a:t>$		check if a string </a:t>
            </a:r>
            <a:r>
              <a:rPr lang="en-US" sz="2200" b="1" dirty="0">
                <a:latin typeface="Times New Roman" pitchFamily="18" charset="0"/>
                <a:cs typeface="Times New Roman" pitchFamily="18" charset="0"/>
              </a:rPr>
              <a:t>ends with</a:t>
            </a:r>
            <a:r>
              <a:rPr lang="en-US" sz="2200" dirty="0">
                <a:latin typeface="Times New Roman" pitchFamily="18" charset="0"/>
                <a:cs typeface="Times New Roman" pitchFamily="18" charset="0"/>
              </a:rPr>
              <a:t> a certain character or word</a:t>
            </a:r>
          </a:p>
          <a:p>
            <a:r>
              <a:rPr lang="en-US" sz="2200" dirty="0">
                <a:latin typeface="Times New Roman" pitchFamily="18" charset="0"/>
                <a:cs typeface="Times New Roman" pitchFamily="18" charset="0"/>
              </a:rPr>
              <a:t>\		escape special characters nature</a:t>
            </a:r>
          </a:p>
          <a:p>
            <a:r>
              <a:rPr lang="en-US" sz="2200" dirty="0">
                <a:latin typeface="Times New Roman" pitchFamily="18" charset="0"/>
                <a:cs typeface="Times New Roman" pitchFamily="18" charset="0"/>
              </a:rPr>
              <a:t>(…)		matches the regular expression inside the parenthesis</a:t>
            </a:r>
          </a:p>
          <a:p>
            <a:r>
              <a:rPr lang="en-US" sz="2200" dirty="0">
                <a:latin typeface="Times New Roman" pitchFamily="18" charset="0"/>
                <a:cs typeface="Times New Roman" pitchFamily="18" charset="0"/>
              </a:rPr>
              <a:t>R|S		matches either regex R or regex 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r>
              <a:rPr lang="en-US" sz="2400" dirty="0">
                <a:latin typeface="Times New Roman" pitchFamily="18" charset="0"/>
                <a:cs typeface="Times New Roman" pitchFamily="18" charset="0"/>
              </a:rPr>
              <a:t>We can develop Regular Expression Based applications by using python module: </a:t>
            </a:r>
            <a:r>
              <a:rPr lang="en-US" sz="2400" b="1" dirty="0">
                <a:latin typeface="Times New Roman" pitchFamily="18" charset="0"/>
                <a:cs typeface="Times New Roman" pitchFamily="18" charset="0"/>
              </a:rPr>
              <a:t>re</a:t>
            </a:r>
          </a:p>
          <a:p>
            <a:r>
              <a:rPr lang="en-US" sz="2400" dirty="0">
                <a:latin typeface="Times New Roman" pitchFamily="18" charset="0"/>
                <a:cs typeface="Times New Roman" pitchFamily="18" charset="0"/>
              </a:rPr>
              <a:t>This module contains several inbuilt functions to use Regular Expressions very easily in our applications.</a:t>
            </a:r>
          </a:p>
          <a:p>
            <a:pPr>
              <a:buNone/>
            </a:pPr>
            <a:r>
              <a:rPr lang="en-US" sz="2400" b="1" dirty="0">
                <a:latin typeface="Times New Roman" pitchFamily="18" charset="0"/>
                <a:cs typeface="Times New Roman" pitchFamily="18" charset="0"/>
              </a:rPr>
              <a:t>compile()</a:t>
            </a:r>
          </a:p>
          <a:p>
            <a:r>
              <a:rPr lang="en-US" sz="2400" dirty="0">
                <a:latin typeface="Times New Roman" pitchFamily="18" charset="0"/>
                <a:cs typeface="Times New Roman" pitchFamily="18" charset="0"/>
              </a:rPr>
              <a:t>re module contains compile() function to compile a pattern into RegexObject.(Python Object)</a:t>
            </a:r>
          </a:p>
          <a:p>
            <a:r>
              <a:rPr lang="en-US" sz="2400" b="1" dirty="0">
                <a:latin typeface="Times New Roman" pitchFamily="18" charset="0"/>
                <a:cs typeface="Times New Roman" pitchFamily="18" charset="0"/>
              </a:rPr>
              <a:t>pattern = re.compile("ab")</a:t>
            </a:r>
          </a:p>
        </p:txBody>
      </p:sp>
      <p:pic>
        <p:nvPicPr>
          <p:cNvPr id="1027" name="Picture 3"/>
          <p:cNvPicPr>
            <a:picLocks noChangeAspect="1" noChangeArrowheads="1"/>
          </p:cNvPicPr>
          <p:nvPr/>
        </p:nvPicPr>
        <p:blipFill>
          <a:blip r:embed="rId2" cstate="print"/>
          <a:srcRect/>
          <a:stretch>
            <a:fillRect/>
          </a:stretch>
        </p:blipFill>
        <p:spPr bwMode="auto">
          <a:xfrm>
            <a:off x="1143000" y="3962400"/>
            <a:ext cx="3200400" cy="1676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572000" y="5715000"/>
            <a:ext cx="2743200"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blinds(horizontal)">
                                      <p:cBhvr>
                                        <p:cTn id="26" dur="500"/>
                                        <p:tgtEl>
                                          <p:spTgt spid="102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553200"/>
          </a:xfrm>
        </p:spPr>
        <p:txBody>
          <a:bodyPr/>
          <a:lstStyle/>
          <a:p>
            <a:pPr>
              <a:buNone/>
            </a:pPr>
            <a:r>
              <a:rPr lang="en-US" sz="2000" b="1" dirty="0" err="1">
                <a:latin typeface="Times New Roman" pitchFamily="18" charset="0"/>
                <a:cs typeface="Times New Roman" pitchFamily="18" charset="0"/>
              </a:rPr>
              <a:t>finditer</a:t>
            </a:r>
            <a:r>
              <a:rPr lang="en-US" sz="2000" b="1" dirty="0">
                <a:latin typeface="Times New Roman" pitchFamily="18" charset="0"/>
                <a:cs typeface="Times New Roman" pitchFamily="18" charset="0"/>
              </a:rPr>
              <a:t>():</a:t>
            </a:r>
          </a:p>
          <a:p>
            <a:pPr>
              <a:buFont typeface="Wingdings" pitchFamily="2" charset="2"/>
              <a:buChar char="Ø"/>
            </a:pPr>
            <a:r>
              <a:rPr lang="en-US" sz="2000" dirty="0">
                <a:latin typeface="Times New Roman" pitchFamily="18" charset="0"/>
                <a:cs typeface="Times New Roman" pitchFamily="18" charset="0"/>
              </a:rPr>
              <a:t>Returns an Iterator object which yields Match object for every Match.</a:t>
            </a:r>
          </a:p>
          <a:p>
            <a:pPr>
              <a:buFont typeface="Wingdings" pitchFamily="2" charset="2"/>
              <a:buChar char="Ø"/>
            </a:pPr>
            <a:r>
              <a:rPr lang="en-US" sz="2000" dirty="0">
                <a:latin typeface="Times New Roman" pitchFamily="18" charset="0"/>
                <a:cs typeface="Times New Roman" pitchFamily="18" charset="0"/>
              </a:rPr>
              <a:t>We can check how many matches are available.</a:t>
            </a:r>
          </a:p>
          <a:p>
            <a:pPr>
              <a:buNone/>
            </a:pPr>
            <a:r>
              <a:rPr lang="en-US" sz="2000" b="1" dirty="0">
                <a:latin typeface="Times New Roman" pitchFamily="18" charset="0"/>
                <a:cs typeface="Times New Roman" pitchFamily="18" charset="0"/>
              </a:rPr>
              <a:t>		matcher = pattern.finditer(“Python is very is easy")</a:t>
            </a:r>
          </a:p>
          <a:p>
            <a:pPr>
              <a:buNone/>
            </a:pPr>
            <a:r>
              <a:rPr lang="en-US" sz="2000" dirty="0">
                <a:latin typeface="Times New Roman" pitchFamily="18" charset="0"/>
                <a:cs typeface="Times New Roman" pitchFamily="18" charset="0"/>
              </a:rPr>
              <a:t>On Match object we can call the following methods.</a:t>
            </a:r>
          </a:p>
          <a:p>
            <a:pPr>
              <a:buNone/>
            </a:pPr>
            <a:r>
              <a:rPr lang="en-US" sz="2000" b="1" dirty="0">
                <a:latin typeface="Times New Roman" pitchFamily="18" charset="0"/>
                <a:cs typeface="Times New Roman" pitchFamily="18" charset="0"/>
              </a:rPr>
              <a:t>	1. start()</a:t>
            </a:r>
            <a:r>
              <a:rPr lang="en-US" sz="2000" b="1" dirty="0">
                <a:latin typeface="Times New Roman" pitchFamily="18" charset="0"/>
                <a:cs typeface="Times New Roman" pitchFamily="18" charset="0"/>
                <a:sym typeface="Wingdings" pitchFamily="2" charset="2"/>
              </a:rPr>
              <a:t></a:t>
            </a:r>
            <a:r>
              <a:rPr lang="en-US" sz="2000" b="1" dirty="0">
                <a:latin typeface="Times New Roman" pitchFamily="18" charset="0"/>
                <a:cs typeface="Times New Roman" pitchFamily="18" charset="0"/>
              </a:rPr>
              <a:t>Returns start index of the match</a:t>
            </a:r>
          </a:p>
          <a:p>
            <a:pPr>
              <a:buNone/>
            </a:pPr>
            <a:r>
              <a:rPr lang="en-US" sz="2000" b="1" dirty="0">
                <a:latin typeface="Times New Roman" pitchFamily="18" charset="0"/>
                <a:cs typeface="Times New Roman" pitchFamily="18" charset="0"/>
              </a:rPr>
              <a:t>	2. end() </a:t>
            </a:r>
            <a:r>
              <a:rPr lang="en-US" sz="2000" b="1" dirty="0">
                <a:latin typeface="Times New Roman" pitchFamily="18" charset="0"/>
                <a:cs typeface="Times New Roman" pitchFamily="18" charset="0"/>
                <a:sym typeface="Wingdings" pitchFamily="2" charset="2"/>
              </a:rPr>
              <a:t></a:t>
            </a:r>
            <a:r>
              <a:rPr lang="en-US" sz="2000" b="1" dirty="0">
                <a:latin typeface="Times New Roman" pitchFamily="18" charset="0"/>
                <a:cs typeface="Times New Roman" pitchFamily="18" charset="0"/>
              </a:rPr>
              <a:t>Returns end+1 index of the match</a:t>
            </a:r>
          </a:p>
          <a:p>
            <a:pPr>
              <a:buNone/>
            </a:pPr>
            <a:r>
              <a:rPr lang="en-US" sz="2000" b="1" dirty="0">
                <a:latin typeface="Times New Roman" pitchFamily="18" charset="0"/>
                <a:cs typeface="Times New Roman" pitchFamily="18" charset="0"/>
              </a:rPr>
              <a:t>	3. group() </a:t>
            </a:r>
            <a:r>
              <a:rPr lang="en-US" sz="2000" b="1" dirty="0">
                <a:latin typeface="Times New Roman" pitchFamily="18" charset="0"/>
                <a:cs typeface="Times New Roman" pitchFamily="18" charset="0"/>
                <a:sym typeface="Wingdings" pitchFamily="2" charset="2"/>
              </a:rPr>
              <a:t></a:t>
            </a:r>
            <a:r>
              <a:rPr lang="en-US" sz="2000" b="1" dirty="0">
                <a:latin typeface="Times New Roman" pitchFamily="18" charset="0"/>
                <a:cs typeface="Times New Roman" pitchFamily="18" charset="0"/>
              </a:rPr>
              <a:t>Returns the matched </a:t>
            </a:r>
            <a:r>
              <a:rPr lang="en-US" sz="2400" b="1" dirty="0">
                <a:latin typeface="Times New Roman" pitchFamily="18" charset="0"/>
                <a:cs typeface="Times New Roman" pitchFamily="18" charset="0"/>
              </a:rPr>
              <a:t>string</a:t>
            </a:r>
          </a:p>
        </p:txBody>
      </p:sp>
      <p:pic>
        <p:nvPicPr>
          <p:cNvPr id="4" name="Picture 2"/>
          <p:cNvPicPr>
            <a:picLocks noChangeAspect="1" noChangeArrowheads="1"/>
          </p:cNvPicPr>
          <p:nvPr/>
        </p:nvPicPr>
        <p:blipFill>
          <a:blip r:embed="rId2" cstate="print"/>
          <a:srcRect/>
          <a:stretch>
            <a:fillRect/>
          </a:stretch>
        </p:blipFill>
        <p:spPr bwMode="auto">
          <a:xfrm>
            <a:off x="457200" y="3200400"/>
            <a:ext cx="5486400" cy="3429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486400" y="3429000"/>
            <a:ext cx="3352800" cy="167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33400" y="457200"/>
            <a:ext cx="5562600" cy="3886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85800" y="4343400"/>
            <a:ext cx="4419600" cy="22098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Quantifiers:</a:t>
            </a:r>
          </a:p>
          <a:p>
            <a:r>
              <a:rPr lang="en-US" dirty="0"/>
              <a:t>We can use quantifiers to specify the </a:t>
            </a:r>
            <a:r>
              <a:rPr lang="en-US" b="1" dirty="0"/>
              <a:t>number of occurrences to match.</a:t>
            </a:r>
          </a:p>
          <a:p>
            <a:r>
              <a:rPr lang="en-US" dirty="0">
                <a:sym typeface="Wingdings" pitchFamily="2" charset="2"/>
              </a:rPr>
              <a:t>a </a:t>
            </a:r>
            <a:r>
              <a:rPr lang="en-US" dirty="0"/>
              <a:t>Exactly one 'a‘</a:t>
            </a:r>
          </a:p>
          <a:p>
            <a:r>
              <a:rPr lang="en-US" dirty="0">
                <a:sym typeface="Wingdings" pitchFamily="2" charset="2"/>
              </a:rPr>
              <a:t>A+</a:t>
            </a:r>
            <a:r>
              <a:rPr lang="en-US" dirty="0"/>
              <a:t> Atleast one 'a‘</a:t>
            </a:r>
          </a:p>
          <a:p>
            <a:r>
              <a:rPr lang="en-US" dirty="0"/>
              <a:t>a*</a:t>
            </a:r>
            <a:r>
              <a:rPr lang="en-US" dirty="0">
                <a:sym typeface="Wingdings" pitchFamily="2" charset="2"/>
              </a:rPr>
              <a:t></a:t>
            </a:r>
            <a:r>
              <a:rPr lang="en-US" dirty="0"/>
              <a:t>Any number of a's including zero number</a:t>
            </a:r>
          </a:p>
          <a:p>
            <a:r>
              <a:rPr lang="en-US" dirty="0"/>
              <a:t>a?</a:t>
            </a:r>
            <a:r>
              <a:rPr lang="en-US" dirty="0">
                <a:sym typeface="Wingdings" pitchFamily="2" charset="2"/>
              </a:rPr>
              <a:t></a:t>
            </a:r>
            <a:r>
              <a:rPr lang="en-US" dirty="0"/>
              <a:t>Atmost one 'a' i.e. either zero number or one number</a:t>
            </a:r>
          </a:p>
          <a:p>
            <a:r>
              <a:rPr lang="en-US" dirty="0"/>
              <a:t>a{m}</a:t>
            </a:r>
            <a:r>
              <a:rPr lang="en-US" dirty="0">
                <a:sym typeface="Wingdings" pitchFamily="2" charset="2"/>
              </a:rPr>
              <a:t></a:t>
            </a:r>
            <a:r>
              <a:rPr lang="en-US" dirty="0"/>
              <a:t>Exactly m number of a's</a:t>
            </a:r>
          </a:p>
          <a:p>
            <a:r>
              <a:rPr lang="en-US" dirty="0"/>
              <a:t>a{</a:t>
            </a:r>
            <a:r>
              <a:rPr lang="en-US" dirty="0" err="1"/>
              <a:t>m,n</a:t>
            </a:r>
            <a:r>
              <a:rPr lang="en-US" dirty="0"/>
              <a:t>}</a:t>
            </a:r>
            <a:r>
              <a:rPr lang="en-US" dirty="0">
                <a:sym typeface="Wingdings" pitchFamily="2" charset="2"/>
              </a:rPr>
              <a:t></a:t>
            </a:r>
            <a:r>
              <a:rPr lang="en-US" dirty="0"/>
              <a:t>Minimum m number of a's and Maximum n number of 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None/>
            </a:pPr>
            <a:r>
              <a:rPr lang="en-US" sz="2400" b="1" dirty="0">
                <a:solidFill>
                  <a:srgbClr val="FF0000"/>
                </a:solidFill>
                <a:latin typeface="Times New Roman" pitchFamily="18" charset="0"/>
                <a:cs typeface="Times New Roman" pitchFamily="18" charset="0"/>
              </a:rPr>
              <a:t>What is Object</a:t>
            </a:r>
            <a:r>
              <a:rPr lang="en-US" sz="2400" b="1"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Physical existence of a class is nothing but object. </a:t>
            </a:r>
          </a:p>
          <a:p>
            <a:pPr>
              <a:buFont typeface="Wingdings" pitchFamily="2" charset="2"/>
              <a:buChar char="Ø"/>
            </a:pPr>
            <a:r>
              <a:rPr lang="en-US" sz="2400" dirty="0">
                <a:latin typeface="Times New Roman" pitchFamily="18" charset="0"/>
                <a:cs typeface="Times New Roman" pitchFamily="18" charset="0"/>
              </a:rPr>
              <a:t>We can create any number of objects for a class.</a:t>
            </a:r>
          </a:p>
          <a:p>
            <a:pPr>
              <a:buNone/>
            </a:pPr>
            <a:r>
              <a:rPr lang="en-US" sz="2400" dirty="0">
                <a:solidFill>
                  <a:srgbClr val="FF0000"/>
                </a:solidFill>
                <a:latin typeface="Times New Roman" pitchFamily="18" charset="0"/>
                <a:cs typeface="Times New Roman" pitchFamily="18" charset="0"/>
              </a:rPr>
              <a:t>Syntax </a:t>
            </a:r>
            <a:r>
              <a:rPr lang="en-US" sz="2400" dirty="0">
                <a:latin typeface="Times New Roman" pitchFamily="18" charset="0"/>
                <a:cs typeface="Times New Roman" pitchFamily="18" charset="0"/>
              </a:rPr>
              <a:t>:</a:t>
            </a:r>
          </a:p>
          <a:p>
            <a:pPr>
              <a:buNone/>
            </a:pPr>
            <a:r>
              <a:rPr lang="en-US" sz="2400" b="1" dirty="0">
                <a:latin typeface="Times New Roman" pitchFamily="18" charset="0"/>
                <a:cs typeface="Times New Roman" pitchFamily="18" charset="0"/>
              </a:rPr>
              <a:t>		reference variable=class name()</a:t>
            </a:r>
          </a:p>
          <a:p>
            <a:pPr>
              <a:buNone/>
            </a:pPr>
            <a:r>
              <a:rPr lang="en-US" sz="2400" b="1" dirty="0">
                <a:latin typeface="Times New Roman" pitchFamily="18" charset="0"/>
                <a:cs typeface="Times New Roman" pitchFamily="18" charset="0"/>
              </a:rPr>
              <a:t>Example:  </a:t>
            </a:r>
          </a:p>
          <a:p>
            <a:pPr>
              <a:buNone/>
            </a:pPr>
            <a:r>
              <a:rPr lang="en-US" sz="2400" b="1" dirty="0">
                <a:latin typeface="Times New Roman" pitchFamily="18" charset="0"/>
                <a:cs typeface="Times New Roman" pitchFamily="18" charset="0"/>
              </a:rPr>
              <a:t>		s = Student()</a:t>
            </a:r>
          </a:p>
          <a:p>
            <a:pPr>
              <a:buFont typeface="Wingdings" pitchFamily="2" charset="2"/>
              <a:buChar char="Ø"/>
            </a:pPr>
            <a:r>
              <a:rPr lang="en-US" sz="2400" b="1" dirty="0">
                <a:latin typeface="Times New Roman" pitchFamily="18" charset="0"/>
                <a:cs typeface="Times New Roman" pitchFamily="18" charset="0"/>
              </a:rPr>
              <a:t>What is </a:t>
            </a:r>
            <a:r>
              <a:rPr lang="en-US" sz="2400" dirty="0">
                <a:latin typeface="Times New Roman" pitchFamily="18" charset="0"/>
                <a:cs typeface="Times New Roman" pitchFamily="18" charset="0"/>
              </a:rPr>
              <a:t>Reference Variable:</a:t>
            </a:r>
          </a:p>
          <a:p>
            <a:pPr>
              <a:buFont typeface="Wingdings" pitchFamily="2" charset="2"/>
              <a:buChar char="Ø"/>
            </a:pPr>
            <a:r>
              <a:rPr lang="en-US" sz="2400" dirty="0">
                <a:latin typeface="Times New Roman" pitchFamily="18" charset="0"/>
                <a:cs typeface="Times New Roman" pitchFamily="18" charset="0"/>
              </a:rPr>
              <a:t>The variable which can be used to refer object is called reference variable.</a:t>
            </a:r>
          </a:p>
          <a:p>
            <a:pPr>
              <a:buFont typeface="Wingdings" pitchFamily="2" charset="2"/>
              <a:buChar char="Ø"/>
            </a:pPr>
            <a:r>
              <a:rPr lang="en-US" sz="2400" dirty="0">
                <a:latin typeface="Times New Roman" pitchFamily="18" charset="0"/>
                <a:cs typeface="Times New Roman" pitchFamily="18" charset="0"/>
              </a:rPr>
              <a:t>By using reference variable, we can access properties and methods of object.</a:t>
            </a:r>
          </a:p>
        </p:txBody>
      </p:sp>
    </p:spTree>
    <p:extLst>
      <p:ext uri="{BB962C8B-B14F-4D97-AF65-F5344CB8AC3E}">
        <p14:creationId xmlns:p14="http://schemas.microsoft.com/office/powerpoint/2010/main" val="1771528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457200"/>
            <a:ext cx="4038600" cy="1981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 y="3200400"/>
            <a:ext cx="2362200" cy="2209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124200" y="3124200"/>
            <a:ext cx="1371600" cy="21336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4876800" y="3124200"/>
            <a:ext cx="1371600" cy="2381250"/>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6705600" y="3200400"/>
            <a:ext cx="1752599" cy="1371600"/>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4648200" y="762000"/>
            <a:ext cx="3505200" cy="167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linds(horizontal)">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linds(horizontal)">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blinds(horizontal)">
                                      <p:cBhvr>
                                        <p:cTn id="22" dur="500"/>
                                        <p:tgtEl>
                                          <p:spTgt spid="30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animEffect transition="in" filter="blinds(horizontal)">
                                      <p:cBhvr>
                                        <p:cTn id="2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457200" y="533400"/>
            <a:ext cx="8229600" cy="55626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 y="228600"/>
            <a:ext cx="4419600" cy="17526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04800" y="2362200"/>
            <a:ext cx="2133600" cy="23622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124200" y="2362200"/>
            <a:ext cx="2057400" cy="228600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5867400" y="2438400"/>
            <a:ext cx="2667000" cy="2133600"/>
          </a:xfrm>
          <a:prstGeom prst="rect">
            <a:avLst/>
          </a:prstGeom>
          <a:noFill/>
          <a:ln w="9525">
            <a:noFill/>
            <a:miter lim="800000"/>
            <a:headEnd/>
            <a:tailEnd/>
          </a:ln>
        </p:spPr>
      </p:pic>
      <p:pic>
        <p:nvPicPr>
          <p:cNvPr id="1026" name="Picture 2"/>
          <p:cNvPicPr>
            <a:picLocks noChangeAspect="1" noChangeArrowheads="1"/>
          </p:cNvPicPr>
          <p:nvPr/>
        </p:nvPicPr>
        <p:blipFill>
          <a:blip r:embed="rId6" cstate="print"/>
          <a:srcRect/>
          <a:stretch>
            <a:fillRect/>
          </a:stretch>
        </p:blipFill>
        <p:spPr bwMode="auto">
          <a:xfrm>
            <a:off x="5638800" y="4800600"/>
            <a:ext cx="1447800" cy="1828802"/>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4724400" y="533400"/>
            <a:ext cx="41148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linds(horizontal)">
                                      <p:cBhvr>
                                        <p:cTn id="12" dur="500"/>
                                        <p:tgtEl>
                                          <p:spTgt spid="5123"/>
                                        </p:tgtEl>
                                      </p:cBhvr>
                                    </p:animEffect>
                                  </p:childTnLst>
                                </p:cTn>
                              </p:par>
                              <p:par>
                                <p:cTn id="13" presetID="3" presetClass="entr" presetSubtype="10"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blinds(horizontal)">
                                      <p:cBhvr>
                                        <p:cTn id="15" dur="500"/>
                                        <p:tgtEl>
                                          <p:spTgt spid="5124"/>
                                        </p:tgtEl>
                                      </p:cBhvr>
                                    </p:animEffect>
                                  </p:childTnLst>
                                </p:cTn>
                              </p:par>
                              <p:par>
                                <p:cTn id="16" presetID="3" presetClass="entr" presetSubtype="10" fill="hold" nodeType="withEffect">
                                  <p:stCondLst>
                                    <p:cond delay="0"/>
                                  </p:stCondLst>
                                  <p:childTnLst>
                                    <p:set>
                                      <p:cBhvr>
                                        <p:cTn id="17" dur="1" fill="hold">
                                          <p:stCondLst>
                                            <p:cond delay="0"/>
                                          </p:stCondLst>
                                        </p:cTn>
                                        <p:tgtEl>
                                          <p:spTgt spid="5125"/>
                                        </p:tgtEl>
                                        <p:attrNameLst>
                                          <p:attrName>style.visibility</p:attrName>
                                        </p:attrNameLst>
                                      </p:cBhvr>
                                      <p:to>
                                        <p:strVal val="visible"/>
                                      </p:to>
                                    </p:set>
                                    <p:animEffect transition="in" filter="blinds(horizontal)">
                                      <p:cBhvr>
                                        <p:cTn id="18"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Grp="1" noChangeAspect="1" noChangeArrowheads="1"/>
          </p:cNvPicPr>
          <p:nvPr>
            <p:ph idx="1"/>
          </p:nvPr>
        </p:nvPicPr>
        <p:blipFill>
          <a:blip r:embed="rId2" cstate="print"/>
          <a:srcRect/>
          <a:stretch>
            <a:fillRect/>
          </a:stretch>
        </p:blipFill>
        <p:spPr bwMode="auto">
          <a:xfrm>
            <a:off x="609600" y="533400"/>
            <a:ext cx="7620000" cy="12192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609600" y="2133600"/>
            <a:ext cx="4648200" cy="1905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791200" y="2971800"/>
            <a:ext cx="1752600" cy="5334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04800" y="4495800"/>
            <a:ext cx="4343400" cy="1676400"/>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5715000" y="5410200"/>
            <a:ext cx="13716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horizont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blinds(horizontal)">
                                      <p:cBhvr>
                                        <p:cTn id="17" dur="5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blinds(horizontal)">
                                      <p:cBhvr>
                                        <p:cTn id="22" dur="500"/>
                                        <p:tgtEl>
                                          <p:spTgt spid="41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1"/>
                                        </p:tgtEl>
                                        <p:attrNameLst>
                                          <p:attrName>style.visibility</p:attrName>
                                        </p:attrNameLst>
                                      </p:cBhvr>
                                      <p:to>
                                        <p:strVal val="visible"/>
                                      </p:to>
                                    </p:set>
                                    <p:animEffect transition="in" filter="blinds(horizontal)">
                                      <p:cBhvr>
                                        <p:cTn id="2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91600" cy="5386090"/>
          </a:xfrm>
          <a:prstGeom prst="rect">
            <a:avLst/>
          </a:prstGeom>
          <a:noFill/>
        </p:spPr>
        <p:txBody>
          <a:bodyPr wrap="square" rtlCol="0">
            <a:spAutoFit/>
          </a:bodyPr>
          <a:lstStyle/>
          <a:p>
            <a:r>
              <a:rPr lang="en-US" sz="2200" b="1" dirty="0">
                <a:latin typeface="Times New Roman" pitchFamily="18" charset="0"/>
                <a:cs typeface="Times New Roman" pitchFamily="18" charset="0"/>
              </a:rPr>
              <a:t>Sequence characters in Regular Expressions</a:t>
            </a:r>
          </a:p>
          <a:p>
            <a:r>
              <a:rPr lang="en-US" sz="2200" b="1" dirty="0">
                <a:latin typeface="Times New Roman" pitchFamily="18" charset="0"/>
                <a:cs typeface="Times New Roman" pitchFamily="18" charset="0"/>
              </a:rPr>
              <a:t>Character		Description</a:t>
            </a:r>
          </a:p>
          <a:p>
            <a:pPr>
              <a:lnSpc>
                <a:spcPct val="150000"/>
              </a:lnSpc>
            </a:pPr>
            <a:r>
              <a:rPr lang="en-US" sz="2200" dirty="0">
                <a:latin typeface="Times New Roman" pitchFamily="18" charset="0"/>
                <a:cs typeface="Times New Roman" pitchFamily="18" charset="0"/>
              </a:rPr>
              <a:t>\d		represents any digit([0-9])</a:t>
            </a:r>
          </a:p>
          <a:p>
            <a:pPr>
              <a:lnSpc>
                <a:spcPct val="150000"/>
              </a:lnSpc>
            </a:pPr>
            <a:r>
              <a:rPr lang="en-US" sz="2200" dirty="0">
                <a:latin typeface="Times New Roman" pitchFamily="18" charset="0"/>
                <a:cs typeface="Times New Roman" pitchFamily="18" charset="0"/>
              </a:rPr>
              <a:t>\D		represents any non digit([^0-9])</a:t>
            </a:r>
          </a:p>
          <a:p>
            <a:pPr>
              <a:lnSpc>
                <a:spcPct val="150000"/>
              </a:lnSpc>
            </a:pPr>
            <a:r>
              <a:rPr lang="en-US" sz="2200" dirty="0">
                <a:latin typeface="Times New Roman" pitchFamily="18" charset="0"/>
                <a:cs typeface="Times New Roman" pitchFamily="18" charset="0"/>
              </a:rPr>
              <a:t>\s		represents white space</a:t>
            </a:r>
            <a:r>
              <a:rPr lang="en-US" sz="2400" dirty="0"/>
              <a:t>[ \t\n\r\f\v].</a:t>
            </a:r>
            <a:r>
              <a:rPr lang="en-US" sz="2200" dirty="0">
                <a:latin typeface="Times New Roman" pitchFamily="18" charset="0"/>
                <a:cs typeface="Times New Roman" pitchFamily="18" charset="0"/>
              </a:rPr>
              <a:t>)</a:t>
            </a:r>
          </a:p>
          <a:p>
            <a:pPr>
              <a:lnSpc>
                <a:spcPct val="150000"/>
              </a:lnSpc>
            </a:pPr>
            <a:r>
              <a:rPr lang="en-US" sz="2200" dirty="0">
                <a:latin typeface="Times New Roman" pitchFamily="18" charset="0"/>
                <a:cs typeface="Times New Roman" pitchFamily="18" charset="0"/>
              </a:rPr>
              <a:t>\S 		represents non whitespace</a:t>
            </a:r>
            <a:r>
              <a:rPr lang="en-US" sz="2000" dirty="0"/>
              <a:t> [ ^\t\n\r\f\v].</a:t>
            </a:r>
            <a:r>
              <a:rPr lang="en-US" sz="2000"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\w		represents  any  alphanumeric([A-Za-z0-9_])</a:t>
            </a:r>
          </a:p>
          <a:p>
            <a:pPr>
              <a:lnSpc>
                <a:spcPct val="150000"/>
              </a:lnSpc>
            </a:pPr>
            <a:r>
              <a:rPr lang="en-US" sz="2200" dirty="0">
                <a:latin typeface="Times New Roman" pitchFamily="18" charset="0"/>
                <a:cs typeface="Times New Roman" pitchFamily="18" charset="0"/>
              </a:rPr>
              <a:t>\W		represents any non alphanumeric([^A-Za-z0-9_]</a:t>
            </a:r>
          </a:p>
          <a:p>
            <a:pPr>
              <a:lnSpc>
                <a:spcPct val="150000"/>
              </a:lnSpc>
            </a:pPr>
            <a:r>
              <a:rPr lang="en-US" sz="2200" dirty="0">
                <a:latin typeface="Times New Roman" pitchFamily="18" charset="0"/>
                <a:cs typeface="Times New Roman" pitchFamily="18" charset="0"/>
              </a:rPr>
              <a:t>\b		represents a space around words</a:t>
            </a:r>
          </a:p>
          <a:p>
            <a:pPr>
              <a:lnSpc>
                <a:spcPct val="150000"/>
              </a:lnSpc>
            </a:pPr>
            <a:r>
              <a:rPr lang="en-US" sz="2200" dirty="0">
                <a:latin typeface="Times New Roman" pitchFamily="18" charset="0"/>
                <a:cs typeface="Times New Roman" pitchFamily="18" charset="0"/>
              </a:rPr>
              <a:t>\A		matches only at start of the string</a:t>
            </a:r>
          </a:p>
          <a:p>
            <a:pPr>
              <a:lnSpc>
                <a:spcPct val="150000"/>
              </a:lnSpc>
            </a:pPr>
            <a:r>
              <a:rPr lang="en-US" sz="2200" dirty="0">
                <a:latin typeface="Times New Roman" pitchFamily="18" charset="0"/>
                <a:cs typeface="Times New Roman" pitchFamily="18" charset="0"/>
              </a:rPr>
              <a:t>\z		matches only at end of the string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457200" y="762000"/>
            <a:ext cx="4038600" cy="16002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609600" y="2667000"/>
            <a:ext cx="1066800" cy="8382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362200" y="2743200"/>
            <a:ext cx="1143000" cy="17716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886200" y="2667000"/>
            <a:ext cx="3505200" cy="1905000"/>
          </a:xfrm>
          <a:prstGeom prst="rect">
            <a:avLst/>
          </a:prstGeom>
          <a:noFill/>
          <a:ln w="9525">
            <a:noFill/>
            <a:miter lim="800000"/>
            <a:headEnd/>
            <a:tailEnd/>
          </a:ln>
        </p:spPr>
      </p:pic>
      <p:pic>
        <p:nvPicPr>
          <p:cNvPr id="2" name="Picture 2"/>
          <p:cNvPicPr>
            <a:picLocks noChangeAspect="1" noChangeArrowheads="1"/>
          </p:cNvPicPr>
          <p:nvPr/>
        </p:nvPicPr>
        <p:blipFill>
          <a:blip r:embed="rId6" cstate="print"/>
          <a:srcRect/>
          <a:stretch>
            <a:fillRect/>
          </a:stretch>
        </p:blipFill>
        <p:spPr bwMode="auto">
          <a:xfrm>
            <a:off x="3276600" y="5257800"/>
            <a:ext cx="1485900" cy="90487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pPr>
              <a:buNone/>
            </a:pPr>
            <a:r>
              <a:rPr lang="en-US" dirty="0"/>
              <a:t>Important functions of re module:</a:t>
            </a:r>
          </a:p>
          <a:p>
            <a:pPr marL="514350" indent="-514350">
              <a:buFont typeface="+mj-lt"/>
              <a:buAutoNum type="arabicPeriod"/>
            </a:pPr>
            <a:r>
              <a:rPr lang="en-US" dirty="0"/>
              <a:t> compile()</a:t>
            </a:r>
          </a:p>
          <a:p>
            <a:pPr marL="514350" indent="-514350">
              <a:buFont typeface="+mj-lt"/>
              <a:buAutoNum type="arabicPeriod"/>
            </a:pPr>
            <a:r>
              <a:rPr lang="en-US" dirty="0"/>
              <a:t>match()</a:t>
            </a:r>
          </a:p>
          <a:p>
            <a:pPr marL="514350" indent="-514350">
              <a:buFont typeface="+mj-lt"/>
              <a:buAutoNum type="arabicPeriod"/>
            </a:pPr>
            <a:r>
              <a:rPr lang="en-US" dirty="0"/>
              <a:t> search()</a:t>
            </a:r>
          </a:p>
          <a:p>
            <a:pPr marL="514350" indent="-514350">
              <a:buFont typeface="+mj-lt"/>
              <a:buAutoNum type="arabicPeriod"/>
            </a:pPr>
            <a:r>
              <a:rPr lang="en-US" dirty="0" err="1"/>
              <a:t>findall</a:t>
            </a:r>
            <a:r>
              <a:rPr lang="en-US" dirty="0"/>
              <a:t>()</a:t>
            </a:r>
          </a:p>
          <a:p>
            <a:pPr marL="514350" indent="-514350">
              <a:buFont typeface="+mj-lt"/>
              <a:buAutoNum type="arabicPeriod"/>
            </a:pPr>
            <a:r>
              <a:rPr lang="en-US" dirty="0"/>
              <a:t>sub()</a:t>
            </a:r>
          </a:p>
          <a:p>
            <a:pPr marL="514350" indent="-514350">
              <a:buFont typeface="+mj-lt"/>
              <a:buAutoNum type="arabicPeriod"/>
            </a:pPr>
            <a:r>
              <a:rPr lang="en-US" dirty="0" err="1"/>
              <a:t>subn</a:t>
            </a:r>
            <a:r>
              <a:rPr lang="en-US" dirty="0"/>
              <a:t>()</a:t>
            </a:r>
          </a:p>
          <a:p>
            <a:pPr marL="514350" indent="-514350">
              <a:buFont typeface="+mj-lt"/>
              <a:buAutoNum type="arabicPeriod"/>
            </a:pPr>
            <a:r>
              <a:rPr lang="en-US" dirty="0"/>
              <a:t> split()</a:t>
            </a:r>
          </a:p>
          <a:p>
            <a:pPr marL="514350" indent="-514350">
              <a:buFont typeface="+mj-lt"/>
              <a:buAutoNum type="arabicPeriod"/>
            </a:pPr>
            <a:r>
              <a:rPr lang="en-US" dirty="0" err="1"/>
              <a:t>fullmatch</a:t>
            </a:r>
            <a:r>
              <a:rPr lang="en-US" dirty="0"/>
              <a:t>()</a:t>
            </a:r>
          </a:p>
          <a:p>
            <a:pPr marL="514350" indent="-514350">
              <a:buFont typeface="+mj-lt"/>
              <a:buAutoNum type="arabicPeriod"/>
            </a:pPr>
            <a:r>
              <a:rPr lang="en-US" dirty="0" err="1"/>
              <a:t>finditer</a:t>
            </a:r>
            <a:r>
              <a:rPr lang="en-US" dirty="0"/>
              <a:t>()</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248400"/>
          </a:xfrm>
        </p:spPr>
        <p:txBody>
          <a:bodyPr/>
          <a:lstStyle/>
          <a:p>
            <a:pPr>
              <a:buNone/>
            </a:pPr>
            <a:r>
              <a:rPr lang="en-US" b="1" dirty="0"/>
              <a:t>1. match():</a:t>
            </a:r>
          </a:p>
          <a:p>
            <a:r>
              <a:rPr lang="en-US" sz="2400" dirty="0">
                <a:latin typeface="Times New Roman" pitchFamily="18" charset="0"/>
                <a:cs typeface="Times New Roman" pitchFamily="18" charset="0"/>
              </a:rPr>
              <a:t>We can use match function to check the given pattern at beginning of target string.</a:t>
            </a:r>
          </a:p>
          <a:p>
            <a:r>
              <a:rPr lang="en-US" sz="2400" dirty="0">
                <a:latin typeface="Times New Roman" pitchFamily="18" charset="0"/>
                <a:cs typeface="Times New Roman" pitchFamily="18" charset="0"/>
              </a:rPr>
              <a:t>If the match is available then we will get Match object, otherwise we will get None.</a:t>
            </a:r>
          </a:p>
        </p:txBody>
      </p:sp>
      <p:pic>
        <p:nvPicPr>
          <p:cNvPr id="5122" name="Picture 2"/>
          <p:cNvPicPr>
            <a:picLocks noChangeAspect="1" noChangeArrowheads="1"/>
          </p:cNvPicPr>
          <p:nvPr/>
        </p:nvPicPr>
        <p:blipFill>
          <a:blip r:embed="rId2" cstate="print"/>
          <a:srcRect/>
          <a:stretch>
            <a:fillRect/>
          </a:stretch>
        </p:blipFill>
        <p:spPr bwMode="auto">
          <a:xfrm>
            <a:off x="609600" y="2438400"/>
            <a:ext cx="7772400" cy="27432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57200" y="5257800"/>
            <a:ext cx="3895725" cy="1143000"/>
          </a:xfrm>
          <a:prstGeom prst="rect">
            <a:avLst/>
          </a:prstGeom>
          <a:noFill/>
          <a:ln w="9525">
            <a:noFill/>
            <a:miter lim="800000"/>
            <a:headEnd/>
            <a:tailEnd/>
          </a:ln>
        </p:spPr>
      </p:pic>
      <p:pic>
        <p:nvPicPr>
          <p:cNvPr id="5127" name="Picture 7"/>
          <p:cNvPicPr>
            <a:picLocks noChangeAspect="1" noChangeArrowheads="1"/>
          </p:cNvPicPr>
          <p:nvPr/>
        </p:nvPicPr>
        <p:blipFill>
          <a:blip r:embed="rId4" cstate="print"/>
          <a:srcRect/>
          <a:stretch>
            <a:fillRect/>
          </a:stretch>
        </p:blipFill>
        <p:spPr bwMode="auto">
          <a:xfrm>
            <a:off x="4724400" y="5334000"/>
            <a:ext cx="4114800" cy="11430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09600" y="304800"/>
            <a:ext cx="7848600" cy="3048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38200" y="3429000"/>
            <a:ext cx="7467600" cy="2971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724400"/>
          </a:xfrm>
        </p:spPr>
        <p:txBody>
          <a:bodyPr>
            <a:normAutofit lnSpcReduction="10000"/>
          </a:bodyPr>
          <a:lstStyle/>
          <a:p>
            <a:pPr>
              <a:buNone/>
            </a:pPr>
            <a:r>
              <a:rPr lang="en-US" sz="3600" b="1" dirty="0"/>
              <a:t>2. search():</a:t>
            </a:r>
          </a:p>
          <a:p>
            <a:r>
              <a:rPr lang="en-US" sz="3600" dirty="0"/>
              <a:t>We can use search() function to search the given pattern in the target string.</a:t>
            </a:r>
          </a:p>
          <a:p>
            <a:r>
              <a:rPr lang="en-US" sz="3600" dirty="0"/>
              <a:t>If the match is available then it returns the Match object which represents first occurrence of the match.</a:t>
            </a:r>
          </a:p>
          <a:p>
            <a:r>
              <a:rPr lang="en-US" sz="3600" dirty="0"/>
              <a:t>If the match is not available then it returns None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001643"/>
          </a:xfrm>
          <a:prstGeom prst="rect">
            <a:avLst/>
          </a:prstGeom>
          <a:noFill/>
        </p:spPr>
        <p:txBody>
          <a:bodyPr wrap="square" rtlCol="0">
            <a:spAutoFit/>
          </a:bodyPr>
          <a:lstStyle/>
          <a:p>
            <a:r>
              <a:rPr lang="en-US" sz="2400" b="1" dirty="0">
                <a:latin typeface="Times New Roman" pitchFamily="18" charset="0"/>
                <a:cs typeface="Times New Roman" pitchFamily="18" charset="0"/>
              </a:rPr>
              <a:t>Ex</a:t>
            </a:r>
          </a:p>
          <a:p>
            <a:r>
              <a:rPr lang="en-US" sz="2400" dirty="0">
                <a:latin typeface="Times New Roman" pitchFamily="18" charset="0"/>
                <a:cs typeface="Times New Roman" pitchFamily="18" charset="0"/>
              </a:rPr>
              <a:t>Class Student:</a:t>
            </a:r>
          </a:p>
          <a:p>
            <a:r>
              <a:rPr lang="en-US" sz="2400" dirty="0">
                <a:latin typeface="Times New Roman" pitchFamily="18" charset="0"/>
                <a:cs typeface="Times New Roman" pitchFamily="18" charset="0"/>
              </a:rPr>
              <a:t>	def  __init__(self):</a:t>
            </a:r>
          </a:p>
          <a:p>
            <a:r>
              <a:rPr lang="en-US" sz="2400" dirty="0">
                <a:latin typeface="Times New Roman" pitchFamily="18" charset="0"/>
                <a:cs typeface="Times New Roman" pitchFamily="18" charset="0"/>
              </a:rPr>
              <a:t>		self.name=‘John’</a:t>
            </a:r>
          </a:p>
          <a:p>
            <a:r>
              <a:rPr lang="en-US" sz="2400" dirty="0">
                <a:latin typeface="Times New Roman" pitchFamily="18" charset="0"/>
                <a:cs typeface="Times New Roman" pitchFamily="18" charset="0"/>
              </a:rPr>
              <a:t>		self. age=20</a:t>
            </a:r>
          </a:p>
          <a:p>
            <a:r>
              <a:rPr lang="en-US" sz="2400" dirty="0">
                <a:latin typeface="Times New Roman" pitchFamily="18" charset="0"/>
                <a:cs typeface="Times New Roman" pitchFamily="18" charset="0"/>
              </a:rPr>
              <a:t>		self.marks=900</a:t>
            </a:r>
          </a:p>
          <a:p>
            <a:r>
              <a:rPr lang="en-US" sz="2400" dirty="0">
                <a:latin typeface="Times New Roman" pitchFamily="18" charset="0"/>
                <a:cs typeface="Times New Roman" pitchFamily="18" charset="0"/>
              </a:rPr>
              <a:t>	def  talk(self):</a:t>
            </a:r>
          </a:p>
          <a:p>
            <a:r>
              <a:rPr lang="en-US" sz="2400" dirty="0">
                <a:latin typeface="Times New Roman" pitchFamily="18" charset="0"/>
                <a:cs typeface="Times New Roman" pitchFamily="18" charset="0"/>
              </a:rPr>
              <a:t>		print(“Hi, I am”,self.name)</a:t>
            </a:r>
          </a:p>
          <a:p>
            <a:r>
              <a:rPr lang="en-US" sz="2400" dirty="0">
                <a:latin typeface="Times New Roman" pitchFamily="18" charset="0"/>
                <a:cs typeface="Times New Roman" pitchFamily="18" charset="0"/>
              </a:rPr>
              <a:t>		print(“my age is”,self.age)</a:t>
            </a:r>
          </a:p>
          <a:p>
            <a:r>
              <a:rPr lang="en-US" sz="2400" dirty="0">
                <a:latin typeface="Times New Roman" pitchFamily="18" charset="0"/>
                <a:cs typeface="Times New Roman" pitchFamily="18" charset="0"/>
              </a:rPr>
              <a:t>		print(“my marks </a:t>
            </a:r>
            <a:r>
              <a:rPr lang="en-US" sz="2400" dirty="0" err="1">
                <a:latin typeface="Times New Roman" pitchFamily="18" charset="0"/>
                <a:cs typeface="Times New Roman" pitchFamily="18" charset="0"/>
              </a:rPr>
              <a:t>are”,self.marks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s=Student()</a:t>
            </a:r>
          </a:p>
          <a:p>
            <a:r>
              <a:rPr lang="en-US" sz="2400" dirty="0" err="1">
                <a:latin typeface="Times New Roman" pitchFamily="18" charset="0"/>
                <a:cs typeface="Times New Roman" pitchFamily="18" charset="0"/>
              </a:rPr>
              <a:t>s.talk</a:t>
            </a:r>
            <a:r>
              <a:rPr lang="en-US" sz="2400" dirty="0">
                <a:latin typeface="Times New Roman" pitchFamily="18" charset="0"/>
                <a:cs typeface="Times New Roman" pitchFamily="18" charset="0"/>
              </a:rPr>
              <a:t>()</a:t>
            </a:r>
          </a:p>
          <a:p>
            <a:r>
              <a:rPr lang="en-US" sz="2400" dirty="0">
                <a:solidFill>
                  <a:srgbClr val="FF0000"/>
                </a:solidFill>
                <a:latin typeface="Times New Roman" pitchFamily="18" charset="0"/>
                <a:cs typeface="Times New Roman" pitchFamily="18" charset="0"/>
              </a:rPr>
              <a:t>Output</a:t>
            </a:r>
          </a:p>
          <a:p>
            <a:r>
              <a:rPr lang="en-US" sz="2400" dirty="0">
                <a:latin typeface="Times New Roman" pitchFamily="18" charset="0"/>
                <a:cs typeface="Times New Roman" pitchFamily="18" charset="0"/>
              </a:rPr>
              <a:t>Hi, I am John</a:t>
            </a:r>
          </a:p>
          <a:p>
            <a:r>
              <a:rPr lang="en-US" sz="2400" dirty="0">
                <a:latin typeface="Times New Roman" pitchFamily="18" charset="0"/>
                <a:cs typeface="Times New Roman" pitchFamily="18" charset="0"/>
              </a:rPr>
              <a:t>my age is 20</a:t>
            </a:r>
          </a:p>
          <a:p>
            <a:r>
              <a:rPr lang="en-US" sz="2400" dirty="0">
                <a:latin typeface="Times New Roman" pitchFamily="18" charset="0"/>
                <a:cs typeface="Times New Roman" pitchFamily="18" charset="0"/>
              </a:rPr>
              <a:t>my marks are 900</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3. findall():</a:t>
            </a:r>
          </a:p>
          <a:p>
            <a:r>
              <a:rPr lang="en-US" sz="2400" dirty="0">
                <a:latin typeface="Times New Roman" pitchFamily="18" charset="0"/>
                <a:cs typeface="Times New Roman" pitchFamily="18" charset="0"/>
              </a:rPr>
              <a:t>To find all occurrences of the match. </a:t>
            </a:r>
          </a:p>
          <a:p>
            <a:r>
              <a:rPr lang="en-US" sz="2400" dirty="0">
                <a:latin typeface="Times New Roman" pitchFamily="18" charset="0"/>
                <a:cs typeface="Times New Roman" pitchFamily="18" charset="0"/>
              </a:rPr>
              <a:t>This function returns a list object which contains all occurrences</a:t>
            </a:r>
            <a:r>
              <a:rPr lang="en-US" dirty="0"/>
              <a:t>.</a:t>
            </a:r>
          </a:p>
        </p:txBody>
      </p:sp>
      <p:pic>
        <p:nvPicPr>
          <p:cNvPr id="10242" name="Picture 2"/>
          <p:cNvPicPr>
            <a:picLocks noChangeAspect="1" noChangeArrowheads="1"/>
          </p:cNvPicPr>
          <p:nvPr/>
        </p:nvPicPr>
        <p:blipFill>
          <a:blip r:embed="rId2" cstate="print"/>
          <a:srcRect/>
          <a:stretch>
            <a:fillRect/>
          </a:stretch>
        </p:blipFill>
        <p:spPr bwMode="auto">
          <a:xfrm>
            <a:off x="762000" y="2514600"/>
            <a:ext cx="5181600" cy="13716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990600" y="4495800"/>
            <a:ext cx="3581400"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242"/>
                                        </p:tgtEl>
                                        <p:attrNameLst>
                                          <p:attrName>style.visibility</p:attrName>
                                        </p:attrNameLst>
                                      </p:cBhvr>
                                      <p:to>
                                        <p:strVal val="visible"/>
                                      </p:to>
                                    </p:set>
                                    <p:animEffect transition="in" filter="blinds(horizontal)">
                                      <p:cBhvr>
                                        <p:cTn id="18" dur="500"/>
                                        <p:tgtEl>
                                          <p:spTgt spid="1024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43"/>
                                        </p:tgtEl>
                                        <p:attrNameLst>
                                          <p:attrName>style.visibility</p:attrName>
                                        </p:attrNameLst>
                                      </p:cBhvr>
                                      <p:to>
                                        <p:strVal val="visible"/>
                                      </p:to>
                                    </p:set>
                                    <p:animEffect transition="in" filter="blinds(horizontal)">
                                      <p:cBhvr>
                                        <p:cTn id="23"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457200" y="152400"/>
            <a:ext cx="7772400" cy="2590800"/>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457200" y="2819400"/>
            <a:ext cx="7924800"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4. sub():</a:t>
            </a:r>
          </a:p>
          <a:p>
            <a:r>
              <a:rPr lang="en-US" sz="2400" dirty="0">
                <a:latin typeface="Times New Roman" pitchFamily="18" charset="0"/>
                <a:cs typeface="Times New Roman" pitchFamily="18" charset="0"/>
              </a:rPr>
              <a:t>sub means substitution or replacement</a:t>
            </a:r>
          </a:p>
          <a:p>
            <a:pPr>
              <a:buNone/>
            </a:pPr>
            <a:r>
              <a:rPr lang="en-US" sz="2400" b="1" dirty="0">
                <a:latin typeface="Times New Roman" pitchFamily="18" charset="0"/>
                <a:cs typeface="Times New Roman" pitchFamily="18" charset="0"/>
              </a:rPr>
              <a:t>re.sub(</a:t>
            </a:r>
            <a:r>
              <a:rPr lang="en-US" sz="2400" b="1" dirty="0" err="1">
                <a:latin typeface="Times New Roman" pitchFamily="18" charset="0"/>
                <a:cs typeface="Times New Roman" pitchFamily="18" charset="0"/>
              </a:rPr>
              <a:t>regex,replacement,target</a:t>
            </a:r>
            <a:r>
              <a:rPr lang="en-US" sz="2400" b="1" dirty="0">
                <a:latin typeface="Times New Roman" pitchFamily="18" charset="0"/>
                <a:cs typeface="Times New Roman" pitchFamily="18" charset="0"/>
              </a:rPr>
              <a:t> string)</a:t>
            </a:r>
          </a:p>
          <a:p>
            <a:r>
              <a:rPr lang="en-US" sz="2400" dirty="0">
                <a:latin typeface="Times New Roman" pitchFamily="18" charset="0"/>
                <a:cs typeface="Times New Roman" pitchFamily="18" charset="0"/>
              </a:rPr>
              <a:t>In the target string every matched pattern will be replaced with provided replacement.</a:t>
            </a:r>
          </a:p>
        </p:txBody>
      </p:sp>
      <p:pic>
        <p:nvPicPr>
          <p:cNvPr id="1026" name="Picture 2"/>
          <p:cNvPicPr>
            <a:picLocks noChangeAspect="1" noChangeArrowheads="1"/>
          </p:cNvPicPr>
          <p:nvPr/>
        </p:nvPicPr>
        <p:blipFill>
          <a:blip r:embed="rId2" cstate="print"/>
          <a:srcRect/>
          <a:stretch>
            <a:fillRect/>
          </a:stretch>
        </p:blipFill>
        <p:spPr bwMode="auto">
          <a:xfrm>
            <a:off x="1371600" y="2895600"/>
            <a:ext cx="4038600" cy="1524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371600" y="4648200"/>
            <a:ext cx="2514600" cy="533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219200" y="5334000"/>
            <a:ext cx="3886200" cy="6096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324600"/>
          </a:xfrm>
        </p:spPr>
        <p:txBody>
          <a:bodyPr/>
          <a:lstStyle/>
          <a:p>
            <a:pPr>
              <a:buNone/>
            </a:pPr>
            <a:r>
              <a:rPr lang="en-US" b="1" dirty="0"/>
              <a:t>5. subn():</a:t>
            </a:r>
          </a:p>
          <a:p>
            <a:r>
              <a:rPr lang="en-US" sz="2400" dirty="0">
                <a:latin typeface="Times New Roman" pitchFamily="18" charset="0"/>
                <a:cs typeface="Times New Roman" pitchFamily="18" charset="0"/>
              </a:rPr>
              <a:t>It is exactly same as sub except it can also returns the number of replacements.</a:t>
            </a:r>
          </a:p>
          <a:p>
            <a:r>
              <a:rPr lang="en-US" sz="2400" dirty="0">
                <a:latin typeface="Times New Roman" pitchFamily="18" charset="0"/>
                <a:cs typeface="Times New Roman" pitchFamily="18" charset="0"/>
              </a:rPr>
              <a:t>This function returns a </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 where first element is result string and second element is number of replacements.</a:t>
            </a:r>
          </a:p>
          <a:p>
            <a:pPr>
              <a:buNone/>
            </a:pPr>
            <a:r>
              <a:rPr lang="en-US" sz="2400" b="1" dirty="0">
                <a:latin typeface="Times New Roman" pitchFamily="18" charset="0"/>
                <a:cs typeface="Times New Roman" pitchFamily="18" charset="0"/>
              </a:rPr>
              <a:t>		(resultstring, number of replacements)</a:t>
            </a:r>
          </a:p>
          <a:p>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457200" y="3048000"/>
            <a:ext cx="5791200" cy="1600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5800" y="4876800"/>
            <a:ext cx="3962400" cy="16002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6.split(): </a:t>
            </a:r>
          </a:p>
          <a:p>
            <a:r>
              <a:rPr lang="en-US" sz="2400" dirty="0">
                <a:latin typeface="Times New Roman" pitchFamily="18" charset="0"/>
                <a:cs typeface="Times New Roman" pitchFamily="18" charset="0"/>
              </a:rPr>
              <a:t>If we want to split the given target string according to a particular pattern then we should go for split() function.</a:t>
            </a:r>
          </a:p>
          <a:p>
            <a:r>
              <a:rPr lang="en-US" sz="2400" dirty="0">
                <a:latin typeface="Times New Roman" pitchFamily="18" charset="0"/>
                <a:cs typeface="Times New Roman" pitchFamily="18" charset="0"/>
              </a:rPr>
              <a:t>This function returns list of all tokens</a:t>
            </a:r>
            <a:r>
              <a:rPr lang="en-US" dirty="0"/>
              <a:t>.</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2209800"/>
            <a:ext cx="4038600" cy="1905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1000" y="4267200"/>
            <a:ext cx="3657600" cy="20574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105400" y="2286000"/>
            <a:ext cx="3657600" cy="12954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715000" y="4038600"/>
            <a:ext cx="13716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blinds(horizontal)">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animEffect transition="in" filter="blinds(horizontal)">
                                      <p:cBhvr>
                                        <p:cTn id="23" dur="500"/>
                                        <p:tgtEl>
                                          <p:spTgt spid="307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76"/>
                                        </p:tgtEl>
                                        <p:attrNameLst>
                                          <p:attrName>style.visibility</p:attrName>
                                        </p:attrNameLst>
                                      </p:cBhvr>
                                      <p:to>
                                        <p:strVal val="visible"/>
                                      </p:to>
                                    </p:set>
                                    <p:animEffect transition="in" filter="blinds(horizontal)">
                                      <p:cBhvr>
                                        <p:cTn id="28" dur="500"/>
                                        <p:tgtEl>
                                          <p:spTgt spid="307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Effect transition="in" filter="blinds(horizontal)">
                                      <p:cBhvr>
                                        <p:cTn id="3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7. fullmatch():</a:t>
            </a:r>
          </a:p>
          <a:p>
            <a:r>
              <a:rPr lang="en-US" sz="2400" dirty="0">
                <a:latin typeface="Times New Roman" pitchFamily="18" charset="0"/>
                <a:cs typeface="Times New Roman" pitchFamily="18" charset="0"/>
              </a:rPr>
              <a:t>We can use fullmatch() function to match a pattern to all of target string. i.e. complete string should be matched according to given pattern.</a:t>
            </a:r>
          </a:p>
          <a:p>
            <a:r>
              <a:rPr lang="en-US" sz="2400" dirty="0">
                <a:latin typeface="Times New Roman" pitchFamily="18" charset="0"/>
                <a:cs typeface="Times New Roman" pitchFamily="18" charset="0"/>
              </a:rPr>
              <a:t>If complete string matched then this function returns Match object otherwise it returns None</a:t>
            </a:r>
            <a:r>
              <a:rPr lang="en-US" dirty="0"/>
              <a:t>.</a:t>
            </a:r>
          </a:p>
        </p:txBody>
      </p:sp>
      <p:pic>
        <p:nvPicPr>
          <p:cNvPr id="7170" name="Picture 2"/>
          <p:cNvPicPr>
            <a:picLocks noChangeAspect="1" noChangeArrowheads="1"/>
          </p:cNvPicPr>
          <p:nvPr/>
        </p:nvPicPr>
        <p:blipFill>
          <a:blip r:embed="rId2" cstate="print"/>
          <a:srcRect/>
          <a:stretch>
            <a:fillRect/>
          </a:stretch>
        </p:blipFill>
        <p:spPr bwMode="auto">
          <a:xfrm>
            <a:off x="533400" y="2971800"/>
            <a:ext cx="4191000" cy="3124200"/>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5105400" y="3200400"/>
            <a:ext cx="3429000" cy="289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blinds(horizontal)">
                                      <p:cBhvr>
                                        <p:cTn id="18" dur="500"/>
                                        <p:tgtEl>
                                          <p:spTgt spid="717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Effect transition="in" filter="blinds(horizontal)">
                                      <p:cBhvr>
                                        <p:cTn id="23"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8. finditer():</a:t>
            </a:r>
          </a:p>
          <a:p>
            <a:r>
              <a:rPr lang="en-US" sz="2400" dirty="0">
                <a:latin typeface="Times New Roman" pitchFamily="18" charset="0"/>
                <a:cs typeface="Times New Roman" pitchFamily="18" charset="0"/>
              </a:rPr>
              <a:t>Returns the Iterator yielding a match object for each match.</a:t>
            </a:r>
          </a:p>
          <a:p>
            <a:r>
              <a:rPr lang="en-US" sz="2400" dirty="0">
                <a:latin typeface="Times New Roman" pitchFamily="18" charset="0"/>
                <a:cs typeface="Times New Roman" pitchFamily="18" charset="0"/>
              </a:rPr>
              <a:t>On each match object we can call start(),end() and group() functions.</a:t>
            </a:r>
          </a:p>
        </p:txBody>
      </p:sp>
      <p:pic>
        <p:nvPicPr>
          <p:cNvPr id="11266" name="Picture 2"/>
          <p:cNvPicPr>
            <a:picLocks noChangeAspect="1" noChangeArrowheads="1"/>
          </p:cNvPicPr>
          <p:nvPr/>
        </p:nvPicPr>
        <p:blipFill>
          <a:blip r:embed="rId2" cstate="print"/>
          <a:srcRect/>
          <a:stretch>
            <a:fillRect/>
          </a:stretch>
        </p:blipFill>
        <p:spPr bwMode="auto">
          <a:xfrm>
            <a:off x="838200" y="2362200"/>
            <a:ext cx="5791200" cy="2057400"/>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1143000" y="4724400"/>
            <a:ext cx="2057400" cy="15240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Matching Versus Searching</a:t>
            </a:r>
          </a:p>
          <a:p>
            <a:r>
              <a:rPr lang="en-US" dirty="0"/>
              <a:t>Python offers two different primitive operations based on regular expressions: </a:t>
            </a:r>
            <a:r>
              <a:rPr lang="en-US" b="1" dirty="0"/>
              <a:t>match</a:t>
            </a:r>
            <a:r>
              <a:rPr lang="en-US" dirty="0"/>
              <a:t> checks for a match only at the beginning of the string, while </a:t>
            </a:r>
            <a:r>
              <a:rPr lang="en-US" b="1" dirty="0"/>
              <a:t>search</a:t>
            </a:r>
            <a:r>
              <a:rPr lang="en-US" dirty="0"/>
              <a:t> checks for a match anywhere in the string</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pPr>
              <a:buNone/>
            </a:pPr>
            <a:r>
              <a:rPr lang="en-US" b="1" dirty="0"/>
              <a:t>^ symbol:</a:t>
            </a:r>
          </a:p>
          <a:p>
            <a:r>
              <a:rPr lang="en-US" sz="2400" dirty="0">
                <a:latin typeface="Times New Roman" pitchFamily="18" charset="0"/>
                <a:cs typeface="Times New Roman" pitchFamily="18" charset="0"/>
              </a:rPr>
              <a:t>We can use ^ symbol to check whether the given target string starts with our provided pattern or not.</a:t>
            </a:r>
          </a:p>
        </p:txBody>
      </p:sp>
      <p:pic>
        <p:nvPicPr>
          <p:cNvPr id="4098" name="Picture 2"/>
          <p:cNvPicPr>
            <a:picLocks noChangeAspect="1" noChangeArrowheads="1"/>
          </p:cNvPicPr>
          <p:nvPr/>
        </p:nvPicPr>
        <p:blipFill>
          <a:blip r:embed="rId2" cstate="print"/>
          <a:srcRect/>
          <a:stretch>
            <a:fillRect/>
          </a:stretch>
        </p:blipFill>
        <p:spPr bwMode="auto">
          <a:xfrm>
            <a:off x="685800" y="3048000"/>
            <a:ext cx="4495800" cy="28194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76800" y="6096000"/>
            <a:ext cx="3962400" cy="5334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33400" y="1676400"/>
            <a:ext cx="8001000" cy="12954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lstStyle/>
          <a:p>
            <a:r>
              <a:rPr lang="en-US" b="1" dirty="0"/>
              <a:t>$ symbol:</a:t>
            </a:r>
          </a:p>
          <a:p>
            <a:r>
              <a:rPr lang="en-US" sz="2400" dirty="0">
                <a:latin typeface="Times New Roman" pitchFamily="18" charset="0"/>
                <a:cs typeface="Times New Roman" pitchFamily="18" charset="0"/>
              </a:rPr>
              <a:t>We can use $ symbol to check whether the given target string ends with our provided pattern or </a:t>
            </a:r>
            <a:r>
              <a:rPr lang="en-US" dirty="0"/>
              <a:t>not</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57200" y="1676400"/>
            <a:ext cx="7924800" cy="7620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81000" y="2590800"/>
            <a:ext cx="5029200" cy="29718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33400" y="5943600"/>
            <a:ext cx="3810000" cy="457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400" b="1" dirty="0">
                <a:solidFill>
                  <a:srgbClr val="FF0000"/>
                </a:solidFill>
                <a:latin typeface="Times New Roman" pitchFamily="18" charset="0"/>
                <a:cs typeface="Times New Roman" pitchFamily="18" charset="0"/>
              </a:rPr>
              <a:t>Self variable</a:t>
            </a:r>
            <a:r>
              <a:rPr lang="en-US" sz="2400" b="1"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self is the default variable which is always pointing to current object(like this keyword in Java)</a:t>
            </a:r>
          </a:p>
          <a:p>
            <a:pPr>
              <a:buFont typeface="Wingdings" pitchFamily="2" charset="2"/>
              <a:buChar char="Ø"/>
            </a:pPr>
            <a:r>
              <a:rPr lang="en-US" sz="2400" dirty="0">
                <a:latin typeface="Times New Roman" pitchFamily="18" charset="0"/>
                <a:cs typeface="Times New Roman" pitchFamily="18" charset="0"/>
              </a:rPr>
              <a:t>By using self we can access instance variables and instance methods of object.</a:t>
            </a:r>
          </a:p>
          <a:p>
            <a:pPr>
              <a:buFont typeface="Wingdings" pitchFamily="2" charset="2"/>
              <a:buChar char="Ø"/>
            </a:pPr>
            <a:r>
              <a:rPr lang="en-US" sz="2400" dirty="0">
                <a:latin typeface="Times New Roman" pitchFamily="18" charset="0"/>
                <a:cs typeface="Times New Roman" pitchFamily="18" charset="0"/>
              </a:rPr>
              <a:t> self should be first parameter inside constructor </a:t>
            </a:r>
          </a:p>
          <a:p>
            <a:pPr>
              <a:buFont typeface="Wingdings" pitchFamily="2" charset="2"/>
              <a:buChar char="Ø"/>
            </a:pPr>
            <a:r>
              <a:rPr lang="en-US" sz="2400" b="1" dirty="0">
                <a:latin typeface="Times New Roman" pitchFamily="18" charset="0"/>
                <a:cs typeface="Times New Roman" pitchFamily="18" charset="0"/>
              </a:rPr>
              <a:t>		def __init__(self):</a:t>
            </a:r>
          </a:p>
          <a:p>
            <a:pPr>
              <a:buFont typeface="Wingdings" pitchFamily="2" charset="2"/>
              <a:buChar char="Ø"/>
            </a:pPr>
            <a:r>
              <a:rPr lang="en-US" sz="2400" dirty="0">
                <a:latin typeface="Times New Roman" pitchFamily="18" charset="0"/>
                <a:cs typeface="Times New Roman" pitchFamily="18" charset="0"/>
              </a:rPr>
              <a:t> self should be first parameter inside instance methods</a:t>
            </a:r>
          </a:p>
          <a:p>
            <a:pPr>
              <a:buFont typeface="Wingdings" pitchFamily="2" charset="2"/>
              <a:buChar char="Ø"/>
            </a:pPr>
            <a:r>
              <a:rPr lang="en-US" sz="2400" b="1" dirty="0">
                <a:latin typeface="Times New Roman" pitchFamily="18" charset="0"/>
                <a:cs typeface="Times New Roman" pitchFamily="18" charset="0"/>
              </a:rPr>
              <a:t>		def display(self):</a:t>
            </a:r>
          </a:p>
          <a:p>
            <a:pPr>
              <a:buFont typeface="Wingdings" pitchFamily="2" charset="2"/>
              <a:buChar char="Ø"/>
            </a:pPr>
            <a:r>
              <a:rPr lang="en-US" sz="2400" dirty="0">
                <a:latin typeface="Times New Roman" pitchFamily="18" charset="0"/>
                <a:cs typeface="Times New Roman" pitchFamily="18" charset="0"/>
              </a:rPr>
              <a:t>Self</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parameter in method and we can use another name </a:t>
            </a:r>
            <a:r>
              <a:rPr lang="en-US" sz="2400" dirty="0" err="1">
                <a:latin typeface="Times New Roman" pitchFamily="18" charset="0"/>
                <a:cs typeface="Times New Roman" pitchFamily="18" charset="0"/>
              </a:rPr>
              <a:t>inplace</a:t>
            </a:r>
            <a:r>
              <a:rPr lang="en-US" sz="2400" dirty="0">
                <a:latin typeface="Times New Roman" pitchFamily="18" charset="0"/>
                <a:cs typeface="Times New Roman" pitchFamily="18" charset="0"/>
              </a:rPr>
              <a:t> of self</a:t>
            </a:r>
            <a:endParaRPr lang="en-US" sz="2000" b="1"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def  display(my):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715286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457200"/>
            <a:ext cx="8305800" cy="1371600"/>
          </a:xfrm>
          <a:prstGeom prst="rect">
            <a:avLst/>
          </a:prstGeom>
          <a:noFill/>
          <a:ln w="9525">
            <a:noFill/>
            <a:miter lim="800000"/>
            <a:headEnd/>
            <a:tailEnd/>
          </a:ln>
        </p:spPr>
      </p:pic>
      <p:pic>
        <p:nvPicPr>
          <p:cNvPr id="6147" name="Picture 3"/>
          <p:cNvPicPr>
            <a:picLocks noGrp="1" noChangeAspect="1" noChangeArrowheads="1"/>
          </p:cNvPicPr>
          <p:nvPr>
            <p:ph idx="1"/>
          </p:nvPr>
        </p:nvPicPr>
        <p:blipFill>
          <a:blip r:embed="rId3" cstate="print"/>
          <a:srcRect/>
          <a:stretch>
            <a:fillRect/>
          </a:stretch>
        </p:blipFill>
        <p:spPr bwMode="auto">
          <a:xfrm>
            <a:off x="457200" y="2514600"/>
            <a:ext cx="7543800" cy="25908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685800" y="5486400"/>
            <a:ext cx="5257800" cy="5334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t="10976"/>
          <a:stretch>
            <a:fillRect/>
          </a:stretch>
        </p:blipFill>
        <p:spPr bwMode="auto">
          <a:xfrm>
            <a:off x="0" y="2133600"/>
            <a:ext cx="8382000" cy="4724400"/>
          </a:xfrm>
          <a:prstGeom prst="rect">
            <a:avLst/>
          </a:prstGeom>
          <a:noFill/>
          <a:ln w="9525">
            <a:noFill/>
            <a:miter lim="800000"/>
            <a:headEnd/>
            <a:tailEnd/>
          </a:ln>
          <a:effectLst/>
        </p:spPr>
      </p:pic>
      <p:sp>
        <p:nvSpPr>
          <p:cNvPr id="3" name="TextBox 2"/>
          <p:cNvSpPr txBox="1"/>
          <p:nvPr/>
        </p:nvSpPr>
        <p:spPr>
          <a:xfrm>
            <a:off x="0" y="1"/>
            <a:ext cx="8915400" cy="1631216"/>
          </a:xfrm>
          <a:prstGeom prst="rect">
            <a:avLst/>
          </a:prstGeom>
          <a:noFill/>
        </p:spPr>
        <p:txBody>
          <a:bodyPr wrap="square" rtlCol="0">
            <a:spAutoFit/>
          </a:bodyPr>
          <a:lstStyle/>
          <a:p>
            <a:r>
              <a:rPr lang="en-US" sz="2000" dirty="0">
                <a:solidFill>
                  <a:srgbClr val="FF0000"/>
                </a:solidFill>
                <a:latin typeface="Times New Roman" pitchFamily="18" charset="0"/>
                <a:cs typeface="Times New Roman" pitchFamily="18" charset="0"/>
              </a:rPr>
              <a:t>Regular Expression Modifiers: Option Flags</a:t>
            </a:r>
          </a:p>
          <a:p>
            <a:pPr algn="just"/>
            <a:r>
              <a:rPr lang="en-US" sz="2000" dirty="0">
                <a:latin typeface="Times New Roman" pitchFamily="18" charset="0"/>
                <a:cs typeface="Times New Roman"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p>
        </p:txBody>
      </p:sp>
      <p:sp>
        <p:nvSpPr>
          <p:cNvPr id="5" name="TextBox 4"/>
          <p:cNvSpPr txBox="1"/>
          <p:nvPr/>
        </p:nvSpPr>
        <p:spPr>
          <a:xfrm>
            <a:off x="0" y="1655742"/>
            <a:ext cx="8915400" cy="338554"/>
          </a:xfrm>
          <a:prstGeom prst="rect">
            <a:avLst/>
          </a:prstGeom>
          <a:noFill/>
        </p:spPr>
        <p:txBody>
          <a:bodyPr wrap="square" rtlCol="0">
            <a:spAutoFit/>
          </a:bodyPr>
          <a:lstStyle/>
          <a:p>
            <a:r>
              <a:rPr lang="en-US" sz="1600" dirty="0">
                <a:solidFill>
                  <a:srgbClr val="FF0000"/>
                </a:solidFill>
                <a:latin typeface="Times New Roman" pitchFamily="18" charset="0"/>
                <a:cs typeface="Times New Roman" pitchFamily="18" charset="0"/>
              </a:rPr>
              <a:t>Flags		Description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3342</TotalTime>
  <Words>5042</Words>
  <Application>Microsoft Office PowerPoint</Application>
  <PresentationFormat>On-screen Show (4:3)</PresentationFormat>
  <Paragraphs>493</Paragraphs>
  <Slides>91</Slides>
  <Notes>3</Notes>
  <HiddenSlides>1</HiddenSlides>
  <MMClips>0</MMClips>
  <ScaleCrop>false</ScaleCrop>
  <HeadingPairs>
    <vt:vector size="4" baseType="variant">
      <vt:variant>
        <vt:lpstr>Theme</vt:lpstr>
      </vt:variant>
      <vt:variant>
        <vt:i4>2</vt:i4>
      </vt:variant>
      <vt:variant>
        <vt:lpstr>Slide Titles</vt:lpstr>
      </vt:variant>
      <vt:variant>
        <vt:i4>91</vt:i4>
      </vt:variant>
    </vt:vector>
  </HeadingPairs>
  <TitlesOfParts>
    <vt:vector size="93" baseType="lpstr">
      <vt:lpstr>Equity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prems</dc:creator>
  <cp:lastModifiedBy>Srujan Kumar</cp:lastModifiedBy>
  <cp:revision>307</cp:revision>
  <dcterms:created xsi:type="dcterms:W3CDTF">2019-08-31T04:29:48Z</dcterms:created>
  <dcterms:modified xsi:type="dcterms:W3CDTF">2021-08-04T03:26:08Z</dcterms:modified>
</cp:coreProperties>
</file>