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315" r:id="rId5"/>
    <p:sldId id="318" r:id="rId6"/>
    <p:sldId id="316" r:id="rId7"/>
    <p:sldId id="319" r:id="rId8"/>
    <p:sldId id="324" r:id="rId9"/>
    <p:sldId id="325" r:id="rId10"/>
    <p:sldId id="320" r:id="rId11"/>
    <p:sldId id="276" r:id="rId12"/>
    <p:sldId id="278" r:id="rId13"/>
    <p:sldId id="321" r:id="rId14"/>
    <p:sldId id="317" r:id="rId15"/>
    <p:sldId id="326" r:id="rId16"/>
    <p:sldId id="327" r:id="rId17"/>
    <p:sldId id="287" r:id="rId18"/>
    <p:sldId id="288" r:id="rId19"/>
    <p:sldId id="328" r:id="rId20"/>
    <p:sldId id="329" r:id="rId21"/>
    <p:sldId id="330" r:id="rId22"/>
    <p:sldId id="331" r:id="rId23"/>
    <p:sldId id="332" r:id="rId24"/>
    <p:sldId id="290" r:id="rId25"/>
    <p:sldId id="291" r:id="rId26"/>
    <p:sldId id="292" r:id="rId27"/>
    <p:sldId id="293" r:id="rId28"/>
    <p:sldId id="294" r:id="rId29"/>
    <p:sldId id="295" r:id="rId30"/>
    <p:sldId id="296" r:id="rId31"/>
    <p:sldId id="297" r:id="rId32"/>
    <p:sldId id="298" r:id="rId33"/>
    <p:sldId id="299" r:id="rId34"/>
    <p:sldId id="300" r:id="rId35"/>
    <p:sldId id="334" r:id="rId36"/>
    <p:sldId id="335" r:id="rId37"/>
    <p:sldId id="336" r:id="rId38"/>
    <p:sldId id="301" r:id="rId39"/>
    <p:sldId id="303" r:id="rId40"/>
    <p:sldId id="304" r:id="rId41"/>
    <p:sldId id="258" r:id="rId42"/>
    <p:sldId id="259" r:id="rId43"/>
    <p:sldId id="260" r:id="rId44"/>
    <p:sldId id="261" r:id="rId45"/>
    <p:sldId id="262" r:id="rId46"/>
    <p:sldId id="263" r:id="rId47"/>
    <p:sldId id="264" r:id="rId48"/>
    <p:sldId id="306" r:id="rId49"/>
    <p:sldId id="337" r:id="rId50"/>
    <p:sldId id="265" r:id="rId51"/>
    <p:sldId id="266" r:id="rId52"/>
    <p:sldId id="267" r:id="rId53"/>
    <p:sldId id="268" r:id="rId54"/>
    <p:sldId id="307" r:id="rId55"/>
    <p:sldId id="308" r:id="rId56"/>
    <p:sldId id="309" r:id="rId57"/>
    <p:sldId id="310" r:id="rId58"/>
    <p:sldId id="312" r:id="rId59"/>
    <p:sldId id="269" r:id="rId60"/>
    <p:sldId id="313" r:id="rId61"/>
    <p:sldId id="31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4" d="100"/>
          <a:sy n="64" d="100"/>
        </p:scale>
        <p:origin x="-1978" y="-4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D6DE74-88F0-4B28-8265-A0448DABA718}" type="datetimeFigureOut">
              <a:rPr lang="en-US" smtClean="0"/>
              <a:pPr/>
              <a:t>3/6/2021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FDBD69-8CC2-4290-BC5F-A96560CA018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D6DE74-88F0-4B28-8265-A0448DABA718}" type="datetimeFigureOut">
              <a:rPr lang="en-US" smtClean="0"/>
              <a:pPr/>
              <a:t>3/6/2021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DBD69-8CC2-4290-BC5F-A96560CA018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7.png"/></Relationships>
</file>

<file path=ppt/slides/_rels/slide56.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0"/>
            <a:ext cx="9144000" cy="47244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04800" y="914400"/>
            <a:ext cx="4343400" cy="4419600"/>
          </a:xfrm>
          <a:prstGeom prst="rect">
            <a:avLst/>
          </a:prstGeom>
          <a:noFill/>
          <a:ln w="9525">
            <a:noFill/>
            <a:miter lim="800000"/>
            <a:headEnd/>
            <a:tailEnd/>
          </a:ln>
        </p:spPr>
      </p:pic>
      <p:sp>
        <p:nvSpPr>
          <p:cNvPr id="3" name="TextBox 2"/>
          <p:cNvSpPr txBox="1"/>
          <p:nvPr/>
        </p:nvSpPr>
        <p:spPr>
          <a:xfrm>
            <a:off x="381000" y="228601"/>
            <a:ext cx="45720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Mathematical functions  in numpy</a:t>
            </a:r>
          </a:p>
        </p:txBody>
      </p:sp>
      <p:pic>
        <p:nvPicPr>
          <p:cNvPr id="3075" name="Picture 3"/>
          <p:cNvPicPr>
            <a:picLocks noChangeAspect="1" noChangeArrowheads="1"/>
          </p:cNvPicPr>
          <p:nvPr/>
        </p:nvPicPr>
        <p:blipFill>
          <a:blip r:embed="rId3" cstate="print"/>
          <a:srcRect/>
          <a:stretch>
            <a:fillRect/>
          </a:stretch>
        </p:blipFill>
        <p:spPr bwMode="auto">
          <a:xfrm>
            <a:off x="4800600" y="2895600"/>
            <a:ext cx="4648200" cy="36576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0" y="0"/>
            <a:ext cx="9144000" cy="6001643"/>
          </a:xfrm>
          <a:prstGeom prst="rect">
            <a:avLst/>
          </a:prstGeom>
          <a:solidFill>
            <a:srgbClr val="F7F7F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333333"/>
                </a:solidFill>
                <a:effectLst/>
                <a:cs typeface="Arial" pitchFamily="34" charset="0"/>
              </a:rPr>
              <a:t> </a:t>
            </a:r>
            <a:r>
              <a:rPr kumimoji="0" lang="en-US" sz="2400" b="1" u="none" strike="noStrike" cap="none" normalizeH="0" baseline="0" dirty="0">
                <a:ln>
                  <a:noFill/>
                </a:ln>
                <a:solidFill>
                  <a:srgbClr val="FF0000"/>
                </a:solidFill>
                <a:effectLst/>
                <a:latin typeface="Times New Roman" pitchFamily="18" charset="0"/>
                <a:cs typeface="Times New Roman" pitchFamily="18" charset="0"/>
              </a:rPr>
              <a:t>The attributes of an ndarray object are: </a:t>
            </a:r>
          </a:p>
          <a:p>
            <a:pPr lvl="0" algn="just" fontAlgn="base">
              <a:spcBef>
                <a:spcPct val="0"/>
              </a:spcBef>
              <a:spcAft>
                <a:spcPct val="0"/>
              </a:spcAft>
            </a:pPr>
            <a:r>
              <a:rPr lang="en-US" sz="2400" b="1" dirty="0">
                <a:latin typeface="Times New Roman" pitchFamily="18" charset="0"/>
                <a:cs typeface="Times New Roman" pitchFamily="18" charset="0"/>
              </a:rPr>
              <a:t>ndarray.ndim</a:t>
            </a:r>
          </a:p>
          <a:p>
            <a:pPr lvl="0" algn="just" fontAlgn="base">
              <a:spcBef>
                <a:spcPct val="0"/>
              </a:spcBef>
              <a:spcAft>
                <a:spcPct val="0"/>
              </a:spcAft>
            </a:pPr>
            <a:r>
              <a:rPr lang="en-US" sz="2400" dirty="0">
                <a:latin typeface="Times New Roman" pitchFamily="18" charset="0"/>
                <a:cs typeface="Times New Roman" pitchFamily="18" charset="0"/>
              </a:rPr>
              <a:t>	The number of axes (dimensions) of the array.</a:t>
            </a:r>
          </a:p>
          <a:p>
            <a:pPr lvl="0" algn="just" fontAlgn="base">
              <a:spcBef>
                <a:spcPct val="0"/>
              </a:spcBef>
              <a:spcAft>
                <a:spcPct val="0"/>
              </a:spcAft>
            </a:pPr>
            <a:r>
              <a:rPr lang="en-US" sz="2400" b="1" dirty="0">
                <a:latin typeface="Times New Roman" pitchFamily="18" charset="0"/>
                <a:cs typeface="Times New Roman" pitchFamily="18" charset="0"/>
              </a:rPr>
              <a:t>ndarray.shape</a:t>
            </a:r>
          </a:p>
          <a:p>
            <a:pPr lvl="0" algn="just" fontAlgn="base">
              <a:spcBef>
                <a:spcPct val="0"/>
              </a:spcBef>
              <a:spcAft>
                <a:spcPct val="0"/>
              </a:spcAft>
            </a:pPr>
            <a:r>
              <a:rPr lang="en-US" sz="2400" dirty="0">
                <a:latin typeface="Times New Roman" pitchFamily="18" charset="0"/>
                <a:cs typeface="Times New Roman" pitchFamily="18" charset="0"/>
              </a:rPr>
              <a:t>	The dimensions of the array. This is a tuple of integers indicating the size of the array in each dimension. For a matrix with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rows and </a:t>
            </a:r>
            <a:r>
              <a:rPr lang="en-US" sz="2400" i="1" dirty="0">
                <a:latin typeface="Times New Roman" pitchFamily="18" charset="0"/>
                <a:cs typeface="Times New Roman" pitchFamily="18" charset="0"/>
              </a:rPr>
              <a:t>m</a:t>
            </a:r>
            <a:r>
              <a:rPr lang="en-US" sz="2400" dirty="0">
                <a:latin typeface="Times New Roman" pitchFamily="18" charset="0"/>
                <a:cs typeface="Times New Roman" pitchFamily="18" charset="0"/>
              </a:rPr>
              <a:t> columns, shape will be (n,m). The length of the shape tuple is therefore the number of axes, ndim.</a:t>
            </a:r>
          </a:p>
          <a:p>
            <a:pPr lvl="0" algn="just" fontAlgn="base">
              <a:spcBef>
                <a:spcPct val="0"/>
              </a:spcBef>
              <a:spcAft>
                <a:spcPct val="0"/>
              </a:spcAft>
            </a:pPr>
            <a:r>
              <a:rPr lang="en-US" sz="2400" b="1" dirty="0">
                <a:latin typeface="Times New Roman" pitchFamily="18" charset="0"/>
                <a:cs typeface="Times New Roman" pitchFamily="18" charset="0"/>
              </a:rPr>
              <a:t>ndarray.size</a:t>
            </a:r>
          </a:p>
          <a:p>
            <a:pPr lvl="0" algn="just" fontAlgn="base">
              <a:spcBef>
                <a:spcPct val="0"/>
              </a:spcBef>
              <a:spcAft>
                <a:spcPct val="0"/>
              </a:spcAft>
            </a:pPr>
            <a:r>
              <a:rPr lang="en-US" sz="2400" dirty="0">
                <a:latin typeface="Times New Roman" pitchFamily="18" charset="0"/>
                <a:cs typeface="Times New Roman" pitchFamily="18" charset="0"/>
              </a:rPr>
              <a:t>	The total number of elements of the array. This is equal to the product of the elements of shape.</a:t>
            </a:r>
          </a:p>
          <a:p>
            <a:pPr lvl="0" algn="just" fontAlgn="base">
              <a:spcBef>
                <a:spcPct val="0"/>
              </a:spcBef>
              <a:spcAft>
                <a:spcPct val="0"/>
              </a:spcAft>
            </a:pPr>
            <a:r>
              <a:rPr lang="en-US" sz="2400" b="1" dirty="0">
                <a:latin typeface="Times New Roman" pitchFamily="18" charset="0"/>
                <a:cs typeface="Times New Roman" pitchFamily="18" charset="0"/>
              </a:rPr>
              <a:t>ndarray.dtype</a:t>
            </a:r>
          </a:p>
          <a:p>
            <a:pPr lvl="0" algn="just" fontAlgn="base">
              <a:spcBef>
                <a:spcPct val="0"/>
              </a:spcBef>
              <a:spcAft>
                <a:spcPct val="0"/>
              </a:spcAft>
            </a:pPr>
            <a:r>
              <a:rPr lang="en-US" sz="2400" dirty="0">
                <a:latin typeface="Times New Roman" pitchFamily="18" charset="0"/>
                <a:cs typeface="Times New Roman" pitchFamily="18" charset="0"/>
              </a:rPr>
              <a:t>	An object describing the type of the elements in the array. One can create or specify dtype’s using standard Python types. Additionally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provides types of its own. numpy.int32, numpy.int16, and numpy.float64 are some examples.</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7848302"/>
          </a:xfrm>
          <a:prstGeom prst="rect">
            <a:avLst/>
          </a:prstGeom>
          <a:noFill/>
        </p:spPr>
        <p:txBody>
          <a:bodyPr wrap="square" rtlCol="0">
            <a:spAutoFit/>
          </a:bodyPr>
          <a:lstStyle/>
          <a:p>
            <a:pPr>
              <a:lnSpc>
                <a:spcPct val="150000"/>
              </a:lnSpc>
            </a:pPr>
            <a:r>
              <a:rPr lang="en-US" sz="2400" b="1" dirty="0">
                <a:latin typeface="Times New Roman" pitchFamily="18" charset="0"/>
                <a:cs typeface="Times New Roman" pitchFamily="18" charset="0"/>
              </a:rPr>
              <a:t>ndarray.itemsize</a:t>
            </a:r>
          </a:p>
          <a:p>
            <a:pPr algn="just">
              <a:lnSpc>
                <a:spcPct val="150000"/>
              </a:lnSpc>
            </a:pPr>
            <a:r>
              <a:rPr lang="en-US" sz="2400" dirty="0">
                <a:latin typeface="Times New Roman" pitchFamily="18" charset="0"/>
                <a:cs typeface="Times New Roman" pitchFamily="18" charset="0"/>
              </a:rPr>
              <a:t>	The size in bytes of each element of the array. For example, an array of elements of type float64 has itemsize 8 (=64/8), while one of type complex32 has itemsize 4 (=32/8). It is equivalent to ndarray.dtype.itemsize.</a:t>
            </a:r>
          </a:p>
          <a:p>
            <a:pPr algn="just">
              <a:lnSpc>
                <a:spcPct val="150000"/>
              </a:lnSpc>
            </a:pPr>
            <a:r>
              <a:rPr lang="en-US" sz="2400" b="1" dirty="0" err="1">
                <a:latin typeface="Times New Roman" pitchFamily="18" charset="0"/>
                <a:cs typeface="Times New Roman" pitchFamily="18" charset="0"/>
              </a:rPr>
              <a:t>ndarray.nbytes</a:t>
            </a:r>
            <a:endParaRPr lang="en-US" sz="2400" b="1" dirty="0">
              <a:latin typeface="Times New Roman" pitchFamily="18" charset="0"/>
              <a:cs typeface="Times New Roman" pitchFamily="18" charset="0"/>
            </a:endParaRPr>
          </a:p>
          <a:p>
            <a:pPr algn="just">
              <a:lnSpc>
                <a:spcPct val="150000"/>
              </a:lnSpc>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 The </a:t>
            </a:r>
            <a:r>
              <a:rPr lang="en-US" sz="2400" dirty="0" err="1">
                <a:latin typeface="Times New Roman" pitchFamily="18" charset="0"/>
                <a:cs typeface="Times New Roman" pitchFamily="18" charset="0"/>
              </a:rPr>
              <a:t>nbytes</a:t>
            </a:r>
            <a:r>
              <a:rPr lang="en-US" sz="2400" dirty="0">
                <a:latin typeface="Times New Roman" pitchFamily="18" charset="0"/>
                <a:cs typeface="Times New Roman" pitchFamily="18" charset="0"/>
              </a:rPr>
              <a:t> attribute gives  the total number of bytes occupied by an array</a:t>
            </a:r>
          </a:p>
          <a:p>
            <a:pPr algn="just">
              <a:lnSpc>
                <a:spcPct val="150000"/>
              </a:lnSpc>
            </a:pPr>
            <a:r>
              <a:rPr lang="en-US" sz="2400" b="1" dirty="0">
                <a:latin typeface="Times New Roman" pitchFamily="18" charset="0"/>
                <a:cs typeface="Times New Roman" pitchFamily="18" charset="0"/>
              </a:rPr>
              <a:t>Reshape():</a:t>
            </a:r>
          </a:p>
          <a:p>
            <a:pPr algn="just">
              <a:lnSpc>
                <a:spcPct val="150000"/>
              </a:lnSpc>
            </a:pPr>
            <a:r>
              <a:rPr lang="en-US" sz="2400" dirty="0">
                <a:latin typeface="Times New Roman" pitchFamily="18" charset="0"/>
                <a:cs typeface="Times New Roman" pitchFamily="18" charset="0"/>
              </a:rPr>
              <a:t>It is useful to change the shape of an array</a:t>
            </a:r>
          </a:p>
          <a:p>
            <a:pPr algn="just">
              <a:lnSpc>
                <a:spcPct val="150000"/>
              </a:lnSpc>
            </a:pPr>
            <a:r>
              <a:rPr lang="en-US" sz="2400" b="1" dirty="0">
                <a:latin typeface="Times New Roman" pitchFamily="18" charset="0"/>
                <a:cs typeface="Times New Roman" pitchFamily="18" charset="0"/>
              </a:rPr>
              <a:t>Flatten()</a:t>
            </a:r>
          </a:p>
          <a:p>
            <a:pPr algn="just">
              <a:lnSpc>
                <a:spcPct val="150000"/>
              </a:lnSpc>
            </a:pPr>
            <a:r>
              <a:rPr lang="en-US" sz="2400" dirty="0">
                <a:latin typeface="Times New Roman" pitchFamily="18" charset="0"/>
                <a:cs typeface="Times New Roman" pitchFamily="18" charset="0"/>
              </a:rPr>
              <a:t>   It is useful to return a copy of the array collapsed into one dimension</a:t>
            </a:r>
          </a:p>
          <a:p>
            <a:pPr algn="just">
              <a:lnSpc>
                <a:spcPct val="150000"/>
              </a:lnSpc>
            </a:pPr>
            <a:endParaRPr lang="en-US" sz="2400" dirty="0">
              <a:latin typeface="Times New Roman" pitchFamily="18" charset="0"/>
              <a:cs typeface="Times New Roman" pitchFamily="18" charset="0"/>
            </a:endParaRPr>
          </a:p>
          <a:p>
            <a:pPr algn="just">
              <a:lnSpc>
                <a:spcPct val="150000"/>
              </a:lnSpc>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381000" y="609600"/>
            <a:ext cx="5867400" cy="5334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791199" y="1524000"/>
            <a:ext cx="2438401" cy="4267200"/>
          </a:xfrm>
          <a:prstGeom prst="rect">
            <a:avLst/>
          </a:prstGeom>
          <a:noFill/>
          <a:ln w="9525">
            <a:noFill/>
            <a:miter lim="800000"/>
            <a:headEnd/>
            <a:tailEnd/>
          </a:ln>
        </p:spPr>
      </p:pic>
      <p:sp>
        <p:nvSpPr>
          <p:cNvPr id="4" name="TextBox 3"/>
          <p:cNvSpPr txBox="1"/>
          <p:nvPr/>
        </p:nvSpPr>
        <p:spPr>
          <a:xfrm>
            <a:off x="381000" y="0"/>
            <a:ext cx="36576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Example program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5262979"/>
          </a:xfrm>
          <a:prstGeom prst="rect">
            <a:avLst/>
          </a:prstGeom>
          <a:noFill/>
        </p:spPr>
        <p:txBody>
          <a:bodyPr wrap="square" rtlCol="0">
            <a:spAutoFit/>
          </a:bodyPr>
          <a:lstStyle/>
          <a:p>
            <a:pPr algn="just"/>
            <a:r>
              <a:rPr lang="en-US" sz="2400" b="1" dirty="0">
                <a:solidFill>
                  <a:srgbClr val="FF0000"/>
                </a:solidFill>
                <a:latin typeface="Times New Roman" pitchFamily="18" charset="0"/>
                <a:cs typeface="Times New Roman" pitchFamily="18" charset="0"/>
              </a:rPr>
              <a:t>Working with multidimensional arrays:</a:t>
            </a:r>
          </a:p>
          <a:p>
            <a:pPr algn="just"/>
            <a:r>
              <a:rPr lang="en-US" sz="2400" dirty="0">
                <a:latin typeface="Times New Roman" pitchFamily="18" charset="0"/>
                <a:cs typeface="Times New Roman" pitchFamily="18" charset="0"/>
              </a:rPr>
              <a:t>The 2D  arrays ,3D arrays etc. are called multi dimensional arrays</a:t>
            </a:r>
          </a:p>
          <a:p>
            <a:pPr algn="just"/>
            <a:r>
              <a:rPr lang="en-US" sz="2400" dirty="0">
                <a:latin typeface="Times New Roman" pitchFamily="18" charset="0"/>
                <a:cs typeface="Times New Roman" pitchFamily="18" charset="0"/>
              </a:rPr>
              <a:t>We can create multi dimensional arrays in the following ways.</a:t>
            </a:r>
          </a:p>
          <a:p>
            <a:pPr algn="just"/>
            <a:r>
              <a:rPr lang="en-US" sz="2400" b="1" dirty="0">
                <a:latin typeface="Times New Roman" pitchFamily="18" charset="0"/>
                <a:cs typeface="Times New Roman" pitchFamily="18" charset="0"/>
              </a:rPr>
              <a:t>1.array()</a:t>
            </a:r>
            <a:r>
              <a:rPr lang="en-US" sz="2400" dirty="0">
                <a:latin typeface="Times New Roman" pitchFamily="18" charset="0"/>
                <a:cs typeface="Times New Roman" pitchFamily="18" charset="0"/>
              </a:rPr>
              <a:t>:is used to create a multidimensional array</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a=</a:t>
            </a:r>
            <a:r>
              <a:rPr lang="en-US" sz="2400" b="1" dirty="0" err="1">
                <a:latin typeface="Times New Roman" pitchFamily="18" charset="0"/>
                <a:cs typeface="Times New Roman" pitchFamily="18" charset="0"/>
              </a:rPr>
              <a:t>np.array</a:t>
            </a:r>
            <a:r>
              <a:rPr lang="en-US" sz="2400" b="1" dirty="0">
                <a:latin typeface="Times New Roman" pitchFamily="18" charset="0"/>
                <a:cs typeface="Times New Roman" pitchFamily="18" charset="0"/>
              </a:rPr>
              <a:t>([[1,2,3,4],[5,6,7,8]])</a:t>
            </a:r>
          </a:p>
          <a:p>
            <a:pPr algn="just"/>
            <a:r>
              <a:rPr lang="en-US" sz="2400" b="1" dirty="0">
                <a:latin typeface="Times New Roman" pitchFamily="18" charset="0"/>
                <a:cs typeface="Times New Roman" pitchFamily="18" charset="0"/>
              </a:rPr>
              <a:t>2.Ones() and zeros() :</a:t>
            </a:r>
            <a:r>
              <a:rPr lang="en-US" sz="2400" dirty="0">
                <a:latin typeface="Times New Roman" pitchFamily="18" charset="0"/>
                <a:cs typeface="Times New Roman" pitchFamily="18" charset="0"/>
              </a:rPr>
              <a:t>is used to create a 2D array with several rows and columns where all the elements we be taken as 1</a:t>
            </a:r>
          </a:p>
          <a:p>
            <a:pPr algn="just"/>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ones((</a:t>
            </a:r>
            <a:r>
              <a:rPr lang="en-US" sz="2400" b="1" dirty="0" err="1">
                <a:latin typeface="Times New Roman" pitchFamily="18" charset="0"/>
                <a:cs typeface="Times New Roman" pitchFamily="18" charset="0"/>
              </a:rPr>
              <a:t>r,c</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dtype</a:t>
            </a:r>
            <a:r>
              <a:rPr lang="en-US" sz="2400" b="1" dirty="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3.eye(): </a:t>
            </a:r>
            <a:r>
              <a:rPr lang="en-US" sz="2400" dirty="0">
                <a:latin typeface="Times New Roman" pitchFamily="18" charset="0"/>
                <a:cs typeface="Times New Roman" pitchFamily="18" charset="0"/>
              </a:rPr>
              <a:t>is used to create 2D array and fills the elements in the diagonal with 1s</a:t>
            </a:r>
          </a:p>
          <a:p>
            <a:pPr algn="just"/>
            <a:r>
              <a:rPr lang="en-US" sz="2400" b="1" dirty="0">
                <a:latin typeface="Times New Roman" pitchFamily="18" charset="0"/>
                <a:cs typeface="Times New Roman" pitchFamily="18" charset="0"/>
              </a:rPr>
              <a:t>	eye(</a:t>
            </a:r>
            <a:r>
              <a:rPr lang="en-US" sz="2400" b="1" dirty="0" err="1">
                <a:latin typeface="Times New Roman" pitchFamily="18" charset="0"/>
                <a:cs typeface="Times New Roman" pitchFamily="18" charset="0"/>
              </a:rPr>
              <a:t>n,dtype</a:t>
            </a:r>
            <a:r>
              <a:rPr lang="en-US" sz="2400" b="1" dirty="0">
                <a:latin typeface="Times New Roman" pitchFamily="18" charset="0"/>
                <a:cs typeface="Times New Roman" pitchFamily="18" charset="0"/>
              </a:rPr>
              <a:t>=datatype)</a:t>
            </a:r>
          </a:p>
          <a:p>
            <a:pPr algn="just"/>
            <a:r>
              <a:rPr lang="en-US" sz="2400" b="1" dirty="0">
                <a:latin typeface="Times New Roman" pitchFamily="18" charset="0"/>
                <a:cs typeface="Times New Roman" pitchFamily="18" charset="0"/>
              </a:rPr>
              <a:t>4.reshape():</a:t>
            </a:r>
            <a:r>
              <a:rPr lang="en-US" sz="2400" dirty="0">
                <a:latin typeface="Times New Roman" pitchFamily="18" charset="0"/>
                <a:cs typeface="Times New Roman" pitchFamily="18" charset="0"/>
              </a:rPr>
              <a:t>is used to convert a 1D array </a:t>
            </a:r>
            <a:r>
              <a:rPr lang="en-US" sz="2400" dirty="0" err="1">
                <a:latin typeface="Times New Roman" pitchFamily="18" charset="0"/>
                <a:cs typeface="Times New Roman" pitchFamily="18" charset="0"/>
              </a:rPr>
              <a:t>inta</a:t>
            </a:r>
            <a:r>
              <a:rPr lang="en-US" sz="2400" dirty="0">
                <a:latin typeface="Times New Roman" pitchFamily="18" charset="0"/>
                <a:cs typeface="Times New Roman" pitchFamily="18" charset="0"/>
              </a:rPr>
              <a:t> a multidimensional array</a:t>
            </a:r>
          </a:p>
          <a:p>
            <a:pPr algn="just"/>
            <a:r>
              <a:rPr lang="en-US" sz="2400" b="1" dirty="0">
                <a:latin typeface="Times New Roman" pitchFamily="18" charset="0"/>
                <a:cs typeface="Times New Roman" pitchFamily="18" charset="0"/>
              </a:rPr>
              <a:t>	reshape(</a:t>
            </a:r>
            <a:r>
              <a:rPr lang="en-US" sz="2400" b="1" dirty="0" err="1">
                <a:latin typeface="Times New Roman" pitchFamily="18" charset="0"/>
                <a:cs typeface="Times New Roman" pitchFamily="18" charset="0"/>
              </a:rPr>
              <a:t>arrayneme</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n,r,c</a:t>
            </a:r>
            <a:r>
              <a:rPr lang="en-US" sz="2400" b="1" dirty="0">
                <a:latin typeface="Times New Roman" pitchFamily="18" charset="0"/>
                <a:cs typeface="Times New Roman" pitchFamily="18"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609600" y="609600"/>
            <a:ext cx="4700588" cy="31242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6705600" y="1295400"/>
            <a:ext cx="2228850" cy="2362200"/>
          </a:xfrm>
          <a:prstGeom prst="rect">
            <a:avLst/>
          </a:prstGeom>
          <a:noFill/>
          <a:ln w="9525">
            <a:noFill/>
            <a:miter lim="800000"/>
            <a:headEnd/>
            <a:tailEnd/>
          </a:ln>
        </p:spPr>
      </p:pic>
      <p:sp>
        <p:nvSpPr>
          <p:cNvPr id="4" name="TextBox 3"/>
          <p:cNvSpPr txBox="1"/>
          <p:nvPr/>
        </p:nvSpPr>
        <p:spPr>
          <a:xfrm>
            <a:off x="381000" y="0"/>
            <a:ext cx="36576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Example program</a:t>
            </a:r>
          </a:p>
        </p:txBody>
      </p:sp>
      <p:sp>
        <p:nvSpPr>
          <p:cNvPr id="5" name="Rectangle 4"/>
          <p:cNvSpPr/>
          <p:nvPr/>
        </p:nvSpPr>
        <p:spPr>
          <a:xfrm>
            <a:off x="609600" y="4267199"/>
            <a:ext cx="8077200" cy="1938992"/>
          </a:xfrm>
          <a:prstGeom prst="rect">
            <a:avLst/>
          </a:prstGeom>
        </p:spPr>
        <p:txBody>
          <a:bodyPr wrap="square">
            <a:spAutoFit/>
          </a:bodyPr>
          <a:lstStyle/>
          <a:p>
            <a:pPr algn="just"/>
            <a:endParaRPr lang="en-US" sz="2000" b="1"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&gt;&gt;&gt; </a:t>
            </a:r>
            <a:r>
              <a:rPr lang="en-US" sz="2000" dirty="0">
                <a:latin typeface="Times New Roman" pitchFamily="18" charset="0"/>
                <a:cs typeface="Times New Roman" pitchFamily="18" charset="0"/>
              </a:rPr>
              <a:t>a = </a:t>
            </a:r>
            <a:r>
              <a:rPr lang="en-US" sz="2000" dirty="0" err="1">
                <a:latin typeface="Times New Roman" pitchFamily="18" charset="0"/>
                <a:cs typeface="Times New Roman" pitchFamily="18" charset="0"/>
              </a:rPr>
              <a:t>np.random.random</a:t>
            </a:r>
            <a:r>
              <a:rPr lang="en-US" sz="2000" dirty="0">
                <a:latin typeface="Times New Roman" pitchFamily="18" charset="0"/>
                <a:cs typeface="Times New Roman" pitchFamily="18" charset="0"/>
              </a:rPr>
              <a:t>((2,3)) </a:t>
            </a:r>
          </a:p>
          <a:p>
            <a:pPr algn="just"/>
            <a:r>
              <a:rPr lang="en-US" sz="2000" b="1" dirty="0">
                <a:latin typeface="Times New Roman" pitchFamily="18" charset="0"/>
                <a:cs typeface="Times New Roman" pitchFamily="18" charset="0"/>
              </a:rPr>
              <a:t>&gt;&gt;&gt; </a:t>
            </a:r>
            <a:r>
              <a:rPr lang="en-US" sz="2000" dirty="0">
                <a:latin typeface="Times New Roman" pitchFamily="18" charset="0"/>
                <a:cs typeface="Times New Roman" pitchFamily="18" charset="0"/>
              </a:rPr>
              <a:t>a </a:t>
            </a:r>
          </a:p>
          <a:p>
            <a:pPr algn="just"/>
            <a:r>
              <a:rPr lang="en-US" sz="2000" dirty="0">
                <a:latin typeface="Times New Roman" pitchFamily="18" charset="0"/>
                <a:cs typeface="Times New Roman" pitchFamily="18" charset="0"/>
              </a:rPr>
              <a:t>array([[ 0.18626021, 0.34556073, 0.39676747], [ 0.53881673, 0.41919451, 0.6852195 ]])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533400" y="609601"/>
            <a:ext cx="6272213" cy="3200400"/>
          </a:xfrm>
          <a:prstGeom prst="rect">
            <a:avLst/>
          </a:prstGeom>
          <a:noFill/>
          <a:ln w="9525">
            <a:noFill/>
            <a:miter lim="800000"/>
            <a:headEnd/>
            <a:tailEnd/>
          </a:ln>
        </p:spPr>
      </p:pic>
      <p:pic>
        <p:nvPicPr>
          <p:cNvPr id="6148" name="Picture 4"/>
          <p:cNvPicPr>
            <a:picLocks noChangeAspect="1" noChangeArrowheads="1"/>
          </p:cNvPicPr>
          <p:nvPr/>
        </p:nvPicPr>
        <p:blipFill>
          <a:blip r:embed="rId3" cstate="print"/>
          <a:srcRect/>
          <a:stretch>
            <a:fillRect/>
          </a:stretch>
        </p:blipFill>
        <p:spPr bwMode="auto">
          <a:xfrm>
            <a:off x="1219200" y="4114800"/>
            <a:ext cx="5300663" cy="2438400"/>
          </a:xfrm>
          <a:prstGeom prst="rect">
            <a:avLst/>
          </a:prstGeom>
          <a:noFill/>
          <a:ln w="9525">
            <a:noFill/>
            <a:miter lim="800000"/>
            <a:headEnd/>
            <a:tailEnd/>
          </a:ln>
        </p:spPr>
      </p:pic>
      <p:sp>
        <p:nvSpPr>
          <p:cNvPr id="6" name="TextBox 5"/>
          <p:cNvSpPr txBox="1"/>
          <p:nvPr/>
        </p:nvSpPr>
        <p:spPr>
          <a:xfrm>
            <a:off x="381000" y="0"/>
            <a:ext cx="3657600" cy="461665"/>
          </a:xfrm>
          <a:prstGeom prst="rect">
            <a:avLst/>
          </a:prstGeom>
          <a:noFill/>
        </p:spPr>
        <p:txBody>
          <a:bodyPr wrap="square" rtlCol="0">
            <a:spAutoFit/>
          </a:bodyPr>
          <a:lstStyle/>
          <a:p>
            <a:r>
              <a:rPr lang="en-US" sz="2400" dirty="0">
                <a:solidFill>
                  <a:srgbClr val="FF0000"/>
                </a:solidFill>
                <a:latin typeface="Times New Roman" pitchFamily="18" charset="0"/>
                <a:cs typeface="Times New Roman" pitchFamily="18" charset="0"/>
              </a:rPr>
              <a:t>Example program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1400" y="2819400"/>
            <a:ext cx="1691682" cy="769441"/>
          </a:xfrm>
          <a:prstGeom prst="rect">
            <a:avLst/>
          </a:prstGeom>
        </p:spPr>
        <p:txBody>
          <a:bodyPr wrap="none">
            <a:spAutoFit/>
          </a:bodyPr>
          <a:lstStyle/>
          <a:p>
            <a:pPr algn="ctr"/>
            <a:r>
              <a:rPr lang="en-US" sz="4400" b="1" dirty="0"/>
              <a:t>plotpy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078313"/>
          </a:xfrm>
          <a:prstGeom prst="rect">
            <a:avLst/>
          </a:prstGeom>
        </p:spPr>
        <p:txBody>
          <a:bodyPr wrap="square">
            <a:spAutoFit/>
          </a:bodyPr>
          <a:lstStyle/>
          <a:p>
            <a:pPr algn="just">
              <a:lnSpc>
                <a:spcPct val="150000"/>
              </a:lnSpc>
              <a:buFont typeface="Wingdings" pitchFamily="2" charset="2"/>
              <a:buChar char="Ø"/>
            </a:pPr>
            <a:r>
              <a:rPr lang="en-US" sz="2400" i="1" dirty="0"/>
              <a:t>    </a:t>
            </a:r>
            <a:r>
              <a:rPr lang="en-US" sz="2400" i="1" dirty="0" smtClean="0">
                <a:latin typeface="Times New Roman" pitchFamily="18" charset="0"/>
                <a:cs typeface="Times New Roman" pitchFamily="18" charset="0"/>
              </a:rPr>
              <a:t>pyplot</a:t>
            </a:r>
            <a:r>
              <a:rPr lang="en-US" sz="2400" dirty="0" smtClean="0">
                <a:latin typeface="Times New Roman" pitchFamily="18" charset="0"/>
                <a:cs typeface="Times New Roman" pitchFamily="18" charset="0"/>
              </a:rPr>
              <a:t> is one of the most popular Python packages used for data visualization. It is a cross-platform library for making 2D plots from data in arrays.</a:t>
            </a:r>
            <a:r>
              <a:rPr lang="en-US" sz="2400" dirty="0" smtClean="0"/>
              <a:t> It can be used in python scripts, shell, web application servers and other graphical user interface toolkits.</a:t>
            </a:r>
            <a:endParaRPr lang="en-US" sz="2400" i="1" dirty="0" smtClean="0">
              <a:latin typeface="Times New Roman" pitchFamily="18" charset="0"/>
              <a:cs typeface="Times New Roman" pitchFamily="18" charset="0"/>
            </a:endParaRPr>
          </a:p>
          <a:p>
            <a:pPr algn="just">
              <a:lnSpc>
                <a:spcPct val="150000"/>
              </a:lnSpc>
              <a:buFont typeface="Wingdings" pitchFamily="2" charset="2"/>
              <a:buChar char="Ø"/>
            </a:pPr>
            <a:r>
              <a:rPr lang="en-US" sz="2400" i="1" dirty="0" smtClean="0">
                <a:latin typeface="Times New Roman" pitchFamily="18" charset="0"/>
                <a:cs typeface="Times New Roman" pitchFamily="18" charset="0"/>
              </a:rPr>
              <a:t>pyplot</a:t>
            </a:r>
            <a:r>
              <a:rPr lang="en-US" sz="2400" dirty="0">
                <a:latin typeface="Times New Roman" pitchFamily="18" charset="0"/>
                <a:cs typeface="Times New Roman" pitchFamily="18" charset="0"/>
              </a:rPr>
              <a:t> provides a procedural interface to the matplotlib object-oriented plotting library. It is modeled closely after Matlab. </a:t>
            </a:r>
          </a:p>
          <a:p>
            <a:pPr algn="just">
              <a:lnSpc>
                <a:spcPct val="150000"/>
              </a:lnSpc>
              <a:buFont typeface="Wingdings" pitchFamily="2" charset="2"/>
              <a:buChar char="Ø"/>
            </a:pPr>
            <a:r>
              <a:rPr lang="en-US" sz="2400" dirty="0">
                <a:latin typeface="Times New Roman" pitchFamily="18" charset="0"/>
                <a:cs typeface="Times New Roman" pitchFamily="18" charset="0"/>
              </a:rPr>
              <a:t>    The majority of plotting commands in pyplot have Matlab                                                  analogs with similar arguments. Important commands are explained with interactive examples</a:t>
            </a:r>
            <a:r>
              <a:rPr lang="en-US" sz="2400" dirty="0" smtClean="0">
                <a:latin typeface="Times New Roman" pitchFamily="18" charset="0"/>
                <a:cs typeface="Times New Roman" pitchFamily="18"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915400" cy="3970318"/>
          </a:xfrm>
          <a:prstGeom prst="rect">
            <a:avLst/>
          </a:prstGeom>
        </p:spPr>
        <p:txBody>
          <a:bodyPr wrap="square">
            <a:spAutoFit/>
          </a:bodyPr>
          <a:lstStyle/>
          <a:p>
            <a:pPr algn="just">
              <a:lnSpc>
                <a:spcPct val="150000"/>
              </a:lnSpc>
            </a:pPr>
            <a:r>
              <a:rPr lang="en-US" sz="2400" dirty="0" smtClean="0">
                <a:latin typeface="Times New Roman" pitchFamily="18" charset="0"/>
                <a:cs typeface="Times New Roman" pitchFamily="18" charset="0"/>
              </a:rPr>
              <a:t>There are various plots which can be created using pyplot. Some of them are listed below</a:t>
            </a:r>
          </a:p>
          <a:p>
            <a:pPr algn="just">
              <a:lnSpc>
                <a:spcPct val="150000"/>
              </a:lnSpc>
            </a:pPr>
            <a:r>
              <a:rPr lang="en-US" sz="2400" b="1" dirty="0" smtClean="0">
                <a:latin typeface="Times New Roman" pitchFamily="18" charset="0"/>
                <a:cs typeface="Times New Roman" pitchFamily="18" charset="0"/>
              </a:rPr>
              <a:t>Plot ,Bar graphs, Histograms, Scatter plot and Pie charts</a:t>
            </a:r>
          </a:p>
          <a:p>
            <a:pPr marL="457200" indent="-457200" algn="just">
              <a:lnSpc>
                <a:spcPct val="150000"/>
              </a:lnSpc>
            </a:pPr>
            <a:r>
              <a:rPr lang="en-US" sz="2400" dirty="0" err="1" smtClean="0">
                <a:solidFill>
                  <a:srgbClr val="FF0000"/>
                </a:solidFill>
                <a:latin typeface="Times New Roman" pitchFamily="18" charset="0"/>
                <a:cs typeface="Times New Roman" pitchFamily="18" charset="0"/>
              </a:rPr>
              <a:t>Plot</a:t>
            </a:r>
            <a:r>
              <a:rPr lang="en-US" sz="2400" dirty="0" err="1" smtClean="0">
                <a:latin typeface="Times New Roman" pitchFamily="18" charset="0"/>
                <a:cs typeface="Times New Roman" pitchFamily="18" charset="0"/>
              </a:rPr>
              <a:t>:</a:t>
            </a:r>
            <a:r>
              <a:rPr lang="en-US" sz="2400" dirty="0" err="1" smtClean="0"/>
              <a:t>The</a:t>
            </a:r>
            <a:r>
              <a:rPr lang="en-US" sz="2400" dirty="0" smtClean="0"/>
              <a:t> plot() function draws a line from point to point.</a:t>
            </a:r>
          </a:p>
          <a:p>
            <a:pPr marL="457200" indent="-457200" algn="just">
              <a:lnSpc>
                <a:spcPct val="150000"/>
              </a:lnSpc>
              <a:buFont typeface="+mj-lt"/>
              <a:buAutoNum type="arabicPeriod"/>
            </a:pPr>
            <a:endParaRPr lang="en-US" sz="2400" dirty="0" smtClean="0">
              <a:solidFill>
                <a:srgbClr val="FF0000"/>
              </a:solidFill>
              <a:latin typeface="Times New Roman" pitchFamily="18" charset="0"/>
              <a:cs typeface="Times New Roman" pitchFamily="18" charset="0"/>
            </a:endParaRPr>
          </a:p>
          <a:p>
            <a:pPr marL="457200" indent="-457200" algn="just">
              <a:lnSpc>
                <a:spcPct val="150000"/>
              </a:lnSpc>
            </a:pPr>
            <a:endParaRPr lang="en-US" sz="2400" dirty="0" smtClean="0">
              <a:solidFill>
                <a:srgbClr val="FF0000"/>
              </a:solidFill>
              <a:latin typeface="Times New Roman" pitchFamily="18" charset="0"/>
              <a:cs typeface="Times New Roman" pitchFamily="18" charset="0"/>
            </a:endParaRPr>
          </a:p>
          <a:p>
            <a:pPr algn="just">
              <a:lnSpc>
                <a:spcPct val="150000"/>
              </a:lnSpc>
              <a:buFont typeface="Wingdings" pitchFamily="2" charset="2"/>
              <a:buChar char="Ø"/>
            </a:pPr>
            <a:endParaRPr lang="en-US" sz="24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457201" y="2514600"/>
            <a:ext cx="5029200" cy="3276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3962400" y="3124200"/>
            <a:ext cx="4648200" cy="3200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154984"/>
          </a:xfrm>
          <a:prstGeom prst="rect">
            <a:avLst/>
          </a:prstGeom>
        </p:spPr>
        <p:txBody>
          <a:bodyPr wrap="square">
            <a:spAutoFit/>
          </a:bodyPr>
          <a:lstStyle/>
          <a:p>
            <a:pPr algn="ctr"/>
            <a:r>
              <a:rPr lang="en-US" sz="2400" b="1" dirty="0">
                <a:latin typeface="Times New Roman" pitchFamily="18" charset="0"/>
                <a:cs typeface="Times New Roman" pitchFamily="18" charset="0"/>
              </a:rPr>
              <a:t>UNIT – VI</a:t>
            </a:r>
          </a:p>
          <a:p>
            <a:r>
              <a:rPr lang="en-US" sz="2400" b="1" dirty="0">
                <a:latin typeface="Times New Roman" pitchFamily="18" charset="0"/>
                <a:cs typeface="Times New Roman" pitchFamily="18" charset="0"/>
              </a:rPr>
              <a:t>Contents</a:t>
            </a:r>
          </a:p>
          <a:p>
            <a:pPr algn="just">
              <a:lnSpc>
                <a:spcPct val="150000"/>
              </a:lnSpc>
              <a:buFont typeface="Wingdings" pitchFamily="2" charset="2"/>
              <a:buChar char="§"/>
            </a:pPr>
            <a:r>
              <a:rPr lang="en-US" sz="2400" dirty="0"/>
              <a:t>      Working with NumPy/PlotPy/SciPy</a:t>
            </a:r>
          </a:p>
          <a:p>
            <a:pPr algn="just">
              <a:lnSpc>
                <a:spcPct val="150000"/>
              </a:lnSpc>
              <a:buFont typeface="Wingdings" pitchFamily="2" charset="2"/>
              <a:buChar char="§"/>
            </a:pPr>
            <a:r>
              <a:rPr lang="en-US" sz="2400" dirty="0"/>
              <a:t>      GUI Programming</a:t>
            </a:r>
          </a:p>
          <a:p>
            <a:pPr algn="just">
              <a:lnSpc>
                <a:spcPct val="150000"/>
              </a:lnSpc>
            </a:pPr>
            <a:r>
              <a:rPr lang="en-US" sz="2400" dirty="0"/>
              <a:t>	Introduction</a:t>
            </a:r>
          </a:p>
          <a:p>
            <a:pPr algn="just">
              <a:lnSpc>
                <a:spcPct val="150000"/>
              </a:lnSpc>
            </a:pPr>
            <a:r>
              <a:rPr lang="en-US" sz="2400" dirty="0"/>
              <a:t>	Tkinter programming</a:t>
            </a:r>
          </a:p>
          <a:p>
            <a:pPr algn="just">
              <a:lnSpc>
                <a:spcPct val="150000"/>
              </a:lnSpc>
            </a:pPr>
            <a:r>
              <a:rPr lang="en-US" sz="2400" dirty="0"/>
              <a:t>	Tkinter widgets </a:t>
            </a:r>
          </a:p>
          <a:p>
            <a:pPr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
            <a:ext cx="9144000" cy="1754326"/>
          </a:xfrm>
          <a:prstGeom prst="rect">
            <a:avLst/>
          </a:prstGeom>
        </p:spPr>
        <p:txBody>
          <a:bodyPr wrap="square">
            <a:spAutoFit/>
          </a:bodyPr>
          <a:lstStyle/>
          <a:p>
            <a:pPr marL="457200" indent="-457200" algn="just">
              <a:lnSpc>
                <a:spcPct val="150000"/>
              </a:lnSpc>
            </a:pPr>
            <a:r>
              <a:rPr lang="en-US" sz="2400" dirty="0" smtClean="0">
                <a:solidFill>
                  <a:srgbClr val="FF0000"/>
                </a:solidFill>
                <a:latin typeface="Times New Roman" pitchFamily="18" charset="0"/>
                <a:cs typeface="Times New Roman" pitchFamily="18" charset="0"/>
              </a:rPr>
              <a:t>	Bar graph: </a:t>
            </a:r>
            <a:r>
              <a:rPr lang="en-US" sz="2400" dirty="0" smtClean="0">
                <a:latin typeface="Times New Roman" pitchFamily="18" charset="0"/>
                <a:cs typeface="Times New Roman" pitchFamily="18" charset="0"/>
              </a:rPr>
              <a:t>A bar graph uses bars to compare data among different categories. It is well suited when you want to measure the changes over a period of time. It can be represented horizontally or vertically.</a:t>
            </a:r>
            <a:endParaRPr lang="en-US" sz="2400" dirty="0" smtClean="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57200" y="1981200"/>
            <a:ext cx="6577013" cy="4343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4419600" y="4267200"/>
            <a:ext cx="4495800" cy="25908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1754326"/>
          </a:xfrm>
          <a:prstGeom prst="rect">
            <a:avLst/>
          </a:prstGeom>
        </p:spPr>
        <p:txBody>
          <a:bodyPr wrap="square">
            <a:spAutoFit/>
          </a:bodyPr>
          <a:lstStyle/>
          <a:p>
            <a:pPr marL="457200" indent="-457200" algn="just">
              <a:lnSpc>
                <a:spcPct val="150000"/>
              </a:lnSpc>
            </a:pPr>
            <a:r>
              <a:rPr lang="en-US" sz="2400" dirty="0" smtClean="0">
                <a:solidFill>
                  <a:srgbClr val="FF0000"/>
                </a:solidFill>
                <a:latin typeface="Times New Roman" pitchFamily="18" charset="0"/>
                <a:cs typeface="Times New Roman" pitchFamily="18" charset="0"/>
              </a:rPr>
              <a:t> 	Scatter </a:t>
            </a:r>
            <a:r>
              <a:rPr lang="en-US" sz="2400" dirty="0" err="1" smtClean="0">
                <a:solidFill>
                  <a:srgbClr val="FF0000"/>
                </a:solidFill>
                <a:latin typeface="Times New Roman" pitchFamily="18" charset="0"/>
                <a:cs typeface="Times New Roman" pitchFamily="18" charset="0"/>
              </a:rPr>
              <a:t>plot:</a:t>
            </a:r>
            <a:r>
              <a:rPr lang="en-US" sz="2400" dirty="0" err="1" smtClean="0">
                <a:latin typeface="Times New Roman" pitchFamily="18" charset="0"/>
                <a:cs typeface="Times New Roman" pitchFamily="18" charset="0"/>
              </a:rPr>
              <a:t>we</a:t>
            </a:r>
            <a:r>
              <a:rPr lang="en-US" sz="2400" dirty="0" smtClean="0">
                <a:latin typeface="Times New Roman" pitchFamily="18" charset="0"/>
                <a:cs typeface="Times New Roman" pitchFamily="18" charset="0"/>
              </a:rPr>
              <a:t> need scatter plots in order to compare variables, for example, how much one variable is affected by another variable to build a relation out of it.</a:t>
            </a:r>
            <a:endParaRPr lang="en-US" sz="2400" dirty="0" smtClean="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6019800" y="2895600"/>
            <a:ext cx="3124200" cy="342900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304800" y="1828800"/>
            <a:ext cx="5562600" cy="44196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839200" cy="1200329"/>
          </a:xfrm>
          <a:prstGeom prst="rect">
            <a:avLst/>
          </a:prstGeom>
        </p:spPr>
        <p:txBody>
          <a:bodyPr wrap="square">
            <a:spAutoFit/>
          </a:bodyPr>
          <a:lstStyle/>
          <a:p>
            <a:pPr algn="just"/>
            <a:r>
              <a:rPr lang="en-US" sz="2400" dirty="0" smtClean="0">
                <a:solidFill>
                  <a:srgbClr val="FF0000"/>
                </a:solidFill>
                <a:latin typeface="Times New Roman" pitchFamily="18" charset="0"/>
                <a:cs typeface="Times New Roman" pitchFamily="18" charset="0"/>
              </a:rPr>
              <a:t>Histograms </a:t>
            </a:r>
            <a:r>
              <a:rPr lang="en-US" sz="2400" dirty="0" smtClean="0">
                <a:latin typeface="Times New Roman" pitchFamily="18" charset="0"/>
                <a:cs typeface="Times New Roman" pitchFamily="18" charset="0"/>
              </a:rPr>
              <a:t>are used to show a distribution whereas a bar chart is used to compare different entities. Histograms are useful when you have arrays or a very long list.</a:t>
            </a:r>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228600" y="1752601"/>
            <a:ext cx="4953000" cy="243840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667000" y="3657600"/>
            <a:ext cx="4800600" cy="27432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69660"/>
          </a:xfrm>
          <a:prstGeom prst="rect">
            <a:avLst/>
          </a:prstGeom>
        </p:spPr>
        <p:txBody>
          <a:bodyPr wrap="square">
            <a:spAutoFit/>
          </a:bodyPr>
          <a:lstStyle/>
          <a:p>
            <a:r>
              <a:rPr lang="en-US" sz="2400" dirty="0" smtClean="0">
                <a:solidFill>
                  <a:srgbClr val="FF0000"/>
                </a:solidFill>
                <a:latin typeface="Times New Roman" pitchFamily="18" charset="0"/>
                <a:cs typeface="Times New Roman" pitchFamily="18" charset="0"/>
              </a:rPr>
              <a:t>Pie charts</a:t>
            </a:r>
          </a:p>
          <a:p>
            <a:pPr algn="just"/>
            <a:r>
              <a:rPr lang="en-US" sz="2400" dirty="0" smtClean="0">
                <a:latin typeface="Times New Roman" pitchFamily="18" charset="0"/>
                <a:cs typeface="Times New Roman" pitchFamily="18" charset="0"/>
              </a:rPr>
              <a:t>A pie chart refers to a circular graph which is broken down into segments i.e. slices of pie. It is basically used to show the percentage or proportional data where each slice of pie represents a category.</a:t>
            </a:r>
            <a:endParaRPr lang="en-US" sz="24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457200" y="1676400"/>
            <a:ext cx="7796213" cy="27432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2633663" y="4114800"/>
            <a:ext cx="3876675" cy="25146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
            <a:ext cx="9144000" cy="2954655"/>
          </a:xfrm>
          <a:prstGeom prst="rect">
            <a:avLst/>
          </a:prstGeom>
        </p:spPr>
        <p:txBody>
          <a:bodyPr wrap="square">
            <a:spAutoFit/>
          </a:bodyPr>
          <a:lstStyle/>
          <a:p>
            <a:endParaRPr lang="en-US" dirty="0"/>
          </a:p>
          <a:p>
            <a:r>
              <a:rPr lang="en-US" sz="2400" b="1" dirty="0"/>
              <a:t>EX 1:</a:t>
            </a:r>
          </a:p>
          <a:p>
            <a:r>
              <a:rPr lang="en-US" sz="2400" dirty="0"/>
              <a:t>import matplotlib.pyplot as plt</a:t>
            </a:r>
          </a:p>
          <a:p>
            <a:r>
              <a:rPr lang="en-US" sz="2400" dirty="0"/>
              <a:t>import numpy as np</a:t>
            </a:r>
          </a:p>
          <a:p>
            <a:r>
              <a:rPr lang="en-US" sz="2400" dirty="0"/>
              <a:t>x = np.linspace(-10, 10)</a:t>
            </a:r>
          </a:p>
          <a:p>
            <a:r>
              <a:rPr lang="en-US" sz="2400" dirty="0"/>
              <a:t>plt.plot(x, x**2, 'r+')</a:t>
            </a:r>
          </a:p>
          <a:p>
            <a:r>
              <a:rPr lang="en-US" sz="2400" dirty="0"/>
              <a:t>plt.show()</a:t>
            </a:r>
          </a:p>
          <a:p>
            <a:r>
              <a:rPr lang="en-US" sz="2400" b="1" dirty="0"/>
              <a:t>Output:</a:t>
            </a:r>
          </a:p>
        </p:txBody>
      </p:sp>
      <p:pic>
        <p:nvPicPr>
          <p:cNvPr id="1026" name="Picture 2" descr="C:\Users\Admin\Desktop\Capture.JPG"/>
          <p:cNvPicPr>
            <a:picLocks noChangeAspect="1" noChangeArrowheads="1"/>
          </p:cNvPicPr>
          <p:nvPr/>
        </p:nvPicPr>
        <p:blipFill>
          <a:blip r:embed="rId2" cstate="print"/>
          <a:srcRect/>
          <a:stretch>
            <a:fillRect/>
          </a:stretch>
        </p:blipFill>
        <p:spPr bwMode="auto">
          <a:xfrm>
            <a:off x="0" y="3276600"/>
            <a:ext cx="8382000" cy="34290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954655"/>
          </a:xfrm>
          <a:prstGeom prst="rect">
            <a:avLst/>
          </a:prstGeom>
        </p:spPr>
        <p:txBody>
          <a:bodyPr wrap="square">
            <a:spAutoFit/>
          </a:bodyPr>
          <a:lstStyle/>
          <a:p>
            <a:endParaRPr lang="en-US" dirty="0"/>
          </a:p>
          <a:p>
            <a:r>
              <a:rPr lang="en-US" sz="2400" b="1" dirty="0"/>
              <a:t>EX 2:</a:t>
            </a:r>
          </a:p>
          <a:p>
            <a:r>
              <a:rPr lang="en-US" sz="2400" dirty="0"/>
              <a:t>import matplotlib.pyplot as plt</a:t>
            </a:r>
          </a:p>
          <a:p>
            <a:r>
              <a:rPr lang="en-US" sz="2400" dirty="0"/>
              <a:t>import numpy as np</a:t>
            </a:r>
          </a:p>
          <a:p>
            <a:r>
              <a:rPr lang="en-US" sz="2400" dirty="0"/>
              <a:t>x = np.linspace(-5, 5, 1000)</a:t>
            </a:r>
          </a:p>
          <a:p>
            <a:r>
              <a:rPr lang="en-US" sz="2400" dirty="0"/>
              <a:t>plt.plot(x, np.sin(x), "r+")</a:t>
            </a:r>
          </a:p>
          <a:p>
            <a:r>
              <a:rPr lang="en-US" sz="2400" dirty="0"/>
              <a:t>plt.plot(x, np.cos(x), "g-")</a:t>
            </a:r>
          </a:p>
          <a:p>
            <a:r>
              <a:rPr lang="en-US" sz="2400" dirty="0"/>
              <a:t>plt.show()</a:t>
            </a:r>
          </a:p>
        </p:txBody>
      </p:sp>
      <p:sp>
        <p:nvSpPr>
          <p:cNvPr id="3" name="TextBox 2"/>
          <p:cNvSpPr txBox="1"/>
          <p:nvPr/>
        </p:nvSpPr>
        <p:spPr>
          <a:xfrm>
            <a:off x="152400" y="3048000"/>
            <a:ext cx="1103187" cy="461665"/>
          </a:xfrm>
          <a:prstGeom prst="rect">
            <a:avLst/>
          </a:prstGeom>
          <a:noFill/>
        </p:spPr>
        <p:txBody>
          <a:bodyPr wrap="none" rtlCol="0">
            <a:spAutoFit/>
          </a:bodyPr>
          <a:lstStyle/>
          <a:p>
            <a:r>
              <a:rPr lang="en-US" sz="2400" b="1" i="1" dirty="0"/>
              <a:t>Output</a:t>
            </a:r>
          </a:p>
        </p:txBody>
      </p:sp>
      <p:pic>
        <p:nvPicPr>
          <p:cNvPr id="2050" name="Picture 2" descr="C:\Users\Admin\Desktop\Figure_1.png"/>
          <p:cNvPicPr>
            <a:picLocks noChangeAspect="1" noChangeArrowheads="1"/>
          </p:cNvPicPr>
          <p:nvPr/>
        </p:nvPicPr>
        <p:blipFill>
          <a:blip r:embed="rId2" cstate="print"/>
          <a:srcRect/>
          <a:stretch>
            <a:fillRect/>
          </a:stretch>
        </p:blipFill>
        <p:spPr bwMode="auto">
          <a:xfrm>
            <a:off x="2514600" y="2468563"/>
            <a:ext cx="5349875" cy="4389437"/>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046988"/>
          </a:xfrm>
          <a:prstGeom prst="rect">
            <a:avLst/>
          </a:prstGeom>
        </p:spPr>
        <p:txBody>
          <a:bodyPr wrap="square">
            <a:spAutoFit/>
          </a:bodyPr>
          <a:lstStyle/>
          <a:p>
            <a:pPr algn="just"/>
            <a:endParaRPr lang="en-US" sz="2400" dirty="0"/>
          </a:p>
          <a:p>
            <a:pPr algn="just"/>
            <a:r>
              <a:rPr lang="en-US" sz="2400" b="1" i="1" dirty="0"/>
              <a:t>Ex 3: </a:t>
            </a:r>
            <a:r>
              <a:rPr lang="en-US" sz="2400" dirty="0"/>
              <a:t>semilogx(</a:t>
            </a:r>
            <a:r>
              <a:rPr lang="en-US" sz="2400" i="1" dirty="0"/>
              <a:t>*args</a:t>
            </a:r>
            <a:r>
              <a:rPr lang="en-US" sz="2400" dirty="0"/>
              <a:t>, </a:t>
            </a:r>
            <a:r>
              <a:rPr lang="en-US" sz="2400" i="1" dirty="0"/>
              <a:t>**kwargs</a:t>
            </a:r>
            <a:r>
              <a:rPr lang="en-US" sz="2400" dirty="0"/>
              <a:t>)Plot curves with logarithmic x-axis scale</a:t>
            </a:r>
          </a:p>
          <a:p>
            <a:pPr algn="just"/>
            <a:endParaRPr lang="en-US" sz="2400" b="1" i="1" dirty="0"/>
          </a:p>
          <a:p>
            <a:pPr algn="just"/>
            <a:r>
              <a:rPr lang="en-US" sz="2400" dirty="0"/>
              <a:t>import matplotlib.pyplot as plt</a:t>
            </a:r>
          </a:p>
          <a:p>
            <a:pPr algn="just"/>
            <a:r>
              <a:rPr lang="en-US" sz="2400" dirty="0"/>
              <a:t>import numpy as np</a:t>
            </a:r>
          </a:p>
          <a:p>
            <a:pPr algn="just"/>
            <a:r>
              <a:rPr lang="en-US" sz="2400" dirty="0"/>
              <a:t>x = np.linspace(-5, 5, 1000)</a:t>
            </a:r>
          </a:p>
          <a:p>
            <a:pPr algn="just"/>
            <a:r>
              <a:rPr lang="en-US" sz="2400" dirty="0"/>
              <a:t>plt.semilogx(x, np.sin(12*x), "g-")</a:t>
            </a:r>
          </a:p>
          <a:p>
            <a:pPr algn="just"/>
            <a:r>
              <a:rPr lang="en-US" sz="2400" dirty="0"/>
              <a:t>plt.show()</a:t>
            </a:r>
          </a:p>
        </p:txBody>
      </p:sp>
      <p:sp>
        <p:nvSpPr>
          <p:cNvPr id="3" name="TextBox 2"/>
          <p:cNvSpPr txBox="1"/>
          <p:nvPr/>
        </p:nvSpPr>
        <p:spPr>
          <a:xfrm>
            <a:off x="152400" y="3581400"/>
            <a:ext cx="1103187" cy="461665"/>
          </a:xfrm>
          <a:prstGeom prst="rect">
            <a:avLst/>
          </a:prstGeom>
          <a:noFill/>
        </p:spPr>
        <p:txBody>
          <a:bodyPr wrap="none" rtlCol="0">
            <a:spAutoFit/>
          </a:bodyPr>
          <a:lstStyle/>
          <a:p>
            <a:r>
              <a:rPr lang="en-US" sz="2400" b="1" i="1" dirty="0"/>
              <a:t>Output</a:t>
            </a:r>
          </a:p>
        </p:txBody>
      </p:sp>
      <p:pic>
        <p:nvPicPr>
          <p:cNvPr id="3074" name="Picture 2" descr="C:\Users\Admin\Desktop\Figure_1.png"/>
          <p:cNvPicPr>
            <a:picLocks noChangeAspect="1" noChangeArrowheads="1"/>
          </p:cNvPicPr>
          <p:nvPr/>
        </p:nvPicPr>
        <p:blipFill>
          <a:blip r:embed="rId2" cstate="print"/>
          <a:srcRect/>
          <a:stretch>
            <a:fillRect/>
          </a:stretch>
        </p:blipFill>
        <p:spPr bwMode="auto">
          <a:xfrm>
            <a:off x="1752600" y="3048000"/>
            <a:ext cx="7391400" cy="3398837"/>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046988"/>
          </a:xfrm>
          <a:prstGeom prst="rect">
            <a:avLst/>
          </a:prstGeom>
        </p:spPr>
        <p:txBody>
          <a:bodyPr wrap="square">
            <a:spAutoFit/>
          </a:bodyPr>
          <a:lstStyle/>
          <a:p>
            <a:endParaRPr lang="en-US" sz="2400" dirty="0"/>
          </a:p>
          <a:p>
            <a:r>
              <a:rPr lang="en-US" sz="2400" b="1" i="1" dirty="0"/>
              <a:t>Ex 4 </a:t>
            </a:r>
            <a:r>
              <a:rPr lang="en-US" sz="2400" dirty="0"/>
              <a:t>semilogy(</a:t>
            </a:r>
            <a:r>
              <a:rPr lang="en-US" sz="2400" i="1" dirty="0"/>
              <a:t>*args</a:t>
            </a:r>
            <a:r>
              <a:rPr lang="en-US" sz="2400" dirty="0"/>
              <a:t>, </a:t>
            </a:r>
            <a:r>
              <a:rPr lang="en-US" sz="2400" i="1" dirty="0"/>
              <a:t>**kwargs</a:t>
            </a:r>
            <a:r>
              <a:rPr lang="en-US" sz="2400" dirty="0"/>
              <a:t>)Plot curves with logarithmic y-axis scale</a:t>
            </a:r>
          </a:p>
          <a:p>
            <a:endParaRPr lang="en-US" sz="2400" b="1" i="1" dirty="0"/>
          </a:p>
          <a:p>
            <a:r>
              <a:rPr lang="en-US" sz="2400" dirty="0"/>
              <a:t>import matplotlib.pyplot as plt</a:t>
            </a:r>
          </a:p>
          <a:p>
            <a:r>
              <a:rPr lang="en-US" sz="2400" dirty="0"/>
              <a:t>import numpy as np</a:t>
            </a:r>
          </a:p>
          <a:p>
            <a:r>
              <a:rPr lang="en-US" sz="2400" dirty="0"/>
              <a:t>x = np.linspace(-5, 5, 1000)</a:t>
            </a:r>
          </a:p>
          <a:p>
            <a:r>
              <a:rPr lang="en-US" sz="2400" dirty="0"/>
              <a:t>plt.semilogy(x, np.sin(12*x), "g-")</a:t>
            </a:r>
          </a:p>
          <a:p>
            <a:r>
              <a:rPr lang="en-US" sz="2400" dirty="0"/>
              <a:t>plt.show()</a:t>
            </a:r>
          </a:p>
        </p:txBody>
      </p:sp>
      <p:sp>
        <p:nvSpPr>
          <p:cNvPr id="3" name="TextBox 2"/>
          <p:cNvSpPr txBox="1"/>
          <p:nvPr/>
        </p:nvSpPr>
        <p:spPr>
          <a:xfrm>
            <a:off x="228600" y="3581400"/>
            <a:ext cx="1103187" cy="461665"/>
          </a:xfrm>
          <a:prstGeom prst="rect">
            <a:avLst/>
          </a:prstGeom>
          <a:noFill/>
        </p:spPr>
        <p:txBody>
          <a:bodyPr wrap="none" rtlCol="0">
            <a:spAutoFit/>
          </a:bodyPr>
          <a:lstStyle/>
          <a:p>
            <a:r>
              <a:rPr lang="en-US" sz="2400" b="1" i="1" dirty="0"/>
              <a:t>Output</a:t>
            </a:r>
          </a:p>
        </p:txBody>
      </p:sp>
      <p:pic>
        <p:nvPicPr>
          <p:cNvPr id="4098" name="Picture 2" descr="C:\Users\Admin\Desktop\Figure_1.png"/>
          <p:cNvPicPr>
            <a:picLocks noChangeAspect="1" noChangeArrowheads="1"/>
          </p:cNvPicPr>
          <p:nvPr/>
        </p:nvPicPr>
        <p:blipFill>
          <a:blip r:embed="rId2" cstate="print"/>
          <a:srcRect/>
          <a:stretch>
            <a:fillRect/>
          </a:stretch>
        </p:blipFill>
        <p:spPr bwMode="auto">
          <a:xfrm>
            <a:off x="1752600" y="3124200"/>
            <a:ext cx="7146925" cy="37338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677656"/>
          </a:xfrm>
          <a:prstGeom prst="rect">
            <a:avLst/>
          </a:prstGeom>
        </p:spPr>
        <p:txBody>
          <a:bodyPr wrap="square">
            <a:spAutoFit/>
          </a:bodyPr>
          <a:lstStyle/>
          <a:p>
            <a:r>
              <a:rPr lang="en-US" sz="2400" b="1" i="1" dirty="0"/>
              <a:t>Ex 5:</a:t>
            </a:r>
          </a:p>
          <a:p>
            <a:endParaRPr lang="en-US" sz="2400" dirty="0"/>
          </a:p>
          <a:p>
            <a:r>
              <a:rPr lang="en-US" sz="2400" dirty="0"/>
              <a:t>import matplotlib.pyplot as plt</a:t>
            </a:r>
          </a:p>
          <a:p>
            <a:r>
              <a:rPr lang="en-US" sz="2400" dirty="0"/>
              <a:t>import numpy as np</a:t>
            </a:r>
          </a:p>
          <a:p>
            <a:r>
              <a:rPr lang="en-US" sz="2400" dirty="0"/>
              <a:t>x = np.linspace(-5, 5, 1000)</a:t>
            </a:r>
          </a:p>
          <a:p>
            <a:r>
              <a:rPr lang="en-US" sz="2400" dirty="0"/>
              <a:t>plt.errorbar(x, -1+x**2/20+.2*np.random.rand(len(x)), x/20)</a:t>
            </a:r>
          </a:p>
          <a:p>
            <a:r>
              <a:rPr lang="en-US" sz="2400" dirty="0"/>
              <a:t>plt.show()</a:t>
            </a:r>
          </a:p>
        </p:txBody>
      </p:sp>
      <p:sp>
        <p:nvSpPr>
          <p:cNvPr id="3" name="TextBox 2"/>
          <p:cNvSpPr txBox="1"/>
          <p:nvPr/>
        </p:nvSpPr>
        <p:spPr>
          <a:xfrm>
            <a:off x="0" y="2819400"/>
            <a:ext cx="1103187" cy="461665"/>
          </a:xfrm>
          <a:prstGeom prst="rect">
            <a:avLst/>
          </a:prstGeom>
          <a:noFill/>
        </p:spPr>
        <p:txBody>
          <a:bodyPr wrap="none" rtlCol="0">
            <a:spAutoFit/>
          </a:bodyPr>
          <a:lstStyle/>
          <a:p>
            <a:r>
              <a:rPr lang="en-US" sz="2400" b="1" i="1" dirty="0"/>
              <a:t>Output</a:t>
            </a:r>
          </a:p>
        </p:txBody>
      </p:sp>
      <p:pic>
        <p:nvPicPr>
          <p:cNvPr id="5122" name="Picture 2" descr="C:\Users\Admin\Desktop\Figure_1.png"/>
          <p:cNvPicPr>
            <a:picLocks noChangeAspect="1" noChangeArrowheads="1"/>
          </p:cNvPicPr>
          <p:nvPr/>
        </p:nvPicPr>
        <p:blipFill>
          <a:blip r:embed="rId2" cstate="print"/>
          <a:srcRect/>
          <a:stretch>
            <a:fillRect/>
          </a:stretch>
        </p:blipFill>
        <p:spPr bwMode="auto">
          <a:xfrm>
            <a:off x="1752600" y="2743200"/>
            <a:ext cx="6842125" cy="41148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2677656"/>
          </a:xfrm>
          <a:prstGeom prst="rect">
            <a:avLst/>
          </a:prstGeom>
        </p:spPr>
        <p:txBody>
          <a:bodyPr wrap="square">
            <a:spAutoFit/>
          </a:bodyPr>
          <a:lstStyle/>
          <a:p>
            <a:r>
              <a:rPr lang="en-US" sz="2400" b="1" i="1" dirty="0"/>
              <a:t>Ex 6 </a:t>
            </a:r>
            <a:r>
              <a:rPr lang="en-US" sz="2400" dirty="0"/>
              <a:t>Plot 1-D histogram</a:t>
            </a:r>
          </a:p>
          <a:p>
            <a:endParaRPr lang="en-US" sz="2400" b="1" i="1" dirty="0"/>
          </a:p>
          <a:p>
            <a:r>
              <a:rPr lang="en-US" sz="2400" dirty="0"/>
              <a:t>import matplotlib.pyplot as plt</a:t>
            </a:r>
          </a:p>
          <a:p>
            <a:r>
              <a:rPr lang="en-US" sz="2400" dirty="0"/>
              <a:t>from numpy.random import normal</a:t>
            </a:r>
          </a:p>
          <a:p>
            <a:r>
              <a:rPr lang="en-US" sz="2400" dirty="0"/>
              <a:t>data = normal(0, 1, (2000, ))</a:t>
            </a:r>
          </a:p>
          <a:p>
            <a:r>
              <a:rPr lang="en-US" sz="2400" dirty="0"/>
              <a:t>plt.hist(data)</a:t>
            </a:r>
          </a:p>
          <a:p>
            <a:r>
              <a:rPr lang="en-US" sz="2400" dirty="0"/>
              <a:t>plt.show()</a:t>
            </a:r>
          </a:p>
        </p:txBody>
      </p:sp>
      <p:sp>
        <p:nvSpPr>
          <p:cNvPr id="3" name="TextBox 2"/>
          <p:cNvSpPr txBox="1"/>
          <p:nvPr/>
        </p:nvSpPr>
        <p:spPr>
          <a:xfrm>
            <a:off x="0" y="2819400"/>
            <a:ext cx="1103187" cy="461665"/>
          </a:xfrm>
          <a:prstGeom prst="rect">
            <a:avLst/>
          </a:prstGeom>
          <a:noFill/>
        </p:spPr>
        <p:txBody>
          <a:bodyPr wrap="none" rtlCol="0">
            <a:spAutoFit/>
          </a:bodyPr>
          <a:lstStyle/>
          <a:p>
            <a:r>
              <a:rPr lang="en-US" sz="2400" b="1" i="1" dirty="0"/>
              <a:t>Output</a:t>
            </a:r>
          </a:p>
        </p:txBody>
      </p:sp>
      <p:pic>
        <p:nvPicPr>
          <p:cNvPr id="6146" name="Picture 2" descr="C:\Users\Admin\Desktop\Figure_1.png"/>
          <p:cNvPicPr>
            <a:picLocks noChangeAspect="1" noChangeArrowheads="1"/>
          </p:cNvPicPr>
          <p:nvPr/>
        </p:nvPicPr>
        <p:blipFill>
          <a:blip r:embed="rId2" cstate="print"/>
          <a:srcRect/>
          <a:stretch>
            <a:fillRect/>
          </a:stretch>
        </p:blipFill>
        <p:spPr bwMode="auto">
          <a:xfrm>
            <a:off x="2438400" y="2133600"/>
            <a:ext cx="6477000" cy="438943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3999" cy="3477875"/>
          </a:xfrm>
          <a:prstGeom prst="rect">
            <a:avLst/>
          </a:prstGeom>
        </p:spPr>
        <p:txBody>
          <a:bodyPr wrap="square">
            <a:spAutoFit/>
          </a:bodyPr>
          <a:lstStyle/>
          <a:p>
            <a:pPr algn="ctr"/>
            <a:endParaRPr lang="en-US" sz="4400" b="1" dirty="0"/>
          </a:p>
          <a:p>
            <a:pPr algn="ctr"/>
            <a:endParaRPr lang="en-US" sz="4400" b="1" dirty="0"/>
          </a:p>
          <a:p>
            <a:pPr algn="ctr"/>
            <a:endParaRPr lang="en-US" sz="4400" b="1" dirty="0"/>
          </a:p>
          <a:p>
            <a:pPr algn="ctr"/>
            <a:endParaRPr lang="en-US" sz="4400" b="1" dirty="0"/>
          </a:p>
          <a:p>
            <a:pPr algn="ctr"/>
            <a:r>
              <a:rPr lang="en-US" sz="4400" b="1" dirty="0"/>
              <a:t>Numpy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785652"/>
          </a:xfrm>
          <a:prstGeom prst="rect">
            <a:avLst/>
          </a:prstGeom>
        </p:spPr>
        <p:txBody>
          <a:bodyPr wrap="square">
            <a:spAutoFit/>
          </a:bodyPr>
          <a:lstStyle/>
          <a:p>
            <a:endParaRPr lang="en-US" sz="2400" dirty="0"/>
          </a:p>
          <a:p>
            <a:r>
              <a:rPr lang="en-US" sz="2400" b="1" dirty="0"/>
              <a:t>Ex 7</a:t>
            </a:r>
          </a:p>
          <a:p>
            <a:r>
              <a:rPr lang="en-US" sz="2400" dirty="0"/>
              <a:t>import matplotlib.pyplot as plt</a:t>
            </a:r>
          </a:p>
          <a:p>
            <a:r>
              <a:rPr lang="en-US" sz="2400" dirty="0"/>
              <a:t>import numpy as np</a:t>
            </a:r>
          </a:p>
          <a:p>
            <a:r>
              <a:rPr lang="en-US" sz="2400" dirty="0"/>
              <a:t>x = np.linspace(-5, 5, 1000)</a:t>
            </a:r>
          </a:p>
          <a:p>
            <a:r>
              <a:rPr lang="en-US" sz="2400" dirty="0"/>
              <a:t>img = np.fromfunction(lambda x, y: np.sin((x/200.)*(y/200.)**2), (1000, 1000))</a:t>
            </a:r>
          </a:p>
          <a:p>
            <a:r>
              <a:rPr lang="en-US" sz="2400" dirty="0"/>
              <a:t>plt.gray()</a:t>
            </a:r>
          </a:p>
          <a:p>
            <a:r>
              <a:rPr lang="en-US" sz="2400" dirty="0"/>
              <a:t>plt.imshow(img)</a:t>
            </a:r>
          </a:p>
          <a:p>
            <a:r>
              <a:rPr lang="en-US" sz="2400" dirty="0"/>
              <a:t>plt.show()</a:t>
            </a:r>
          </a:p>
        </p:txBody>
      </p:sp>
      <p:sp>
        <p:nvSpPr>
          <p:cNvPr id="3" name="TextBox 2"/>
          <p:cNvSpPr txBox="1"/>
          <p:nvPr/>
        </p:nvSpPr>
        <p:spPr>
          <a:xfrm>
            <a:off x="0" y="3733800"/>
            <a:ext cx="1103187" cy="461665"/>
          </a:xfrm>
          <a:prstGeom prst="rect">
            <a:avLst/>
          </a:prstGeom>
          <a:noFill/>
        </p:spPr>
        <p:txBody>
          <a:bodyPr wrap="none" rtlCol="0">
            <a:spAutoFit/>
          </a:bodyPr>
          <a:lstStyle/>
          <a:p>
            <a:r>
              <a:rPr lang="en-US" sz="2400" b="1" i="1" dirty="0"/>
              <a:t>Output</a:t>
            </a:r>
          </a:p>
        </p:txBody>
      </p:sp>
      <p:pic>
        <p:nvPicPr>
          <p:cNvPr id="7170" name="Picture 2" descr="C:\Users\Admin\Desktop\Figure_1.png"/>
          <p:cNvPicPr>
            <a:picLocks noChangeAspect="1" noChangeArrowheads="1"/>
          </p:cNvPicPr>
          <p:nvPr/>
        </p:nvPicPr>
        <p:blipFill>
          <a:blip r:embed="rId2" cstate="print"/>
          <a:srcRect/>
          <a:stretch>
            <a:fillRect/>
          </a:stretch>
        </p:blipFill>
        <p:spPr bwMode="auto">
          <a:xfrm>
            <a:off x="2514601" y="2468563"/>
            <a:ext cx="6629400" cy="4389437"/>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24315"/>
          </a:xfrm>
          <a:prstGeom prst="rect">
            <a:avLst/>
          </a:prstGeom>
        </p:spPr>
        <p:txBody>
          <a:bodyPr wrap="square">
            <a:spAutoFit/>
          </a:bodyPr>
          <a:lstStyle/>
          <a:p>
            <a:r>
              <a:rPr lang="en-US" sz="2400" b="1" dirty="0"/>
              <a:t>Ex 8 </a:t>
            </a:r>
            <a:r>
              <a:rPr lang="en-US" sz="2400" dirty="0"/>
              <a:t>Create a pseudocolor plot of a 2-D array</a:t>
            </a:r>
            <a:endParaRPr lang="en-US" sz="2400" b="1" dirty="0"/>
          </a:p>
          <a:p>
            <a:endParaRPr lang="en-US" sz="2400" dirty="0"/>
          </a:p>
          <a:p>
            <a:r>
              <a:rPr lang="en-US" sz="2400" dirty="0"/>
              <a:t>import matplotlib.pyplot as plt</a:t>
            </a:r>
          </a:p>
          <a:p>
            <a:r>
              <a:rPr lang="en-US" sz="2400" dirty="0"/>
              <a:t>import numpy as np</a:t>
            </a:r>
          </a:p>
          <a:p>
            <a:r>
              <a:rPr lang="en-US" sz="2400" dirty="0"/>
              <a:t>r = np.linspace(1., 16, 100)</a:t>
            </a:r>
          </a:p>
          <a:p>
            <a:r>
              <a:rPr lang="en-US" sz="2400" dirty="0"/>
              <a:t>th = np.linspace(0., np.pi, 100)</a:t>
            </a:r>
          </a:p>
          <a:p>
            <a:r>
              <a:rPr lang="en-US" sz="2400" dirty="0"/>
              <a:t>R, TH = np.meshgrid(r, th)</a:t>
            </a:r>
          </a:p>
          <a:p>
            <a:r>
              <a:rPr lang="en-US" sz="2400" dirty="0"/>
              <a:t>X = R*np.cos(TH)</a:t>
            </a:r>
          </a:p>
          <a:p>
            <a:r>
              <a:rPr lang="en-US" sz="2400" dirty="0"/>
              <a:t>Y = R*np.sin(TH)</a:t>
            </a:r>
          </a:p>
          <a:p>
            <a:r>
              <a:rPr lang="en-US" sz="2400" dirty="0"/>
              <a:t>Z = 4*TH+R</a:t>
            </a:r>
          </a:p>
          <a:p>
            <a:r>
              <a:rPr lang="en-US" sz="2400" dirty="0"/>
              <a:t>plt.pcolor(X, Y, Z)</a:t>
            </a:r>
          </a:p>
          <a:p>
            <a:r>
              <a:rPr lang="en-US" sz="2400" dirty="0"/>
              <a:t>plt.show()</a:t>
            </a:r>
          </a:p>
        </p:txBody>
      </p:sp>
      <p:pic>
        <p:nvPicPr>
          <p:cNvPr id="8194" name="Picture 2" descr="C:\Users\Admin\Desktop\Figure_1.png"/>
          <p:cNvPicPr>
            <a:picLocks noChangeAspect="1" noChangeArrowheads="1"/>
          </p:cNvPicPr>
          <p:nvPr/>
        </p:nvPicPr>
        <p:blipFill>
          <a:blip r:embed="rId2" cstate="print"/>
          <a:srcRect/>
          <a:stretch>
            <a:fillRect/>
          </a:stretch>
        </p:blipFill>
        <p:spPr bwMode="auto">
          <a:xfrm>
            <a:off x="3505201" y="2468563"/>
            <a:ext cx="5410200" cy="4389437"/>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3477875"/>
          </a:xfrm>
          <a:prstGeom prst="rect">
            <a:avLst/>
          </a:prstGeom>
          <a:noFill/>
        </p:spPr>
        <p:txBody>
          <a:bodyPr wrap="square" rtlCol="0">
            <a:spAutoFit/>
          </a:bodyPr>
          <a:lstStyle/>
          <a:p>
            <a:pPr algn="ctr"/>
            <a:endParaRPr lang="en-US" sz="4400" b="1" dirty="0"/>
          </a:p>
          <a:p>
            <a:pPr algn="ctr"/>
            <a:endParaRPr lang="en-US" sz="4400" b="1" dirty="0"/>
          </a:p>
          <a:p>
            <a:pPr algn="ctr"/>
            <a:endParaRPr lang="en-US" sz="4400" b="1" dirty="0"/>
          </a:p>
          <a:p>
            <a:pPr algn="ctr"/>
            <a:endParaRPr lang="en-US" sz="4400" b="1" dirty="0"/>
          </a:p>
          <a:p>
            <a:pPr algn="ctr"/>
            <a:r>
              <a:rPr lang="en-US" sz="4400" b="1" dirty="0"/>
              <a:t>scipy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467057"/>
          </a:xfrm>
          <a:prstGeom prst="rect">
            <a:avLst/>
          </a:prstGeom>
        </p:spPr>
        <p:txBody>
          <a:bodyPr wrap="square">
            <a:spAutoFit/>
          </a:bodyPr>
          <a:lstStyle/>
          <a:p>
            <a:pPr algn="just">
              <a:lnSpc>
                <a:spcPct val="150000"/>
              </a:lnSpc>
              <a:buFont typeface="Wingdings" pitchFamily="2" charset="2"/>
              <a:buChar char="§"/>
            </a:pPr>
            <a:r>
              <a:rPr lang="en-US" sz="2400" dirty="0"/>
              <a:t>        SciPy is a free and open-source Python library used for scientific computing and technical computing.</a:t>
            </a:r>
          </a:p>
          <a:p>
            <a:pPr algn="just">
              <a:lnSpc>
                <a:spcPct val="150000"/>
              </a:lnSpc>
              <a:buFont typeface="Wingdings" pitchFamily="2" charset="2"/>
              <a:buChar char="§"/>
            </a:pPr>
            <a:r>
              <a:rPr lang="en-US" sz="2400" dirty="0"/>
              <a:t>        SciPy contains modules for optimization, linear algebra, integration, special functions, FFT, signal and image processing, solvers and other tasks common in science and engineering.</a:t>
            </a:r>
          </a:p>
          <a:p>
            <a:pPr algn="just">
              <a:lnSpc>
                <a:spcPct val="150000"/>
              </a:lnSpc>
              <a:buFont typeface="Wingdings" pitchFamily="2" charset="2"/>
              <a:buChar char="§"/>
            </a:pPr>
            <a:r>
              <a:rPr lang="en-US" sz="2400" dirty="0"/>
              <a:t>       SciPy builds on the Numpy array object and is part of the Numpy stack which includes tools like Matplotlib, pandas and SymPy, and an expanding set of scientific computing libraries.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pPr algn="just">
              <a:lnSpc>
                <a:spcPct val="150000"/>
              </a:lnSpc>
            </a:pPr>
            <a:r>
              <a:rPr lang="en-US" sz="2400" dirty="0"/>
              <a:t>scipy is composed of task-specific sub-modules</a:t>
            </a:r>
          </a:p>
          <a:p>
            <a:pPr algn="just">
              <a:lnSpc>
                <a:spcPct val="150000"/>
              </a:lnSpc>
            </a:pPr>
            <a:r>
              <a:rPr lang="en-US" sz="2400" b="1" dirty="0"/>
              <a:t>scipy.cluste</a:t>
            </a:r>
            <a:r>
              <a:rPr lang="en-US" sz="2400" dirty="0"/>
              <a:t>r</a:t>
            </a:r>
            <a:r>
              <a:rPr lang="en-US" sz="2400" b="1" dirty="0"/>
              <a:t>		</a:t>
            </a:r>
            <a:r>
              <a:rPr lang="en-US" sz="2400" dirty="0"/>
              <a:t>Vector quantization / Kmeans</a:t>
            </a:r>
          </a:p>
          <a:p>
            <a:pPr algn="just"/>
            <a:r>
              <a:rPr lang="en-US" sz="2400" b="1" dirty="0"/>
              <a:t>scipy.constants	</a:t>
            </a:r>
            <a:r>
              <a:rPr lang="en-US" sz="2400" dirty="0"/>
              <a:t>Physical and mathematical constants</a:t>
            </a:r>
          </a:p>
          <a:p>
            <a:pPr algn="just"/>
            <a:r>
              <a:rPr lang="en-US" sz="2400" b="1" dirty="0" smtClean="0"/>
              <a:t>scipy.fft</a:t>
            </a:r>
            <a:r>
              <a:rPr lang="en-US" sz="2400" b="1" dirty="0"/>
              <a:t>		</a:t>
            </a:r>
            <a:r>
              <a:rPr lang="en-US" sz="2400" dirty="0"/>
              <a:t>Fourier transform</a:t>
            </a:r>
          </a:p>
          <a:p>
            <a:pPr algn="just"/>
            <a:r>
              <a:rPr lang="en-US" sz="2400" b="1" dirty="0"/>
              <a:t>scipy.integrate	</a:t>
            </a:r>
            <a:r>
              <a:rPr lang="en-US" sz="2400" dirty="0"/>
              <a:t>Integration routines</a:t>
            </a:r>
          </a:p>
          <a:p>
            <a:pPr algn="just"/>
            <a:r>
              <a:rPr lang="en-US" sz="2400" b="1" dirty="0"/>
              <a:t>scipy.interpolate	</a:t>
            </a:r>
            <a:r>
              <a:rPr lang="en-US" sz="2400" dirty="0"/>
              <a:t>Interpolation</a:t>
            </a:r>
          </a:p>
          <a:p>
            <a:pPr algn="just"/>
            <a:r>
              <a:rPr lang="en-US" sz="2400" b="1" dirty="0"/>
              <a:t>scipy.io		</a:t>
            </a:r>
            <a:r>
              <a:rPr lang="en-US" sz="2400" dirty="0"/>
              <a:t>Data input and output</a:t>
            </a:r>
          </a:p>
          <a:p>
            <a:pPr algn="just"/>
            <a:r>
              <a:rPr lang="en-US" sz="2400" b="1" dirty="0"/>
              <a:t>scipy.linalg		</a:t>
            </a:r>
            <a:r>
              <a:rPr lang="en-US" sz="2400" dirty="0"/>
              <a:t>Linear algebra routines</a:t>
            </a:r>
          </a:p>
          <a:p>
            <a:pPr algn="just"/>
            <a:r>
              <a:rPr lang="en-US" sz="2400" b="1" dirty="0"/>
              <a:t>scipy.ndimage		</a:t>
            </a:r>
            <a:r>
              <a:rPr lang="en-US" sz="2400" dirty="0"/>
              <a:t>n-dimensional image package</a:t>
            </a:r>
          </a:p>
          <a:p>
            <a:pPr algn="just"/>
            <a:r>
              <a:rPr lang="en-US" sz="2400" b="1" dirty="0"/>
              <a:t>scipy.odr		</a:t>
            </a:r>
            <a:r>
              <a:rPr lang="en-US" sz="2400" dirty="0"/>
              <a:t>Orthogonal distance regression</a:t>
            </a:r>
          </a:p>
          <a:p>
            <a:pPr algn="just"/>
            <a:r>
              <a:rPr lang="en-US" sz="2400" b="1" dirty="0"/>
              <a:t>scipy.optimize 	</a:t>
            </a:r>
            <a:r>
              <a:rPr lang="en-US" sz="2400" dirty="0"/>
              <a:t>Optimization</a:t>
            </a:r>
          </a:p>
          <a:p>
            <a:pPr algn="just"/>
            <a:r>
              <a:rPr lang="en-US" sz="2400" b="1" dirty="0"/>
              <a:t>scipy.signal		</a:t>
            </a:r>
            <a:r>
              <a:rPr lang="en-US" sz="2400" dirty="0"/>
              <a:t>Signal processing</a:t>
            </a:r>
          </a:p>
          <a:p>
            <a:pPr algn="just"/>
            <a:r>
              <a:rPr lang="en-US" sz="2400" b="1" dirty="0"/>
              <a:t>scipy.sparse		</a:t>
            </a:r>
            <a:r>
              <a:rPr lang="en-US" sz="2400" dirty="0"/>
              <a:t>Sparse matrices</a:t>
            </a:r>
          </a:p>
          <a:p>
            <a:pPr algn="just"/>
            <a:r>
              <a:rPr lang="en-US" sz="2400" b="1" dirty="0"/>
              <a:t>scipy.spatial		</a:t>
            </a:r>
            <a:r>
              <a:rPr lang="en-US" sz="2400" dirty="0"/>
              <a:t>Spatial data structures and algorithms</a:t>
            </a:r>
          </a:p>
          <a:p>
            <a:pPr algn="just"/>
            <a:r>
              <a:rPr lang="en-US" sz="2400" b="1" dirty="0"/>
              <a:t>scipy.special		</a:t>
            </a:r>
            <a:r>
              <a:rPr lang="en-US" sz="2400" dirty="0"/>
              <a:t>Any special mathematical functions</a:t>
            </a:r>
          </a:p>
          <a:p>
            <a:pPr algn="just"/>
            <a:r>
              <a:rPr lang="en-US" sz="2400" b="1" dirty="0"/>
              <a:t>scipy.stats		</a:t>
            </a:r>
            <a:r>
              <a:rPr lang="en-US" sz="2400" dirty="0"/>
              <a:t>Statistics</a:t>
            </a:r>
          </a:p>
          <a:p>
            <a:pPr algn="just"/>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71194"/>
          </a:xfrm>
          <a:prstGeom prst="rect">
            <a:avLst/>
          </a:prstGeom>
        </p:spPr>
        <p:txBody>
          <a:bodyPr wrap="square">
            <a:spAutoFit/>
          </a:bodyPr>
          <a:lstStyle/>
          <a:p>
            <a:r>
              <a:rPr lang="en-US" sz="2400" b="1" dirty="0" smtClean="0">
                <a:solidFill>
                  <a:srgbClr val="FF0000"/>
                </a:solidFill>
                <a:latin typeface="Times New Roman" pitchFamily="18" charset="0"/>
                <a:cs typeface="Times New Roman" pitchFamily="18" charset="0"/>
              </a:rPr>
              <a:t>Special Functions:</a:t>
            </a:r>
          </a:p>
          <a:p>
            <a:pPr algn="just"/>
            <a:r>
              <a:rPr lang="en-US" sz="2400" dirty="0" err="1" smtClean="0">
                <a:latin typeface="Times New Roman" pitchFamily="18" charset="0"/>
                <a:cs typeface="Times New Roman" pitchFamily="18" charset="0"/>
              </a:rPr>
              <a:t>SciPy</a:t>
            </a:r>
            <a:r>
              <a:rPr lang="en-US" sz="2400" dirty="0" smtClean="0">
                <a:latin typeface="Times New Roman" pitchFamily="18" charset="0"/>
                <a:cs typeface="Times New Roman" pitchFamily="18" charset="0"/>
              </a:rPr>
              <a:t> provides a number of special functions that are used in mathematical physics such as elliptic, convenience functions, gamma, beta, etc. </a:t>
            </a:r>
          </a:p>
          <a:p>
            <a:pPr algn="just"/>
            <a:r>
              <a:rPr lang="en-US" sz="2400" b="1" dirty="0" smtClean="0">
                <a:latin typeface="Times New Roman" pitchFamily="18" charset="0"/>
                <a:cs typeface="Times New Roman" pitchFamily="18" charset="0"/>
              </a:rPr>
              <a:t>Example:</a:t>
            </a:r>
          </a:p>
          <a:p>
            <a:pPr algn="just"/>
            <a:r>
              <a:rPr lang="en-US" sz="2200" dirty="0" smtClean="0">
                <a:latin typeface="Times New Roman" pitchFamily="18" charset="0"/>
                <a:cs typeface="Times New Roman" pitchFamily="18" charset="0"/>
              </a:rPr>
              <a:t>from </a:t>
            </a:r>
            <a:r>
              <a:rPr lang="en-US" sz="2200" dirty="0" err="1" smtClean="0">
                <a:latin typeface="Times New Roman" pitchFamily="18" charset="0"/>
                <a:cs typeface="Times New Roman" pitchFamily="18" charset="0"/>
              </a:rPr>
              <a:t>scipy.special</a:t>
            </a:r>
            <a:r>
              <a:rPr lang="en-US" sz="2200" dirty="0" smtClean="0">
                <a:latin typeface="Times New Roman" pitchFamily="18" charset="0"/>
                <a:cs typeface="Times New Roman" pitchFamily="18" charset="0"/>
              </a:rPr>
              <a:t> import *</a:t>
            </a:r>
          </a:p>
          <a:p>
            <a:pPr algn="just"/>
            <a:r>
              <a:rPr lang="en-US" sz="2200" dirty="0" err="1" smtClean="0">
                <a:latin typeface="Times New Roman" pitchFamily="18" charset="0"/>
                <a:cs typeface="Times New Roman" pitchFamily="18" charset="0"/>
              </a:rPr>
              <a:t>cb</a:t>
            </a:r>
            <a:r>
              <a:rPr lang="en-US" sz="2200" dirty="0" smtClean="0">
                <a:latin typeface="Times New Roman" pitchFamily="18" charset="0"/>
                <a:cs typeface="Times New Roman" pitchFamily="18" charset="0"/>
              </a:rPr>
              <a:t> = </a:t>
            </a:r>
            <a:r>
              <a:rPr lang="en-US" sz="2200" dirty="0" err="1" smtClean="0">
                <a:latin typeface="Times New Roman" pitchFamily="18" charset="0"/>
                <a:cs typeface="Times New Roman" pitchFamily="18" charset="0"/>
              </a:rPr>
              <a:t>cbrt</a:t>
            </a:r>
            <a:r>
              <a:rPr lang="en-US" sz="2200" dirty="0" smtClean="0">
                <a:latin typeface="Times New Roman" pitchFamily="18" charset="0"/>
                <a:cs typeface="Times New Roman" pitchFamily="18" charset="0"/>
              </a:rPr>
              <a:t>([8, 125])</a:t>
            </a:r>
          </a:p>
          <a:p>
            <a:pPr algn="just"/>
            <a:r>
              <a:rPr lang="en-US" sz="2200" dirty="0" smtClean="0">
                <a:latin typeface="Times New Roman" pitchFamily="18" charset="0"/>
                <a:cs typeface="Times New Roman" pitchFamily="18" charset="0"/>
              </a:rPr>
              <a:t>print(</a:t>
            </a:r>
            <a:r>
              <a:rPr lang="en-US" sz="2200" dirty="0" err="1" smtClean="0">
                <a:latin typeface="Times New Roman" pitchFamily="18" charset="0"/>
                <a:cs typeface="Times New Roman" pitchFamily="18" charset="0"/>
              </a:rPr>
              <a:t>cb</a:t>
            </a:r>
            <a:r>
              <a:rPr lang="en-US" sz="2200" dirty="0" smtClean="0">
                <a:latin typeface="Times New Roman" pitchFamily="18" charset="0"/>
                <a:cs typeface="Times New Roman" pitchFamily="18" charset="0"/>
              </a:rPr>
              <a:t>)</a:t>
            </a:r>
          </a:p>
          <a:p>
            <a:pPr algn="just"/>
            <a:r>
              <a:rPr lang="en-US" sz="2200" dirty="0" smtClean="0">
                <a:latin typeface="Times New Roman" pitchFamily="18" charset="0"/>
                <a:cs typeface="Times New Roman" pitchFamily="18" charset="0"/>
              </a:rPr>
              <a:t>com = comb(5, 2)</a:t>
            </a:r>
          </a:p>
          <a:p>
            <a:pPr algn="just"/>
            <a:r>
              <a:rPr lang="en-US" sz="2200" dirty="0" smtClean="0">
                <a:latin typeface="Times New Roman" pitchFamily="18" charset="0"/>
                <a:cs typeface="Times New Roman" pitchFamily="18" charset="0"/>
              </a:rPr>
              <a:t>print(com)</a:t>
            </a:r>
          </a:p>
          <a:p>
            <a:pPr algn="just"/>
            <a:r>
              <a:rPr lang="en-US" sz="2200" dirty="0" smtClean="0">
                <a:latin typeface="Times New Roman" pitchFamily="18" charset="0"/>
                <a:cs typeface="Times New Roman" pitchFamily="18" charset="0"/>
              </a:rPr>
              <a:t>per = perm(5, 2)</a:t>
            </a:r>
          </a:p>
          <a:p>
            <a:pPr algn="just"/>
            <a:r>
              <a:rPr lang="en-US" sz="2200" dirty="0" smtClean="0">
                <a:latin typeface="Times New Roman" pitchFamily="18" charset="0"/>
                <a:cs typeface="Times New Roman" pitchFamily="18" charset="0"/>
              </a:rPr>
              <a:t>print(per)</a:t>
            </a:r>
          </a:p>
          <a:p>
            <a:pPr algn="just"/>
            <a:r>
              <a:rPr lang="en-US" sz="2200" dirty="0" smtClean="0">
                <a:latin typeface="Times New Roman" pitchFamily="18" charset="0"/>
                <a:cs typeface="Times New Roman" pitchFamily="18" charset="0"/>
              </a:rPr>
              <a:t>c = </a:t>
            </a:r>
            <a:r>
              <a:rPr lang="en-US" sz="2200" dirty="0" err="1" smtClean="0">
                <a:latin typeface="Times New Roman" pitchFamily="18" charset="0"/>
                <a:cs typeface="Times New Roman" pitchFamily="18" charset="0"/>
              </a:rPr>
              <a:t>sindg</a:t>
            </a:r>
            <a:r>
              <a:rPr lang="en-US" sz="2200" dirty="0" smtClean="0">
                <a:latin typeface="Times New Roman" pitchFamily="18" charset="0"/>
                <a:cs typeface="Times New Roman" pitchFamily="18" charset="0"/>
              </a:rPr>
              <a:t>(90)</a:t>
            </a:r>
          </a:p>
          <a:p>
            <a:pPr algn="just"/>
            <a:r>
              <a:rPr lang="en-US" sz="2200" dirty="0" smtClean="0">
                <a:latin typeface="Times New Roman" pitchFamily="18" charset="0"/>
                <a:cs typeface="Times New Roman" pitchFamily="18" charset="0"/>
              </a:rPr>
              <a:t>print(c)</a:t>
            </a:r>
          </a:p>
          <a:p>
            <a:pPr algn="just"/>
            <a:r>
              <a:rPr lang="en-US" sz="2200" dirty="0" smtClean="0">
                <a:latin typeface="Times New Roman" pitchFamily="18" charset="0"/>
                <a:cs typeface="Times New Roman" pitchFamily="18" charset="0"/>
              </a:rPr>
              <a:t>d = </a:t>
            </a:r>
            <a:r>
              <a:rPr lang="en-US" sz="2200" dirty="0" err="1" smtClean="0">
                <a:latin typeface="Times New Roman" pitchFamily="18" charset="0"/>
                <a:cs typeface="Times New Roman" pitchFamily="18" charset="0"/>
              </a:rPr>
              <a:t>cosdg</a:t>
            </a:r>
            <a:r>
              <a:rPr lang="en-US" sz="2200" dirty="0" smtClean="0">
                <a:latin typeface="Times New Roman" pitchFamily="18" charset="0"/>
                <a:cs typeface="Times New Roman" pitchFamily="18" charset="0"/>
              </a:rPr>
              <a:t>(45)</a:t>
            </a:r>
          </a:p>
          <a:p>
            <a:pPr algn="just"/>
            <a:r>
              <a:rPr lang="en-US" sz="2200" dirty="0" smtClean="0">
                <a:latin typeface="Times New Roman" pitchFamily="18" charset="0"/>
                <a:cs typeface="Times New Roman" pitchFamily="18" charset="0"/>
              </a:rPr>
              <a:t>print(d)		</a:t>
            </a:r>
            <a:r>
              <a:rPr lang="en-US" sz="2400" dirty="0" smtClean="0">
                <a:latin typeface="Times New Roman" pitchFamily="18" charset="0"/>
                <a:cs typeface="Times New Roman" pitchFamily="18" charset="0"/>
              </a:rPr>
              <a:t>				[2. 5.]</a:t>
            </a:r>
          </a:p>
          <a:p>
            <a:pPr algn="just"/>
            <a:r>
              <a:rPr lang="en-US" sz="2400" dirty="0" smtClean="0">
                <a:latin typeface="Times New Roman" pitchFamily="18" charset="0"/>
                <a:cs typeface="Times New Roman" pitchFamily="18" charset="0"/>
              </a:rPr>
              <a:t>						10.0</a:t>
            </a:r>
          </a:p>
          <a:p>
            <a:pPr algn="just"/>
            <a:r>
              <a:rPr lang="en-US" sz="2400" dirty="0" smtClean="0">
                <a:latin typeface="Times New Roman" pitchFamily="18" charset="0"/>
                <a:cs typeface="Times New Roman" pitchFamily="18" charset="0"/>
              </a:rPr>
              <a:t>						20.0</a:t>
            </a:r>
          </a:p>
          <a:p>
            <a:pPr algn="just"/>
            <a:r>
              <a:rPr lang="en-US" sz="2400" dirty="0" smtClean="0">
                <a:latin typeface="Times New Roman" pitchFamily="18" charset="0"/>
                <a:cs typeface="Times New Roman" pitchFamily="18" charset="0"/>
              </a:rPr>
              <a:t>						1.0</a:t>
            </a:r>
          </a:p>
          <a:p>
            <a:pPr algn="just"/>
            <a:r>
              <a:rPr lang="en-US" sz="2400" dirty="0" smtClean="0">
                <a:latin typeface="Times New Roman" pitchFamily="18" charset="0"/>
                <a:cs typeface="Times New Roman" pitchFamily="18" charset="0"/>
              </a:rPr>
              <a:t>						0.7071067811865475</a:t>
            </a:r>
            <a:endParaRPr lang="en-US" sz="24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91600" cy="7879080"/>
          </a:xfrm>
          <a:prstGeom prst="rect">
            <a:avLst/>
          </a:prstGeom>
        </p:spPr>
        <p:txBody>
          <a:bodyPr wrap="square">
            <a:spAutoFit/>
          </a:bodyPr>
          <a:lstStyle/>
          <a:p>
            <a:r>
              <a:rPr lang="en-US" sz="2200" b="1" dirty="0" smtClean="0">
                <a:solidFill>
                  <a:srgbClr val="FF0000"/>
                </a:solidFill>
                <a:latin typeface="Times New Roman" pitchFamily="18" charset="0"/>
                <a:cs typeface="Times New Roman" pitchFamily="18" charset="0"/>
              </a:rPr>
              <a:t>Integration Functions:</a:t>
            </a:r>
            <a:endParaRPr lang="en-US" sz="2200" dirty="0" smtClean="0">
              <a:solidFill>
                <a:srgbClr val="FF0000"/>
              </a:solidFill>
              <a:latin typeface="Times New Roman" pitchFamily="18" charset="0"/>
              <a:cs typeface="Times New Roman" pitchFamily="18" charset="0"/>
            </a:endParaRPr>
          </a:p>
          <a:p>
            <a:r>
              <a:rPr lang="en-US" sz="2200" dirty="0" err="1" smtClean="0">
                <a:latin typeface="Times New Roman" pitchFamily="18" charset="0"/>
                <a:cs typeface="Times New Roman" pitchFamily="18" charset="0"/>
              </a:rPr>
              <a:t>SciPy</a:t>
            </a:r>
            <a:r>
              <a:rPr lang="en-US" sz="2200" dirty="0" smtClean="0">
                <a:latin typeface="Times New Roman" pitchFamily="18" charset="0"/>
                <a:cs typeface="Times New Roman" pitchFamily="18" charset="0"/>
              </a:rPr>
              <a:t> provides a number of functions to solve integrals.</a:t>
            </a:r>
          </a:p>
          <a:p>
            <a:r>
              <a:rPr lang="en-US" sz="2200" b="1" dirty="0" smtClean="0">
                <a:latin typeface="Times New Roman" pitchFamily="18" charset="0"/>
                <a:cs typeface="Times New Roman" pitchFamily="18" charset="0"/>
              </a:rPr>
              <a:t>Ex:</a:t>
            </a:r>
          </a:p>
          <a:p>
            <a:pPr fontAlgn="base"/>
            <a:r>
              <a:rPr lang="es-ES" sz="2200" dirty="0" err="1" smtClean="0">
                <a:latin typeface="Times New Roman" pitchFamily="18" charset="0"/>
                <a:cs typeface="Times New Roman" pitchFamily="18" charset="0"/>
              </a:rPr>
              <a:t>from</a:t>
            </a:r>
            <a:r>
              <a:rPr lang="es-ES" sz="2200" dirty="0" smtClean="0">
                <a:latin typeface="Times New Roman" pitchFamily="18" charset="0"/>
                <a:cs typeface="Times New Roman" pitchFamily="18" charset="0"/>
              </a:rPr>
              <a:t> </a:t>
            </a:r>
            <a:r>
              <a:rPr lang="es-ES" sz="2200" dirty="0" err="1" smtClean="0">
                <a:latin typeface="Times New Roman" pitchFamily="18" charset="0"/>
                <a:cs typeface="Times New Roman" pitchFamily="18" charset="0"/>
              </a:rPr>
              <a:t>scipy</a:t>
            </a:r>
            <a:r>
              <a:rPr lang="es-ES" sz="2200" dirty="0" smtClean="0">
                <a:latin typeface="Times New Roman" pitchFamily="18" charset="0"/>
                <a:cs typeface="Times New Roman" pitchFamily="18" charset="0"/>
              </a:rPr>
              <a:t> </a:t>
            </a:r>
            <a:r>
              <a:rPr lang="es-ES" sz="2200" dirty="0" err="1" smtClean="0">
                <a:latin typeface="Times New Roman" pitchFamily="18" charset="0"/>
                <a:cs typeface="Times New Roman" pitchFamily="18" charset="0"/>
              </a:rPr>
              <a:t>import</a:t>
            </a:r>
            <a:r>
              <a:rPr lang="es-ES" sz="2200" dirty="0" smtClean="0">
                <a:latin typeface="Times New Roman" pitchFamily="18" charset="0"/>
                <a:cs typeface="Times New Roman" pitchFamily="18" charset="0"/>
              </a:rPr>
              <a:t> </a:t>
            </a:r>
            <a:r>
              <a:rPr lang="es-ES" sz="2200" dirty="0" err="1" smtClean="0">
                <a:latin typeface="Times New Roman" pitchFamily="18" charset="0"/>
                <a:cs typeface="Times New Roman" pitchFamily="18" charset="0"/>
              </a:rPr>
              <a:t>integrate</a:t>
            </a:r>
            <a:endParaRPr lang="es-ES" sz="2200" dirty="0" smtClean="0">
              <a:latin typeface="Times New Roman" pitchFamily="18" charset="0"/>
              <a:cs typeface="Times New Roman" pitchFamily="18" charset="0"/>
            </a:endParaRPr>
          </a:p>
          <a:p>
            <a:pPr fontAlgn="base"/>
            <a:r>
              <a:rPr lang="es-ES" sz="2200" dirty="0" smtClean="0">
                <a:latin typeface="Times New Roman" pitchFamily="18" charset="0"/>
                <a:cs typeface="Times New Roman" pitchFamily="18" charset="0"/>
              </a:rPr>
              <a:t>a = lambda y, x: x*y**2</a:t>
            </a:r>
          </a:p>
          <a:p>
            <a:pPr fontAlgn="base"/>
            <a:r>
              <a:rPr lang="es-ES" sz="2200" dirty="0" smtClean="0">
                <a:latin typeface="Times New Roman" pitchFamily="18" charset="0"/>
                <a:cs typeface="Times New Roman" pitchFamily="18" charset="0"/>
              </a:rPr>
              <a:t>b = lambda x: 1</a:t>
            </a:r>
          </a:p>
          <a:p>
            <a:pPr fontAlgn="base"/>
            <a:r>
              <a:rPr lang="es-ES" sz="2200" dirty="0" smtClean="0">
                <a:latin typeface="Times New Roman" pitchFamily="18" charset="0"/>
                <a:cs typeface="Times New Roman" pitchFamily="18" charset="0"/>
              </a:rPr>
              <a:t>c = lambda x: -1</a:t>
            </a:r>
          </a:p>
          <a:p>
            <a:pPr fontAlgn="base"/>
            <a:r>
              <a:rPr lang="es-ES" sz="2200" dirty="0" err="1" smtClean="0">
                <a:latin typeface="Times New Roman" pitchFamily="18" charset="0"/>
                <a:cs typeface="Times New Roman" pitchFamily="18" charset="0"/>
              </a:rPr>
              <a:t>integrate.dblquad</a:t>
            </a:r>
            <a:r>
              <a:rPr lang="es-ES" sz="2200" dirty="0" smtClean="0">
                <a:latin typeface="Times New Roman" pitchFamily="18" charset="0"/>
                <a:cs typeface="Times New Roman" pitchFamily="18" charset="0"/>
              </a:rPr>
              <a:t>(a, 0, 2, b, c)</a:t>
            </a:r>
          </a:p>
          <a:p>
            <a:pPr fontAlgn="base"/>
            <a:endParaRPr lang="es-ES" sz="2200" dirty="0" smtClean="0">
              <a:latin typeface="Times New Roman" pitchFamily="18" charset="0"/>
              <a:cs typeface="Times New Roman" pitchFamily="18" charset="0"/>
            </a:endParaRPr>
          </a:p>
          <a:p>
            <a:r>
              <a:rPr lang="en-US" sz="2400" b="1" dirty="0" smtClean="0">
                <a:solidFill>
                  <a:srgbClr val="FF0000"/>
                </a:solidFill>
              </a:rPr>
              <a:t>Optimization Functions:</a:t>
            </a:r>
            <a:endParaRPr lang="en-US" sz="2400" dirty="0" smtClean="0">
              <a:solidFill>
                <a:srgbClr val="FF0000"/>
              </a:solidFill>
            </a:endParaRPr>
          </a:p>
          <a:p>
            <a:r>
              <a:rPr lang="en-US" sz="2400" dirty="0" smtClean="0"/>
              <a:t>The </a:t>
            </a:r>
            <a:r>
              <a:rPr lang="en-US" sz="2400" dirty="0" err="1" smtClean="0"/>
              <a:t>scipy.optimize</a:t>
            </a:r>
            <a:r>
              <a:rPr lang="en-US" sz="2400" dirty="0" smtClean="0"/>
              <a:t> provides a number of commonly used optimization algorithms</a:t>
            </a:r>
          </a:p>
          <a:p>
            <a:r>
              <a:rPr lang="en-US" sz="2400" b="1" dirty="0" smtClean="0"/>
              <a:t>Ex:</a:t>
            </a:r>
          </a:p>
          <a:p>
            <a:pPr fontAlgn="base"/>
            <a:r>
              <a:rPr lang="en-US" sz="2400" dirty="0" smtClean="0"/>
              <a:t>import </a:t>
            </a:r>
            <a:r>
              <a:rPr lang="en-US" sz="2400" dirty="0" err="1" smtClean="0"/>
              <a:t>numpy</a:t>
            </a:r>
            <a:r>
              <a:rPr lang="en-US" sz="2400" dirty="0" smtClean="0"/>
              <a:t> as </a:t>
            </a:r>
            <a:r>
              <a:rPr lang="en-US" sz="2400" dirty="0" err="1" smtClean="0"/>
              <a:t>np</a:t>
            </a:r>
            <a:endParaRPr lang="en-US" sz="2400" dirty="0" smtClean="0"/>
          </a:p>
          <a:p>
            <a:pPr fontAlgn="base"/>
            <a:r>
              <a:rPr lang="en-US" sz="2400" dirty="0" smtClean="0"/>
              <a:t>from </a:t>
            </a:r>
            <a:r>
              <a:rPr lang="en-US" sz="2400" dirty="0" err="1" smtClean="0"/>
              <a:t>scipy.optimize</a:t>
            </a:r>
            <a:r>
              <a:rPr lang="en-US" sz="2400" dirty="0" smtClean="0"/>
              <a:t> import </a:t>
            </a:r>
            <a:r>
              <a:rPr lang="en-US" sz="2400" dirty="0" err="1" smtClean="0"/>
              <a:t>rosen</a:t>
            </a:r>
            <a:endParaRPr lang="en-US" sz="2400" dirty="0" smtClean="0"/>
          </a:p>
          <a:p>
            <a:pPr fontAlgn="base"/>
            <a:r>
              <a:rPr lang="en-US" sz="2400" dirty="0" smtClean="0"/>
              <a:t>a = 1.2 * </a:t>
            </a:r>
            <a:r>
              <a:rPr lang="en-US" sz="2400" dirty="0" err="1" smtClean="0"/>
              <a:t>np.arange</a:t>
            </a:r>
            <a:r>
              <a:rPr lang="en-US" sz="2400" dirty="0" smtClean="0"/>
              <a:t>(5)</a:t>
            </a:r>
          </a:p>
          <a:p>
            <a:pPr fontAlgn="base"/>
            <a:r>
              <a:rPr lang="en-US" sz="2400" dirty="0" err="1" smtClean="0"/>
              <a:t>rosen</a:t>
            </a:r>
            <a:r>
              <a:rPr lang="en-US" sz="2400" dirty="0" smtClean="0"/>
              <a:t>(a)</a:t>
            </a:r>
          </a:p>
          <a:p>
            <a:pPr fontAlgn="base"/>
            <a:r>
              <a:rPr lang="en-US" sz="2400" dirty="0" smtClean="0"/>
              <a:t>Output:</a:t>
            </a:r>
          </a:p>
          <a:p>
            <a:pPr fontAlgn="base"/>
            <a:r>
              <a:rPr lang="en-US" sz="2400" dirty="0" smtClean="0"/>
              <a:t>7371.0399999999945</a:t>
            </a:r>
          </a:p>
          <a:p>
            <a:endParaRPr lang="en-US" sz="2400" dirty="0" smtClean="0"/>
          </a:p>
          <a:p>
            <a:pPr fontAlgn="base"/>
            <a:endParaRPr lang="es-E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991600" cy="7325082"/>
          </a:xfrm>
          <a:prstGeom prst="rect">
            <a:avLst/>
          </a:prstGeom>
        </p:spPr>
        <p:txBody>
          <a:bodyPr wrap="square">
            <a:spAutoFit/>
          </a:bodyPr>
          <a:lstStyle/>
          <a:p>
            <a:r>
              <a:rPr lang="en-US" sz="2200" b="1" dirty="0" smtClean="0">
                <a:solidFill>
                  <a:srgbClr val="FF0000"/>
                </a:solidFill>
                <a:latin typeface="Times New Roman" pitchFamily="18" charset="0"/>
                <a:cs typeface="Times New Roman" pitchFamily="18" charset="0"/>
              </a:rPr>
              <a:t>Interpolation Functions:</a:t>
            </a:r>
            <a:endParaRPr lang="en-US" sz="2200" dirty="0" smtClean="0">
              <a:solidFill>
                <a:srgbClr val="FF0000"/>
              </a:solidFill>
              <a:latin typeface="Times New Roman" pitchFamily="18" charset="0"/>
              <a:cs typeface="Times New Roman" pitchFamily="18" charset="0"/>
            </a:endParaRPr>
          </a:p>
          <a:p>
            <a:r>
              <a:rPr lang="en-US" sz="2200" dirty="0" smtClean="0">
                <a:latin typeface="Times New Roman" pitchFamily="18" charset="0"/>
                <a:cs typeface="Times New Roman" pitchFamily="18" charset="0"/>
              </a:rPr>
              <a:t>Interpolation refers to constructing new data points within a set of known data points.</a:t>
            </a:r>
          </a:p>
          <a:p>
            <a:r>
              <a:rPr lang="en-US" sz="2200" dirty="0" smtClean="0">
                <a:latin typeface="Times New Roman" pitchFamily="18" charset="0"/>
                <a:cs typeface="Times New Roman" pitchFamily="18" charset="0"/>
              </a:rPr>
              <a:t>Ex:</a:t>
            </a:r>
          </a:p>
          <a:p>
            <a:r>
              <a:rPr lang="en-US" sz="2200" dirty="0" smtClean="0">
                <a:latin typeface="Times New Roman" pitchFamily="18" charset="0"/>
                <a:cs typeface="Times New Roman" pitchFamily="18" charset="0"/>
              </a:rPr>
              <a:t>from </a:t>
            </a:r>
            <a:r>
              <a:rPr lang="en-US" sz="2200" dirty="0" err="1" smtClean="0">
                <a:latin typeface="Times New Roman" pitchFamily="18" charset="0"/>
                <a:cs typeface="Times New Roman" pitchFamily="18" charset="0"/>
              </a:rPr>
              <a:t>scipy</a:t>
            </a:r>
            <a:r>
              <a:rPr lang="en-US" sz="2200" dirty="0" smtClean="0">
                <a:latin typeface="Times New Roman" pitchFamily="18" charset="0"/>
                <a:cs typeface="Times New Roman" pitchFamily="18" charset="0"/>
              </a:rPr>
              <a:t> import interpolate</a:t>
            </a:r>
          </a:p>
          <a:p>
            <a:r>
              <a:rPr lang="en-US" sz="2200" dirty="0" smtClean="0">
                <a:latin typeface="Times New Roman" pitchFamily="18" charset="0"/>
                <a:cs typeface="Times New Roman" pitchFamily="18" charset="0"/>
              </a:rPr>
              <a:t>import </a:t>
            </a:r>
            <a:r>
              <a:rPr lang="en-US" sz="2200" dirty="0" err="1" smtClean="0">
                <a:latin typeface="Times New Roman" pitchFamily="18" charset="0"/>
                <a:cs typeface="Times New Roman" pitchFamily="18" charset="0"/>
              </a:rPr>
              <a:t>numpy</a:t>
            </a:r>
            <a:r>
              <a:rPr lang="en-US" sz="2200" dirty="0" smtClean="0">
                <a:latin typeface="Times New Roman" pitchFamily="18" charset="0"/>
                <a:cs typeface="Times New Roman" pitchFamily="18" charset="0"/>
              </a:rPr>
              <a:t> as </a:t>
            </a:r>
            <a:r>
              <a:rPr lang="en-US" sz="2200" dirty="0" err="1" smtClean="0">
                <a:latin typeface="Times New Roman" pitchFamily="18" charset="0"/>
                <a:cs typeface="Times New Roman" pitchFamily="18" charset="0"/>
              </a:rPr>
              <a:t>np</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x = </a:t>
            </a:r>
            <a:r>
              <a:rPr lang="en-US" sz="2200" dirty="0" err="1" smtClean="0">
                <a:latin typeface="Times New Roman" pitchFamily="18" charset="0"/>
                <a:cs typeface="Times New Roman" pitchFamily="18" charset="0"/>
              </a:rPr>
              <a:t>np.arange</a:t>
            </a:r>
            <a:r>
              <a:rPr lang="en-US" sz="2200" dirty="0" smtClean="0">
                <a:latin typeface="Times New Roman" pitchFamily="18" charset="0"/>
                <a:cs typeface="Times New Roman" pitchFamily="18" charset="0"/>
              </a:rPr>
              <a:t>(5, 20)</a:t>
            </a:r>
          </a:p>
          <a:p>
            <a:r>
              <a:rPr lang="en-US" sz="2200" dirty="0" smtClean="0">
                <a:latin typeface="Times New Roman" pitchFamily="18" charset="0"/>
                <a:cs typeface="Times New Roman" pitchFamily="18" charset="0"/>
              </a:rPr>
              <a:t>y = np.exp(x/3.0)</a:t>
            </a:r>
          </a:p>
          <a:p>
            <a:r>
              <a:rPr lang="en-US" sz="2200" dirty="0" smtClean="0">
                <a:latin typeface="Times New Roman" pitchFamily="18" charset="0"/>
                <a:cs typeface="Times New Roman" pitchFamily="18" charset="0"/>
              </a:rPr>
              <a:t>f = interpolate.interp1d(x, y)</a:t>
            </a:r>
          </a:p>
          <a:p>
            <a:pPr algn="just"/>
            <a:r>
              <a:rPr lang="en-US" sz="2200" b="1" dirty="0" smtClean="0">
                <a:solidFill>
                  <a:srgbClr val="FF0000"/>
                </a:solidFill>
                <a:latin typeface="Times New Roman" pitchFamily="18" charset="0"/>
                <a:cs typeface="Times New Roman" pitchFamily="18" charset="0"/>
              </a:rPr>
              <a:t>Fourier Transform Functions:</a:t>
            </a:r>
            <a:endParaRPr lang="en-US" sz="2200" dirty="0" smtClean="0">
              <a:solidFill>
                <a:srgbClr val="FF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Fourier analysis is a method that deals with expressing a function as a sum of periodic components and recovering the signal from those components. The </a:t>
            </a:r>
            <a:r>
              <a:rPr lang="en-US" sz="2200" i="1" dirty="0" err="1" smtClean="0">
                <a:latin typeface="Times New Roman" pitchFamily="18" charset="0"/>
                <a:cs typeface="Times New Roman" pitchFamily="18" charset="0"/>
              </a:rPr>
              <a:t>fft</a:t>
            </a:r>
            <a:r>
              <a:rPr lang="en-US" sz="2200" i="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functions can be used to return the discrete Fourier transform of a real or complex sequence.</a:t>
            </a:r>
          </a:p>
          <a:p>
            <a:pPr algn="just"/>
            <a:r>
              <a:rPr lang="en-US" sz="2200" b="1" dirty="0" smtClean="0">
                <a:latin typeface="Times New Roman" pitchFamily="18" charset="0"/>
                <a:cs typeface="Times New Roman" pitchFamily="18" charset="0"/>
              </a:rPr>
              <a:t>Ex:</a:t>
            </a:r>
          </a:p>
          <a:p>
            <a:pPr fontAlgn="base"/>
            <a:r>
              <a:rPr lang="en-US" sz="2400" dirty="0" smtClean="0"/>
              <a:t>from </a:t>
            </a:r>
            <a:r>
              <a:rPr lang="en-US" sz="2400" dirty="0" err="1" smtClean="0"/>
              <a:t>scipy.fftpack</a:t>
            </a:r>
            <a:r>
              <a:rPr lang="en-US" sz="2400" dirty="0" smtClean="0"/>
              <a:t> import </a:t>
            </a:r>
            <a:r>
              <a:rPr lang="en-US" sz="2400" dirty="0" err="1" smtClean="0"/>
              <a:t>fft</a:t>
            </a:r>
            <a:r>
              <a:rPr lang="en-US" sz="2400" dirty="0" smtClean="0"/>
              <a:t>, </a:t>
            </a:r>
            <a:r>
              <a:rPr lang="en-US" sz="2400" dirty="0" err="1" smtClean="0"/>
              <a:t>ifft</a:t>
            </a:r>
            <a:endParaRPr lang="en-US" sz="2400" dirty="0" smtClean="0"/>
          </a:p>
          <a:p>
            <a:pPr fontAlgn="base"/>
            <a:r>
              <a:rPr lang="en-US" sz="2400" dirty="0" smtClean="0"/>
              <a:t>x = </a:t>
            </a:r>
            <a:r>
              <a:rPr lang="en-US" sz="2400" dirty="0" err="1" smtClean="0"/>
              <a:t>np.array</a:t>
            </a:r>
            <a:r>
              <a:rPr lang="en-US" sz="2400" dirty="0" smtClean="0"/>
              <a:t>([0,1,2,3])</a:t>
            </a:r>
          </a:p>
          <a:p>
            <a:pPr fontAlgn="base"/>
            <a:r>
              <a:rPr lang="en-US" sz="2400" dirty="0" smtClean="0"/>
              <a:t>y = </a:t>
            </a:r>
            <a:r>
              <a:rPr lang="en-US" sz="2400" dirty="0" err="1" smtClean="0"/>
              <a:t>fft</a:t>
            </a:r>
            <a:r>
              <a:rPr lang="en-US" sz="2400" dirty="0" smtClean="0"/>
              <a:t>(x)</a:t>
            </a:r>
          </a:p>
          <a:p>
            <a:pPr fontAlgn="base"/>
            <a:r>
              <a:rPr lang="en-US" sz="2400" dirty="0" smtClean="0"/>
              <a:t>print(y)</a:t>
            </a:r>
          </a:p>
          <a:p>
            <a:pPr algn="just"/>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733800"/>
            <a:ext cx="2590800" cy="1938992"/>
          </a:xfrm>
          <a:prstGeom prst="rect">
            <a:avLst/>
          </a:prstGeom>
        </p:spPr>
        <p:txBody>
          <a:bodyPr wrap="square">
            <a:spAutoFit/>
          </a:bodyPr>
          <a:lstStyle/>
          <a:p>
            <a:r>
              <a:rPr lang="en-US" sz="2400" b="1" i="1" dirty="0"/>
              <a:t>Output</a:t>
            </a:r>
          </a:p>
          <a:p>
            <a:endParaRPr lang="en-US" sz="2400" dirty="0"/>
          </a:p>
          <a:p>
            <a:r>
              <a:rPr lang="en-US" sz="2400" dirty="0"/>
              <a:t>[[1. 1. 1.]</a:t>
            </a:r>
          </a:p>
          <a:p>
            <a:r>
              <a:rPr lang="en-US" sz="2400" dirty="0"/>
              <a:t> [1. 1. 1.]</a:t>
            </a:r>
          </a:p>
          <a:p>
            <a:r>
              <a:rPr lang="en-US" sz="2400" dirty="0"/>
              <a:t> [1. 1. 1.]]</a:t>
            </a:r>
          </a:p>
        </p:txBody>
      </p:sp>
      <p:sp>
        <p:nvSpPr>
          <p:cNvPr id="3" name="Rectangle 2"/>
          <p:cNvSpPr/>
          <p:nvPr/>
        </p:nvSpPr>
        <p:spPr>
          <a:xfrm>
            <a:off x="0" y="0"/>
            <a:ext cx="9144000" cy="4154984"/>
          </a:xfrm>
          <a:prstGeom prst="rect">
            <a:avLst/>
          </a:prstGeom>
        </p:spPr>
        <p:txBody>
          <a:bodyPr wrap="square">
            <a:spAutoFit/>
          </a:bodyPr>
          <a:lstStyle/>
          <a:p>
            <a:r>
              <a:rPr lang="en-US" sz="2400" b="1" dirty="0" err="1" smtClean="0">
                <a:solidFill>
                  <a:srgbClr val="FF0000"/>
                </a:solidFill>
                <a:latin typeface="Times New Roman" pitchFamily="18" charset="0"/>
                <a:cs typeface="Times New Roman" pitchFamily="18" charset="0"/>
              </a:rPr>
              <a:t>io</a:t>
            </a:r>
            <a:r>
              <a:rPr lang="en-US" sz="2400" b="1" dirty="0" smtClean="0">
                <a:solidFill>
                  <a:srgbClr val="FF0000"/>
                </a:solidFill>
                <a:latin typeface="Times New Roman" pitchFamily="18" charset="0"/>
                <a:cs typeface="Times New Roman" pitchFamily="18" charset="0"/>
              </a:rPr>
              <a:t> module </a:t>
            </a:r>
            <a:r>
              <a:rPr lang="en-US" sz="2400" dirty="0" err="1" smtClean="0">
                <a:latin typeface="Times New Roman" pitchFamily="18" charset="0"/>
                <a:cs typeface="Times New Roman" pitchFamily="18" charset="0"/>
              </a:rPr>
              <a:t>SciPy</a:t>
            </a:r>
            <a:r>
              <a:rPr lang="en-US" sz="2400" dirty="0" smtClean="0">
                <a:latin typeface="Times New Roman" pitchFamily="18" charset="0"/>
                <a:cs typeface="Times New Roman" pitchFamily="18" charset="0"/>
              </a:rPr>
              <a:t> has many modules, classes, and functions available to read data from and write data to a variety of file formats.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EX </a:t>
            </a:r>
          </a:p>
          <a:p>
            <a:r>
              <a:rPr lang="en-US" sz="2400" dirty="0">
                <a:latin typeface="Times New Roman" pitchFamily="18" charset="0"/>
                <a:cs typeface="Times New Roman" pitchFamily="18" charset="0"/>
              </a:rPr>
              <a:t>import numpy as np</a:t>
            </a:r>
          </a:p>
          <a:p>
            <a:r>
              <a:rPr lang="en-US" sz="2400" dirty="0">
                <a:latin typeface="Times New Roman" pitchFamily="18" charset="0"/>
                <a:cs typeface="Times New Roman" pitchFamily="18" charset="0"/>
              </a:rPr>
              <a:t>from scipy import io as spio</a:t>
            </a:r>
          </a:p>
          <a:p>
            <a:r>
              <a:rPr lang="en-US" sz="2400" dirty="0">
                <a:latin typeface="Times New Roman" pitchFamily="18" charset="0"/>
                <a:cs typeface="Times New Roman" pitchFamily="18" charset="0"/>
              </a:rPr>
              <a:t>a = np.ones((3, 3))</a:t>
            </a:r>
          </a:p>
          <a:p>
            <a:r>
              <a:rPr lang="en-US" sz="2400" dirty="0">
                <a:latin typeface="Times New Roman" pitchFamily="18" charset="0"/>
                <a:cs typeface="Times New Roman" pitchFamily="18" charset="0"/>
              </a:rPr>
              <a:t>spio.savemat('file.mat', {'a': a})</a:t>
            </a:r>
          </a:p>
          <a:p>
            <a:r>
              <a:rPr lang="en-US" sz="2400" dirty="0">
                <a:latin typeface="Times New Roman" pitchFamily="18" charset="0"/>
                <a:cs typeface="Times New Roman" pitchFamily="18" charset="0"/>
              </a:rPr>
              <a:t>data = spio.loadmat('file.mat')</a:t>
            </a:r>
          </a:p>
          <a:p>
            <a:r>
              <a:rPr lang="en-US" sz="2400" dirty="0">
                <a:latin typeface="Times New Roman" pitchFamily="18" charset="0"/>
                <a:cs typeface="Times New Roman" pitchFamily="18" charset="0"/>
              </a:rPr>
              <a:t>print(data['a'])</a:t>
            </a:r>
          </a:p>
          <a:p>
            <a:r>
              <a:rPr lang="en-US" sz="2400" dirty="0">
                <a:latin typeface="Times New Roman" pitchFamily="18" charset="0"/>
                <a:cs typeface="Times New Roman" pitchFamily="18"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cuments\Capture.PNG"/>
          <p:cNvPicPr>
            <a:picLocks noChangeAspect="1" noChangeArrowheads="1"/>
          </p:cNvPicPr>
          <p:nvPr/>
        </p:nvPicPr>
        <p:blipFill>
          <a:blip r:embed="rId2" cstate="print"/>
          <a:srcRect/>
          <a:stretch>
            <a:fillRect/>
          </a:stretch>
        </p:blipFill>
        <p:spPr bwMode="auto">
          <a:xfrm>
            <a:off x="3200400" y="3733800"/>
            <a:ext cx="4876800" cy="3124200"/>
          </a:xfrm>
          <a:prstGeom prst="rect">
            <a:avLst/>
          </a:prstGeom>
          <a:noFill/>
        </p:spPr>
      </p:pic>
      <p:sp>
        <p:nvSpPr>
          <p:cNvPr id="3" name="Rectangle 2"/>
          <p:cNvSpPr/>
          <p:nvPr/>
        </p:nvSpPr>
        <p:spPr>
          <a:xfrm>
            <a:off x="0" y="0"/>
            <a:ext cx="9144000" cy="4893647"/>
          </a:xfrm>
          <a:prstGeom prst="rect">
            <a:avLst/>
          </a:prstGeom>
        </p:spPr>
        <p:txBody>
          <a:bodyPr wrap="square">
            <a:spAutoFit/>
          </a:bodyPr>
          <a:lstStyle/>
          <a:p>
            <a:r>
              <a:rPr lang="en-US" sz="2400" dirty="0" err="1" smtClean="0">
                <a:solidFill>
                  <a:srgbClr val="FF0000"/>
                </a:solidFill>
              </a:rPr>
              <a:t>scipy.ndimage</a:t>
            </a:r>
            <a:r>
              <a:rPr lang="en-US" sz="2400" dirty="0" smtClean="0">
                <a:solidFill>
                  <a:srgbClr val="FF0000"/>
                </a:solidFill>
              </a:rPr>
              <a:t> </a:t>
            </a:r>
            <a:r>
              <a:rPr lang="en-US" sz="2400" dirty="0" smtClean="0"/>
              <a:t>is a </a:t>
            </a:r>
            <a:r>
              <a:rPr lang="en-US" sz="2400" dirty="0" err="1" smtClean="0"/>
              <a:t>submodule</a:t>
            </a:r>
            <a:r>
              <a:rPr lang="en-US" sz="2400" dirty="0" smtClean="0"/>
              <a:t> of </a:t>
            </a:r>
            <a:r>
              <a:rPr lang="en-US" sz="2400" dirty="0" err="1" smtClean="0"/>
              <a:t>SciPy</a:t>
            </a:r>
            <a:r>
              <a:rPr lang="en-US" sz="2400" dirty="0" smtClean="0"/>
              <a:t> which is mostly used for performing an image related operation</a:t>
            </a:r>
          </a:p>
          <a:p>
            <a:r>
              <a:rPr lang="en-US" sz="2400" b="1" i="1" dirty="0" smtClean="0"/>
              <a:t>EX </a:t>
            </a:r>
            <a:endParaRPr lang="en-US" sz="2400" b="1" i="1" dirty="0"/>
          </a:p>
          <a:p>
            <a:r>
              <a:rPr lang="en-US" sz="2400" dirty="0">
                <a:latin typeface="Times New Roman" pitchFamily="18" charset="0"/>
                <a:cs typeface="Times New Roman" pitchFamily="18" charset="0"/>
              </a:rPr>
              <a:t>import scipy</a:t>
            </a:r>
          </a:p>
          <a:p>
            <a:r>
              <a:rPr lang="en-US" sz="2400" dirty="0">
                <a:latin typeface="Times New Roman" pitchFamily="18" charset="0"/>
                <a:cs typeface="Times New Roman" pitchFamily="18" charset="0"/>
              </a:rPr>
              <a:t>from scipy import misc</a:t>
            </a:r>
          </a:p>
          <a:p>
            <a:r>
              <a:rPr lang="en-US" sz="2400" dirty="0">
                <a:latin typeface="Times New Roman" pitchFamily="18" charset="0"/>
                <a:cs typeface="Times New Roman" pitchFamily="18" charset="0"/>
              </a:rPr>
              <a:t>import matplotlib.pyplot as plt</a:t>
            </a:r>
          </a:p>
          <a:p>
            <a:r>
              <a:rPr lang="en-US" sz="2400" dirty="0">
                <a:latin typeface="Times New Roman" pitchFamily="18" charset="0"/>
                <a:cs typeface="Times New Roman" pitchFamily="18" charset="0"/>
              </a:rPr>
              <a:t>face=scipy.misc.face()</a:t>
            </a:r>
          </a:p>
          <a:p>
            <a:r>
              <a:rPr lang="en-US" sz="2400" dirty="0">
                <a:latin typeface="Times New Roman" pitchFamily="18" charset="0"/>
                <a:cs typeface="Times New Roman" pitchFamily="18" charset="0"/>
              </a:rPr>
              <a:t>print(face.shape)</a:t>
            </a:r>
          </a:p>
          <a:p>
            <a:r>
              <a:rPr lang="en-US" sz="2400" dirty="0">
                <a:latin typeface="Times New Roman" pitchFamily="18" charset="0"/>
                <a:cs typeface="Times New Roman" pitchFamily="18" charset="0"/>
              </a:rPr>
              <a:t>print(face.max())</a:t>
            </a:r>
          </a:p>
          <a:p>
            <a:r>
              <a:rPr lang="en-US" sz="2400" dirty="0">
                <a:latin typeface="Times New Roman" pitchFamily="18" charset="0"/>
                <a:cs typeface="Times New Roman" pitchFamily="18" charset="0"/>
              </a:rPr>
              <a:t>print(face.dtype)</a:t>
            </a:r>
          </a:p>
          <a:p>
            <a:r>
              <a:rPr lang="en-US" sz="2400" dirty="0">
                <a:latin typeface="Times New Roman" pitchFamily="18" charset="0"/>
                <a:cs typeface="Times New Roman" pitchFamily="18" charset="0"/>
              </a:rPr>
              <a:t>plt.gray()</a:t>
            </a:r>
          </a:p>
          <a:p>
            <a:r>
              <a:rPr lang="en-US" sz="2400" dirty="0">
                <a:latin typeface="Times New Roman" pitchFamily="18" charset="0"/>
                <a:cs typeface="Times New Roman" pitchFamily="18" charset="0"/>
              </a:rPr>
              <a:t>plt.imshow(face)</a:t>
            </a:r>
          </a:p>
          <a:p>
            <a:r>
              <a:rPr lang="en-US" sz="2400" dirty="0">
                <a:latin typeface="Times New Roman" pitchFamily="18" charset="0"/>
                <a:cs typeface="Times New Roman" pitchFamily="18" charset="0"/>
              </a:rPr>
              <a:t>plt.show()</a:t>
            </a:r>
          </a:p>
        </p:txBody>
      </p:sp>
      <p:sp>
        <p:nvSpPr>
          <p:cNvPr id="4" name="Rectangle 3"/>
          <p:cNvSpPr/>
          <p:nvPr/>
        </p:nvSpPr>
        <p:spPr>
          <a:xfrm>
            <a:off x="381000" y="5029200"/>
            <a:ext cx="2895600" cy="1569660"/>
          </a:xfrm>
          <a:prstGeom prst="rect">
            <a:avLst/>
          </a:prstGeom>
        </p:spPr>
        <p:txBody>
          <a:bodyPr wrap="square">
            <a:spAutoFit/>
          </a:bodyPr>
          <a:lstStyle/>
          <a:p>
            <a:r>
              <a:rPr lang="nl-NL" sz="2400" b="1" i="1" dirty="0"/>
              <a:t>Output</a:t>
            </a:r>
          </a:p>
          <a:p>
            <a:r>
              <a:rPr lang="nl-NL" sz="2400" dirty="0"/>
              <a:t>(768, 1024, 3)</a:t>
            </a:r>
          </a:p>
          <a:p>
            <a:r>
              <a:rPr lang="nl-NL" sz="2400" dirty="0"/>
              <a:t>255</a:t>
            </a:r>
          </a:p>
          <a:p>
            <a:r>
              <a:rPr lang="nl-NL" sz="2400" dirty="0"/>
              <a:t>uint8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915400" cy="5632311"/>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Numpy</a:t>
            </a:r>
            <a:r>
              <a:rPr lang="en-US" sz="2400" dirty="0">
                <a:solidFill>
                  <a:srgbClr val="FF0000"/>
                </a:solidFill>
                <a:latin typeface="Times New Roman" pitchFamily="18" charset="0"/>
                <a:cs typeface="Times New Roman" pitchFamily="18" charset="0"/>
              </a:rPr>
              <a:t>: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stands for Numerical Python.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is a Python library used for working with arrays. </a:t>
            </a:r>
          </a:p>
          <a:p>
            <a:r>
              <a:rPr lang="en-US" sz="2400" b="1" dirty="0">
                <a:solidFill>
                  <a:srgbClr val="FF0000"/>
                </a:solidFill>
                <a:latin typeface="Times New Roman" pitchFamily="18" charset="0"/>
                <a:cs typeface="Times New Roman" pitchFamily="18" charset="0"/>
              </a:rPr>
              <a:t>Numpy arrays</a:t>
            </a:r>
          </a:p>
          <a:p>
            <a:pPr fontAlgn="base"/>
            <a:r>
              <a:rPr lang="en-US" sz="2400" dirty="0">
                <a:latin typeface="Times New Roman" pitchFamily="18" charset="0"/>
                <a:cs typeface="Times New Roman" pitchFamily="18" charset="0"/>
              </a:rPr>
              <a:t>Array are by default Homogeneous, which means data inside an array must be of the same Data type.</a:t>
            </a:r>
          </a:p>
          <a:p>
            <a:pPr fontAlgn="base"/>
            <a:r>
              <a:rPr lang="en-US" sz="2400" dirty="0">
                <a:latin typeface="Times New Roman" pitchFamily="18" charset="0"/>
                <a:cs typeface="Times New Roman" pitchFamily="18" charset="0"/>
              </a:rPr>
              <a:t>Element wise operation is possible.</a:t>
            </a:r>
          </a:p>
          <a:p>
            <a:pPr fontAlgn="base"/>
            <a:r>
              <a:rPr lang="en-US" sz="2400" dirty="0">
                <a:latin typeface="Times New Roman" pitchFamily="18" charset="0"/>
                <a:cs typeface="Times New Roman" pitchFamily="18" charset="0"/>
              </a:rPr>
              <a:t>Numpy array has the various function, methods, and variables, to ease our task of matrix computation.</a:t>
            </a:r>
          </a:p>
          <a:p>
            <a:pPr fontAlgn="base"/>
            <a:r>
              <a:rPr lang="en-US" sz="2400" dirty="0">
                <a:latin typeface="Times New Roman" pitchFamily="18" charset="0"/>
                <a:cs typeface="Times New Roman" pitchFamily="18" charset="0"/>
              </a:rPr>
              <a:t>Elements of an array are stored contiguously in memory.</a:t>
            </a:r>
          </a:p>
          <a:p>
            <a:pPr fontAlgn="base"/>
            <a:r>
              <a:rPr lang="en-US" sz="2400" b="1" dirty="0">
                <a:solidFill>
                  <a:srgbClr val="FF0000"/>
                </a:solidFill>
                <a:latin typeface="Times New Roman" pitchFamily="18" charset="0"/>
                <a:cs typeface="Times New Roman" pitchFamily="18" charset="0"/>
              </a:rPr>
              <a:t>Lists</a:t>
            </a:r>
          </a:p>
          <a:p>
            <a:pPr fontAlgn="base"/>
            <a:r>
              <a:rPr lang="en-US" sz="2400" dirty="0">
                <a:latin typeface="Times New Roman" pitchFamily="18" charset="0"/>
                <a:cs typeface="Times New Roman" pitchFamily="18" charset="0"/>
              </a:rPr>
              <a:t>The list can be homogeneous or heterogeneous.</a:t>
            </a:r>
          </a:p>
          <a:p>
            <a:pPr fontAlgn="base"/>
            <a:r>
              <a:rPr lang="en-US" sz="2400" dirty="0">
                <a:latin typeface="Times New Roman" pitchFamily="18" charset="0"/>
                <a:cs typeface="Times New Roman" pitchFamily="18" charset="0"/>
              </a:rPr>
              <a:t>Element wise operation is not possible on the list.</a:t>
            </a:r>
          </a:p>
          <a:p>
            <a:pPr fontAlgn="base"/>
            <a:r>
              <a:rPr lang="en-US" sz="2400" dirty="0">
                <a:latin typeface="Times New Roman" pitchFamily="18" charset="0"/>
                <a:cs typeface="Times New Roman" pitchFamily="18" charset="0"/>
              </a:rPr>
              <a:t>Python list is by default 1 dimensional. But we can create an N-Dimensional list. But then too it will be 1 D list storing another 1D list</a:t>
            </a:r>
          </a:p>
          <a:p>
            <a:pPr fontAlgn="base"/>
            <a:r>
              <a:rPr lang="en-US" sz="2400" dirty="0">
                <a:latin typeface="Times New Roman" pitchFamily="18" charset="0"/>
                <a:cs typeface="Times New Roman" pitchFamily="18" charset="0"/>
              </a:rPr>
              <a:t>Elements of a list need not be contiguous in memory.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895600" y="3429000"/>
            <a:ext cx="6096001" cy="3429000"/>
          </a:xfrm>
          <a:prstGeom prst="rect">
            <a:avLst/>
          </a:prstGeom>
          <a:noFill/>
          <a:ln w="9525">
            <a:noFill/>
            <a:miter lim="800000"/>
            <a:headEnd/>
            <a:tailEnd/>
          </a:ln>
          <a:effectLst/>
        </p:spPr>
      </p:pic>
      <p:sp>
        <p:nvSpPr>
          <p:cNvPr id="3" name="Rectangle 2"/>
          <p:cNvSpPr/>
          <p:nvPr/>
        </p:nvSpPr>
        <p:spPr>
          <a:xfrm>
            <a:off x="0" y="0"/>
            <a:ext cx="6858000" cy="3416320"/>
          </a:xfrm>
          <a:prstGeom prst="rect">
            <a:avLst/>
          </a:prstGeom>
        </p:spPr>
        <p:txBody>
          <a:bodyPr wrap="square">
            <a:spAutoFit/>
          </a:bodyPr>
          <a:lstStyle/>
          <a:p>
            <a:r>
              <a:rPr lang="en-US" sz="2400" dirty="0"/>
              <a:t>import scipy</a:t>
            </a:r>
          </a:p>
          <a:p>
            <a:r>
              <a:rPr lang="en-US" sz="2400" dirty="0"/>
              <a:t>from scipy import ndimage,misc</a:t>
            </a:r>
          </a:p>
          <a:p>
            <a:r>
              <a:rPr lang="en-US" sz="2400" dirty="0"/>
              <a:t>import matplotlib.pyplot as plt</a:t>
            </a:r>
          </a:p>
          <a:p>
            <a:r>
              <a:rPr lang="en-US" sz="2400" dirty="0"/>
              <a:t>face=misc.face(gray=True)</a:t>
            </a:r>
          </a:p>
          <a:p>
            <a:r>
              <a:rPr lang="en-US" sz="2400" dirty="0"/>
              <a:t>shifted_face = ndimage.shift(face, (50, 50))</a:t>
            </a:r>
          </a:p>
          <a:p>
            <a:r>
              <a:rPr lang="en-US" sz="2400" dirty="0"/>
              <a:t>plt.figure(figsize=(15, 3))</a:t>
            </a:r>
          </a:p>
          <a:p>
            <a:r>
              <a:rPr lang="en-US" sz="2400" dirty="0"/>
              <a:t>plt.subplot(151)</a:t>
            </a:r>
          </a:p>
          <a:p>
            <a:r>
              <a:rPr lang="en-US" sz="2400" dirty="0"/>
              <a:t>plt.imshow(shifted_face,cmap=plt.cm.gray)</a:t>
            </a:r>
          </a:p>
          <a:p>
            <a:r>
              <a:rPr lang="en-US" sz="2400" dirty="0"/>
              <a:t>plt.show()</a:t>
            </a:r>
          </a:p>
        </p:txBody>
      </p:sp>
      <p:sp>
        <p:nvSpPr>
          <p:cNvPr id="4" name="Rectangle 3"/>
          <p:cNvSpPr/>
          <p:nvPr/>
        </p:nvSpPr>
        <p:spPr>
          <a:xfrm>
            <a:off x="0" y="4038600"/>
            <a:ext cx="1699963" cy="461665"/>
          </a:xfrm>
          <a:prstGeom prst="rect">
            <a:avLst/>
          </a:prstGeom>
        </p:spPr>
        <p:txBody>
          <a:bodyPr wrap="square">
            <a:spAutoFit/>
          </a:bodyPr>
          <a:lstStyle/>
          <a:p>
            <a:r>
              <a:rPr lang="nl-NL" sz="2400" b="1" i="1" dirty="0"/>
              <a:t>Output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3539430"/>
          </a:xfrm>
          <a:prstGeom prst="rect">
            <a:avLst/>
          </a:prstGeom>
        </p:spPr>
        <p:txBody>
          <a:bodyPr wrap="square">
            <a:spAutoFit/>
          </a:bodyPr>
          <a:lstStyle/>
          <a:p>
            <a:pPr algn="ctr"/>
            <a:r>
              <a:rPr lang="en-US" sz="3200" b="1" dirty="0"/>
              <a:t> </a:t>
            </a:r>
          </a:p>
          <a:p>
            <a:pPr algn="ctr"/>
            <a:endParaRPr lang="en-US" sz="3200" b="1" dirty="0"/>
          </a:p>
          <a:p>
            <a:pPr algn="ctr"/>
            <a:endParaRPr lang="en-US" sz="3200" b="1" dirty="0"/>
          </a:p>
          <a:p>
            <a:pPr algn="ctr"/>
            <a:endParaRPr lang="en-US" sz="3200" b="1" dirty="0"/>
          </a:p>
          <a:p>
            <a:pPr algn="ctr"/>
            <a:endParaRPr lang="en-US" sz="3200" b="1" dirty="0"/>
          </a:p>
          <a:p>
            <a:pPr algn="ctr"/>
            <a:endParaRPr lang="en-US" sz="3200" b="1" dirty="0"/>
          </a:p>
          <a:p>
            <a:pPr algn="ctr"/>
            <a:r>
              <a:rPr lang="en-US" sz="3200" b="1" dirty="0"/>
              <a:t>GUI Programming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144000" cy="6370975"/>
          </a:xfrm>
          <a:prstGeom prst="rect">
            <a:avLst/>
          </a:prstGeom>
          <a:noFill/>
        </p:spPr>
        <p:txBody>
          <a:bodyPr wrap="square" rtlCol="0">
            <a:spAutoFit/>
          </a:bodyPr>
          <a:lstStyle/>
          <a:p>
            <a:r>
              <a:rPr lang="en-US" sz="2400" b="1" dirty="0"/>
              <a:t>Introduction</a:t>
            </a:r>
          </a:p>
          <a:p>
            <a:pPr algn="just">
              <a:buFont typeface="Wingdings" pitchFamily="2" charset="2"/>
              <a:buChar char="§"/>
            </a:pPr>
            <a:r>
              <a:rPr lang="en-US" sz="2400" dirty="0"/>
              <a:t>     </a:t>
            </a:r>
            <a:r>
              <a:rPr lang="en-US" sz="2400" dirty="0">
                <a:latin typeface="Times New Roman" pitchFamily="18" charset="0"/>
                <a:cs typeface="Times New Roman" pitchFamily="18" charset="0"/>
              </a:rPr>
              <a:t>A  person  who  interacts  with  a software  or  application  is  called  a  user.</a:t>
            </a:r>
          </a:p>
          <a:p>
            <a:pPr algn="just">
              <a:buFont typeface="Wingdings" pitchFamily="2" charset="2"/>
              <a:buChar char="§"/>
            </a:pPr>
            <a:r>
              <a:rPr lang="en-US" sz="2400" dirty="0">
                <a:latin typeface="Times New Roman" pitchFamily="18" charset="0"/>
                <a:cs typeface="Times New Roman" pitchFamily="18" charset="0"/>
              </a:rPr>
              <a:t>     Two  ways  for  a  user  to  interact  with  any  application.</a:t>
            </a:r>
          </a:p>
          <a:p>
            <a:pPr algn="just">
              <a:buFont typeface="Wingdings" pitchFamily="2" charset="2"/>
              <a:buChar char="q"/>
            </a:pPr>
            <a:r>
              <a:rPr lang="en-US" sz="2400" dirty="0">
                <a:latin typeface="Times New Roman" pitchFamily="18" charset="0"/>
                <a:cs typeface="Times New Roman" pitchFamily="18" charset="0"/>
              </a:rPr>
              <a:t>    Character  User  Interface</a:t>
            </a:r>
          </a:p>
          <a:p>
            <a:pPr algn="just"/>
            <a:r>
              <a:rPr lang="en-US" sz="2400" dirty="0">
                <a:latin typeface="Times New Roman" pitchFamily="18" charset="0"/>
                <a:cs typeface="Times New Roman" pitchFamily="18" charset="0"/>
              </a:rPr>
              <a:t>	The user gives some commands to perform the work</a:t>
            </a:r>
          </a:p>
          <a:p>
            <a:pPr algn="just">
              <a:buFont typeface="Wingdings" pitchFamily="2" charset="2"/>
              <a:buChar char="q"/>
            </a:pPr>
            <a:r>
              <a:rPr lang="en-US" sz="2400" dirty="0">
                <a:latin typeface="Times New Roman" pitchFamily="18" charset="0"/>
                <a:cs typeface="Times New Roman" pitchFamily="18" charset="0"/>
              </a:rPr>
              <a:t>    Graphical  User  Interface</a:t>
            </a:r>
          </a:p>
          <a:p>
            <a:pPr algn="just"/>
            <a:r>
              <a:rPr lang="en-US" sz="2400" dirty="0">
                <a:latin typeface="Times New Roman" pitchFamily="18" charset="0"/>
                <a:cs typeface="Times New Roman" pitchFamily="18" charset="0"/>
              </a:rPr>
              <a:t>	The user interacts with an application through Graphics or pictures or images.</a:t>
            </a:r>
          </a:p>
          <a:p>
            <a:pPr algn="just"/>
            <a:r>
              <a:rPr lang="en-US" sz="2400" b="1" dirty="0">
                <a:latin typeface="Times New Roman" pitchFamily="18" charset="0"/>
                <a:cs typeface="Times New Roman" pitchFamily="18" charset="0"/>
              </a:rPr>
              <a:t>Advantages of GUI</a:t>
            </a:r>
          </a:p>
          <a:p>
            <a:pPr algn="just">
              <a:buFont typeface="Wingdings" pitchFamily="2" charset="2"/>
              <a:buChar char="§"/>
            </a:pPr>
            <a:r>
              <a:rPr lang="en-US" sz="2400" dirty="0">
                <a:latin typeface="Times New Roman" pitchFamily="18" charset="0"/>
                <a:cs typeface="Times New Roman" pitchFamily="18" charset="0"/>
              </a:rPr>
              <a:t>     User friendly</a:t>
            </a:r>
          </a:p>
          <a:p>
            <a:pPr algn="just">
              <a:buFont typeface="Wingdings" pitchFamily="2" charset="2"/>
              <a:buChar char="§"/>
            </a:pPr>
            <a:r>
              <a:rPr lang="en-US" sz="2400" dirty="0">
                <a:latin typeface="Times New Roman" pitchFamily="18" charset="0"/>
                <a:cs typeface="Times New Roman" pitchFamily="18" charset="0"/>
              </a:rPr>
              <a:t>     It adds attraction and beauty to any application by adding pictures, colors, menus, animations etc.</a:t>
            </a:r>
          </a:p>
          <a:p>
            <a:pPr algn="just">
              <a:buFont typeface="Wingdings" pitchFamily="2" charset="2"/>
              <a:buChar char="§"/>
            </a:pPr>
            <a:r>
              <a:rPr lang="en-US" sz="2400" dirty="0">
                <a:latin typeface="Times New Roman" pitchFamily="18" charset="0"/>
                <a:cs typeface="Times New Roman" pitchFamily="18" charset="0"/>
              </a:rPr>
              <a:t>      possible to simulate the real life objects.</a:t>
            </a:r>
          </a:p>
          <a:p>
            <a:pPr algn="just">
              <a:buFont typeface="Wingdings" pitchFamily="2" charset="2"/>
              <a:buChar char="§"/>
            </a:pPr>
            <a:r>
              <a:rPr lang="en-US" sz="2400" dirty="0">
                <a:latin typeface="Times New Roman" pitchFamily="18" charset="0"/>
                <a:cs typeface="Times New Roman" pitchFamily="18" charset="0"/>
              </a:rPr>
              <a:t>      It helps to create graphical components like push button, radio button, check button etc.</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24315"/>
          </a:xfrm>
          <a:prstGeom prst="rect">
            <a:avLst/>
          </a:prstGeom>
        </p:spPr>
        <p:txBody>
          <a:bodyPr wrap="square">
            <a:spAutoFit/>
          </a:bodyPr>
          <a:lstStyle/>
          <a:p>
            <a:r>
              <a:rPr lang="en-US" sz="2400" b="1" dirty="0"/>
              <a:t>Tkinter programming</a:t>
            </a:r>
          </a:p>
          <a:p>
            <a:pPr algn="just">
              <a:lnSpc>
                <a:spcPct val="150000"/>
              </a:lnSpc>
              <a:buFont typeface="Wingdings" pitchFamily="2" charset="2"/>
              <a:buChar char="§"/>
            </a:pPr>
            <a:r>
              <a:rPr lang="en-US" sz="2400" dirty="0"/>
              <a:t>     Python offers Tkinter module to create graphics programs</a:t>
            </a:r>
          </a:p>
          <a:p>
            <a:pPr algn="just">
              <a:lnSpc>
                <a:spcPct val="150000"/>
              </a:lnSpc>
              <a:buFont typeface="Wingdings" pitchFamily="2" charset="2"/>
              <a:buChar char="§"/>
            </a:pPr>
            <a:r>
              <a:rPr lang="en-US" sz="2400" dirty="0"/>
              <a:t>     Tkinter </a:t>
            </a:r>
            <a:r>
              <a:rPr lang="en-US" sz="2400" dirty="0">
                <a:latin typeface="Times New Roman" pitchFamily="18" charset="0"/>
                <a:cs typeface="Times New Roman" pitchFamily="18" charset="0"/>
              </a:rPr>
              <a:t>represents</a:t>
            </a:r>
            <a:r>
              <a:rPr lang="en-US" sz="2400" dirty="0"/>
              <a:t> toolkit interface for GUI</a:t>
            </a:r>
          </a:p>
          <a:p>
            <a:pPr algn="just">
              <a:lnSpc>
                <a:spcPct val="150000"/>
              </a:lnSpc>
              <a:buFont typeface="Wingdings" pitchFamily="2" charset="2"/>
              <a:buChar char="§"/>
            </a:pPr>
            <a:r>
              <a:rPr lang="en-US" sz="2400" dirty="0"/>
              <a:t>     We can enable the interface by using the classes of Tk module of TCL/TK language(Tool command Language).</a:t>
            </a:r>
          </a:p>
          <a:p>
            <a:pPr algn="just">
              <a:lnSpc>
                <a:spcPct val="150000"/>
              </a:lnSpc>
              <a:buFont typeface="Wingdings" pitchFamily="2" charset="2"/>
              <a:buChar char="§"/>
            </a:pPr>
            <a:r>
              <a:rPr lang="en-US" sz="2400" dirty="0"/>
              <a:t>     TCL is a dynamic programming language suitable for web and desktop applications, networking, administration, testing etc.</a:t>
            </a:r>
          </a:p>
          <a:p>
            <a:endParaRPr lang="en-US" sz="2400" b="1" dirty="0"/>
          </a:p>
          <a:p>
            <a:r>
              <a:rPr lang="en-US" sz="2400" b="1"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447645"/>
          </a:xfrm>
          <a:prstGeom prst="rect">
            <a:avLst/>
          </a:prstGeom>
          <a:noFill/>
        </p:spPr>
        <p:txBody>
          <a:bodyPr wrap="square" rtlCol="0">
            <a:spAutoFit/>
          </a:bodyPr>
          <a:lstStyle/>
          <a:p>
            <a:pPr algn="just"/>
            <a:r>
              <a:rPr lang="en-US" sz="2400" dirty="0"/>
              <a:t>The following steps are involved in basic GUI programs</a:t>
            </a:r>
          </a:p>
          <a:p>
            <a:pPr algn="just">
              <a:lnSpc>
                <a:spcPct val="150000"/>
              </a:lnSpc>
              <a:buFont typeface="Wingdings" pitchFamily="2" charset="2"/>
              <a:buChar char="§"/>
            </a:pPr>
            <a:r>
              <a:rPr lang="en-US" sz="2400" dirty="0"/>
              <a:t>     We should create the root window. The root window is the top level window  provides rectangular space on the screen where we display text, colors, </a:t>
            </a:r>
            <a:r>
              <a:rPr lang="en-US" sz="2400" dirty="0">
                <a:latin typeface="Times New Roman" pitchFamily="18" charset="0"/>
                <a:cs typeface="Times New Roman" pitchFamily="18" charset="0"/>
              </a:rPr>
              <a:t>images</a:t>
            </a:r>
            <a:r>
              <a:rPr lang="en-US" sz="2400" dirty="0"/>
              <a:t>, components etc.</a:t>
            </a:r>
          </a:p>
          <a:p>
            <a:pPr algn="just">
              <a:lnSpc>
                <a:spcPct val="150000"/>
              </a:lnSpc>
              <a:buFont typeface="Wingdings" pitchFamily="2" charset="2"/>
              <a:buChar char="§"/>
            </a:pPr>
            <a:r>
              <a:rPr lang="en-US" sz="2400" dirty="0"/>
              <a:t>     In the root window , the space allocation is done by Frame or canvas. These are child windows of root window.</a:t>
            </a:r>
          </a:p>
          <a:p>
            <a:pPr algn="just">
              <a:lnSpc>
                <a:spcPct val="150000"/>
              </a:lnSpc>
              <a:buFont typeface="Wingdings" pitchFamily="2" charset="2"/>
              <a:buChar char="§"/>
            </a:pPr>
            <a:r>
              <a:rPr lang="en-US" sz="2400" dirty="0"/>
              <a:t>     We use canvas for displaying drawings like lines, arcs, circles, shapes etc.</a:t>
            </a:r>
          </a:p>
          <a:p>
            <a:pPr algn="just">
              <a:lnSpc>
                <a:spcPct val="150000"/>
              </a:lnSpc>
              <a:buFont typeface="Wingdings" pitchFamily="2" charset="2"/>
              <a:buChar char="§"/>
            </a:pPr>
            <a:r>
              <a:rPr lang="en-US" sz="2400" dirty="0"/>
              <a:t>     The frame is used for displaying components like push buttons, check buttons, menus etc. These are called widgets.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740307"/>
          </a:xfrm>
          <a:prstGeom prst="rect">
            <a:avLst/>
          </a:prstGeom>
          <a:noFill/>
        </p:spPr>
        <p:txBody>
          <a:bodyPr wrap="square" rtlCol="0">
            <a:spAutoFit/>
          </a:bodyPr>
          <a:lstStyle/>
          <a:p>
            <a:r>
              <a:rPr lang="en-US" sz="2400" b="1" dirty="0"/>
              <a:t>Root window</a:t>
            </a:r>
          </a:p>
          <a:p>
            <a:pPr algn="just">
              <a:lnSpc>
                <a:spcPct val="150000"/>
              </a:lnSpc>
              <a:buFont typeface="Wingdings" pitchFamily="2" charset="2"/>
              <a:buChar char="§"/>
            </a:pPr>
            <a:r>
              <a:rPr lang="en-US" sz="2400" dirty="0"/>
              <a:t>    To display the graphical output , the space is allocated to any GUI program called top level window or root window.</a:t>
            </a:r>
          </a:p>
          <a:p>
            <a:pPr algn="just">
              <a:lnSpc>
                <a:spcPct val="150000"/>
              </a:lnSpc>
              <a:buFont typeface="Wingdings" pitchFamily="2" charset="2"/>
              <a:buChar char="§"/>
            </a:pPr>
            <a:r>
              <a:rPr lang="en-US" sz="2400" dirty="0"/>
              <a:t>    We can reach this root window by creating an object to the class.</a:t>
            </a:r>
          </a:p>
          <a:p>
            <a:pPr algn="just">
              <a:lnSpc>
                <a:spcPct val="150000"/>
              </a:lnSpc>
              <a:buFont typeface="Wingdings" pitchFamily="2" charset="2"/>
              <a:buChar char="§"/>
            </a:pPr>
            <a:r>
              <a:rPr lang="en-US" sz="2400" dirty="0"/>
              <a:t>    The root window will have a title bar that contains minimize, resize and close options.</a:t>
            </a:r>
          </a:p>
          <a:p>
            <a:r>
              <a:rPr lang="en-US" sz="2400" b="1" dirty="0"/>
              <a:t>EX </a:t>
            </a:r>
          </a:p>
          <a:p>
            <a:r>
              <a:rPr lang="en-US" sz="2400" b="1" dirty="0"/>
              <a:t># creating root window</a:t>
            </a:r>
          </a:p>
          <a:p>
            <a:pPr>
              <a:lnSpc>
                <a:spcPct val="150000"/>
              </a:lnSpc>
            </a:pPr>
            <a:r>
              <a:rPr lang="en-US" sz="2400" dirty="0"/>
              <a:t>from tkinter import *</a:t>
            </a:r>
          </a:p>
          <a:p>
            <a:pPr>
              <a:lnSpc>
                <a:spcPct val="150000"/>
              </a:lnSpc>
            </a:pPr>
            <a:r>
              <a:rPr lang="en-US" sz="2400" dirty="0"/>
              <a:t>root = Tk()</a:t>
            </a:r>
          </a:p>
          <a:p>
            <a:pPr>
              <a:lnSpc>
                <a:spcPct val="150000"/>
              </a:lnSpc>
            </a:pPr>
            <a:r>
              <a:rPr lang="en-US" sz="2400" dirty="0"/>
              <a:t>root.title(“my window”)</a:t>
            </a:r>
          </a:p>
          <a:p>
            <a:pPr>
              <a:lnSpc>
                <a:spcPct val="150000"/>
              </a:lnSpc>
            </a:pPr>
            <a:r>
              <a:rPr lang="en-US" sz="2400" dirty="0"/>
              <a:t>root.geometry(“400x300”)</a:t>
            </a:r>
          </a:p>
          <a:p>
            <a:pPr>
              <a:lnSpc>
                <a:spcPct val="150000"/>
              </a:lnSpc>
            </a:pPr>
            <a:r>
              <a:rPr lang="en-US" sz="2400" dirty="0"/>
              <a:t>root.mainloop()</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ema\Desktop\Capture.JPG"/>
          <p:cNvPicPr>
            <a:picLocks noChangeAspect="1" noChangeArrowheads="1"/>
          </p:cNvPicPr>
          <p:nvPr/>
        </p:nvPicPr>
        <p:blipFill>
          <a:blip r:embed="rId2" cstate="print"/>
          <a:srcRect/>
          <a:stretch>
            <a:fillRect/>
          </a:stretch>
        </p:blipFill>
        <p:spPr bwMode="auto">
          <a:xfrm>
            <a:off x="6400800" y="4648200"/>
            <a:ext cx="1905000" cy="2209800"/>
          </a:xfrm>
          <a:prstGeom prst="rect">
            <a:avLst/>
          </a:prstGeom>
          <a:noFill/>
        </p:spPr>
      </p:pic>
      <p:sp>
        <p:nvSpPr>
          <p:cNvPr id="3" name="Rectangle 2"/>
          <p:cNvSpPr/>
          <p:nvPr/>
        </p:nvSpPr>
        <p:spPr>
          <a:xfrm>
            <a:off x="0" y="0"/>
            <a:ext cx="9144000" cy="5632311"/>
          </a:xfrm>
          <a:prstGeom prst="rect">
            <a:avLst/>
          </a:prstGeom>
        </p:spPr>
        <p:txBody>
          <a:bodyPr wrap="square">
            <a:spAutoFit/>
          </a:bodyPr>
          <a:lstStyle/>
          <a:p>
            <a:pPr algn="just"/>
            <a:r>
              <a:rPr lang="en-US" sz="2000" b="1" dirty="0">
                <a:solidFill>
                  <a:srgbClr val="FF0000"/>
                </a:solidFill>
                <a:latin typeface="Times New Roman" pitchFamily="18" charset="0"/>
                <a:cs typeface="Times New Roman" pitchFamily="18" charset="0"/>
              </a:rPr>
              <a:t>Canvas:</a:t>
            </a:r>
            <a:r>
              <a:rPr lang="en-US" sz="2000" dirty="0">
                <a:latin typeface="Times New Roman" pitchFamily="18" charset="0"/>
                <a:cs typeface="Times New Roman" pitchFamily="18" charset="0"/>
              </a:rPr>
              <a:t> This is a container which is used to draw shapes  like lines, curves ,arcs and 	circles</a:t>
            </a:r>
          </a:p>
          <a:p>
            <a:pPr algn="just"/>
            <a:r>
              <a:rPr lang="en-US" sz="2000" b="1" dirty="0">
                <a:solidFill>
                  <a:srgbClr val="FF0000"/>
                </a:solidFill>
                <a:latin typeface="Times New Roman" pitchFamily="18" charset="0"/>
                <a:cs typeface="Times New Roman" pitchFamily="18" charset="0"/>
              </a:rPr>
              <a:t>	</a:t>
            </a:r>
            <a:r>
              <a:rPr lang="en-US" sz="2000" b="1" dirty="0">
                <a:latin typeface="Times New Roman" pitchFamily="18" charset="0"/>
                <a:cs typeface="Times New Roman" pitchFamily="18" charset="0"/>
              </a:rPr>
              <a:t>c=Canvas(master , option=value…..</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from tkinter import *</a:t>
            </a:r>
          </a:p>
          <a:p>
            <a:pPr algn="just"/>
            <a:r>
              <a:rPr lang="en-US" sz="2000" dirty="0">
                <a:latin typeface="Times New Roman" pitchFamily="18" charset="0"/>
                <a:cs typeface="Times New Roman" pitchFamily="18" charset="0"/>
              </a:rPr>
              <a:t>w1=</a:t>
            </a:r>
            <a:r>
              <a:rPr lang="en-US" sz="2000" dirty="0" err="1">
                <a:latin typeface="Times New Roman" pitchFamily="18" charset="0"/>
                <a:cs typeface="Times New Roman" pitchFamily="18" charset="0"/>
              </a:rPr>
              <a:t>Tk</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c=Canvas(w1,bg="blue",height=700,width=1200,cursor="pencil")</a:t>
            </a:r>
          </a:p>
          <a:p>
            <a:pPr algn="just"/>
            <a:r>
              <a:rPr lang="en-US" sz="2000" dirty="0">
                <a:latin typeface="Times New Roman" pitchFamily="18" charset="0"/>
                <a:cs typeface="Times New Roman" pitchFamily="18" charset="0"/>
              </a:rPr>
              <a:t>id=c.create_line(50,50,200,50,200,150,width=4,fill="white")</a:t>
            </a:r>
          </a:p>
          <a:p>
            <a:pPr algn="just"/>
            <a:r>
              <a:rPr lang="en-US" sz="2000" dirty="0">
                <a:latin typeface="Times New Roman" pitchFamily="18" charset="0"/>
                <a:cs typeface="Times New Roman" pitchFamily="18" charset="0"/>
              </a:rPr>
              <a:t>id=c.create_oval(100,100,400,300,width=5,fill="yellow",outline="red",activefill="green")</a:t>
            </a:r>
          </a:p>
          <a:p>
            <a:pPr algn="just"/>
            <a:r>
              <a:rPr lang="en-US" sz="2000" dirty="0">
                <a:latin typeface="Times New Roman" pitchFamily="18" charset="0"/>
                <a:cs typeface="Times New Roman" pitchFamily="18" charset="0"/>
              </a:rPr>
              <a:t>id=c.create_polygon(10,10,200,200,300,200,width=3,fill="green",outline="red",</a:t>
            </a:r>
          </a:p>
          <a:p>
            <a:pPr algn="just"/>
            <a:r>
              <a:rPr lang="en-US" sz="2000" dirty="0">
                <a:latin typeface="Times New Roman" pitchFamily="18" charset="0"/>
                <a:cs typeface="Times New Roman" pitchFamily="18" charset="0"/>
              </a:rPr>
              <a:t>                    smooth=1,activefill="lightblue")</a:t>
            </a:r>
          </a:p>
          <a:p>
            <a:pPr algn="just"/>
            <a:r>
              <a:rPr lang="en-US" sz="2000" dirty="0">
                <a:latin typeface="Times New Roman" pitchFamily="18" charset="0"/>
                <a:cs typeface="Times New Roman" pitchFamily="18" charset="0"/>
              </a:rPr>
              <a:t>id=c.create_rectangle(500,200,700,600,width=2,fill="gray",outline="black",</a:t>
            </a:r>
          </a:p>
          <a:p>
            <a:pPr algn="just"/>
            <a:r>
              <a:rPr lang="en-US" sz="2000" dirty="0">
                <a:latin typeface="Times New Roman" pitchFamily="18" charset="0"/>
                <a:cs typeface="Times New Roman" pitchFamily="18" charset="0"/>
              </a:rPr>
              <a:t>                      activefill="yellow")</a:t>
            </a:r>
          </a:p>
          <a:p>
            <a:pPr algn="just"/>
            <a:r>
              <a:rPr lang="en-US" sz="2000" dirty="0">
                <a:latin typeface="Times New Roman" pitchFamily="18" charset="0"/>
                <a:cs typeface="Times New Roman" pitchFamily="18" charset="0"/>
              </a:rPr>
              <a:t>fnt=("Times",40,"bold italic underline")</a:t>
            </a:r>
          </a:p>
          <a:p>
            <a:pPr algn="just"/>
            <a:r>
              <a:rPr lang="en-US" sz="2000" dirty="0">
                <a:latin typeface="Times New Roman" pitchFamily="18" charset="0"/>
                <a:cs typeface="Times New Roman" pitchFamily="18" charset="0"/>
              </a:rPr>
              <a:t>id=c.create_text(500,100,text="My canvas",font=fnt,fill="yellow",</a:t>
            </a:r>
          </a:p>
          <a:p>
            <a:pPr algn="just"/>
            <a:r>
              <a:rPr lang="en-US" sz="2000" dirty="0">
                <a:latin typeface="Times New Roman" pitchFamily="18" charset="0"/>
                <a:cs typeface="Times New Roman" pitchFamily="18" charset="0"/>
              </a:rPr>
              <a:t>                 activefill="green")</a:t>
            </a:r>
          </a:p>
          <a:p>
            <a:pPr algn="just"/>
            <a:r>
              <a:rPr lang="en-US" sz="2000" dirty="0">
                <a:latin typeface="Times New Roman" pitchFamily="18" charset="0"/>
                <a:cs typeface="Times New Roman" pitchFamily="18" charset="0"/>
              </a:rPr>
              <a:t>c.pack()</a:t>
            </a:r>
          </a:p>
          <a:p>
            <a:pPr algn="just"/>
            <a:r>
              <a:rPr lang="en-US" sz="2000" dirty="0">
                <a:latin typeface="Times New Roman" pitchFamily="18" charset="0"/>
                <a:cs typeface="Times New Roman" pitchFamily="18" charset="0"/>
              </a:rPr>
              <a:t>w1.mainloop()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ema\Desktop\Capture.JPG"/>
          <p:cNvPicPr>
            <a:picLocks noChangeAspect="1" noChangeArrowheads="1"/>
          </p:cNvPicPr>
          <p:nvPr/>
        </p:nvPicPr>
        <p:blipFill>
          <a:blip r:embed="rId2" cstate="print"/>
          <a:srcRect/>
          <a:stretch>
            <a:fillRect/>
          </a:stretch>
        </p:blipFill>
        <p:spPr bwMode="auto">
          <a:xfrm>
            <a:off x="1295400" y="4724400"/>
            <a:ext cx="2133600" cy="1752600"/>
          </a:xfrm>
          <a:prstGeom prst="rect">
            <a:avLst/>
          </a:prstGeom>
          <a:noFill/>
        </p:spPr>
      </p:pic>
      <p:sp>
        <p:nvSpPr>
          <p:cNvPr id="3" name="Rectangle 2"/>
          <p:cNvSpPr/>
          <p:nvPr/>
        </p:nvSpPr>
        <p:spPr>
          <a:xfrm>
            <a:off x="0" y="0"/>
            <a:ext cx="9144000" cy="4401205"/>
          </a:xfrm>
          <a:prstGeom prst="rect">
            <a:avLst/>
          </a:prstGeom>
        </p:spPr>
        <p:txBody>
          <a:bodyPr wrap="square">
            <a:spAutoFit/>
          </a:bodyPr>
          <a:lstStyle/>
          <a:p>
            <a:pPr algn="just"/>
            <a:r>
              <a:rPr lang="en-US" sz="2000" b="1" dirty="0" err="1">
                <a:solidFill>
                  <a:srgbClr val="FF0000"/>
                </a:solidFill>
                <a:latin typeface="Times New Roman" pitchFamily="18" charset="0"/>
                <a:cs typeface="Times New Roman" pitchFamily="18" charset="0"/>
              </a:rPr>
              <a:t>Frame:</a:t>
            </a:r>
            <a:r>
              <a:rPr lang="en-US" sz="2000" dirty="0" err="1">
                <a:latin typeface="Times New Roman" pitchFamily="18" charset="0"/>
                <a:cs typeface="Times New Roman" pitchFamily="18" charset="0"/>
              </a:rPr>
              <a:t>This</a:t>
            </a:r>
            <a:r>
              <a:rPr lang="en-US" sz="2000" dirty="0">
                <a:latin typeface="Times New Roman" pitchFamily="18" charset="0"/>
                <a:cs typeface="Times New Roman" pitchFamily="18" charset="0"/>
              </a:rPr>
              <a:t> is a container which is used to display widgets like </a:t>
            </a:r>
            <a:r>
              <a:rPr lang="en-US" sz="2000" dirty="0" err="1">
                <a:latin typeface="Times New Roman" pitchFamily="18" charset="0"/>
                <a:cs typeface="Times New Roman" pitchFamily="18" charset="0"/>
              </a:rPr>
              <a:t>buttons,checkbuttons</a:t>
            </a:r>
            <a:r>
              <a:rPr lang="en-US" sz="2000" dirty="0">
                <a:latin typeface="Times New Roman" pitchFamily="18" charset="0"/>
                <a:cs typeface="Times New Roman" pitchFamily="18" charset="0"/>
              </a:rPr>
              <a:t> or menu</a:t>
            </a:r>
          </a:p>
          <a:p>
            <a:pPr algn="just"/>
            <a:r>
              <a:rPr lang="en-US" sz="2000" b="1" dirty="0">
                <a:solidFill>
                  <a:srgbClr val="FF0000"/>
                </a:solidFill>
                <a:latin typeface="Times New Roman" pitchFamily="18" charset="0"/>
                <a:cs typeface="Times New Roman" pitchFamily="18" charset="0"/>
              </a:rPr>
              <a:t> 	</a:t>
            </a:r>
            <a:r>
              <a:rPr lang="en-US" sz="2000" b="1" dirty="0">
                <a:latin typeface="Times New Roman" pitchFamily="18" charset="0"/>
                <a:cs typeface="Times New Roman" pitchFamily="18" charset="0"/>
              </a:rPr>
              <a:t>f=Frame(</a:t>
            </a:r>
            <a:r>
              <a:rPr lang="en-US" sz="2000" b="1" dirty="0" err="1">
                <a:latin typeface="Times New Roman" pitchFamily="18" charset="0"/>
                <a:cs typeface="Times New Roman" pitchFamily="18" charset="0"/>
              </a:rPr>
              <a:t>master,option</a:t>
            </a:r>
            <a:r>
              <a:rPr lang="en-US" sz="2000" b="1" dirty="0">
                <a:latin typeface="Times New Roman" pitchFamily="18" charset="0"/>
                <a:cs typeface="Times New Roman" pitchFamily="18" charset="0"/>
              </a:rPr>
              <a:t>=value,-----)</a:t>
            </a:r>
          </a:p>
          <a:p>
            <a:pPr algn="just"/>
            <a:r>
              <a:rPr lang="en-US" sz="2000" b="1" dirty="0">
                <a:solidFill>
                  <a:srgbClr val="FF0000"/>
                </a:solidFill>
                <a:latin typeface="Times New Roman" pitchFamily="18" charset="0"/>
                <a:cs typeface="Times New Roman" pitchFamily="18" charset="0"/>
              </a:rPr>
              <a:t> Button: </a:t>
            </a:r>
            <a:r>
              <a:rPr lang="en-US" sz="2000" dirty="0">
                <a:latin typeface="Times New Roman" pitchFamily="18" charset="0"/>
                <a:cs typeface="Times New Roman" pitchFamily="18" charset="0"/>
              </a:rPr>
              <a:t>It is used to display buttons in your application</a:t>
            </a:r>
          </a:p>
          <a:p>
            <a:pPr algn="just"/>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b=Button(master, text=“submit”, command=</a:t>
            </a:r>
            <a:r>
              <a:rPr lang="en-US" sz="2000" b="1" dirty="0" err="1">
                <a:latin typeface="Times New Roman" pitchFamily="18" charset="0"/>
                <a:cs typeface="Times New Roman" pitchFamily="18" charset="0"/>
              </a:rPr>
              <a:t>function,option</a:t>
            </a:r>
            <a:r>
              <a:rPr lang="en-US" sz="2000" b="1" dirty="0">
                <a:latin typeface="Times New Roman" pitchFamily="18" charset="0"/>
                <a:cs typeface="Times New Roman" pitchFamily="18" charset="0"/>
              </a:rPr>
              <a:t>=value,…….)</a:t>
            </a:r>
          </a:p>
          <a:p>
            <a:pPr algn="just"/>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from tkinter import *</a:t>
            </a:r>
          </a:p>
          <a:p>
            <a:pPr algn="just"/>
            <a:r>
              <a:rPr lang="en-US" sz="2000" dirty="0">
                <a:latin typeface="Times New Roman" pitchFamily="18" charset="0"/>
                <a:cs typeface="Times New Roman" pitchFamily="18" charset="0"/>
              </a:rPr>
              <a:t>def </a:t>
            </a:r>
            <a:r>
              <a:rPr lang="en-US" sz="2000" dirty="0" err="1">
                <a:latin typeface="Times New Roman" pitchFamily="18" charset="0"/>
                <a:cs typeface="Times New Roman" pitchFamily="18" charset="0"/>
              </a:rPr>
              <a:t>Clickme</a:t>
            </a:r>
            <a:r>
              <a:rPr lang="en-US" sz="2000" dirty="0">
                <a:latin typeface="Times New Roman" pitchFamily="18" charset="0"/>
                <a:cs typeface="Times New Roman" pitchFamily="18" charset="0"/>
              </a:rPr>
              <a:t>(self):</a:t>
            </a:r>
          </a:p>
          <a:p>
            <a:pPr algn="just"/>
            <a:r>
              <a:rPr lang="en-US" sz="2000" dirty="0">
                <a:latin typeface="Times New Roman" pitchFamily="18" charset="0"/>
                <a:cs typeface="Times New Roman" pitchFamily="18" charset="0"/>
              </a:rPr>
              <a:t>    print("you have clicked me")</a:t>
            </a:r>
          </a:p>
          <a:p>
            <a:pPr algn="just"/>
            <a:r>
              <a:rPr lang="en-US" sz="2000" dirty="0">
                <a:latin typeface="Times New Roman" pitchFamily="18" charset="0"/>
                <a:cs typeface="Times New Roman" pitchFamily="18" charset="0"/>
              </a:rPr>
              <a:t>w=</a:t>
            </a:r>
            <a:r>
              <a:rPr lang="en-US" sz="2000" dirty="0" err="1">
                <a:latin typeface="Times New Roman" pitchFamily="18" charset="0"/>
                <a:cs typeface="Times New Roman" pitchFamily="18" charset="0"/>
              </a:rPr>
              <a:t>Tk</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f=Frame(</a:t>
            </a:r>
            <a:r>
              <a:rPr lang="en-US" sz="2000" dirty="0" err="1">
                <a:latin typeface="Times New Roman" pitchFamily="18" charset="0"/>
                <a:cs typeface="Times New Roman" pitchFamily="18" charset="0"/>
              </a:rPr>
              <a:t>w,height</a:t>
            </a:r>
            <a:r>
              <a:rPr lang="en-US" sz="2000" dirty="0">
                <a:latin typeface="Times New Roman" pitchFamily="18" charset="0"/>
                <a:cs typeface="Times New Roman" pitchFamily="18" charset="0"/>
              </a:rPr>
              <a:t>=200,width=300).pack()</a:t>
            </a:r>
          </a:p>
          <a:p>
            <a:pPr algn="just"/>
            <a:r>
              <a:rPr lang="en-US" sz="2000" dirty="0">
                <a:latin typeface="Times New Roman" pitchFamily="18" charset="0"/>
                <a:cs typeface="Times New Roman" pitchFamily="18" charset="0"/>
              </a:rPr>
              <a:t>b=Button(f,text="My Button",width=15,height=2,bg="yellow",fg="blue",</a:t>
            </a:r>
          </a:p>
          <a:p>
            <a:pPr algn="just"/>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activebackground</a:t>
            </a:r>
            <a:r>
              <a:rPr lang="en-US" sz="2000" dirty="0">
                <a:latin typeface="Times New Roman" pitchFamily="18" charset="0"/>
                <a:cs typeface="Times New Roman" pitchFamily="18" charset="0"/>
              </a:rPr>
              <a:t>="green",activeforeground="red“, command=</a:t>
            </a:r>
            <a:r>
              <a:rPr lang="en-US" sz="2000" dirty="0" err="1">
                <a:latin typeface="Times New Roman" pitchFamily="18" charset="0"/>
                <a:cs typeface="Times New Roman" pitchFamily="18" charset="0"/>
              </a:rPr>
              <a:t>Clickme</a:t>
            </a:r>
            <a:r>
              <a:rPr lang="en-US" sz="2000" dirty="0">
                <a:latin typeface="Times New Roman" pitchFamily="18" charset="0"/>
                <a:cs typeface="Times New Roman" pitchFamily="18" charset="0"/>
              </a:rPr>
              <a:t>())</a:t>
            </a:r>
          </a:p>
          <a:p>
            <a:pPr algn="just"/>
            <a:r>
              <a:rPr lang="en-US" sz="2000" dirty="0" err="1">
                <a:latin typeface="Times New Roman" pitchFamily="18" charset="0"/>
                <a:cs typeface="Times New Roman" pitchFamily="18" charset="0"/>
              </a:rPr>
              <a:t>w.mainloop</a:t>
            </a:r>
            <a:r>
              <a:rPr lang="en-US" sz="2000" dirty="0">
                <a:latin typeface="Times New Roman" pitchFamily="18" charset="0"/>
                <a:cs typeface="Times New Roman" pitchFamily="18"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10600" cy="6001643"/>
          </a:xfrm>
          <a:prstGeom prst="rect">
            <a:avLst/>
          </a:prstGeom>
          <a:noFill/>
        </p:spPr>
        <p:txBody>
          <a:bodyPr wrap="square" rtlCol="0">
            <a:spAutoFit/>
          </a:bodyPr>
          <a:lstStyle/>
          <a:p>
            <a:pPr algn="just"/>
            <a:r>
              <a:rPr lang="en-US" sz="2400" dirty="0">
                <a:solidFill>
                  <a:srgbClr val="FF0000"/>
                </a:solidFill>
                <a:latin typeface="Times New Roman" pitchFamily="18" charset="0"/>
                <a:cs typeface="Times New Roman" pitchFamily="18" charset="0"/>
              </a:rPr>
              <a:t>Widgets: A</a:t>
            </a:r>
            <a:r>
              <a:rPr lang="en-US" sz="2400" dirty="0">
                <a:latin typeface="Times New Roman" pitchFamily="18" charset="0"/>
                <a:cs typeface="Times New Roman" pitchFamily="18" charset="0"/>
              </a:rPr>
              <a:t> widget is </a:t>
            </a:r>
            <a:r>
              <a:rPr lang="en-US" sz="2400" dirty="0" err="1">
                <a:latin typeface="Times New Roman" pitchFamily="18" charset="0"/>
                <a:cs typeface="Times New Roman" pitchFamily="18" charset="0"/>
              </a:rPr>
              <a:t>aGUI</a:t>
            </a:r>
            <a:r>
              <a:rPr lang="en-US" sz="2400" dirty="0">
                <a:latin typeface="Times New Roman" pitchFamily="18" charset="0"/>
                <a:cs typeface="Times New Roman" pitchFamily="18" charset="0"/>
              </a:rPr>
              <a:t> component that is displayed on the screen and can perform a task as desired by the user. We create widgets as objects.</a:t>
            </a:r>
          </a:p>
          <a:p>
            <a:pPr algn="just"/>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Button</a:t>
            </a:r>
          </a:p>
          <a:p>
            <a:pPr marL="457200" indent="-457200" algn="just">
              <a:buFont typeface="+mj-lt"/>
              <a:buAutoNum type="arabicPeriod"/>
            </a:pPr>
            <a:r>
              <a:rPr lang="en-US" sz="2400" dirty="0">
                <a:latin typeface="Times New Roman" pitchFamily="18" charset="0"/>
                <a:cs typeface="Times New Roman" pitchFamily="18" charset="0"/>
              </a:rPr>
              <a:t>Label</a:t>
            </a:r>
          </a:p>
          <a:p>
            <a:pPr marL="457200" indent="-457200" algn="just">
              <a:buFont typeface="+mj-lt"/>
              <a:buAutoNum type="arabicPeriod"/>
            </a:pPr>
            <a:r>
              <a:rPr lang="en-US" sz="2400" dirty="0" err="1">
                <a:latin typeface="Times New Roman" pitchFamily="18" charset="0"/>
                <a:cs typeface="Times New Roman" pitchFamily="18" charset="0"/>
              </a:rPr>
              <a:t>Checkbutton</a:t>
            </a: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err="1">
                <a:latin typeface="Times New Roman" pitchFamily="18" charset="0"/>
                <a:cs typeface="Times New Roman" pitchFamily="18" charset="0"/>
              </a:rPr>
              <a:t>Radiobutton</a:t>
            </a: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Entry</a:t>
            </a:r>
          </a:p>
          <a:p>
            <a:pPr marL="457200" indent="-457200" algn="just">
              <a:buFont typeface="+mj-lt"/>
              <a:buAutoNum type="arabicPeriod"/>
            </a:pPr>
            <a:r>
              <a:rPr lang="en-US" sz="2400" dirty="0" err="1">
                <a:latin typeface="Times New Roman" pitchFamily="18" charset="0"/>
                <a:cs typeface="Times New Roman" pitchFamily="18" charset="0"/>
              </a:rPr>
              <a:t>Spinbox</a:t>
            </a: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err="1">
                <a:latin typeface="Times New Roman" pitchFamily="18" charset="0"/>
                <a:cs typeface="Times New Roman" pitchFamily="18" charset="0"/>
              </a:rPr>
              <a:t>Listbox</a:t>
            </a:r>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Text</a:t>
            </a:r>
          </a:p>
          <a:p>
            <a:pPr marL="457200" indent="-457200" algn="just">
              <a:buFont typeface="+mj-lt"/>
              <a:buAutoNum type="arabicPeriod"/>
            </a:pPr>
            <a:r>
              <a:rPr lang="en-US" sz="2400" dirty="0">
                <a:latin typeface="Times New Roman" pitchFamily="18" charset="0"/>
                <a:cs typeface="Times New Roman" pitchFamily="18" charset="0"/>
              </a:rPr>
              <a:t>Message</a:t>
            </a:r>
          </a:p>
          <a:p>
            <a:pPr marL="457200" indent="-457200" algn="just">
              <a:buFont typeface="+mj-lt"/>
              <a:buAutoNum type="arabicPeriod"/>
            </a:pPr>
            <a:r>
              <a:rPr lang="en-US" sz="2400" dirty="0">
                <a:latin typeface="Times New Roman" pitchFamily="18" charset="0"/>
                <a:cs typeface="Times New Roman" pitchFamily="18" charset="0"/>
              </a:rPr>
              <a:t>Scrollbar</a:t>
            </a:r>
          </a:p>
          <a:p>
            <a:pPr marL="457200" indent="-457200" algn="just">
              <a:buFont typeface="+mj-lt"/>
              <a:buAutoNum type="arabicPeriod"/>
            </a:pPr>
            <a:r>
              <a:rPr lang="en-US" sz="2400" dirty="0">
                <a:latin typeface="Times New Roman" pitchFamily="18" charset="0"/>
                <a:cs typeface="Times New Roman" pitchFamily="18" charset="0"/>
              </a:rPr>
              <a:t>Menu</a:t>
            </a:r>
          </a:p>
          <a:p>
            <a:pPr marL="457200" indent="-457200" algn="just">
              <a:buFont typeface="+mj-lt"/>
              <a:buAutoNum type="arabicPeriod"/>
            </a:pPr>
            <a:endParaRPr lang="en-US" sz="2400" dirty="0">
              <a:latin typeface="Times New Roman" pitchFamily="18" charset="0"/>
              <a:cs typeface="Times New Roman"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6924973"/>
          </a:xfrm>
          <a:prstGeom prst="rect">
            <a:avLst/>
          </a:prstGeom>
          <a:noFill/>
        </p:spPr>
        <p:txBody>
          <a:bodyPr wrap="square" rtlCol="0">
            <a:spAutoFit/>
          </a:bodyPr>
          <a:lstStyle/>
          <a:p>
            <a:pPr algn="just"/>
            <a:r>
              <a:rPr lang="en-US" sz="2200" b="1" dirty="0" smtClean="0">
                <a:solidFill>
                  <a:srgbClr val="FF0000"/>
                </a:solidFill>
                <a:latin typeface="Times New Roman" pitchFamily="18" charset="0"/>
                <a:cs typeface="Times New Roman" pitchFamily="18" charset="0"/>
              </a:rPr>
              <a:t>Layout Management</a:t>
            </a:r>
            <a:r>
              <a:rPr lang="en-US" sz="2200" dirty="0" smtClean="0">
                <a:latin typeface="Times New Roman" pitchFamily="18" charset="0"/>
                <a:cs typeface="Times New Roman" pitchFamily="18" charset="0"/>
              </a:rPr>
              <a:t>: once we create widgets or  components, we can arrange them in the frame in a particular manner. Arranging the widgets in the frame is called layout management. There are  three types of layout managers.</a:t>
            </a:r>
          </a:p>
          <a:p>
            <a:pPr algn="just"/>
            <a:endParaRPr lang="en-US" sz="2200" dirty="0" smtClean="0">
              <a:latin typeface="Times New Roman" pitchFamily="18" charset="0"/>
              <a:cs typeface="Times New Roman" pitchFamily="18" charset="0"/>
            </a:endParaRPr>
          </a:p>
          <a:p>
            <a:pPr algn="just"/>
            <a:r>
              <a:rPr lang="en-US" sz="2200" b="1" dirty="0" smtClean="0">
                <a:solidFill>
                  <a:srgbClr val="0070C0"/>
                </a:solidFill>
                <a:latin typeface="Times New Roman" pitchFamily="18" charset="0"/>
                <a:cs typeface="Times New Roman" pitchFamily="18" charset="0"/>
              </a:rPr>
              <a:t>1.Pack  layout manager</a:t>
            </a:r>
            <a:r>
              <a:rPr lang="en-US" sz="2200" dirty="0" smtClean="0">
                <a:solidFill>
                  <a:srgbClr val="0070C0"/>
                </a:solidFill>
                <a:latin typeface="Times New Roman" pitchFamily="18" charset="0"/>
                <a:cs typeface="Times New Roman" pitchFamily="18" charset="0"/>
              </a:rPr>
              <a:t>: </a:t>
            </a:r>
            <a:r>
              <a:rPr lang="en-US" sz="2000" dirty="0" smtClean="0">
                <a:latin typeface="Times New Roman" pitchFamily="18" charset="0"/>
                <a:cs typeface="Times New Roman" pitchFamily="18" charset="0"/>
              </a:rPr>
              <a:t>It uses pack() method which associate a widget with its parent  component. While using the pack() method, we can mention the position of the widget using fill or side  options. The fill option can take the values X, Y,BOTH,NONE. The value X represents that the widget should occupy the frame  horizontally, The value Y represents that the widget should occupy the frame  vertically. Both represents that the widget should occupy the frame  horizontally. The option side which is used to place the widgets side by side.’ side ‘ can take the values LEFT,RIGHT,TOP or  BOTTOM. The default value is TOP</a:t>
            </a:r>
          </a:p>
          <a:p>
            <a:pPr algn="just"/>
            <a:r>
              <a:rPr lang="en-US" sz="2000" dirty="0" smtClean="0">
                <a:latin typeface="Times New Roman" pitchFamily="18" charset="0"/>
                <a:cs typeface="Times New Roman" pitchFamily="18" charset="0"/>
              </a:rPr>
              <a:t>	  	b1.pack(side=Left)     </a:t>
            </a:r>
          </a:p>
          <a:p>
            <a:pPr algn="just"/>
            <a:r>
              <a:rPr lang="en-US" sz="2000" dirty="0" smtClean="0">
                <a:latin typeface="Times New Roman" pitchFamily="18" charset="0"/>
                <a:cs typeface="Times New Roman" pitchFamily="18" charset="0"/>
              </a:rPr>
              <a:t>    		b1.pack(fill=x)</a:t>
            </a:r>
          </a:p>
          <a:p>
            <a:pPr algn="just"/>
            <a:r>
              <a:rPr lang="en-US" sz="2200" b="1" dirty="0" smtClean="0">
                <a:solidFill>
                  <a:srgbClr val="0070C0"/>
                </a:solidFill>
                <a:latin typeface="Times New Roman" pitchFamily="18" charset="0"/>
                <a:cs typeface="Times New Roman" pitchFamily="18" charset="0"/>
              </a:rPr>
              <a:t>2.Grid  layout manager </a:t>
            </a:r>
            <a:r>
              <a:rPr lang="en-US" sz="2200" dirty="0" smtClean="0">
                <a:latin typeface="Times New Roman" pitchFamily="18" charset="0"/>
                <a:cs typeface="Times New Roman" pitchFamily="18" charset="0"/>
              </a:rPr>
              <a:t>:It uses the grid() method to arrange the widgets in a two dimensional table that contains rows and  columns. The position of  a widget is defined by a row and column number</a:t>
            </a:r>
          </a:p>
          <a:p>
            <a:pPr algn="just"/>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b.grid</a:t>
            </a:r>
            <a:r>
              <a:rPr lang="en-US" sz="2200" dirty="0" smtClean="0">
                <a:latin typeface="Times New Roman" pitchFamily="18" charset="0"/>
                <a:cs typeface="Times New Roman" pitchFamily="18" charset="0"/>
              </a:rPr>
              <a:t>(row=0,column=0)</a:t>
            </a:r>
          </a:p>
          <a:p>
            <a:pPr algn="just"/>
            <a:r>
              <a:rPr lang="en-US" sz="2200" b="1" dirty="0" smtClean="0">
                <a:solidFill>
                  <a:srgbClr val="0070C0"/>
                </a:solidFill>
                <a:latin typeface="Times New Roman" pitchFamily="18" charset="0"/>
                <a:cs typeface="Times New Roman" pitchFamily="18" charset="0"/>
              </a:rPr>
              <a:t>3.Place  layout manager</a:t>
            </a:r>
            <a:r>
              <a:rPr lang="en-US" sz="2200" dirty="0" smtClean="0">
                <a:latin typeface="Times New Roman" pitchFamily="18" charset="0"/>
                <a:cs typeface="Times New Roman" pitchFamily="18" charset="0"/>
              </a:rPr>
              <a:t>: It uses the place() method to arrange the </a:t>
            </a:r>
            <a:r>
              <a:rPr lang="en-US" sz="2200" dirty="0" err="1" smtClean="0">
                <a:latin typeface="Times New Roman" pitchFamily="18" charset="0"/>
                <a:cs typeface="Times New Roman" pitchFamily="18" charset="0"/>
              </a:rPr>
              <a:t>widgets.The</a:t>
            </a:r>
            <a:r>
              <a:rPr lang="en-US" sz="2200" dirty="0" smtClean="0">
                <a:latin typeface="Times New Roman" pitchFamily="18" charset="0"/>
                <a:cs typeface="Times New Roman" pitchFamily="18" charset="0"/>
              </a:rPr>
              <a:t> position of the widget is defined by x and y coordinates</a:t>
            </a:r>
          </a:p>
          <a:p>
            <a:pPr algn="just"/>
            <a:r>
              <a:rPr lang="en-US" sz="2200" dirty="0" smtClean="0">
                <a:latin typeface="Times New Roman" pitchFamily="18" charset="0"/>
                <a:cs typeface="Times New Roman" pitchFamily="18" charset="0"/>
              </a:rPr>
              <a:t>		b1.place(x=10,y=80)</a:t>
            </a:r>
            <a:endParaRPr lang="en-US" sz="2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458200" cy="1446550"/>
          </a:xfrm>
          <a:prstGeom prst="rect">
            <a:avLst/>
          </a:prstGeom>
        </p:spPr>
        <p:txBody>
          <a:bodyPr wrap="square">
            <a:spAutoFit/>
          </a:bodyPr>
          <a:lstStyle/>
          <a:p>
            <a:pPr algn="just" fontAlgn="base"/>
            <a:r>
              <a:rPr lang="en-US" sz="2200" b="1" dirty="0">
                <a:solidFill>
                  <a:srgbClr val="FF0000"/>
                </a:solidFill>
                <a:latin typeface="Times New Roman" pitchFamily="18" charset="0"/>
                <a:cs typeface="Times New Roman" pitchFamily="18" charset="0"/>
              </a:rPr>
              <a:t>Advantages of using Numpy Arrays Over Python Lists:</a:t>
            </a:r>
            <a:endParaRPr lang="en-US" sz="2200" dirty="0">
              <a:solidFill>
                <a:srgbClr val="FF0000"/>
              </a:solidFill>
              <a:latin typeface="Times New Roman" pitchFamily="18" charset="0"/>
              <a:cs typeface="Times New Roman" pitchFamily="18" charset="0"/>
            </a:endParaRPr>
          </a:p>
          <a:p>
            <a:pPr algn="just" fontAlgn="base"/>
            <a:r>
              <a:rPr lang="en-US" sz="2200" dirty="0">
                <a:latin typeface="Times New Roman" pitchFamily="18" charset="0"/>
                <a:cs typeface="Times New Roman" pitchFamily="18" charset="0"/>
              </a:rPr>
              <a:t>consumes less memory.</a:t>
            </a:r>
          </a:p>
          <a:p>
            <a:pPr algn="just" fontAlgn="base"/>
            <a:r>
              <a:rPr lang="en-US" sz="2200" dirty="0">
                <a:latin typeface="Times New Roman" pitchFamily="18" charset="0"/>
                <a:cs typeface="Times New Roman" pitchFamily="18" charset="0"/>
              </a:rPr>
              <a:t>fast as compared to the python List.</a:t>
            </a:r>
          </a:p>
          <a:p>
            <a:pPr algn="just" fontAlgn="base"/>
            <a:r>
              <a:rPr lang="en-US" sz="2200" dirty="0">
                <a:latin typeface="Times New Roman" pitchFamily="18" charset="0"/>
                <a:cs typeface="Times New Roman" pitchFamily="18" charset="0"/>
              </a:rPr>
              <a:t>convenient to use.</a:t>
            </a:r>
            <a:endParaRPr lang="en-US" sz="2200" dirty="0">
              <a:solidFill>
                <a:srgbClr val="FF0000"/>
              </a:solidFill>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cstate="print"/>
          <a:srcRect/>
          <a:stretch>
            <a:fillRect/>
          </a:stretch>
        </p:blipFill>
        <p:spPr bwMode="auto">
          <a:xfrm>
            <a:off x="381000" y="1828801"/>
            <a:ext cx="6519863" cy="2743200"/>
          </a:xfrm>
          <a:prstGeom prst="rect">
            <a:avLst/>
          </a:prstGeom>
          <a:noFill/>
          <a:ln w="9525">
            <a:noFill/>
            <a:miter lim="800000"/>
            <a:headEnd/>
            <a:tailEnd/>
          </a:ln>
        </p:spPr>
      </p:pic>
      <p:pic>
        <p:nvPicPr>
          <p:cNvPr id="1029" name="Picture 5"/>
          <p:cNvPicPr>
            <a:picLocks noChangeAspect="1" noChangeArrowheads="1"/>
          </p:cNvPicPr>
          <p:nvPr/>
        </p:nvPicPr>
        <p:blipFill>
          <a:blip r:embed="rId3" cstate="print"/>
          <a:srcRect/>
          <a:stretch>
            <a:fillRect/>
          </a:stretch>
        </p:blipFill>
        <p:spPr bwMode="auto">
          <a:xfrm>
            <a:off x="3057524" y="5029200"/>
            <a:ext cx="4791075" cy="16764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7294305"/>
          </a:xfrm>
          <a:prstGeom prst="rect">
            <a:avLst/>
          </a:prstGeom>
        </p:spPr>
        <p:txBody>
          <a:bodyPr wrap="square">
            <a:spAutoFit/>
          </a:bodyPr>
          <a:lstStyle/>
          <a:p>
            <a:r>
              <a:rPr lang="en-US" sz="2000" b="1" dirty="0">
                <a:solidFill>
                  <a:srgbClr val="FF0000"/>
                </a:solidFill>
                <a:latin typeface="Times New Roman" pitchFamily="18" charset="0"/>
                <a:cs typeface="Times New Roman" pitchFamily="18" charset="0"/>
              </a:rPr>
              <a:t>Label</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The Label widget is used to provide a single-line caption for other widgets. It can also contain images.</a:t>
            </a:r>
          </a:p>
          <a:p>
            <a:r>
              <a:rPr lang="en-US" sz="2000" b="1" dirty="0">
                <a:latin typeface="Times New Roman" pitchFamily="18" charset="0"/>
                <a:cs typeface="Times New Roman" pitchFamily="18" charset="0"/>
              </a:rPr>
              <a:t>	l1=Label(master , text=“ hello", option=value,….)</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from tkinter import *</a:t>
            </a:r>
          </a:p>
          <a:p>
            <a:pPr algn="just"/>
            <a:r>
              <a:rPr lang="en-US" dirty="0">
                <a:latin typeface="Times New Roman" pitchFamily="18" charset="0"/>
                <a:cs typeface="Times New Roman" pitchFamily="18" charset="0"/>
              </a:rPr>
              <a:t>class MyButtons:</a:t>
            </a:r>
          </a:p>
          <a:p>
            <a:pPr algn="just"/>
            <a:r>
              <a:rPr lang="en-US" dirty="0">
                <a:latin typeface="Times New Roman" pitchFamily="18" charset="0"/>
                <a:cs typeface="Times New Roman" pitchFamily="18" charset="0"/>
              </a:rPr>
              <a:t>    def __init__(</a:t>
            </a:r>
            <a:r>
              <a:rPr lang="en-US" dirty="0" err="1">
                <a:latin typeface="Times New Roman" pitchFamily="18" charset="0"/>
                <a:cs typeface="Times New Roman" pitchFamily="18" charset="0"/>
              </a:rPr>
              <a:t>self,w</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        self.b1=Button(</a:t>
            </a:r>
            <a:r>
              <a:rPr lang="en-US" dirty="0" err="1">
                <a:latin typeface="Times New Roman" pitchFamily="18" charset="0"/>
                <a:cs typeface="Times New Roman" pitchFamily="18" charset="0"/>
              </a:rPr>
              <a:t>w,text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ClickMe“,width</a:t>
            </a:r>
            <a:r>
              <a:rPr lang="en-US" dirty="0">
                <a:latin typeface="Times New Roman" pitchFamily="18" charset="0"/>
                <a:cs typeface="Times New Roman" pitchFamily="18" charset="0"/>
              </a:rPr>
              <a:t>=15,height=2,command=</a:t>
            </a:r>
            <a:r>
              <a:rPr lang="en-US" dirty="0" err="1">
                <a:latin typeface="Times New Roman" pitchFamily="18" charset="0"/>
                <a:cs typeface="Times New Roman" pitchFamily="18" charset="0"/>
              </a:rPr>
              <a:t>self.buttonClick</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        self.b2=Button(</a:t>
            </a:r>
            <a:r>
              <a:rPr lang="en-US" dirty="0" err="1">
                <a:latin typeface="Times New Roman" pitchFamily="18" charset="0"/>
                <a:cs typeface="Times New Roman" pitchFamily="18" charset="0"/>
              </a:rPr>
              <a:t>w,text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close",</a:t>
            </a:r>
            <a:r>
              <a:rPr lang="en-US" dirty="0" err="1" smtClean="0">
                <a:latin typeface="Times New Roman" pitchFamily="18" charset="0"/>
                <a:cs typeface="Times New Roman" pitchFamily="18" charset="0"/>
              </a:rPr>
              <a:t>width</a:t>
            </a:r>
            <a:r>
              <a:rPr lang="en-US" dirty="0" smtClean="0">
                <a:latin typeface="Times New Roman" pitchFamily="18" charset="0"/>
                <a:cs typeface="Times New Roman" pitchFamily="18" charset="0"/>
              </a:rPr>
              <a:t>=15,height=2,command=</a:t>
            </a:r>
            <a:r>
              <a:rPr lang="en-US" smtClean="0">
                <a:latin typeface="Times New Roman" pitchFamily="18" charset="0"/>
                <a:cs typeface="Times New Roman" pitchFamily="18" charset="0"/>
              </a:rPr>
              <a:t>w.destroy)</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        self.b1.grid(row=0,column=1)</a:t>
            </a:r>
          </a:p>
          <a:p>
            <a:pPr algn="just"/>
            <a:r>
              <a:rPr lang="en-US" dirty="0">
                <a:latin typeface="Times New Roman" pitchFamily="18" charset="0"/>
                <a:cs typeface="Times New Roman" pitchFamily="18" charset="0"/>
              </a:rPr>
              <a:t>        self.b2.grid(row=0,column=2)</a:t>
            </a:r>
          </a:p>
          <a:p>
            <a:pPr algn="just"/>
            <a:r>
              <a:rPr lang="en-US" dirty="0">
                <a:latin typeface="Times New Roman" pitchFamily="18" charset="0"/>
                <a:cs typeface="Times New Roman" pitchFamily="18" charset="0"/>
              </a:rPr>
              <a:t>    def buttonClick(self):</a:t>
            </a:r>
          </a:p>
          <a:p>
            <a:pPr algn="just"/>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self.lbl=Label(</a:t>
            </a:r>
            <a:r>
              <a:rPr lang="en-US" dirty="0" err="1" smtClean="0">
                <a:latin typeface="Times New Roman" pitchFamily="18" charset="0"/>
                <a:cs typeface="Times New Roman" pitchFamily="18" charset="0"/>
              </a:rPr>
              <a:t>w</a:t>
            </a:r>
            <a:r>
              <a:rPr lang="en-US" dirty="0" err="1" smtClean="0">
                <a:latin typeface="Times New Roman" pitchFamily="18" charset="0"/>
                <a:cs typeface="Times New Roman" pitchFamily="18" charset="0"/>
              </a:rPr>
              <a:t>,text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welcometopython",width</a:t>
            </a:r>
            <a:r>
              <a:rPr lang="en-US" dirty="0">
                <a:latin typeface="Times New Roman" pitchFamily="18" charset="0"/>
                <a:cs typeface="Times New Roman" pitchFamily="18" charset="0"/>
              </a:rPr>
              <a:t>=20,height=2,</a:t>
            </a:r>
          </a:p>
          <a:p>
            <a:pPr algn="just"/>
            <a:r>
              <a:rPr lang="en-US" dirty="0">
                <a:latin typeface="Times New Roman" pitchFamily="18" charset="0"/>
                <a:cs typeface="Times New Roman" pitchFamily="18" charset="0"/>
              </a:rPr>
              <a:t>		font=("Courier",-30,"bold underline"),fg="blue")</a:t>
            </a:r>
          </a:p>
          <a:p>
            <a:pPr algn="just"/>
            <a:r>
              <a:rPr lang="en-US" dirty="0">
                <a:latin typeface="Times New Roman" pitchFamily="18" charset="0"/>
                <a:cs typeface="Times New Roman" pitchFamily="18" charset="0"/>
              </a:rPr>
              <a:t>        self.lbl.grid(row=2,column=0)</a:t>
            </a:r>
          </a:p>
          <a:p>
            <a:pPr algn="just"/>
            <a:r>
              <a:rPr lang="en-US" dirty="0">
                <a:latin typeface="Times New Roman" pitchFamily="18" charset="0"/>
                <a:cs typeface="Times New Roman" pitchFamily="18" charset="0"/>
              </a:rPr>
              <a:t>w=</a:t>
            </a:r>
            <a:r>
              <a:rPr lang="en-US" dirty="0" err="1">
                <a:latin typeface="Times New Roman" pitchFamily="18" charset="0"/>
                <a:cs typeface="Times New Roman" pitchFamily="18" charset="0"/>
              </a:rPr>
              <a:t>Tk</a:t>
            </a:r>
            <a:r>
              <a:rPr lang="en-US" dirty="0">
                <a:latin typeface="Times New Roman" pitchFamily="18" charset="0"/>
                <a:cs typeface="Times New Roman" pitchFamily="18" charset="0"/>
              </a:rPr>
              <a:t>()</a:t>
            </a:r>
          </a:p>
          <a:p>
            <a:pPr algn="just"/>
            <a:r>
              <a:rPr lang="en-US" dirty="0" err="1">
                <a:latin typeface="Times New Roman" pitchFamily="18" charset="0"/>
                <a:cs typeface="Times New Roman" pitchFamily="18" charset="0"/>
              </a:rPr>
              <a:t>mb</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MyButtons</a:t>
            </a:r>
            <a:r>
              <a:rPr lang="en-US" dirty="0">
                <a:latin typeface="Times New Roman" pitchFamily="18" charset="0"/>
                <a:cs typeface="Times New Roman" pitchFamily="18" charset="0"/>
              </a:rPr>
              <a:t>(w)</a:t>
            </a:r>
          </a:p>
          <a:p>
            <a:pPr algn="just"/>
            <a:r>
              <a:rPr lang="en-US" dirty="0" err="1">
                <a:latin typeface="Times New Roman" pitchFamily="18" charset="0"/>
                <a:cs typeface="Times New Roman" pitchFamily="18" charset="0"/>
              </a:rPr>
              <a:t>w.mainloop</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 </a:t>
            </a:r>
          </a:p>
        </p:txBody>
      </p:sp>
      <p:pic>
        <p:nvPicPr>
          <p:cNvPr id="3074" name="Picture 2" descr="C:\Users\Hema\Desktop\Capture.JPG"/>
          <p:cNvPicPr>
            <a:picLocks noChangeAspect="1" noChangeArrowheads="1"/>
          </p:cNvPicPr>
          <p:nvPr/>
        </p:nvPicPr>
        <p:blipFill>
          <a:blip r:embed="rId2" cstate="print"/>
          <a:srcRect/>
          <a:stretch>
            <a:fillRect/>
          </a:stretch>
        </p:blipFill>
        <p:spPr bwMode="auto">
          <a:xfrm>
            <a:off x="6705600" y="5562600"/>
            <a:ext cx="2209800" cy="1295400"/>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228600" y="1219200"/>
            <a:ext cx="4953000" cy="15240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629400" y="1828801"/>
            <a:ext cx="1905000" cy="990599"/>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91600" cy="3447098"/>
          </a:xfrm>
          <a:prstGeom prst="rect">
            <a:avLst/>
          </a:prstGeom>
        </p:spPr>
        <p:txBody>
          <a:bodyPr wrap="square">
            <a:spAutoFit/>
          </a:bodyPr>
          <a:lstStyle/>
          <a:p>
            <a:r>
              <a:rPr lang="en-US" sz="2000" b="1" dirty="0" err="1">
                <a:solidFill>
                  <a:srgbClr val="FF0000"/>
                </a:solidFill>
                <a:latin typeface="Times New Roman" pitchFamily="18" charset="0"/>
                <a:cs typeface="Times New Roman" pitchFamily="18" charset="0"/>
              </a:rPr>
              <a:t>Checkbutton:</a:t>
            </a:r>
            <a:r>
              <a:rPr lang="en-US" sz="2000" dirty="0" err="1">
                <a:latin typeface="Times New Roman" pitchFamily="18" charset="0"/>
                <a:cs typeface="Times New Roman" pitchFamily="18" charset="0"/>
              </a:rPr>
              <a:t>The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Checkbutton</a:t>
            </a:r>
            <a:r>
              <a:rPr lang="en-US" sz="2000" dirty="0">
                <a:latin typeface="Times New Roman" pitchFamily="18" charset="0"/>
                <a:cs typeface="Times New Roman" pitchFamily="18" charset="0"/>
              </a:rPr>
              <a:t> widget is used to display a number of options as checkboxes. The user can select multiple options at a time.</a:t>
            </a:r>
          </a:p>
          <a:p>
            <a:r>
              <a:rPr lang="en-US" sz="2000" b="1" dirty="0">
                <a:latin typeface="Times New Roman" pitchFamily="18" charset="0"/>
                <a:cs typeface="Times New Roman" pitchFamily="18" charset="0"/>
              </a:rPr>
              <a:t>c= </a:t>
            </a:r>
            <a:r>
              <a:rPr lang="en-US" sz="2000" b="1" dirty="0" err="1">
                <a:latin typeface="Times New Roman" pitchFamily="18" charset="0"/>
                <a:cs typeface="Times New Roman" pitchFamily="18" charset="0"/>
              </a:rPr>
              <a:t>Checkbutton</a:t>
            </a:r>
            <a:r>
              <a:rPr lang="en-US" sz="2000" b="1" dirty="0">
                <a:latin typeface="Times New Roman" pitchFamily="18" charset="0"/>
                <a:cs typeface="Times New Roman" pitchFamily="18" charset="0"/>
              </a:rPr>
              <a:t>(master , text=‘submit ’,  variable=var1,command=function , option=value……)</a:t>
            </a:r>
          </a:p>
          <a:p>
            <a:endParaRPr lang="en-US" sz="2400" b="1" dirty="0"/>
          </a:p>
          <a:p>
            <a:endParaRPr lang="en-US" sz="2400" b="1" dirty="0"/>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228600" y="1600200"/>
            <a:ext cx="5791200" cy="27432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590924" y="4724400"/>
            <a:ext cx="2657475" cy="17526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458200" cy="6740307"/>
          </a:xfrm>
          <a:prstGeom prst="rect">
            <a:avLst/>
          </a:prstGeom>
        </p:spPr>
        <p:txBody>
          <a:bodyPr wrap="square">
            <a:spAutoFit/>
          </a:bodyPr>
          <a:lstStyle/>
          <a:p>
            <a:pPr algn="just"/>
            <a:r>
              <a:rPr lang="en-US" sz="1600" dirty="0">
                <a:latin typeface="Times New Roman" pitchFamily="18" charset="0"/>
                <a:cs typeface="Times New Roman" pitchFamily="18" charset="0"/>
              </a:rPr>
              <a:t>from </a:t>
            </a:r>
            <a:r>
              <a:rPr lang="en-US" sz="1600" dirty="0" err="1">
                <a:latin typeface="Times New Roman" pitchFamily="18" charset="0"/>
                <a:cs typeface="Times New Roman" pitchFamily="18" charset="0"/>
              </a:rPr>
              <a:t>tkinter</a:t>
            </a:r>
            <a:r>
              <a:rPr lang="en-US" sz="1600" dirty="0">
                <a:latin typeface="Times New Roman" pitchFamily="18" charset="0"/>
                <a:cs typeface="Times New Roman" pitchFamily="18" charset="0"/>
              </a:rPr>
              <a:t> import *</a:t>
            </a:r>
          </a:p>
          <a:p>
            <a:pPr algn="just"/>
            <a:r>
              <a:rPr lang="en-US" sz="1600" dirty="0">
                <a:latin typeface="Times New Roman" pitchFamily="18" charset="0"/>
                <a:cs typeface="Times New Roman" pitchFamily="18" charset="0"/>
              </a:rPr>
              <a:t>class </a:t>
            </a:r>
            <a:r>
              <a:rPr lang="en-US" sz="1600" dirty="0" err="1">
                <a:latin typeface="Times New Roman" pitchFamily="18" charset="0"/>
                <a:cs typeface="Times New Roman" pitchFamily="18" charset="0"/>
              </a:rPr>
              <a:t>Mycheck</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    def __init__(</a:t>
            </a:r>
            <a:r>
              <a:rPr lang="en-US" sz="1600" dirty="0" err="1">
                <a:latin typeface="Times New Roman" pitchFamily="18" charset="0"/>
                <a:cs typeface="Times New Roman" pitchFamily="18" charset="0"/>
              </a:rPr>
              <a:t>self,w</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        self.var1=</a:t>
            </a:r>
            <a:r>
              <a:rPr lang="en-US" sz="1600" dirty="0" err="1">
                <a:latin typeface="Times New Roman" pitchFamily="18" charset="0"/>
                <a:cs typeface="Times New Roman" pitchFamily="18" charset="0"/>
              </a:rPr>
              <a:t>IntVar</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        self.var2=</a:t>
            </a:r>
            <a:r>
              <a:rPr lang="en-US" sz="1600" dirty="0" err="1">
                <a:latin typeface="Times New Roman" pitchFamily="18" charset="0"/>
                <a:cs typeface="Times New Roman" pitchFamily="18" charset="0"/>
              </a:rPr>
              <a:t>IntVar</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        self.var3=</a:t>
            </a:r>
            <a:r>
              <a:rPr lang="en-US" sz="1600" dirty="0" err="1">
                <a:latin typeface="Times New Roman" pitchFamily="18" charset="0"/>
                <a:cs typeface="Times New Roman" pitchFamily="18" charset="0"/>
              </a:rPr>
              <a:t>IntVar</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        self.c1=</a:t>
            </a:r>
            <a:r>
              <a:rPr lang="en-US" sz="1600" dirty="0" err="1">
                <a:latin typeface="Times New Roman" pitchFamily="18" charset="0"/>
                <a:cs typeface="Times New Roman" pitchFamily="18" charset="0"/>
              </a:rPr>
              <a:t>Checkbutton</a:t>
            </a:r>
            <a:r>
              <a:rPr lang="en-US" sz="1600" dirty="0">
                <a:latin typeface="Times New Roman" pitchFamily="18" charset="0"/>
                <a:cs typeface="Times New Roman" pitchFamily="18" charset="0"/>
              </a:rPr>
              <a:t>(w, text="Java“, variable=self.var1,command= </a:t>
            </a:r>
            <a:r>
              <a:rPr lang="en-US" sz="1600" dirty="0" err="1">
                <a:latin typeface="Times New Roman" pitchFamily="18" charset="0"/>
                <a:cs typeface="Times New Roman" pitchFamily="18" charset="0"/>
              </a:rPr>
              <a:t>self.display</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        self.c2=</a:t>
            </a:r>
            <a:r>
              <a:rPr lang="en-US" sz="1600" dirty="0" err="1">
                <a:latin typeface="Times New Roman" pitchFamily="18" charset="0"/>
                <a:cs typeface="Times New Roman" pitchFamily="18" charset="0"/>
              </a:rPr>
              <a:t>Checkbutton</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w,text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NET“,variable</a:t>
            </a:r>
            <a:r>
              <a:rPr lang="en-US" sz="1600" dirty="0">
                <a:latin typeface="Times New Roman" pitchFamily="18" charset="0"/>
                <a:cs typeface="Times New Roman" pitchFamily="18" charset="0"/>
              </a:rPr>
              <a:t>=self.var2,command=  </a:t>
            </a:r>
            <a:r>
              <a:rPr lang="en-US" sz="1600" dirty="0" err="1">
                <a:latin typeface="Times New Roman" pitchFamily="18" charset="0"/>
                <a:cs typeface="Times New Roman" pitchFamily="18" charset="0"/>
              </a:rPr>
              <a:t>self.display</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        self.c3=</a:t>
            </a:r>
            <a:r>
              <a:rPr lang="en-US" sz="1600" dirty="0" err="1">
                <a:latin typeface="Times New Roman" pitchFamily="18" charset="0"/>
                <a:cs typeface="Times New Roman" pitchFamily="18" charset="0"/>
              </a:rPr>
              <a:t>Checkbutton</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w,text</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python",variable</a:t>
            </a:r>
            <a:r>
              <a:rPr lang="en-US" sz="1600" dirty="0">
                <a:latin typeface="Times New Roman" pitchFamily="18" charset="0"/>
                <a:cs typeface="Times New Roman" pitchFamily="18" charset="0"/>
              </a:rPr>
              <a:t>=self.var3,command= </a:t>
            </a:r>
            <a:r>
              <a:rPr lang="en-US" sz="1600" dirty="0" err="1">
                <a:latin typeface="Times New Roman" pitchFamily="18" charset="0"/>
                <a:cs typeface="Times New Roman" pitchFamily="18" charset="0"/>
              </a:rPr>
              <a:t>self.display</a:t>
            </a:r>
            <a:r>
              <a:rPr lang="en-US" sz="1600" dirty="0">
                <a:latin typeface="Times New Roman" pitchFamily="18" charset="0"/>
                <a:cs typeface="Times New Roman" pitchFamily="18" charset="0"/>
              </a:rPr>
              <a:t>)</a:t>
            </a:r>
          </a:p>
          <a:p>
            <a:pPr algn="just"/>
            <a:r>
              <a:rPr lang="en-US" sz="1600" dirty="0">
                <a:latin typeface="Times New Roman" pitchFamily="18" charset="0"/>
                <a:cs typeface="Times New Roman" pitchFamily="18" charset="0"/>
              </a:rPr>
              <a:t>        self.c1.place(x=50,y=100)</a:t>
            </a:r>
          </a:p>
          <a:p>
            <a:pPr algn="just"/>
            <a:r>
              <a:rPr lang="en-US" sz="1600" dirty="0">
                <a:latin typeface="Times New Roman" pitchFamily="18" charset="0"/>
                <a:cs typeface="Times New Roman" pitchFamily="18" charset="0"/>
              </a:rPr>
              <a:t>        self.c2.place(x=200,y=100)</a:t>
            </a:r>
          </a:p>
          <a:p>
            <a:pPr algn="just"/>
            <a:r>
              <a:rPr lang="en-US" sz="1600" dirty="0">
                <a:latin typeface="Times New Roman" pitchFamily="18" charset="0"/>
                <a:cs typeface="Times New Roman" pitchFamily="18" charset="0"/>
              </a:rPr>
              <a:t>        self.c3.place(x=350,y=100)</a:t>
            </a:r>
          </a:p>
          <a:p>
            <a:pPr algn="just"/>
            <a:r>
              <a:rPr lang="en-US" sz="1600" dirty="0">
                <a:latin typeface="Times New Roman" pitchFamily="18" charset="0"/>
                <a:cs typeface="Times New Roman" pitchFamily="18" charset="0"/>
              </a:rPr>
              <a:t>    def display(self):</a:t>
            </a:r>
          </a:p>
          <a:p>
            <a:r>
              <a:rPr lang="en-US" sz="1600" dirty="0">
                <a:latin typeface="Times New Roman" pitchFamily="18" charset="0"/>
                <a:cs typeface="Times New Roman" pitchFamily="18" charset="0"/>
              </a:rPr>
              <a:t>        x=self.var1.get()</a:t>
            </a:r>
          </a:p>
          <a:p>
            <a:r>
              <a:rPr lang="en-US" sz="1600" dirty="0">
                <a:latin typeface="Times New Roman" pitchFamily="18" charset="0"/>
                <a:cs typeface="Times New Roman" pitchFamily="18" charset="0"/>
              </a:rPr>
              <a:t>        y=self.var2.get()</a:t>
            </a:r>
          </a:p>
          <a:p>
            <a:r>
              <a:rPr lang="en-US" sz="1600" dirty="0">
                <a:latin typeface="Times New Roman" pitchFamily="18" charset="0"/>
                <a:cs typeface="Times New Roman" pitchFamily="18" charset="0"/>
              </a:rPr>
              <a:t>        z=self.var3.get()</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a:t>
            </a:r>
            <a:r>
              <a:rPr lang="en-US" sz="1600" dirty="0">
                <a:latin typeface="Times New Roman" pitchFamily="18" charset="0"/>
                <a:cs typeface="Times New Roman" pitchFamily="18" charset="0"/>
              </a:rPr>
              <a:t>=''</a:t>
            </a:r>
          </a:p>
          <a:p>
            <a:r>
              <a:rPr lang="en-US" sz="1600" dirty="0">
                <a:latin typeface="Times New Roman" pitchFamily="18" charset="0"/>
                <a:cs typeface="Times New Roman" pitchFamily="18" charset="0"/>
              </a:rPr>
              <a:t>        if x==1: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a:t>
            </a:r>
            <a:r>
              <a:rPr lang="en-US" sz="1600" dirty="0">
                <a:latin typeface="Times New Roman" pitchFamily="18" charset="0"/>
                <a:cs typeface="Times New Roman" pitchFamily="18" charset="0"/>
              </a:rPr>
              <a:t>+="Java"</a:t>
            </a:r>
          </a:p>
          <a:p>
            <a:r>
              <a:rPr lang="en-US" sz="1600" dirty="0">
                <a:latin typeface="Times New Roman" pitchFamily="18" charset="0"/>
                <a:cs typeface="Times New Roman" pitchFamily="18" charset="0"/>
              </a:rPr>
              <a:t>        if y==1: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a:t>
            </a:r>
            <a:r>
              <a:rPr lang="en-US" sz="1600" dirty="0">
                <a:latin typeface="Times New Roman" pitchFamily="18" charset="0"/>
                <a:cs typeface="Times New Roman" pitchFamily="18" charset="0"/>
              </a:rPr>
              <a:t>+=".NET"</a:t>
            </a:r>
          </a:p>
          <a:p>
            <a:r>
              <a:rPr lang="en-US" sz="1600" dirty="0">
                <a:latin typeface="Times New Roman" pitchFamily="18" charset="0"/>
                <a:cs typeface="Times New Roman" pitchFamily="18" charset="0"/>
              </a:rPr>
              <a:t>        if z==1:</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str</a:t>
            </a:r>
            <a:r>
              <a:rPr lang="en-US" sz="1600" dirty="0">
                <a:latin typeface="Times New Roman" pitchFamily="18" charset="0"/>
                <a:cs typeface="Times New Roman" pitchFamily="18" charset="0"/>
              </a:rPr>
              <a:t>+="python"</a:t>
            </a:r>
          </a:p>
          <a:p>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lbl</a:t>
            </a:r>
            <a:r>
              <a:rPr lang="en-US" sz="1600" dirty="0">
                <a:latin typeface="Times New Roman" pitchFamily="18" charset="0"/>
                <a:cs typeface="Times New Roman" pitchFamily="18" charset="0"/>
              </a:rPr>
              <a:t>=Label(text=</a:t>
            </a:r>
            <a:r>
              <a:rPr lang="en-US" sz="1600" dirty="0" err="1">
                <a:latin typeface="Times New Roman" pitchFamily="18" charset="0"/>
                <a:cs typeface="Times New Roman" pitchFamily="18" charset="0"/>
              </a:rPr>
              <a:t>str,fg</a:t>
            </a:r>
            <a:r>
              <a:rPr lang="en-US" sz="1600" dirty="0">
                <a:latin typeface="Times New Roman" pitchFamily="18" charset="0"/>
                <a:cs typeface="Times New Roman" pitchFamily="18" charset="0"/>
              </a:rPr>
              <a:t>="blue").place(x=50,y=150,width=200,height=20)</a:t>
            </a:r>
          </a:p>
          <a:p>
            <a:r>
              <a:rPr lang="en-US" sz="1600" dirty="0">
                <a:latin typeface="Times New Roman" pitchFamily="18" charset="0"/>
                <a:cs typeface="Times New Roman" pitchFamily="18" charset="0"/>
              </a:rPr>
              <a:t>w=</a:t>
            </a:r>
            <a:r>
              <a:rPr lang="en-US" sz="1600" dirty="0" err="1">
                <a:latin typeface="Times New Roman" pitchFamily="18" charset="0"/>
                <a:cs typeface="Times New Roman" pitchFamily="18" charset="0"/>
              </a:rPr>
              <a:t>Tk</a:t>
            </a:r>
            <a:r>
              <a:rPr lang="en-US" sz="1600" dirty="0">
                <a:latin typeface="Times New Roman" pitchFamily="18" charset="0"/>
                <a:cs typeface="Times New Roman" pitchFamily="18" charset="0"/>
              </a:rPr>
              <a:t>()</a:t>
            </a:r>
          </a:p>
          <a:p>
            <a:r>
              <a:rPr lang="en-US" sz="1600" dirty="0" err="1">
                <a:latin typeface="Times New Roman" pitchFamily="18" charset="0"/>
                <a:cs typeface="Times New Roman" pitchFamily="18" charset="0"/>
              </a:rPr>
              <a:t>mb</a:t>
            </a:r>
            <a:r>
              <a:rPr lang="en-US" sz="1600" dirty="0">
                <a:latin typeface="Times New Roman" pitchFamily="18" charset="0"/>
                <a:cs typeface="Times New Roman" pitchFamily="18" charset="0"/>
              </a:rPr>
              <a:t>=</a:t>
            </a:r>
            <a:r>
              <a:rPr lang="en-US" sz="1600" dirty="0" err="1">
                <a:latin typeface="Times New Roman" pitchFamily="18" charset="0"/>
                <a:cs typeface="Times New Roman" pitchFamily="18" charset="0"/>
              </a:rPr>
              <a:t>Mycheck</a:t>
            </a:r>
            <a:r>
              <a:rPr lang="en-US" sz="1600" dirty="0">
                <a:latin typeface="Times New Roman" pitchFamily="18" charset="0"/>
                <a:cs typeface="Times New Roman" pitchFamily="18" charset="0"/>
              </a:rPr>
              <a:t>(w)</a:t>
            </a:r>
          </a:p>
          <a:p>
            <a:r>
              <a:rPr lang="en-US" sz="1600" dirty="0" err="1">
                <a:latin typeface="Times New Roman" pitchFamily="18" charset="0"/>
                <a:cs typeface="Times New Roman" pitchFamily="18" charset="0"/>
              </a:rPr>
              <a:t>w.mainloop</a:t>
            </a:r>
            <a:r>
              <a:rPr lang="en-US" sz="1600" dirty="0">
                <a:latin typeface="Times New Roman" pitchFamily="18" charset="0"/>
                <a:cs typeface="Times New Roman" pitchFamily="18" charset="0"/>
              </a:rPr>
              <a:t>()</a:t>
            </a:r>
          </a:p>
        </p:txBody>
      </p:sp>
      <p:pic>
        <p:nvPicPr>
          <p:cNvPr id="4098" name="Picture 2" descr="C:\Users\Hema\Desktop\Capture.JPG"/>
          <p:cNvPicPr>
            <a:picLocks noChangeAspect="1" noChangeArrowheads="1"/>
          </p:cNvPicPr>
          <p:nvPr/>
        </p:nvPicPr>
        <p:blipFill>
          <a:blip r:embed="rId2" cstate="print"/>
          <a:srcRect/>
          <a:stretch>
            <a:fillRect/>
          </a:stretch>
        </p:blipFill>
        <p:spPr bwMode="auto">
          <a:xfrm>
            <a:off x="5029200" y="4191000"/>
            <a:ext cx="3505200" cy="25146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569660"/>
          </a:xfrm>
          <a:prstGeom prst="rect">
            <a:avLst/>
          </a:prstGeom>
        </p:spPr>
        <p:txBody>
          <a:bodyPr wrap="square">
            <a:spAutoFit/>
          </a:bodyPr>
          <a:lstStyle/>
          <a:p>
            <a:r>
              <a:rPr lang="en-US" sz="2000" b="1" dirty="0" err="1">
                <a:solidFill>
                  <a:srgbClr val="FF0000"/>
                </a:solidFill>
                <a:latin typeface="Times New Roman" pitchFamily="18" charset="0"/>
                <a:cs typeface="Times New Roman" pitchFamily="18" charset="0"/>
              </a:rPr>
              <a:t>Radiobutton</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Radiobutton</a:t>
            </a:r>
            <a:r>
              <a:rPr lang="en-US" sz="2000" dirty="0">
                <a:latin typeface="Times New Roman" pitchFamily="18" charset="0"/>
                <a:cs typeface="Times New Roman" pitchFamily="18" charset="0"/>
              </a:rPr>
              <a:t> widget is used to display a number of options as radio buttons. The user can select only one option at a time.</a:t>
            </a:r>
          </a:p>
          <a:p>
            <a:r>
              <a:rPr lang="en-US" sz="2000" b="1" dirty="0">
                <a:latin typeface="Times New Roman" pitchFamily="18" charset="0"/>
                <a:cs typeface="Times New Roman" pitchFamily="18" charset="0"/>
              </a:rPr>
              <a:t> r= </a:t>
            </a:r>
            <a:r>
              <a:rPr lang="en-US" sz="2000" b="1" dirty="0" err="1">
                <a:latin typeface="Times New Roman" pitchFamily="18" charset="0"/>
                <a:cs typeface="Times New Roman" pitchFamily="18" charset="0"/>
              </a:rPr>
              <a:t>Radiobutton</a:t>
            </a:r>
            <a:r>
              <a:rPr lang="en-US" sz="2000" b="1" dirty="0">
                <a:latin typeface="Times New Roman" pitchFamily="18" charset="0"/>
                <a:cs typeface="Times New Roman" pitchFamily="18" charset="0"/>
              </a:rPr>
              <a:t>( master, text=“option1”,variable=z , value=1,command=fun,…..)</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304801" y="1295400"/>
            <a:ext cx="7272338" cy="34290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900363" y="4419600"/>
            <a:ext cx="3343275" cy="20574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55312"/>
          </a:xfrm>
          <a:prstGeom prst="rect">
            <a:avLst/>
          </a:prstGeom>
        </p:spPr>
        <p:txBody>
          <a:bodyPr wrap="square">
            <a:spAutoFit/>
          </a:bodyPr>
          <a:lstStyle/>
          <a:p>
            <a:r>
              <a:rPr lang="en-US" dirty="0">
                <a:latin typeface="Times New Roman" pitchFamily="18" charset="0"/>
                <a:cs typeface="Times New Roman" pitchFamily="18" charset="0"/>
              </a:rPr>
              <a:t>from </a:t>
            </a:r>
            <a:r>
              <a:rPr lang="en-US" dirty="0" err="1">
                <a:latin typeface="Times New Roman" pitchFamily="18" charset="0"/>
                <a:cs typeface="Times New Roman" pitchFamily="18" charset="0"/>
              </a:rPr>
              <a:t>tkinter</a:t>
            </a:r>
            <a:r>
              <a:rPr lang="en-US" dirty="0">
                <a:latin typeface="Times New Roman" pitchFamily="18" charset="0"/>
                <a:cs typeface="Times New Roman" pitchFamily="18" charset="0"/>
              </a:rPr>
              <a:t> import *</a:t>
            </a:r>
          </a:p>
          <a:p>
            <a:r>
              <a:rPr lang="en-US" dirty="0">
                <a:latin typeface="Times New Roman" pitchFamily="18" charset="0"/>
                <a:cs typeface="Times New Roman" pitchFamily="18" charset="0"/>
              </a:rPr>
              <a:t>class </a:t>
            </a:r>
            <a:r>
              <a:rPr lang="en-US" dirty="0" err="1">
                <a:latin typeface="Times New Roman" pitchFamily="18" charset="0"/>
                <a:cs typeface="Times New Roman" pitchFamily="18" charset="0"/>
              </a:rPr>
              <a:t>Myradio</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def __init__(</a:t>
            </a:r>
            <a:r>
              <a:rPr lang="en-US" dirty="0" err="1">
                <a:latin typeface="Times New Roman" pitchFamily="18" charset="0"/>
                <a:cs typeface="Times New Roman" pitchFamily="18" charset="0"/>
              </a:rPr>
              <a:t>self,w</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self.var=</a:t>
            </a:r>
            <a:r>
              <a:rPr lang="en-US" dirty="0" err="1">
                <a:latin typeface="Times New Roman" pitchFamily="18" charset="0"/>
                <a:cs typeface="Times New Roman" pitchFamily="18" charset="0"/>
              </a:rPr>
              <a:t>IntVar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self.r1= </a:t>
            </a:r>
            <a:r>
              <a:rPr lang="en-US" dirty="0" err="1">
                <a:latin typeface="Times New Roman" pitchFamily="18" charset="0"/>
                <a:cs typeface="Times New Roman" pitchFamily="18" charset="0"/>
              </a:rPr>
              <a:t>Radiobutton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w,text</a:t>
            </a:r>
            <a:r>
              <a:rPr lang="en-US" dirty="0">
                <a:latin typeface="Times New Roman" pitchFamily="18" charset="0"/>
                <a:cs typeface="Times New Roman" pitchFamily="18" charset="0"/>
              </a:rPr>
              <a:t>="Male“, variable=self.var ,value=1,command=  </a:t>
            </a:r>
            <a:r>
              <a:rPr lang="en-US" dirty="0" err="1">
                <a:latin typeface="Times New Roman" pitchFamily="18" charset="0"/>
                <a:cs typeface="Times New Roman" pitchFamily="18" charset="0"/>
              </a:rPr>
              <a:t>self.display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self.r2= </a:t>
            </a:r>
            <a:r>
              <a:rPr lang="en-US" dirty="0" err="1">
                <a:latin typeface="Times New Roman" pitchFamily="18" charset="0"/>
                <a:cs typeface="Times New Roman" pitchFamily="18" charset="0"/>
              </a:rPr>
              <a:t>Radiobutton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w,text</a:t>
            </a:r>
            <a:r>
              <a:rPr lang="en-US" dirty="0">
                <a:latin typeface="Times New Roman" pitchFamily="18" charset="0"/>
                <a:cs typeface="Times New Roman" pitchFamily="18" charset="0"/>
              </a:rPr>
              <a:t>="Female“ , variable=self.var ,value=2,command=</a:t>
            </a:r>
            <a:r>
              <a:rPr lang="en-US" dirty="0" err="1">
                <a:latin typeface="Times New Roman" pitchFamily="18" charset="0"/>
                <a:cs typeface="Times New Roman" pitchFamily="18" charset="0"/>
              </a:rPr>
              <a:t>self.display</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self.r1.place(x=50,y=100)</a:t>
            </a:r>
          </a:p>
          <a:p>
            <a:r>
              <a:rPr lang="en-US" dirty="0">
                <a:latin typeface="Times New Roman" pitchFamily="18" charset="0"/>
                <a:cs typeface="Times New Roman" pitchFamily="18" charset="0"/>
              </a:rPr>
              <a:t>        self.r2.place(x=200,y=100)</a:t>
            </a:r>
          </a:p>
          <a:p>
            <a:r>
              <a:rPr lang="en-US" dirty="0">
                <a:latin typeface="Times New Roman" pitchFamily="18" charset="0"/>
                <a:cs typeface="Times New Roman" pitchFamily="18" charset="0"/>
              </a:rPr>
              <a:t>    def display(self):</a:t>
            </a:r>
          </a:p>
          <a:p>
            <a:r>
              <a:rPr lang="en-US" dirty="0">
                <a:latin typeface="Times New Roman" pitchFamily="18" charset="0"/>
                <a:cs typeface="Times New Roman" pitchFamily="18" charset="0"/>
              </a:rPr>
              <a:t>        x=</a:t>
            </a:r>
            <a:r>
              <a:rPr lang="en-US" dirty="0" err="1">
                <a:latin typeface="Times New Roman" pitchFamily="18" charset="0"/>
                <a:cs typeface="Times New Roman" pitchFamily="18" charset="0"/>
              </a:rPr>
              <a:t>self.var.get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if x==1:</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+="you </a:t>
            </a:r>
            <a:r>
              <a:rPr lang="en-US" dirty="0" err="1">
                <a:latin typeface="Times New Roman" pitchFamily="18" charset="0"/>
                <a:cs typeface="Times New Roman" pitchFamily="18" charset="0"/>
              </a:rPr>
              <a:t>selected:Male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if x==2:</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a:t>
            </a:r>
            <a:r>
              <a:rPr lang="en-US" dirty="0">
                <a:latin typeface="Times New Roman" pitchFamily="18" charset="0"/>
                <a:cs typeface="Times New Roman" pitchFamily="18" charset="0"/>
              </a:rPr>
              <a:t>+="you </a:t>
            </a:r>
            <a:r>
              <a:rPr lang="en-US" dirty="0" err="1">
                <a:latin typeface="Times New Roman" pitchFamily="18" charset="0"/>
                <a:cs typeface="Times New Roman" pitchFamily="18" charset="0"/>
              </a:rPr>
              <a:t>selected:Female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lbl</a:t>
            </a:r>
            <a:r>
              <a:rPr lang="en-US" dirty="0">
                <a:latin typeface="Times New Roman" pitchFamily="18" charset="0"/>
                <a:cs typeface="Times New Roman" pitchFamily="18" charset="0"/>
              </a:rPr>
              <a:t>=Label(text=</a:t>
            </a:r>
            <a:r>
              <a:rPr lang="en-US" dirty="0" err="1">
                <a:latin typeface="Times New Roman" pitchFamily="18" charset="0"/>
                <a:cs typeface="Times New Roman" pitchFamily="18" charset="0"/>
              </a:rPr>
              <a:t>str,fg</a:t>
            </a:r>
            <a:r>
              <a:rPr lang="en-US" dirty="0">
                <a:latin typeface="Times New Roman" pitchFamily="18" charset="0"/>
                <a:cs typeface="Times New Roman" pitchFamily="18" charset="0"/>
              </a:rPr>
              <a:t>="blue").place(x=50,y=150,width=200,height=20)</a:t>
            </a:r>
          </a:p>
          <a:p>
            <a:r>
              <a:rPr lang="en-US" dirty="0">
                <a:latin typeface="Times New Roman" pitchFamily="18" charset="0"/>
                <a:cs typeface="Times New Roman" pitchFamily="18" charset="0"/>
              </a:rPr>
              <a:t>w=</a:t>
            </a:r>
            <a:r>
              <a:rPr lang="en-US" dirty="0" err="1">
                <a:latin typeface="Times New Roman" pitchFamily="18" charset="0"/>
                <a:cs typeface="Times New Roman" pitchFamily="18" charset="0"/>
              </a:rPr>
              <a:t>Tk</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mb</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Myradio</a:t>
            </a:r>
            <a:r>
              <a:rPr lang="en-US" dirty="0">
                <a:latin typeface="Times New Roman" pitchFamily="18" charset="0"/>
                <a:cs typeface="Times New Roman" pitchFamily="18" charset="0"/>
              </a:rPr>
              <a:t>(w)</a:t>
            </a:r>
          </a:p>
          <a:p>
            <a:r>
              <a:rPr lang="en-US" dirty="0" err="1">
                <a:latin typeface="Times New Roman" pitchFamily="18" charset="0"/>
                <a:cs typeface="Times New Roman" pitchFamily="18" charset="0"/>
              </a:rPr>
              <a:t>w.mainloop</a:t>
            </a:r>
            <a:r>
              <a:rPr lang="en-US" dirty="0">
                <a:latin typeface="Times New Roman" pitchFamily="18" charset="0"/>
                <a:cs typeface="Times New Roman" pitchFamily="18" charset="0"/>
              </a:rPr>
              <a:t>()</a:t>
            </a:r>
          </a:p>
        </p:txBody>
      </p:sp>
      <p:pic>
        <p:nvPicPr>
          <p:cNvPr id="3074" name="Picture 2"/>
          <p:cNvPicPr>
            <a:picLocks noChangeAspect="1" noChangeArrowheads="1"/>
          </p:cNvPicPr>
          <p:nvPr/>
        </p:nvPicPr>
        <p:blipFill>
          <a:blip r:embed="rId2" cstate="print"/>
          <a:srcRect/>
          <a:stretch>
            <a:fillRect/>
          </a:stretch>
        </p:blipFill>
        <p:spPr bwMode="auto">
          <a:xfrm>
            <a:off x="2743200" y="4800600"/>
            <a:ext cx="3962400" cy="18288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1754326"/>
          </a:xfrm>
          <a:prstGeom prst="rect">
            <a:avLst/>
          </a:prstGeom>
        </p:spPr>
        <p:txBody>
          <a:bodyPr wrap="square">
            <a:spAutoFit/>
          </a:bodyPr>
          <a:lstStyle/>
          <a:p>
            <a:r>
              <a:rPr lang="en-US" b="1" dirty="0">
                <a:solidFill>
                  <a:srgbClr val="FF0000"/>
                </a:solidFill>
                <a:latin typeface="Times New Roman" pitchFamily="18" charset="0"/>
                <a:cs typeface="Times New Roman" pitchFamily="18" charset="0"/>
              </a:rPr>
              <a:t>Entry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The Entry widget is used to display a single-line text field for accepting values from a user.</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e=Entry(master , option=value,….)</a:t>
            </a:r>
          </a:p>
          <a:p>
            <a:r>
              <a:rPr lang="en-US" b="1" dirty="0">
                <a:latin typeface="Times New Roman" pitchFamily="18" charset="0"/>
                <a:cs typeface="Times New Roman" pitchFamily="18" charset="0"/>
              </a:rPr>
              <a:t>	</a:t>
            </a:r>
          </a:p>
          <a:p>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cstate="print"/>
          <a:srcRect/>
          <a:stretch>
            <a:fillRect/>
          </a:stretch>
        </p:blipFill>
        <p:spPr bwMode="auto">
          <a:xfrm>
            <a:off x="228600" y="914400"/>
            <a:ext cx="5867400" cy="25146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52400" y="3581400"/>
            <a:ext cx="6248401" cy="3276600"/>
          </a:xfrm>
          <a:prstGeom prst="rect">
            <a:avLst/>
          </a:prstGeom>
          <a:noFill/>
          <a:ln w="9525">
            <a:noFill/>
            <a:miter lim="800000"/>
            <a:headEnd/>
            <a:tailEnd/>
          </a:ln>
        </p:spPr>
      </p:pic>
      <p:pic>
        <p:nvPicPr>
          <p:cNvPr id="5124" name="Picture 4"/>
          <p:cNvPicPr>
            <a:picLocks noChangeAspect="1" noChangeArrowheads="1"/>
          </p:cNvPicPr>
          <p:nvPr/>
        </p:nvPicPr>
        <p:blipFill>
          <a:blip r:embed="rId4" cstate="print"/>
          <a:srcRect/>
          <a:stretch>
            <a:fillRect/>
          </a:stretch>
        </p:blipFill>
        <p:spPr bwMode="auto">
          <a:xfrm>
            <a:off x="6629400" y="1828800"/>
            <a:ext cx="2286000" cy="1371600"/>
          </a:xfrm>
          <a:prstGeom prst="rect">
            <a:avLst/>
          </a:prstGeom>
          <a:noFill/>
          <a:ln w="9525">
            <a:noFill/>
            <a:miter lim="800000"/>
            <a:headEnd/>
            <a:tailEnd/>
          </a:ln>
        </p:spPr>
      </p:pic>
      <p:pic>
        <p:nvPicPr>
          <p:cNvPr id="5125" name="Picture 5"/>
          <p:cNvPicPr>
            <a:picLocks noChangeAspect="1" noChangeArrowheads="1"/>
          </p:cNvPicPr>
          <p:nvPr/>
        </p:nvPicPr>
        <p:blipFill>
          <a:blip r:embed="rId5" cstate="print"/>
          <a:srcRect/>
          <a:stretch>
            <a:fillRect/>
          </a:stretch>
        </p:blipFill>
        <p:spPr bwMode="auto">
          <a:xfrm>
            <a:off x="6705600" y="4572000"/>
            <a:ext cx="2057400" cy="1524000"/>
          </a:xfrm>
          <a:prstGeom prst="rect">
            <a:avLst/>
          </a:prstGeom>
          <a:noFill/>
          <a:ln w="9525">
            <a:noFill/>
            <a:miter lim="800000"/>
            <a:headEnd/>
            <a:tailEnd/>
          </a:ln>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28600" y="228600"/>
            <a:ext cx="6858001" cy="5715000"/>
          </a:xfrm>
          <a:prstGeom prst="rect">
            <a:avLst/>
          </a:prstGeom>
          <a:noFill/>
          <a:ln w="9525">
            <a:noFill/>
            <a:miter lim="800000"/>
            <a:headEnd/>
            <a:tailEnd/>
          </a:ln>
        </p:spPr>
      </p:pic>
      <p:pic>
        <p:nvPicPr>
          <p:cNvPr id="3" name="Picture 2" descr="C:\Users\Hema\Desktop\Capture.JPG"/>
          <p:cNvPicPr>
            <a:picLocks noChangeAspect="1" noChangeArrowheads="1"/>
          </p:cNvPicPr>
          <p:nvPr/>
        </p:nvPicPr>
        <p:blipFill>
          <a:blip r:embed="rId3" cstate="print"/>
          <a:srcRect/>
          <a:stretch>
            <a:fillRect/>
          </a:stretch>
        </p:blipFill>
        <p:spPr bwMode="auto">
          <a:xfrm>
            <a:off x="3962400" y="5029200"/>
            <a:ext cx="4572000" cy="1676400"/>
          </a:xfrm>
          <a:prstGeom prst="rect">
            <a:avLst/>
          </a:prstGeom>
          <a:noFill/>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10600" cy="1477328"/>
          </a:xfrm>
          <a:prstGeom prst="rect">
            <a:avLst/>
          </a:prstGeom>
          <a:noFill/>
        </p:spPr>
        <p:txBody>
          <a:bodyPr wrap="square" rtlCol="0">
            <a:spAutoFit/>
          </a:bodyPr>
          <a:lstStyle/>
          <a:p>
            <a:pPr algn="just"/>
            <a:r>
              <a:rPr lang="en-US" b="1" dirty="0">
                <a:solidFill>
                  <a:srgbClr val="FF0000"/>
                </a:solidFill>
                <a:latin typeface="Times New Roman" pitchFamily="18" charset="0"/>
                <a:cs typeface="Times New Roman" pitchFamily="18" charset="0"/>
              </a:rPr>
              <a:t>Spin box</a:t>
            </a:r>
            <a:r>
              <a:rPr lang="en-US" dirty="0">
                <a:latin typeface="Times New Roman" pitchFamily="18" charset="0"/>
                <a:cs typeface="Times New Roman" pitchFamily="18" charset="0"/>
              </a:rPr>
              <a:t>: It allows the user to select the values from a given set of  values. The values may be a range of numbers or a fixed set of strings </a:t>
            </a:r>
          </a:p>
          <a:p>
            <a:pPr algn="just"/>
            <a:r>
              <a:rPr lang="en-US" b="1" dirty="0">
                <a:latin typeface="Times New Roman" pitchFamily="18" charset="0"/>
                <a:cs typeface="Times New Roman" pitchFamily="18" charset="0"/>
              </a:rPr>
              <a:t>S= </a:t>
            </a:r>
            <a:r>
              <a:rPr lang="en-US" b="1" dirty="0" err="1">
                <a:latin typeface="Times New Roman" pitchFamily="18" charset="0"/>
                <a:cs typeface="Times New Roman" pitchFamily="18" charset="0"/>
              </a:rPr>
              <a:t>Spinbox</a:t>
            </a:r>
            <a:r>
              <a:rPr lang="en-US" b="1" dirty="0">
                <a:latin typeface="Times New Roman" pitchFamily="18" charset="0"/>
                <a:cs typeface="Times New Roman" pitchFamily="18" charset="0"/>
              </a:rPr>
              <a:t>  (master , from_=4,to=15,textvariable= var, command=fun,……..)</a:t>
            </a:r>
          </a:p>
          <a:p>
            <a:pPr algn="just"/>
            <a:r>
              <a:rPr lang="en-US" b="1" dirty="0">
                <a:latin typeface="Times New Roman" pitchFamily="18" charset="0"/>
                <a:cs typeface="Times New Roman" pitchFamily="18" charset="0"/>
              </a:rPr>
              <a:t>S= </a:t>
            </a:r>
            <a:r>
              <a:rPr lang="en-US" b="1" dirty="0" err="1">
                <a:latin typeface="Times New Roman" pitchFamily="18" charset="0"/>
                <a:cs typeface="Times New Roman" pitchFamily="18" charset="0"/>
              </a:rPr>
              <a:t>Spinbox</a:t>
            </a:r>
            <a:r>
              <a:rPr lang="en-US" b="1" dirty="0">
                <a:latin typeface="Times New Roman" pitchFamily="18" charset="0"/>
                <a:cs typeface="Times New Roman" pitchFamily="18" charset="0"/>
              </a:rPr>
              <a:t>  (master , values=(‘</a:t>
            </a:r>
            <a:r>
              <a:rPr lang="en-US" b="1" dirty="0" err="1">
                <a:latin typeface="Times New Roman" pitchFamily="18" charset="0"/>
                <a:cs typeface="Times New Roman" pitchFamily="18" charset="0"/>
              </a:rPr>
              <a:t>a’,’b’,’c</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textvariable</a:t>
            </a:r>
            <a:r>
              <a:rPr lang="en-US" b="1" dirty="0">
                <a:latin typeface="Times New Roman" pitchFamily="18" charset="0"/>
                <a:cs typeface="Times New Roman" pitchFamily="18" charset="0"/>
              </a:rPr>
              <a:t>= var, command=fun,……..)</a:t>
            </a:r>
          </a:p>
          <a:p>
            <a:pPr algn="just"/>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cstate="print"/>
          <a:srcRect/>
          <a:stretch>
            <a:fillRect/>
          </a:stretch>
        </p:blipFill>
        <p:spPr bwMode="auto">
          <a:xfrm>
            <a:off x="404813" y="1600200"/>
            <a:ext cx="8334375" cy="4572000"/>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3581401" y="5334000"/>
            <a:ext cx="3200400" cy="13716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610600" cy="1200329"/>
          </a:xfrm>
          <a:prstGeom prst="rect">
            <a:avLst/>
          </a:prstGeom>
          <a:noFill/>
        </p:spPr>
        <p:txBody>
          <a:bodyPr wrap="square" rtlCol="0">
            <a:spAutoFit/>
          </a:bodyPr>
          <a:lstStyle/>
          <a:p>
            <a:pPr algn="just"/>
            <a:r>
              <a:rPr lang="en-US" b="1" dirty="0">
                <a:solidFill>
                  <a:srgbClr val="FF0000"/>
                </a:solidFill>
                <a:latin typeface="Times New Roman" pitchFamily="18" charset="0"/>
                <a:cs typeface="Times New Roman" pitchFamily="18" charset="0"/>
              </a:rPr>
              <a:t>List </a:t>
            </a:r>
            <a:r>
              <a:rPr lang="en-US" b="1" dirty="0" err="1">
                <a:solidFill>
                  <a:srgbClr val="FF0000"/>
                </a:solidFill>
                <a:latin typeface="Times New Roman" pitchFamily="18" charset="0"/>
                <a:cs typeface="Times New Roman" pitchFamily="18" charset="0"/>
              </a:rPr>
              <a:t>box</a:t>
            </a:r>
            <a:r>
              <a:rPr lang="en-US" dirty="0" err="1">
                <a:latin typeface="Times New Roman" pitchFamily="18" charset="0"/>
                <a:cs typeface="Times New Roman" pitchFamily="18" charset="0"/>
              </a:rPr>
              <a:t>:It</a:t>
            </a:r>
            <a:r>
              <a:rPr lang="en-US" dirty="0">
                <a:latin typeface="Times New Roman" pitchFamily="18" charset="0"/>
                <a:cs typeface="Times New Roman" pitchFamily="18" charset="0"/>
              </a:rPr>
              <a:t> displays a list of items in a box so that the user can select one or more items</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l1= </a:t>
            </a:r>
            <a:r>
              <a:rPr lang="en-US" dirty="0" err="1">
                <a:latin typeface="Times New Roman" pitchFamily="18" charset="0"/>
                <a:cs typeface="Times New Roman" pitchFamily="18" charset="0"/>
              </a:rPr>
              <a:t>Listbox</a:t>
            </a:r>
            <a:r>
              <a:rPr lang="en-US" dirty="0">
                <a:latin typeface="Times New Roman" pitchFamily="18" charset="0"/>
                <a:cs typeface="Times New Roman" pitchFamily="18" charset="0"/>
              </a:rPr>
              <a:t>  (master ,</a:t>
            </a:r>
            <a:r>
              <a:rPr lang="en-US" dirty="0" err="1">
                <a:latin typeface="Times New Roman" pitchFamily="18" charset="0"/>
                <a:cs typeface="Times New Roman" pitchFamily="18" charset="0"/>
              </a:rPr>
              <a:t>selectmode</a:t>
            </a:r>
            <a:r>
              <a:rPr lang="en-US" dirty="0">
                <a:latin typeface="Times New Roman" pitchFamily="18" charset="0"/>
                <a:cs typeface="Times New Roman" pitchFamily="18" charset="0"/>
              </a:rPr>
              <a:t>=“multiple”,.. …)</a:t>
            </a:r>
          </a:p>
          <a:p>
            <a:pPr algn="just"/>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533400" y="1600200"/>
            <a:ext cx="5829300" cy="28956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172200" y="2971800"/>
            <a:ext cx="2009775" cy="342900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1477328"/>
          </a:xfrm>
          <a:prstGeom prst="rect">
            <a:avLst/>
          </a:prstGeom>
        </p:spPr>
        <p:txBody>
          <a:bodyPr wrap="square">
            <a:spAutoFit/>
          </a:bodyPr>
          <a:lstStyle/>
          <a:p>
            <a:r>
              <a:rPr lang="en-US" b="1" dirty="0">
                <a:solidFill>
                  <a:srgbClr val="FF0000"/>
                </a:solidFill>
                <a:latin typeface="Times New Roman" pitchFamily="18" charset="0"/>
                <a:cs typeface="Times New Roman" pitchFamily="18" charset="0"/>
              </a:rPr>
              <a:t>Message</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It is used to display multiple lines of text</a:t>
            </a:r>
          </a:p>
          <a:p>
            <a:r>
              <a:rPr lang="en-US" b="1" dirty="0">
                <a:latin typeface="Times New Roman" pitchFamily="18" charset="0"/>
                <a:cs typeface="Times New Roman" pitchFamily="18" charset="0"/>
              </a:rPr>
              <a:t>	m=Message(</a:t>
            </a:r>
            <a:r>
              <a:rPr lang="en-US" b="1" dirty="0" err="1">
                <a:latin typeface="Times New Roman" pitchFamily="18" charset="0"/>
                <a:cs typeface="Times New Roman" pitchFamily="18" charset="0"/>
              </a:rPr>
              <a:t>master,text</a:t>
            </a:r>
            <a:r>
              <a:rPr lang="en-US" b="1" dirty="0">
                <a:latin typeface="Times New Roman" pitchFamily="18" charset="0"/>
                <a:cs typeface="Times New Roman" pitchFamily="18" charset="0"/>
              </a:rPr>
              <a:t>=str1,option=value1,…….)</a:t>
            </a:r>
            <a:endParaRPr lang="en-US" b="1" dirty="0">
              <a:solidFill>
                <a:srgbClr val="FF0000"/>
              </a:solidFill>
              <a:latin typeface="Times New Roman" pitchFamily="18" charset="0"/>
              <a:cs typeface="Times New Roman" pitchFamily="18" charset="0"/>
            </a:endParaRPr>
          </a:p>
          <a:p>
            <a:r>
              <a:rPr lang="en-US" b="1" dirty="0">
                <a:solidFill>
                  <a:srgbClr val="FF0000"/>
                </a:solidFill>
                <a:latin typeface="Times New Roman" pitchFamily="18" charset="0"/>
                <a:cs typeface="Times New Roman" pitchFamily="18" charset="0"/>
              </a:rPr>
              <a:t>Text : </a:t>
            </a:r>
            <a:r>
              <a:rPr lang="en-US" dirty="0">
                <a:latin typeface="Times New Roman" pitchFamily="18" charset="0"/>
                <a:cs typeface="Times New Roman" pitchFamily="18" charset="0"/>
              </a:rPr>
              <a:t>It is same as a label or message and used to display multiple lines of text in different colors and fonts.</a:t>
            </a:r>
          </a:p>
          <a:p>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T=Text(</a:t>
            </a:r>
            <a:r>
              <a:rPr lang="en-US" b="1" dirty="0" err="1">
                <a:latin typeface="Times New Roman" pitchFamily="18" charset="0"/>
                <a:cs typeface="Times New Roman" pitchFamily="18" charset="0"/>
              </a:rPr>
              <a:t>master,option</a:t>
            </a:r>
            <a:r>
              <a:rPr lang="en-US" b="1" dirty="0">
                <a:latin typeface="Times New Roman" pitchFamily="18" charset="0"/>
                <a:cs typeface="Times New Roman" pitchFamily="18" charset="0"/>
              </a:rPr>
              <a:t>=value,……….)</a:t>
            </a:r>
          </a:p>
        </p:txBody>
      </p:sp>
      <p:pic>
        <p:nvPicPr>
          <p:cNvPr id="3075" name="Picture 3"/>
          <p:cNvPicPr>
            <a:picLocks noChangeAspect="1" noChangeArrowheads="1"/>
          </p:cNvPicPr>
          <p:nvPr/>
        </p:nvPicPr>
        <p:blipFill>
          <a:blip r:embed="rId2" cstate="print"/>
          <a:srcRect/>
          <a:stretch>
            <a:fillRect/>
          </a:stretch>
        </p:blipFill>
        <p:spPr bwMode="auto">
          <a:xfrm>
            <a:off x="152400" y="1676401"/>
            <a:ext cx="7986713" cy="3048000"/>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3200400" y="4419600"/>
            <a:ext cx="2800350" cy="2209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9144000" cy="6863417"/>
          </a:xfrm>
          <a:prstGeom prst="rect">
            <a:avLst/>
          </a:prstGeom>
          <a:noFill/>
        </p:spPr>
        <p:txBody>
          <a:bodyPr wrap="square" rtlCol="0">
            <a:spAutoFit/>
          </a:bodyPr>
          <a:lstStyle/>
          <a:p>
            <a:pPr algn="just"/>
            <a:r>
              <a:rPr lang="en-US" sz="2200" dirty="0">
                <a:solidFill>
                  <a:srgbClr val="FF0000"/>
                </a:solidFill>
                <a:latin typeface="Times New Roman" pitchFamily="18" charset="0"/>
                <a:cs typeface="Times New Roman" pitchFamily="18" charset="0"/>
              </a:rPr>
              <a:t>Numpy:</a:t>
            </a:r>
            <a:r>
              <a:rPr lang="en-US" sz="2200" dirty="0">
                <a:latin typeface="Times New Roman" pitchFamily="18" charset="0"/>
                <a:cs typeface="Times New Roman" pitchFamily="18" charset="0"/>
              </a:rPr>
              <a:t> We can create a N-dimensional array  or </a:t>
            </a:r>
            <a:r>
              <a:rPr lang="en-US" sz="2200" dirty="0" err="1">
                <a:latin typeface="Times New Roman" pitchFamily="18" charset="0"/>
                <a:cs typeface="Times New Roman" pitchFamily="18" charset="0"/>
              </a:rPr>
              <a:t>ndarray</a:t>
            </a:r>
            <a:r>
              <a:rPr lang="en-US" sz="2200" dirty="0">
                <a:latin typeface="Times New Roman" pitchFamily="18" charset="0"/>
                <a:cs typeface="Times New Roman" pitchFamily="18" charset="0"/>
              </a:rPr>
              <a:t> in python using </a:t>
            </a:r>
            <a:r>
              <a:rPr lang="en-US" sz="2200" dirty="0" err="1">
                <a:latin typeface="Times New Roman" pitchFamily="18" charset="0"/>
                <a:cs typeface="Times New Roman" pitchFamily="18" charset="0"/>
              </a:rPr>
              <a:t>numpy.if</a:t>
            </a:r>
            <a:r>
              <a:rPr lang="en-US" sz="2200" dirty="0">
                <a:latin typeface="Times New Roman" pitchFamily="18" charset="0"/>
                <a:cs typeface="Times New Roman" pitchFamily="18" charset="0"/>
              </a:rPr>
              <a:t> n=1,it represents a 1-D.if n=2, it represents a 2-D</a:t>
            </a:r>
          </a:p>
          <a:p>
            <a:pPr algn="just"/>
            <a:r>
              <a:rPr lang="en-US" sz="2200" dirty="0">
                <a:latin typeface="Times New Roman" pitchFamily="18" charset="0"/>
                <a:cs typeface="Times New Roman" pitchFamily="18" charset="0"/>
              </a:rPr>
              <a:t>To work with </a:t>
            </a:r>
            <a:r>
              <a:rPr lang="en-US" sz="2200" dirty="0" err="1">
                <a:latin typeface="Times New Roman" pitchFamily="18" charset="0"/>
                <a:cs typeface="Times New Roman" pitchFamily="18" charset="0"/>
              </a:rPr>
              <a:t>numpy,we</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shoud</a:t>
            </a:r>
            <a:r>
              <a:rPr lang="en-US" sz="2200" dirty="0">
                <a:latin typeface="Times New Roman" pitchFamily="18" charset="0"/>
                <a:cs typeface="Times New Roman" pitchFamily="18" charset="0"/>
              </a:rPr>
              <a:t> first import numpy module into our python programs as</a:t>
            </a:r>
            <a:endParaRPr lang="en-US" sz="2200" b="1" dirty="0">
              <a:latin typeface="Times New Roman" pitchFamily="18" charset="0"/>
              <a:cs typeface="Times New Roman" pitchFamily="18" charset="0"/>
            </a:endParaRPr>
          </a:p>
          <a:p>
            <a:pPr algn="just"/>
            <a:r>
              <a:rPr lang="en-US" sz="2200" b="1" dirty="0">
                <a:latin typeface="Times New Roman" pitchFamily="18" charset="0"/>
                <a:cs typeface="Times New Roman" pitchFamily="18" charset="0"/>
              </a:rPr>
              <a:t>	import  numpy</a:t>
            </a:r>
          </a:p>
          <a:p>
            <a:pPr algn="just"/>
            <a:r>
              <a:rPr lang="en-US" sz="2200" dirty="0">
                <a:solidFill>
                  <a:srgbClr val="FF0000"/>
                </a:solidFill>
                <a:latin typeface="Times New Roman" pitchFamily="18" charset="0"/>
                <a:cs typeface="Times New Roman" pitchFamily="18" charset="0"/>
              </a:rPr>
              <a:t>Create arrays using numpy: </a:t>
            </a:r>
            <a:r>
              <a:rPr lang="en-US" sz="2200" dirty="0">
                <a:latin typeface="Times New Roman" pitchFamily="18" charset="0"/>
                <a:cs typeface="Times New Roman" pitchFamily="18" charset="0"/>
              </a:rPr>
              <a:t>Creating  arrays in numpy  can be done in several ways</a:t>
            </a:r>
          </a:p>
          <a:p>
            <a:pPr algn="just"/>
            <a:r>
              <a:rPr lang="en-US" sz="2200" b="1" dirty="0">
                <a:latin typeface="Times New Roman" pitchFamily="18" charset="0"/>
                <a:cs typeface="Times New Roman" pitchFamily="18" charset="0"/>
              </a:rPr>
              <a:t>1.array()</a:t>
            </a:r>
            <a:r>
              <a:rPr lang="en-US" sz="2200" dirty="0">
                <a:latin typeface="Times New Roman" pitchFamily="18" charset="0"/>
                <a:cs typeface="Times New Roman" pitchFamily="18" charset="0"/>
              </a:rPr>
              <a:t>:used to create an array. When we create an array, we can specify the data type of the elements  either as int or float</a:t>
            </a:r>
          </a:p>
          <a:p>
            <a:pPr algn="just"/>
            <a:r>
              <a:rPr lang="en-US" sz="2200" dirty="0">
                <a:latin typeface="Times New Roman" pitchFamily="18" charset="0"/>
                <a:cs typeface="Times New Roman" pitchFamily="18" charset="0"/>
              </a:rPr>
              <a:t>	array(</a:t>
            </a:r>
            <a:r>
              <a:rPr lang="en-US" sz="2200" dirty="0" err="1">
                <a:latin typeface="Times New Roman" pitchFamily="18" charset="0"/>
                <a:cs typeface="Times New Roman" pitchFamily="18" charset="0"/>
              </a:rPr>
              <a:t>lst,datatype</a:t>
            </a:r>
            <a:r>
              <a:rPr lang="en-US" sz="2200" dirty="0">
                <a:latin typeface="Times New Roman" pitchFamily="18" charset="0"/>
                <a:cs typeface="Times New Roman" pitchFamily="18" charset="0"/>
              </a:rPr>
              <a:t>)</a:t>
            </a:r>
          </a:p>
          <a:p>
            <a:pPr algn="just"/>
            <a:r>
              <a:rPr lang="en-US" sz="2200" b="1" dirty="0">
                <a:latin typeface="Times New Roman" pitchFamily="18" charset="0"/>
                <a:cs typeface="Times New Roman" pitchFamily="18" charset="0"/>
              </a:rPr>
              <a:t>2.linspace():</a:t>
            </a:r>
            <a:r>
              <a:rPr lang="en-US" sz="2200" dirty="0">
                <a:latin typeface="Times New Roman" pitchFamily="18" charset="0"/>
                <a:cs typeface="Times New Roman" pitchFamily="18" charset="0"/>
              </a:rPr>
              <a:t>used to create an array with evenly spaced points between a starting point and ending point</a:t>
            </a:r>
          </a:p>
          <a:p>
            <a:pPr algn="just"/>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linespace</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start,stop,n</a:t>
            </a:r>
            <a:r>
              <a:rPr lang="en-US" sz="2200" dirty="0">
                <a:latin typeface="Times New Roman" pitchFamily="18" charset="0"/>
                <a:cs typeface="Times New Roman" pitchFamily="18" charset="0"/>
              </a:rPr>
              <a:t>)</a:t>
            </a:r>
          </a:p>
          <a:p>
            <a:pPr algn="just"/>
            <a:r>
              <a:rPr lang="en-US" sz="2200" b="1" dirty="0">
                <a:latin typeface="Times New Roman" pitchFamily="18" charset="0"/>
                <a:cs typeface="Times New Roman" pitchFamily="18" charset="0"/>
              </a:rPr>
              <a:t>3.logspace() </a:t>
            </a:r>
            <a:r>
              <a:rPr lang="en-US" sz="2200" dirty="0">
                <a:latin typeface="Times New Roman" pitchFamily="18" charset="0"/>
                <a:cs typeface="Times New Roman" pitchFamily="18" charset="0"/>
              </a:rPr>
              <a:t>used to create an array with evenly spaced points on a logarithmically spaced scale</a:t>
            </a:r>
          </a:p>
          <a:p>
            <a:pPr algn="just"/>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logspace</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start,stop,n</a:t>
            </a:r>
            <a:r>
              <a:rPr lang="en-US" sz="2200" dirty="0">
                <a:latin typeface="Times New Roman" pitchFamily="18" charset="0"/>
                <a:cs typeface="Times New Roman" pitchFamily="18" charset="0"/>
              </a:rPr>
              <a:t>)</a:t>
            </a:r>
          </a:p>
          <a:p>
            <a:pPr algn="just"/>
            <a:r>
              <a:rPr lang="en-US" sz="2200" b="1" dirty="0">
                <a:latin typeface="Times New Roman" pitchFamily="18" charset="0"/>
                <a:cs typeface="Times New Roman" pitchFamily="18" charset="0"/>
              </a:rPr>
              <a:t>4.arange(): </a:t>
            </a:r>
            <a:r>
              <a:rPr lang="en-US" sz="2200" dirty="0">
                <a:latin typeface="Times New Roman" pitchFamily="18" charset="0"/>
                <a:cs typeface="Times New Roman" pitchFamily="18" charset="0"/>
              </a:rPr>
              <a:t>it is same as range()</a:t>
            </a:r>
          </a:p>
          <a:p>
            <a:pPr algn="just"/>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arange</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start,stop,n</a:t>
            </a:r>
            <a:r>
              <a:rPr lang="en-US" sz="2200" dirty="0">
                <a:latin typeface="Times New Roman" pitchFamily="18" charset="0"/>
                <a:cs typeface="Times New Roman" pitchFamily="18" charset="0"/>
              </a:rPr>
              <a:t>)</a:t>
            </a:r>
          </a:p>
          <a:p>
            <a:pPr algn="just"/>
            <a:r>
              <a:rPr lang="en-US" sz="2200" b="1" dirty="0">
                <a:latin typeface="Times New Roman" pitchFamily="18" charset="0"/>
                <a:cs typeface="Times New Roman" pitchFamily="18" charset="0"/>
              </a:rPr>
              <a:t>5.zeros() and ones(): </a:t>
            </a:r>
            <a:r>
              <a:rPr lang="en-US" sz="2200" dirty="0">
                <a:latin typeface="Times New Roman" pitchFamily="18" charset="0"/>
                <a:cs typeface="Times New Roman" pitchFamily="18" charset="0"/>
              </a:rPr>
              <a:t>zeros(n ,</a:t>
            </a:r>
            <a:r>
              <a:rPr lang="en-US" sz="2200" dirty="0" err="1">
                <a:latin typeface="Times New Roman" pitchFamily="18" charset="0"/>
                <a:cs typeface="Times New Roman" pitchFamily="18" charset="0"/>
              </a:rPr>
              <a:t>datatype</a:t>
            </a:r>
            <a:r>
              <a:rPr lang="en-US" sz="2200" dirty="0">
                <a:latin typeface="Times New Roman" pitchFamily="18" charset="0"/>
                <a:cs typeface="Times New Roman" pitchFamily="18" charset="0"/>
              </a:rPr>
              <a:t>)  ones(n ,</a:t>
            </a:r>
            <a:r>
              <a:rPr lang="en-US" sz="2200" dirty="0" err="1">
                <a:latin typeface="Times New Roman" pitchFamily="18" charset="0"/>
                <a:cs typeface="Times New Roman" pitchFamily="18" charset="0"/>
              </a:rPr>
              <a:t>datatype</a:t>
            </a:r>
            <a:r>
              <a:rPr lang="en-US" sz="2200" dirty="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686800" cy="1200329"/>
          </a:xfrm>
          <a:prstGeom prst="rect">
            <a:avLst/>
          </a:prstGeom>
          <a:noFill/>
        </p:spPr>
        <p:txBody>
          <a:bodyPr wrap="square" rtlCol="0">
            <a:spAutoFit/>
          </a:bodyPr>
          <a:lstStyle/>
          <a:p>
            <a:r>
              <a:rPr lang="en-US" dirty="0">
                <a:solidFill>
                  <a:srgbClr val="FF0000"/>
                </a:solidFill>
                <a:latin typeface="Times New Roman" pitchFamily="18" charset="0"/>
                <a:cs typeface="Times New Roman" pitchFamily="18" charset="0"/>
              </a:rPr>
              <a:t>Scrollbar: </a:t>
            </a:r>
            <a:r>
              <a:rPr lang="en-US" dirty="0">
                <a:latin typeface="Times New Roman" pitchFamily="18" charset="0"/>
                <a:cs typeface="Times New Roman" pitchFamily="18" charset="0"/>
              </a:rPr>
              <a:t>The Scrollbar widget is used to add scrolling capability to various widgets, such as list boxes.</a:t>
            </a:r>
          </a:p>
          <a:p>
            <a:r>
              <a:rPr lang="en-US" b="1" dirty="0">
                <a:latin typeface="Times New Roman" pitchFamily="18" charset="0"/>
                <a:cs typeface="Times New Roman" pitchFamily="18" charset="0"/>
              </a:rPr>
              <a:t>s=Scrollbar(</a:t>
            </a:r>
            <a:r>
              <a:rPr lang="en-US" b="1" dirty="0" err="1">
                <a:latin typeface="Times New Roman" pitchFamily="18" charset="0"/>
                <a:cs typeface="Times New Roman" pitchFamily="18" charset="0"/>
              </a:rPr>
              <a:t>master,option</a:t>
            </a:r>
            <a:r>
              <a:rPr lang="en-US" b="1" dirty="0">
                <a:latin typeface="Times New Roman" pitchFamily="18" charset="0"/>
                <a:cs typeface="Times New Roman" pitchFamily="18" charset="0"/>
              </a:rPr>
              <a:t>=value,……)</a:t>
            </a:r>
          </a:p>
          <a:p>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381000" y="1676400"/>
            <a:ext cx="6915150" cy="2614613"/>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833813" y="4343400"/>
            <a:ext cx="2338387" cy="2209800"/>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52400"/>
            <a:ext cx="8915400" cy="923330"/>
          </a:xfrm>
          <a:prstGeom prst="rect">
            <a:avLst/>
          </a:prstGeom>
          <a:noFill/>
        </p:spPr>
        <p:txBody>
          <a:bodyPr wrap="square" rtlCol="0">
            <a:spAutoFit/>
          </a:bodyPr>
          <a:lstStyle/>
          <a:p>
            <a:pPr algn="just"/>
            <a:r>
              <a:rPr lang="en-US" b="1" dirty="0">
                <a:solidFill>
                  <a:srgbClr val="FF0000"/>
                </a:solidFill>
                <a:latin typeface="Times New Roman" pitchFamily="18" charset="0"/>
                <a:cs typeface="Times New Roman" pitchFamily="18" charset="0"/>
              </a:rPr>
              <a:t>Menu:</a:t>
            </a:r>
            <a:r>
              <a:rPr lang="en-US" dirty="0">
                <a:latin typeface="Times New Roman" pitchFamily="18" charset="0"/>
                <a:cs typeface="Times New Roman" pitchFamily="18" charset="0"/>
              </a:rPr>
              <a:t> It is used to create all kinds of menus used by the application.</a:t>
            </a:r>
          </a:p>
          <a:p>
            <a:pPr algn="just"/>
            <a:r>
              <a:rPr lang="en-US" dirty="0">
                <a:latin typeface="Times New Roman" pitchFamily="18" charset="0"/>
                <a:cs typeface="Times New Roman" pitchFamily="18" charset="0"/>
              </a:rPr>
              <a:t>	m=Menu(</a:t>
            </a:r>
            <a:r>
              <a:rPr lang="en-US" dirty="0" err="1">
                <a:latin typeface="Times New Roman" pitchFamily="18" charset="0"/>
                <a:cs typeface="Times New Roman" pitchFamily="18" charset="0"/>
              </a:rPr>
              <a:t>master,option</a:t>
            </a:r>
            <a:r>
              <a:rPr lang="en-US" dirty="0">
                <a:latin typeface="Times New Roman" pitchFamily="18" charset="0"/>
                <a:cs typeface="Times New Roman" pitchFamily="18" charset="0"/>
              </a:rPr>
              <a:t>=value,……..)</a:t>
            </a:r>
          </a:p>
          <a:p>
            <a:pPr algn="just"/>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228600" y="1143000"/>
            <a:ext cx="6753225" cy="50292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858000" y="3733800"/>
            <a:ext cx="1905000" cy="2819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28600" y="762000"/>
            <a:ext cx="5867400" cy="35814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524000" y="4495800"/>
            <a:ext cx="5810250" cy="2362200"/>
          </a:xfrm>
          <a:prstGeom prst="rect">
            <a:avLst/>
          </a:prstGeom>
          <a:noFill/>
          <a:ln w="9525">
            <a:noFill/>
            <a:miter lim="800000"/>
            <a:headEnd/>
            <a:tailEnd/>
          </a:ln>
        </p:spPr>
      </p:pic>
      <p:sp>
        <p:nvSpPr>
          <p:cNvPr id="5" name="TextBox 4"/>
          <p:cNvSpPr txBox="1"/>
          <p:nvPr/>
        </p:nvSpPr>
        <p:spPr>
          <a:xfrm>
            <a:off x="457200" y="152401"/>
            <a:ext cx="6019800" cy="430887"/>
          </a:xfrm>
          <a:prstGeom prst="rect">
            <a:avLst/>
          </a:prstGeom>
          <a:noFill/>
        </p:spPr>
        <p:txBody>
          <a:bodyPr wrap="square" rtlCol="0">
            <a:spAutoFit/>
          </a:bodyPr>
          <a:lstStyle/>
          <a:p>
            <a:r>
              <a:rPr lang="en-US" sz="2200" dirty="0">
                <a:solidFill>
                  <a:srgbClr val="FF0000"/>
                </a:solidFill>
                <a:latin typeface="Times New Roman" pitchFamily="18" charset="0"/>
                <a:cs typeface="Times New Roman" pitchFamily="18" charset="0"/>
              </a:rPr>
              <a:t>Example program for numpy arrays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030299" cy="461665"/>
          </a:xfrm>
          <a:prstGeom prst="rect">
            <a:avLst/>
          </a:prstGeom>
        </p:spPr>
        <p:txBody>
          <a:bodyPr wrap="square">
            <a:spAutoFit/>
          </a:bodyPr>
          <a:lstStyle/>
          <a:p>
            <a:r>
              <a:rPr lang="en-US" sz="2400" b="1" dirty="0"/>
              <a:t>Array Creation</a:t>
            </a:r>
          </a:p>
        </p:txBody>
      </p:sp>
      <p:sp>
        <p:nvSpPr>
          <p:cNvPr id="5" name="TextBox 4"/>
          <p:cNvSpPr txBox="1"/>
          <p:nvPr/>
        </p:nvSpPr>
        <p:spPr>
          <a:xfrm>
            <a:off x="0" y="457200"/>
            <a:ext cx="9144000" cy="7109639"/>
          </a:xfrm>
          <a:prstGeom prst="rect">
            <a:avLst/>
          </a:prstGeom>
          <a:noFill/>
        </p:spPr>
        <p:txBody>
          <a:bodyPr wrap="square" rtlCol="0">
            <a:spAutoFit/>
          </a:bodyPr>
          <a:lstStyle/>
          <a:p>
            <a:pPr lvl="0" algn="just" fontAlgn="base">
              <a:spcBef>
                <a:spcPct val="0"/>
              </a:spcBef>
              <a:spcAft>
                <a:spcPct val="0"/>
              </a:spcAft>
            </a:pPr>
            <a:r>
              <a:rPr lang="en-US" sz="2400" dirty="0">
                <a:solidFill>
                  <a:srgbClr val="333333"/>
                </a:solidFill>
                <a:latin typeface="Times New Roman" pitchFamily="18" charset="0"/>
                <a:cs typeface="Times New Roman" pitchFamily="18" charset="0"/>
              </a:rPr>
              <a:t>	We can create an array from a regular Python list or tuple using the </a:t>
            </a:r>
            <a:r>
              <a:rPr lang="en-US" sz="2400" dirty="0">
                <a:solidFill>
                  <a:srgbClr val="DD1144"/>
                </a:solidFill>
                <a:latin typeface="Times New Roman" pitchFamily="18" charset="0"/>
                <a:cs typeface="Times New Roman" pitchFamily="18" charset="0"/>
              </a:rPr>
              <a:t>array</a:t>
            </a:r>
            <a:r>
              <a:rPr lang="en-US" sz="2400" dirty="0">
                <a:solidFill>
                  <a:srgbClr val="333333"/>
                </a:solidFill>
                <a:latin typeface="Times New Roman" pitchFamily="18" charset="0"/>
                <a:cs typeface="Times New Roman" pitchFamily="18" charset="0"/>
              </a:rPr>
              <a:t> function. The type of the resulting array is deduced from the type of the elements in the sequences.</a:t>
            </a:r>
            <a:r>
              <a:rPr lang="en-US" sz="2400" dirty="0">
                <a:latin typeface="Times New Roman" pitchFamily="18" charset="0"/>
                <a:cs typeface="Times New Roman" pitchFamily="18" charset="0"/>
              </a:rPr>
              <a:t> </a:t>
            </a:r>
          </a:p>
          <a:p>
            <a:pPr lvl="0" algn="just" fontAlgn="base">
              <a:spcBef>
                <a:spcPct val="0"/>
              </a:spcBef>
              <a:spcAft>
                <a:spcPct val="0"/>
              </a:spcAft>
            </a:pPr>
            <a:r>
              <a:rPr lang="en-US" sz="2400" b="1" i="1" dirty="0">
                <a:latin typeface="Times New Roman" pitchFamily="18" charset="0"/>
                <a:cs typeface="Times New Roman" pitchFamily="18" charset="0"/>
              </a:rPr>
              <a:t>EX:</a:t>
            </a:r>
          </a:p>
          <a:p>
            <a:pPr lvl="0" algn="just" fontAlgn="base">
              <a:spcBef>
                <a:spcPct val="0"/>
              </a:spcBef>
              <a:spcAft>
                <a:spcPct val="0"/>
              </a:spcAft>
            </a:pPr>
            <a:r>
              <a:rPr lang="en-US" sz="2400" b="1" dirty="0">
                <a:latin typeface="Times New Roman" pitchFamily="18" charset="0"/>
                <a:cs typeface="Times New Roman" pitchFamily="18" charset="0"/>
              </a:rPr>
              <a:t>&gt;&gt;&gt; import</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numpy</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as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np</a:t>
            </a:r>
            <a:r>
              <a:rPr lang="en-US" sz="2400" dirty="0">
                <a:latin typeface="Times New Roman" pitchFamily="18" charset="0"/>
                <a:cs typeface="Times New Roman" pitchFamily="18" charset="0"/>
              </a:rPr>
              <a:t> </a:t>
            </a:r>
          </a:p>
          <a:p>
            <a:pPr lvl="0" algn="just" fontAlgn="base">
              <a:spcBef>
                <a:spcPct val="0"/>
              </a:spcBef>
              <a:spcAft>
                <a:spcPct val="0"/>
              </a:spcAft>
            </a:pPr>
            <a:r>
              <a:rPr lang="en-US" sz="2400" b="1" dirty="0">
                <a:latin typeface="Times New Roman" pitchFamily="18" charset="0"/>
                <a:cs typeface="Times New Roman" pitchFamily="18" charset="0"/>
              </a:rPr>
              <a:t>&gt;&gt;&gt; </a:t>
            </a:r>
            <a:r>
              <a:rPr lang="en-US" sz="2400" dirty="0">
                <a:latin typeface="Times New Roman" pitchFamily="18" charset="0"/>
                <a:cs typeface="Times New Roman" pitchFamily="18" charset="0"/>
              </a:rPr>
              <a:t>a = np.array([2,3,4]) </a:t>
            </a:r>
          </a:p>
          <a:p>
            <a:pPr lvl="0" algn="just" fontAlgn="base">
              <a:spcBef>
                <a:spcPct val="0"/>
              </a:spcBef>
              <a:spcAft>
                <a:spcPct val="0"/>
              </a:spcAft>
            </a:pPr>
            <a:r>
              <a:rPr lang="en-US" sz="2400" b="1" dirty="0">
                <a:latin typeface="Times New Roman" pitchFamily="18" charset="0"/>
                <a:cs typeface="Times New Roman" pitchFamily="18" charset="0"/>
              </a:rPr>
              <a:t>&gt;&gt;&gt; </a:t>
            </a:r>
            <a:r>
              <a:rPr lang="en-US" sz="2400" dirty="0">
                <a:latin typeface="Times New Roman" pitchFamily="18" charset="0"/>
                <a:cs typeface="Times New Roman" pitchFamily="18" charset="0"/>
              </a:rPr>
              <a:t>a </a:t>
            </a:r>
          </a:p>
          <a:p>
            <a:pPr lvl="0" algn="just" fontAlgn="base">
              <a:spcBef>
                <a:spcPct val="0"/>
              </a:spcBef>
              <a:spcAft>
                <a:spcPct val="0"/>
              </a:spcAft>
            </a:pPr>
            <a:r>
              <a:rPr lang="en-US" sz="2400" dirty="0">
                <a:latin typeface="Times New Roman" pitchFamily="18" charset="0"/>
                <a:cs typeface="Times New Roman" pitchFamily="18" charset="0"/>
              </a:rPr>
              <a:t>array([2, 3, 4]) </a:t>
            </a:r>
          </a:p>
          <a:p>
            <a:pPr lvl="0" algn="just" fontAlgn="base">
              <a:spcBef>
                <a:spcPct val="0"/>
              </a:spcBef>
              <a:spcAft>
                <a:spcPct val="0"/>
              </a:spcAft>
            </a:pPr>
            <a:r>
              <a:rPr lang="en-US" sz="2400" b="1" dirty="0">
                <a:latin typeface="Times New Roman" pitchFamily="18" charset="0"/>
                <a:cs typeface="Times New Roman" pitchFamily="18" charset="0"/>
              </a:rPr>
              <a:t>&gt;&gt;&gt; </a:t>
            </a:r>
            <a:r>
              <a:rPr lang="en-US" sz="2400" dirty="0" err="1" smtClean="0">
                <a:latin typeface="Times New Roman" pitchFamily="18" charset="0"/>
                <a:cs typeface="Times New Roman" pitchFamily="18" charset="0"/>
              </a:rPr>
              <a:t>a.dtype</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dtype('int64') </a:t>
            </a:r>
          </a:p>
          <a:p>
            <a:pPr lvl="0" algn="just" fontAlgn="base">
              <a:spcBef>
                <a:spcPct val="0"/>
              </a:spcBef>
              <a:spcAft>
                <a:spcPct val="0"/>
              </a:spcAft>
            </a:pPr>
            <a:r>
              <a:rPr lang="en-US" sz="2400" b="1" dirty="0">
                <a:latin typeface="Times New Roman" pitchFamily="18" charset="0"/>
                <a:cs typeface="Times New Roman" pitchFamily="18" charset="0"/>
              </a:rPr>
              <a:t>&gt;&gt;&gt; </a:t>
            </a:r>
            <a:r>
              <a:rPr lang="en-US" sz="2400" dirty="0">
                <a:latin typeface="Times New Roman" pitchFamily="18" charset="0"/>
                <a:cs typeface="Times New Roman" pitchFamily="18" charset="0"/>
              </a:rPr>
              <a:t>b = np.array([1.2, 3.5, 5.1]) </a:t>
            </a:r>
          </a:p>
          <a:p>
            <a:pPr lvl="0" algn="just" fontAlgn="base">
              <a:spcBef>
                <a:spcPct val="0"/>
              </a:spcBef>
              <a:spcAft>
                <a:spcPct val="0"/>
              </a:spcAft>
            </a:pPr>
            <a:r>
              <a:rPr lang="en-US" sz="2400" b="1" dirty="0">
                <a:latin typeface="Times New Roman" pitchFamily="18" charset="0"/>
                <a:cs typeface="Times New Roman" pitchFamily="18" charset="0"/>
              </a:rPr>
              <a:t>&gt;&gt;&gt; </a:t>
            </a:r>
            <a:r>
              <a:rPr lang="en-US" sz="2400" dirty="0" err="1">
                <a:latin typeface="Times New Roman" pitchFamily="18" charset="0"/>
                <a:cs typeface="Times New Roman" pitchFamily="18" charset="0"/>
              </a:rPr>
              <a:t>b.dtype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dtype</a:t>
            </a:r>
            <a:r>
              <a:rPr lang="en-US" sz="2400" dirty="0">
                <a:latin typeface="Times New Roman" pitchFamily="18" charset="0"/>
                <a:cs typeface="Times New Roman" pitchFamily="18" charset="0"/>
              </a:rPr>
              <a:t>('float64')</a:t>
            </a:r>
          </a:p>
          <a:p>
            <a:pPr algn="just">
              <a:buFont typeface="Wingdings" pitchFamily="2" charset="2"/>
              <a:buChar char="§"/>
            </a:pPr>
            <a:r>
              <a:rPr lang="en-US" sz="2400" dirty="0">
                <a:latin typeface="Times New Roman" pitchFamily="18" charset="0"/>
                <a:cs typeface="Times New Roman" pitchFamily="18" charset="0"/>
              </a:rPr>
              <a:t> The type of the array can also be explicitly specified at creation time:</a:t>
            </a:r>
          </a:p>
          <a:p>
            <a:pPr algn="just"/>
            <a:r>
              <a:rPr lang="en-US" sz="2400" b="1" dirty="0">
                <a:latin typeface="Times New Roman" pitchFamily="18" charset="0"/>
                <a:cs typeface="Times New Roman" pitchFamily="18" charset="0"/>
              </a:rPr>
              <a:t>&gt;&gt;&gt; </a:t>
            </a:r>
            <a:r>
              <a:rPr lang="en-US" sz="2400" dirty="0">
                <a:latin typeface="Times New Roman" pitchFamily="18" charset="0"/>
                <a:cs typeface="Times New Roman" pitchFamily="18" charset="0"/>
              </a:rPr>
              <a:t>c = </a:t>
            </a:r>
            <a:r>
              <a:rPr lang="en-US" sz="2400" dirty="0" err="1">
                <a:latin typeface="Times New Roman" pitchFamily="18" charset="0"/>
                <a:cs typeface="Times New Roman" pitchFamily="18" charset="0"/>
              </a:rPr>
              <a:t>np.array</a:t>
            </a:r>
            <a:r>
              <a:rPr lang="en-US" sz="2400" dirty="0">
                <a:latin typeface="Times New Roman" pitchFamily="18" charset="0"/>
                <a:cs typeface="Times New Roman" pitchFamily="18" charset="0"/>
              </a:rPr>
              <a:t>( [ [1,2], [3,4] ], </a:t>
            </a:r>
            <a:r>
              <a:rPr lang="en-US" sz="2400" dirty="0" err="1">
                <a:latin typeface="Times New Roman" pitchFamily="18" charset="0"/>
                <a:cs typeface="Times New Roman" pitchFamily="18" charset="0"/>
              </a:rPr>
              <a:t>dtype</a:t>
            </a:r>
            <a:r>
              <a:rPr lang="en-US" sz="2400" dirty="0">
                <a:latin typeface="Times New Roman" pitchFamily="18" charset="0"/>
                <a:cs typeface="Times New Roman" pitchFamily="18" charset="0"/>
              </a:rPr>
              <a:t>=complex ) </a:t>
            </a:r>
          </a:p>
          <a:p>
            <a:pPr algn="just"/>
            <a:r>
              <a:rPr lang="en-US" sz="2400" b="1" dirty="0">
                <a:latin typeface="Times New Roman" pitchFamily="18" charset="0"/>
                <a:cs typeface="Times New Roman" pitchFamily="18" charset="0"/>
              </a:rPr>
              <a:t>&gt;&gt;&gt; </a:t>
            </a:r>
            <a:r>
              <a:rPr lang="en-US" sz="2400" dirty="0">
                <a:latin typeface="Times New Roman" pitchFamily="18" charset="0"/>
                <a:cs typeface="Times New Roman" pitchFamily="18" charset="0"/>
              </a:rPr>
              <a:t>c </a:t>
            </a:r>
          </a:p>
          <a:p>
            <a:pPr algn="just"/>
            <a:r>
              <a:rPr lang="en-US" sz="2400" dirty="0">
                <a:latin typeface="Times New Roman" pitchFamily="18" charset="0"/>
                <a:cs typeface="Times New Roman" pitchFamily="18" charset="0"/>
              </a:rPr>
              <a:t>array([[ 1.+0.j, 2.+0.j], [ 3.+0.j, 4.+0.j</a:t>
            </a:r>
            <a:r>
              <a:rPr lang="en-US" sz="2400" dirty="0" smtClean="0">
                <a:latin typeface="Times New Roman" pitchFamily="18" charset="0"/>
                <a:cs typeface="Times New Roman" pitchFamily="18" charset="0"/>
              </a:rPr>
              <a:t>]])</a:t>
            </a:r>
          </a:p>
          <a:p>
            <a:pPr algn="just"/>
            <a:r>
              <a:rPr lang="pt-BR" sz="2400" dirty="0" smtClean="0">
                <a:latin typeface="Times New Roman" pitchFamily="18" charset="0"/>
                <a:cs typeface="Times New Roman" pitchFamily="18" charset="0"/>
              </a:rPr>
              <a:t>&gt;&gt;&gt;x=np.random.randint(25,size=5)</a:t>
            </a:r>
          </a:p>
          <a:p>
            <a:pPr algn="just"/>
            <a:r>
              <a:rPr lang="pt-BR" sz="2400" dirty="0" smtClean="0">
                <a:latin typeface="Times New Roman" pitchFamily="18" charset="0"/>
                <a:cs typeface="Times New Roman" pitchFamily="18" charset="0"/>
              </a:rPr>
              <a:t>&gt;&gt;&gt; print(x)						#[22  3  3 20 13]</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09639"/>
          </a:xfrm>
          <a:prstGeom prst="rect">
            <a:avLst/>
          </a:prstGeom>
        </p:spPr>
        <p:txBody>
          <a:bodyPr wrap="square">
            <a:spAutoFit/>
          </a:bodyPr>
          <a:lstStyle/>
          <a:p>
            <a:pPr algn="just"/>
            <a:r>
              <a:rPr lang="fr-FR" sz="2400" dirty="0" smtClean="0">
                <a:latin typeface="Times New Roman" pitchFamily="18" charset="0"/>
                <a:cs typeface="Times New Roman" pitchFamily="18" charset="0"/>
              </a:rPr>
              <a:t>y=</a:t>
            </a:r>
            <a:r>
              <a:rPr lang="fr-FR" sz="2400" dirty="0" err="1" smtClean="0">
                <a:latin typeface="Times New Roman" pitchFamily="18" charset="0"/>
                <a:cs typeface="Times New Roman" pitchFamily="18" charset="0"/>
              </a:rPr>
              <a:t>np.random.randint</a:t>
            </a:r>
            <a:r>
              <a:rPr lang="fr-FR" sz="2400" dirty="0" smtClean="0">
                <a:latin typeface="Times New Roman" pitchFamily="18" charset="0"/>
                <a:cs typeface="Times New Roman" pitchFamily="18" charset="0"/>
              </a:rPr>
              <a:t>(25,size=(2,3))</a:t>
            </a:r>
          </a:p>
          <a:p>
            <a:pPr algn="just"/>
            <a:r>
              <a:rPr lang="fr-FR" sz="2400" dirty="0" smtClean="0">
                <a:latin typeface="Times New Roman" pitchFamily="18" charset="0"/>
                <a:cs typeface="Times New Roman" pitchFamily="18" charset="0"/>
              </a:rPr>
              <a:t>&gt;&gt;&gt; </a:t>
            </a:r>
            <a:r>
              <a:rPr lang="fr-FR" sz="2400" dirty="0" err="1" smtClean="0">
                <a:latin typeface="Times New Roman" pitchFamily="18" charset="0"/>
                <a:cs typeface="Times New Roman" pitchFamily="18" charset="0"/>
              </a:rPr>
              <a:t>print</a:t>
            </a:r>
            <a:r>
              <a:rPr lang="fr-FR" sz="2400" dirty="0" smtClean="0">
                <a:latin typeface="Times New Roman" pitchFamily="18" charset="0"/>
                <a:cs typeface="Times New Roman" pitchFamily="18" charset="0"/>
              </a:rPr>
              <a:t>(y)						[[22  5 15]</a:t>
            </a:r>
          </a:p>
          <a:p>
            <a:pPr algn="just"/>
            <a:r>
              <a:rPr lang="fr-FR" sz="2400" dirty="0" smtClean="0">
                <a:latin typeface="Times New Roman" pitchFamily="18" charset="0"/>
                <a:cs typeface="Times New Roman" pitchFamily="18" charset="0"/>
              </a:rPr>
              <a:t> 							[23 20 17]]</a:t>
            </a:r>
          </a:p>
          <a:p>
            <a:pPr algn="just"/>
            <a:r>
              <a:rPr lang="pt-BR" sz="2400" dirty="0" smtClean="0">
                <a:latin typeface="Times New Roman" pitchFamily="18" charset="0"/>
                <a:cs typeface="Times New Roman" pitchFamily="18" charset="0"/>
              </a:rPr>
              <a:t>a=np.random.random(5)</a:t>
            </a:r>
          </a:p>
          <a:p>
            <a:pPr algn="just"/>
            <a:r>
              <a:rPr lang="pt-BR" sz="2400" dirty="0" smtClean="0">
                <a:latin typeface="Times New Roman" pitchFamily="18" charset="0"/>
                <a:cs typeface="Times New Roman" pitchFamily="18" charset="0"/>
              </a:rPr>
              <a:t>&gt;&gt;&gt; print(a)</a:t>
            </a:r>
          </a:p>
          <a:p>
            <a:pPr algn="just"/>
            <a:r>
              <a:rPr lang="pt-BR" sz="2400" dirty="0" smtClean="0">
                <a:latin typeface="Times New Roman" pitchFamily="18" charset="0"/>
                <a:cs typeface="Times New Roman" pitchFamily="18" charset="0"/>
              </a:rPr>
              <a:t>[0.67999849 0.38306902 0.27780021 0.23773046 0.31309768]</a:t>
            </a:r>
          </a:p>
          <a:p>
            <a:pPr algn="just"/>
            <a:r>
              <a:rPr lang="en-US" sz="2400" dirty="0" smtClean="0">
                <a:latin typeface="Times New Roman" pitchFamily="18" charset="0"/>
                <a:cs typeface="Times New Roman" pitchFamily="18" charset="0"/>
              </a:rPr>
              <a:t> a=</a:t>
            </a:r>
            <a:r>
              <a:rPr lang="en-US" sz="2400" dirty="0" err="1" smtClean="0">
                <a:latin typeface="Times New Roman" pitchFamily="18" charset="0"/>
                <a:cs typeface="Times New Roman" pitchFamily="18" charset="0"/>
              </a:rPr>
              <a:t>np.random.rand</a:t>
            </a:r>
            <a:r>
              <a:rPr lang="en-US" sz="2400" dirty="0" smtClean="0">
                <a:latin typeface="Times New Roman" pitchFamily="18" charset="0"/>
                <a:cs typeface="Times New Roman" pitchFamily="18" charset="0"/>
              </a:rPr>
              <a:t>(5)</a:t>
            </a:r>
          </a:p>
          <a:p>
            <a:pPr algn="just"/>
            <a:r>
              <a:rPr lang="en-US" sz="2400" dirty="0" smtClean="0">
                <a:latin typeface="Times New Roman" pitchFamily="18" charset="0"/>
                <a:cs typeface="Times New Roman" pitchFamily="18" charset="0"/>
              </a:rPr>
              <a:t>&gt;&gt;&gt; print(a)</a:t>
            </a:r>
          </a:p>
          <a:p>
            <a:pPr algn="just"/>
            <a:r>
              <a:rPr lang="en-US" sz="2400" dirty="0" smtClean="0">
                <a:latin typeface="Times New Roman" pitchFamily="18" charset="0"/>
                <a:cs typeface="Times New Roman" pitchFamily="18" charset="0"/>
              </a:rPr>
              <a:t>	[0.70853614 0.10300682 0.9116366  0.96958943 0.8047125 ]</a:t>
            </a:r>
          </a:p>
          <a:p>
            <a:pPr algn="just"/>
            <a:r>
              <a:rPr lang="en-US" sz="2400" dirty="0" smtClean="0">
                <a:latin typeface="Times New Roman" pitchFamily="18" charset="0"/>
                <a:cs typeface="Times New Roman" pitchFamily="18" charset="0"/>
              </a:rPr>
              <a:t>&gt;&gt;&gt; b=</a:t>
            </a:r>
            <a:r>
              <a:rPr lang="en-US" sz="2400" dirty="0" err="1" smtClean="0">
                <a:latin typeface="Times New Roman" pitchFamily="18" charset="0"/>
                <a:cs typeface="Times New Roman" pitchFamily="18" charset="0"/>
              </a:rPr>
              <a:t>np.random.rand</a:t>
            </a:r>
            <a:r>
              <a:rPr lang="en-US" sz="2400" dirty="0" smtClean="0">
                <a:latin typeface="Times New Roman" pitchFamily="18" charset="0"/>
                <a:cs typeface="Times New Roman" pitchFamily="18" charset="0"/>
              </a:rPr>
              <a:t>(3,3)</a:t>
            </a:r>
          </a:p>
          <a:p>
            <a:pPr algn="just"/>
            <a:r>
              <a:rPr lang="en-US" sz="2400" dirty="0" smtClean="0">
                <a:latin typeface="Times New Roman" pitchFamily="18" charset="0"/>
                <a:cs typeface="Times New Roman" pitchFamily="18" charset="0"/>
              </a:rPr>
              <a:t>&gt;&gt;&gt; print(b)			[[0.01900014 0.04698812 0.93412765]</a:t>
            </a:r>
          </a:p>
          <a:p>
            <a:pPr algn="just"/>
            <a:r>
              <a:rPr lang="en-US" sz="2400" dirty="0" smtClean="0">
                <a:latin typeface="Times New Roman" pitchFamily="18" charset="0"/>
                <a:cs typeface="Times New Roman" pitchFamily="18" charset="0"/>
              </a:rPr>
              <a:t>				 [0.10188628 0.89378112 0.19157245]</a:t>
            </a:r>
          </a:p>
          <a:p>
            <a:pPr algn="just"/>
            <a:r>
              <a:rPr lang="en-US" sz="2400" dirty="0" smtClean="0">
                <a:latin typeface="Times New Roman" pitchFamily="18" charset="0"/>
                <a:cs typeface="Times New Roman" pitchFamily="18" charset="0"/>
              </a:rPr>
              <a:t>				 [0.04150709 0.20763919 0.31780102]]</a:t>
            </a:r>
            <a:endParaRPr lang="pt-BR"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&gt;&gt;&gt; </a:t>
            </a:r>
            <a:r>
              <a:rPr lang="en-US" sz="2400" dirty="0">
                <a:latin typeface="Times New Roman" pitchFamily="18" charset="0"/>
                <a:cs typeface="Times New Roman" pitchFamily="18" charset="0"/>
              </a:rPr>
              <a:t>c = </a:t>
            </a:r>
            <a:r>
              <a:rPr lang="en-US" sz="2400" dirty="0" err="1">
                <a:latin typeface="Times New Roman" pitchFamily="18" charset="0"/>
                <a:cs typeface="Times New Roman" pitchFamily="18" charset="0"/>
              </a:rPr>
              <a:t>np.arange</a:t>
            </a:r>
            <a:r>
              <a:rPr lang="en-US" sz="2400" dirty="0">
                <a:latin typeface="Times New Roman" pitchFamily="18" charset="0"/>
                <a:cs typeface="Times New Roman" pitchFamily="18" charset="0"/>
              </a:rPr>
              <a:t>(24).reshape(2,3,4) </a:t>
            </a:r>
            <a:r>
              <a:rPr lang="en-US" sz="2400" b="1" dirty="0" smtClean="0">
                <a:latin typeface="Times New Roman" pitchFamily="18" charset="0"/>
                <a:cs typeface="Times New Roman" pitchFamily="18" charset="0"/>
              </a:rPr>
              <a:t>&gt;&gt;&gt; </a:t>
            </a:r>
            <a:r>
              <a:rPr lang="en-US" sz="2400" dirty="0" smtClean="0">
                <a:latin typeface="Times New Roman" pitchFamily="18" charset="0"/>
                <a:cs typeface="Times New Roman" pitchFamily="18" charset="0"/>
              </a:rPr>
              <a:t>print(c) 	[[[ 0 1 2 3] </a:t>
            </a:r>
          </a:p>
          <a:p>
            <a:pPr algn="just"/>
            <a:r>
              <a:rPr lang="en-US" sz="2400" dirty="0" smtClean="0">
                <a:latin typeface="Times New Roman" pitchFamily="18" charset="0"/>
                <a:cs typeface="Times New Roman" pitchFamily="18" charset="0"/>
              </a:rPr>
              <a:t>	   						[ 4 5 6 7] </a:t>
            </a:r>
          </a:p>
          <a:p>
            <a:pPr algn="just"/>
            <a:r>
              <a:rPr lang="en-US" sz="2400" dirty="0" smtClean="0">
                <a:latin typeface="Times New Roman" pitchFamily="18" charset="0"/>
                <a:cs typeface="Times New Roman" pitchFamily="18" charset="0"/>
              </a:rPr>
              <a:t>   							[ 8 9 10 11]] </a:t>
            </a:r>
          </a:p>
          <a:p>
            <a:pPr algn="just"/>
            <a:r>
              <a:rPr lang="en-US" sz="2400" dirty="0" smtClean="0">
                <a:latin typeface="Times New Roman" pitchFamily="18" charset="0"/>
                <a:cs typeface="Times New Roman" pitchFamily="18" charset="0"/>
              </a:rPr>
              <a:t>							[[12 13 14 15] </a:t>
            </a:r>
          </a:p>
          <a:p>
            <a:pPr algn="just"/>
            <a:r>
              <a:rPr lang="en-US" sz="2400" dirty="0" smtClean="0">
                <a:latin typeface="Times New Roman" pitchFamily="18" charset="0"/>
                <a:cs typeface="Times New Roman" pitchFamily="18" charset="0"/>
              </a:rPr>
              <a:t>  							[16 17 18 19] </a:t>
            </a:r>
          </a:p>
          <a:p>
            <a:pPr algn="just"/>
            <a:r>
              <a:rPr lang="en-US" sz="2400" dirty="0" smtClean="0">
                <a:latin typeface="Times New Roman" pitchFamily="18" charset="0"/>
                <a:cs typeface="Times New Roman" pitchFamily="18" charset="0"/>
              </a:rPr>
              <a:t>  							[20 21 22 23]]]</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2075</TotalTime>
  <Words>1999</Words>
  <Application>Microsoft Office PowerPoint</Application>
  <PresentationFormat>On-screen Show (4:3)</PresentationFormat>
  <Paragraphs>505</Paragraphs>
  <Slides>61</Slides>
  <Notes>0</Notes>
  <HiddenSlides>1</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DELL</cp:lastModifiedBy>
  <cp:revision>155</cp:revision>
  <dcterms:created xsi:type="dcterms:W3CDTF">2019-04-23T09:11:55Z</dcterms:created>
  <dcterms:modified xsi:type="dcterms:W3CDTF">2021-03-06T12:25:38Z</dcterms:modified>
</cp:coreProperties>
</file>