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iOa5MORuSQVoGPCLLkQ4kEJuS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2.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9144000" cy="472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0"/>
          <p:cNvPicPr preferRelativeResize="0"/>
          <p:nvPr>
            <p:ph idx="1" type="body"/>
          </p:nvPr>
        </p:nvPicPr>
        <p:blipFill rotWithShape="1">
          <a:blip r:embed="rId3">
            <a:alphaModFix/>
          </a:blip>
          <a:srcRect b="0" l="0" r="0" t="0"/>
          <a:stretch/>
        </p:blipFill>
        <p:spPr>
          <a:xfrm>
            <a:off x="609600" y="457200"/>
            <a:ext cx="7010400" cy="3433762"/>
          </a:xfrm>
          <a:prstGeom prst="rect">
            <a:avLst/>
          </a:prstGeom>
          <a:noFill/>
          <a:ln>
            <a:noFill/>
          </a:ln>
        </p:spPr>
      </p:pic>
      <p:pic>
        <p:nvPicPr>
          <p:cNvPr id="134" name="Google Shape;134;p10"/>
          <p:cNvPicPr preferRelativeResize="0"/>
          <p:nvPr/>
        </p:nvPicPr>
        <p:blipFill rotWithShape="1">
          <a:blip r:embed="rId4">
            <a:alphaModFix/>
          </a:blip>
          <a:srcRect b="0" l="0" r="0" t="0"/>
          <a:stretch/>
        </p:blipFill>
        <p:spPr>
          <a:xfrm>
            <a:off x="762000" y="4191000"/>
            <a:ext cx="38862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nvSpPr>
        <p:spPr>
          <a:xfrm>
            <a:off x="0" y="90487"/>
            <a:ext cx="0" cy="276225"/>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1"/>
          <p:cNvSpPr txBox="1"/>
          <p:nvPr/>
        </p:nvSpPr>
        <p:spPr>
          <a:xfrm>
            <a:off x="228600" y="184150"/>
            <a:ext cx="8686800" cy="6464300"/>
          </a:xfrm>
          <a:prstGeom prst="rect">
            <a:avLst/>
          </a:prstGeom>
          <a:solidFill>
            <a:srgbClr val="F5F5F5"/>
          </a:solidFill>
          <a:ln>
            <a:noFill/>
          </a:ln>
        </p:spPr>
        <p:txBody>
          <a:bodyPr anchorCtr="0" anchor="ctr" bIns="0" lIns="0" spcFirstLastPara="1" rIns="0" wrap="square" tIns="0">
            <a:spAutoFit/>
          </a:bodyPr>
          <a:lstStyle/>
          <a:p>
            <a:pPr indent="0" lvl="0" marL="0" marR="0" rtl="0" algn="just">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Closing Files in Python</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we are done with performing operations on the file, we need to properly close the file.</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Python has a garbage collector to clean up unreferenced objects but we must not rely on it to close the file.</a:t>
            </a:r>
            <a:endParaRPr b="1"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Closing a file will free up the resources that were tied with the file. It is done using the close() method available in Python.</a:t>
            </a:r>
            <a:endParaRPr/>
          </a:p>
          <a:p>
            <a:pPr indent="0" lvl="0" marL="0" marR="0" rtl="0" algn="just">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Syntax: </a:t>
            </a:r>
            <a:r>
              <a:rPr b="0" i="0" lang="en-US" sz="2400" u="none">
                <a:solidFill>
                  <a:schemeClr val="dk1"/>
                </a:solidFill>
                <a:latin typeface="Arial"/>
                <a:ea typeface="Arial"/>
                <a:cs typeface="Arial"/>
                <a:sym typeface="Arial"/>
              </a:rPr>
              <a:t>file object. close( )</a:t>
            </a:r>
            <a:endParaRPr/>
          </a:p>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 = open("test.txt") </a:t>
            </a:r>
            <a:endParaRPr/>
          </a:p>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f.close()</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Here, the file represented by the file object f is closed. It means f is deleted from the memory. Once the file object is lost, the file date will become inaccessible.If  we want to do any work with file again,we should once again open the the file using the open() function</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Writing data to text files</a:t>
            </a:r>
            <a:r>
              <a:rPr b="1" i="0" lang="en-US" sz="26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We can write character data to the text files by using thefollowing 2 methods.</a:t>
            </a:r>
            <a:endParaRPr/>
          </a:p>
          <a:p>
            <a:pPr indent="-342900" lvl="0" marL="342900" marR="0" rtl="0" algn="just">
              <a:lnSpc>
                <a:spcPct val="10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write(str)</a:t>
            </a:r>
            <a:endParaRPr/>
          </a:p>
          <a:p>
            <a:pPr indent="-342900" lvl="0" marL="342900" marR="0" rtl="0" algn="just">
              <a:lnSpc>
                <a:spcPct val="10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writelines(list of lines)</a:t>
            </a:r>
            <a:endParaRPr/>
          </a:p>
        </p:txBody>
      </p:sp>
      <p:pic>
        <p:nvPicPr>
          <p:cNvPr id="146" name="Google Shape;146;p12"/>
          <p:cNvPicPr preferRelativeResize="0"/>
          <p:nvPr/>
        </p:nvPicPr>
        <p:blipFill rotWithShape="1">
          <a:blip r:embed="rId3">
            <a:alphaModFix/>
          </a:blip>
          <a:srcRect b="0" l="0" r="0" t="0"/>
          <a:stretch/>
        </p:blipFill>
        <p:spPr>
          <a:xfrm>
            <a:off x="304800" y="2743200"/>
            <a:ext cx="3810000" cy="3733800"/>
          </a:xfrm>
          <a:prstGeom prst="rect">
            <a:avLst/>
          </a:prstGeom>
          <a:noFill/>
          <a:ln>
            <a:noFill/>
          </a:ln>
        </p:spPr>
      </p:pic>
      <p:pic>
        <p:nvPicPr>
          <p:cNvPr id="147" name="Google Shape;147;p12"/>
          <p:cNvPicPr preferRelativeResize="0"/>
          <p:nvPr/>
        </p:nvPicPr>
        <p:blipFill rotWithShape="1">
          <a:blip r:embed="rId4">
            <a:alphaModFix/>
          </a:blip>
          <a:srcRect b="0" l="0" r="0" t="0"/>
          <a:stretch/>
        </p:blipFill>
        <p:spPr>
          <a:xfrm>
            <a:off x="4800600" y="2895600"/>
            <a:ext cx="3390900" cy="609600"/>
          </a:xfrm>
          <a:prstGeom prst="rect">
            <a:avLst/>
          </a:prstGeom>
          <a:noFill/>
          <a:ln>
            <a:noFill/>
          </a:ln>
        </p:spPr>
      </p:pic>
      <p:pic>
        <p:nvPicPr>
          <p:cNvPr id="148" name="Google Shape;148;p12"/>
          <p:cNvPicPr preferRelativeResize="0"/>
          <p:nvPr/>
        </p:nvPicPr>
        <p:blipFill rotWithShape="1">
          <a:blip r:embed="rId5">
            <a:alphaModFix/>
          </a:blip>
          <a:srcRect b="0" l="0" r="0" t="0"/>
          <a:stretch/>
        </p:blipFill>
        <p:spPr>
          <a:xfrm>
            <a:off x="4724400" y="3505200"/>
            <a:ext cx="4057650" cy="297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5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5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304800" y="152400"/>
            <a:ext cx="8458200" cy="1447800"/>
          </a:xfrm>
          <a:prstGeom prst="rect">
            <a:avLst/>
          </a:prstGeom>
          <a:noFill/>
          <a:ln>
            <a:noFill/>
          </a:ln>
        </p:spPr>
      </p:pic>
      <p:pic>
        <p:nvPicPr>
          <p:cNvPr id="154" name="Google Shape;154;p13"/>
          <p:cNvPicPr preferRelativeResize="0"/>
          <p:nvPr/>
        </p:nvPicPr>
        <p:blipFill rotWithShape="1">
          <a:blip r:embed="rId4">
            <a:alphaModFix/>
          </a:blip>
          <a:srcRect b="0" l="0" r="0" t="0"/>
          <a:stretch/>
        </p:blipFill>
        <p:spPr>
          <a:xfrm>
            <a:off x="228600" y="1828800"/>
            <a:ext cx="5334000" cy="2895600"/>
          </a:xfrm>
          <a:prstGeom prst="rect">
            <a:avLst/>
          </a:prstGeom>
          <a:noFill/>
          <a:ln>
            <a:noFill/>
          </a:ln>
        </p:spPr>
      </p:pic>
      <p:pic>
        <p:nvPicPr>
          <p:cNvPr id="155" name="Google Shape;155;p13"/>
          <p:cNvPicPr preferRelativeResize="0"/>
          <p:nvPr/>
        </p:nvPicPr>
        <p:blipFill rotWithShape="1">
          <a:blip r:embed="rId5">
            <a:alphaModFix/>
          </a:blip>
          <a:srcRect b="0" l="0" r="0" t="0"/>
          <a:stretch/>
        </p:blipFill>
        <p:spPr>
          <a:xfrm>
            <a:off x="5334000" y="1981200"/>
            <a:ext cx="3648075" cy="685800"/>
          </a:xfrm>
          <a:prstGeom prst="rect">
            <a:avLst/>
          </a:prstGeom>
          <a:noFill/>
          <a:ln>
            <a:noFill/>
          </a:ln>
        </p:spPr>
      </p:pic>
      <p:pic>
        <p:nvPicPr>
          <p:cNvPr id="156" name="Google Shape;156;p13"/>
          <p:cNvPicPr preferRelativeResize="0"/>
          <p:nvPr/>
        </p:nvPicPr>
        <p:blipFill rotWithShape="1">
          <a:blip r:embed="rId6">
            <a:alphaModFix/>
          </a:blip>
          <a:srcRect b="0" l="0" r="0" t="0"/>
          <a:stretch/>
        </p:blipFill>
        <p:spPr>
          <a:xfrm>
            <a:off x="5791200" y="2895600"/>
            <a:ext cx="1371600" cy="1295400"/>
          </a:xfrm>
          <a:prstGeom prst="rect">
            <a:avLst/>
          </a:prstGeom>
          <a:noFill/>
          <a:ln>
            <a:noFill/>
          </a:ln>
        </p:spPr>
      </p:pic>
      <p:pic>
        <p:nvPicPr>
          <p:cNvPr id="157" name="Google Shape;157;p13"/>
          <p:cNvPicPr preferRelativeResize="0"/>
          <p:nvPr/>
        </p:nvPicPr>
        <p:blipFill rotWithShape="1">
          <a:blip r:embed="rId7">
            <a:alphaModFix/>
          </a:blip>
          <a:srcRect b="0" l="0" r="0" t="0"/>
          <a:stretch/>
        </p:blipFill>
        <p:spPr>
          <a:xfrm>
            <a:off x="457200" y="4953000"/>
            <a:ext cx="7924800" cy="83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b="0" l="0" r="0" t="0"/>
          <a:stretch/>
        </p:blipFill>
        <p:spPr>
          <a:xfrm>
            <a:off x="304800" y="304800"/>
            <a:ext cx="8458200" cy="3048000"/>
          </a:xfrm>
          <a:prstGeom prst="rect">
            <a:avLst/>
          </a:prstGeom>
          <a:noFill/>
          <a:ln>
            <a:noFill/>
          </a:ln>
        </p:spPr>
      </p:pic>
      <p:pic>
        <p:nvPicPr>
          <p:cNvPr id="163" name="Google Shape;163;p14"/>
          <p:cNvPicPr preferRelativeResize="0"/>
          <p:nvPr/>
        </p:nvPicPr>
        <p:blipFill rotWithShape="1">
          <a:blip r:embed="rId4">
            <a:alphaModFix/>
          </a:blip>
          <a:srcRect b="0" l="0" r="0" t="0"/>
          <a:stretch/>
        </p:blipFill>
        <p:spPr>
          <a:xfrm>
            <a:off x="533400" y="3733800"/>
            <a:ext cx="4419600" cy="1905000"/>
          </a:xfrm>
          <a:prstGeom prst="rect">
            <a:avLst/>
          </a:prstGeom>
          <a:noFill/>
          <a:ln>
            <a:noFill/>
          </a:ln>
        </p:spPr>
      </p:pic>
      <p:pic>
        <p:nvPicPr>
          <p:cNvPr id="164" name="Google Shape;164;p14"/>
          <p:cNvPicPr preferRelativeResize="0"/>
          <p:nvPr/>
        </p:nvPicPr>
        <p:blipFill rotWithShape="1">
          <a:blip r:embed="rId5">
            <a:alphaModFix/>
          </a:blip>
          <a:srcRect b="0" l="0" r="0" t="0"/>
          <a:stretch/>
        </p:blipFill>
        <p:spPr>
          <a:xfrm>
            <a:off x="5562600" y="4267200"/>
            <a:ext cx="990600"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5"/>
          <p:cNvPicPr preferRelativeResize="0"/>
          <p:nvPr>
            <p:ph idx="1" type="body"/>
          </p:nvPr>
        </p:nvPicPr>
        <p:blipFill rotWithShape="1">
          <a:blip r:embed="rId3">
            <a:alphaModFix/>
          </a:blip>
          <a:srcRect b="0" l="0" r="0" t="0"/>
          <a:stretch/>
        </p:blipFill>
        <p:spPr>
          <a:xfrm>
            <a:off x="304800" y="457200"/>
            <a:ext cx="3733800" cy="2057400"/>
          </a:xfrm>
          <a:prstGeom prst="rect">
            <a:avLst/>
          </a:prstGeom>
          <a:noFill/>
          <a:ln>
            <a:noFill/>
          </a:ln>
        </p:spPr>
      </p:pic>
      <p:pic>
        <p:nvPicPr>
          <p:cNvPr id="170" name="Google Shape;170;p15"/>
          <p:cNvPicPr preferRelativeResize="0"/>
          <p:nvPr/>
        </p:nvPicPr>
        <p:blipFill rotWithShape="1">
          <a:blip r:embed="rId4">
            <a:alphaModFix/>
          </a:blip>
          <a:srcRect b="0" l="0" r="0" t="0"/>
          <a:stretch/>
        </p:blipFill>
        <p:spPr>
          <a:xfrm>
            <a:off x="228600" y="2895600"/>
            <a:ext cx="3886200" cy="2133600"/>
          </a:xfrm>
          <a:prstGeom prst="rect">
            <a:avLst/>
          </a:prstGeom>
          <a:noFill/>
          <a:ln>
            <a:noFill/>
          </a:ln>
        </p:spPr>
      </p:pic>
      <p:pic>
        <p:nvPicPr>
          <p:cNvPr id="171" name="Google Shape;171;p15"/>
          <p:cNvPicPr preferRelativeResize="0"/>
          <p:nvPr/>
        </p:nvPicPr>
        <p:blipFill rotWithShape="1">
          <a:blip r:embed="rId5">
            <a:alphaModFix/>
          </a:blip>
          <a:srcRect b="0" l="0" r="0" t="0"/>
          <a:stretch/>
        </p:blipFill>
        <p:spPr>
          <a:xfrm>
            <a:off x="304800" y="5562600"/>
            <a:ext cx="2209800" cy="838200"/>
          </a:xfrm>
          <a:prstGeom prst="rect">
            <a:avLst/>
          </a:prstGeom>
          <a:noFill/>
          <a:ln>
            <a:noFill/>
          </a:ln>
        </p:spPr>
      </p:pic>
      <p:cxnSp>
        <p:nvCxnSpPr>
          <p:cNvPr id="172" name="Google Shape;172;p15"/>
          <p:cNvCxnSpPr/>
          <p:nvPr/>
        </p:nvCxnSpPr>
        <p:spPr>
          <a:xfrm>
            <a:off x="4724400" y="0"/>
            <a:ext cx="0" cy="6858000"/>
          </a:xfrm>
          <a:prstGeom prst="straightConnector1">
            <a:avLst/>
          </a:prstGeom>
          <a:noFill/>
          <a:ln cap="flat" cmpd="sng" w="9525">
            <a:solidFill>
              <a:srgbClr val="4A7EBB"/>
            </a:solidFill>
            <a:prstDash val="solid"/>
            <a:miter lim="800000"/>
            <a:headEnd len="med" w="med" type="none"/>
            <a:tailEnd len="med" w="med" type="none"/>
          </a:ln>
        </p:spPr>
      </p:cxnSp>
      <p:pic>
        <p:nvPicPr>
          <p:cNvPr id="173" name="Google Shape;173;p15"/>
          <p:cNvPicPr preferRelativeResize="0"/>
          <p:nvPr/>
        </p:nvPicPr>
        <p:blipFill rotWithShape="1">
          <a:blip r:embed="rId6">
            <a:alphaModFix/>
          </a:blip>
          <a:srcRect b="0" l="0" r="0" t="0"/>
          <a:stretch/>
        </p:blipFill>
        <p:spPr>
          <a:xfrm>
            <a:off x="5181600" y="1143000"/>
            <a:ext cx="3581400" cy="2667000"/>
          </a:xfrm>
          <a:prstGeom prst="rect">
            <a:avLst/>
          </a:prstGeom>
          <a:noFill/>
          <a:ln>
            <a:noFill/>
          </a:ln>
        </p:spPr>
      </p:pic>
      <p:pic>
        <p:nvPicPr>
          <p:cNvPr id="174" name="Google Shape;174;p15"/>
          <p:cNvPicPr preferRelativeResize="0"/>
          <p:nvPr/>
        </p:nvPicPr>
        <p:blipFill rotWithShape="1">
          <a:blip r:embed="rId7">
            <a:alphaModFix/>
          </a:blip>
          <a:srcRect b="0" l="0" r="0" t="0"/>
          <a:stretch/>
        </p:blipFill>
        <p:spPr>
          <a:xfrm>
            <a:off x="5105400" y="4114800"/>
            <a:ext cx="3886200" cy="144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6"/>
          <p:cNvPicPr preferRelativeResize="0"/>
          <p:nvPr>
            <p:ph idx="1" type="body"/>
          </p:nvPr>
        </p:nvPicPr>
        <p:blipFill rotWithShape="1">
          <a:blip r:embed="rId3">
            <a:alphaModFix/>
          </a:blip>
          <a:srcRect b="0" l="0" r="0" t="0"/>
          <a:stretch/>
        </p:blipFill>
        <p:spPr>
          <a:xfrm>
            <a:off x="457200" y="1066800"/>
            <a:ext cx="3124200" cy="2590800"/>
          </a:xfrm>
          <a:prstGeom prst="rect">
            <a:avLst/>
          </a:prstGeom>
          <a:noFill/>
          <a:ln>
            <a:noFill/>
          </a:ln>
        </p:spPr>
      </p:pic>
      <p:pic>
        <p:nvPicPr>
          <p:cNvPr id="180" name="Google Shape;180;p16"/>
          <p:cNvPicPr preferRelativeResize="0"/>
          <p:nvPr/>
        </p:nvPicPr>
        <p:blipFill rotWithShape="1">
          <a:blip r:embed="rId4">
            <a:alphaModFix/>
          </a:blip>
          <a:srcRect b="0" l="0" r="0" t="0"/>
          <a:stretch/>
        </p:blipFill>
        <p:spPr>
          <a:xfrm>
            <a:off x="304800" y="3962400"/>
            <a:ext cx="3505200" cy="1219200"/>
          </a:xfrm>
          <a:prstGeom prst="rect">
            <a:avLst/>
          </a:prstGeom>
          <a:noFill/>
          <a:ln>
            <a:noFill/>
          </a:ln>
        </p:spPr>
      </p:pic>
      <p:cxnSp>
        <p:nvCxnSpPr>
          <p:cNvPr id="181" name="Google Shape;181;p16"/>
          <p:cNvCxnSpPr/>
          <p:nvPr/>
        </p:nvCxnSpPr>
        <p:spPr>
          <a:xfrm>
            <a:off x="4724400" y="0"/>
            <a:ext cx="0" cy="6858000"/>
          </a:xfrm>
          <a:prstGeom prst="straightConnector1">
            <a:avLst/>
          </a:prstGeom>
          <a:noFill/>
          <a:ln cap="flat" cmpd="sng" w="9525">
            <a:solidFill>
              <a:srgbClr val="4A7EBB"/>
            </a:solidFill>
            <a:prstDash val="solid"/>
            <a:miter lim="800000"/>
            <a:headEnd len="med" w="med" type="none"/>
            <a:tailEnd len="med" w="med" type="none"/>
          </a:ln>
        </p:spPr>
      </p:cxnSp>
      <p:pic>
        <p:nvPicPr>
          <p:cNvPr id="182" name="Google Shape;182;p16"/>
          <p:cNvPicPr preferRelativeResize="0"/>
          <p:nvPr/>
        </p:nvPicPr>
        <p:blipFill rotWithShape="1">
          <a:blip r:embed="rId5">
            <a:alphaModFix/>
          </a:blip>
          <a:srcRect b="0" l="0" r="0" t="0"/>
          <a:stretch/>
        </p:blipFill>
        <p:spPr>
          <a:xfrm>
            <a:off x="5181600" y="1066800"/>
            <a:ext cx="3352800" cy="2133600"/>
          </a:xfrm>
          <a:prstGeom prst="rect">
            <a:avLst/>
          </a:prstGeom>
          <a:noFill/>
          <a:ln>
            <a:noFill/>
          </a:ln>
        </p:spPr>
      </p:pic>
      <p:pic>
        <p:nvPicPr>
          <p:cNvPr id="183" name="Google Shape;183;p16"/>
          <p:cNvPicPr preferRelativeResize="0"/>
          <p:nvPr/>
        </p:nvPicPr>
        <p:blipFill rotWithShape="1">
          <a:blip r:embed="rId6">
            <a:alphaModFix/>
          </a:blip>
          <a:srcRect b="0" l="0" r="0" t="0"/>
          <a:stretch/>
        </p:blipFill>
        <p:spPr>
          <a:xfrm>
            <a:off x="5029200" y="3657600"/>
            <a:ext cx="373380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Creating a new file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new file can be created by using one of the following access modes with the function open(). </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x:</a:t>
            </a:r>
            <a:r>
              <a:rPr b="0" i="0" lang="en-US" sz="3200" u="none">
                <a:solidFill>
                  <a:schemeClr val="dk1"/>
                </a:solidFill>
                <a:latin typeface="Arial"/>
                <a:ea typeface="Arial"/>
                <a:cs typeface="Arial"/>
                <a:sym typeface="Arial"/>
              </a:rPr>
              <a:t> it creates a new file with the specified name. It causes an error a file exists with the same name.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a:</a:t>
            </a:r>
            <a:r>
              <a:rPr b="0" i="0" lang="en-US" sz="3200" u="none">
                <a:solidFill>
                  <a:schemeClr val="dk1"/>
                </a:solidFill>
                <a:latin typeface="Arial"/>
                <a:ea typeface="Arial"/>
                <a:cs typeface="Arial"/>
                <a:sym typeface="Arial"/>
              </a:rPr>
              <a:t> It creates a new file with the specified name if no such file exists. It appends the content to the file if the file already exists with the specified name.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w:</a:t>
            </a:r>
            <a:r>
              <a:rPr b="0" i="0" lang="en-US" sz="3200" u="none">
                <a:solidFill>
                  <a:schemeClr val="dk1"/>
                </a:solidFill>
                <a:latin typeface="Arial"/>
                <a:ea typeface="Arial"/>
                <a:cs typeface="Arial"/>
                <a:sym typeface="Arial"/>
              </a:rPr>
              <a:t> It creates a new file with the specified name if no such file exists. It overwrites the existing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The with statement:</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with statement can be used while opening a file.</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We can use this to group file operation statements within a block.</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advantage of with statement is it will take care closing of file, after completing all operations automatically even in the case of exceptions also, and we are not required to close explicitly.</a:t>
            </a:r>
            <a:endParaRPr/>
          </a:p>
        </p:txBody>
      </p:sp>
      <p:pic>
        <p:nvPicPr>
          <p:cNvPr id="194" name="Google Shape;194;p18"/>
          <p:cNvPicPr preferRelativeResize="0"/>
          <p:nvPr/>
        </p:nvPicPr>
        <p:blipFill rotWithShape="1">
          <a:blip r:embed="rId3">
            <a:alphaModFix/>
          </a:blip>
          <a:srcRect b="0" l="0" r="0" t="0"/>
          <a:stretch/>
        </p:blipFill>
        <p:spPr>
          <a:xfrm>
            <a:off x="838200" y="2895600"/>
            <a:ext cx="5105400" cy="2133600"/>
          </a:xfrm>
          <a:prstGeom prst="rect">
            <a:avLst/>
          </a:prstGeom>
          <a:noFill/>
          <a:ln>
            <a:noFill/>
          </a:ln>
        </p:spPr>
      </p:pic>
      <p:pic>
        <p:nvPicPr>
          <p:cNvPr id="195" name="Google Shape;195;p18"/>
          <p:cNvPicPr preferRelativeResize="0"/>
          <p:nvPr/>
        </p:nvPicPr>
        <p:blipFill rotWithShape="1">
          <a:blip r:embed="rId4">
            <a:alphaModFix/>
          </a:blip>
          <a:srcRect b="0" l="0" r="0" t="0"/>
          <a:stretch/>
        </p:blipFill>
        <p:spPr>
          <a:xfrm>
            <a:off x="4495800" y="5334000"/>
            <a:ext cx="289560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nvSpPr>
        <p:spPr>
          <a:xfrm>
            <a:off x="152400" y="228600"/>
            <a:ext cx="8382000" cy="64627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program to append text and display the contents of file on the screen</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 open(“myfile.txt”,”a+)</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f1.append(“God is great”)</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f1.seek(0,0)</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print(f1.read())</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f1.close()</a:t>
            </a:r>
            <a:endParaRPr/>
          </a:p>
          <a:p>
            <a:pPr indent="0" lvl="0" marL="0" marR="0" rtl="0" algn="just">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Output</a:t>
            </a:r>
            <a:r>
              <a:rPr b="0" i="0" lang="en-US" sz="2200" u="none">
                <a:solidFill>
                  <a:schemeClr val="dk1"/>
                </a:solidFill>
                <a:latin typeface="Times New Roman"/>
                <a:ea typeface="Times New Roman"/>
                <a:cs typeface="Times New Roman"/>
                <a:sym typeface="Times New Roman"/>
              </a:rPr>
              <a:t>: Hi how r u</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I am fine</a:t>
            </a:r>
            <a:endParaRPr/>
          </a:p>
          <a:p>
            <a:pPr indent="0" lvl="0" marL="0" marR="0" rtl="0" algn="just">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God is great</a:t>
            </a:r>
            <a:endParaRPr/>
          </a:p>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program to replace a word with other word in a file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f1=open(“myfile.txt”,”r+”)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str=f1.read()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str.replace(“fine”,”good”)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f1.write(str)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f1.close()</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Output:Hi how r u</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I am good</a:t>
            </a:r>
            <a:endParaRPr/>
          </a:p>
          <a:p>
            <a:pPr indent="0" lvl="0" marL="0" marR="0" rtl="0" algn="l">
              <a:lnSpc>
                <a:spcPct val="100000"/>
              </a:lnSpc>
              <a:spcBef>
                <a:spcPts val="0"/>
              </a:spcBef>
              <a:spcAft>
                <a:spcPts val="0"/>
              </a:spcAft>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					UNIT – IV</a:t>
            </a:r>
            <a:endParaRPr/>
          </a:p>
          <a:p>
            <a:pPr indent="-342900" lvl="0" marL="342900" marR="0" rtl="0" algn="l">
              <a:lnSpc>
                <a:spcPct val="100000"/>
              </a:lnSpc>
              <a:spcBef>
                <a:spcPts val="640"/>
              </a:spcBef>
              <a:spcAft>
                <a:spcPts val="0"/>
              </a:spcAft>
              <a:buClr>
                <a:srgbClr val="FF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Topics to be covered:</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Introduction to Files,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File Handling,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Working with File Structure,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Directories,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Handling Directories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nvSpPr>
        <p:spPr>
          <a:xfrm>
            <a:off x="0" y="228600"/>
            <a:ext cx="8763000" cy="658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a:t>
            </a:r>
            <a:r>
              <a:rPr b="1" i="0" lang="en-US" sz="2200" u="none">
                <a:solidFill>
                  <a:schemeClr val="dk1"/>
                </a:solidFill>
                <a:latin typeface="Times New Roman"/>
                <a:ea typeface="Times New Roman"/>
                <a:cs typeface="Times New Roman"/>
                <a:sym typeface="Times New Roman"/>
              </a:rPr>
              <a:t>Program to read text from a file using for loop</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f1=open(“myfile.txt”,”r”)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for line in f1:</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print(line)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f1.close()</a:t>
            </a:r>
            <a:endParaRPr/>
          </a:p>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Hi how r u</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I am fine</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Program to copy the contents of one file to other file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f1=open(“myfile.txt”,”r”)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f2=open(“mydata.txt”,”w”)</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s=f1.read()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f2.write(s)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print(“File copied,open the file and see”)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f1.close()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f2.close()</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nvSpPr>
        <p:spPr>
          <a:xfrm>
            <a:off x="228600" y="304800"/>
            <a:ext cx="8458200" cy="5848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Program to count number of characters,words and lines in a text file</a:t>
            </a:r>
            <a:r>
              <a:rPr b="0" i="0" lang="en-US" sz="22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cl=cw=cc=0</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f1=open(“myfile.txt”,”r”)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for line in f1:</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cl+=1</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words=line.split()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cw+=len(words)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cc+=len(line)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print(“Number of lines=“,cl)</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print(“Number of words=“,cw)</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print(“Number of characters=“,cc)</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f1.close()</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Number of lines=2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Number of words=7</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Number of characters</a:t>
            </a:r>
            <a:r>
              <a:rPr b="0" i="0" lang="en-US" sz="1800" u="none">
                <a:solidFill>
                  <a:schemeClr val="dk1"/>
                </a:solidFill>
                <a:latin typeface="Arial"/>
                <a:ea typeface="Arial"/>
                <a:cs typeface="Arial"/>
                <a:sym typeface="Arial"/>
              </a:rPr>
              <a:t>=19</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nvSpPr>
        <p:spPr>
          <a:xfrm>
            <a:off x="304800" y="228600"/>
            <a:ext cx="7848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Working with binary files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FF0000"/>
              </a:solidFill>
              <a:latin typeface="Arial"/>
              <a:ea typeface="Arial"/>
              <a:cs typeface="Arial"/>
              <a:sym typeface="Arial"/>
            </a:endParaRPr>
          </a:p>
        </p:txBody>
      </p:sp>
      <p:pic>
        <p:nvPicPr>
          <p:cNvPr id="216" name="Google Shape;216;p22"/>
          <p:cNvPicPr preferRelativeResize="0"/>
          <p:nvPr/>
        </p:nvPicPr>
        <p:blipFill rotWithShape="1">
          <a:blip r:embed="rId3">
            <a:alphaModFix/>
          </a:blip>
          <a:srcRect b="0" l="0" r="0" t="0"/>
          <a:stretch/>
        </p:blipFill>
        <p:spPr>
          <a:xfrm>
            <a:off x="457200" y="990600"/>
            <a:ext cx="5029200" cy="2362200"/>
          </a:xfrm>
          <a:prstGeom prst="rect">
            <a:avLst/>
          </a:prstGeom>
          <a:noFill/>
          <a:ln>
            <a:noFill/>
          </a:ln>
        </p:spPr>
      </p:pic>
      <p:pic>
        <p:nvPicPr>
          <p:cNvPr id="217" name="Google Shape;217;p22"/>
          <p:cNvPicPr preferRelativeResize="0"/>
          <p:nvPr/>
        </p:nvPicPr>
        <p:blipFill rotWithShape="1">
          <a:blip r:embed="rId4">
            <a:alphaModFix/>
          </a:blip>
          <a:srcRect b="0" l="0" r="0" t="0"/>
          <a:stretch/>
        </p:blipFill>
        <p:spPr>
          <a:xfrm>
            <a:off x="557212" y="3962400"/>
            <a:ext cx="3481387" cy="2309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File Pointer positions </a:t>
            </a:r>
            <a:endParaRPr/>
          </a:p>
          <a:p>
            <a:pPr indent="-342900" lvl="0" marL="342900" marR="0" rtl="0" algn="l">
              <a:lnSpc>
                <a:spcPct val="100000"/>
              </a:lnSpc>
              <a:spcBef>
                <a:spcPts val="52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tell():</a:t>
            </a:r>
            <a:endParaRPr/>
          </a:p>
          <a:p>
            <a:pPr indent="-342900" lvl="0" marL="342900" marR="0" rtl="0" algn="l">
              <a:lnSpc>
                <a:spcPct val="10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We can use tell() method to return current position of the cursor(file pointer) from</a:t>
            </a:r>
            <a:endParaRPr/>
          </a:p>
          <a:p>
            <a:pPr indent="-342900" lvl="0" marL="342900" marR="0" rtl="0" algn="l">
              <a:lnSpc>
                <a:spcPct val="10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beginning of the file. [ can you please tell current cursor position]</a:t>
            </a:r>
            <a:endParaRPr/>
          </a:p>
          <a:p>
            <a:pPr indent="-342900" lvl="0" marL="342900" marR="0" rtl="0" algn="l">
              <a:lnSpc>
                <a:spcPct val="10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The position(index) of first character in files is zero just like string index.</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Times New Roman"/>
              <a:ea typeface="Times New Roman"/>
              <a:cs typeface="Times New Roman"/>
              <a:sym typeface="Times New Roman"/>
            </a:endParaRPr>
          </a:p>
        </p:txBody>
      </p:sp>
      <p:pic>
        <p:nvPicPr>
          <p:cNvPr id="223" name="Google Shape;223;p23"/>
          <p:cNvPicPr preferRelativeResize="0"/>
          <p:nvPr/>
        </p:nvPicPr>
        <p:blipFill rotWithShape="1">
          <a:blip r:embed="rId3">
            <a:alphaModFix/>
          </a:blip>
          <a:srcRect b="0" l="0" r="0" t="0"/>
          <a:stretch/>
        </p:blipFill>
        <p:spPr>
          <a:xfrm>
            <a:off x="457200" y="3962400"/>
            <a:ext cx="3124200"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5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5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5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5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5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5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idx="1" type="body"/>
          </p:nvPr>
        </p:nvSpPr>
        <p:spPr>
          <a:xfrm>
            <a:off x="0" y="0"/>
            <a:ext cx="8915400" cy="662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seek():</a:t>
            </a:r>
            <a:endParaRPr/>
          </a:p>
          <a:p>
            <a:pPr indent="-342900" lvl="0" marL="342900"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Times New Roman"/>
                <a:ea typeface="Times New Roman"/>
                <a:cs typeface="Times New Roman"/>
                <a:sym typeface="Times New Roman"/>
              </a:rPr>
              <a:t>We can use seek() method to move cursor(file pointer) to specified location. [Can you please seek the cursor to a particular location]</a:t>
            </a:r>
            <a:endParaRPr/>
          </a:p>
          <a:p>
            <a:pPr indent="-342900" lvl="0" marL="342900" marR="0" rtl="0" algn="just">
              <a:lnSpc>
                <a:spcPct val="100000"/>
              </a:lnSpc>
              <a:spcBef>
                <a:spcPts val="440"/>
              </a:spcBef>
              <a:spcAft>
                <a:spcPts val="0"/>
              </a:spcAft>
              <a:buClr>
                <a:schemeClr val="dk1"/>
              </a:buClr>
              <a:buSzPts val="2200"/>
              <a:buFont typeface="Arial"/>
              <a:buNone/>
            </a:pPr>
            <a:r>
              <a:rPr b="1" i="0" lang="en-US" sz="2200" u="none">
                <a:solidFill>
                  <a:schemeClr val="dk1"/>
                </a:solidFill>
                <a:latin typeface="Times New Roman"/>
                <a:ea typeface="Times New Roman"/>
                <a:cs typeface="Times New Roman"/>
                <a:sym typeface="Times New Roman"/>
              </a:rPr>
              <a:t>		f.seek(offset, fromwhere)</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Here, offset represents the number of positions to move,fromwhere represents from which position to move and fromwhere can be 0,1 or 2 </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0----&gt;From beginning of file(default value),1----&gt;From current position,2---&gt;From end of the file</a:t>
            </a:r>
            <a:endParaRPr/>
          </a:p>
          <a:p>
            <a:pPr indent="-342900" lvl="0" marL="342900" marR="0" rtl="0" algn="l">
              <a:lnSpc>
                <a:spcPct val="100000"/>
              </a:lnSpc>
              <a:spcBef>
                <a:spcPts val="48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Note: Python 2 supports all 3 values but Python 3 supports only zero</a:t>
            </a:r>
            <a:r>
              <a:rPr b="1" i="0" lang="en-US" sz="2200" u="none">
                <a:solidFill>
                  <a:schemeClr val="dk1"/>
                </a:solidFill>
                <a:latin typeface="Times New Roman"/>
                <a:ea typeface="Times New Roman"/>
                <a:cs typeface="Times New Roman"/>
                <a:sym typeface="Times New Roman"/>
              </a:rPr>
              <a:t>.</a:t>
            </a:r>
            <a:r>
              <a:rPr b="1" i="0" lang="en-US" sz="24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f=open("foo.txt","r")</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f.seek(1)</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print(f.read(5))</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f.seek(2,0)</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print(f.read(1))</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f.close()</a:t>
            </a:r>
            <a:endParaRPr/>
          </a:p>
          <a:p>
            <a:pPr indent="-342900" lvl="0" marL="342900" marR="0" rtl="0" algn="l">
              <a:lnSpc>
                <a:spcPct val="100000"/>
              </a:lnSpc>
              <a:spcBef>
                <a:spcPts val="480"/>
              </a:spcBef>
              <a:spcAft>
                <a:spcPts val="0"/>
              </a:spcAft>
              <a:buClr>
                <a:srgbClr val="FF0000"/>
              </a:buClr>
              <a:buSzPts val="2400"/>
              <a:buFont typeface="Arial"/>
              <a:buNone/>
            </a:pPr>
            <a:r>
              <a:rPr b="0" i="0" lang="en-US" sz="2400" u="none">
                <a:solidFill>
                  <a:srgbClr val="FF0000"/>
                </a:solidFill>
                <a:latin typeface="Times New Roman"/>
                <a:ea typeface="Times New Roman"/>
                <a:cs typeface="Times New Roman"/>
                <a:sym typeface="Times New Roman"/>
              </a:rPr>
              <a:t>						</a:t>
            </a:r>
            <a:r>
              <a:rPr b="0" i="0" lang="en-US" sz="2200" u="none">
                <a:solidFill>
                  <a:srgbClr val="FF0000"/>
                </a:solidFill>
                <a:latin typeface="Times New Roman"/>
                <a:ea typeface="Times New Roman"/>
                <a:cs typeface="Times New Roman"/>
                <a:sym typeface="Times New Roman"/>
              </a:rPr>
              <a:t>Output</a:t>
            </a:r>
            <a:r>
              <a:rPr b="0" i="0" lang="en-US" sz="2200" u="none">
                <a:solidFill>
                  <a:schemeClr val="dk1"/>
                </a:solidFill>
                <a:latin typeface="Times New Roman"/>
                <a:ea typeface="Times New Roman"/>
                <a:cs typeface="Times New Roman"/>
                <a:sym typeface="Times New Roman"/>
              </a:rPr>
              <a:t>:bcdef</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d</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p:txBody>
      </p:sp>
      <p:sp>
        <p:nvSpPr>
          <p:cNvPr id="229" name="Google Shape;229;p24"/>
          <p:cNvSpPr txBox="1"/>
          <p:nvPr/>
        </p:nvSpPr>
        <p:spPr>
          <a:xfrm>
            <a:off x="228600" y="3657600"/>
            <a:ext cx="3352800" cy="212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f = open("foo.txt", "w")</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f.write("abcdeghijklmnop")</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f.close()</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5"/>
          <p:cNvPicPr preferRelativeResize="0"/>
          <p:nvPr/>
        </p:nvPicPr>
        <p:blipFill rotWithShape="1">
          <a:blip r:embed="rId3">
            <a:alphaModFix/>
          </a:blip>
          <a:srcRect b="0" l="0" r="0" t="0"/>
          <a:stretch/>
        </p:blipFill>
        <p:spPr>
          <a:xfrm>
            <a:off x="6934200" y="2133600"/>
            <a:ext cx="1752600" cy="4114800"/>
          </a:xfrm>
          <a:prstGeom prst="rect">
            <a:avLst/>
          </a:prstGeom>
          <a:noFill/>
          <a:ln>
            <a:noFill/>
          </a:ln>
        </p:spPr>
      </p:pic>
      <p:pic>
        <p:nvPicPr>
          <p:cNvPr id="235" name="Google Shape;235;p25"/>
          <p:cNvPicPr preferRelativeResize="0"/>
          <p:nvPr/>
        </p:nvPicPr>
        <p:blipFill rotWithShape="1">
          <a:blip r:embed="rId4">
            <a:alphaModFix/>
          </a:blip>
          <a:srcRect b="0" l="0" r="0" t="0"/>
          <a:stretch/>
        </p:blipFill>
        <p:spPr>
          <a:xfrm>
            <a:off x="304800" y="228600"/>
            <a:ext cx="6934200" cy="1600200"/>
          </a:xfrm>
          <a:prstGeom prst="rect">
            <a:avLst/>
          </a:prstGeom>
          <a:noFill/>
          <a:ln>
            <a:noFill/>
          </a:ln>
        </p:spPr>
      </p:pic>
      <p:pic>
        <p:nvPicPr>
          <p:cNvPr id="236" name="Google Shape;236;p25"/>
          <p:cNvPicPr preferRelativeResize="0"/>
          <p:nvPr/>
        </p:nvPicPr>
        <p:blipFill rotWithShape="1">
          <a:blip r:embed="rId5">
            <a:alphaModFix/>
          </a:blip>
          <a:srcRect b="0" l="0" r="0" t="0"/>
          <a:stretch/>
        </p:blipFill>
        <p:spPr>
          <a:xfrm>
            <a:off x="152400" y="1752600"/>
            <a:ext cx="6248400" cy="464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0000"/>
              </a:buClr>
              <a:buSzPts val="2800"/>
              <a:buFont typeface="Arial"/>
              <a:buNone/>
            </a:pPr>
            <a:r>
              <a:rPr b="1" i="0" lang="en-US" sz="2800" u="none">
                <a:solidFill>
                  <a:srgbClr val="FF0000"/>
                </a:solidFill>
                <a:latin typeface="Times New Roman"/>
                <a:ea typeface="Times New Roman"/>
                <a:cs typeface="Times New Roman"/>
                <a:sym typeface="Times New Roman"/>
              </a:rPr>
              <a:t>Python os module </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os module provides us the functions that are involved in file processing operations like renaming, deleting, etc.</a:t>
            </a:r>
            <a:endParaRPr/>
          </a:p>
          <a:p>
            <a:pPr indent="-342900" lvl="0" marL="342900" marR="0" rtl="0" algn="l">
              <a:lnSpc>
                <a:spcPct val="80000"/>
              </a:lnSpc>
              <a:spcBef>
                <a:spcPts val="56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How to check a particular file exists or not?</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We can use os library to get information about files in our computer.</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os module has path sub module, which contains isFile() function to check whether a particular file exists or not?</a:t>
            </a:r>
            <a:endParaRPr/>
          </a:p>
          <a:p>
            <a:pPr indent="-342900" lvl="0" marL="342900" marR="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Times New Roman"/>
                <a:ea typeface="Times New Roman"/>
                <a:cs typeface="Times New Roman"/>
                <a:sym typeface="Times New Roman"/>
              </a:rPr>
              <a:t>os.path.isfile(fname)</a:t>
            </a:r>
            <a:endParaRPr/>
          </a:p>
          <a:p>
            <a:pPr indent="-342900" lvl="0" marL="342900" marR="0" rtl="0" algn="l">
              <a:lnSpc>
                <a:spcPct val="80000"/>
              </a:lnSpc>
              <a:spcBef>
                <a:spcPts val="56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Note:</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sys.exit(0) 🡪To exit system without executing rest of the program.</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argument represents status code . </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0 means normal termination and it is the default </a:t>
            </a:r>
            <a:r>
              <a:rPr b="0" i="0" lang="en-US" sz="2700" u="none">
                <a:solidFill>
                  <a:schemeClr val="dk1"/>
                </a:solidFill>
                <a:latin typeface="Arial"/>
                <a:ea typeface="Arial"/>
                <a:cs typeface="Arial"/>
                <a:sym typeface="Arial"/>
              </a:rPr>
              <a:t>value.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7"/>
          <p:cNvPicPr preferRelativeResize="0"/>
          <p:nvPr>
            <p:ph idx="1" type="body"/>
          </p:nvPr>
        </p:nvPicPr>
        <p:blipFill rotWithShape="1">
          <a:blip r:embed="rId3">
            <a:alphaModFix/>
          </a:blip>
          <a:srcRect b="0" l="0" r="0" t="0"/>
          <a:stretch/>
        </p:blipFill>
        <p:spPr>
          <a:xfrm>
            <a:off x="762000" y="381000"/>
            <a:ext cx="7086600" cy="3886200"/>
          </a:xfrm>
          <a:prstGeom prst="rect">
            <a:avLst/>
          </a:prstGeom>
          <a:noFill/>
          <a:ln>
            <a:noFill/>
          </a:ln>
        </p:spPr>
      </p:pic>
      <p:pic>
        <p:nvPicPr>
          <p:cNvPr id="247" name="Google Shape;247;p27"/>
          <p:cNvPicPr preferRelativeResize="0"/>
          <p:nvPr/>
        </p:nvPicPr>
        <p:blipFill rotWithShape="1">
          <a:blip r:embed="rId4">
            <a:alphaModFix/>
          </a:blip>
          <a:srcRect b="0" l="0" r="0" t="0"/>
          <a:stretch/>
        </p:blipFill>
        <p:spPr>
          <a:xfrm>
            <a:off x="3124200" y="4495800"/>
            <a:ext cx="51054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Renaming the file </a:t>
            </a:r>
            <a:endParaRPr/>
          </a:p>
          <a:p>
            <a:pPr indent="-342900" lvl="0" marL="342900" marR="0" rtl="0" algn="l">
              <a:lnSpc>
                <a:spcPct val="9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The os module provides us the rename() method which is used to rename the specified file to a new name. </a:t>
            </a:r>
            <a:endParaRPr/>
          </a:p>
          <a:p>
            <a:pPr indent="-342900" lvl="0" marL="342900" marR="0" rtl="0" algn="l">
              <a:lnSpc>
                <a:spcPct val="9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The syntax to use the rename() method :</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rename(“current-name”, ”new-name”)  </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Ex:	import os;    </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os.rename("abc.txt",“snist.txt")  </a:t>
            </a:r>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Removing the file </a:t>
            </a:r>
            <a:endParaRPr/>
          </a:p>
          <a:p>
            <a:pPr indent="-342900" lvl="0" marL="342900" marR="0" rtl="0" algn="l">
              <a:lnSpc>
                <a:spcPct val="9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The os module provides us the remove() method which is used to remove the specified file. </a:t>
            </a:r>
            <a:endParaRPr/>
          </a:p>
          <a:p>
            <a:pPr indent="-342900" lvl="0" marL="342900" marR="0" rtl="0" algn="l">
              <a:lnSpc>
                <a:spcPct val="9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The syntax to use the remove() method:</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remove(“file-name”)  </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Ex:	import os;   </a:t>
            </a:r>
            <a:endParaRPr/>
          </a:p>
          <a:p>
            <a:pPr indent="-342900" lvl="0" marL="342900" marR="0" rtl="0" algn="l">
              <a:lnSpc>
                <a:spcPct val="9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os.remove(“snist.txt")  </a:t>
            </a:r>
            <a:endParaRPr/>
          </a:p>
          <a:p>
            <a:pPr indent="-177800" lvl="0" marL="342900" marR="0" rtl="0" algn="l">
              <a:spcBef>
                <a:spcPts val="520"/>
              </a:spcBef>
              <a:spcAft>
                <a:spcPts val="0"/>
              </a:spcAft>
              <a:buClr>
                <a:schemeClr val="dk1"/>
              </a:buClr>
              <a:buSzPts val="2600"/>
              <a:buFont typeface="Arial"/>
              <a:buNone/>
            </a:pPr>
            <a:r>
              <a:t/>
            </a:r>
            <a:endParaRPr b="1" i="0" sz="2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Times New Roman"/>
                <a:ea typeface="Times New Roman"/>
                <a:cs typeface="Times New Roman"/>
                <a:sym typeface="Times New Roman"/>
              </a:rPr>
              <a:t>What is Directory in Python?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there are a large number of files to handle in your Python program, you can arrange your code within different directories to make things more manageable.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directory or folder is a collection of files and sub directories.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Python has the os module, which provides us with many useful methods to work with directories (and files as well).</a:t>
            </a:r>
            <a:endParaRPr/>
          </a:p>
          <a:p>
            <a:pPr indent="-342900" lvl="0" marL="342900" marR="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Working with Directories:</a:t>
            </a:r>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It is very common requirement to perform operations for directories like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1. To know current working directory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2. To create a new directory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3. To remove an existing directory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4. To rename a directory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5. To list contents of the direct</a:t>
            </a:r>
            <a:r>
              <a:rPr b="0" i="0" lang="en-US" sz="2400" u="none">
                <a:solidFill>
                  <a:schemeClr val="dk1"/>
                </a:solidFill>
                <a:latin typeface="Arial"/>
                <a:ea typeface="Arial"/>
                <a:cs typeface="Arial"/>
                <a:sym typeface="Arial"/>
              </a:rPr>
              <a:t>ory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Sometimes, it is not enough to only display the data on the console. </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data to be displayed may be very large, and only a limited amount of data can be displayed on the console, and since the memory is volatile, it is impossible to recover the programmatically generated data again and again.</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However, if we need to do so, we may store it onto the local file system which is  non volatile and can be accessed every time. </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Here, comes the need of file handling.</a:t>
            </a:r>
            <a:endParaRPr/>
          </a:p>
          <a:p>
            <a:pPr indent="-342900" lvl="0" marL="34290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Python provides the facility of working on Files.</a:t>
            </a:r>
            <a:endParaRPr/>
          </a:p>
          <a:p>
            <a:pPr indent="-342900" lvl="0" marL="34290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File is a named location on disk to store related information. It is used to permanently store data in a non-volatile memory(e. g. hard disk)</a:t>
            </a:r>
            <a:endParaRPr/>
          </a:p>
          <a:p>
            <a:pPr indent="-342900" lvl="0" marL="34290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Since, random access memory(RAM) is volatile which loses its data when computer is turned off, we use files for future use of the data.</a:t>
            </a:r>
            <a:endParaRPr/>
          </a:p>
          <a:p>
            <a:pPr indent="-177800" lvl="0" marL="342900" marR="0" rtl="0" algn="just">
              <a:lnSpc>
                <a:spcPct val="100000"/>
              </a:lnSpc>
              <a:spcBef>
                <a:spcPts val="520"/>
              </a:spcBef>
              <a:spcAft>
                <a:spcPts val="0"/>
              </a:spcAft>
              <a:buClr>
                <a:schemeClr val="dk1"/>
              </a:buClr>
              <a:buSzPts val="2600"/>
              <a:buFont typeface="Noto Sans Symbols"/>
              <a:buNone/>
            </a:pPr>
            <a:r>
              <a:t/>
            </a:r>
            <a:endParaRPr b="0" i="0" sz="2600" u="none" cap="none" strike="noStrike">
              <a:solidFill>
                <a:schemeClr val="dk1"/>
              </a:solidFill>
              <a:latin typeface="Times New Roman"/>
              <a:ea typeface="Times New Roman"/>
              <a:cs typeface="Times New Roman"/>
              <a:sym typeface="Times New Roman"/>
            </a:endParaRPr>
          </a:p>
          <a:p>
            <a:pPr indent="-177800" lvl="0" marL="342900" marR="0" rtl="0" algn="just">
              <a:lnSpc>
                <a:spcPct val="100000"/>
              </a:lnSpc>
              <a:spcBef>
                <a:spcPts val="500"/>
              </a:spcBef>
              <a:spcAft>
                <a:spcPts val="0"/>
              </a:spcAft>
              <a:buClr>
                <a:schemeClr val="dk1"/>
              </a:buClr>
              <a:buSzPts val="2600"/>
              <a:buFont typeface="Noto Sans Symbols"/>
              <a:buNone/>
            </a:pPr>
            <a:r>
              <a:t/>
            </a:r>
            <a:endParaRPr b="0" i="0" sz="2600" u="none" cap="none" strike="noStrik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Directories</a:t>
            </a:r>
            <a:endParaRPr b="1" i="0" sz="2600" u="none">
              <a:solidFill>
                <a:srgbClr val="FF0000"/>
              </a:solidFill>
              <a:latin typeface="Times New Roman"/>
              <a:ea typeface="Times New Roman"/>
              <a:cs typeface="Times New Roman"/>
              <a:sym typeface="Times New Roman"/>
            </a:endParaRPr>
          </a:p>
          <a:p>
            <a:pPr indent="-273050" lvl="0" marL="273050" marR="0" rtl="0" algn="just">
              <a:lnSpc>
                <a:spcPct val="8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A directory is a folder which holds other directories and sub directories.To work with directories,we have methods from os module.</a:t>
            </a:r>
            <a:endParaRPr/>
          </a:p>
          <a:p>
            <a:pPr indent="-273050" lvl="0" marL="273050" marR="0" rtl="0" algn="l">
              <a:lnSpc>
                <a:spcPct val="80000"/>
              </a:lnSpc>
              <a:spcBef>
                <a:spcPts val="52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Methods:</a:t>
            </a:r>
            <a:endParaRPr/>
          </a:p>
          <a:p>
            <a:pPr indent="-273050" lvl="0" marL="273050" marR="0" rtl="0" algn="l">
              <a:lnSpc>
                <a:spcPct val="80000"/>
              </a:lnSpc>
              <a:spcBef>
                <a:spcPts val="520"/>
              </a:spcBef>
              <a:spcAft>
                <a:spcPts val="0"/>
              </a:spcAft>
              <a:buClr>
                <a:srgbClr val="0070C0"/>
              </a:buClr>
              <a:buSzPts val="2600"/>
              <a:buFont typeface="Arial"/>
              <a:buNone/>
            </a:pPr>
            <a:r>
              <a:rPr b="0" i="0" lang="en-US" sz="2600" u="none">
                <a:solidFill>
                  <a:srgbClr val="0070C0"/>
                </a:solidFill>
                <a:latin typeface="Times New Roman"/>
                <a:ea typeface="Times New Roman"/>
                <a:cs typeface="Times New Roman"/>
                <a:sym typeface="Times New Roman"/>
              </a:rPr>
              <a:t>1.getcwd()</a:t>
            </a:r>
            <a:r>
              <a:rPr b="0" i="0" lang="en-US" sz="2600" u="none">
                <a:solidFill>
                  <a:schemeClr val="dk1"/>
                </a:solidFill>
                <a:latin typeface="Times New Roman"/>
                <a:ea typeface="Times New Roman"/>
                <a:cs typeface="Times New Roman"/>
                <a:sym typeface="Times New Roman"/>
              </a:rPr>
              <a:t>:It is used to get the path of current working directory.</a:t>
            </a:r>
            <a:endParaRPr/>
          </a:p>
          <a:p>
            <a:pPr indent="-273050" lvl="0" marL="27305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Ex:   import os</a:t>
            </a:r>
            <a:endParaRPr/>
          </a:p>
          <a:p>
            <a:pPr indent="-273050" lvl="0" marL="27305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print(os.getcwd())</a:t>
            </a:r>
            <a:endParaRPr/>
          </a:p>
          <a:p>
            <a:pPr indent="-273050" lvl="0" marL="27305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Output:   C;\Users\Student\Desktop</a:t>
            </a:r>
            <a:endParaRPr b="1" i="0" sz="2600" u="none">
              <a:solidFill>
                <a:srgbClr val="FF0000"/>
              </a:solidFill>
              <a:latin typeface="Times New Roman"/>
              <a:ea typeface="Times New Roman"/>
              <a:cs typeface="Times New Roman"/>
              <a:sym typeface="Times New Roman"/>
            </a:endParaRPr>
          </a:p>
          <a:p>
            <a:pPr indent="-273050" lvl="0" marL="273050" marR="0" rtl="0" algn="l">
              <a:lnSpc>
                <a:spcPct val="80000"/>
              </a:lnSpc>
              <a:spcBef>
                <a:spcPts val="500"/>
              </a:spcBef>
              <a:spcAft>
                <a:spcPts val="0"/>
              </a:spcAft>
              <a:buClr>
                <a:srgbClr val="0070C0"/>
              </a:buClr>
              <a:buSzPts val="2600"/>
              <a:buFont typeface="Arial"/>
              <a:buNone/>
            </a:pPr>
            <a:r>
              <a:rPr b="0" i="0" lang="en-US" sz="2600" u="none">
                <a:solidFill>
                  <a:srgbClr val="0070C0"/>
                </a:solidFill>
                <a:latin typeface="Times New Roman"/>
                <a:ea typeface="Times New Roman"/>
                <a:cs typeface="Times New Roman"/>
                <a:sym typeface="Times New Roman"/>
              </a:rPr>
              <a:t>2.mkdir():</a:t>
            </a:r>
            <a:r>
              <a:rPr b="0" i="0" lang="en-US" sz="2600" u="none">
                <a:solidFill>
                  <a:schemeClr val="dk1"/>
                </a:solidFill>
                <a:latin typeface="Times New Roman"/>
                <a:ea typeface="Times New Roman"/>
                <a:cs typeface="Times New Roman"/>
                <a:sym typeface="Times New Roman"/>
              </a:rPr>
              <a:t>The mkdir() method is used to create the directories in the current working directory. </a:t>
            </a:r>
            <a:endParaRPr/>
          </a:p>
          <a:p>
            <a:pPr indent="-273050" lvl="0" marL="273050" marR="0" rtl="0" algn="l">
              <a:lnSpc>
                <a:spcPct val="80000"/>
              </a:lnSpc>
              <a:spcBef>
                <a:spcPts val="50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syntax to create the new directory :mkdir</a:t>
            </a:r>
            <a:r>
              <a:rPr b="1" i="0" lang="en-US" sz="2600" u="none">
                <a:solidFill>
                  <a:schemeClr val="dk1"/>
                </a:solidFill>
                <a:latin typeface="Times New Roman"/>
                <a:ea typeface="Times New Roman"/>
                <a:cs typeface="Times New Roman"/>
                <a:sym typeface="Times New Roman"/>
              </a:rPr>
              <a:t>(“directory name”)</a:t>
            </a:r>
            <a:endParaRPr/>
          </a:p>
          <a:p>
            <a:pPr indent="-273050" lvl="0" marL="273050" marR="0" rtl="0" algn="l">
              <a:lnSpc>
                <a:spcPct val="80000"/>
              </a:lnSpc>
              <a:spcBef>
                <a:spcPts val="50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	Ex:		</a:t>
            </a:r>
            <a:r>
              <a:rPr b="0" i="0" lang="en-US" sz="2600" u="none">
                <a:solidFill>
                  <a:schemeClr val="dk1"/>
                </a:solidFill>
                <a:latin typeface="Times New Roman"/>
                <a:ea typeface="Times New Roman"/>
                <a:cs typeface="Times New Roman"/>
                <a:sym typeface="Times New Roman"/>
              </a:rPr>
              <a:t>import os;  </a:t>
            </a:r>
            <a:endParaRPr/>
          </a:p>
          <a:p>
            <a:pPr indent="-273050" lvl="0" marL="273050" marR="0" rtl="0" algn="l">
              <a:lnSpc>
                <a:spcPct val="80000"/>
              </a:lnSpc>
              <a:spcBef>
                <a:spcPts val="50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#creating a new directory with the name new  </a:t>
            </a:r>
            <a:endParaRPr/>
          </a:p>
          <a:p>
            <a:pPr indent="-273050" lvl="0" marL="273050" marR="0" rtl="0" algn="l">
              <a:lnSpc>
                <a:spcPct val="80000"/>
              </a:lnSpc>
              <a:spcBef>
                <a:spcPts val="50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os.mkdir("new")  </a:t>
            </a:r>
            <a:endParaRPr/>
          </a:p>
          <a:p>
            <a:pPr indent="-273050" lvl="0" marL="273050" marR="0" rtl="0" algn="l">
              <a:lnSpc>
                <a:spcPct val="80000"/>
              </a:lnSpc>
              <a:spcBef>
                <a:spcPts val="50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#creating sub directory  sub</a:t>
            </a:r>
            <a:endParaRPr/>
          </a:p>
          <a:p>
            <a:pPr indent="-273050" lvl="0" marL="273050" marR="0" rtl="0" algn="l">
              <a:lnSpc>
                <a:spcPct val="80000"/>
              </a:lnSpc>
              <a:spcBef>
                <a:spcPts val="50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os.mkdir(‘new\sub’)</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nvSpPr>
        <p:spPr>
          <a:xfrm>
            <a:off x="0" y="0"/>
            <a:ext cx="9144000" cy="66325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70C0"/>
              </a:buClr>
              <a:buSzPts val="2500"/>
              <a:buFont typeface="Times New Roman"/>
              <a:buNone/>
            </a:pPr>
            <a:r>
              <a:rPr b="0" i="0" lang="en-US" sz="2500" u="none">
                <a:solidFill>
                  <a:srgbClr val="0070C0"/>
                </a:solidFill>
                <a:latin typeface="Times New Roman"/>
                <a:ea typeface="Times New Roman"/>
                <a:cs typeface="Times New Roman"/>
                <a:sym typeface="Times New Roman"/>
              </a:rPr>
              <a:t>3.makedirs():</a:t>
            </a:r>
            <a:r>
              <a:rPr b="0" i="0" lang="en-US" sz="2500" u="none">
                <a:solidFill>
                  <a:schemeClr val="dk1"/>
                </a:solidFill>
                <a:latin typeface="Times New Roman"/>
                <a:ea typeface="Times New Roman"/>
                <a:cs typeface="Times New Roman"/>
                <a:sym typeface="Times New Roman"/>
              </a:rPr>
              <a:t>It is used to create directory and a subdirectory in 		curtrent working directory.</a:t>
            </a:r>
            <a:endParaRPr/>
          </a:p>
          <a:p>
            <a:pPr indent="0" lvl="0" marL="0" marR="0" rtl="0" algn="l">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Ex:		import os</a:t>
            </a:r>
            <a:endParaRPr/>
          </a:p>
          <a:p>
            <a:pPr indent="0" lvl="0" marL="0" marR="0" rtl="0" algn="l">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os.makedirs(“new/sub1/sub2”)</a:t>
            </a:r>
            <a:endParaRPr/>
          </a:p>
          <a:p>
            <a:pPr indent="0" lvl="0" marL="0" marR="0" rtl="0" algn="just">
              <a:lnSpc>
                <a:spcPct val="100000"/>
              </a:lnSpc>
              <a:spcBef>
                <a:spcPts val="500"/>
              </a:spcBef>
              <a:spcAft>
                <a:spcPts val="0"/>
              </a:spcAft>
              <a:buClr>
                <a:srgbClr val="0070C0"/>
              </a:buClr>
              <a:buSzPts val="2500"/>
              <a:buFont typeface="Times New Roman"/>
              <a:buNone/>
            </a:pPr>
            <a:r>
              <a:rPr b="0" i="0" lang="en-US" sz="2500" u="none">
                <a:solidFill>
                  <a:srgbClr val="0070C0"/>
                </a:solidFill>
                <a:latin typeface="Times New Roman"/>
                <a:ea typeface="Times New Roman"/>
                <a:cs typeface="Times New Roman"/>
                <a:sym typeface="Times New Roman"/>
              </a:rPr>
              <a:t>4.chdir():</a:t>
            </a:r>
            <a:r>
              <a:rPr b="0" i="0" lang="en-US" sz="2500" u="none">
                <a:solidFill>
                  <a:schemeClr val="dk1"/>
                </a:solidFill>
                <a:latin typeface="Times New Roman"/>
                <a:ea typeface="Times New Roman"/>
                <a:cs typeface="Times New Roman"/>
                <a:sym typeface="Times New Roman"/>
              </a:rPr>
              <a:t>The chdir() method is used to change the current working directory to a specified directory.</a:t>
            </a:r>
            <a:endParaRPr/>
          </a:p>
          <a:p>
            <a:pPr indent="0" lvl="0" marL="0" marR="0" rtl="0" algn="l">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syntax to use the chdir() method: </a:t>
            </a:r>
            <a:r>
              <a:rPr b="1" i="0" lang="en-US" sz="2500" u="none">
                <a:solidFill>
                  <a:srgbClr val="FF0000"/>
                </a:solidFill>
                <a:latin typeface="Times New Roman"/>
                <a:ea typeface="Times New Roman"/>
                <a:cs typeface="Times New Roman"/>
                <a:sym typeface="Times New Roman"/>
              </a:rPr>
              <a:t>chdir("new-directory")  </a:t>
            </a:r>
            <a:endParaRPr/>
          </a:p>
          <a:p>
            <a:pPr indent="0" lvl="0" marL="0" marR="0" rtl="0" algn="l">
              <a:lnSpc>
                <a:spcPct val="100000"/>
              </a:lnSpc>
              <a:spcBef>
                <a:spcPts val="50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Ex:		</a:t>
            </a:r>
            <a:r>
              <a:rPr b="0" i="0" lang="en-US" sz="2500" u="none">
                <a:solidFill>
                  <a:schemeClr val="dk1"/>
                </a:solidFill>
                <a:latin typeface="Times New Roman"/>
                <a:ea typeface="Times New Roman"/>
                <a:cs typeface="Times New Roman"/>
                <a:sym typeface="Times New Roman"/>
              </a:rPr>
              <a:t>import os;    </a:t>
            </a:r>
            <a:endParaRPr/>
          </a:p>
          <a:p>
            <a:pPr indent="0" lvl="0" marL="0" marR="0" rtl="0" algn="l">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#changing the current working directory to new   </a:t>
            </a:r>
            <a:endParaRPr/>
          </a:p>
          <a:p>
            <a:pPr indent="0" lvl="0" marL="0" marR="0" rtl="0" algn="l">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os.chdir("new")  </a:t>
            </a:r>
            <a:endParaRPr/>
          </a:p>
          <a:p>
            <a:pPr indent="0" lvl="0" marL="0" marR="0" rtl="0" algn="just">
              <a:lnSpc>
                <a:spcPct val="100000"/>
              </a:lnSpc>
              <a:spcBef>
                <a:spcPts val="500"/>
              </a:spcBef>
              <a:spcAft>
                <a:spcPts val="0"/>
              </a:spcAft>
              <a:buClr>
                <a:srgbClr val="0070C0"/>
              </a:buClr>
              <a:buSzPts val="2500"/>
              <a:buFont typeface="Times New Roman"/>
              <a:buNone/>
            </a:pPr>
            <a:r>
              <a:rPr b="0" i="0" lang="en-US" sz="2500" u="none">
                <a:solidFill>
                  <a:srgbClr val="0070C0"/>
                </a:solidFill>
                <a:latin typeface="Times New Roman"/>
                <a:ea typeface="Times New Roman"/>
                <a:cs typeface="Times New Roman"/>
                <a:sym typeface="Times New Roman"/>
              </a:rPr>
              <a:t>5.rmdir()</a:t>
            </a:r>
            <a:r>
              <a:rPr b="0" i="0" lang="en-US" sz="2500" u="none">
                <a:solidFill>
                  <a:schemeClr val="dk1"/>
                </a:solidFill>
                <a:latin typeface="Times New Roman"/>
                <a:ea typeface="Times New Roman"/>
                <a:cs typeface="Times New Roman"/>
                <a:sym typeface="Times New Roman"/>
              </a:rPr>
              <a:t>:The rmdir() method is used to delete the specified directory.</a:t>
            </a:r>
            <a:endParaRPr/>
          </a:p>
          <a:p>
            <a:pPr indent="0" lvl="0" marL="0" marR="0" rtl="0" algn="just">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syntax to use the rmdir() method: </a:t>
            </a:r>
            <a:r>
              <a:rPr b="1" i="0" lang="en-US" sz="2500" u="none">
                <a:solidFill>
                  <a:srgbClr val="FF0000"/>
                </a:solidFill>
                <a:latin typeface="Times New Roman"/>
                <a:ea typeface="Times New Roman"/>
                <a:cs typeface="Times New Roman"/>
                <a:sym typeface="Times New Roman"/>
              </a:rPr>
              <a:t>os.rmdir(“directory name”)  </a:t>
            </a:r>
            <a:endParaRPr/>
          </a:p>
          <a:p>
            <a:pPr indent="0" lvl="0" marL="0" marR="0" rtl="0" algn="just">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import os;  </a:t>
            </a:r>
            <a:endParaRPr/>
          </a:p>
          <a:p>
            <a:pPr indent="0" lvl="0" marL="0" marR="0" rtl="0" algn="l">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#removing the new directory   </a:t>
            </a:r>
            <a:endParaRPr/>
          </a:p>
          <a:p>
            <a:pPr indent="0" lvl="0" marL="0" marR="0" rtl="0" algn="l">
              <a:lnSpc>
                <a:spcPct val="100000"/>
              </a:lnSpc>
              <a:spcBef>
                <a:spcPts val="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os.rmdir("new")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70C0"/>
              </a:buClr>
              <a:buSzPts val="2600"/>
              <a:buFont typeface="Arial"/>
              <a:buNone/>
            </a:pPr>
            <a:r>
              <a:rPr b="0" i="0" lang="en-US" sz="2600" u="none">
                <a:solidFill>
                  <a:srgbClr val="0070C0"/>
                </a:solidFill>
                <a:latin typeface="Times New Roman"/>
                <a:ea typeface="Times New Roman"/>
                <a:cs typeface="Times New Roman"/>
                <a:sym typeface="Times New Roman"/>
              </a:rPr>
              <a:t>6.removedirs():</a:t>
            </a:r>
            <a:r>
              <a:rPr b="0" i="0" lang="en-US" sz="2600" u="none">
                <a:solidFill>
                  <a:schemeClr val="dk1"/>
                </a:solidFill>
                <a:latin typeface="Times New Roman"/>
                <a:ea typeface="Times New Roman"/>
                <a:cs typeface="Times New Roman"/>
                <a:sym typeface="Times New Roman"/>
              </a:rPr>
              <a:t>It is used to remove all  the directories given as argument.</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Ex:	import os</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os.removedirs(“new/sub1/sub2")</a:t>
            </a:r>
            <a:endParaRPr/>
          </a:p>
          <a:p>
            <a:pPr indent="-342900" lvl="0" marL="342900" marR="0" rtl="0" algn="l">
              <a:lnSpc>
                <a:spcPct val="100000"/>
              </a:lnSpc>
              <a:spcBef>
                <a:spcPts val="520"/>
              </a:spcBef>
              <a:spcAft>
                <a:spcPts val="0"/>
              </a:spcAft>
              <a:buClr>
                <a:srgbClr val="0070C0"/>
              </a:buClr>
              <a:buSzPts val="2600"/>
              <a:buFont typeface="Arial"/>
              <a:buNone/>
            </a:pPr>
            <a:r>
              <a:rPr b="0" i="0" lang="en-US" sz="2600" u="none">
                <a:solidFill>
                  <a:srgbClr val="0070C0"/>
                </a:solidFill>
                <a:latin typeface="Times New Roman"/>
                <a:ea typeface="Times New Roman"/>
                <a:cs typeface="Times New Roman"/>
                <a:sym typeface="Times New Roman"/>
              </a:rPr>
              <a:t>8.rename():</a:t>
            </a:r>
            <a:r>
              <a:rPr b="0" i="0" lang="en-US" sz="2600" u="none">
                <a:solidFill>
                  <a:schemeClr val="dk1"/>
                </a:solidFill>
                <a:latin typeface="Times New Roman"/>
                <a:ea typeface="Times New Roman"/>
                <a:cs typeface="Times New Roman"/>
                <a:sym typeface="Times New Roman"/>
              </a:rPr>
              <a:t>It is used to rename a directory.</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Ex:	import os</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os.rename(“old”,”new”)</a:t>
            </a:r>
            <a:endParaRPr/>
          </a:p>
          <a:p>
            <a:pPr indent="-342900" lvl="0" marL="342900" marR="0" rtl="0" algn="l">
              <a:lnSpc>
                <a:spcPct val="100000"/>
              </a:lnSpc>
              <a:spcBef>
                <a:spcPts val="520"/>
              </a:spcBef>
              <a:spcAft>
                <a:spcPts val="0"/>
              </a:spcAft>
              <a:buClr>
                <a:srgbClr val="0070C0"/>
              </a:buClr>
              <a:buSzPts val="2600"/>
              <a:buFont typeface="Arial"/>
              <a:buNone/>
            </a:pPr>
            <a:r>
              <a:rPr b="0" i="0" lang="en-US" sz="2600" u="none">
                <a:solidFill>
                  <a:srgbClr val="0070C0"/>
                </a:solidFill>
                <a:latin typeface="Times New Roman"/>
                <a:ea typeface="Times New Roman"/>
                <a:cs typeface="Times New Roman"/>
                <a:sym typeface="Times New Roman"/>
              </a:rPr>
              <a:t>8.listdir():</a:t>
            </a:r>
            <a:r>
              <a:rPr b="0" i="0" lang="en-US" sz="2600" u="none">
                <a:solidFill>
                  <a:schemeClr val="dk1"/>
                </a:solidFill>
                <a:latin typeface="Times New Roman"/>
                <a:ea typeface="Times New Roman"/>
                <a:cs typeface="Times New Roman"/>
                <a:sym typeface="Times New Roman"/>
              </a:rPr>
              <a:t>It is used to show the directories and files residing in current working directory.</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Ex:	import os</a:t>
            </a:r>
            <a:endParaRPr/>
          </a:p>
          <a:p>
            <a:pPr indent="-342900" lvl="0" marL="34290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print(os.listdir())</a:t>
            </a:r>
            <a:endParaRPr/>
          </a:p>
          <a:p>
            <a:pPr indent="-342900" lvl="0" marL="342900"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0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lnSpc>
                <a:spcPct val="100000"/>
              </a:lnSpc>
              <a:spcBef>
                <a:spcPts val="500"/>
              </a:spcBef>
              <a:spcAft>
                <a:spcPts val="0"/>
              </a:spcAft>
              <a:buClr>
                <a:schemeClr val="dk1"/>
              </a:buClr>
              <a:buSzPts val="3200"/>
              <a:buFont typeface="Noto Sans Symbols"/>
              <a:buNone/>
            </a:pPr>
            <a:r>
              <a:t/>
            </a:r>
            <a:endParaRPr b="0" i="0" sz="3200" u="non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idx="1" type="body"/>
          </p:nvPr>
        </p:nvSpPr>
        <p:spPr>
          <a:xfrm>
            <a:off x="457200" y="152400"/>
            <a:ext cx="8229600" cy="5973762"/>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A File is an external storage on hard disk from where data can be stored and retrieved.</a:t>
            </a:r>
            <a:endParaRPr/>
          </a:p>
          <a:p>
            <a:pPr indent="-273050" lvl="0" marL="273050" marR="0" rtl="0" algn="just">
              <a:lnSpc>
                <a:spcPct val="100000"/>
              </a:lnSpc>
              <a:spcBef>
                <a:spcPts val="50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    A file is a chunk of logically related data or information which can be used by computer programs.</a:t>
            </a:r>
            <a:endParaRPr/>
          </a:p>
          <a:p>
            <a:pPr indent="-273050" lvl="0" marL="273050" marR="0" rtl="0" algn="l">
              <a:lnSpc>
                <a:spcPct val="100000"/>
              </a:lnSpc>
              <a:spcBef>
                <a:spcPts val="52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Types of Files:</a:t>
            </a:r>
            <a:endParaRPr/>
          </a:p>
          <a:p>
            <a:pPr indent="-273050" lvl="0" marL="27305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There are 2 types of files</a:t>
            </a:r>
            <a:endParaRPr/>
          </a:p>
          <a:p>
            <a:pPr indent="-273050" lvl="0" marL="273050" marR="0" rtl="0" algn="l">
              <a:lnSpc>
                <a:spcPct val="100000"/>
              </a:lnSpc>
              <a:spcBef>
                <a:spcPts val="52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Text File: </a:t>
            </a:r>
            <a:r>
              <a:rPr b="0" i="0" lang="en-US" sz="2600" u="none">
                <a:solidFill>
                  <a:schemeClr val="dk1"/>
                </a:solidFill>
                <a:latin typeface="Times New Roman"/>
                <a:ea typeface="Times New Roman"/>
                <a:cs typeface="Times New Roman"/>
                <a:sym typeface="Times New Roman"/>
              </a:rPr>
              <a:t>text files stores the data in the form of characters</a:t>
            </a:r>
            <a:endParaRPr/>
          </a:p>
          <a:p>
            <a:pPr indent="-273050" lvl="0" marL="27305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eg: abc.txt</a:t>
            </a:r>
            <a:endParaRPr/>
          </a:p>
          <a:p>
            <a:pPr indent="-273050" lvl="0" marL="273050" marR="0" rtl="0" algn="l">
              <a:lnSpc>
                <a:spcPct val="100000"/>
              </a:lnSpc>
              <a:spcBef>
                <a:spcPts val="52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Binary File</a:t>
            </a:r>
            <a:r>
              <a:rPr b="0" i="0" lang="en-US" sz="2600" u="none">
                <a:solidFill>
                  <a:schemeClr val="dk1"/>
                </a:solidFill>
                <a:latin typeface="Times New Roman"/>
                <a:ea typeface="Times New Roman"/>
                <a:cs typeface="Times New Roman"/>
                <a:sym typeface="Times New Roman"/>
              </a:rPr>
              <a:t>: binary files stores data in the form of bytes</a:t>
            </a:r>
            <a:endParaRPr/>
          </a:p>
          <a:p>
            <a:pPr indent="-273050" lvl="0" marL="27305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eg: images, video files, audio files etc...</a:t>
            </a:r>
            <a:endParaRPr/>
          </a:p>
          <a:p>
            <a:pPr indent="-107950" lvl="0" marL="273050" marR="0" rtl="0" algn="just">
              <a:lnSpc>
                <a:spcPct val="100000"/>
              </a:lnSpc>
              <a:spcBef>
                <a:spcPts val="500"/>
              </a:spcBef>
              <a:spcAft>
                <a:spcPts val="0"/>
              </a:spcAft>
              <a:buClr>
                <a:schemeClr val="dk1"/>
              </a:buClr>
              <a:buSzPts val="2600"/>
              <a:buFont typeface="Noto Sans Symbols"/>
              <a:buNone/>
            </a:pPr>
            <a:r>
              <a:t/>
            </a:r>
            <a:endParaRPr b="0" i="0" sz="2600" u="none">
              <a:solidFill>
                <a:schemeClr val="dk1"/>
              </a:solidFill>
              <a:latin typeface="Times New Roman"/>
              <a:ea typeface="Times New Roman"/>
              <a:cs typeface="Times New Roman"/>
              <a:sym typeface="Times New Roman"/>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 type="body"/>
          </p:nvPr>
        </p:nvSpPr>
        <p:spPr>
          <a:xfrm>
            <a:off x="152400" y="152400"/>
            <a:ext cx="8763000" cy="64770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When we want to read from or write to a file we need to open it first. When we are done, it needs to be closed, so that resources that are tied with the file are freed</a:t>
            </a:r>
            <a:endParaRPr/>
          </a:p>
          <a:p>
            <a:pPr indent="-273050" lvl="0" marL="273050" marR="0" rtl="0" algn="just">
              <a:lnSpc>
                <a:spcPct val="90000"/>
              </a:lnSpc>
              <a:spcBef>
                <a:spcPts val="520"/>
              </a:spcBef>
              <a:spcAft>
                <a:spcPts val="0"/>
              </a:spcAft>
              <a:buClr>
                <a:schemeClr val="dk1"/>
              </a:buClr>
              <a:buSzPts val="2600"/>
              <a:buFont typeface="Noto Sans Symbols"/>
              <a:buChar char="⮚"/>
            </a:pPr>
            <a:r>
              <a:rPr b="0" i="0" lang="en-US" sz="2600" u="none">
                <a:solidFill>
                  <a:schemeClr val="dk1"/>
                </a:solidFill>
                <a:latin typeface="Times New Roman"/>
                <a:ea typeface="Times New Roman"/>
                <a:cs typeface="Times New Roman"/>
                <a:sym typeface="Times New Roman"/>
              </a:rPr>
              <a:t>A file operation takes place in the following order:</a:t>
            </a:r>
            <a:endParaRPr/>
          </a:p>
          <a:p>
            <a:pPr indent="-273050" lvl="0" marL="273050" marR="0" rtl="0" algn="just">
              <a:lnSpc>
                <a:spcPct val="9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1.Open a file</a:t>
            </a:r>
            <a:endParaRPr/>
          </a:p>
          <a:p>
            <a:pPr indent="-273050" lvl="0" marL="273050" marR="0" rtl="0" algn="just">
              <a:lnSpc>
                <a:spcPct val="9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2.Read or write (perform operation)</a:t>
            </a:r>
            <a:endParaRPr/>
          </a:p>
          <a:p>
            <a:pPr indent="-273050" lvl="0" marL="273050" marR="0" rtl="0" algn="just">
              <a:lnSpc>
                <a:spcPct val="9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3.Close the file</a:t>
            </a:r>
            <a:endParaRPr/>
          </a:p>
          <a:p>
            <a:pPr indent="-273050" lvl="0" marL="273050" marR="0" rtl="0" algn="just">
              <a:lnSpc>
                <a:spcPct val="90000"/>
              </a:lnSpc>
              <a:spcBef>
                <a:spcPts val="520"/>
              </a:spcBef>
              <a:spcAft>
                <a:spcPts val="0"/>
              </a:spcAft>
              <a:buClr>
                <a:srgbClr val="FF0000"/>
              </a:buClr>
              <a:buSzPts val="2600"/>
              <a:buFont typeface="Arial"/>
              <a:buNone/>
            </a:pPr>
            <a:r>
              <a:rPr b="1" i="0" lang="en-US" sz="2600" u="none">
                <a:solidFill>
                  <a:srgbClr val="FF0000"/>
                </a:solidFill>
                <a:latin typeface="Times New Roman"/>
                <a:ea typeface="Times New Roman"/>
                <a:cs typeface="Times New Roman"/>
                <a:sym typeface="Times New Roman"/>
              </a:rPr>
              <a:t>Opening a File:</a:t>
            </a:r>
            <a:endParaRPr/>
          </a:p>
          <a:p>
            <a:pPr indent="-273050" lvl="0" marL="273050" marR="0" rtl="0" algn="just">
              <a:lnSpc>
                <a:spcPct val="9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Python provides the open() function which accepts two arguments, file name and access mode in which the file is accessed. </a:t>
            </a:r>
            <a:endParaRPr/>
          </a:p>
          <a:p>
            <a:pPr indent="-273050" lvl="0" marL="273050" marR="0" rtl="0" algn="just">
              <a:lnSpc>
                <a:spcPct val="9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	The function returns a file object which can be used to perform various operations like reading, writing, etc.</a:t>
            </a:r>
            <a:endParaRPr/>
          </a:p>
          <a:p>
            <a:pPr indent="-273050" lvl="0" marL="273050" marR="0" rtl="0" algn="just">
              <a:lnSpc>
                <a:spcPct val="90000"/>
              </a:lnSpc>
              <a:spcBef>
                <a:spcPts val="56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Syntax:</a:t>
            </a:r>
            <a:endParaRPr/>
          </a:p>
          <a:p>
            <a:pPr indent="-273050" lvl="0" marL="273050" marR="0" rtl="0" algn="just">
              <a:lnSpc>
                <a:spcPct val="90000"/>
              </a:lnSpc>
              <a:spcBef>
                <a:spcPts val="56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fileObject=open(file_name,access_mode,buffering)</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0" y="0"/>
            <a:ext cx="9144000" cy="64325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here,</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file_name: It is the name of the file which you want to access.</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access_mode: It specifies the mode in which File is to be opened.</a:t>
            </a:r>
            <a:endParaRPr/>
          </a:p>
          <a:p>
            <a:pPr indent="-165100" lvl="0" marL="0" marR="0" rtl="0" algn="just">
              <a:lnSpc>
                <a:spcPct val="10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    There are many types of mode like read, write, append. </a:t>
            </a:r>
            <a:endParaRPr/>
          </a:p>
          <a:p>
            <a:pPr indent="-165100" lvl="0" marL="0" marR="0" rtl="0" algn="just">
              <a:lnSpc>
                <a:spcPct val="10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    Mode depends the operation to be performed on File. </a:t>
            </a:r>
            <a:endParaRPr/>
          </a:p>
          <a:p>
            <a:pPr indent="-165100" lvl="0" marL="0" marR="0" rtl="0" algn="just">
              <a:lnSpc>
                <a:spcPct val="10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    Default access mode is read.</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buffering: </a:t>
            </a:r>
            <a:endParaRPr/>
          </a:p>
          <a:p>
            <a:pPr indent="-165100" lvl="0" marL="0" marR="0" rtl="0" algn="just">
              <a:lnSpc>
                <a:spcPct val="100000"/>
              </a:lnSpc>
              <a:spcBef>
                <a:spcPts val="0"/>
              </a:spcBef>
              <a:spcAft>
                <a:spcPts val="0"/>
              </a:spcAft>
              <a:buClr>
                <a:schemeClr val="dk1"/>
              </a:buClr>
              <a:buSzPts val="2600"/>
              <a:buFont typeface="Noto Sans Symbols"/>
              <a:buChar char="▪"/>
            </a:pPr>
            <a:r>
              <a:rPr b="1" i="0" lang="en-US" sz="2600" u="none" cap="none" strike="noStrike">
                <a:solidFill>
                  <a:schemeClr val="dk1"/>
                </a:solidFill>
                <a:latin typeface="Times New Roman"/>
                <a:ea typeface="Times New Roman"/>
                <a:cs typeface="Times New Roman"/>
                <a:sym typeface="Times New Roman"/>
              </a:rPr>
              <a:t>    </a:t>
            </a:r>
            <a:r>
              <a:rPr b="0" i="0" lang="en-US" sz="2600" u="none" cap="none" strike="noStrike">
                <a:solidFill>
                  <a:schemeClr val="dk1"/>
                </a:solidFill>
                <a:latin typeface="Times New Roman"/>
                <a:ea typeface="Times New Roman"/>
                <a:cs typeface="Times New Roman"/>
                <a:sym typeface="Times New Roman"/>
              </a:rPr>
              <a:t>If the buffering value is set to 0, no buffering takes place</a:t>
            </a:r>
            <a:r>
              <a:rPr b="1" i="0" lang="en-US" sz="2600" u="none" cap="none" strike="noStrike">
                <a:solidFill>
                  <a:schemeClr val="dk1"/>
                </a:solidFill>
                <a:latin typeface="Times New Roman"/>
                <a:ea typeface="Times New Roman"/>
                <a:cs typeface="Times New Roman"/>
                <a:sym typeface="Times New Roman"/>
              </a:rPr>
              <a:t>.</a:t>
            </a:r>
            <a:endParaRPr/>
          </a:p>
          <a:p>
            <a:pPr indent="-165100" lvl="0" marL="0" marR="0" rtl="0" algn="just">
              <a:lnSpc>
                <a:spcPct val="10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    If the buffering value is 1, line buffering is performed while </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accessing a file</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Example</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f = open("python.txt",'w')                 # open file in current directory</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f = open("/home/rgukt/Desktop/python/hello.txt") </a:t>
            </a:r>
            <a:endParaRPr/>
          </a:p>
          <a:p>
            <a:pPr indent="0" lvl="0" marL="0" marR="0" rtl="0" algn="just">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					# specifying full path</a:t>
            </a:r>
            <a:endParaRPr/>
          </a:p>
          <a:p>
            <a:pPr indent="0" lvl="0" marL="0" marR="0" rtl="0" algn="l">
              <a:lnSpc>
                <a:spcPct val="100000"/>
              </a:lnSpc>
              <a:spcBef>
                <a:spcPts val="0"/>
              </a:spcBef>
              <a:spcAft>
                <a:spcPts val="0"/>
              </a:spcAft>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idx="1" type="body"/>
          </p:nvPr>
        </p:nvSpPr>
        <p:spPr>
          <a:xfrm>
            <a:off x="228600" y="228600"/>
            <a:ext cx="8458200" cy="640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600"/>
              <a:buFont typeface="Arial"/>
              <a:buNone/>
            </a:pPr>
            <a:r>
              <a:rPr b="0" i="0" lang="en-US" sz="2600" u="none">
                <a:solidFill>
                  <a:srgbClr val="FF0000"/>
                </a:solidFill>
                <a:latin typeface="Times New Roman"/>
                <a:ea typeface="Times New Roman"/>
                <a:cs typeface="Times New Roman"/>
                <a:sym typeface="Times New Roman"/>
              </a:rPr>
              <a:t>Modes of file:</a:t>
            </a:r>
            <a:endParaRPr/>
          </a:p>
          <a:p>
            <a:pPr indent="-177800" lvl="0" marL="342900" marR="0" rtl="0" algn="l">
              <a:spcBef>
                <a:spcPts val="520"/>
              </a:spcBef>
              <a:spcAft>
                <a:spcPts val="0"/>
              </a:spcAft>
              <a:buClr>
                <a:schemeClr val="dk1"/>
              </a:buClr>
              <a:buSzPts val="2600"/>
              <a:buFont typeface="Arial"/>
              <a:buNone/>
            </a:pPr>
            <a:r>
              <a:t/>
            </a:r>
            <a:endParaRPr b="0" i="0" sz="2600" u="none">
              <a:solidFill>
                <a:srgbClr val="FF0000"/>
              </a:solidFill>
              <a:latin typeface="Times New Roman"/>
              <a:ea typeface="Times New Roman"/>
              <a:cs typeface="Times New Roman"/>
              <a:sym typeface="Times New Roman"/>
            </a:endParaRPr>
          </a:p>
        </p:txBody>
      </p:sp>
      <p:pic>
        <p:nvPicPr>
          <p:cNvPr id="115" name="Google Shape;115;p7"/>
          <p:cNvPicPr preferRelativeResize="0"/>
          <p:nvPr/>
        </p:nvPicPr>
        <p:blipFill rotWithShape="1">
          <a:blip r:embed="rId3">
            <a:alphaModFix/>
          </a:blip>
          <a:srcRect b="0" l="0" r="0" t="0"/>
          <a:stretch/>
        </p:blipFill>
        <p:spPr>
          <a:xfrm>
            <a:off x="228600" y="685800"/>
            <a:ext cx="8610600" cy="1905000"/>
          </a:xfrm>
          <a:prstGeom prst="rect">
            <a:avLst/>
          </a:prstGeom>
          <a:noFill/>
          <a:ln>
            <a:noFill/>
          </a:ln>
        </p:spPr>
      </p:pic>
      <p:pic>
        <p:nvPicPr>
          <p:cNvPr id="116" name="Google Shape;116;p7"/>
          <p:cNvPicPr preferRelativeResize="0"/>
          <p:nvPr/>
        </p:nvPicPr>
        <p:blipFill rotWithShape="1">
          <a:blip r:embed="rId4">
            <a:alphaModFix/>
          </a:blip>
          <a:srcRect b="0" l="0" r="0" t="0"/>
          <a:stretch/>
        </p:blipFill>
        <p:spPr>
          <a:xfrm>
            <a:off x="195262" y="2514600"/>
            <a:ext cx="8753475" cy="43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8"/>
          <p:cNvPicPr preferRelativeResize="0"/>
          <p:nvPr/>
        </p:nvPicPr>
        <p:blipFill rotWithShape="1">
          <a:blip r:embed="rId3">
            <a:alphaModFix/>
          </a:blip>
          <a:srcRect b="0" l="0" r="0" t="0"/>
          <a:stretch/>
        </p:blipFill>
        <p:spPr>
          <a:xfrm>
            <a:off x="361950" y="304800"/>
            <a:ext cx="8782050" cy="2971800"/>
          </a:xfrm>
          <a:prstGeom prst="rect">
            <a:avLst/>
          </a:prstGeom>
          <a:noFill/>
          <a:ln>
            <a:noFill/>
          </a:ln>
        </p:spPr>
      </p:pic>
      <p:sp>
        <p:nvSpPr>
          <p:cNvPr id="122" name="Google Shape;122;p8"/>
          <p:cNvSpPr txBox="1"/>
          <p:nvPr/>
        </p:nvSpPr>
        <p:spPr>
          <a:xfrm>
            <a:off x="152400" y="3429000"/>
            <a:ext cx="8763000" cy="3478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rb</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Opens a file for reading only in binary format. The file pointer is placed at the beginning of the file. This is the default mode.</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wb</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Opens a file for writing only in binary format. Overwrites the file if the file exists. If the file does not exist, creates a new file for writing.</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ab</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Opens a file for appending in binary format. The file pointer is at the end of the file if the file exists. That is, the file is in the append mode. If the file does not exist, it creates a new file for writing.</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nvSpPr>
        <p:spPr>
          <a:xfrm>
            <a:off x="152400" y="0"/>
            <a:ext cx="8610600"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rb+</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Opens a file for both reading and writing in binary format. The file pointer placed at the beginning of the file.</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wb+</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Opens a file for both writing and reading in binary format. Overwrites the existing file if the file exists. If the file does not exist, creates a new file for reading and writing.</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ab+</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Opens a file for both appending and reading in binary format. The file pointer is at the end of the file if the file exists. The file opens in the append mode. If the file does not exist, it creates a new file for reading and writing.</a:t>
            </a:r>
            <a:endParaRPr/>
          </a:p>
        </p:txBody>
      </p:sp>
      <p:pic>
        <p:nvPicPr>
          <p:cNvPr id="128" name="Google Shape;128;p9"/>
          <p:cNvPicPr preferRelativeResize="0"/>
          <p:nvPr/>
        </p:nvPicPr>
        <p:blipFill rotWithShape="1">
          <a:blip r:embed="rId3">
            <a:alphaModFix/>
          </a:blip>
          <a:srcRect b="0" l="0" r="0" t="0"/>
          <a:stretch/>
        </p:blipFill>
        <p:spPr>
          <a:xfrm>
            <a:off x="304800" y="3276600"/>
            <a:ext cx="85344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2019-10-31T04:19:12Z</dcterms:created>
  <dc:creator>Prem</dc:creator>
</cp:coreProperties>
</file>