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148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1" r:id="rId126"/>
    <p:sldId id="372" r:id="rId127"/>
    <p:sldId id="373" r:id="rId128"/>
    <p:sldId id="375" r:id="rId129"/>
    <p:sldId id="376" r:id="rId130"/>
    <p:sldId id="377" r:id="rId131"/>
    <p:sldId id="378" r:id="rId132"/>
    <p:sldId id="379" r:id="rId133"/>
    <p:sldId id="383" r:id="rId134"/>
    <p:sldId id="384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  <p:sldId id="408" r:id="rId145"/>
    <p:sldId id="409" r:id="rId146"/>
    <p:sldId id="410" r:id="rId147"/>
    <p:sldId id="411" r:id="rId148"/>
    <p:sldId id="412" r:id="rId149"/>
    <p:sldId id="425" r:id="rId150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298AD-358A-4170-BDFE-D9177C9DFE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BB8BC-EA6A-4112-8BAC-BD4DE19AE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00CF-91BE-42DB-A1FF-2DFDE5338DD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8E13-4E46-4301-810B-10C5448B363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FFD4-36F4-459B-ABE0-6006916902B6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D811-A334-4E80-A1E1-F1C60FEF9FE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83EB-39F7-4655-B8BD-D4DB3A3C17D2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243992"/>
            <a:ext cx="8033384" cy="116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882" y="1393317"/>
            <a:ext cx="8096250" cy="439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7C4F-E87A-4152-BEDF-B8C9B461FE56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707" y="6399987"/>
            <a:ext cx="317500" cy="2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9" Type="http://schemas.openxmlformats.org/officeDocument/2006/relationships/image" Target="../media/image123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42" Type="http://schemas.openxmlformats.org/officeDocument/2006/relationships/image" Target="../media/image126.png"/><Relationship Id="rId47" Type="http://schemas.openxmlformats.org/officeDocument/2006/relationships/image" Target="../media/image131.png"/><Relationship Id="rId50" Type="http://schemas.openxmlformats.org/officeDocument/2006/relationships/image" Target="../media/image134.png"/><Relationship Id="rId55" Type="http://schemas.openxmlformats.org/officeDocument/2006/relationships/image" Target="../media/image139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46" Type="http://schemas.openxmlformats.org/officeDocument/2006/relationships/image" Target="../media/image130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41" Type="http://schemas.openxmlformats.org/officeDocument/2006/relationships/image" Target="../media/image125.png"/><Relationship Id="rId54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40" Type="http://schemas.openxmlformats.org/officeDocument/2006/relationships/image" Target="../media/image124.png"/><Relationship Id="rId45" Type="http://schemas.openxmlformats.org/officeDocument/2006/relationships/image" Target="../media/image129.png"/><Relationship Id="rId53" Type="http://schemas.openxmlformats.org/officeDocument/2006/relationships/image" Target="../media/image137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49" Type="http://schemas.openxmlformats.org/officeDocument/2006/relationships/image" Target="../media/image133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4" Type="http://schemas.openxmlformats.org/officeDocument/2006/relationships/image" Target="../media/image128.png"/><Relationship Id="rId52" Type="http://schemas.openxmlformats.org/officeDocument/2006/relationships/image" Target="../media/image136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image" Target="../media/image132.png"/><Relationship Id="rId8" Type="http://schemas.openxmlformats.org/officeDocument/2006/relationships/image" Target="../media/image92.png"/><Relationship Id="rId51" Type="http://schemas.openxmlformats.org/officeDocument/2006/relationships/image" Target="../media/image135.png"/><Relationship Id="rId3" Type="http://schemas.openxmlformats.org/officeDocument/2006/relationships/image" Target="../media/image8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eg"/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eg"/><Relationship Id="rId2" Type="http://schemas.openxmlformats.org/officeDocument/2006/relationships/image" Target="../media/image155.jpe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jpeg"/><Relationship Id="rId2" Type="http://schemas.openxmlformats.org/officeDocument/2006/relationships/image" Target="../media/image158.jpe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eg"/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4.jpe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2" Type="http://schemas.openxmlformats.org/officeDocument/2006/relationships/image" Target="../media/image16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jpeg"/><Relationship Id="rId2" Type="http://schemas.openxmlformats.org/officeDocument/2006/relationships/image" Target="../media/image16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9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jpeg"/><Relationship Id="rId2" Type="http://schemas.openxmlformats.org/officeDocument/2006/relationships/image" Target="../media/image173.jpe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e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e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jpe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eg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jpeg"/><Relationship Id="rId2" Type="http://schemas.openxmlformats.org/officeDocument/2006/relationships/image" Target="../media/image183.jpeg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jpe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jpeg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jpeg"/><Relationship Id="rId2" Type="http://schemas.openxmlformats.org/officeDocument/2006/relationships/image" Target="../media/image187.jpe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jpe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e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2142744"/>
            <a:ext cx="7357872" cy="24932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4257" y="2164791"/>
            <a:ext cx="45186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ELECTRONICS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814" y="2659125"/>
            <a:ext cx="668782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B.Tech II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year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II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Semester(Computer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Science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Engineering-</a:t>
            </a:r>
            <a:r>
              <a:rPr sz="1600" b="1" spc="-10" dirty="0">
                <a:latin typeface="Arial"/>
                <a:cs typeface="Arial"/>
              </a:rPr>
              <a:t>AI/ML)</a:t>
            </a:r>
            <a:endParaRPr sz="160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201" y="3631514"/>
            <a:ext cx="4648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Manish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Kumar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(Asst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Prof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ECE)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447288" cy="1498222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6A112B-A198-4458-8F7E-B6C4266391C0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</a:t>
            </a:fld>
            <a:endParaRPr lang="en-US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872" y="1712976"/>
            <a:ext cx="3947160" cy="7101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8539" y="1726768"/>
            <a:ext cx="14039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75" dirty="0">
                <a:latin typeface="Times New Roman"/>
                <a:cs typeface="Times New Roman"/>
              </a:rPr>
              <a:t>UNIT-</a:t>
            </a:r>
            <a:r>
              <a:rPr sz="4000" spc="-50" dirty="0">
                <a:latin typeface="Times New Roman"/>
                <a:cs typeface="Times New Roman"/>
              </a:rPr>
              <a:t>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10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259BDD-56DF-429C-989E-723599FAE0B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638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Gray</a:t>
            </a:r>
            <a:r>
              <a:rPr spc="-135" dirty="0"/>
              <a:t> </a:t>
            </a:r>
            <a:r>
              <a:rPr spc="-20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1697774"/>
            <a:ext cx="1394333" cy="6780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976" y="1697774"/>
            <a:ext cx="1177861" cy="6780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7248" y="1697774"/>
            <a:ext cx="1692910" cy="67801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7304" y="2154974"/>
            <a:ext cx="547370" cy="3878579"/>
            <a:chOff x="527304" y="2154974"/>
            <a:chExt cx="547370" cy="3878579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04" y="2154974"/>
              <a:ext cx="546938" cy="6780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304" y="2612174"/>
              <a:ext cx="546938" cy="678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304" y="3069374"/>
              <a:ext cx="546938" cy="6780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304" y="3526574"/>
              <a:ext cx="546938" cy="6780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304" y="3983774"/>
              <a:ext cx="546938" cy="6780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7304" y="4440974"/>
              <a:ext cx="546938" cy="6780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7304" y="4898174"/>
              <a:ext cx="546938" cy="6780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304" y="5355335"/>
              <a:ext cx="546938" cy="67801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13560" y="2154974"/>
            <a:ext cx="977265" cy="3878579"/>
            <a:chOff x="1813560" y="2154974"/>
            <a:chExt cx="977265" cy="3878579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3560" y="2154974"/>
              <a:ext cx="976693" cy="6780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13560" y="2612174"/>
              <a:ext cx="976693" cy="6780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3560" y="3069374"/>
              <a:ext cx="976693" cy="6780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13560" y="3526574"/>
              <a:ext cx="976693" cy="6780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13560" y="3983774"/>
              <a:ext cx="976693" cy="6780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3560" y="4440974"/>
              <a:ext cx="976693" cy="6780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13560" y="4898174"/>
              <a:ext cx="976693" cy="6780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3560" y="5355335"/>
              <a:ext cx="976693" cy="67801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486911" y="2154974"/>
            <a:ext cx="977265" cy="3878579"/>
            <a:chOff x="3486911" y="2154974"/>
            <a:chExt cx="977265" cy="3878579"/>
          </a:xfrm>
        </p:grpSpPr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86911" y="2154974"/>
              <a:ext cx="976693" cy="67801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86911" y="2612174"/>
              <a:ext cx="976693" cy="67801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86911" y="3069374"/>
              <a:ext cx="976693" cy="67801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86911" y="3526574"/>
              <a:ext cx="976693" cy="6780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86911" y="3983774"/>
              <a:ext cx="976693" cy="6780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86911" y="4440974"/>
              <a:ext cx="976693" cy="6780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86911" y="4898174"/>
              <a:ext cx="976693" cy="6780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86911" y="5355335"/>
              <a:ext cx="976693" cy="678014"/>
            </a:xfrm>
            <a:prstGeom prst="rect">
              <a:avLst/>
            </a:prstGeom>
          </p:spPr>
        </p:pic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0" y="1738312"/>
          <a:ext cx="4924425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/>
                <a:gridCol w="1419225"/>
                <a:gridCol w="1920875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5096255" y="1697774"/>
            <a:ext cx="4048125" cy="678180"/>
            <a:chOff x="5096255" y="1697774"/>
            <a:chExt cx="4048125" cy="678180"/>
          </a:xfrm>
        </p:grpSpPr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255" y="1697774"/>
              <a:ext cx="1307591" cy="6780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03847" y="1697774"/>
              <a:ext cx="1177848" cy="6780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65135" y="1697774"/>
              <a:ext cx="1578864" cy="67801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413247" y="2154974"/>
            <a:ext cx="690245" cy="3878579"/>
            <a:chOff x="5413247" y="2154974"/>
            <a:chExt cx="690245" cy="3878579"/>
          </a:xfrm>
        </p:grpSpPr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86399" y="2154974"/>
              <a:ext cx="546925" cy="67801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86399" y="2612174"/>
              <a:ext cx="546925" cy="67801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13247" y="3069374"/>
              <a:ext cx="690181" cy="67801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13247" y="3526574"/>
              <a:ext cx="690181" cy="67801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13247" y="3983774"/>
              <a:ext cx="690181" cy="67801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13247" y="4440974"/>
              <a:ext cx="690181" cy="67801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13247" y="4898174"/>
              <a:ext cx="690181" cy="67801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13247" y="5355335"/>
              <a:ext cx="690181" cy="678014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6504431" y="2154974"/>
            <a:ext cx="977265" cy="3878579"/>
            <a:chOff x="6504431" y="2154974"/>
            <a:chExt cx="977265" cy="3878579"/>
          </a:xfrm>
        </p:grpSpPr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04431" y="2154974"/>
              <a:ext cx="976693" cy="67801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504431" y="2612174"/>
              <a:ext cx="976693" cy="67801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504431" y="3069374"/>
              <a:ext cx="976693" cy="67801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04431" y="3526574"/>
              <a:ext cx="976693" cy="67801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04431" y="3983774"/>
              <a:ext cx="976693" cy="67801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04431" y="4440974"/>
              <a:ext cx="976693" cy="67801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504431" y="4898174"/>
              <a:ext cx="976693" cy="67801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04431" y="5355335"/>
              <a:ext cx="976693" cy="67801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7876031" y="2154974"/>
            <a:ext cx="977265" cy="3878579"/>
            <a:chOff x="7876031" y="2154974"/>
            <a:chExt cx="977265" cy="3878579"/>
          </a:xfrm>
        </p:grpSpPr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876031" y="2154974"/>
              <a:ext cx="976693" cy="67801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876031" y="2612174"/>
              <a:ext cx="976693" cy="67801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76031" y="3069374"/>
              <a:ext cx="976693" cy="67801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876031" y="3526574"/>
              <a:ext cx="976693" cy="67801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76031" y="3983774"/>
              <a:ext cx="976693" cy="67801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876031" y="4440974"/>
              <a:ext cx="976693" cy="67801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876031" y="4898174"/>
              <a:ext cx="976693" cy="67801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876031" y="5355335"/>
              <a:ext cx="976693" cy="678014"/>
            </a:xfrm>
            <a:prstGeom prst="rect">
              <a:avLst/>
            </a:prstGeom>
          </p:spPr>
        </p:pic>
      </p:grp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5084762" y="1738312"/>
          <a:ext cx="404495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165225"/>
                <a:gridCol w="1577975"/>
              </a:tblGrid>
              <a:tr h="4572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4728464" y="16249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90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88182" y="6428638"/>
            <a:ext cx="2170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1" name="Date Placeholder 7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4F1CBA-FBAB-4B0D-A089-ECD7DB98FC9C}" type="datetime1">
              <a:rPr lang="en-US" smtClean="0"/>
              <a:t>9/4/2024</a:t>
            </a:fld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100</a:t>
            </a:fld>
            <a:endParaRPr lang="en-US" spc="-25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Binary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Gray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conversion-</a:t>
            </a:r>
            <a:r>
              <a:rPr spc="-5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44" y="1522773"/>
            <a:ext cx="8054975" cy="47504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22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82270" algn="l"/>
              </a:tabLst>
            </a:pPr>
            <a:r>
              <a:rPr sz="3200" spc="-25" dirty="0">
                <a:latin typeface="Times New Roman"/>
                <a:cs typeface="Times New Roman"/>
              </a:rPr>
              <a:t>Binary-</a:t>
            </a:r>
            <a:r>
              <a:rPr sz="3200" spc="-10" dirty="0">
                <a:latin typeface="Times New Roman"/>
                <a:cs typeface="Times New Roman"/>
              </a:rPr>
              <a:t>to-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  <a:p>
            <a:pPr marL="780415" marR="4762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MSB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correspo 	</a:t>
            </a:r>
            <a:r>
              <a:rPr sz="2800" dirty="0">
                <a:latin typeface="Times New Roman"/>
                <a:cs typeface="Times New Roman"/>
              </a:rPr>
              <a:t>nding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MSB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binary </a:t>
            </a:r>
            <a:r>
              <a:rPr sz="2800" spc="-10" dirty="0">
                <a:latin typeface="Times New Roman"/>
                <a:cs typeface="Times New Roman"/>
              </a:rPr>
              <a:t>number.</a:t>
            </a:r>
            <a:endParaRPr sz="2800">
              <a:latin typeface="Times New Roman"/>
              <a:cs typeface="Times New Roman"/>
            </a:endParaRPr>
          </a:p>
          <a:p>
            <a:pPr marL="779780" marR="30480" lvl="1" indent="-28511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Going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left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adjacent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	</a:t>
            </a:r>
            <a:r>
              <a:rPr sz="2800" dirty="0">
                <a:latin typeface="Times New Roman"/>
                <a:cs typeface="Times New Roman"/>
              </a:rPr>
              <a:t>binary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get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next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Disc</a:t>
            </a:r>
            <a:r>
              <a:rPr sz="2800" u="none" spc="-20" dirty="0">
                <a:latin typeface="Times New Roman"/>
                <a:cs typeface="Times New Roman"/>
              </a:rPr>
              <a:t> 	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carries</a:t>
            </a:r>
            <a:r>
              <a:rPr sz="2800" u="none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80"/>
              </a:spcBef>
              <a:tabLst>
                <a:tab pos="1306195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ex: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convert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10110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590"/>
              </a:spcBef>
              <a:tabLst>
                <a:tab pos="4083050" algn="l"/>
              </a:tabLst>
            </a:pPr>
            <a:r>
              <a:rPr sz="2400" b="1" dirty="0">
                <a:latin typeface="Times New Roman"/>
                <a:cs typeface="Times New Roman"/>
              </a:rPr>
              <a:t>1 + 0 + 1 +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 + </a:t>
            </a:r>
            <a:r>
              <a:rPr sz="2400" b="1" spc="-50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tabLst>
                <a:tab pos="2247900" algn="l"/>
                <a:tab pos="2628900" algn="l"/>
                <a:tab pos="3009265" algn="l"/>
                <a:tab pos="3390265" algn="l"/>
                <a:tab pos="3695700" algn="l"/>
              </a:tabLst>
            </a:pPr>
            <a:r>
              <a:rPr sz="2400" b="1" spc="-50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Gray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7496" y="4954523"/>
            <a:ext cx="119380" cy="533400"/>
          </a:xfrm>
          <a:custGeom>
            <a:avLst/>
            <a:gdLst/>
            <a:ahLst/>
            <a:cxnLst/>
            <a:rect l="l" t="t" r="r" b="b"/>
            <a:pathLst>
              <a:path w="119379" h="533400">
                <a:moveTo>
                  <a:pt x="39624" y="414528"/>
                </a:moveTo>
                <a:lnTo>
                  <a:pt x="0" y="414528"/>
                </a:lnTo>
                <a:lnTo>
                  <a:pt x="59436" y="533400"/>
                </a:lnTo>
                <a:lnTo>
                  <a:pt x="108965" y="434339"/>
                </a:lnTo>
                <a:lnTo>
                  <a:pt x="39624" y="434339"/>
                </a:lnTo>
                <a:lnTo>
                  <a:pt x="39624" y="414528"/>
                </a:lnTo>
                <a:close/>
              </a:path>
              <a:path w="119379" h="533400">
                <a:moveTo>
                  <a:pt x="79248" y="0"/>
                </a:moveTo>
                <a:lnTo>
                  <a:pt x="39624" y="0"/>
                </a:lnTo>
                <a:lnTo>
                  <a:pt x="39624" y="434339"/>
                </a:lnTo>
                <a:lnTo>
                  <a:pt x="79248" y="434339"/>
                </a:lnTo>
                <a:lnTo>
                  <a:pt x="79248" y="0"/>
                </a:lnTo>
                <a:close/>
              </a:path>
              <a:path w="119379" h="533400">
                <a:moveTo>
                  <a:pt x="118871" y="414528"/>
                </a:moveTo>
                <a:lnTo>
                  <a:pt x="79248" y="414528"/>
                </a:lnTo>
                <a:lnTo>
                  <a:pt x="79248" y="434339"/>
                </a:lnTo>
                <a:lnTo>
                  <a:pt x="108965" y="434339"/>
                </a:lnTo>
                <a:lnTo>
                  <a:pt x="118871" y="414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92223" y="4942585"/>
            <a:ext cx="1748155" cy="545465"/>
            <a:chOff x="1792223" y="4942585"/>
            <a:chExt cx="1748155" cy="545465"/>
          </a:xfrm>
        </p:grpSpPr>
        <p:sp>
          <p:nvSpPr>
            <p:cNvPr id="6" name="object 6"/>
            <p:cNvSpPr/>
            <p:nvPr/>
          </p:nvSpPr>
          <p:spPr>
            <a:xfrm>
              <a:off x="2282952" y="4954523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118872" y="414528"/>
                  </a:moveTo>
                  <a:lnTo>
                    <a:pt x="79248" y="414528"/>
                  </a:lnTo>
                  <a:lnTo>
                    <a:pt x="79248" y="0"/>
                  </a:lnTo>
                  <a:lnTo>
                    <a:pt x="39624" y="0"/>
                  </a:lnTo>
                  <a:lnTo>
                    <a:pt x="39624" y="414528"/>
                  </a:lnTo>
                  <a:lnTo>
                    <a:pt x="0" y="414528"/>
                  </a:lnTo>
                  <a:lnTo>
                    <a:pt x="59436" y="533400"/>
                  </a:lnTo>
                  <a:lnTo>
                    <a:pt x="108966" y="434340"/>
                  </a:lnTo>
                  <a:lnTo>
                    <a:pt x="118872" y="414528"/>
                  </a:lnTo>
                  <a:close/>
                </a:path>
                <a:path w="990600" h="533400">
                  <a:moveTo>
                    <a:pt x="554736" y="414528"/>
                  </a:moveTo>
                  <a:lnTo>
                    <a:pt x="515112" y="414528"/>
                  </a:lnTo>
                  <a:lnTo>
                    <a:pt x="515112" y="0"/>
                  </a:lnTo>
                  <a:lnTo>
                    <a:pt x="475488" y="0"/>
                  </a:lnTo>
                  <a:lnTo>
                    <a:pt x="475488" y="414528"/>
                  </a:lnTo>
                  <a:lnTo>
                    <a:pt x="435864" y="414528"/>
                  </a:lnTo>
                  <a:lnTo>
                    <a:pt x="495300" y="533400"/>
                  </a:lnTo>
                  <a:lnTo>
                    <a:pt x="544830" y="434340"/>
                  </a:lnTo>
                  <a:lnTo>
                    <a:pt x="554736" y="414528"/>
                  </a:lnTo>
                  <a:close/>
                </a:path>
                <a:path w="990600" h="533400">
                  <a:moveTo>
                    <a:pt x="990600" y="414528"/>
                  </a:moveTo>
                  <a:lnTo>
                    <a:pt x="950976" y="414528"/>
                  </a:lnTo>
                  <a:lnTo>
                    <a:pt x="950976" y="0"/>
                  </a:lnTo>
                  <a:lnTo>
                    <a:pt x="911352" y="0"/>
                  </a:lnTo>
                  <a:lnTo>
                    <a:pt x="911352" y="414528"/>
                  </a:lnTo>
                  <a:lnTo>
                    <a:pt x="871728" y="414528"/>
                  </a:lnTo>
                  <a:lnTo>
                    <a:pt x="931164" y="533400"/>
                  </a:lnTo>
                  <a:lnTo>
                    <a:pt x="980694" y="434340"/>
                  </a:lnTo>
                  <a:lnTo>
                    <a:pt x="990600" y="414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2223" y="4954523"/>
              <a:ext cx="119380" cy="533400"/>
            </a:xfrm>
            <a:custGeom>
              <a:avLst/>
              <a:gdLst/>
              <a:ahLst/>
              <a:cxnLst/>
              <a:rect l="l" t="t" r="r" b="b"/>
              <a:pathLst>
                <a:path w="119380" h="533400">
                  <a:moveTo>
                    <a:pt x="39624" y="414528"/>
                  </a:moveTo>
                  <a:lnTo>
                    <a:pt x="0" y="414528"/>
                  </a:lnTo>
                  <a:lnTo>
                    <a:pt x="59436" y="533400"/>
                  </a:lnTo>
                  <a:lnTo>
                    <a:pt x="108965" y="434339"/>
                  </a:lnTo>
                  <a:lnTo>
                    <a:pt x="39624" y="434339"/>
                  </a:lnTo>
                  <a:lnTo>
                    <a:pt x="39624" y="414528"/>
                  </a:lnTo>
                  <a:close/>
                </a:path>
                <a:path w="119380" h="533400">
                  <a:moveTo>
                    <a:pt x="79248" y="0"/>
                  </a:moveTo>
                  <a:lnTo>
                    <a:pt x="39624" y="0"/>
                  </a:lnTo>
                  <a:lnTo>
                    <a:pt x="39624" y="434339"/>
                  </a:lnTo>
                  <a:lnTo>
                    <a:pt x="79248" y="434339"/>
                  </a:lnTo>
                  <a:lnTo>
                    <a:pt x="79248" y="0"/>
                  </a:lnTo>
                  <a:close/>
                </a:path>
                <a:path w="119380" h="533400">
                  <a:moveTo>
                    <a:pt x="118871" y="414528"/>
                  </a:moveTo>
                  <a:lnTo>
                    <a:pt x="79248" y="414528"/>
                  </a:lnTo>
                  <a:lnTo>
                    <a:pt x="79248" y="434339"/>
                  </a:lnTo>
                  <a:lnTo>
                    <a:pt x="108965" y="434339"/>
                  </a:lnTo>
                  <a:lnTo>
                    <a:pt x="118871" y="41452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6872" y="4942585"/>
              <a:ext cx="1643380" cy="178435"/>
            </a:xfrm>
            <a:custGeom>
              <a:avLst/>
              <a:gdLst/>
              <a:ahLst/>
              <a:cxnLst/>
              <a:rect l="l" t="t" r="r" b="b"/>
              <a:pathLst>
                <a:path w="1643379" h="178435">
                  <a:moveTo>
                    <a:pt x="38862" y="21336"/>
                  </a:moveTo>
                  <a:lnTo>
                    <a:pt x="19304" y="2159"/>
                  </a:lnTo>
                  <a:lnTo>
                    <a:pt x="0" y="21717"/>
                  </a:lnTo>
                  <a:lnTo>
                    <a:pt x="19558" y="40894"/>
                  </a:lnTo>
                  <a:lnTo>
                    <a:pt x="38862" y="21336"/>
                  </a:lnTo>
                  <a:close/>
                </a:path>
                <a:path w="1643379" h="178435">
                  <a:moveTo>
                    <a:pt x="77978" y="59182"/>
                  </a:moveTo>
                  <a:lnTo>
                    <a:pt x="76835" y="58039"/>
                  </a:lnTo>
                  <a:lnTo>
                    <a:pt x="58420" y="40386"/>
                  </a:lnTo>
                  <a:lnTo>
                    <a:pt x="39370" y="60198"/>
                  </a:lnTo>
                  <a:lnTo>
                    <a:pt x="57785" y="77851"/>
                  </a:lnTo>
                  <a:lnTo>
                    <a:pt x="59436" y="79375"/>
                  </a:lnTo>
                  <a:lnTo>
                    <a:pt x="77978" y="59182"/>
                  </a:lnTo>
                  <a:close/>
                </a:path>
                <a:path w="1643379" h="178435">
                  <a:moveTo>
                    <a:pt x="118618" y="95123"/>
                  </a:moveTo>
                  <a:lnTo>
                    <a:pt x="104902" y="83439"/>
                  </a:lnTo>
                  <a:lnTo>
                    <a:pt x="98171" y="77470"/>
                  </a:lnTo>
                  <a:lnTo>
                    <a:pt x="79883" y="97917"/>
                  </a:lnTo>
                  <a:lnTo>
                    <a:pt x="86614" y="103886"/>
                  </a:lnTo>
                  <a:lnTo>
                    <a:pt x="100838" y="116078"/>
                  </a:lnTo>
                  <a:lnTo>
                    <a:pt x="101219" y="116332"/>
                  </a:lnTo>
                  <a:lnTo>
                    <a:pt x="118618" y="95123"/>
                  </a:lnTo>
                  <a:close/>
                </a:path>
                <a:path w="1643379" h="178435">
                  <a:moveTo>
                    <a:pt x="161163" y="126365"/>
                  </a:moveTo>
                  <a:lnTo>
                    <a:pt x="158750" y="124841"/>
                  </a:lnTo>
                  <a:lnTo>
                    <a:pt x="145669" y="116078"/>
                  </a:lnTo>
                  <a:lnTo>
                    <a:pt x="139573" y="111506"/>
                  </a:lnTo>
                  <a:lnTo>
                    <a:pt x="123190" y="133477"/>
                  </a:lnTo>
                  <a:lnTo>
                    <a:pt x="129159" y="137922"/>
                  </a:lnTo>
                  <a:lnTo>
                    <a:pt x="143256" y="147574"/>
                  </a:lnTo>
                  <a:lnTo>
                    <a:pt x="146812" y="149733"/>
                  </a:lnTo>
                  <a:lnTo>
                    <a:pt x="161163" y="126365"/>
                  </a:lnTo>
                  <a:close/>
                </a:path>
                <a:path w="1643379" h="178435">
                  <a:moveTo>
                    <a:pt x="207264" y="147828"/>
                  </a:moveTo>
                  <a:lnTo>
                    <a:pt x="195707" y="144272"/>
                  </a:lnTo>
                  <a:lnTo>
                    <a:pt x="183261" y="138811"/>
                  </a:lnTo>
                  <a:lnTo>
                    <a:pt x="172466" y="164084"/>
                  </a:lnTo>
                  <a:lnTo>
                    <a:pt x="184912" y="169418"/>
                  </a:lnTo>
                  <a:lnTo>
                    <a:pt x="198755" y="173990"/>
                  </a:lnTo>
                  <a:lnTo>
                    <a:pt x="200787" y="174498"/>
                  </a:lnTo>
                  <a:lnTo>
                    <a:pt x="207264" y="147828"/>
                  </a:lnTo>
                  <a:close/>
                </a:path>
                <a:path w="1643379" h="178435">
                  <a:moveTo>
                    <a:pt x="262636" y="168783"/>
                  </a:moveTo>
                  <a:lnTo>
                    <a:pt x="250952" y="143891"/>
                  </a:lnTo>
                  <a:lnTo>
                    <a:pt x="246380" y="146050"/>
                  </a:lnTo>
                  <a:lnTo>
                    <a:pt x="241808" y="147955"/>
                  </a:lnTo>
                  <a:lnTo>
                    <a:pt x="236982" y="149352"/>
                  </a:lnTo>
                  <a:lnTo>
                    <a:pt x="232537" y="150241"/>
                  </a:lnTo>
                  <a:lnTo>
                    <a:pt x="229870" y="150495"/>
                  </a:lnTo>
                  <a:lnTo>
                    <a:pt x="231521" y="177800"/>
                  </a:lnTo>
                  <a:lnTo>
                    <a:pt x="234315" y="177673"/>
                  </a:lnTo>
                  <a:lnTo>
                    <a:pt x="241808" y="176403"/>
                  </a:lnTo>
                  <a:lnTo>
                    <a:pt x="249174" y="174371"/>
                  </a:lnTo>
                  <a:lnTo>
                    <a:pt x="256540" y="171577"/>
                  </a:lnTo>
                  <a:lnTo>
                    <a:pt x="262636" y="168783"/>
                  </a:lnTo>
                  <a:close/>
                </a:path>
                <a:path w="1643379" h="178435">
                  <a:moveTo>
                    <a:pt x="309880" y="132080"/>
                  </a:moveTo>
                  <a:lnTo>
                    <a:pt x="290322" y="112903"/>
                  </a:lnTo>
                  <a:lnTo>
                    <a:pt x="279273" y="123571"/>
                  </a:lnTo>
                  <a:lnTo>
                    <a:pt x="270764" y="130556"/>
                  </a:lnTo>
                  <a:lnTo>
                    <a:pt x="288290" y="151638"/>
                  </a:lnTo>
                  <a:lnTo>
                    <a:pt x="296672" y="144653"/>
                  </a:lnTo>
                  <a:lnTo>
                    <a:pt x="309245" y="132715"/>
                  </a:lnTo>
                  <a:lnTo>
                    <a:pt x="309880" y="132080"/>
                  </a:lnTo>
                  <a:close/>
                </a:path>
                <a:path w="1643379" h="178435">
                  <a:moveTo>
                    <a:pt x="346710" y="89916"/>
                  </a:moveTo>
                  <a:lnTo>
                    <a:pt x="325120" y="72898"/>
                  </a:lnTo>
                  <a:lnTo>
                    <a:pt x="322961" y="75819"/>
                  </a:lnTo>
                  <a:lnTo>
                    <a:pt x="312293" y="88646"/>
                  </a:lnTo>
                  <a:lnTo>
                    <a:pt x="308102" y="93472"/>
                  </a:lnTo>
                  <a:lnTo>
                    <a:pt x="328803" y="111506"/>
                  </a:lnTo>
                  <a:lnTo>
                    <a:pt x="332994" y="106680"/>
                  </a:lnTo>
                  <a:lnTo>
                    <a:pt x="344043" y="93218"/>
                  </a:lnTo>
                  <a:lnTo>
                    <a:pt x="346710" y="89916"/>
                  </a:lnTo>
                  <a:close/>
                </a:path>
                <a:path w="1643379" h="178435">
                  <a:moveTo>
                    <a:pt x="390652" y="11938"/>
                  </a:moveTo>
                  <a:lnTo>
                    <a:pt x="307340" y="51054"/>
                  </a:lnTo>
                  <a:lnTo>
                    <a:pt x="371983" y="101981"/>
                  </a:lnTo>
                  <a:lnTo>
                    <a:pt x="390652" y="11938"/>
                  </a:lnTo>
                  <a:close/>
                </a:path>
                <a:path w="1643379" h="178435">
                  <a:moveTo>
                    <a:pt x="528701" y="23622"/>
                  </a:moveTo>
                  <a:lnTo>
                    <a:pt x="510667" y="2921"/>
                  </a:lnTo>
                  <a:lnTo>
                    <a:pt x="490093" y="20955"/>
                  </a:lnTo>
                  <a:lnTo>
                    <a:pt x="508127" y="41656"/>
                  </a:lnTo>
                  <a:lnTo>
                    <a:pt x="528701" y="23622"/>
                  </a:lnTo>
                  <a:close/>
                </a:path>
                <a:path w="1643379" h="178435">
                  <a:moveTo>
                    <a:pt x="565023" y="64262"/>
                  </a:moveTo>
                  <a:lnTo>
                    <a:pt x="559943" y="58801"/>
                  </a:lnTo>
                  <a:lnTo>
                    <a:pt x="546862" y="44069"/>
                  </a:lnTo>
                  <a:lnTo>
                    <a:pt x="526288" y="62230"/>
                  </a:lnTo>
                  <a:lnTo>
                    <a:pt x="539496" y="77089"/>
                  </a:lnTo>
                  <a:lnTo>
                    <a:pt x="544830" y="82931"/>
                  </a:lnTo>
                  <a:lnTo>
                    <a:pt x="565023" y="64262"/>
                  </a:lnTo>
                  <a:close/>
                </a:path>
                <a:path w="1643379" h="178435">
                  <a:moveTo>
                    <a:pt x="602869" y="102489"/>
                  </a:moveTo>
                  <a:lnTo>
                    <a:pt x="595630" y="95885"/>
                  </a:lnTo>
                  <a:lnTo>
                    <a:pt x="583692" y="83947"/>
                  </a:lnTo>
                  <a:lnTo>
                    <a:pt x="563880" y="102997"/>
                  </a:lnTo>
                  <a:lnTo>
                    <a:pt x="564134" y="103124"/>
                  </a:lnTo>
                  <a:lnTo>
                    <a:pt x="576326" y="115316"/>
                  </a:lnTo>
                  <a:lnTo>
                    <a:pt x="584073" y="122555"/>
                  </a:lnTo>
                  <a:lnTo>
                    <a:pt x="602869" y="102489"/>
                  </a:lnTo>
                  <a:close/>
                </a:path>
                <a:path w="1643379" h="178435">
                  <a:moveTo>
                    <a:pt x="643636" y="134874"/>
                  </a:moveTo>
                  <a:lnTo>
                    <a:pt x="640715" y="133096"/>
                  </a:lnTo>
                  <a:lnTo>
                    <a:pt x="629920" y="125476"/>
                  </a:lnTo>
                  <a:lnTo>
                    <a:pt x="622681" y="119761"/>
                  </a:lnTo>
                  <a:lnTo>
                    <a:pt x="605663" y="141224"/>
                  </a:lnTo>
                  <a:lnTo>
                    <a:pt x="612775" y="146939"/>
                  </a:lnTo>
                  <a:lnTo>
                    <a:pt x="624840" y="155575"/>
                  </a:lnTo>
                  <a:lnTo>
                    <a:pt x="629158" y="158242"/>
                  </a:lnTo>
                  <a:lnTo>
                    <a:pt x="643636" y="134874"/>
                  </a:lnTo>
                  <a:close/>
                </a:path>
                <a:path w="1643379" h="178435">
                  <a:moveTo>
                    <a:pt x="688594" y="177927"/>
                  </a:moveTo>
                  <a:lnTo>
                    <a:pt x="686562" y="150622"/>
                  </a:lnTo>
                  <a:lnTo>
                    <a:pt x="687959" y="150622"/>
                  </a:lnTo>
                  <a:lnTo>
                    <a:pt x="681101" y="150114"/>
                  </a:lnTo>
                  <a:lnTo>
                    <a:pt x="679018" y="149961"/>
                  </a:lnTo>
                  <a:lnTo>
                    <a:pt x="678573" y="149860"/>
                  </a:lnTo>
                  <a:lnTo>
                    <a:pt x="670687" y="148082"/>
                  </a:lnTo>
                  <a:lnTo>
                    <a:pt x="665734" y="146177"/>
                  </a:lnTo>
                  <a:lnTo>
                    <a:pt x="655955" y="171831"/>
                  </a:lnTo>
                  <a:lnTo>
                    <a:pt x="660908" y="173736"/>
                  </a:lnTo>
                  <a:lnTo>
                    <a:pt x="673227" y="176784"/>
                  </a:lnTo>
                  <a:lnTo>
                    <a:pt x="673989" y="177038"/>
                  </a:lnTo>
                  <a:lnTo>
                    <a:pt x="674624" y="177038"/>
                  </a:lnTo>
                  <a:lnTo>
                    <a:pt x="675386" y="177165"/>
                  </a:lnTo>
                  <a:lnTo>
                    <a:pt x="685673" y="178054"/>
                  </a:lnTo>
                  <a:lnTo>
                    <a:pt x="687832" y="178054"/>
                  </a:lnTo>
                  <a:lnTo>
                    <a:pt x="688594" y="177927"/>
                  </a:lnTo>
                  <a:close/>
                </a:path>
                <a:path w="1643379" h="178435">
                  <a:moveTo>
                    <a:pt x="743966" y="148082"/>
                  </a:moveTo>
                  <a:lnTo>
                    <a:pt x="724789" y="128397"/>
                  </a:lnTo>
                  <a:lnTo>
                    <a:pt x="719709" y="133477"/>
                  </a:lnTo>
                  <a:lnTo>
                    <a:pt x="710311" y="141097"/>
                  </a:lnTo>
                  <a:lnTo>
                    <a:pt x="705612" y="144272"/>
                  </a:lnTo>
                  <a:lnTo>
                    <a:pt x="720852" y="167005"/>
                  </a:lnTo>
                  <a:lnTo>
                    <a:pt x="725551" y="163830"/>
                  </a:lnTo>
                  <a:lnTo>
                    <a:pt x="736854" y="154813"/>
                  </a:lnTo>
                  <a:lnTo>
                    <a:pt x="743966" y="148082"/>
                  </a:lnTo>
                  <a:close/>
                </a:path>
                <a:path w="1643379" h="178435">
                  <a:moveTo>
                    <a:pt x="780669" y="103886"/>
                  </a:moveTo>
                  <a:lnTo>
                    <a:pt x="758063" y="88392"/>
                  </a:lnTo>
                  <a:lnTo>
                    <a:pt x="748030" y="101854"/>
                  </a:lnTo>
                  <a:lnTo>
                    <a:pt x="742061" y="109220"/>
                  </a:lnTo>
                  <a:lnTo>
                    <a:pt x="763397" y="126492"/>
                  </a:lnTo>
                  <a:lnTo>
                    <a:pt x="769366" y="119126"/>
                  </a:lnTo>
                  <a:lnTo>
                    <a:pt x="779272" y="105918"/>
                  </a:lnTo>
                  <a:lnTo>
                    <a:pt x="780669" y="103886"/>
                  </a:lnTo>
                  <a:close/>
                </a:path>
                <a:path w="1643379" h="178435">
                  <a:moveTo>
                    <a:pt x="826516" y="11938"/>
                  </a:moveTo>
                  <a:lnTo>
                    <a:pt x="746379" y="57023"/>
                  </a:lnTo>
                  <a:lnTo>
                    <a:pt x="814451" y="103124"/>
                  </a:lnTo>
                  <a:lnTo>
                    <a:pt x="817346" y="81153"/>
                  </a:lnTo>
                  <a:lnTo>
                    <a:pt x="820026" y="60960"/>
                  </a:lnTo>
                  <a:lnTo>
                    <a:pt x="826516" y="11938"/>
                  </a:lnTo>
                  <a:close/>
                </a:path>
                <a:path w="1643379" h="178435">
                  <a:moveTo>
                    <a:pt x="966851" y="13716"/>
                  </a:moveTo>
                  <a:lnTo>
                    <a:pt x="943102" y="0"/>
                  </a:lnTo>
                  <a:lnTo>
                    <a:pt x="929386" y="23876"/>
                  </a:lnTo>
                  <a:lnTo>
                    <a:pt x="953262" y="37465"/>
                  </a:lnTo>
                  <a:lnTo>
                    <a:pt x="966851" y="13716"/>
                  </a:lnTo>
                  <a:close/>
                </a:path>
                <a:path w="1643379" h="178435">
                  <a:moveTo>
                    <a:pt x="1014603" y="39751"/>
                  </a:moveTo>
                  <a:lnTo>
                    <a:pt x="992251" y="27940"/>
                  </a:lnTo>
                  <a:lnTo>
                    <a:pt x="990727" y="27051"/>
                  </a:lnTo>
                  <a:lnTo>
                    <a:pt x="977265" y="50927"/>
                  </a:lnTo>
                  <a:lnTo>
                    <a:pt x="978916" y="51943"/>
                  </a:lnTo>
                  <a:lnTo>
                    <a:pt x="1001776" y="64008"/>
                  </a:lnTo>
                  <a:lnTo>
                    <a:pt x="1014603" y="39751"/>
                  </a:lnTo>
                  <a:close/>
                </a:path>
                <a:path w="1643379" h="178435">
                  <a:moveTo>
                    <a:pt x="1062863" y="61468"/>
                  </a:moveTo>
                  <a:lnTo>
                    <a:pt x="1062482" y="61341"/>
                  </a:lnTo>
                  <a:lnTo>
                    <a:pt x="1038860" y="51562"/>
                  </a:lnTo>
                  <a:lnTo>
                    <a:pt x="1026922" y="76200"/>
                  </a:lnTo>
                  <a:lnTo>
                    <a:pt x="1027811" y="76708"/>
                  </a:lnTo>
                  <a:lnTo>
                    <a:pt x="1051941" y="86741"/>
                  </a:lnTo>
                  <a:lnTo>
                    <a:pt x="1053592" y="87249"/>
                  </a:lnTo>
                  <a:lnTo>
                    <a:pt x="1062863" y="61468"/>
                  </a:lnTo>
                  <a:close/>
                </a:path>
                <a:path w="1643379" h="178435">
                  <a:moveTo>
                    <a:pt x="1112901" y="73914"/>
                  </a:moveTo>
                  <a:lnTo>
                    <a:pt x="1104265" y="72898"/>
                  </a:lnTo>
                  <a:lnTo>
                    <a:pt x="1094232" y="70993"/>
                  </a:lnTo>
                  <a:lnTo>
                    <a:pt x="1087628" y="69342"/>
                  </a:lnTo>
                  <a:lnTo>
                    <a:pt x="1081024" y="96012"/>
                  </a:lnTo>
                  <a:lnTo>
                    <a:pt x="1087628" y="97663"/>
                  </a:lnTo>
                  <a:lnTo>
                    <a:pt x="1099058" y="99822"/>
                  </a:lnTo>
                  <a:lnTo>
                    <a:pt x="1109726" y="101219"/>
                  </a:lnTo>
                  <a:lnTo>
                    <a:pt x="1112901" y="73914"/>
                  </a:lnTo>
                  <a:close/>
                </a:path>
                <a:path w="1643379" h="178435">
                  <a:moveTo>
                    <a:pt x="1170686" y="90170"/>
                  </a:moveTo>
                  <a:lnTo>
                    <a:pt x="1159002" y="65278"/>
                  </a:lnTo>
                  <a:lnTo>
                    <a:pt x="1149858" y="69088"/>
                  </a:lnTo>
                  <a:lnTo>
                    <a:pt x="1140714" y="71882"/>
                  </a:lnTo>
                  <a:lnTo>
                    <a:pt x="1136015" y="72771"/>
                  </a:lnTo>
                  <a:lnTo>
                    <a:pt x="1141222" y="99695"/>
                  </a:lnTo>
                  <a:lnTo>
                    <a:pt x="1145921" y="98806"/>
                  </a:lnTo>
                  <a:lnTo>
                    <a:pt x="1157732" y="95377"/>
                  </a:lnTo>
                  <a:lnTo>
                    <a:pt x="1169289" y="90805"/>
                  </a:lnTo>
                  <a:lnTo>
                    <a:pt x="1170686" y="90170"/>
                  </a:lnTo>
                  <a:close/>
                </a:path>
                <a:path w="1643379" h="178435">
                  <a:moveTo>
                    <a:pt x="1262380" y="11938"/>
                  </a:moveTo>
                  <a:lnTo>
                    <a:pt x="1171575" y="26924"/>
                  </a:lnTo>
                  <a:lnTo>
                    <a:pt x="1187437" y="48856"/>
                  </a:lnTo>
                  <a:lnTo>
                    <a:pt x="1180846" y="53340"/>
                  </a:lnTo>
                  <a:lnTo>
                    <a:pt x="1196340" y="75946"/>
                  </a:lnTo>
                  <a:lnTo>
                    <a:pt x="1203515" y="71069"/>
                  </a:lnTo>
                  <a:lnTo>
                    <a:pt x="1219835" y="93599"/>
                  </a:lnTo>
                  <a:lnTo>
                    <a:pt x="1247292" y="40894"/>
                  </a:lnTo>
                  <a:lnTo>
                    <a:pt x="1262380" y="11938"/>
                  </a:lnTo>
                  <a:close/>
                </a:path>
                <a:path w="1643379" h="178435">
                  <a:moveTo>
                    <a:pt x="1354569" y="24003"/>
                  </a:moveTo>
                  <a:lnTo>
                    <a:pt x="1336802" y="3048"/>
                  </a:lnTo>
                  <a:lnTo>
                    <a:pt x="1315974" y="20828"/>
                  </a:lnTo>
                  <a:lnTo>
                    <a:pt x="1333627" y="41783"/>
                  </a:lnTo>
                  <a:lnTo>
                    <a:pt x="1354569" y="24003"/>
                  </a:lnTo>
                  <a:close/>
                </a:path>
                <a:path w="1643379" h="178435">
                  <a:moveTo>
                    <a:pt x="1390256" y="65151"/>
                  </a:moveTo>
                  <a:lnTo>
                    <a:pt x="1372362" y="44704"/>
                  </a:lnTo>
                  <a:lnTo>
                    <a:pt x="1351661" y="62611"/>
                  </a:lnTo>
                  <a:lnTo>
                    <a:pt x="1363980" y="76962"/>
                  </a:lnTo>
                  <a:lnTo>
                    <a:pt x="1369949" y="83439"/>
                  </a:lnTo>
                  <a:lnTo>
                    <a:pt x="1390256" y="65151"/>
                  </a:lnTo>
                  <a:close/>
                </a:path>
                <a:path w="1643379" h="178435">
                  <a:moveTo>
                    <a:pt x="1427721" y="103886"/>
                  </a:moveTo>
                  <a:lnTo>
                    <a:pt x="1419479" y="95885"/>
                  </a:lnTo>
                  <a:lnTo>
                    <a:pt x="1408544" y="84836"/>
                  </a:lnTo>
                  <a:lnTo>
                    <a:pt x="1388999" y="104013"/>
                  </a:lnTo>
                  <a:lnTo>
                    <a:pt x="1399908" y="115189"/>
                  </a:lnTo>
                  <a:lnTo>
                    <a:pt x="1408671" y="123571"/>
                  </a:lnTo>
                  <a:lnTo>
                    <a:pt x="1427721" y="103886"/>
                  </a:lnTo>
                  <a:close/>
                </a:path>
                <a:path w="1643379" h="178435">
                  <a:moveTo>
                    <a:pt x="1468247" y="136398"/>
                  </a:moveTo>
                  <a:lnTo>
                    <a:pt x="1463167" y="133223"/>
                  </a:lnTo>
                  <a:lnTo>
                    <a:pt x="1452626" y="125603"/>
                  </a:lnTo>
                  <a:lnTo>
                    <a:pt x="1447419" y="121412"/>
                  </a:lnTo>
                  <a:lnTo>
                    <a:pt x="1430007" y="142494"/>
                  </a:lnTo>
                  <a:lnTo>
                    <a:pt x="1435227" y="146812"/>
                  </a:lnTo>
                  <a:lnTo>
                    <a:pt x="1447038" y="155448"/>
                  </a:lnTo>
                  <a:lnTo>
                    <a:pt x="1453515" y="159639"/>
                  </a:lnTo>
                  <a:lnTo>
                    <a:pt x="1468247" y="136398"/>
                  </a:lnTo>
                  <a:close/>
                </a:path>
                <a:path w="1643379" h="178435">
                  <a:moveTo>
                    <a:pt x="1513332" y="177673"/>
                  </a:moveTo>
                  <a:lnTo>
                    <a:pt x="1511325" y="150622"/>
                  </a:lnTo>
                  <a:lnTo>
                    <a:pt x="1511300" y="150241"/>
                  </a:lnTo>
                  <a:lnTo>
                    <a:pt x="1507591" y="150545"/>
                  </a:lnTo>
                  <a:lnTo>
                    <a:pt x="1502067" y="150114"/>
                  </a:lnTo>
                  <a:lnTo>
                    <a:pt x="1500314" y="149987"/>
                  </a:lnTo>
                  <a:lnTo>
                    <a:pt x="1499793" y="149860"/>
                  </a:lnTo>
                  <a:lnTo>
                    <a:pt x="1492250" y="148082"/>
                  </a:lnTo>
                  <a:lnTo>
                    <a:pt x="1490345" y="147447"/>
                  </a:lnTo>
                  <a:lnTo>
                    <a:pt x="1480439" y="172974"/>
                  </a:lnTo>
                  <a:lnTo>
                    <a:pt x="1506347" y="178054"/>
                  </a:lnTo>
                  <a:lnTo>
                    <a:pt x="1508633" y="178054"/>
                  </a:lnTo>
                  <a:lnTo>
                    <a:pt x="1513332" y="177673"/>
                  </a:lnTo>
                  <a:close/>
                </a:path>
                <a:path w="1643379" h="178435">
                  <a:moveTo>
                    <a:pt x="1567180" y="144272"/>
                  </a:moveTo>
                  <a:lnTo>
                    <a:pt x="1547749" y="124841"/>
                  </a:lnTo>
                  <a:lnTo>
                    <a:pt x="1539240" y="133477"/>
                  </a:lnTo>
                  <a:lnTo>
                    <a:pt x="1529842" y="141224"/>
                  </a:lnTo>
                  <a:lnTo>
                    <a:pt x="1529207" y="141605"/>
                  </a:lnTo>
                  <a:lnTo>
                    <a:pt x="1544955" y="164084"/>
                  </a:lnTo>
                  <a:lnTo>
                    <a:pt x="1545590" y="163703"/>
                  </a:lnTo>
                  <a:lnTo>
                    <a:pt x="1556639" y="154813"/>
                  </a:lnTo>
                  <a:lnTo>
                    <a:pt x="1567180" y="144272"/>
                  </a:lnTo>
                  <a:close/>
                </a:path>
                <a:path w="1643379" h="178435">
                  <a:moveTo>
                    <a:pt x="1602486" y="98806"/>
                  </a:moveTo>
                  <a:lnTo>
                    <a:pt x="1579626" y="83693"/>
                  </a:lnTo>
                  <a:lnTo>
                    <a:pt x="1575689" y="89662"/>
                  </a:lnTo>
                  <a:lnTo>
                    <a:pt x="1566672" y="102108"/>
                  </a:lnTo>
                  <a:lnTo>
                    <a:pt x="1564259" y="105029"/>
                  </a:lnTo>
                  <a:lnTo>
                    <a:pt x="1585849" y="122047"/>
                  </a:lnTo>
                  <a:lnTo>
                    <a:pt x="1588262" y="118999"/>
                  </a:lnTo>
                  <a:lnTo>
                    <a:pt x="1597914" y="105664"/>
                  </a:lnTo>
                  <a:lnTo>
                    <a:pt x="1602486" y="98806"/>
                  </a:lnTo>
                  <a:close/>
                </a:path>
                <a:path w="1643379" h="178435">
                  <a:moveTo>
                    <a:pt x="1643380" y="11938"/>
                  </a:moveTo>
                  <a:lnTo>
                    <a:pt x="1563751" y="58039"/>
                  </a:lnTo>
                  <a:lnTo>
                    <a:pt x="1632585" y="103251"/>
                  </a:lnTo>
                  <a:lnTo>
                    <a:pt x="1643380" y="11938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101</a:t>
            </a:fld>
            <a:endParaRPr spc="-25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2B4AF2-62C7-4EB2-ABDC-24C0617DF46F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167386"/>
            <a:ext cx="7647305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Binary</a:t>
            </a:r>
            <a:r>
              <a:rPr sz="3200" spc="-100" dirty="0"/>
              <a:t> </a:t>
            </a:r>
            <a:r>
              <a:rPr sz="3200" dirty="0"/>
              <a:t>to</a:t>
            </a:r>
            <a:r>
              <a:rPr sz="3200" spc="-55" dirty="0"/>
              <a:t> </a:t>
            </a:r>
            <a:r>
              <a:rPr sz="3200" dirty="0"/>
              <a:t>Gray</a:t>
            </a:r>
            <a:r>
              <a:rPr sz="3200" spc="-85" dirty="0"/>
              <a:t> </a:t>
            </a:r>
            <a:r>
              <a:rPr sz="3200" dirty="0"/>
              <a:t>Code</a:t>
            </a:r>
            <a:r>
              <a:rPr sz="3200" spc="-100" dirty="0"/>
              <a:t> </a:t>
            </a:r>
            <a:r>
              <a:rPr sz="3200" spc="-40" dirty="0"/>
              <a:t>Conversion-</a:t>
            </a:r>
            <a:r>
              <a:rPr sz="3200"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09" y="1142998"/>
            <a:ext cx="8520590" cy="52578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102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415931-81ED-4BA9-B545-5E7DB8A739BF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894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Gray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Binary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Conversion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9946" rIns="0" bIns="0" rtlCol="0">
            <a:spAutoFit/>
          </a:bodyPr>
          <a:lstStyle/>
          <a:p>
            <a:pPr marL="38608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86080" algn="l"/>
              </a:tabLst>
            </a:pPr>
            <a:r>
              <a:rPr spc="-25" dirty="0"/>
              <a:t>Gray-</a:t>
            </a:r>
            <a:r>
              <a:rPr spc="-10" dirty="0"/>
              <a:t>to-</a:t>
            </a:r>
            <a:r>
              <a:rPr dirty="0"/>
              <a:t>Binary</a:t>
            </a:r>
            <a:r>
              <a:rPr spc="-15" dirty="0"/>
              <a:t> </a:t>
            </a:r>
            <a:r>
              <a:rPr spc="-10" dirty="0"/>
              <a:t>Conversion</a:t>
            </a:r>
          </a:p>
          <a:p>
            <a:pPr marL="784225" marR="32384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8549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MSB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binary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corr 	</a:t>
            </a:r>
            <a:r>
              <a:rPr sz="2800" dirty="0">
                <a:latin typeface="Times New Roman"/>
                <a:cs typeface="Times New Roman"/>
              </a:rPr>
              <a:t>esponding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code.</a:t>
            </a:r>
            <a:endParaRPr sz="2800">
              <a:latin typeface="Times New Roman"/>
              <a:cs typeface="Times New Roman"/>
            </a:endParaRPr>
          </a:p>
          <a:p>
            <a:pPr marL="783590" marR="5080" lvl="1" indent="-28511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85495" algn="l"/>
              </a:tabLst>
            </a:pPr>
            <a:r>
              <a:rPr sz="2800" dirty="0">
                <a:latin typeface="Times New Roman"/>
                <a:cs typeface="Times New Roman"/>
              </a:rPr>
              <a:t>Add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binary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 generated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 	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next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adjacent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position.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Discard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carries</a:t>
            </a:r>
            <a:r>
              <a:rPr sz="2800" u="none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99109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Times New Roman"/>
                <a:cs typeface="Times New Roman"/>
              </a:rPr>
              <a:t>ex: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dirty="0"/>
              <a:t>convert</a:t>
            </a:r>
            <a:r>
              <a:rPr sz="2800" spc="-85" dirty="0"/>
              <a:t> </a:t>
            </a:r>
            <a:r>
              <a:rPr sz="2800" dirty="0"/>
              <a:t>the</a:t>
            </a:r>
            <a:r>
              <a:rPr sz="2800" spc="-70" dirty="0"/>
              <a:t> </a:t>
            </a:r>
            <a:r>
              <a:rPr sz="2800" dirty="0"/>
              <a:t>Gray</a:t>
            </a:r>
            <a:r>
              <a:rPr sz="2800" spc="-10" dirty="0"/>
              <a:t> </a:t>
            </a:r>
            <a:r>
              <a:rPr sz="2800" dirty="0"/>
              <a:t>code</a:t>
            </a:r>
            <a:r>
              <a:rPr sz="2800" spc="-65" dirty="0"/>
              <a:t> </a:t>
            </a:r>
            <a:r>
              <a:rPr sz="2800" dirty="0"/>
              <a:t>word</a:t>
            </a:r>
            <a:r>
              <a:rPr sz="2800" spc="10" dirty="0"/>
              <a:t> </a:t>
            </a:r>
            <a:r>
              <a:rPr sz="2400" spc="-10" dirty="0"/>
              <a:t>11011</a:t>
            </a:r>
            <a:r>
              <a:rPr sz="2400" spc="-15" dirty="0"/>
              <a:t> </a:t>
            </a:r>
            <a:r>
              <a:rPr sz="2400" dirty="0"/>
              <a:t>to</a:t>
            </a:r>
            <a:r>
              <a:rPr sz="2400" spc="-10" dirty="0"/>
              <a:t> binary</a:t>
            </a:r>
            <a:endParaRPr sz="2400">
              <a:latin typeface="Times New Roman"/>
              <a:cs typeface="Times New Roman"/>
            </a:endParaRPr>
          </a:p>
          <a:p>
            <a:pPr marL="1870710">
              <a:lnSpc>
                <a:spcPct val="100000"/>
              </a:lnSpc>
              <a:spcBef>
                <a:spcPts val="375"/>
              </a:spcBef>
              <a:tabLst>
                <a:tab pos="2602865" algn="l"/>
                <a:tab pos="3331210" algn="l"/>
                <a:tab pos="4063365" algn="l"/>
                <a:tab pos="4791710" algn="l"/>
                <a:tab pos="5340350" algn="l"/>
              </a:tabLst>
            </a:pPr>
            <a:r>
              <a:rPr sz="2400" b="1" spc="-50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20" dirty="0">
                <a:latin typeface="Courier New"/>
                <a:cs typeface="Courier New"/>
              </a:rPr>
              <a:t>Gray</a:t>
            </a:r>
            <a:endParaRPr sz="2400">
              <a:latin typeface="Courier New"/>
              <a:cs typeface="Courier New"/>
            </a:endParaRPr>
          </a:p>
          <a:p>
            <a:pPr marL="2236470">
              <a:lnSpc>
                <a:spcPct val="100000"/>
              </a:lnSpc>
              <a:spcBef>
                <a:spcPts val="575"/>
              </a:spcBef>
              <a:tabLst>
                <a:tab pos="2965450" algn="l"/>
                <a:tab pos="3697604" algn="l"/>
                <a:tab pos="4429125" algn="l"/>
              </a:tabLst>
            </a:pPr>
            <a:r>
              <a:rPr sz="2400" b="1" spc="-50" dirty="0">
                <a:latin typeface="Courier New"/>
                <a:cs typeface="Courier New"/>
              </a:rPr>
              <a:t>+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+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+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+</a:t>
            </a:r>
            <a:endParaRPr sz="2400">
              <a:latin typeface="Courier New"/>
              <a:cs typeface="Courier New"/>
            </a:endParaRPr>
          </a:p>
          <a:p>
            <a:pPr marL="1870710">
              <a:lnSpc>
                <a:spcPct val="100000"/>
              </a:lnSpc>
              <a:spcBef>
                <a:spcPts val="580"/>
              </a:spcBef>
              <a:tabLst>
                <a:tab pos="2602865" algn="l"/>
                <a:tab pos="3331210" algn="l"/>
                <a:tab pos="4063365" algn="l"/>
                <a:tab pos="4791710" algn="l"/>
                <a:tab pos="5340350" algn="l"/>
              </a:tabLst>
            </a:pPr>
            <a:r>
              <a:rPr sz="2400" b="1" spc="-50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50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10" dirty="0">
                <a:latin typeface="Courier New"/>
                <a:cs typeface="Courier New"/>
              </a:rPr>
              <a:t>Binary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2223" y="4954523"/>
            <a:ext cx="1914525" cy="617220"/>
            <a:chOff x="1792223" y="4954523"/>
            <a:chExt cx="1914525" cy="617220"/>
          </a:xfrm>
        </p:grpSpPr>
        <p:sp>
          <p:nvSpPr>
            <p:cNvPr id="5" name="object 5"/>
            <p:cNvSpPr/>
            <p:nvPr/>
          </p:nvSpPr>
          <p:spPr>
            <a:xfrm>
              <a:off x="2282952" y="4954523"/>
              <a:ext cx="1423670" cy="609600"/>
            </a:xfrm>
            <a:custGeom>
              <a:avLst/>
              <a:gdLst/>
              <a:ahLst/>
              <a:cxnLst/>
              <a:rect l="l" t="t" r="r" b="b"/>
              <a:pathLst>
                <a:path w="1423670" h="609600">
                  <a:moveTo>
                    <a:pt x="118872" y="414528"/>
                  </a:moveTo>
                  <a:lnTo>
                    <a:pt x="79248" y="414528"/>
                  </a:lnTo>
                  <a:lnTo>
                    <a:pt x="79248" y="0"/>
                  </a:lnTo>
                  <a:lnTo>
                    <a:pt x="39624" y="0"/>
                  </a:lnTo>
                  <a:lnTo>
                    <a:pt x="39624" y="414528"/>
                  </a:lnTo>
                  <a:lnTo>
                    <a:pt x="0" y="414528"/>
                  </a:lnTo>
                  <a:lnTo>
                    <a:pt x="59436" y="533400"/>
                  </a:lnTo>
                  <a:lnTo>
                    <a:pt x="108966" y="434340"/>
                  </a:lnTo>
                  <a:lnTo>
                    <a:pt x="118872" y="414528"/>
                  </a:lnTo>
                  <a:close/>
                </a:path>
                <a:path w="1423670" h="609600">
                  <a:moveTo>
                    <a:pt x="554736" y="414528"/>
                  </a:moveTo>
                  <a:lnTo>
                    <a:pt x="515112" y="414528"/>
                  </a:lnTo>
                  <a:lnTo>
                    <a:pt x="515112" y="0"/>
                  </a:lnTo>
                  <a:lnTo>
                    <a:pt x="475488" y="0"/>
                  </a:lnTo>
                  <a:lnTo>
                    <a:pt x="475488" y="414528"/>
                  </a:lnTo>
                  <a:lnTo>
                    <a:pt x="435864" y="414528"/>
                  </a:lnTo>
                  <a:lnTo>
                    <a:pt x="495300" y="533400"/>
                  </a:lnTo>
                  <a:lnTo>
                    <a:pt x="544830" y="434340"/>
                  </a:lnTo>
                  <a:lnTo>
                    <a:pt x="554736" y="414528"/>
                  </a:lnTo>
                  <a:close/>
                </a:path>
                <a:path w="1423670" h="609600">
                  <a:moveTo>
                    <a:pt x="990600" y="490728"/>
                  </a:moveTo>
                  <a:lnTo>
                    <a:pt x="950976" y="490728"/>
                  </a:lnTo>
                  <a:lnTo>
                    <a:pt x="950976" y="76200"/>
                  </a:lnTo>
                  <a:lnTo>
                    <a:pt x="911352" y="76200"/>
                  </a:lnTo>
                  <a:lnTo>
                    <a:pt x="911352" y="490728"/>
                  </a:lnTo>
                  <a:lnTo>
                    <a:pt x="871728" y="490728"/>
                  </a:lnTo>
                  <a:lnTo>
                    <a:pt x="931164" y="609600"/>
                  </a:lnTo>
                  <a:lnTo>
                    <a:pt x="980694" y="510540"/>
                  </a:lnTo>
                  <a:lnTo>
                    <a:pt x="990600" y="490728"/>
                  </a:lnTo>
                  <a:close/>
                </a:path>
                <a:path w="1423670" h="609600">
                  <a:moveTo>
                    <a:pt x="1423416" y="490728"/>
                  </a:moveTo>
                  <a:lnTo>
                    <a:pt x="1383792" y="490728"/>
                  </a:lnTo>
                  <a:lnTo>
                    <a:pt x="1383792" y="76200"/>
                  </a:lnTo>
                  <a:lnTo>
                    <a:pt x="1344168" y="76200"/>
                  </a:lnTo>
                  <a:lnTo>
                    <a:pt x="1344168" y="490728"/>
                  </a:lnTo>
                  <a:lnTo>
                    <a:pt x="1304544" y="490728"/>
                  </a:lnTo>
                  <a:lnTo>
                    <a:pt x="1363980" y="609600"/>
                  </a:lnTo>
                  <a:lnTo>
                    <a:pt x="1413510" y="510540"/>
                  </a:lnTo>
                  <a:lnTo>
                    <a:pt x="1423416" y="4907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2223" y="4954523"/>
              <a:ext cx="119380" cy="533400"/>
            </a:xfrm>
            <a:custGeom>
              <a:avLst/>
              <a:gdLst/>
              <a:ahLst/>
              <a:cxnLst/>
              <a:rect l="l" t="t" r="r" b="b"/>
              <a:pathLst>
                <a:path w="119380" h="533400">
                  <a:moveTo>
                    <a:pt x="39624" y="414528"/>
                  </a:moveTo>
                  <a:lnTo>
                    <a:pt x="0" y="414528"/>
                  </a:lnTo>
                  <a:lnTo>
                    <a:pt x="59436" y="533400"/>
                  </a:lnTo>
                  <a:lnTo>
                    <a:pt x="108965" y="434339"/>
                  </a:lnTo>
                  <a:lnTo>
                    <a:pt x="39624" y="434339"/>
                  </a:lnTo>
                  <a:lnTo>
                    <a:pt x="39624" y="414528"/>
                  </a:lnTo>
                  <a:close/>
                </a:path>
                <a:path w="119380" h="533400">
                  <a:moveTo>
                    <a:pt x="79248" y="0"/>
                  </a:moveTo>
                  <a:lnTo>
                    <a:pt x="39624" y="0"/>
                  </a:lnTo>
                  <a:lnTo>
                    <a:pt x="39624" y="434339"/>
                  </a:lnTo>
                  <a:lnTo>
                    <a:pt x="79248" y="434339"/>
                  </a:lnTo>
                  <a:lnTo>
                    <a:pt x="79248" y="0"/>
                  </a:lnTo>
                  <a:close/>
                </a:path>
                <a:path w="119380" h="533400">
                  <a:moveTo>
                    <a:pt x="118871" y="414528"/>
                  </a:moveTo>
                  <a:lnTo>
                    <a:pt x="79248" y="414528"/>
                  </a:lnTo>
                  <a:lnTo>
                    <a:pt x="79248" y="434339"/>
                  </a:lnTo>
                  <a:lnTo>
                    <a:pt x="108965" y="434339"/>
                  </a:lnTo>
                  <a:lnTo>
                    <a:pt x="118871" y="41452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9704" y="4954523"/>
              <a:ext cx="1645920" cy="617220"/>
            </a:xfrm>
            <a:custGeom>
              <a:avLst/>
              <a:gdLst/>
              <a:ahLst/>
              <a:cxnLst/>
              <a:rect l="l" t="t" r="r" b="b"/>
              <a:pathLst>
                <a:path w="1645920" h="617220">
                  <a:moveTo>
                    <a:pt x="80645" y="523113"/>
                  </a:moveTo>
                  <a:lnTo>
                    <a:pt x="57277" y="508889"/>
                  </a:lnTo>
                  <a:lnTo>
                    <a:pt x="0" y="602488"/>
                  </a:lnTo>
                  <a:lnTo>
                    <a:pt x="23368" y="616712"/>
                  </a:lnTo>
                  <a:lnTo>
                    <a:pt x="80645" y="523113"/>
                  </a:lnTo>
                  <a:close/>
                </a:path>
                <a:path w="1645920" h="617220">
                  <a:moveTo>
                    <a:pt x="180848" y="359283"/>
                  </a:moveTo>
                  <a:lnTo>
                    <a:pt x="157353" y="345059"/>
                  </a:lnTo>
                  <a:lnTo>
                    <a:pt x="100203" y="438658"/>
                  </a:lnTo>
                  <a:lnTo>
                    <a:pt x="123571" y="452882"/>
                  </a:lnTo>
                  <a:lnTo>
                    <a:pt x="180848" y="359283"/>
                  </a:lnTo>
                  <a:close/>
                </a:path>
                <a:path w="1645920" h="617220">
                  <a:moveTo>
                    <a:pt x="280924" y="195453"/>
                  </a:moveTo>
                  <a:lnTo>
                    <a:pt x="257556" y="181229"/>
                  </a:lnTo>
                  <a:lnTo>
                    <a:pt x="200279" y="274828"/>
                  </a:lnTo>
                  <a:lnTo>
                    <a:pt x="223774" y="289052"/>
                  </a:lnTo>
                  <a:lnTo>
                    <a:pt x="280924" y="195453"/>
                  </a:lnTo>
                  <a:close/>
                </a:path>
                <a:path w="1645920" h="617220">
                  <a:moveTo>
                    <a:pt x="337820" y="76200"/>
                  </a:moveTo>
                  <a:lnTo>
                    <a:pt x="259842" y="124968"/>
                  </a:lnTo>
                  <a:lnTo>
                    <a:pt x="329946" y="167894"/>
                  </a:lnTo>
                  <a:lnTo>
                    <a:pt x="337820" y="76200"/>
                  </a:lnTo>
                  <a:close/>
                </a:path>
                <a:path w="1645920" h="617220">
                  <a:moveTo>
                    <a:pt x="566293" y="519303"/>
                  </a:moveTo>
                  <a:lnTo>
                    <a:pt x="542036" y="506349"/>
                  </a:lnTo>
                  <a:lnTo>
                    <a:pt x="490347" y="603123"/>
                  </a:lnTo>
                  <a:lnTo>
                    <a:pt x="514477" y="616077"/>
                  </a:lnTo>
                  <a:lnTo>
                    <a:pt x="566293" y="519303"/>
                  </a:lnTo>
                  <a:close/>
                </a:path>
                <a:path w="1645920" h="617220">
                  <a:moveTo>
                    <a:pt x="656844" y="350012"/>
                  </a:moveTo>
                  <a:lnTo>
                    <a:pt x="632714" y="337058"/>
                  </a:lnTo>
                  <a:lnTo>
                    <a:pt x="580898" y="433832"/>
                  </a:lnTo>
                  <a:lnTo>
                    <a:pt x="605028" y="446786"/>
                  </a:lnTo>
                  <a:lnTo>
                    <a:pt x="656844" y="350012"/>
                  </a:lnTo>
                  <a:close/>
                </a:path>
                <a:path w="1645920" h="617220">
                  <a:moveTo>
                    <a:pt x="747395" y="180721"/>
                  </a:moveTo>
                  <a:lnTo>
                    <a:pt x="723265" y="167767"/>
                  </a:lnTo>
                  <a:lnTo>
                    <a:pt x="671449" y="264541"/>
                  </a:lnTo>
                  <a:lnTo>
                    <a:pt x="695706" y="277495"/>
                  </a:lnTo>
                  <a:lnTo>
                    <a:pt x="747395" y="180721"/>
                  </a:lnTo>
                  <a:close/>
                </a:path>
                <a:path w="1645920" h="617220">
                  <a:moveTo>
                    <a:pt x="828548" y="0"/>
                  </a:moveTo>
                  <a:lnTo>
                    <a:pt x="753491" y="53213"/>
                  </a:lnTo>
                  <a:lnTo>
                    <a:pt x="777621" y="66103"/>
                  </a:lnTo>
                  <a:lnTo>
                    <a:pt x="762127" y="95123"/>
                  </a:lnTo>
                  <a:lnTo>
                    <a:pt x="786257" y="108077"/>
                  </a:lnTo>
                  <a:lnTo>
                    <a:pt x="801776" y="79006"/>
                  </a:lnTo>
                  <a:lnTo>
                    <a:pt x="826008" y="91948"/>
                  </a:lnTo>
                  <a:lnTo>
                    <a:pt x="827049" y="53975"/>
                  </a:lnTo>
                  <a:lnTo>
                    <a:pt x="828548" y="0"/>
                  </a:lnTo>
                  <a:close/>
                </a:path>
                <a:path w="1645920" h="617220">
                  <a:moveTo>
                    <a:pt x="953135" y="523875"/>
                  </a:moveTo>
                  <a:lnTo>
                    <a:pt x="929894" y="509270"/>
                  </a:lnTo>
                  <a:lnTo>
                    <a:pt x="871728" y="602361"/>
                  </a:lnTo>
                  <a:lnTo>
                    <a:pt x="895096" y="616839"/>
                  </a:lnTo>
                  <a:lnTo>
                    <a:pt x="953135" y="523875"/>
                  </a:lnTo>
                  <a:close/>
                </a:path>
                <a:path w="1645920" h="617220">
                  <a:moveTo>
                    <a:pt x="1054989" y="360934"/>
                  </a:moveTo>
                  <a:lnTo>
                    <a:pt x="1031748" y="346456"/>
                  </a:lnTo>
                  <a:lnTo>
                    <a:pt x="973582" y="439547"/>
                  </a:lnTo>
                  <a:lnTo>
                    <a:pt x="996823" y="454025"/>
                  </a:lnTo>
                  <a:lnTo>
                    <a:pt x="1054989" y="360934"/>
                  </a:lnTo>
                  <a:close/>
                </a:path>
                <a:path w="1645920" h="617220">
                  <a:moveTo>
                    <a:pt x="1156716" y="198120"/>
                  </a:moveTo>
                  <a:lnTo>
                    <a:pt x="1133475" y="183642"/>
                  </a:lnTo>
                  <a:lnTo>
                    <a:pt x="1075309" y="276606"/>
                  </a:lnTo>
                  <a:lnTo>
                    <a:pt x="1098550" y="291211"/>
                  </a:lnTo>
                  <a:lnTo>
                    <a:pt x="1156716" y="198120"/>
                  </a:lnTo>
                  <a:close/>
                </a:path>
                <a:path w="1645920" h="617220">
                  <a:moveTo>
                    <a:pt x="1264412" y="0"/>
                  </a:moveTo>
                  <a:lnTo>
                    <a:pt x="1185926" y="48006"/>
                  </a:lnTo>
                  <a:lnTo>
                    <a:pt x="1209141" y="62522"/>
                  </a:lnTo>
                  <a:lnTo>
                    <a:pt x="1177036" y="113792"/>
                  </a:lnTo>
                  <a:lnTo>
                    <a:pt x="1200404" y="128397"/>
                  </a:lnTo>
                  <a:lnTo>
                    <a:pt x="1232395" y="77050"/>
                  </a:lnTo>
                  <a:lnTo>
                    <a:pt x="1255649" y="91567"/>
                  </a:lnTo>
                  <a:lnTo>
                    <a:pt x="1259535" y="50927"/>
                  </a:lnTo>
                  <a:lnTo>
                    <a:pt x="1264412" y="0"/>
                  </a:lnTo>
                  <a:close/>
                </a:path>
                <a:path w="1645920" h="617220">
                  <a:moveTo>
                    <a:pt x="1439291" y="446405"/>
                  </a:moveTo>
                  <a:lnTo>
                    <a:pt x="1415796" y="432308"/>
                  </a:lnTo>
                  <a:lnTo>
                    <a:pt x="1359281" y="526288"/>
                  </a:lnTo>
                  <a:lnTo>
                    <a:pt x="1382903" y="540512"/>
                  </a:lnTo>
                  <a:lnTo>
                    <a:pt x="1439291" y="446405"/>
                  </a:lnTo>
                  <a:close/>
                </a:path>
                <a:path w="1645920" h="617220">
                  <a:moveTo>
                    <a:pt x="1538097" y="281686"/>
                  </a:moveTo>
                  <a:lnTo>
                    <a:pt x="1514602" y="267589"/>
                  </a:lnTo>
                  <a:lnTo>
                    <a:pt x="1458087" y="361696"/>
                  </a:lnTo>
                  <a:lnTo>
                    <a:pt x="1481709" y="375793"/>
                  </a:lnTo>
                  <a:lnTo>
                    <a:pt x="1538097" y="281686"/>
                  </a:lnTo>
                  <a:close/>
                </a:path>
                <a:path w="1645920" h="617220">
                  <a:moveTo>
                    <a:pt x="1645412" y="76200"/>
                  </a:moveTo>
                  <a:lnTo>
                    <a:pt x="1567815" y="125603"/>
                  </a:lnTo>
                  <a:lnTo>
                    <a:pt x="1591310" y="139712"/>
                  </a:lnTo>
                  <a:lnTo>
                    <a:pt x="1556893" y="196977"/>
                  </a:lnTo>
                  <a:lnTo>
                    <a:pt x="1580388" y="211201"/>
                  </a:lnTo>
                  <a:lnTo>
                    <a:pt x="1614868" y="153847"/>
                  </a:lnTo>
                  <a:lnTo>
                    <a:pt x="1638300" y="167894"/>
                  </a:lnTo>
                  <a:lnTo>
                    <a:pt x="1641398" y="127889"/>
                  </a:lnTo>
                  <a:lnTo>
                    <a:pt x="1645412" y="762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103</a:t>
            </a:fld>
            <a:endParaRPr spc="-25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585A34F-E690-4634-951A-DAE4BC5C4D40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30" y="127457"/>
            <a:ext cx="693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1’s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compliment</a:t>
            </a:r>
            <a:r>
              <a:rPr sz="3600" b="1" spc="-10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2’s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compliment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707262"/>
            <a:ext cx="7947659" cy="3376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compliments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each</a:t>
            </a:r>
            <a:r>
              <a:rPr sz="3200" spc="-55">
                <a:latin typeface="Times New Roman"/>
                <a:cs typeface="Times New Roman"/>
              </a:rPr>
              <a:t> </a:t>
            </a:r>
            <a:r>
              <a:rPr lang="en-US" sz="3200" spc="-55" dirty="0" smtClean="0">
                <a:latin typeface="Times New Roman"/>
                <a:cs typeface="Times New Roman"/>
              </a:rPr>
              <a:t> </a:t>
            </a:r>
            <a:r>
              <a:rPr sz="3200" spc="-50" smtClean="0">
                <a:latin typeface="Times New Roman"/>
                <a:cs typeface="Times New Roman"/>
              </a:rPr>
              <a:t>n</a:t>
            </a:r>
            <a:r>
              <a:rPr sz="3200" smtClean="0">
                <a:latin typeface="Times New Roman"/>
                <a:cs typeface="Times New Roman"/>
              </a:rPr>
              <a:t>umber</a:t>
            </a:r>
            <a:r>
              <a:rPr sz="3200" spc="-55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r’s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complement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(r-</a:t>
            </a:r>
            <a:r>
              <a:rPr sz="3200" dirty="0">
                <a:latin typeface="Times New Roman"/>
                <a:cs typeface="Times New Roman"/>
              </a:rPr>
              <a:t>1)’s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complement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(base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2)</a:t>
            </a:r>
            <a:endParaRPr sz="32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2’s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complement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1’s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complement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477F9B-6E6D-47C2-9503-96D2FA84B1E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783" y="121361"/>
            <a:ext cx="3558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Times New Roman"/>
                <a:cs typeface="Times New Roman"/>
              </a:rPr>
              <a:t>1’s</a:t>
            </a:r>
            <a:r>
              <a:rPr sz="4000" b="1" spc="-18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Complement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39" y="746694"/>
            <a:ext cx="7009765" cy="189166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69570" indent="-34417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69570" algn="l"/>
              </a:tabLst>
            </a:pPr>
            <a:r>
              <a:rPr sz="3600" dirty="0">
                <a:latin typeface="Times New Roman"/>
                <a:cs typeface="Times New Roman"/>
              </a:rPr>
              <a:t>1’s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complement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(2</a:t>
            </a:r>
            <a:r>
              <a:rPr sz="3600" baseline="25462" dirty="0">
                <a:latin typeface="Times New Roman"/>
                <a:cs typeface="Times New Roman"/>
              </a:rPr>
              <a:t>n</a:t>
            </a:r>
            <a:r>
              <a:rPr sz="3600" spc="-37" baseline="25462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-</a:t>
            </a:r>
            <a:r>
              <a:rPr sz="3600" spc="-10" dirty="0">
                <a:latin typeface="Times New Roman"/>
                <a:cs typeface="Times New Roman"/>
              </a:rPr>
              <a:t>1)-</a:t>
            </a:r>
            <a:r>
              <a:rPr sz="3600" spc="-25" dirty="0">
                <a:latin typeface="Times New Roman"/>
                <a:cs typeface="Times New Roman"/>
              </a:rPr>
              <a:t>N.</a:t>
            </a:r>
            <a:endParaRPr sz="3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865"/>
              </a:spcBef>
              <a:tabLst>
                <a:tab pos="2242820" algn="l"/>
                <a:tab pos="3336290" algn="l"/>
              </a:tabLst>
            </a:pPr>
            <a:r>
              <a:rPr sz="3600" spc="75" dirty="0">
                <a:latin typeface="Arial"/>
                <a:cs typeface="Arial"/>
              </a:rPr>
              <a:t>–</a:t>
            </a:r>
            <a:r>
              <a:rPr sz="3600" spc="75" dirty="0">
                <a:latin typeface="Times New Roman"/>
                <a:cs typeface="Times New Roman"/>
              </a:rPr>
              <a:t>If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n=4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have</a:t>
            </a:r>
            <a:r>
              <a:rPr sz="3600" dirty="0">
                <a:latin typeface="Times New Roman"/>
                <a:cs typeface="Times New Roman"/>
              </a:rPr>
              <a:t>	(2</a:t>
            </a:r>
            <a:r>
              <a:rPr sz="3600" baseline="25462" dirty="0">
                <a:latin typeface="Times New Roman"/>
                <a:cs typeface="Times New Roman"/>
              </a:rPr>
              <a:t>n</a:t>
            </a:r>
            <a:r>
              <a:rPr sz="3600" spc="7" baseline="25462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-</a:t>
            </a:r>
            <a:r>
              <a:rPr sz="3600" dirty="0">
                <a:latin typeface="Times New Roman"/>
                <a:cs typeface="Times New Roman"/>
              </a:rPr>
              <a:t>1)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0000</a:t>
            </a:r>
            <a:endParaRPr sz="3600">
              <a:latin typeface="Times New Roman"/>
              <a:cs typeface="Times New Roman"/>
            </a:endParaRPr>
          </a:p>
          <a:p>
            <a:pPr marL="768985">
              <a:lnSpc>
                <a:spcPct val="100000"/>
              </a:lnSpc>
              <a:spcBef>
                <a:spcPts val="5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1113" y="1514932"/>
            <a:ext cx="1579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  <a:tab pos="1337310" algn="l"/>
              </a:tabLst>
            </a:pPr>
            <a:r>
              <a:rPr sz="3600" dirty="0">
                <a:latin typeface="Times New Roman"/>
                <a:cs typeface="Times New Roman"/>
              </a:rPr>
              <a:t>- </a:t>
            </a:r>
            <a:r>
              <a:rPr sz="3600" spc="-50" dirty="0"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0" dirty="0">
                <a:latin typeface="Times New Roman"/>
                <a:cs typeface="Times New Roman"/>
              </a:rPr>
              <a:t>=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22575"/>
            <a:ext cx="8757920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3600" dirty="0">
                <a:latin typeface="Times New Roman"/>
                <a:cs typeface="Times New Roman"/>
              </a:rPr>
              <a:t>So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n=4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would subtract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any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4-bit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</a:t>
            </a:r>
            <a:r>
              <a:rPr sz="3600" spc="-25" dirty="0">
                <a:latin typeface="Times New Roman"/>
                <a:cs typeface="Times New Roman"/>
              </a:rPr>
              <a:t> nu </a:t>
            </a:r>
            <a:r>
              <a:rPr sz="3600" dirty="0">
                <a:latin typeface="Times New Roman"/>
                <a:cs typeface="Times New Roman"/>
              </a:rPr>
              <a:t>mber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from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1111.</a:t>
            </a:r>
            <a:endParaRPr sz="3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</a:tabLst>
            </a:pP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just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inverting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bit.</a:t>
            </a:r>
            <a:endParaRPr sz="3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2339340" algn="l"/>
                <a:tab pos="5894070" algn="l"/>
              </a:tabLst>
            </a:pPr>
            <a:r>
              <a:rPr sz="3600" spc="-10" dirty="0">
                <a:latin typeface="Times New Roman"/>
                <a:cs typeface="Times New Roman"/>
              </a:rPr>
              <a:t>Example:</a:t>
            </a:r>
            <a:r>
              <a:rPr sz="3600" dirty="0">
                <a:latin typeface="Times New Roman"/>
                <a:cs typeface="Times New Roman"/>
              </a:rPr>
              <a:t>	1’s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compliment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1011001</a:t>
            </a:r>
            <a:endParaRPr sz="3600">
              <a:latin typeface="Times New Roman"/>
              <a:cs typeface="Times New Roman"/>
            </a:endParaRPr>
          </a:p>
          <a:p>
            <a:pPr marL="5387975" indent="-537527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5387975" algn="l"/>
                <a:tab pos="5921375" algn="l"/>
              </a:tabLst>
            </a:pPr>
            <a:r>
              <a:rPr sz="3600" spc="-25" dirty="0">
                <a:latin typeface="Times New Roman"/>
                <a:cs typeface="Times New Roman"/>
              </a:rPr>
              <a:t>is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0100110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99D5B4E-7910-4DE6-B168-EA1D298C08C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2" y="128981"/>
            <a:ext cx="37401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2’s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44" y="732673"/>
            <a:ext cx="7830820" cy="42945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9570" indent="-34417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69570" algn="l"/>
              </a:tabLst>
            </a:pP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2’s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complement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N=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2</a:t>
            </a:r>
            <a:r>
              <a:rPr sz="3975" baseline="25157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-</a:t>
            </a:r>
            <a:r>
              <a:rPr sz="4000" spc="-5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  <a:p>
            <a:pPr marL="369570" marR="17780" indent="-34480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69570" algn="l"/>
              </a:tabLst>
            </a:pPr>
            <a:r>
              <a:rPr sz="4000" dirty="0">
                <a:latin typeface="Times New Roman"/>
                <a:cs typeface="Times New Roman"/>
              </a:rPr>
              <a:t>Adding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1’s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complement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a </a:t>
            </a:r>
            <a:r>
              <a:rPr sz="4000" spc="-10" dirty="0">
                <a:latin typeface="Times New Roman"/>
                <a:cs typeface="Times New Roman"/>
              </a:rPr>
              <a:t>number.</a:t>
            </a:r>
            <a:endParaRPr sz="4000">
              <a:latin typeface="Times New Roman"/>
              <a:cs typeface="Times New Roman"/>
            </a:endParaRPr>
          </a:p>
          <a:p>
            <a:pPr marL="369570" indent="-34417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69570" algn="l"/>
              </a:tabLst>
            </a:pP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6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=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0110</a:t>
            </a:r>
            <a:endParaRPr sz="4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latin typeface="Arial"/>
                <a:cs typeface="Arial"/>
              </a:rPr>
              <a:t>–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1’s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complement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1001</a:t>
            </a:r>
            <a:endParaRPr sz="4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965"/>
              </a:spcBef>
            </a:pPr>
            <a:r>
              <a:rPr sz="4000" dirty="0">
                <a:latin typeface="Arial"/>
                <a:cs typeface="Arial"/>
              </a:rPr>
              <a:t>–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2’s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complement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1010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A228A5-38B8-4086-A9A9-2F2F05523F8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357" y="785565"/>
            <a:ext cx="8040193" cy="2915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092" y="1355541"/>
            <a:ext cx="955916" cy="235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742" y="479682"/>
            <a:ext cx="8144509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0">
              <a:lnSpc>
                <a:spcPct val="149600"/>
              </a:lnSpc>
              <a:spcBef>
                <a:spcPts val="95"/>
              </a:spcBef>
            </a:pPr>
            <a:r>
              <a:rPr sz="2500" dirty="0">
                <a:solidFill>
                  <a:srgbClr val="1F487C"/>
                </a:solidFill>
              </a:rPr>
              <a:t>Obtain</a:t>
            </a:r>
            <a:r>
              <a:rPr sz="2500" spc="-55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the</a:t>
            </a:r>
            <a:r>
              <a:rPr sz="2500" spc="-50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1’s</a:t>
            </a:r>
            <a:r>
              <a:rPr sz="2500" spc="-60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and</a:t>
            </a:r>
            <a:r>
              <a:rPr sz="2500" spc="-80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2’S</a:t>
            </a:r>
            <a:r>
              <a:rPr sz="2500" spc="-55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complements</a:t>
            </a:r>
            <a:r>
              <a:rPr sz="2500" spc="-35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of</a:t>
            </a:r>
            <a:r>
              <a:rPr sz="2500" spc="-75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the</a:t>
            </a:r>
            <a:r>
              <a:rPr sz="2500" spc="-40" dirty="0">
                <a:solidFill>
                  <a:srgbClr val="1F487C"/>
                </a:solidFill>
              </a:rPr>
              <a:t> </a:t>
            </a:r>
            <a:r>
              <a:rPr sz="2500" dirty="0">
                <a:solidFill>
                  <a:srgbClr val="1F487C"/>
                </a:solidFill>
              </a:rPr>
              <a:t>following</a:t>
            </a:r>
            <a:r>
              <a:rPr sz="2500" spc="-85" dirty="0">
                <a:solidFill>
                  <a:srgbClr val="1F487C"/>
                </a:solidFill>
              </a:rPr>
              <a:t> </a:t>
            </a:r>
            <a:r>
              <a:rPr sz="2500">
                <a:solidFill>
                  <a:srgbClr val="1F487C"/>
                </a:solidFill>
              </a:rPr>
              <a:t>binary</a:t>
            </a:r>
            <a:r>
              <a:rPr sz="2500" spc="-55">
                <a:solidFill>
                  <a:srgbClr val="1F487C"/>
                </a:solidFill>
              </a:rPr>
              <a:t> </a:t>
            </a:r>
            <a:r>
              <a:rPr sz="2500" spc="-25" smtClean="0">
                <a:solidFill>
                  <a:srgbClr val="1F487C"/>
                </a:solidFill>
              </a:rPr>
              <a:t>nu</a:t>
            </a:r>
            <a:r>
              <a:rPr sz="2500" smtClean="0">
                <a:solidFill>
                  <a:srgbClr val="1F487C"/>
                </a:solidFill>
              </a:rPr>
              <a:t>mbers</a:t>
            </a:r>
            <a:r>
              <a:rPr sz="2500" spc="-50" smtClean="0">
                <a:solidFill>
                  <a:srgbClr val="1F487C"/>
                </a:solidFill>
              </a:rPr>
              <a:t> </a:t>
            </a:r>
            <a:r>
              <a:rPr sz="2500" spc="-50" dirty="0">
                <a:solidFill>
                  <a:srgbClr val="1F487C"/>
                </a:solidFill>
              </a:rPr>
              <a:t>:</a:t>
            </a:r>
            <a:endParaRPr sz="25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48" y="2330639"/>
            <a:ext cx="6745997" cy="3009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742" y="2223897"/>
            <a:ext cx="67678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1F487C"/>
                </a:solidFill>
                <a:latin typeface="Carlito"/>
                <a:cs typeface="Carlito"/>
              </a:rPr>
              <a:t>(a)11101010</a:t>
            </a:r>
            <a:r>
              <a:rPr sz="2500" spc="-7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1F487C"/>
                </a:solidFill>
                <a:latin typeface="Carlito"/>
                <a:cs typeface="Carlito"/>
              </a:rPr>
              <a:t>(b)01111110</a:t>
            </a:r>
            <a:r>
              <a:rPr sz="2500" spc="-7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1F487C"/>
                </a:solidFill>
                <a:latin typeface="Carlito"/>
                <a:cs typeface="Carlito"/>
              </a:rPr>
              <a:t>(c)00000001</a:t>
            </a:r>
            <a:r>
              <a:rPr sz="2500" spc="-7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rlito"/>
                <a:cs typeface="Carlito"/>
              </a:rPr>
              <a:t>(d)10000000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9831" y="3766454"/>
            <a:ext cx="5862955" cy="773430"/>
            <a:chOff x="179831" y="3766454"/>
            <a:chExt cx="5862955" cy="7734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712" y="3766454"/>
              <a:ext cx="2174113" cy="2825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831" y="3968470"/>
              <a:ext cx="5862574" cy="57127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9831" y="4741814"/>
            <a:ext cx="5798820" cy="770255"/>
            <a:chOff x="179831" y="4741814"/>
            <a:chExt cx="5798820" cy="77025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140" y="4741814"/>
              <a:ext cx="2125851" cy="2825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831" y="4940782"/>
              <a:ext cx="5798566" cy="5712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29590" y="3656838"/>
            <a:ext cx="548259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9933"/>
                </a:solidFill>
                <a:latin typeface="Carlito"/>
                <a:cs typeface="Carlito"/>
              </a:rPr>
              <a:t>1’s</a:t>
            </a:r>
            <a:r>
              <a:rPr sz="2400" spc="-20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339933"/>
                </a:solidFill>
                <a:latin typeface="Carlito"/>
                <a:cs typeface="Carlito"/>
              </a:rPr>
              <a:t>complements: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Carlito"/>
                <a:cs typeface="Carlito"/>
              </a:rPr>
              <a:t>(a)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00010101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(b)10000001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(c)11111110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(d)01111111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2400" dirty="0">
                <a:solidFill>
                  <a:srgbClr val="339933"/>
                </a:solidFill>
                <a:latin typeface="Carlito"/>
                <a:cs typeface="Carlito"/>
              </a:rPr>
              <a:t>2’s</a:t>
            </a:r>
            <a:r>
              <a:rPr sz="2400" spc="-30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339933"/>
                </a:solidFill>
                <a:latin typeface="Carlito"/>
                <a:cs typeface="Carlito"/>
              </a:rPr>
              <a:t>complement</a:t>
            </a:r>
            <a:r>
              <a:rPr sz="2400" spc="-60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400" spc="-50" dirty="0">
                <a:solidFill>
                  <a:srgbClr val="339933"/>
                </a:solidFill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arlito"/>
                <a:cs typeface="Carlito"/>
              </a:rPr>
              <a:t>(a)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00010110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(b)10000010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(c)11111111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(d)10000000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107</a:t>
            </a:fld>
            <a:endParaRPr spc="-25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652C0E-2F26-4CE6-A793-BD04B618317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638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Subtraction</a:t>
            </a:r>
            <a:r>
              <a:rPr spc="-95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10" dirty="0"/>
              <a:t>Complements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153400" cy="449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108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E44A605-FFE0-43DF-83B2-C1E9205E0E2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90600"/>
            <a:ext cx="8001000" cy="4191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109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8088E4-E649-48C7-AC1F-88D2BD07A03E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11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28268" y="226806"/>
            <a:ext cx="787971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Which</a:t>
            </a:r>
            <a:r>
              <a:rPr sz="3200" spc="-6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logic</a:t>
            </a:r>
            <a:r>
              <a:rPr sz="3200" spc="-9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components</a:t>
            </a:r>
            <a:r>
              <a:rPr sz="3200" spc="-3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to</a:t>
            </a:r>
            <a:r>
              <a:rPr sz="3200" spc="-9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66"/>
                </a:solidFill>
                <a:latin typeface="Times New Roman"/>
                <a:cs typeface="Times New Roman"/>
              </a:rPr>
              <a:t>choose</a:t>
            </a:r>
            <a:r>
              <a:rPr sz="3200" spc="-1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338455" marR="73660" indent="-326390" algn="just">
              <a:lnSpc>
                <a:spcPct val="110100"/>
              </a:lnSpc>
              <a:spcBef>
                <a:spcPts val="385"/>
              </a:spcBef>
              <a:buFont typeface="Wingdings"/>
              <a:buChar char=""/>
              <a:tabLst>
                <a:tab pos="338455" algn="l"/>
                <a:tab pos="431800" algn="l"/>
              </a:tabLst>
            </a:pPr>
            <a:r>
              <a:rPr sz="3200" dirty="0">
                <a:latin typeface="Times New Roman"/>
                <a:cs typeface="Times New Roman"/>
              </a:rPr>
              <a:t>	There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implementation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technologies </a:t>
            </a:r>
            <a:r>
              <a:rPr sz="3200" dirty="0">
                <a:latin typeface="Times New Roman"/>
                <a:cs typeface="Times New Roman"/>
              </a:rPr>
              <a:t>Ex: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Programmable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devices,</a:t>
            </a:r>
            <a:r>
              <a:rPr sz="3200" spc="660" dirty="0">
                <a:latin typeface="Times New Roman"/>
                <a:cs typeface="Times New Roman"/>
              </a:rPr>
              <a:t>   </a:t>
            </a:r>
            <a:r>
              <a:rPr sz="3200" spc="-10" dirty="0">
                <a:latin typeface="Times New Roman"/>
                <a:cs typeface="Times New Roman"/>
              </a:rPr>
              <a:t>Transist </a:t>
            </a:r>
            <a:r>
              <a:rPr sz="3200" dirty="0">
                <a:latin typeface="Times New Roman"/>
                <a:cs typeface="Times New Roman"/>
              </a:rPr>
              <a:t>ors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chip</a:t>
            </a:r>
            <a:r>
              <a:rPr sz="3200" spc="-20" dirty="0">
                <a:latin typeface="Times New Roman"/>
                <a:cs typeface="Times New Roman"/>
              </a:rPr>
              <a:t> etc.</a:t>
            </a:r>
            <a:endParaRPr sz="3200">
              <a:latin typeface="Times New Roman"/>
              <a:cs typeface="Times New Roman"/>
            </a:endParaRPr>
          </a:p>
          <a:p>
            <a:pPr marL="338455" marR="5080" indent="-33591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3845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optimized</a:t>
            </a:r>
            <a:r>
              <a:rPr sz="3200" spc="3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and/or</a:t>
            </a:r>
            <a:r>
              <a:rPr sz="3200" spc="1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0066"/>
                </a:solidFill>
                <a:latin typeface="Times New Roman"/>
                <a:cs typeface="Times New Roman"/>
              </a:rPr>
              <a:t>t </a:t>
            </a:r>
            <a:r>
              <a:rPr sz="3200" dirty="0">
                <a:solidFill>
                  <a:srgbClr val="FF0066"/>
                </a:solidFill>
                <a:latin typeface="Times New Roman"/>
                <a:cs typeface="Times New Roman"/>
              </a:rPr>
              <a:t>ransformed</a:t>
            </a:r>
            <a:r>
              <a:rPr sz="3200" spc="-3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meet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constraints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7CBB9FC-00BB-4962-8A07-1C010F2B6EA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"/>
            <a:ext cx="7924800" cy="5791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110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89BA567-BAA0-4F84-BAA4-C4BFC15B9FAF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838200"/>
            <a:ext cx="7924801" cy="304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111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EE2224-6207-439E-9ECF-FAE4FA2193E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381001"/>
            <a:ext cx="8153400" cy="6019800"/>
            <a:chOff x="222504" y="381000"/>
            <a:chExt cx="8464550" cy="6297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4" y="381000"/>
              <a:ext cx="8464296" cy="5715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5602223"/>
              <a:ext cx="8458200" cy="1075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112</a:t>
            </a:fld>
            <a:endParaRPr spc="-2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0DBC20-5411-4DE9-AA5C-8B7457C2CA6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81000"/>
            <a:ext cx="8839200" cy="594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113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D5010CF-A2F4-44B9-B627-D3B8C4C4038D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872" y="286511"/>
            <a:ext cx="3048000" cy="4998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104" y="929639"/>
            <a:ext cx="3715512" cy="5141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114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2EA56E-CAEF-47D3-95B5-D811C3B2886C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072895"/>
            <a:ext cx="6144767" cy="4712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7094" y="320751"/>
            <a:ext cx="36261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/>
              <a:t>1.Propagation</a:t>
            </a:r>
            <a:r>
              <a:rPr sz="3200" spc="-75" dirty="0"/>
              <a:t> </a:t>
            </a:r>
            <a:r>
              <a:rPr sz="3200" spc="-10" dirty="0"/>
              <a:t>Delay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115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4FE253-02C0-4193-97A9-EF3FA53BE40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999744"/>
            <a:ext cx="6358128" cy="4785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1359" y="5145023"/>
            <a:ext cx="1572768" cy="847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116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04C7501-A357-426D-A360-555EAF80F87C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222" rIns="0" bIns="0" rtlCol="0">
            <a:spAutoFit/>
          </a:bodyPr>
          <a:lstStyle/>
          <a:p>
            <a:pPr marL="2513965">
              <a:lnSpc>
                <a:spcPct val="100000"/>
              </a:lnSpc>
              <a:spcBef>
                <a:spcPts val="90"/>
              </a:spcBef>
            </a:pPr>
            <a:r>
              <a:rPr sz="3200" spc="-20" dirty="0"/>
              <a:t>2.Power</a:t>
            </a:r>
            <a:r>
              <a:rPr sz="3200" spc="-135" dirty="0"/>
              <a:t> </a:t>
            </a:r>
            <a:r>
              <a:rPr sz="3200" spc="-30" dirty="0"/>
              <a:t>dissipation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850391" y="1673351"/>
            <a:ext cx="6294120" cy="4508500"/>
            <a:chOff x="850391" y="1673351"/>
            <a:chExt cx="6294120" cy="450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1673351"/>
              <a:ext cx="6294120" cy="2042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3358895"/>
              <a:ext cx="6294120" cy="282244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117</a:t>
            </a:fld>
            <a:endParaRPr spc="-25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9945D4-AB5D-4304-895F-C0CA749FC4A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222" rIns="0" bIns="0" rtlCol="0">
            <a:spAutoFit/>
          </a:bodyPr>
          <a:lstStyle/>
          <a:p>
            <a:pPr marL="273685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3.Figure</a:t>
            </a:r>
            <a:r>
              <a:rPr sz="3200" spc="-60" dirty="0"/>
              <a:t> </a:t>
            </a:r>
            <a:r>
              <a:rPr sz="3200" dirty="0"/>
              <a:t>of</a:t>
            </a:r>
            <a:r>
              <a:rPr sz="3200" spc="-105" dirty="0"/>
              <a:t> </a:t>
            </a:r>
            <a:r>
              <a:rPr sz="3200" spc="-10" dirty="0"/>
              <a:t>merit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356360"/>
            <a:ext cx="6001512" cy="20025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3103" y="3429000"/>
            <a:ext cx="6075045" cy="2520950"/>
            <a:chOff x="1213103" y="3429000"/>
            <a:chExt cx="6075045" cy="2520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3" y="3429000"/>
              <a:ext cx="6074664" cy="1463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743" y="4928616"/>
              <a:ext cx="2859024" cy="1021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118</a:t>
            </a:fld>
            <a:endParaRPr spc="-25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12220A-88D5-4143-BDAB-5E428FEC48F2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222" rIns="0" bIns="0" rtlCol="0">
            <a:spAutoFit/>
          </a:bodyPr>
          <a:lstStyle/>
          <a:p>
            <a:pPr marL="333121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4.Fan</a:t>
            </a:r>
            <a:r>
              <a:rPr sz="3200" spc="-145" dirty="0"/>
              <a:t> </a:t>
            </a:r>
            <a:r>
              <a:rPr sz="3200" spc="-25" dirty="0"/>
              <a:t>out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255" y="3358896"/>
            <a:ext cx="2572511" cy="2133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616" y="1286255"/>
            <a:ext cx="6144768" cy="1709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119</a:t>
            </a:fld>
            <a:endParaRPr spc="-2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128686B-F998-445C-B8B0-BBE5B61BC7DD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054" y="226517"/>
            <a:ext cx="26917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/>
                <a:cs typeface="Times New Roman"/>
              </a:rPr>
              <a:t>Digital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835" y="1244345"/>
            <a:ext cx="5207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Times New Roman"/>
                <a:cs typeface="Times New Roman"/>
              </a:rPr>
              <a:t>Digital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vs.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Analog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Waveforms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178" y="4277995"/>
            <a:ext cx="357822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Analog: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ts val="2039"/>
              </a:lnSpc>
            </a:pPr>
            <a:r>
              <a:rPr sz="2000" b="1" dirty="0">
                <a:latin typeface="Times New Roman"/>
                <a:cs typeface="Times New Roman"/>
              </a:rPr>
              <a:t>values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vary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over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broad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range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ts val="2220"/>
              </a:lnSpc>
            </a:pPr>
            <a:r>
              <a:rPr sz="2000" b="1" spc="-10" dirty="0">
                <a:latin typeface="Times New Roman"/>
                <a:cs typeface="Times New Roman"/>
              </a:rPr>
              <a:t>continuously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504" y="4277995"/>
            <a:ext cx="3279140" cy="588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Digital: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ts val="2220"/>
              </a:lnSpc>
            </a:pPr>
            <a:r>
              <a:rPr sz="2000" b="1" dirty="0">
                <a:latin typeface="Times New Roman"/>
                <a:cs typeface="Times New Roman"/>
              </a:rPr>
              <a:t>only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assumes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discrete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25974" y="1966456"/>
            <a:ext cx="2289175" cy="1832610"/>
            <a:chOff x="5925974" y="1966456"/>
            <a:chExt cx="2289175" cy="1832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734" y="1994283"/>
              <a:ext cx="85306" cy="1138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5974" y="1966456"/>
              <a:ext cx="140316" cy="1689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82282" y="2022806"/>
              <a:ext cx="2219960" cy="1762125"/>
            </a:xfrm>
            <a:custGeom>
              <a:avLst/>
              <a:gdLst/>
              <a:ahLst/>
              <a:cxnLst/>
              <a:rect l="l" t="t" r="r" b="b"/>
              <a:pathLst>
                <a:path w="2219959" h="1762125">
                  <a:moveTo>
                    <a:pt x="0" y="0"/>
                  </a:moveTo>
                  <a:lnTo>
                    <a:pt x="0" y="1761973"/>
                  </a:lnTo>
                </a:path>
                <a:path w="2219959" h="1762125">
                  <a:moveTo>
                    <a:pt x="0" y="881015"/>
                  </a:moveTo>
                  <a:lnTo>
                    <a:pt x="2219566" y="881015"/>
                  </a:lnTo>
                </a:path>
                <a:path w="2219959" h="1762125">
                  <a:moveTo>
                    <a:pt x="0" y="198868"/>
                  </a:moveTo>
                  <a:lnTo>
                    <a:pt x="2219566" y="198868"/>
                  </a:lnTo>
                </a:path>
                <a:path w="2219959" h="1762125">
                  <a:moveTo>
                    <a:pt x="0" y="1563173"/>
                  </a:moveTo>
                  <a:lnTo>
                    <a:pt x="2219566" y="1563173"/>
                  </a:lnTo>
                </a:path>
              </a:pathLst>
            </a:custGeom>
            <a:ln w="27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56579" y="2066299"/>
            <a:ext cx="30924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60" dirty="0">
                <a:latin typeface="Arial"/>
                <a:cs typeface="Arial"/>
              </a:rPr>
              <a:t>+5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1886" y="2805397"/>
            <a:ext cx="19494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8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6579" y="3430650"/>
            <a:ext cx="30924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85" dirty="0">
                <a:latin typeface="Arial"/>
                <a:cs typeface="Arial"/>
              </a:rPr>
              <a:t>–5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0817" y="2221675"/>
            <a:ext cx="1991995" cy="1364615"/>
          </a:xfrm>
          <a:custGeom>
            <a:avLst/>
            <a:gdLst/>
            <a:ahLst/>
            <a:cxnLst/>
            <a:rect l="l" t="t" r="r" b="b"/>
            <a:pathLst>
              <a:path w="1991995" h="1364614">
                <a:moveTo>
                  <a:pt x="0" y="682146"/>
                </a:moveTo>
                <a:lnTo>
                  <a:pt x="28227" y="397851"/>
                </a:lnTo>
                <a:lnTo>
                  <a:pt x="113845" y="170393"/>
                </a:lnTo>
                <a:lnTo>
                  <a:pt x="199156" y="28590"/>
                </a:lnTo>
                <a:lnTo>
                  <a:pt x="341230" y="0"/>
                </a:lnTo>
                <a:lnTo>
                  <a:pt x="426848" y="56835"/>
                </a:lnTo>
                <a:lnTo>
                  <a:pt x="540694" y="227343"/>
                </a:lnTo>
                <a:lnTo>
                  <a:pt x="626005" y="653786"/>
                </a:lnTo>
                <a:lnTo>
                  <a:pt x="682768" y="937851"/>
                </a:lnTo>
                <a:lnTo>
                  <a:pt x="768079" y="1193555"/>
                </a:lnTo>
                <a:lnTo>
                  <a:pt x="796614" y="1307388"/>
                </a:lnTo>
                <a:lnTo>
                  <a:pt x="881924" y="1364304"/>
                </a:lnTo>
                <a:lnTo>
                  <a:pt x="967184" y="1364304"/>
                </a:lnTo>
                <a:lnTo>
                  <a:pt x="1024280" y="1364304"/>
                </a:lnTo>
                <a:lnTo>
                  <a:pt x="1081120" y="1335714"/>
                </a:lnTo>
                <a:lnTo>
                  <a:pt x="1166635" y="1278798"/>
                </a:lnTo>
                <a:lnTo>
                  <a:pt x="1194927" y="1222157"/>
                </a:lnTo>
                <a:lnTo>
                  <a:pt x="1223475" y="1108324"/>
                </a:lnTo>
                <a:lnTo>
                  <a:pt x="1252023" y="966165"/>
                </a:lnTo>
                <a:lnTo>
                  <a:pt x="1308734" y="795692"/>
                </a:lnTo>
                <a:lnTo>
                  <a:pt x="1337282" y="454687"/>
                </a:lnTo>
                <a:lnTo>
                  <a:pt x="1422670" y="198983"/>
                </a:lnTo>
                <a:lnTo>
                  <a:pt x="1479638" y="56836"/>
                </a:lnTo>
                <a:lnTo>
                  <a:pt x="1565025" y="28590"/>
                </a:lnTo>
                <a:lnTo>
                  <a:pt x="1621737" y="28590"/>
                </a:lnTo>
                <a:lnTo>
                  <a:pt x="1678833" y="28590"/>
                </a:lnTo>
                <a:lnTo>
                  <a:pt x="1735672" y="56836"/>
                </a:lnTo>
                <a:lnTo>
                  <a:pt x="1820932" y="170393"/>
                </a:lnTo>
                <a:lnTo>
                  <a:pt x="1906192" y="369491"/>
                </a:lnTo>
                <a:lnTo>
                  <a:pt x="1991835" y="682146"/>
                </a:lnTo>
              </a:path>
            </a:pathLst>
          </a:custGeom>
          <a:ln w="26536">
            <a:solidFill>
              <a:srgbClr val="1878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0758" y="2975871"/>
            <a:ext cx="56515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3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25692" y="2849169"/>
            <a:ext cx="2330450" cy="992505"/>
            <a:chOff x="5925692" y="2849169"/>
            <a:chExt cx="2330450" cy="9925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3734" y="3699543"/>
              <a:ext cx="57077" cy="852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5692" y="3671495"/>
              <a:ext cx="113166" cy="1696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168" y="2849169"/>
              <a:ext cx="165877" cy="10898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607250" y="2044184"/>
            <a:ext cx="2457450" cy="1963420"/>
            <a:chOff x="1607250" y="2044184"/>
            <a:chExt cx="2457450" cy="19634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1966" y="2972065"/>
              <a:ext cx="192469" cy="1356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21538" y="2058471"/>
              <a:ext cx="2332990" cy="1934845"/>
            </a:xfrm>
            <a:custGeom>
              <a:avLst/>
              <a:gdLst/>
              <a:ahLst/>
              <a:cxnLst/>
              <a:rect l="l" t="t" r="r" b="b"/>
              <a:pathLst>
                <a:path w="2332990" h="1934845">
                  <a:moveTo>
                    <a:pt x="0" y="0"/>
                  </a:moveTo>
                  <a:lnTo>
                    <a:pt x="0" y="1934456"/>
                  </a:lnTo>
                </a:path>
                <a:path w="2332990" h="1934845">
                  <a:moveTo>
                    <a:pt x="0" y="967198"/>
                  </a:moveTo>
                  <a:lnTo>
                    <a:pt x="2332391" y="967198"/>
                  </a:lnTo>
                </a:path>
                <a:path w="2332990" h="1934845">
                  <a:moveTo>
                    <a:pt x="28416" y="284456"/>
                  </a:moveTo>
                  <a:lnTo>
                    <a:pt x="2019542" y="284456"/>
                  </a:lnTo>
                </a:path>
                <a:path w="2332990" h="1934845">
                  <a:moveTo>
                    <a:pt x="0" y="1649974"/>
                  </a:moveTo>
                  <a:lnTo>
                    <a:pt x="2218782" y="1649974"/>
                  </a:lnTo>
                </a:path>
              </a:pathLst>
            </a:custGeom>
            <a:ln w="25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24299" y="2159006"/>
            <a:ext cx="35052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225" dirty="0">
                <a:latin typeface="Arial"/>
                <a:cs typeface="Arial"/>
              </a:rPr>
              <a:t>+5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9556" y="2841806"/>
            <a:ext cx="21018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2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4299" y="3524571"/>
            <a:ext cx="30988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z="1800" spc="90" dirty="0">
                <a:latin typeface="Arial"/>
                <a:cs typeface="Arial"/>
              </a:rPr>
              <a:t>–5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3369" y="2557268"/>
            <a:ext cx="17970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16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7896" y="2557269"/>
            <a:ext cx="6324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95"/>
              </a:spcBef>
            </a:pPr>
            <a:r>
              <a:rPr sz="1800" spc="16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0286" y="2557269"/>
            <a:ext cx="60452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5"/>
              </a:spcBef>
            </a:pPr>
            <a:r>
              <a:rPr sz="1800" spc="16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3587" y="3069395"/>
            <a:ext cx="57785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6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65681" y="1974468"/>
            <a:ext cx="2357120" cy="2103120"/>
            <a:chOff x="1565681" y="1974468"/>
            <a:chExt cx="2357120" cy="2103120"/>
          </a:xfrm>
        </p:grpSpPr>
        <p:sp>
          <p:nvSpPr>
            <p:cNvPr id="30" name="object 30"/>
            <p:cNvSpPr/>
            <p:nvPr/>
          </p:nvSpPr>
          <p:spPr>
            <a:xfrm>
              <a:off x="1649954" y="2371350"/>
              <a:ext cx="2247265" cy="1365885"/>
            </a:xfrm>
            <a:custGeom>
              <a:avLst/>
              <a:gdLst/>
              <a:ahLst/>
              <a:cxnLst/>
              <a:rect l="l" t="t" r="r" b="b"/>
              <a:pathLst>
                <a:path w="2247265" h="1365885">
                  <a:moveTo>
                    <a:pt x="0" y="0"/>
                  </a:moveTo>
                  <a:lnTo>
                    <a:pt x="682756" y="0"/>
                  </a:lnTo>
                  <a:lnTo>
                    <a:pt x="682756" y="1365541"/>
                  </a:lnTo>
                  <a:lnTo>
                    <a:pt x="1365145" y="1365541"/>
                  </a:lnTo>
                  <a:lnTo>
                    <a:pt x="1365145" y="0"/>
                  </a:lnTo>
                  <a:lnTo>
                    <a:pt x="2019528" y="0"/>
                  </a:lnTo>
                  <a:lnTo>
                    <a:pt x="2019528" y="1365541"/>
                  </a:lnTo>
                  <a:lnTo>
                    <a:pt x="2247170" y="1365541"/>
                  </a:lnTo>
                </a:path>
              </a:pathLst>
            </a:custGeom>
            <a:ln w="4954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079" y="1974468"/>
              <a:ext cx="139333" cy="1678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5681" y="3880136"/>
              <a:ext cx="140130" cy="19712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12</a:t>
            </a:fld>
            <a:endParaRPr spc="-25" dirty="0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4F5572-2399-45E0-AE69-F6CC8BCFA94B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58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5.Noise</a:t>
            </a:r>
            <a:r>
              <a:rPr sz="3200" spc="-114" dirty="0"/>
              <a:t> </a:t>
            </a:r>
            <a:r>
              <a:rPr sz="3200" spc="-10" dirty="0"/>
              <a:t>Immunity</a:t>
            </a:r>
            <a:endParaRPr sz="3200"/>
          </a:p>
          <a:p>
            <a:pPr marL="158115" algn="ctr">
              <a:lnSpc>
                <a:spcPct val="100000"/>
              </a:lnSpc>
            </a:pPr>
            <a:r>
              <a:rPr sz="3200" dirty="0"/>
              <a:t>“</a:t>
            </a:r>
            <a:r>
              <a:rPr sz="2400" dirty="0"/>
              <a:t>The</a:t>
            </a:r>
            <a:r>
              <a:rPr sz="2400" spc="-75" dirty="0"/>
              <a:t> </a:t>
            </a:r>
            <a:r>
              <a:rPr sz="2400" spc="-10" dirty="0"/>
              <a:t>circuit</a:t>
            </a:r>
            <a:r>
              <a:rPr sz="2400" spc="-120" dirty="0"/>
              <a:t> </a:t>
            </a:r>
            <a:r>
              <a:rPr sz="2400" spc="-10" dirty="0"/>
              <a:t>ability</a:t>
            </a:r>
            <a:r>
              <a:rPr sz="2400" spc="-80" dirty="0"/>
              <a:t> </a:t>
            </a:r>
            <a:r>
              <a:rPr sz="2400" dirty="0"/>
              <a:t>to</a:t>
            </a:r>
            <a:r>
              <a:rPr sz="2400" spc="-105" dirty="0"/>
              <a:t> </a:t>
            </a:r>
            <a:r>
              <a:rPr sz="2400" spc="-30" dirty="0"/>
              <a:t>tolerate</a:t>
            </a:r>
            <a:r>
              <a:rPr sz="2400" spc="-90" dirty="0"/>
              <a:t> </a:t>
            </a:r>
            <a:r>
              <a:rPr sz="2400" dirty="0"/>
              <a:t>the</a:t>
            </a:r>
            <a:r>
              <a:rPr sz="2400" spc="-95" dirty="0"/>
              <a:t> </a:t>
            </a:r>
            <a:r>
              <a:rPr sz="2400" spc="-10" dirty="0"/>
              <a:t>noise</a:t>
            </a:r>
            <a:r>
              <a:rPr sz="2400" spc="-100" dirty="0"/>
              <a:t> </a:t>
            </a:r>
            <a:r>
              <a:rPr sz="2400" spc="-10" dirty="0"/>
              <a:t>signal”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128" y="1487424"/>
            <a:ext cx="4358639" cy="44409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9768" y="2855976"/>
            <a:ext cx="3069590" cy="1892935"/>
            <a:chOff x="429768" y="2855976"/>
            <a:chExt cx="3069590" cy="18929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2855976"/>
              <a:ext cx="3069335" cy="1359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215384"/>
              <a:ext cx="1551432" cy="533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120</a:t>
            </a:fld>
            <a:endParaRPr spc="-25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48E235-D82A-4951-B01E-C80CAA7F03CD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222" rIns="0" bIns="0" rtlCol="0">
            <a:spAutoFit/>
          </a:bodyPr>
          <a:lstStyle/>
          <a:p>
            <a:pPr marL="2044700">
              <a:lnSpc>
                <a:spcPct val="100000"/>
              </a:lnSpc>
              <a:spcBef>
                <a:spcPts val="90"/>
              </a:spcBef>
            </a:pPr>
            <a:r>
              <a:rPr sz="3200" spc="-35" dirty="0"/>
              <a:t>6.Operating</a:t>
            </a:r>
            <a:r>
              <a:rPr sz="3200" spc="-80" dirty="0"/>
              <a:t> </a:t>
            </a:r>
            <a:r>
              <a:rPr sz="3200" spc="-50" dirty="0"/>
              <a:t>Temperature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5895" y="1856232"/>
            <a:ext cx="4712208" cy="30967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121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10B0AE-4299-4126-9654-AEF756B53675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65785"/>
            <a:ext cx="568553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93545" algn="l"/>
              </a:tabLst>
            </a:pPr>
            <a:r>
              <a:rPr sz="2800" spc="-10" smtClean="0"/>
              <a:t>7.Voltage</a:t>
            </a:r>
            <a:r>
              <a:rPr lang="en-US" sz="2800" spc="-10" dirty="0" smtClean="0"/>
              <a:t> and</a:t>
            </a:r>
            <a:r>
              <a:rPr sz="2800" spc="-80" smtClean="0"/>
              <a:t> </a:t>
            </a:r>
            <a:r>
              <a:rPr sz="2800" spc="-20" dirty="0"/>
              <a:t>Current</a:t>
            </a:r>
            <a:r>
              <a:rPr sz="2800" spc="-105" dirty="0"/>
              <a:t> </a:t>
            </a:r>
            <a:r>
              <a:rPr sz="2800" spc="-30" dirty="0"/>
              <a:t>Parameters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56488" y="1286255"/>
            <a:ext cx="6931659" cy="4498975"/>
            <a:chOff x="856488" y="1286255"/>
            <a:chExt cx="6931659" cy="4498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488" y="1286255"/>
              <a:ext cx="6931152" cy="23957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488" y="3642360"/>
              <a:ext cx="6931152" cy="21427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122</a:t>
            </a:fld>
            <a:endParaRPr spc="-25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562000-558C-40D3-93BF-3B67C8A30DD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643127"/>
            <a:ext cx="6571488" cy="30723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5232" y="4072128"/>
            <a:ext cx="2910840" cy="2017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123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245369-E7C6-40AE-9EA9-8759C31CC7FB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962988"/>
            <a:ext cx="6266815" cy="61491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>
                <a:solidFill>
                  <a:srgbClr val="FA0027"/>
                </a:solidFill>
              </a:rPr>
              <a:t>Error</a:t>
            </a:r>
            <a:r>
              <a:rPr sz="3900" spc="-135">
                <a:solidFill>
                  <a:srgbClr val="FA0027"/>
                </a:solidFill>
              </a:rPr>
              <a:t> </a:t>
            </a:r>
            <a:r>
              <a:rPr sz="3900" spc="-20" smtClean="0">
                <a:solidFill>
                  <a:srgbClr val="FA0027"/>
                </a:solidFill>
              </a:rPr>
              <a:t>Detection</a:t>
            </a:r>
            <a:r>
              <a:rPr sz="3900" smtClean="0">
                <a:solidFill>
                  <a:srgbClr val="FA0027"/>
                </a:solidFill>
              </a:rPr>
              <a:t>&amp;</a:t>
            </a:r>
            <a:r>
              <a:rPr sz="3900" spc="-175" smtClean="0">
                <a:solidFill>
                  <a:srgbClr val="FA0027"/>
                </a:solidFill>
              </a:rPr>
              <a:t> </a:t>
            </a:r>
            <a:r>
              <a:rPr sz="3900" spc="-10" dirty="0">
                <a:solidFill>
                  <a:srgbClr val="FA0027"/>
                </a:solidFill>
              </a:rPr>
              <a:t>Correction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2362200" y="2667000"/>
            <a:ext cx="2912110" cy="16637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32740" algn="l"/>
              </a:tabLst>
            </a:pPr>
            <a:r>
              <a:rPr sz="3000" b="1" dirty="0">
                <a:solidFill>
                  <a:srgbClr val="00AC00"/>
                </a:solidFill>
                <a:latin typeface="Times New Roman"/>
                <a:cs typeface="Times New Roman"/>
              </a:rPr>
              <a:t>Types</a:t>
            </a:r>
            <a:r>
              <a:rPr sz="3000" b="1" spc="40" dirty="0">
                <a:solidFill>
                  <a:srgbClr val="00AC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AC00"/>
                </a:solidFill>
                <a:latin typeface="Times New Roman"/>
                <a:cs typeface="Times New Roman"/>
              </a:rPr>
              <a:t>of</a:t>
            </a:r>
            <a:r>
              <a:rPr sz="3000" b="1" spc="-180" dirty="0">
                <a:solidFill>
                  <a:srgbClr val="00AC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AC00"/>
                </a:solidFill>
                <a:latin typeface="Times New Roman"/>
                <a:cs typeface="Times New Roman"/>
              </a:rPr>
              <a:t>Errors</a:t>
            </a: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332740" algn="l"/>
              </a:tabLst>
            </a:pPr>
            <a:r>
              <a:rPr sz="3000" b="1" spc="-10" dirty="0">
                <a:solidFill>
                  <a:srgbClr val="00AC00"/>
                </a:solidFill>
                <a:latin typeface="Times New Roman"/>
                <a:cs typeface="Times New Roman"/>
              </a:rPr>
              <a:t>Detection</a:t>
            </a: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332740" algn="l"/>
              </a:tabLst>
            </a:pPr>
            <a:r>
              <a:rPr sz="3000" b="1" spc="-10" dirty="0">
                <a:solidFill>
                  <a:srgbClr val="00AC00"/>
                </a:solidFill>
                <a:latin typeface="Times New Roman"/>
                <a:cs typeface="Times New Roman"/>
              </a:rPr>
              <a:t>Correction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637C4B8-E0E5-4771-B76A-2047C75D7EEE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124</a:t>
            </a:fld>
            <a:endParaRPr lang="en-US" spc="-25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5452" rIns="0" bIns="0" rtlCol="0">
            <a:spAutoFit/>
          </a:bodyPr>
          <a:lstStyle/>
          <a:p>
            <a:pPr marL="30492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Sources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errors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1529588"/>
            <a:ext cx="6358890" cy="444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marR="414655" indent="-265430" algn="just">
              <a:lnSpc>
                <a:spcPct val="100000"/>
              </a:lnSpc>
              <a:spcBef>
                <a:spcPts val="105"/>
              </a:spcBef>
              <a:buChar char="–"/>
              <a:tabLst>
                <a:tab pos="292735" algn="l"/>
              </a:tabLst>
            </a:pPr>
            <a:r>
              <a:rPr sz="2900" spc="-10" dirty="0">
                <a:latin typeface="Times New Roman"/>
                <a:cs typeface="Times New Roman"/>
              </a:rPr>
              <a:t>a)Electromagnetic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distortion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signal: </a:t>
            </a:r>
            <a:r>
              <a:rPr sz="2900" dirty="0">
                <a:latin typeface="Times New Roman"/>
                <a:cs typeface="Times New Roman"/>
              </a:rPr>
              <a:t>“noise”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on the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line.</a:t>
            </a:r>
            <a:endParaRPr sz="2900">
              <a:latin typeface="Times New Roman"/>
              <a:cs typeface="Times New Roman"/>
            </a:endParaRPr>
          </a:p>
          <a:p>
            <a:pPr marL="264160" marR="709295" indent="-252095" algn="just">
              <a:lnSpc>
                <a:spcPct val="100000"/>
              </a:lnSpc>
              <a:buChar char="–"/>
              <a:tabLst>
                <a:tab pos="265430" algn="l"/>
              </a:tabLst>
            </a:pPr>
            <a:r>
              <a:rPr sz="2900" dirty="0">
                <a:latin typeface="Times New Roman"/>
                <a:cs typeface="Times New Roman"/>
              </a:rPr>
              <a:t>b)Error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sampling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pulse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relative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Times New Roman"/>
                <a:cs typeface="Times New Roman"/>
              </a:rPr>
              <a:t>to 	</a:t>
            </a:r>
            <a:r>
              <a:rPr sz="2900" dirty="0">
                <a:latin typeface="Times New Roman"/>
                <a:cs typeface="Times New Roman"/>
              </a:rPr>
              <a:t>neighbor</a:t>
            </a:r>
            <a:r>
              <a:rPr sz="2900" spc="-10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pulse: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“inter-</a:t>
            </a:r>
            <a:r>
              <a:rPr sz="2900" dirty="0">
                <a:latin typeface="Times New Roman"/>
                <a:cs typeface="Times New Roman"/>
              </a:rPr>
              <a:t>symbol</a:t>
            </a:r>
            <a:r>
              <a:rPr sz="2900" spc="61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interf 	erence”</a:t>
            </a:r>
            <a:endParaRPr sz="2900">
              <a:latin typeface="Times New Roman"/>
              <a:cs typeface="Times New Roman"/>
            </a:endParaRPr>
          </a:p>
          <a:p>
            <a:pPr marL="291465" marR="344170" indent="-26416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292735" algn="l"/>
              </a:tabLst>
            </a:pPr>
            <a:r>
              <a:rPr sz="2900" dirty="0">
                <a:latin typeface="Times New Roman"/>
                <a:cs typeface="Times New Roman"/>
              </a:rPr>
              <a:t>c)Energy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coupling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due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nearby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links: 	“cross-talk”.</a:t>
            </a:r>
            <a:endParaRPr sz="2900">
              <a:latin typeface="Times New Roman"/>
              <a:cs typeface="Times New Roman"/>
            </a:endParaRPr>
          </a:p>
          <a:p>
            <a:pPr marL="291465" marR="5080" indent="-264160" algn="just">
              <a:lnSpc>
                <a:spcPct val="100000"/>
              </a:lnSpc>
              <a:buChar char="–"/>
              <a:tabLst>
                <a:tab pos="292735" algn="l"/>
              </a:tabLst>
            </a:pPr>
            <a:r>
              <a:rPr sz="2900" dirty="0">
                <a:latin typeface="Times New Roman"/>
                <a:cs typeface="Times New Roman"/>
              </a:rPr>
              <a:t>d)The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storage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information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on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670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Times New Roman"/>
                <a:cs typeface="Times New Roman"/>
              </a:rPr>
              <a:t>mag 	</a:t>
            </a:r>
            <a:r>
              <a:rPr sz="2900" dirty="0">
                <a:latin typeface="Times New Roman"/>
                <a:cs typeface="Times New Roman"/>
              </a:rPr>
              <a:t>netic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devices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prone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errors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due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695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Times New Roman"/>
                <a:cs typeface="Times New Roman"/>
              </a:rPr>
              <a:t>un 	</a:t>
            </a:r>
            <a:r>
              <a:rPr sz="2900" dirty="0">
                <a:latin typeface="Times New Roman"/>
                <a:cs typeface="Times New Roman"/>
              </a:rPr>
              <a:t>even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magnetic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surface,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dust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etc.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C2B550-AD8D-4889-9F5A-7E90CD6332E2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125</a:t>
            </a:fld>
            <a:endParaRPr lang="en-US" spc="-25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2365248"/>
            <a:ext cx="7909559" cy="2240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1422" y="836803"/>
            <a:ext cx="245999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90" dirty="0">
                <a:solidFill>
                  <a:srgbClr val="CC0066"/>
                </a:solidFill>
              </a:rPr>
              <a:t>Types</a:t>
            </a:r>
            <a:r>
              <a:rPr sz="3300" spc="-155" dirty="0">
                <a:solidFill>
                  <a:srgbClr val="CC0066"/>
                </a:solidFill>
              </a:rPr>
              <a:t> </a:t>
            </a:r>
            <a:r>
              <a:rPr sz="3300" dirty="0">
                <a:solidFill>
                  <a:srgbClr val="CC0066"/>
                </a:solidFill>
              </a:rPr>
              <a:t>of</a:t>
            </a:r>
            <a:r>
              <a:rPr sz="3300" spc="-110" dirty="0">
                <a:solidFill>
                  <a:srgbClr val="CC0066"/>
                </a:solidFill>
              </a:rPr>
              <a:t> </a:t>
            </a:r>
            <a:r>
              <a:rPr sz="3300" spc="-35" dirty="0">
                <a:solidFill>
                  <a:srgbClr val="CC0066"/>
                </a:solidFill>
              </a:rPr>
              <a:t>Errors</a:t>
            </a:r>
            <a:endParaRPr sz="33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0A0D01-FB35-499A-845D-710F0E9B8AC7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126</a:t>
            </a:fld>
            <a:endParaRPr lang="en-US" spc="-25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2667397"/>
            <a:ext cx="8043672" cy="1608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129" rIns="0" bIns="0" rtlCol="0">
            <a:spAutoFit/>
          </a:bodyPr>
          <a:lstStyle/>
          <a:p>
            <a:pPr marL="264795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00259E"/>
                </a:solidFill>
              </a:rPr>
              <a:t>Single-</a:t>
            </a:r>
            <a:r>
              <a:rPr sz="3000" spc="-30" dirty="0">
                <a:solidFill>
                  <a:srgbClr val="00259E"/>
                </a:solidFill>
              </a:rPr>
              <a:t>bit</a:t>
            </a:r>
            <a:r>
              <a:rPr sz="3000" spc="-80" dirty="0">
                <a:solidFill>
                  <a:srgbClr val="00259E"/>
                </a:solidFill>
              </a:rPr>
              <a:t> </a:t>
            </a:r>
            <a:r>
              <a:rPr sz="3000" spc="-10" dirty="0">
                <a:solidFill>
                  <a:srgbClr val="00259E"/>
                </a:solidFill>
              </a:rPr>
              <a:t>error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5C22858-B7D7-420C-92B0-639A121518B7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127</a:t>
            </a:fld>
            <a:endParaRPr lang="en-US" spc="-25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2142969"/>
            <a:ext cx="7159752" cy="2751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4109" y="566369"/>
            <a:ext cx="16706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00259E"/>
                </a:solidFill>
              </a:rPr>
              <a:t>Burst</a:t>
            </a:r>
            <a:r>
              <a:rPr sz="3000" spc="-125" dirty="0">
                <a:solidFill>
                  <a:srgbClr val="00259E"/>
                </a:solidFill>
              </a:rPr>
              <a:t> </a:t>
            </a:r>
            <a:r>
              <a:rPr sz="3000" spc="-10" dirty="0">
                <a:solidFill>
                  <a:srgbClr val="00259E"/>
                </a:solidFill>
              </a:rPr>
              <a:t>error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A305BAB-6BC8-4157-B57F-1FCA3825FDE5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128</a:t>
            </a:fld>
            <a:endParaRPr lang="en-US" spc="-25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2587811"/>
            <a:ext cx="8168640" cy="183023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B29D4D-F8B3-4051-9791-EAB5348E24B3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129</a:t>
            </a:fld>
            <a:endParaRPr lang="en-US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910" y="205562"/>
            <a:ext cx="793432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33650" marR="5080" indent="-2521585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Times New Roman"/>
                <a:cs typeface="Times New Roman"/>
              </a:rPr>
              <a:t>Advantages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Digital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System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>
                <a:latin typeface="Times New Roman"/>
                <a:cs typeface="Times New Roman"/>
              </a:rPr>
              <a:t>over</a:t>
            </a:r>
            <a:r>
              <a:rPr sz="2800" b="1" spc="-325">
                <a:latin typeface="Times New Roman"/>
                <a:cs typeface="Times New Roman"/>
              </a:rPr>
              <a:t> </a:t>
            </a:r>
            <a:r>
              <a:rPr sz="2800" b="1" spc="-50" smtClean="0">
                <a:latin typeface="Times New Roman"/>
                <a:cs typeface="Times New Roman"/>
              </a:rPr>
              <a:t>A</a:t>
            </a:r>
            <a:r>
              <a:rPr sz="2800" b="1" smtClean="0">
                <a:latin typeface="Times New Roman"/>
                <a:cs typeface="Times New Roman"/>
              </a:rPr>
              <a:t>nalog</a:t>
            </a:r>
            <a:r>
              <a:rPr sz="2800" b="1" spc="-35" smtClean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370381"/>
            <a:ext cx="8025130" cy="505651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235" indent="-343535" algn="just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Reproducibility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accuracy</a:t>
            </a:r>
            <a:endParaRPr sz="32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Flexibility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Functionality</a:t>
            </a:r>
            <a:endParaRPr sz="3200">
              <a:latin typeface="Times New Roman"/>
              <a:cs typeface="Times New Roman"/>
            </a:endParaRPr>
          </a:p>
          <a:p>
            <a:pPr marL="355600" marR="9017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Speed: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an</a:t>
            </a:r>
            <a:r>
              <a:rPr sz="3200" spc="-60">
                <a:latin typeface="Times New Roman"/>
                <a:cs typeface="Times New Roman"/>
              </a:rPr>
              <a:t> </a:t>
            </a:r>
            <a:r>
              <a:rPr lang="en-US" sz="3200" spc="-60" dirty="0" smtClean="0">
                <a:latin typeface="Times New Roman"/>
                <a:cs typeface="Times New Roman"/>
              </a:rPr>
              <a:t> </a:t>
            </a:r>
            <a:r>
              <a:rPr sz="3200" spc="-50" smtClean="0">
                <a:latin typeface="Times New Roman"/>
                <a:cs typeface="Times New Roman"/>
              </a:rPr>
              <a:t>o</a:t>
            </a:r>
            <a:r>
              <a:rPr sz="3200" smtClean="0">
                <a:latin typeface="Times New Roman"/>
                <a:cs typeface="Times New Roman"/>
              </a:rPr>
              <a:t>utput</a:t>
            </a:r>
            <a:r>
              <a:rPr sz="3200" spc="-75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nano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seconds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Economy: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integration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millions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dig 	</a:t>
            </a:r>
            <a:r>
              <a:rPr sz="3200" dirty="0">
                <a:latin typeface="Times New Roman"/>
                <a:cs typeface="Times New Roman"/>
              </a:rPr>
              <a:t>ital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single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miniature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chip</a:t>
            </a:r>
            <a:r>
              <a:rPr sz="3200" spc="-70">
                <a:latin typeface="Times New Roman"/>
                <a:cs typeface="Times New Roman"/>
              </a:rPr>
              <a:t> </a:t>
            </a:r>
            <a:r>
              <a:rPr lang="en-US" sz="3200" spc="-70" dirty="0" smtClean="0">
                <a:latin typeface="Times New Roman"/>
                <a:cs typeface="Times New Roman"/>
              </a:rPr>
              <a:t>   </a:t>
            </a:r>
            <a:r>
              <a:rPr sz="3200" spc="-50" smtClean="0">
                <a:latin typeface="Times New Roman"/>
                <a:cs typeface="Times New Roman"/>
              </a:rPr>
              <a:t>f</a:t>
            </a:r>
            <a:r>
              <a:rPr sz="3200" smtClean="0">
                <a:latin typeface="Times New Roman"/>
                <a:cs typeface="Times New Roman"/>
              </a:rPr>
              <a:t>orming</a:t>
            </a:r>
            <a:r>
              <a:rPr sz="3200" spc="-6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integrated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circuit</a:t>
            </a:r>
            <a:endParaRPr sz="32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Less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storage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requirement</a:t>
            </a:r>
            <a:endParaRPr sz="32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Easy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signals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5AC1BE-7CB1-442A-A6C8-AE1B9E663FDC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896" y="633221"/>
            <a:ext cx="6780530" cy="479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516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term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C0066"/>
                </a:solidFill>
                <a:latin typeface="Times New Roman"/>
                <a:cs typeface="Times New Roman"/>
              </a:rPr>
              <a:t>burst</a:t>
            </a:r>
            <a:r>
              <a:rPr sz="3000" b="1" spc="-35" dirty="0">
                <a:solidFill>
                  <a:srgbClr val="CC0066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C0066"/>
                </a:solidFill>
                <a:latin typeface="Times New Roman"/>
                <a:cs typeface="Times New Roman"/>
              </a:rPr>
              <a:t>error</a:t>
            </a:r>
            <a:r>
              <a:rPr sz="3000" b="1" spc="-25" dirty="0">
                <a:solidFill>
                  <a:srgbClr val="CC006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means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two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or </a:t>
            </a:r>
            <a:r>
              <a:rPr sz="3000" dirty="0">
                <a:latin typeface="Times New Roman"/>
                <a:cs typeface="Times New Roman"/>
              </a:rPr>
              <a:t>more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bits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changed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from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1.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6545580" algn="l"/>
              </a:tabLst>
            </a:pPr>
            <a:r>
              <a:rPr sz="3000" b="1" dirty="0">
                <a:latin typeface="Times New Roman"/>
                <a:cs typeface="Times New Roman"/>
              </a:rPr>
              <a:t>Burst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errors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does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not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necessarily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mean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Times New Roman"/>
                <a:cs typeface="Times New Roman"/>
              </a:rPr>
              <a:t>that </a:t>
            </a:r>
            <a:r>
              <a:rPr sz="3000" b="1" dirty="0">
                <a:latin typeface="Times New Roman"/>
                <a:cs typeface="Times New Roman"/>
              </a:rPr>
              <a:t>the</a:t>
            </a:r>
            <a:r>
              <a:rPr sz="3000" b="1" spc="-3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errors occur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in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consecutive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bits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the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0" dirty="0">
                <a:latin typeface="Times New Roman"/>
                <a:cs typeface="Times New Roman"/>
              </a:rPr>
              <a:t>l </a:t>
            </a:r>
            <a:r>
              <a:rPr sz="3000" dirty="0">
                <a:latin typeface="Times New Roman"/>
                <a:cs typeface="Times New Roman"/>
              </a:rPr>
              <a:t>ength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burst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measured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first </a:t>
            </a:r>
            <a:r>
              <a:rPr sz="3000" dirty="0">
                <a:latin typeface="Times New Roman"/>
                <a:cs typeface="Times New Roman"/>
              </a:rPr>
              <a:t>corrupted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last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corrupted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bit.</a:t>
            </a:r>
            <a:endParaRPr sz="3000">
              <a:latin typeface="Times New Roman"/>
              <a:cs typeface="Times New Roman"/>
            </a:endParaRPr>
          </a:p>
          <a:p>
            <a:pPr marL="12700" marR="432434">
              <a:lnSpc>
                <a:spcPct val="100000"/>
              </a:lnSpc>
              <a:spcBef>
                <a:spcPts val="10"/>
              </a:spcBef>
              <a:tabLst>
                <a:tab pos="1067435" algn="l"/>
              </a:tabLst>
            </a:pPr>
            <a:r>
              <a:rPr sz="3000" spc="-20" dirty="0">
                <a:latin typeface="Times New Roman"/>
                <a:cs typeface="Times New Roman"/>
              </a:rPr>
              <a:t>Some</a:t>
            </a:r>
            <a:r>
              <a:rPr sz="3000" dirty="0">
                <a:latin typeface="Times New Roman"/>
                <a:cs typeface="Times New Roman"/>
              </a:rPr>
              <a:t>	bits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between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may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been </a:t>
            </a:r>
            <a:r>
              <a:rPr sz="3000" spc="-10" dirty="0">
                <a:latin typeface="Times New Roman"/>
                <a:cs typeface="Times New Roman"/>
              </a:rPr>
              <a:t>corrupted.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48EC29-05F3-48DB-ACEE-93A64AEEF32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130</a:t>
            </a:fld>
            <a:endParaRPr lang="en-US" spc="-25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998" y="3744163"/>
            <a:ext cx="598017" cy="369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998" y="5116398"/>
            <a:ext cx="598017" cy="369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598" y="697738"/>
            <a:ext cx="7624445" cy="518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196215" indent="-320675" algn="just">
              <a:lnSpc>
                <a:spcPct val="100000"/>
              </a:lnSpc>
              <a:spcBef>
                <a:spcPts val="100"/>
              </a:spcBef>
              <a:buClr>
                <a:srgbClr val="CC0066"/>
              </a:buClr>
              <a:buSzPct val="93333"/>
              <a:buFont typeface="Wingdings"/>
              <a:buChar char=""/>
              <a:tabLst>
                <a:tab pos="345440" algn="l"/>
                <a:tab pos="922019" algn="l"/>
              </a:tabLst>
            </a:pPr>
            <a:r>
              <a:rPr sz="3000" b="1" dirty="0">
                <a:latin typeface="Times New Roman"/>
                <a:cs typeface="Times New Roman"/>
              </a:rPr>
              <a:t>	Burst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error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is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most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likely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to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happen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Times New Roman"/>
                <a:cs typeface="Times New Roman"/>
              </a:rPr>
              <a:t>in</a:t>
            </a:r>
            <a:r>
              <a:rPr sz="3000" b="1" spc="750" dirty="0">
                <a:latin typeface="Times New Roman"/>
                <a:cs typeface="Times New Roman"/>
              </a:rPr>
              <a:t>  </a:t>
            </a:r>
            <a:r>
              <a:rPr sz="3000" b="1" spc="-1885" dirty="0">
                <a:latin typeface="Times New Roman"/>
                <a:cs typeface="Times New Roman"/>
              </a:rPr>
              <a:t>t</a:t>
            </a:r>
            <a:r>
              <a:rPr sz="3000" b="1" spc="-1905" dirty="0">
                <a:latin typeface="Times New Roman"/>
                <a:cs typeface="Times New Roman"/>
              </a:rPr>
              <a:t>r</a:t>
            </a:r>
            <a:r>
              <a:rPr sz="3000" b="1" spc="-1870" dirty="0">
                <a:latin typeface="Times New Roman"/>
                <a:cs typeface="Times New Roman"/>
              </a:rPr>
              <a:t>ans</a:t>
            </a:r>
            <a:r>
              <a:rPr sz="3000" b="1" spc="-1100" dirty="0">
                <a:latin typeface="Times New Roman"/>
                <a:cs typeface="Times New Roman"/>
              </a:rPr>
              <a:t>ns</a:t>
            </a:r>
            <a:r>
              <a:rPr sz="3000" b="1" spc="355" dirty="0">
                <a:latin typeface="Times New Roman"/>
                <a:cs typeface="Times New Roman"/>
              </a:rPr>
              <a:t>  </a:t>
            </a:r>
            <a:r>
              <a:rPr sz="3000" b="1" dirty="0">
                <a:latin typeface="Times New Roman"/>
                <a:cs typeface="Times New Roman"/>
              </a:rPr>
              <a:t>mission</a:t>
            </a:r>
            <a:r>
              <a:rPr sz="3000" b="1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since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duration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noise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normall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longer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duration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bit.</a:t>
            </a:r>
            <a:endParaRPr sz="3000">
              <a:latin typeface="Times New Roman"/>
              <a:cs typeface="Times New Roman"/>
            </a:endParaRPr>
          </a:p>
          <a:p>
            <a:pPr marL="345440" marR="17780" indent="-320675" algn="just">
              <a:lnSpc>
                <a:spcPct val="100000"/>
              </a:lnSpc>
              <a:spcBef>
                <a:spcPts val="700"/>
              </a:spcBef>
              <a:buClr>
                <a:srgbClr val="CC0066"/>
              </a:buClr>
              <a:buSzPct val="93333"/>
              <a:buFont typeface="Wingdings"/>
              <a:buChar char=""/>
              <a:tabLst>
                <a:tab pos="345440" algn="l"/>
                <a:tab pos="922019" algn="l"/>
              </a:tabLst>
            </a:pPr>
            <a:r>
              <a:rPr sz="3000" dirty="0">
                <a:latin typeface="Times New Roman"/>
                <a:cs typeface="Times New Roman"/>
              </a:rPr>
              <a:t>	The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bits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affected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depends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the </a:t>
            </a:r>
            <a:r>
              <a:rPr sz="3000" spc="-1415" dirty="0">
                <a:latin typeface="Times New Roman"/>
                <a:cs typeface="Times New Roman"/>
              </a:rPr>
              <a:t>d</a:t>
            </a:r>
            <a:r>
              <a:rPr sz="3000" b="1" spc="-2235" dirty="0">
                <a:latin typeface="Times New Roman"/>
                <a:cs typeface="Times New Roman"/>
              </a:rPr>
              <a:t>a</a:t>
            </a:r>
            <a:r>
              <a:rPr sz="3000" spc="-1195" dirty="0">
                <a:latin typeface="Times New Roman"/>
                <a:cs typeface="Times New Roman"/>
              </a:rPr>
              <a:t>t</a:t>
            </a:r>
            <a:r>
              <a:rPr sz="3000" spc="-635" dirty="0">
                <a:latin typeface="Times New Roman"/>
                <a:cs typeface="Times New Roman"/>
              </a:rPr>
              <a:t>r</a:t>
            </a:r>
            <a:r>
              <a:rPr sz="3000" spc="-655" dirty="0">
                <a:latin typeface="Times New Roman"/>
                <a:cs typeface="Times New Roman"/>
              </a:rPr>
              <a:t>a</a:t>
            </a:r>
            <a:r>
              <a:rPr sz="3000" spc="-640" dirty="0">
                <a:latin typeface="Times New Roman"/>
                <a:cs typeface="Times New Roman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duration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noise.</a:t>
            </a: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3000" b="1" i="1" spc="-10" dirty="0">
                <a:solidFill>
                  <a:srgbClr val="CC0066"/>
                </a:solidFill>
                <a:latin typeface="Times New Roman"/>
                <a:cs typeface="Times New Roman"/>
              </a:rPr>
              <a:t>Example:</a:t>
            </a:r>
            <a:endParaRPr sz="3000">
              <a:latin typeface="Times New Roman"/>
              <a:cs typeface="Times New Roman"/>
            </a:endParaRPr>
          </a:p>
          <a:p>
            <a:pPr marL="345440" marR="59055" indent="-21590">
              <a:lnSpc>
                <a:spcPct val="100000"/>
              </a:lnSpc>
              <a:spcBef>
                <a:spcPts val="615"/>
              </a:spcBef>
            </a:pPr>
            <a:r>
              <a:rPr sz="2600" spc="200" dirty="0">
                <a:latin typeface="Times New Roman"/>
                <a:cs typeface="Times New Roman"/>
              </a:rPr>
              <a:t>If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1Kbps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noise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1/100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sec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affect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10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bits.(1/100*1000)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60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</a:pPr>
            <a:r>
              <a:rPr sz="2600" spc="200" dirty="0">
                <a:latin typeface="Times New Roman"/>
                <a:cs typeface="Times New Roman"/>
              </a:rPr>
              <a:t>If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same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1Mbps then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noise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of1</a:t>
            </a:r>
            <a:endParaRPr sz="260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/100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affect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10,000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bits.(1/100*10</a:t>
            </a:r>
            <a:r>
              <a:rPr sz="2550" spc="-15" baseline="19607" dirty="0">
                <a:latin typeface="Times New Roman"/>
                <a:cs typeface="Times New Roman"/>
              </a:rPr>
              <a:t>6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1994B5D-848F-4C93-A528-42A5B1E1755D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131</a:t>
            </a:fld>
            <a:endParaRPr lang="en-US" spc="-25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287" y="607263"/>
            <a:ext cx="708660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68979" algn="l"/>
              </a:tabLst>
            </a:pPr>
            <a:r>
              <a:rPr sz="2300" i="1" dirty="0">
                <a:latin typeface="Times New Roman"/>
                <a:cs typeface="Times New Roman"/>
              </a:rPr>
              <a:t>ERROR</a:t>
            </a:r>
            <a:r>
              <a:rPr sz="2300" i="1" spc="-8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DETECTING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2300" spc="-50" dirty="0"/>
              <a:t>&amp;</a:t>
            </a:r>
            <a:r>
              <a:rPr sz="2300" dirty="0"/>
              <a:t>	</a:t>
            </a:r>
            <a:r>
              <a:rPr sz="2300" i="1" dirty="0">
                <a:latin typeface="Times New Roman"/>
                <a:cs typeface="Times New Roman"/>
              </a:rPr>
              <a:t>ERROR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CORRECTING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CODES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60" y="1110742"/>
            <a:ext cx="8265795" cy="4457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05"/>
              </a:spcBef>
            </a:pPr>
            <a:r>
              <a:rPr sz="2200" b="1" spc="-130" dirty="0">
                <a:latin typeface="Arial"/>
                <a:cs typeface="Arial"/>
              </a:rPr>
              <a:t>Todetect</a:t>
            </a:r>
            <a:r>
              <a:rPr sz="2200" b="1" spc="-30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aswell</a:t>
            </a:r>
            <a:r>
              <a:rPr sz="2200" b="1" spc="-229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ascorrect</a:t>
            </a:r>
            <a:r>
              <a:rPr sz="2200" b="1" spc="-254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these</a:t>
            </a:r>
            <a:r>
              <a:rPr sz="2200" b="1" spc="-32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errors,</a:t>
            </a:r>
            <a:r>
              <a:rPr sz="2200" b="1" spc="-290" dirty="0">
                <a:latin typeface="Arial"/>
                <a:cs typeface="Arial"/>
              </a:rPr>
              <a:t> </a:t>
            </a:r>
            <a:r>
              <a:rPr sz="2200" b="1" spc="-160" dirty="0">
                <a:latin typeface="Arial"/>
                <a:cs typeface="Arial"/>
              </a:rPr>
              <a:t>various</a:t>
            </a:r>
            <a:r>
              <a:rPr sz="2200" b="1" spc="-345" dirty="0">
                <a:latin typeface="Arial"/>
                <a:cs typeface="Arial"/>
              </a:rPr>
              <a:t> </a:t>
            </a:r>
            <a:r>
              <a:rPr sz="2200" b="1" spc="-210" dirty="0">
                <a:latin typeface="Arial"/>
                <a:cs typeface="Arial"/>
              </a:rPr>
              <a:t>codes</a:t>
            </a:r>
            <a:r>
              <a:rPr sz="2200" b="1" spc="-4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are</a:t>
            </a:r>
            <a:r>
              <a:rPr sz="2200" b="1" spc="26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pres</a:t>
            </a:r>
            <a:endParaRPr sz="220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</a:pPr>
            <a:r>
              <a:rPr sz="2200" b="1" spc="-110" dirty="0">
                <a:latin typeface="Arial"/>
                <a:cs typeface="Arial"/>
              </a:rPr>
              <a:t>ent</a:t>
            </a:r>
            <a:r>
              <a:rPr sz="2200" b="1" spc="-30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and</a:t>
            </a:r>
            <a:r>
              <a:rPr sz="2200" b="1" spc="-31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these</a:t>
            </a:r>
            <a:r>
              <a:rPr sz="2200" b="1" spc="-310" dirty="0">
                <a:latin typeface="Arial"/>
                <a:cs typeface="Arial"/>
              </a:rPr>
              <a:t> </a:t>
            </a:r>
            <a:r>
              <a:rPr sz="2200" b="1" spc="-200" dirty="0">
                <a:latin typeface="Arial"/>
                <a:cs typeface="Arial"/>
              </a:rPr>
              <a:t>codes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651510" indent="-425450">
              <a:lnSpc>
                <a:spcPct val="100000"/>
              </a:lnSpc>
              <a:spcBef>
                <a:spcPts val="2090"/>
              </a:spcBef>
              <a:buAutoNum type="arabicParenBoth"/>
              <a:tabLst>
                <a:tab pos="651510" algn="l"/>
              </a:tabLst>
            </a:pPr>
            <a:r>
              <a:rPr sz="2200" dirty="0">
                <a:latin typeface="Times New Roman"/>
                <a:cs typeface="Times New Roman"/>
              </a:rPr>
              <a:t>ERROR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DETECTING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CODES.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Font typeface="Times New Roman"/>
              <a:buAutoNum type="arabicParenBoth"/>
            </a:pPr>
            <a:endParaRPr sz="2200">
              <a:latin typeface="Times New Roman"/>
              <a:cs typeface="Times New Roman"/>
            </a:endParaRPr>
          </a:p>
          <a:p>
            <a:pPr marL="768350" indent="-542290">
              <a:lnSpc>
                <a:spcPct val="100000"/>
              </a:lnSpc>
              <a:buAutoNum type="arabicParenBoth"/>
              <a:tabLst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ERROR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CORRECTING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CODES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15"/>
              </a:spcBef>
            </a:pPr>
            <a:r>
              <a:rPr sz="2200" spc="-270" dirty="0">
                <a:latin typeface="Arial"/>
                <a:cs typeface="Arial"/>
              </a:rPr>
              <a:t>The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first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type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code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enables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device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detect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errors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which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occurin</a:t>
            </a:r>
            <a:r>
              <a:rPr sz="2200" spc="484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 </a:t>
            </a:r>
            <a:r>
              <a:rPr sz="2200" spc="-20" dirty="0">
                <a:latin typeface="Arial"/>
                <a:cs typeface="Arial"/>
              </a:rPr>
              <a:t>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code</a:t>
            </a:r>
            <a:r>
              <a:rPr sz="2200" dirty="0">
                <a:latin typeface="Arial"/>
                <a:cs typeface="Arial"/>
              </a:rPr>
              <a:t> of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bits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second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type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code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correct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errors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automatic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l</a:t>
            </a:r>
            <a:r>
              <a:rPr sz="2200" spc="-25" dirty="0">
                <a:latin typeface="Arial"/>
                <a:cs typeface="Arial"/>
              </a:rPr>
              <a:t>y.</a:t>
            </a:r>
            <a:endParaRPr sz="2200">
              <a:latin typeface="Arial"/>
              <a:cs typeface="Arial"/>
            </a:endParaRPr>
          </a:p>
          <a:p>
            <a:pPr marL="12700" marR="103505" algn="just">
              <a:lnSpc>
                <a:spcPct val="100000"/>
              </a:lnSpc>
              <a:spcBef>
                <a:spcPts val="2115"/>
              </a:spcBef>
            </a:pPr>
            <a:r>
              <a:rPr sz="2200" spc="-114" dirty="0">
                <a:latin typeface="Arial"/>
                <a:cs typeface="Arial"/>
              </a:rPr>
              <a:t>The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various t</a:t>
            </a:r>
            <a:r>
              <a:rPr sz="2200" spc="-120" dirty="0">
                <a:latin typeface="Arial"/>
                <a:cs typeface="Arial"/>
              </a:rPr>
              <a:t>y</a:t>
            </a:r>
            <a:r>
              <a:rPr sz="2200" spc="-100" dirty="0">
                <a:latin typeface="Arial"/>
                <a:cs typeface="Arial"/>
              </a:rPr>
              <a:t>p</a:t>
            </a:r>
            <a:r>
              <a:rPr sz="2200" spc="-12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error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de</a:t>
            </a:r>
            <a:r>
              <a:rPr sz="2200" spc="-65" dirty="0">
                <a:latin typeface="Arial"/>
                <a:cs typeface="Arial"/>
              </a:rPr>
              <a:t>t</a:t>
            </a:r>
            <a:r>
              <a:rPr sz="2200" spc="-80" dirty="0">
                <a:latin typeface="Arial"/>
                <a:cs typeface="Arial"/>
              </a:rPr>
              <a:t>e</a:t>
            </a:r>
            <a:r>
              <a:rPr sz="2200" spc="-75" dirty="0">
                <a:latin typeface="Arial"/>
                <a:cs typeface="Arial"/>
              </a:rPr>
              <a:t>c</a:t>
            </a:r>
            <a:r>
              <a:rPr sz="2200" spc="-40" dirty="0">
                <a:latin typeface="Arial"/>
                <a:cs typeface="Arial"/>
              </a:rPr>
              <a:t>t</a:t>
            </a:r>
            <a:r>
              <a:rPr sz="2200" spc="-85" dirty="0">
                <a:latin typeface="Arial"/>
                <a:cs typeface="Arial"/>
              </a:rPr>
              <a:t>i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error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correction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t</a:t>
            </a:r>
            <a:r>
              <a:rPr sz="2200" spc="-100" dirty="0">
                <a:latin typeface="Arial"/>
                <a:cs typeface="Arial"/>
              </a:rPr>
              <a:t>e</a:t>
            </a:r>
            <a:r>
              <a:rPr sz="2200" spc="-95" dirty="0">
                <a:latin typeface="Arial"/>
                <a:cs typeface="Arial"/>
              </a:rPr>
              <a:t>c</a:t>
            </a:r>
            <a:r>
              <a:rPr sz="2200" spc="-100" dirty="0">
                <a:latin typeface="Arial"/>
                <a:cs typeface="Arial"/>
              </a:rPr>
              <a:t>h</a:t>
            </a:r>
            <a:r>
              <a:rPr sz="2200" spc="-80" dirty="0">
                <a:latin typeface="Arial"/>
                <a:cs typeface="Arial"/>
              </a:rPr>
              <a:t>n</a:t>
            </a:r>
            <a:r>
              <a:rPr sz="2200" spc="-110" dirty="0">
                <a:latin typeface="Arial"/>
                <a:cs typeface="Arial"/>
              </a:rPr>
              <a:t>i</a:t>
            </a:r>
            <a:r>
              <a:rPr sz="2200" spc="-80" dirty="0">
                <a:latin typeface="Arial"/>
                <a:cs typeface="Arial"/>
              </a:rPr>
              <a:t>q</a:t>
            </a:r>
            <a:r>
              <a:rPr sz="2200" spc="-100" dirty="0">
                <a:latin typeface="Arial"/>
                <a:cs typeface="Arial"/>
              </a:rPr>
              <a:t>ue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1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ar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</a:t>
            </a:r>
            <a:r>
              <a:rPr sz="2200" spc="-110" dirty="0">
                <a:latin typeface="Arial"/>
                <a:cs typeface="Arial"/>
              </a:rPr>
              <a:t>l</a:t>
            </a:r>
            <a:r>
              <a:rPr sz="2200" spc="-105" dirty="0">
                <a:latin typeface="Arial"/>
                <a:cs typeface="Arial"/>
              </a:rPr>
              <a:t>o</a:t>
            </a:r>
            <a:r>
              <a:rPr sz="2200" spc="-100" dirty="0">
                <a:latin typeface="Arial"/>
                <a:cs typeface="Arial"/>
              </a:rPr>
              <a:t>s</a:t>
            </a:r>
            <a:r>
              <a:rPr sz="2200" spc="-105" dirty="0">
                <a:latin typeface="Arial"/>
                <a:cs typeface="Arial"/>
              </a:rPr>
              <a:t>e</a:t>
            </a:r>
            <a:r>
              <a:rPr sz="2200" spc="-1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related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</a:t>
            </a:r>
            <a:r>
              <a:rPr sz="2200" spc="-5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FF00FF"/>
                </a:solidFill>
                <a:latin typeface="Arial"/>
                <a:cs typeface="Arial"/>
              </a:rPr>
              <a:t>H</a:t>
            </a:r>
            <a:r>
              <a:rPr sz="2200" b="1" spc="-180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200" b="1" spc="-114" dirty="0">
                <a:solidFill>
                  <a:srgbClr val="FF00FF"/>
                </a:solidFill>
                <a:latin typeface="Arial"/>
                <a:cs typeface="Arial"/>
              </a:rPr>
              <a:t>MMI</a:t>
            </a:r>
            <a:r>
              <a:rPr sz="2200" b="1" spc="-135" dirty="0">
                <a:solidFill>
                  <a:srgbClr val="FF00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FF00FF"/>
                </a:solidFill>
                <a:latin typeface="Arial"/>
                <a:cs typeface="Arial"/>
              </a:rPr>
              <a:t>G</a:t>
            </a:r>
            <a:r>
              <a:rPr sz="2200" b="1" spc="-14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b="1" spc="-325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200" b="1" spc="-305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2200" b="1" spc="-300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200" b="1" spc="-295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200" b="1" spc="-375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200" b="1" spc="-305" dirty="0">
                <a:solidFill>
                  <a:srgbClr val="FF00FF"/>
                </a:solidFill>
                <a:latin typeface="Arial"/>
                <a:cs typeface="Arial"/>
              </a:rPr>
              <a:t>NC</a:t>
            </a:r>
            <a:r>
              <a:rPr sz="2200" b="1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200" b="1" spc="-33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be</a:t>
            </a:r>
            <a:r>
              <a:rPr sz="2200" spc="-65" dirty="0">
                <a:latin typeface="Arial"/>
                <a:cs typeface="Arial"/>
              </a:rPr>
              <a:t>t</a:t>
            </a:r>
            <a:r>
              <a:rPr sz="2200" spc="-110" dirty="0">
                <a:latin typeface="Arial"/>
                <a:cs typeface="Arial"/>
              </a:rPr>
              <a:t>w</a:t>
            </a:r>
            <a:r>
              <a:rPr sz="2200" spc="-80" dirty="0">
                <a:latin typeface="Arial"/>
                <a:cs typeface="Arial"/>
              </a:rPr>
              <a:t>ee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3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</a:t>
            </a:r>
            <a:r>
              <a:rPr sz="2200" spc="-6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55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c</a:t>
            </a:r>
            <a:r>
              <a:rPr sz="2200" spc="-75" dirty="0">
                <a:latin typeface="Arial"/>
                <a:cs typeface="Arial"/>
              </a:rPr>
              <a:t>o</a:t>
            </a:r>
            <a:r>
              <a:rPr sz="2200" spc="-8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21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t</a:t>
            </a:r>
            <a:r>
              <a:rPr sz="2200" spc="-7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240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codes</a:t>
            </a:r>
            <a:r>
              <a:rPr sz="1100" spc="-1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B86AEA-68F2-4DF2-BAA8-1763FD15127C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132</a:t>
            </a:fld>
            <a:endParaRPr lang="en-US" spc="-25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243992"/>
            <a:ext cx="8033384" cy="827713"/>
          </a:xfrm>
          <a:prstGeom prst="rect">
            <a:avLst/>
          </a:prstGeom>
        </p:spPr>
        <p:txBody>
          <a:bodyPr vert="horz" wrap="square" lIns="0" tIns="392988" rIns="0" bIns="0" rtlCol="0">
            <a:spAutoFit/>
          </a:bodyPr>
          <a:lstStyle/>
          <a:p>
            <a:pPr marL="919480">
              <a:lnSpc>
                <a:spcPct val="100000"/>
              </a:lnSpc>
              <a:spcBef>
                <a:spcPts val="95"/>
              </a:spcBef>
            </a:pPr>
            <a:r>
              <a:rPr sz="2800" spc="-70" dirty="0"/>
              <a:t>ERROR-</a:t>
            </a:r>
            <a:r>
              <a:rPr sz="2800" spc="-25" dirty="0"/>
              <a:t>DETECTING</a:t>
            </a:r>
            <a:r>
              <a:rPr sz="2800" spc="-145" dirty="0"/>
              <a:t> </a:t>
            </a:r>
            <a:r>
              <a:rPr sz="2800" spc="-1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454" y="1413459"/>
            <a:ext cx="8236584" cy="465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45" dirty="0">
                <a:solidFill>
                  <a:srgbClr val="FF0000"/>
                </a:solidFill>
                <a:latin typeface="Arial"/>
                <a:cs typeface="Arial"/>
              </a:rPr>
              <a:t>PARITY</a:t>
            </a:r>
            <a:endParaRPr sz="3000">
              <a:latin typeface="Arial"/>
              <a:cs typeface="Arial"/>
            </a:endParaRPr>
          </a:p>
          <a:p>
            <a:pPr marL="12700" marR="110489" algn="just">
              <a:lnSpc>
                <a:spcPct val="100000"/>
              </a:lnSpc>
              <a:spcBef>
                <a:spcPts val="10"/>
              </a:spcBef>
            </a:pPr>
            <a:r>
              <a:rPr sz="2200" spc="-380" dirty="0">
                <a:latin typeface="Arial"/>
                <a:cs typeface="Arial"/>
              </a:rPr>
              <a:t>PARITY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spc="-210" dirty="0">
                <a:latin typeface="Arial"/>
                <a:cs typeface="Arial"/>
              </a:rPr>
              <a:t>is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no.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ones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present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data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whereas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65" dirty="0">
                <a:latin typeface="Arial"/>
                <a:cs typeface="Arial"/>
              </a:rPr>
              <a:t>PARITYBIT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380" dirty="0">
                <a:latin typeface="Arial"/>
                <a:cs typeface="Arial"/>
              </a:rPr>
              <a:t> </a:t>
            </a:r>
            <a:r>
              <a:rPr sz="2200" spc="-229" dirty="0">
                <a:latin typeface="Arial"/>
                <a:cs typeface="Arial"/>
              </a:rPr>
              <a:t>an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e </a:t>
            </a:r>
            <a:r>
              <a:rPr sz="2200" spc="-100" dirty="0">
                <a:latin typeface="Arial"/>
                <a:cs typeface="Arial"/>
              </a:rPr>
              <a:t>xtra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(that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may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be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1)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which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may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be </a:t>
            </a:r>
            <a:r>
              <a:rPr sz="2200" spc="-105" dirty="0">
                <a:latin typeface="Arial"/>
                <a:cs typeface="Arial"/>
              </a:rPr>
              <a:t>added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data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10" dirty="0">
                <a:latin typeface="Arial"/>
                <a:cs typeface="Arial"/>
              </a:rPr>
              <a:t>  </a:t>
            </a:r>
            <a:r>
              <a:rPr sz="2200" spc="-30" dirty="0">
                <a:latin typeface="Arial"/>
                <a:cs typeface="Arial"/>
              </a:rPr>
              <a:t>makin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parity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be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even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odd.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210" dirty="0">
                <a:latin typeface="Arial"/>
                <a:cs typeface="Arial"/>
              </a:rPr>
              <a:t>The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two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different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methods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42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used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 </a:t>
            </a:r>
            <a:r>
              <a:rPr sz="2200" spc="-60" dirty="0">
                <a:latin typeface="Arial"/>
                <a:cs typeface="Arial"/>
              </a:rPr>
              <a:t>hey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2400" algn="l"/>
                <a:tab pos="918210" algn="l"/>
                <a:tab pos="1875155" algn="l"/>
              </a:tabLst>
            </a:pPr>
            <a:r>
              <a:rPr sz="2200" b="1" u="heavy" spc="-20" dirty="0">
                <a:solidFill>
                  <a:srgbClr val="7E0000"/>
                </a:solidFill>
                <a:uFill>
                  <a:solidFill>
                    <a:srgbClr val="7E0000"/>
                  </a:solidFill>
                </a:uFill>
                <a:latin typeface="Arial"/>
                <a:cs typeface="Arial"/>
              </a:rPr>
              <a:t>EVEN</a:t>
            </a:r>
            <a:r>
              <a:rPr sz="2200" b="1" u="none" dirty="0">
                <a:solidFill>
                  <a:srgbClr val="7E0000"/>
                </a:solidFill>
                <a:latin typeface="Arial"/>
                <a:cs typeface="Arial"/>
              </a:rPr>
              <a:t>	</a:t>
            </a:r>
            <a:r>
              <a:rPr sz="2200" b="1" u="heavy" spc="-275" dirty="0">
                <a:solidFill>
                  <a:srgbClr val="7E0000"/>
                </a:solidFill>
                <a:uFill>
                  <a:solidFill>
                    <a:srgbClr val="7E0000"/>
                  </a:solidFill>
                </a:uFill>
                <a:latin typeface="Arial"/>
                <a:cs typeface="Arial"/>
              </a:rPr>
              <a:t>PARITY</a:t>
            </a:r>
            <a:r>
              <a:rPr sz="2200" b="1" u="none" dirty="0">
                <a:solidFill>
                  <a:srgbClr val="7E0000"/>
                </a:solidFill>
                <a:latin typeface="Arial"/>
                <a:cs typeface="Arial"/>
              </a:rPr>
              <a:t>	</a:t>
            </a:r>
            <a:r>
              <a:rPr sz="2200" b="1" u="heavy" spc="-40" dirty="0">
                <a:solidFill>
                  <a:srgbClr val="7E0000"/>
                </a:solidFill>
                <a:uFill>
                  <a:solidFill>
                    <a:srgbClr val="7E0000"/>
                  </a:solidFill>
                </a:uFill>
                <a:latin typeface="Arial"/>
                <a:cs typeface="Arial"/>
              </a:rPr>
              <a:t>METHOD</a:t>
            </a:r>
            <a:r>
              <a:rPr sz="2200" b="1" u="none" spc="-40" dirty="0">
                <a:solidFill>
                  <a:srgbClr val="7E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500" spc="-20" dirty="0">
                <a:latin typeface="Arial"/>
                <a:cs typeface="Arial"/>
              </a:rPr>
              <a:t>In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this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method,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the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value</a:t>
            </a:r>
            <a:r>
              <a:rPr sz="1500" spc="-21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of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parity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bit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is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taken</a:t>
            </a:r>
            <a:r>
              <a:rPr sz="1500" spc="-190" dirty="0">
                <a:latin typeface="Arial"/>
                <a:cs typeface="Arial"/>
              </a:rPr>
              <a:t> </a:t>
            </a:r>
            <a:r>
              <a:rPr sz="1500" spc="-80" dirty="0">
                <a:latin typeface="Arial"/>
                <a:cs typeface="Arial"/>
              </a:rPr>
              <a:t>as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or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depending </a:t>
            </a:r>
            <a:r>
              <a:rPr sz="1500" spc="-45" dirty="0">
                <a:latin typeface="Arial"/>
                <a:cs typeface="Arial"/>
              </a:rPr>
              <a:t>upon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total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no.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1's</a:t>
            </a:r>
            <a:r>
              <a:rPr sz="1500" spc="21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140" dirty="0">
                <a:latin typeface="Arial"/>
                <a:cs typeface="Arial"/>
              </a:rPr>
              <a:t>CLUDINGTHEPARITYBIT</a:t>
            </a:r>
            <a:r>
              <a:rPr sz="1500" spc="-3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be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even.</a:t>
            </a:r>
            <a:endParaRPr sz="15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152400" algn="l"/>
              </a:tabLst>
            </a:pPr>
            <a:r>
              <a:rPr sz="2200" b="1" u="heavy" spc="-50" dirty="0">
                <a:solidFill>
                  <a:srgbClr val="7E0000"/>
                </a:solidFill>
                <a:uFill>
                  <a:solidFill>
                    <a:srgbClr val="7E0000"/>
                  </a:solidFill>
                </a:uFill>
                <a:latin typeface="Arial"/>
                <a:cs typeface="Arial"/>
              </a:rPr>
              <a:t>ODD</a:t>
            </a:r>
            <a:r>
              <a:rPr sz="2200" b="1" u="none" spc="130" dirty="0">
                <a:solidFill>
                  <a:srgbClr val="7E0000"/>
                </a:solidFill>
                <a:latin typeface="Arial"/>
                <a:cs typeface="Arial"/>
              </a:rPr>
              <a:t> </a:t>
            </a:r>
            <a:r>
              <a:rPr sz="2200" b="1" u="heavy" spc="-265" dirty="0">
                <a:solidFill>
                  <a:srgbClr val="7E0000"/>
                </a:solidFill>
                <a:uFill>
                  <a:solidFill>
                    <a:srgbClr val="7E0000"/>
                  </a:solidFill>
                </a:uFill>
                <a:latin typeface="Arial"/>
                <a:cs typeface="Arial"/>
              </a:rPr>
              <a:t>PARITY</a:t>
            </a:r>
            <a:r>
              <a:rPr sz="2200" b="1" u="none" spc="240" dirty="0">
                <a:solidFill>
                  <a:srgbClr val="7E0000"/>
                </a:solidFill>
                <a:latin typeface="Arial"/>
                <a:cs typeface="Arial"/>
              </a:rPr>
              <a:t> </a:t>
            </a:r>
            <a:r>
              <a:rPr sz="2200" b="1" u="heavy" spc="-10" dirty="0">
                <a:solidFill>
                  <a:srgbClr val="7E0000"/>
                </a:solidFill>
                <a:uFill>
                  <a:solidFill>
                    <a:srgbClr val="7E0000"/>
                  </a:solidFill>
                </a:uFill>
                <a:latin typeface="Arial"/>
                <a:cs typeface="Arial"/>
              </a:rPr>
              <a:t>METHOD</a:t>
            </a:r>
            <a:r>
              <a:rPr sz="1300" b="1" u="none" spc="-10" dirty="0">
                <a:solidFill>
                  <a:srgbClr val="7E0000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25"/>
              </a:spcBef>
            </a:pPr>
            <a:r>
              <a:rPr sz="1500" spc="-85" dirty="0">
                <a:latin typeface="Arial"/>
                <a:cs typeface="Arial"/>
              </a:rPr>
              <a:t>This</a:t>
            </a:r>
            <a:r>
              <a:rPr sz="1500" spc="-22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method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is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similar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the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even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parity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technique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such</a:t>
            </a:r>
            <a:r>
              <a:rPr sz="1500" spc="-21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that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total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no.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1's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150" dirty="0">
                <a:latin typeface="Arial"/>
                <a:cs typeface="Arial"/>
              </a:rPr>
              <a:t>INCLUDINGTHEPARITY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BI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T</a:t>
            </a:r>
            <a:r>
              <a:rPr sz="1500" spc="-28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would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be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odd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284"/>
              </a:spcBef>
            </a:pPr>
            <a:r>
              <a:rPr sz="2200" spc="-105" dirty="0">
                <a:latin typeface="Arial"/>
                <a:cs typeface="Arial"/>
              </a:rPr>
              <a:t>For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de</a:t>
            </a:r>
            <a:r>
              <a:rPr sz="2200" spc="-65" dirty="0">
                <a:latin typeface="Arial"/>
                <a:cs typeface="Arial"/>
              </a:rPr>
              <a:t>t</a:t>
            </a:r>
            <a:r>
              <a:rPr sz="2200" spc="-80" dirty="0">
                <a:latin typeface="Arial"/>
                <a:cs typeface="Arial"/>
              </a:rPr>
              <a:t>e</a:t>
            </a:r>
            <a:r>
              <a:rPr sz="2200" spc="-75" dirty="0">
                <a:latin typeface="Arial"/>
                <a:cs typeface="Arial"/>
              </a:rPr>
              <a:t>c</a:t>
            </a:r>
            <a:r>
              <a:rPr sz="2200" spc="-40" dirty="0">
                <a:latin typeface="Arial"/>
                <a:cs typeface="Arial"/>
              </a:rPr>
              <a:t>t</a:t>
            </a:r>
            <a:r>
              <a:rPr sz="2200" spc="-85" dirty="0">
                <a:latin typeface="Arial"/>
                <a:cs typeface="Arial"/>
              </a:rPr>
              <a:t>i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error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extra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b</a:t>
            </a:r>
            <a:r>
              <a:rPr sz="2200" spc="-4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k</a:t>
            </a:r>
            <a:r>
              <a:rPr sz="2200" spc="-80" dirty="0">
                <a:latin typeface="Arial"/>
                <a:cs typeface="Arial"/>
              </a:rPr>
              <a:t>no</a:t>
            </a:r>
            <a:r>
              <a:rPr sz="2200" spc="-1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22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b="1" i="1" spc="-90" dirty="0">
                <a:solidFill>
                  <a:srgbClr val="007E00"/>
                </a:solidFill>
                <a:latin typeface="Arial"/>
                <a:cs typeface="Arial"/>
              </a:rPr>
              <a:t>parity</a:t>
            </a:r>
            <a:r>
              <a:rPr sz="2200" b="1" i="1" spc="-13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2200" b="1" i="1" spc="-70" dirty="0">
                <a:solidFill>
                  <a:srgbClr val="007E00"/>
                </a:solidFill>
                <a:latin typeface="Arial"/>
                <a:cs typeface="Arial"/>
              </a:rPr>
              <a:t>bit</a:t>
            </a:r>
            <a:r>
              <a:rPr sz="2200" b="1" i="1" spc="-12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a</a:t>
            </a:r>
            <a:r>
              <a:rPr sz="2200" spc="-90" dirty="0">
                <a:latin typeface="Arial"/>
                <a:cs typeface="Arial"/>
              </a:rPr>
              <a:t>tt</a:t>
            </a:r>
            <a:r>
              <a:rPr sz="2200" spc="-105" dirty="0">
                <a:latin typeface="Arial"/>
                <a:cs typeface="Arial"/>
              </a:rPr>
              <a:t>a</a:t>
            </a:r>
            <a:r>
              <a:rPr sz="2200" spc="-100" dirty="0">
                <a:latin typeface="Arial"/>
                <a:cs typeface="Arial"/>
              </a:rPr>
              <a:t>c</a:t>
            </a:r>
            <a:r>
              <a:rPr sz="2200" spc="-10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555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eac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</a:t>
            </a:r>
            <a:r>
              <a:rPr sz="2200" spc="-125" dirty="0">
                <a:latin typeface="Arial"/>
                <a:cs typeface="Arial"/>
              </a:rPr>
              <a:t>od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word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m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120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</a:t>
            </a:r>
            <a:r>
              <a:rPr sz="2200" spc="-5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n</a:t>
            </a:r>
            <a:r>
              <a:rPr sz="2200" spc="-8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.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o</a:t>
            </a:r>
            <a:r>
              <a:rPr sz="2200" spc="-150" dirty="0">
                <a:latin typeface="Arial"/>
                <a:cs typeface="Arial"/>
              </a:rPr>
              <a:t>n</a:t>
            </a:r>
            <a:r>
              <a:rPr sz="2200" spc="-12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</a:t>
            </a:r>
            <a:r>
              <a:rPr sz="2200" spc="-5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</a:t>
            </a:r>
            <a:r>
              <a:rPr sz="2200" spc="-125" dirty="0">
                <a:latin typeface="Arial"/>
                <a:cs typeface="Arial"/>
              </a:rPr>
              <a:t>od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even(</a:t>
            </a:r>
            <a:r>
              <a:rPr sz="2200" spc="-114" dirty="0">
                <a:solidFill>
                  <a:srgbClr val="007E00"/>
                </a:solidFill>
                <a:latin typeface="Arial"/>
                <a:cs typeface="Arial"/>
              </a:rPr>
              <a:t>even</a:t>
            </a:r>
            <a:r>
              <a:rPr sz="2200" spc="434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7E00"/>
                </a:solidFill>
                <a:latin typeface="Arial"/>
                <a:cs typeface="Arial"/>
              </a:rPr>
              <a:t>parity</a:t>
            </a:r>
            <a:r>
              <a:rPr sz="2200" spc="-40" dirty="0">
                <a:latin typeface="Arial"/>
                <a:cs typeface="Arial"/>
              </a:rPr>
              <a:t>)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80" dirty="0">
                <a:latin typeface="Arial"/>
                <a:cs typeface="Arial"/>
              </a:rPr>
              <a:t>dd</a:t>
            </a:r>
            <a:r>
              <a:rPr sz="2200" spc="-65" dirty="0">
                <a:latin typeface="Arial"/>
                <a:cs typeface="Arial"/>
              </a:rPr>
              <a:t>(</a:t>
            </a:r>
            <a:r>
              <a:rPr sz="2200" spc="-80" dirty="0">
                <a:solidFill>
                  <a:srgbClr val="007E00"/>
                </a:solidFill>
                <a:latin typeface="Arial"/>
                <a:cs typeface="Arial"/>
              </a:rPr>
              <a:t>od</a:t>
            </a:r>
            <a:r>
              <a:rPr sz="2200" dirty="0">
                <a:solidFill>
                  <a:srgbClr val="007E00"/>
                </a:solidFill>
                <a:latin typeface="Arial"/>
                <a:cs typeface="Arial"/>
              </a:rPr>
              <a:t>d</a:t>
            </a:r>
            <a:r>
              <a:rPr sz="2200" spc="-33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7E00"/>
                </a:solidFill>
                <a:latin typeface="Arial"/>
                <a:cs typeface="Arial"/>
              </a:rPr>
              <a:t>parity</a:t>
            </a:r>
            <a:r>
              <a:rPr sz="2200" spc="-50" dirty="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991229-B2DA-4CA3-897F-A33E0E29F5F3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133</a:t>
            </a:fld>
            <a:endParaRPr lang="en-US" spc="-25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2464" y="668223"/>
            <a:ext cx="42710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/>
              <a:t>ERROR-</a:t>
            </a:r>
            <a:r>
              <a:rPr sz="3200" spc="-20" dirty="0"/>
              <a:t>DETECTING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0566" y="1298905"/>
            <a:ext cx="529971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6144">
              <a:lnSpc>
                <a:spcPct val="100000"/>
              </a:lnSpc>
              <a:spcBef>
                <a:spcPts val="105"/>
              </a:spcBef>
            </a:pPr>
            <a:r>
              <a:rPr sz="4100" b="1" spc="-10" dirty="0">
                <a:latin typeface="Times New Roman"/>
                <a:cs typeface="Times New Roman"/>
              </a:rPr>
              <a:t>CODES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  <a:tabLst>
                <a:tab pos="3043555" algn="l"/>
              </a:tabLst>
            </a:pPr>
            <a:r>
              <a:rPr sz="1800" b="1" spc="-135" dirty="0">
                <a:solidFill>
                  <a:srgbClr val="003366"/>
                </a:solidFill>
                <a:latin typeface="Arial"/>
                <a:cs typeface="Arial"/>
              </a:rPr>
              <a:t>BCDcodewith</a:t>
            </a:r>
            <a:r>
              <a:rPr sz="1800" b="1" spc="-1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003366"/>
                </a:solidFill>
                <a:latin typeface="Arial"/>
                <a:cs typeface="Arial"/>
              </a:rPr>
              <a:t>even</a:t>
            </a:r>
            <a:r>
              <a:rPr sz="1800" b="1" spc="-1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parity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1800" b="1" spc="-150" dirty="0">
                <a:solidFill>
                  <a:srgbClr val="003366"/>
                </a:solidFill>
                <a:latin typeface="Arial"/>
                <a:cs typeface="Arial"/>
              </a:rPr>
              <a:t>BCDcodewith</a:t>
            </a:r>
            <a:r>
              <a:rPr sz="1800" b="1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003366"/>
                </a:solidFill>
                <a:latin typeface="Arial"/>
                <a:cs typeface="Arial"/>
              </a:rPr>
              <a:t>oddparity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471" y="2299791"/>
            <a:ext cx="903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003366"/>
                </a:solidFill>
                <a:latin typeface="Arial"/>
                <a:cs typeface="Arial"/>
              </a:rPr>
              <a:t>BCDcode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1325" y="3019280"/>
          <a:ext cx="8315320" cy="386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/>
                <a:gridCol w="502284"/>
                <a:gridCol w="519430"/>
                <a:gridCol w="925194"/>
                <a:gridCol w="876935"/>
                <a:gridCol w="490854"/>
                <a:gridCol w="441325"/>
                <a:gridCol w="391795"/>
                <a:gridCol w="1047114"/>
                <a:gridCol w="906145"/>
                <a:gridCol w="441959"/>
                <a:gridCol w="977900"/>
                <a:gridCol w="439420"/>
              </a:tblGrid>
              <a:tr h="28067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40"/>
                        </a:lnSpc>
                        <a:tabLst>
                          <a:tab pos="481330" algn="l"/>
                        </a:tabLst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540"/>
                        </a:lnSpc>
                      </a:pPr>
                      <a:r>
                        <a:rPr sz="1400" b="1" spc="-50" dirty="0">
                          <a:solidFill>
                            <a:srgbClr val="9933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63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5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521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/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2199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2199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2199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51752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51752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51752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51752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3638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518159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1595"/>
                        </a:lnSpc>
                        <a:spcBef>
                          <a:spcPts val="495"/>
                        </a:spcBef>
                        <a:tabLst>
                          <a:tab pos="76581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595"/>
                        </a:lnSpc>
                        <a:spcBef>
                          <a:spcPts val="495"/>
                        </a:spcBef>
                        <a:tabLst>
                          <a:tab pos="51752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595"/>
                        </a:lnSpc>
                        <a:spcBef>
                          <a:spcPts val="49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40944-7471-4472-A56D-3B2ABDEDE87F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134</a:t>
            </a:fld>
            <a:endParaRPr lang="en-US" spc="-25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178" y="978865"/>
            <a:ext cx="14706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CC0066"/>
                </a:solidFill>
                <a:latin typeface="Comic Sans MS"/>
                <a:cs typeface="Comic Sans MS"/>
              </a:rPr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429" y="1649679"/>
            <a:ext cx="27832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1" spc="-10" dirty="0">
                <a:solidFill>
                  <a:srgbClr val="CC0066"/>
                </a:solidFill>
                <a:latin typeface="Comic Sans MS"/>
                <a:cs typeface="Comic Sans MS"/>
              </a:rPr>
              <a:t>Correction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588" y="2092909"/>
            <a:ext cx="46704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be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handled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two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ways: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588" y="2638755"/>
            <a:ext cx="7106284" cy="240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5080" indent="-567055">
              <a:lnSpc>
                <a:spcPct val="100000"/>
              </a:lnSpc>
              <a:spcBef>
                <a:spcPts val="100"/>
              </a:spcBef>
              <a:buClr>
                <a:srgbClr val="CC0066"/>
              </a:buClr>
              <a:buAutoNum type="arabicParenR"/>
              <a:tabLst>
                <a:tab pos="579120" algn="l"/>
              </a:tabLst>
            </a:pPr>
            <a:r>
              <a:rPr sz="3000" dirty="0">
                <a:latin typeface="Times New Roman"/>
                <a:cs typeface="Times New Roman"/>
              </a:rPr>
              <a:t>receiver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sender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retransmit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entire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 marL="579120" marR="81280" indent="-567055">
              <a:lnSpc>
                <a:spcPct val="100000"/>
              </a:lnSpc>
              <a:spcBef>
                <a:spcPts val="700"/>
              </a:spcBef>
              <a:buClr>
                <a:srgbClr val="CC0066"/>
              </a:buClr>
              <a:buAutoNum type="arabicParenR"/>
              <a:tabLst>
                <a:tab pos="57912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receiver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use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error-correcting </a:t>
            </a:r>
            <a:r>
              <a:rPr sz="3000" dirty="0">
                <a:latin typeface="Times New Roman"/>
                <a:cs typeface="Times New Roman"/>
              </a:rPr>
              <a:t>code,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which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automatically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corrects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certain errors.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0EB99F-7AB7-4998-BE7C-CD62A8CF70B0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135</a:t>
            </a:fld>
            <a:endParaRPr lang="en-US" spc="-25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3410" y="862406"/>
            <a:ext cx="3848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CC0066"/>
                </a:solidFill>
                <a:latin typeface="Comic Sans MS"/>
                <a:cs typeface="Comic Sans MS"/>
              </a:rPr>
              <a:t>Single-</a:t>
            </a:r>
            <a:r>
              <a:rPr sz="2400" i="1" dirty="0">
                <a:solidFill>
                  <a:srgbClr val="CC0066"/>
                </a:solidFill>
                <a:latin typeface="Comic Sans MS"/>
                <a:cs typeface="Comic Sans MS"/>
              </a:rPr>
              <a:t>bit</a:t>
            </a:r>
            <a:r>
              <a:rPr sz="2400" i="1" spc="40" dirty="0">
                <a:solidFill>
                  <a:srgbClr val="CC0066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CC0066"/>
                </a:solidFill>
                <a:latin typeface="Comic Sans MS"/>
                <a:cs typeface="Comic Sans MS"/>
              </a:rPr>
              <a:t>error</a:t>
            </a:r>
            <a:r>
              <a:rPr sz="2400" i="1" spc="-95" dirty="0">
                <a:solidFill>
                  <a:srgbClr val="CC0066"/>
                </a:solidFill>
                <a:latin typeface="Comic Sans MS"/>
                <a:cs typeface="Comic Sans MS"/>
              </a:rPr>
              <a:t> </a:t>
            </a:r>
            <a:r>
              <a:rPr sz="2400" i="1" spc="-10" dirty="0">
                <a:solidFill>
                  <a:srgbClr val="CC0066"/>
                </a:solidFill>
                <a:latin typeface="Comic Sans MS"/>
                <a:cs typeface="Comic Sans MS"/>
              </a:rPr>
              <a:t>correction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164" y="1639316"/>
            <a:ext cx="6824980" cy="121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correct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error,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receiver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reverses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value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altered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bit.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must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know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which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bit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error.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898" y="4369053"/>
            <a:ext cx="493776" cy="3688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7450" y="2827827"/>
            <a:ext cx="6585584" cy="2932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Times New Roman"/>
                <a:cs typeface="Times New Roman"/>
              </a:rPr>
              <a:t>Number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redundancy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needed</a:t>
            </a:r>
            <a:endParaRPr sz="2600">
              <a:latin typeface="Times New Roman"/>
              <a:cs typeface="Times New Roman"/>
            </a:endParaRPr>
          </a:p>
          <a:p>
            <a:pPr marL="344805" indent="-319405">
              <a:lnSpc>
                <a:spcPct val="100000"/>
              </a:lnSpc>
              <a:spcBef>
                <a:spcPts val="600"/>
              </a:spcBef>
              <a:buChar char="•"/>
              <a:tabLst>
                <a:tab pos="344805" algn="l"/>
              </a:tabLst>
            </a:pPr>
            <a:r>
              <a:rPr sz="2600" dirty="0">
                <a:latin typeface="Times New Roman"/>
                <a:cs typeface="Times New Roman"/>
              </a:rPr>
              <a:t>Let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 marL="344805" indent="-319405">
              <a:lnSpc>
                <a:spcPct val="100000"/>
              </a:lnSpc>
              <a:spcBef>
                <a:spcPts val="605"/>
              </a:spcBef>
              <a:buChar char="•"/>
              <a:tabLst>
                <a:tab pos="344805" algn="l"/>
              </a:tabLst>
            </a:pPr>
            <a:r>
              <a:rPr sz="2600" dirty="0">
                <a:latin typeface="Times New Roman"/>
                <a:cs typeface="Times New Roman"/>
              </a:rPr>
              <a:t>Redundancy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bits =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Total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message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m+r</a:t>
            </a:r>
            <a:endParaRPr sz="26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must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satisfy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following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relation:</a:t>
            </a:r>
            <a:endParaRPr sz="2600">
              <a:latin typeface="Times New Roman"/>
              <a:cs typeface="Times New Roman"/>
            </a:endParaRPr>
          </a:p>
          <a:p>
            <a:pPr marL="2640965">
              <a:lnSpc>
                <a:spcPct val="100000"/>
              </a:lnSpc>
              <a:spcBef>
                <a:spcPts val="685"/>
              </a:spcBef>
            </a:pPr>
            <a:r>
              <a:rPr sz="3000" b="1" dirty="0">
                <a:solidFill>
                  <a:srgbClr val="043BE7"/>
                </a:solidFill>
                <a:latin typeface="Times New Roman"/>
                <a:cs typeface="Times New Roman"/>
              </a:rPr>
              <a:t>2</a:t>
            </a:r>
            <a:r>
              <a:rPr sz="3000" b="1" baseline="20833" dirty="0">
                <a:solidFill>
                  <a:srgbClr val="043BE7"/>
                </a:solidFill>
                <a:latin typeface="Times New Roman"/>
                <a:cs typeface="Times New Roman"/>
              </a:rPr>
              <a:t>r</a:t>
            </a:r>
            <a:r>
              <a:rPr sz="3000" b="1" spc="-30" baseline="20833" dirty="0">
                <a:solidFill>
                  <a:srgbClr val="043BE7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43BE7"/>
                </a:solidFill>
                <a:latin typeface="Times New Roman"/>
                <a:cs typeface="Times New Roman"/>
              </a:rPr>
              <a:t>≥</a:t>
            </a:r>
            <a:r>
              <a:rPr sz="3000" b="1" spc="-260" dirty="0">
                <a:solidFill>
                  <a:srgbClr val="043BE7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43BE7"/>
                </a:solidFill>
                <a:latin typeface="Times New Roman"/>
                <a:cs typeface="Times New Roman"/>
              </a:rPr>
              <a:t>m+r+1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EFD9EB-D219-4EA4-ACA5-29B60FE80C14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136</a:t>
            </a:fld>
            <a:endParaRPr lang="en-US" spc="-25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2404872"/>
            <a:ext cx="7805928" cy="2804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625" y="426542"/>
            <a:ext cx="24784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00259E"/>
                </a:solidFill>
              </a:rPr>
              <a:t>Error</a:t>
            </a:r>
            <a:r>
              <a:rPr sz="3000" spc="-160" dirty="0">
                <a:solidFill>
                  <a:srgbClr val="00259E"/>
                </a:solidFill>
              </a:rPr>
              <a:t> </a:t>
            </a:r>
            <a:r>
              <a:rPr sz="3000" spc="-10" dirty="0">
                <a:solidFill>
                  <a:srgbClr val="00259E"/>
                </a:solidFill>
              </a:rPr>
              <a:t>Correction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F256333-A24F-46C2-BB76-5DBA731B843A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137</a:t>
            </a:fld>
            <a:endParaRPr lang="en-US" spc="-25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482" rIns="0" bIns="0" rtlCol="0">
            <a:spAutoFit/>
          </a:bodyPr>
          <a:lstStyle/>
          <a:p>
            <a:pPr marL="2570480">
              <a:lnSpc>
                <a:spcPct val="100000"/>
              </a:lnSpc>
              <a:spcBef>
                <a:spcPts val="95"/>
              </a:spcBef>
            </a:pPr>
            <a:r>
              <a:rPr sz="3700" spc="-30" dirty="0"/>
              <a:t>Hamming</a:t>
            </a:r>
            <a:r>
              <a:rPr sz="3700" spc="-165" dirty="0"/>
              <a:t> </a:t>
            </a:r>
            <a:r>
              <a:rPr sz="3700" spc="-10" dirty="0"/>
              <a:t>Codes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503631" y="1982469"/>
            <a:ext cx="8301355" cy="3411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200" b="1" spc="-125" dirty="0">
                <a:latin typeface="Arial"/>
                <a:cs typeface="Arial"/>
              </a:rPr>
              <a:t>HAMMING</a:t>
            </a:r>
            <a:r>
              <a:rPr sz="2200" b="1" spc="-200" dirty="0">
                <a:latin typeface="Arial"/>
                <a:cs typeface="Arial"/>
              </a:rPr>
              <a:t> </a:t>
            </a:r>
            <a:r>
              <a:rPr sz="2200" b="1" spc="-260" dirty="0">
                <a:latin typeface="Arial"/>
                <a:cs typeface="Arial"/>
              </a:rPr>
              <a:t>CODE</a:t>
            </a:r>
            <a:r>
              <a:rPr sz="2200" b="1" spc="-35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2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200" spc="-13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constructed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add</a:t>
            </a:r>
            <a:r>
              <a:rPr sz="2200" spc="-110" dirty="0">
                <a:latin typeface="Arial"/>
                <a:cs typeface="Arial"/>
              </a:rPr>
              <a:t>i</a:t>
            </a:r>
            <a:r>
              <a:rPr sz="2200" spc="-12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.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parity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b</a:t>
            </a:r>
            <a:r>
              <a:rPr sz="2200" spc="-85" dirty="0">
                <a:latin typeface="Arial"/>
                <a:cs typeface="Arial"/>
              </a:rPr>
              <a:t>i</a:t>
            </a:r>
            <a:r>
              <a:rPr sz="2200" spc="-6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e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4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group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0" dirty="0">
                <a:latin typeface="Arial"/>
                <a:cs typeface="Arial"/>
              </a:rPr>
              <a:t> n-</a:t>
            </a:r>
            <a:r>
              <a:rPr sz="2200" spc="-55" dirty="0">
                <a:latin typeface="Arial"/>
                <a:cs typeface="Arial"/>
              </a:rPr>
              <a:t>b</a:t>
            </a:r>
            <a:r>
              <a:rPr sz="2200" spc="-6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0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inform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t</a:t>
            </a:r>
            <a:r>
              <a:rPr sz="2200" spc="-65" dirty="0">
                <a:latin typeface="Arial"/>
                <a:cs typeface="Arial"/>
              </a:rPr>
              <a:t>i</a:t>
            </a:r>
            <a:r>
              <a:rPr sz="2200" spc="-5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m</a:t>
            </a:r>
            <a:r>
              <a:rPr sz="2200" spc="-175" dirty="0">
                <a:latin typeface="Arial"/>
                <a:cs typeface="Arial"/>
              </a:rPr>
              <a:t>e</a:t>
            </a:r>
            <a:r>
              <a:rPr sz="2200" spc="-195" dirty="0">
                <a:latin typeface="Arial"/>
                <a:cs typeface="Arial"/>
              </a:rPr>
              <a:t>s</a:t>
            </a:r>
            <a:r>
              <a:rPr sz="2200" spc="-175" dirty="0">
                <a:latin typeface="Arial"/>
                <a:cs typeface="Arial"/>
              </a:rPr>
              <a:t>s</a:t>
            </a:r>
            <a:r>
              <a:rPr sz="2200" spc="-200" dirty="0">
                <a:latin typeface="Arial"/>
                <a:cs typeface="Arial"/>
              </a:rPr>
              <a:t>a</a:t>
            </a:r>
            <a:r>
              <a:rPr sz="2200" spc="-17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suc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w</a:t>
            </a:r>
            <a:r>
              <a:rPr sz="2200" spc="-13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22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ab</a:t>
            </a:r>
            <a:r>
              <a:rPr sz="2200" spc="-1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l</a:t>
            </a:r>
            <a:r>
              <a:rPr sz="2200" spc="-130" dirty="0">
                <a:latin typeface="Arial"/>
                <a:cs typeface="Arial"/>
              </a:rPr>
              <a:t>o</a:t>
            </a:r>
            <a:r>
              <a:rPr sz="2200" spc="-125" dirty="0">
                <a:latin typeface="Arial"/>
                <a:cs typeface="Arial"/>
              </a:rPr>
              <a:t>c</a:t>
            </a:r>
            <a:r>
              <a:rPr sz="2200" spc="-130" dirty="0">
                <a:latin typeface="Arial"/>
                <a:cs typeface="Arial"/>
              </a:rPr>
              <a:t>a</a:t>
            </a:r>
            <a:r>
              <a:rPr sz="2200" spc="-11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t</a:t>
            </a:r>
            <a:r>
              <a:rPr sz="2200" spc="-8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1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b</a:t>
            </a:r>
            <a:r>
              <a:rPr sz="2200" spc="-6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po</a:t>
            </a:r>
            <a:r>
              <a:rPr sz="2200" spc="-75" dirty="0">
                <a:latin typeface="Arial"/>
                <a:cs typeface="Arial"/>
              </a:rPr>
              <a:t>s</a:t>
            </a:r>
            <a:r>
              <a:rPr sz="2200" spc="-85" dirty="0">
                <a:latin typeface="Arial"/>
                <a:cs typeface="Arial"/>
              </a:rPr>
              <a:t>i</a:t>
            </a:r>
            <a:r>
              <a:rPr sz="2200" spc="-65" dirty="0">
                <a:latin typeface="Arial"/>
                <a:cs typeface="Arial"/>
              </a:rPr>
              <a:t>t</a:t>
            </a:r>
            <a:r>
              <a:rPr sz="2200" spc="-85" dirty="0">
                <a:latin typeface="Arial"/>
                <a:cs typeface="Arial"/>
              </a:rPr>
              <a:t>i</a:t>
            </a:r>
            <a:r>
              <a:rPr sz="2200" spc="-8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6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w</a:t>
            </a:r>
            <a:r>
              <a:rPr sz="2200" spc="-80" dirty="0">
                <a:latin typeface="Arial"/>
                <a:cs typeface="Arial"/>
              </a:rPr>
              <a:t>h</a:t>
            </a:r>
            <a:r>
              <a:rPr sz="2200" spc="-85" dirty="0">
                <a:latin typeface="Arial"/>
                <a:cs typeface="Arial"/>
              </a:rPr>
              <a:t>i</a:t>
            </a:r>
            <a:r>
              <a:rPr sz="2200" spc="-7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error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occurs.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90" dirty="0">
                <a:latin typeface="Arial"/>
                <a:cs typeface="Arial"/>
              </a:rPr>
              <a:t>Values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(0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1)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are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assigned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parity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bits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260" dirty="0">
                <a:latin typeface="Arial"/>
                <a:cs typeface="Arial"/>
              </a:rPr>
              <a:t>so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350" dirty="0">
                <a:latin typeface="Arial"/>
                <a:cs typeface="Arial"/>
              </a:rPr>
              <a:t>as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00" dirty="0">
                <a:latin typeface="Arial"/>
                <a:cs typeface="Arial"/>
              </a:rPr>
              <a:t>make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 </a:t>
            </a:r>
            <a:r>
              <a:rPr sz="2200" spc="-75" dirty="0">
                <a:latin typeface="Arial"/>
                <a:cs typeface="Arial"/>
              </a:rPr>
              <a:t>hamming </a:t>
            </a:r>
            <a:r>
              <a:rPr sz="2200" spc="-100" dirty="0">
                <a:latin typeface="Arial"/>
                <a:cs typeface="Arial"/>
              </a:rPr>
              <a:t>code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have</a:t>
            </a:r>
            <a:r>
              <a:rPr sz="2200" spc="-25" dirty="0">
                <a:latin typeface="Arial"/>
                <a:cs typeface="Arial"/>
              </a:rPr>
              <a:t> either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even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parity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odd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parity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when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error</a:t>
            </a:r>
            <a:r>
              <a:rPr sz="2200" spc="-5" dirty="0">
                <a:latin typeface="Arial"/>
                <a:cs typeface="Arial"/>
              </a:rPr>
              <a:t>  </a:t>
            </a:r>
            <a:r>
              <a:rPr sz="2200" spc="-125" dirty="0">
                <a:latin typeface="Arial"/>
                <a:cs typeface="Arial"/>
              </a:rPr>
              <a:t>occurs,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position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no.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take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value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assigned</a:t>
            </a:r>
            <a:r>
              <a:rPr sz="2200" dirty="0">
                <a:latin typeface="Arial"/>
                <a:cs typeface="Arial"/>
              </a:rPr>
              <a:t> to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location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errone </a:t>
            </a:r>
            <a:r>
              <a:rPr sz="2200" spc="-70" dirty="0">
                <a:latin typeface="Arial"/>
                <a:cs typeface="Arial"/>
              </a:rPr>
              <a:t>ous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bit.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CEDCAD4-0A0B-4224-BBA0-10A880230919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138</a:t>
            </a:fld>
            <a:endParaRPr lang="en-US" spc="-25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2849879"/>
            <a:ext cx="7613904" cy="2328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972" rIns="0" bIns="0" rtlCol="0">
            <a:spAutoFit/>
          </a:bodyPr>
          <a:lstStyle/>
          <a:p>
            <a:pPr marL="2644775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259E"/>
                </a:solidFill>
              </a:rPr>
              <a:t>Hamming</a:t>
            </a:r>
            <a:r>
              <a:rPr sz="3000" spc="-135" dirty="0">
                <a:solidFill>
                  <a:srgbClr val="00259E"/>
                </a:solidFill>
              </a:rPr>
              <a:t> </a:t>
            </a:r>
            <a:r>
              <a:rPr sz="3000" spc="-20" dirty="0">
                <a:solidFill>
                  <a:srgbClr val="00259E"/>
                </a:solidFill>
              </a:rPr>
              <a:t>Code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947708A-F8D4-4960-9957-FF0346FF5FE4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139</a:t>
            </a:fld>
            <a:endParaRPr lang="en-US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126" y="121361"/>
            <a:ext cx="69265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59810" algn="l"/>
              </a:tabLst>
            </a:pPr>
            <a:r>
              <a:rPr sz="4000" b="1" dirty="0">
                <a:latin typeface="Times New Roman"/>
                <a:cs typeface="Times New Roman"/>
              </a:rPr>
              <a:t>Applications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25" dirty="0">
                <a:latin typeface="Times New Roman"/>
                <a:cs typeface="Times New Roman"/>
              </a:rPr>
              <a:t>of</a:t>
            </a:r>
            <a:r>
              <a:rPr sz="4000" b="1" dirty="0">
                <a:latin typeface="Times New Roman"/>
                <a:cs typeface="Times New Roman"/>
              </a:rPr>
              <a:t>	Digital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Systems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36914"/>
            <a:ext cx="6659880" cy="58508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092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Cellular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Mobile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Communications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Business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Transactions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Traffic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Control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Space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Guidance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Medical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Treatment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spc="-25" dirty="0">
                <a:latin typeface="Times New Roman"/>
                <a:cs typeface="Times New Roman"/>
              </a:rPr>
              <a:t>Weather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Monitoring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Things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Television</a:t>
            </a:r>
            <a:endParaRPr sz="3200">
              <a:latin typeface="Times New Roman"/>
              <a:cs typeface="Times New Roman"/>
            </a:endParaRPr>
          </a:p>
          <a:p>
            <a:pPr marL="5092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9270" algn="l"/>
              </a:tabLst>
            </a:pP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Cameras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509" dirty="0">
                <a:solidFill>
                  <a:srgbClr val="888888"/>
                </a:solidFill>
                <a:latin typeface="Carlito"/>
                <a:cs typeface="Carlito"/>
              </a:rPr>
              <a:t>D</a:t>
            </a:r>
            <a:r>
              <a:rPr sz="4800" spc="-960" baseline="-4340" dirty="0">
                <a:latin typeface="Arial"/>
                <a:cs typeface="Arial"/>
              </a:rPr>
              <a:t>•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ec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r>
              <a:rPr sz="4800" spc="-75" baseline="-4340" dirty="0">
                <a:latin typeface="Times New Roman"/>
                <a:cs typeface="Times New Roman"/>
              </a:rPr>
              <a:t>Digital</a:t>
            </a:r>
            <a:r>
              <a:rPr sz="4800" baseline="-4340" dirty="0">
                <a:latin typeface="Times New Roman"/>
                <a:cs typeface="Times New Roman"/>
              </a:rPr>
              <a:t> </a:t>
            </a:r>
            <a:r>
              <a:rPr sz="4800" spc="-15" baseline="-4340" dirty="0">
                <a:latin typeface="Times New Roman"/>
                <a:cs typeface="Times New Roman"/>
              </a:rPr>
              <a:t>C</a:t>
            </a:r>
            <a:r>
              <a:rPr sz="4800" spc="7" baseline="-4340" dirty="0">
                <a:latin typeface="Times New Roman"/>
                <a:cs typeface="Times New Roman"/>
              </a:rPr>
              <a:t>o</a:t>
            </a:r>
            <a:r>
              <a:rPr sz="4800" spc="-112" baseline="-4340" dirty="0">
                <a:latin typeface="Times New Roman"/>
                <a:cs typeface="Times New Roman"/>
              </a:rPr>
              <a:t>m</a:t>
            </a:r>
            <a:r>
              <a:rPr sz="4800" spc="-7" baseline="-4340" dirty="0">
                <a:latin typeface="Times New Roman"/>
                <a:cs typeface="Times New Roman"/>
              </a:rPr>
              <a:t>pu</a:t>
            </a:r>
            <a:r>
              <a:rPr sz="4800" spc="-952" baseline="-4340" dirty="0">
                <a:latin typeface="Times New Roman"/>
                <a:cs typeface="Times New Roman"/>
              </a:rPr>
              <a:t>t</a:t>
            </a:r>
            <a:r>
              <a:rPr sz="1200" spc="-415" dirty="0">
                <a:solidFill>
                  <a:srgbClr val="888888"/>
                </a:solidFill>
                <a:latin typeface="Carlito"/>
                <a:cs typeface="Carlito"/>
              </a:rPr>
              <a:t>M</a:t>
            </a:r>
            <a:r>
              <a:rPr sz="4800" spc="-1560" baseline="-4340" dirty="0">
                <a:latin typeface="Times New Roman"/>
                <a:cs typeface="Times New Roman"/>
              </a:rPr>
              <a:t>e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1200" spc="-204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4800" spc="-1335" baseline="-4340" dirty="0">
                <a:latin typeface="Times New Roman"/>
                <a:cs typeface="Times New Roman"/>
              </a:rPr>
              <a:t>r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i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s</a:t>
            </a:r>
            <a:r>
              <a:rPr sz="1200" spc="-520" dirty="0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4800" spc="-742" baseline="-4340" dirty="0"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k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mar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9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3556F91-878C-4350-8C26-E371EFCF0A0B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</a:t>
            </a:fld>
            <a:endParaRPr lang="en-US" spc="-25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482" rIns="0" bIns="0" rtlCol="0">
            <a:spAutoFit/>
          </a:bodyPr>
          <a:lstStyle/>
          <a:p>
            <a:pPr marL="2570480">
              <a:lnSpc>
                <a:spcPct val="100000"/>
              </a:lnSpc>
              <a:spcBef>
                <a:spcPts val="95"/>
              </a:spcBef>
            </a:pPr>
            <a:r>
              <a:rPr sz="3700" spc="-30" dirty="0"/>
              <a:t>Hamming</a:t>
            </a:r>
            <a:r>
              <a:rPr sz="3700" spc="-165" dirty="0"/>
              <a:t> </a:t>
            </a:r>
            <a:r>
              <a:rPr sz="3700" spc="-10" dirty="0"/>
              <a:t>Codes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644753" y="1719529"/>
            <a:ext cx="6395085" cy="363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215" dirty="0">
                <a:latin typeface="Arial"/>
                <a:cs typeface="Arial"/>
              </a:rPr>
              <a:t>Hamming </a:t>
            </a:r>
            <a:r>
              <a:rPr sz="2600" b="1" spc="-35" dirty="0">
                <a:latin typeface="Arial"/>
                <a:cs typeface="Arial"/>
              </a:rPr>
              <a:t>Codes</a:t>
            </a:r>
            <a:endParaRPr sz="2600">
              <a:latin typeface="Arial"/>
              <a:cs typeface="Arial"/>
            </a:endParaRPr>
          </a:p>
          <a:p>
            <a:pPr marL="454659" marR="5080">
              <a:lnSpc>
                <a:spcPct val="100000"/>
              </a:lnSpc>
            </a:pPr>
            <a:r>
              <a:rPr sz="2600" spc="-110" dirty="0">
                <a:latin typeface="Arial"/>
                <a:cs typeface="Arial"/>
              </a:rPr>
              <a:t>Construction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for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1-</a:t>
            </a:r>
            <a:r>
              <a:rPr sz="2600" spc="-20" dirty="0">
                <a:latin typeface="Arial"/>
                <a:cs typeface="Arial"/>
              </a:rPr>
              <a:t>bit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error-</a:t>
            </a:r>
            <a:r>
              <a:rPr sz="2600" spc="-85" dirty="0">
                <a:latin typeface="Arial"/>
                <a:cs typeface="Arial"/>
              </a:rPr>
              <a:t>correcting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codes </a:t>
            </a:r>
            <a:r>
              <a:rPr sz="2600" spc="-50" dirty="0">
                <a:latin typeface="Arial"/>
                <a:cs typeface="Arial"/>
              </a:rPr>
              <a:t>Minimal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number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check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bitsrequired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b="1" spc="-80" dirty="0">
                <a:latin typeface="Arial"/>
                <a:cs typeface="Arial"/>
              </a:rPr>
              <a:t>Construction</a:t>
            </a:r>
            <a:endParaRPr sz="2200">
              <a:latin typeface="Arial"/>
              <a:cs typeface="Arial"/>
            </a:endParaRPr>
          </a:p>
          <a:p>
            <a:pPr marL="265430" marR="2842895" indent="63500">
              <a:lnSpc>
                <a:spcPct val="100000"/>
              </a:lnSpc>
              <a:tabLst>
                <a:tab pos="3338829" algn="l"/>
              </a:tabLst>
            </a:pPr>
            <a:r>
              <a:rPr sz="2200" spc="-70" dirty="0">
                <a:latin typeface="Arial"/>
                <a:cs typeface="Arial"/>
              </a:rPr>
              <a:t>number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bits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from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1upward </a:t>
            </a:r>
            <a:r>
              <a:rPr sz="2200" spc="-100" dirty="0">
                <a:latin typeface="Arial"/>
                <a:cs typeface="Arial"/>
              </a:rPr>
              <a:t>powers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check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bits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75" dirty="0">
                <a:latin typeface="Arial"/>
                <a:cs typeface="Arial"/>
              </a:rPr>
              <a:t>al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others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databits</a:t>
            </a:r>
            <a:endParaRPr sz="2200">
              <a:latin typeface="Arial"/>
              <a:cs typeface="Arial"/>
            </a:endParaRPr>
          </a:p>
          <a:p>
            <a:pPr marL="265430">
              <a:lnSpc>
                <a:spcPts val="2520"/>
              </a:lnSpc>
            </a:pPr>
            <a:r>
              <a:rPr sz="2200" spc="-160" dirty="0">
                <a:latin typeface="Arial"/>
                <a:cs typeface="Arial"/>
              </a:rPr>
              <a:t>Check</a:t>
            </a:r>
            <a:r>
              <a:rPr sz="2200" spc="-3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is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185" dirty="0">
                <a:latin typeface="Arial"/>
                <a:cs typeface="Arial"/>
              </a:rPr>
              <a:t>XORof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all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bits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such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that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(j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AND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k)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=j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600" b="1" spc="-85" dirty="0">
                <a:latin typeface="Arial"/>
                <a:cs typeface="Arial"/>
              </a:rPr>
              <a:t>Example:</a:t>
            </a:r>
            <a:endParaRPr sz="26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5"/>
              </a:spcBef>
            </a:pPr>
            <a:r>
              <a:rPr sz="2200" dirty="0">
                <a:latin typeface="Arial"/>
                <a:cs typeface="Arial"/>
              </a:rPr>
              <a:t>4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bits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data,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3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checkbits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90ECEE2-68B3-4F9F-9387-B5AB63794209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140</a:t>
            </a:fld>
            <a:endParaRPr lang="en-US" spc="-25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441959"/>
            <a:ext cx="8851392" cy="597408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96D538-F198-4A3C-A278-A81105CBAF4C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141</a:t>
            </a:fld>
            <a:endParaRPr lang="en-US" spc="-25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402336"/>
            <a:ext cx="8851900" cy="6053455"/>
            <a:chOff x="146304" y="402336"/>
            <a:chExt cx="8851900" cy="6053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441960"/>
              <a:ext cx="8851392" cy="59740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544" y="402336"/>
              <a:ext cx="8820912" cy="6053328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9355AE8-F05D-4A0A-8084-FA60C320EA9E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142</a:t>
            </a:fld>
            <a:endParaRPr lang="en-US" spc="-25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009" y="724026"/>
            <a:ext cx="325247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dirty="0">
                <a:latin typeface="Times New Roman"/>
                <a:cs typeface="Times New Roman"/>
              </a:rPr>
              <a:t>ERROR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DETECTING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rlito"/>
                <a:cs typeface="Carlito"/>
              </a:rPr>
              <a:t>&amp;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724026"/>
            <a:ext cx="4114799" cy="3786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713740" marR="5080" indent="-701675">
              <a:lnSpc>
                <a:spcPct val="102400"/>
              </a:lnSpc>
              <a:spcBef>
                <a:spcPts val="15"/>
              </a:spcBef>
            </a:pPr>
            <a:r>
              <a:rPr sz="2400" i="1" dirty="0">
                <a:latin typeface="Times New Roman"/>
                <a:cs typeface="Times New Roman"/>
              </a:rPr>
              <a:t>ERROR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CORRECTING CODES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676400"/>
            <a:ext cx="7779969" cy="3005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93675">
              <a:lnSpc>
                <a:spcPct val="100000"/>
              </a:lnSpc>
              <a:spcBef>
                <a:spcPts val="95"/>
              </a:spcBef>
              <a:buSzPct val="94736"/>
              <a:buAutoNum type="arabicPeriod"/>
              <a:tabLst>
                <a:tab pos="194945" algn="l"/>
              </a:tabLst>
            </a:pPr>
            <a:r>
              <a:rPr sz="1900" b="1" dirty="0">
                <a:latin typeface="Times New Roman"/>
                <a:cs typeface="Times New Roman"/>
              </a:rPr>
              <a:t>There are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many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types</a:t>
            </a:r>
            <a:r>
              <a:rPr sz="1900" b="1" spc="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of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codes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for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error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detection</a:t>
            </a:r>
            <a:r>
              <a:rPr sz="1900" b="1" spc="-10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and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correction</a:t>
            </a:r>
            <a:r>
              <a:rPr sz="1900" b="1" spc="-7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e.g.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parity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spc="-25" dirty="0">
                <a:latin typeface="Times New Roman"/>
                <a:cs typeface="Times New Roman"/>
              </a:rPr>
              <a:t>bit</a:t>
            </a:r>
            <a:endParaRPr sz="1900" b="1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tabLst>
                <a:tab pos="683260" algn="l"/>
              </a:tabLst>
            </a:pPr>
            <a:r>
              <a:rPr sz="1900" b="1" dirty="0">
                <a:latin typeface="Times New Roman"/>
                <a:cs typeface="Times New Roman"/>
              </a:rPr>
              <a:t>is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50" dirty="0">
                <a:latin typeface="Times New Roman"/>
                <a:cs typeface="Times New Roman"/>
              </a:rPr>
              <a:t>a</a:t>
            </a:r>
            <a:r>
              <a:rPr sz="1900" b="1" dirty="0">
                <a:latin typeface="Times New Roman"/>
                <a:cs typeface="Times New Roman"/>
              </a:rPr>
              <a:t>	kind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of</a:t>
            </a:r>
            <a:r>
              <a:rPr sz="1900" b="1" spc="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error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detection</a:t>
            </a:r>
            <a:r>
              <a:rPr sz="1900" b="1" spc="-8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code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that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can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find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only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one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bit</a:t>
            </a:r>
            <a:r>
              <a:rPr sz="1900" b="1" spc="-10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error</a:t>
            </a:r>
            <a:endParaRPr sz="1900" b="1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1900" b="1" dirty="0">
                <a:latin typeface="Times New Roman"/>
                <a:cs typeface="Times New Roman"/>
              </a:rPr>
              <a:t>in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the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data.</a:t>
            </a:r>
            <a:endParaRPr sz="19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900" b="1">
              <a:latin typeface="Times New Roman"/>
              <a:cs typeface="Times New Roman"/>
            </a:endParaRPr>
          </a:p>
          <a:p>
            <a:pPr marL="207010" indent="-193675">
              <a:lnSpc>
                <a:spcPct val="100000"/>
              </a:lnSpc>
              <a:buSzPct val="94736"/>
              <a:buAutoNum type="arabicPeriod" startAt="2"/>
              <a:tabLst>
                <a:tab pos="207010" algn="l"/>
              </a:tabLst>
            </a:pPr>
            <a:r>
              <a:rPr sz="1900" b="1" spc="-10" dirty="0">
                <a:latin typeface="Times New Roman"/>
                <a:cs typeface="Times New Roman"/>
              </a:rPr>
              <a:t>Hamming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code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is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an error detection</a:t>
            </a:r>
            <a:r>
              <a:rPr sz="1900" b="1" spc="-8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and</a:t>
            </a:r>
            <a:r>
              <a:rPr sz="1900" b="1" spc="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correction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code.</a:t>
            </a:r>
            <a:endParaRPr sz="1900" b="1">
              <a:latin typeface="Times New Roman"/>
              <a:cs typeface="Times New Roman"/>
            </a:endParaRPr>
          </a:p>
          <a:p>
            <a:pPr marL="94615" marR="5080" indent="-50800">
              <a:lnSpc>
                <a:spcPct val="107900"/>
              </a:lnSpc>
              <a:spcBef>
                <a:spcPts val="1980"/>
              </a:spcBef>
              <a:buSzPct val="94736"/>
              <a:buAutoNum type="arabicPeriod" startAt="2"/>
              <a:tabLst>
                <a:tab pos="258445" algn="l"/>
              </a:tabLst>
            </a:pPr>
            <a:r>
              <a:rPr sz="1900" b="1" spc="-135" dirty="0">
                <a:latin typeface="Arial"/>
                <a:cs typeface="Arial"/>
              </a:rPr>
              <a:t>These</a:t>
            </a:r>
            <a:r>
              <a:rPr sz="1900" b="1" spc="-285" dirty="0">
                <a:latin typeface="Arial"/>
                <a:cs typeface="Arial"/>
              </a:rPr>
              <a:t> </a:t>
            </a:r>
            <a:r>
              <a:rPr sz="1900" b="1" spc="-110" dirty="0">
                <a:latin typeface="Arial"/>
                <a:cs typeface="Arial"/>
              </a:rPr>
              <a:t>codes</a:t>
            </a:r>
            <a:r>
              <a:rPr sz="1900" b="1" spc="-254" dirty="0">
                <a:latin typeface="Arial"/>
                <a:cs typeface="Arial"/>
              </a:rPr>
              <a:t> </a:t>
            </a:r>
            <a:r>
              <a:rPr sz="1900" b="1" spc="-85" dirty="0">
                <a:latin typeface="Arial"/>
                <a:cs typeface="Arial"/>
              </a:rPr>
              <a:t>are</a:t>
            </a:r>
            <a:r>
              <a:rPr sz="1900" b="1" spc="-145" dirty="0">
                <a:latin typeface="Arial"/>
                <a:cs typeface="Arial"/>
              </a:rPr>
              <a:t> </a:t>
            </a:r>
            <a:r>
              <a:rPr sz="1900" b="1" spc="-90" dirty="0">
                <a:latin typeface="Arial"/>
                <a:cs typeface="Arial"/>
              </a:rPr>
              <a:t>used</a:t>
            </a:r>
            <a:r>
              <a:rPr sz="1900" b="1" spc="-23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in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70" dirty="0">
                <a:latin typeface="Arial"/>
                <a:cs typeface="Arial"/>
              </a:rPr>
              <a:t>detecting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and</a:t>
            </a:r>
            <a:r>
              <a:rPr sz="1900" b="1" spc="-145" dirty="0">
                <a:latin typeface="Arial"/>
                <a:cs typeface="Arial"/>
              </a:rPr>
              <a:t> </a:t>
            </a:r>
            <a:r>
              <a:rPr sz="1900" b="1" spc="-70" dirty="0">
                <a:latin typeface="Arial"/>
                <a:cs typeface="Arial"/>
              </a:rPr>
              <a:t>correcting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30" dirty="0">
                <a:latin typeface="Arial"/>
                <a:cs typeface="Arial"/>
              </a:rPr>
              <a:t>error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in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the</a:t>
            </a:r>
            <a:r>
              <a:rPr sz="1900" b="1" spc="-85" dirty="0">
                <a:latin typeface="Arial"/>
                <a:cs typeface="Arial"/>
              </a:rPr>
              <a:t> </a:t>
            </a:r>
            <a:r>
              <a:rPr sz="1900" b="1" spc="-30" dirty="0">
                <a:latin typeface="Arial"/>
                <a:cs typeface="Arial"/>
              </a:rPr>
              <a:t>transmitted</a:t>
            </a:r>
            <a:r>
              <a:rPr sz="1900" b="1" spc="325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dig </a:t>
            </a:r>
            <a:r>
              <a:rPr sz="1900" b="1" spc="-45" dirty="0">
                <a:latin typeface="Arial"/>
                <a:cs typeface="Arial"/>
              </a:rPr>
              <a:t>ital</a:t>
            </a:r>
            <a:r>
              <a:rPr sz="1900" b="1" spc="-114" dirty="0">
                <a:latin typeface="Arial"/>
                <a:cs typeface="Arial"/>
              </a:rPr>
              <a:t> </a:t>
            </a:r>
            <a:r>
              <a:rPr sz="1900" b="1" spc="-85" dirty="0">
                <a:latin typeface="Arial"/>
                <a:cs typeface="Arial"/>
              </a:rPr>
              <a:t>data</a:t>
            </a:r>
            <a:r>
              <a:rPr sz="1900" b="1" spc="-120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and</a:t>
            </a:r>
            <a:r>
              <a:rPr sz="1900" b="1" spc="-114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it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spc="-95" dirty="0">
                <a:latin typeface="Arial"/>
                <a:cs typeface="Arial"/>
              </a:rPr>
              <a:t>helps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in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the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error </a:t>
            </a:r>
            <a:r>
              <a:rPr sz="1900" b="1" spc="-40" dirty="0">
                <a:latin typeface="Arial"/>
                <a:cs typeface="Arial"/>
              </a:rPr>
              <a:t>free</a:t>
            </a:r>
            <a:r>
              <a:rPr sz="1900" b="1" spc="-100" dirty="0">
                <a:latin typeface="Arial"/>
                <a:cs typeface="Arial"/>
              </a:rPr>
              <a:t> </a:t>
            </a:r>
            <a:r>
              <a:rPr sz="1900" b="1" spc="-95" dirty="0">
                <a:latin typeface="Arial"/>
                <a:cs typeface="Arial"/>
              </a:rPr>
              <a:t>transmission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of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the</a:t>
            </a:r>
            <a:r>
              <a:rPr sz="1900" b="1" spc="-1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.</a:t>
            </a:r>
            <a:endParaRPr sz="2200" b="1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6A0829-FEE6-41DE-B06D-9D1C0E4F43D0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143</a:t>
            </a:fld>
            <a:endParaRPr lang="en-US" spc="-25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80" y="1484375"/>
            <a:ext cx="6321552" cy="4373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28" rIns="0" bIns="0" rtlCol="0">
            <a:spAutoFit/>
          </a:bodyPr>
          <a:lstStyle/>
          <a:p>
            <a:pPr marL="2858135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259E"/>
                </a:solidFill>
              </a:rPr>
              <a:t>Hamming</a:t>
            </a:r>
            <a:r>
              <a:rPr sz="3000" spc="-135" dirty="0">
                <a:solidFill>
                  <a:srgbClr val="00259E"/>
                </a:solidFill>
              </a:rPr>
              <a:t> </a:t>
            </a:r>
            <a:r>
              <a:rPr sz="3000" spc="-20" dirty="0">
                <a:solidFill>
                  <a:srgbClr val="00259E"/>
                </a:solidFill>
              </a:rPr>
              <a:t>Code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C1E9FC-67A7-436E-9AF4-9B2F786D2E51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144</a:t>
            </a:fld>
            <a:endParaRPr lang="en-US" spc="-25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405127"/>
            <a:ext cx="6321552" cy="43708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28" rIns="0" bIns="0" rtlCol="0">
            <a:spAutoFit/>
          </a:bodyPr>
          <a:lstStyle/>
          <a:p>
            <a:pPr marL="2858135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259E"/>
                </a:solidFill>
              </a:rPr>
              <a:t>Hamming</a:t>
            </a:r>
            <a:r>
              <a:rPr sz="3000" spc="-135" dirty="0">
                <a:solidFill>
                  <a:srgbClr val="00259E"/>
                </a:solidFill>
              </a:rPr>
              <a:t> </a:t>
            </a:r>
            <a:r>
              <a:rPr sz="3000" spc="-20" dirty="0">
                <a:solidFill>
                  <a:srgbClr val="00259E"/>
                </a:solidFill>
              </a:rPr>
              <a:t>Code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8DA45F-2F39-47A0-B47D-5C05AEFEB725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145</a:t>
            </a:fld>
            <a:endParaRPr lang="en-US" spc="-25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9136" y="1072896"/>
            <a:ext cx="6044565" cy="5044440"/>
            <a:chOff x="1469136" y="1072896"/>
            <a:chExt cx="6044565" cy="5044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1072896"/>
              <a:ext cx="6044184" cy="50349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36" y="5815584"/>
              <a:ext cx="6044184" cy="3017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28" rIns="0" bIns="0" rtlCol="0">
            <a:spAutoFit/>
          </a:bodyPr>
          <a:lstStyle/>
          <a:p>
            <a:pPr marL="2159635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00259E"/>
                </a:solidFill>
              </a:rPr>
              <a:t>Example</a:t>
            </a:r>
            <a:r>
              <a:rPr sz="3000" spc="-105" dirty="0">
                <a:solidFill>
                  <a:srgbClr val="00259E"/>
                </a:solidFill>
              </a:rPr>
              <a:t> </a:t>
            </a:r>
            <a:r>
              <a:rPr sz="3000" dirty="0">
                <a:solidFill>
                  <a:srgbClr val="00259E"/>
                </a:solidFill>
              </a:rPr>
              <a:t>of</a:t>
            </a:r>
            <a:r>
              <a:rPr sz="3000" spc="-70" dirty="0">
                <a:solidFill>
                  <a:srgbClr val="00259E"/>
                </a:solidFill>
              </a:rPr>
              <a:t> </a:t>
            </a:r>
            <a:r>
              <a:rPr sz="3000" spc="-25" dirty="0">
                <a:solidFill>
                  <a:srgbClr val="00259E"/>
                </a:solidFill>
              </a:rPr>
              <a:t>Hamming</a:t>
            </a:r>
            <a:r>
              <a:rPr sz="3000" spc="-140" dirty="0">
                <a:solidFill>
                  <a:srgbClr val="00259E"/>
                </a:solidFill>
              </a:rPr>
              <a:t> </a:t>
            </a:r>
            <a:r>
              <a:rPr sz="3000" spc="-20" dirty="0">
                <a:solidFill>
                  <a:srgbClr val="00259E"/>
                </a:solidFill>
              </a:rPr>
              <a:t>Code</a:t>
            </a:r>
            <a:endParaRPr sz="30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1AF412-8372-4938-AC9E-FF7B9EC1A05F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146</a:t>
            </a:fld>
            <a:endParaRPr lang="en-US" spc="-25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3081527"/>
            <a:ext cx="7748016" cy="14508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4964" y="1131823"/>
            <a:ext cx="2304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043BE7"/>
                </a:solidFill>
              </a:rPr>
              <a:t>Single-</a:t>
            </a:r>
            <a:r>
              <a:rPr sz="3000" spc="-30" dirty="0">
                <a:solidFill>
                  <a:srgbClr val="043BE7"/>
                </a:solidFill>
              </a:rPr>
              <a:t>bit</a:t>
            </a:r>
            <a:r>
              <a:rPr sz="3000" spc="-85" dirty="0">
                <a:solidFill>
                  <a:srgbClr val="043BE7"/>
                </a:solidFill>
              </a:rPr>
              <a:t> </a:t>
            </a:r>
            <a:r>
              <a:rPr sz="3000" spc="-20" dirty="0">
                <a:solidFill>
                  <a:srgbClr val="043BE7"/>
                </a:solidFill>
              </a:rPr>
              <a:t>error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555DBC1-18FC-4285-8240-6DBEA924893E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147</a:t>
            </a:fld>
            <a:endParaRPr lang="en-US" spc="-25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643127"/>
            <a:ext cx="4654296" cy="5348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2406777"/>
            <a:ext cx="1523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258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259E"/>
                </a:solidFill>
              </a:rPr>
              <a:t>Error </a:t>
            </a:r>
            <a:r>
              <a:rPr sz="3000" spc="-30" dirty="0">
                <a:solidFill>
                  <a:srgbClr val="00259E"/>
                </a:solidFill>
              </a:rPr>
              <a:t>Detection</a:t>
            </a:r>
            <a:endParaRPr sz="3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B9CE5A-CA86-46CF-AFD9-F9E77497A232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148</a:t>
            </a:fld>
            <a:endParaRPr lang="en-US" spc="-25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810" y="997966"/>
            <a:ext cx="20243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Times New Roman"/>
                <a:cs typeface="Times New Roman"/>
              </a:rPr>
              <a:t>Assignment-</a:t>
            </a:r>
            <a:r>
              <a:rPr sz="2800" spc="-5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588" y="2091004"/>
            <a:ext cx="58921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105" algn="l"/>
              </a:tabLst>
            </a:pPr>
            <a:r>
              <a:rPr sz="3000" dirty="0">
                <a:latin typeface="Times New Roman"/>
                <a:cs typeface="Times New Roman"/>
              </a:rPr>
              <a:t>Generate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hamming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data </a:t>
            </a:r>
            <a:r>
              <a:rPr sz="3000" dirty="0">
                <a:latin typeface="Times New Roman"/>
                <a:cs typeface="Times New Roman"/>
              </a:rPr>
              <a:t>111011001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even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parity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?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3C0F08E-0C6D-4616-A29B-8E5DA0F8DEA9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149</a:t>
            </a:fld>
            <a:endParaRPr lang="en-US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81314"/>
            <a:ext cx="7531734" cy="31515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dirty="0">
                <a:latin typeface="Carlito"/>
                <a:cs typeface="Carlito"/>
              </a:rPr>
              <a:t>Digital</a:t>
            </a:r>
            <a:r>
              <a:rPr sz="3200" b="1" spc="-13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circuit</a:t>
            </a:r>
            <a:endParaRPr sz="3200">
              <a:latin typeface="Carlito"/>
              <a:cs typeface="Carlito"/>
            </a:endParaRPr>
          </a:p>
          <a:p>
            <a:pPr marL="356870" marR="5080">
              <a:lnSpc>
                <a:spcPct val="100200"/>
              </a:lnSpc>
              <a:spcBef>
                <a:spcPts val="765"/>
              </a:spcBef>
            </a:pPr>
            <a:r>
              <a:rPr sz="3200" dirty="0"/>
              <a:t>An</a:t>
            </a:r>
            <a:r>
              <a:rPr sz="3200" spc="-90" dirty="0"/>
              <a:t> </a:t>
            </a:r>
            <a:r>
              <a:rPr sz="3200" dirty="0"/>
              <a:t>electronic</a:t>
            </a:r>
            <a:r>
              <a:rPr sz="3200" spc="-65" dirty="0"/>
              <a:t> </a:t>
            </a:r>
            <a:r>
              <a:rPr sz="3200" b="1" dirty="0">
                <a:latin typeface="Carlito"/>
                <a:cs typeface="Carlito"/>
              </a:rPr>
              <a:t>circuit</a:t>
            </a:r>
            <a:r>
              <a:rPr sz="3200" b="1" spc="-105" dirty="0">
                <a:latin typeface="Carlito"/>
                <a:cs typeface="Carlito"/>
              </a:rPr>
              <a:t> </a:t>
            </a:r>
            <a:r>
              <a:rPr sz="3200" dirty="0"/>
              <a:t>that</a:t>
            </a:r>
            <a:r>
              <a:rPr sz="3200" spc="-95" dirty="0"/>
              <a:t> </a:t>
            </a:r>
            <a:r>
              <a:rPr sz="3200" dirty="0"/>
              <a:t>accepts</a:t>
            </a:r>
            <a:r>
              <a:rPr sz="3200" spc="-70" dirty="0"/>
              <a:t> </a:t>
            </a:r>
            <a:r>
              <a:rPr sz="3200" spc="-25" dirty="0"/>
              <a:t>and </a:t>
            </a:r>
            <a:r>
              <a:rPr sz="3200" dirty="0"/>
              <a:t>processes</a:t>
            </a:r>
            <a:r>
              <a:rPr sz="3200" spc="-110" dirty="0"/>
              <a:t> </a:t>
            </a:r>
            <a:r>
              <a:rPr sz="3200" dirty="0"/>
              <a:t>binary</a:t>
            </a:r>
            <a:r>
              <a:rPr sz="3200" spc="-125" dirty="0"/>
              <a:t> </a:t>
            </a:r>
            <a:r>
              <a:rPr sz="3200" dirty="0"/>
              <a:t>data</a:t>
            </a:r>
            <a:r>
              <a:rPr sz="3200" spc="-140" dirty="0"/>
              <a:t> </a:t>
            </a:r>
            <a:r>
              <a:rPr sz="3200" dirty="0"/>
              <a:t>(on/off)</a:t>
            </a:r>
            <a:r>
              <a:rPr sz="3200" spc="-114" dirty="0"/>
              <a:t> </a:t>
            </a:r>
            <a:r>
              <a:rPr sz="3200" dirty="0"/>
              <a:t>according</a:t>
            </a:r>
            <a:r>
              <a:rPr sz="3200" spc="-95" dirty="0"/>
              <a:t> </a:t>
            </a:r>
            <a:r>
              <a:rPr sz="3200" spc="-25" dirty="0"/>
              <a:t>to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rules</a:t>
            </a:r>
            <a:r>
              <a:rPr sz="3200" spc="-50" dirty="0"/>
              <a:t> </a:t>
            </a:r>
            <a:r>
              <a:rPr sz="3200" dirty="0"/>
              <a:t>of</a:t>
            </a:r>
            <a:r>
              <a:rPr sz="3200" spc="-65" dirty="0"/>
              <a:t> </a:t>
            </a:r>
            <a:r>
              <a:rPr sz="3200" dirty="0"/>
              <a:t>Boolean</a:t>
            </a:r>
            <a:r>
              <a:rPr sz="3200" spc="-15" dirty="0"/>
              <a:t> </a:t>
            </a:r>
            <a:r>
              <a:rPr sz="3200" dirty="0"/>
              <a:t>logic</a:t>
            </a:r>
            <a:r>
              <a:rPr sz="3200" spc="-65" dirty="0"/>
              <a:t> </a:t>
            </a:r>
            <a:r>
              <a:rPr sz="3200" dirty="0"/>
              <a:t>(</a:t>
            </a:r>
            <a:r>
              <a:rPr sz="3200" dirty="0">
                <a:latin typeface="Times New Roman"/>
                <a:cs typeface="Times New Roman"/>
              </a:rPr>
              <a:t>AND,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NOT, </a:t>
            </a:r>
            <a:r>
              <a:rPr sz="3200" dirty="0">
                <a:latin typeface="Times New Roman"/>
                <a:cs typeface="Times New Roman"/>
              </a:rPr>
              <a:t>NAND,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Exclusive-</a:t>
            </a:r>
            <a:r>
              <a:rPr sz="3200" spc="-25" dirty="0">
                <a:latin typeface="Times New Roman"/>
                <a:cs typeface="Times New Roman"/>
              </a:rPr>
              <a:t>OR </a:t>
            </a:r>
            <a:r>
              <a:rPr sz="3200" spc="-20" dirty="0">
                <a:latin typeface="Times New Roman"/>
                <a:cs typeface="Times New Roman"/>
              </a:rPr>
              <a:t>operations,EX-</a:t>
            </a:r>
            <a:r>
              <a:rPr sz="3200" spc="-10" dirty="0">
                <a:latin typeface="Times New Roman"/>
                <a:cs typeface="Times New Roman"/>
              </a:rPr>
              <a:t>NOR</a:t>
            </a:r>
            <a:r>
              <a:rPr sz="3200" spc="-10" dirty="0"/>
              <a:t>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428638"/>
            <a:ext cx="580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28638"/>
            <a:ext cx="2170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4B6AAB-12D3-4D78-A23F-77A66A31A406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15</a:t>
            </a:fld>
            <a:endParaRPr lang="en-US"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2563495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Inverter</a:t>
            </a:r>
            <a:r>
              <a:rPr sz="2400" spc="-50" dirty="0"/>
              <a:t> </a:t>
            </a:r>
            <a:r>
              <a:rPr sz="2400" dirty="0"/>
              <a:t>or</a:t>
            </a:r>
            <a:r>
              <a:rPr sz="2400" spc="-105" dirty="0"/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spc="-30" dirty="0"/>
              <a:t>NOT</a:t>
            </a:r>
            <a:r>
              <a:rPr sz="2400" spc="-85" dirty="0"/>
              <a:t> </a:t>
            </a:r>
            <a:r>
              <a:rPr sz="2400" spc="-20" dirty="0"/>
              <a:t>Gate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2188633"/>
            <a:ext cx="5931408" cy="1926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74CB0C-7E94-46DD-A373-8ED3D069D3E6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16</a:t>
            </a:fld>
            <a:endParaRPr lang="en-US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323659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90" dirty="0"/>
              <a:t> </a:t>
            </a:r>
            <a:r>
              <a:rPr sz="2400" dirty="0"/>
              <a:t>AND</a:t>
            </a:r>
            <a:r>
              <a:rPr sz="2400" spc="-75" dirty="0"/>
              <a:t> </a:t>
            </a:r>
            <a:r>
              <a:rPr sz="2400" spc="-20" dirty="0"/>
              <a:t>Gate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990600"/>
            <a:ext cx="2715768" cy="1639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505200"/>
            <a:ext cx="4267200" cy="2325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2895600"/>
            <a:ext cx="3944111" cy="320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E8DC47-B7A7-4D32-A492-D65C23586B87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17</a:t>
            </a:fld>
            <a:endParaRPr lang="en-US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33312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80" dirty="0"/>
              <a:t> </a:t>
            </a:r>
            <a:r>
              <a:rPr sz="2400" dirty="0"/>
              <a:t>OR</a:t>
            </a:r>
            <a:r>
              <a:rPr sz="2400" spc="-55" dirty="0"/>
              <a:t> </a:t>
            </a:r>
            <a:r>
              <a:rPr sz="2400" spc="-20" dirty="0"/>
              <a:t>Gate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09" y="1295400"/>
            <a:ext cx="1694778" cy="1371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895600"/>
            <a:ext cx="3581400" cy="2124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1828800"/>
            <a:ext cx="3553967" cy="30754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6C5615-0AEE-4C2A-BEC3-49F5195CCB8D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18</a:t>
            </a:fld>
            <a:endParaRPr lang="en-US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316674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110" dirty="0"/>
              <a:t> </a:t>
            </a:r>
            <a:r>
              <a:rPr sz="2400" dirty="0"/>
              <a:t>NAND</a:t>
            </a:r>
            <a:r>
              <a:rPr sz="2400" spc="-95" dirty="0"/>
              <a:t> </a:t>
            </a:r>
            <a:r>
              <a:rPr sz="2400" spc="-20" dirty="0"/>
              <a:t>gate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344" y="1219200"/>
            <a:ext cx="4579651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016623"/>
            <a:ext cx="3751384" cy="19363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3276600"/>
            <a:ext cx="3752088" cy="20665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0C46682-7CB7-4E49-BAB8-F4615EC2E678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19</a:t>
            </a:fld>
            <a:endParaRPr lang="en-US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2365629" y="606932"/>
            <a:ext cx="60077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rlito"/>
                <a:cs typeface="Carlito"/>
              </a:rPr>
              <a:t>Syllabus</a:t>
            </a:r>
            <a:r>
              <a:rPr sz="1400" b="1" spc="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for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B.</a:t>
            </a:r>
            <a:r>
              <a:rPr sz="1400" b="1" spc="-55" dirty="0">
                <a:latin typeface="Carlito"/>
                <a:cs typeface="Carlito"/>
              </a:rPr>
              <a:t> </a:t>
            </a:r>
            <a:r>
              <a:rPr sz="1400" b="1" spc="-20" dirty="0">
                <a:latin typeface="Carlito"/>
                <a:cs typeface="Carlito"/>
              </a:rPr>
              <a:t>Tech</a:t>
            </a:r>
            <a:r>
              <a:rPr sz="1400" b="1" spc="-2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II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year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II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spc="-20" dirty="0">
                <a:latin typeface="Carlito"/>
                <a:cs typeface="Carlito"/>
              </a:rPr>
              <a:t>Semester,(Computer</a:t>
            </a:r>
            <a:r>
              <a:rPr sz="1400" b="1" spc="5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Science</a:t>
            </a:r>
            <a:r>
              <a:rPr sz="1400" b="1" spc="2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and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Engineering-AI/ML)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409" y="1104138"/>
            <a:ext cx="272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</a:rPr>
              <a:t>DIGITAL</a:t>
            </a:r>
            <a:r>
              <a:rPr sz="2400" spc="-85" dirty="0">
                <a:solidFill>
                  <a:srgbClr val="FF0000"/>
                </a:solidFill>
              </a:rPr>
              <a:t> </a:t>
            </a:r>
            <a:r>
              <a:rPr sz="2400" spc="-10" dirty="0">
                <a:solidFill>
                  <a:srgbClr val="FF0000"/>
                </a:solidFill>
              </a:rPr>
              <a:t>ELECTRONICS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6244" y="1693351"/>
            <a:ext cx="8075295" cy="42589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465455" algn="r">
              <a:lnSpc>
                <a:spcPct val="100000"/>
              </a:lnSpc>
              <a:spcBef>
                <a:spcPts val="525"/>
              </a:spcBef>
            </a:pPr>
            <a:r>
              <a:rPr sz="1800" b="1" dirty="0">
                <a:latin typeface="Carlito"/>
                <a:cs typeface="Carlito"/>
              </a:rPr>
              <a:t>Code: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8CC55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arlito"/>
                <a:cs typeface="Carlito"/>
              </a:rPr>
              <a:t>COURSE</a:t>
            </a:r>
            <a:r>
              <a:rPr sz="1600" b="1" spc="-5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OBJECTIVES:</a:t>
            </a:r>
            <a:endParaRPr sz="1600">
              <a:latin typeface="Carlito"/>
              <a:cs typeface="Carlito"/>
            </a:endParaRPr>
          </a:p>
          <a:p>
            <a:pPr marL="356870" marR="6985" indent="-31115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arlito"/>
                <a:cs typeface="Carlito"/>
              </a:rPr>
              <a:t>To</a:t>
            </a:r>
            <a:r>
              <a:rPr sz="1600" spc="3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learn</a:t>
            </a:r>
            <a:r>
              <a:rPr sz="1600" spc="3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3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concepts</a:t>
            </a:r>
            <a:r>
              <a:rPr sz="1600" spc="3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3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various</a:t>
            </a:r>
            <a:r>
              <a:rPr sz="1600" spc="3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number</a:t>
            </a:r>
            <a:r>
              <a:rPr sz="1600" spc="3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systems,</a:t>
            </a:r>
            <a:r>
              <a:rPr sz="1600" spc="3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3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3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Combinational</a:t>
            </a:r>
            <a:r>
              <a:rPr sz="1600" spc="3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3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Sequential </a:t>
            </a:r>
            <a:r>
              <a:rPr sz="1600" dirty="0">
                <a:latin typeface="Carlito"/>
                <a:cs typeface="Carlito"/>
              </a:rPr>
              <a:t>Circuits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Logic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gates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PLDs</a:t>
            </a:r>
            <a:r>
              <a:rPr sz="1200" spc="-2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arlito"/>
                <a:cs typeface="Carlito"/>
              </a:rPr>
              <a:t>COURSE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OUTCOMES:</a:t>
            </a:r>
            <a:endParaRPr sz="16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1600" dirty="0">
                <a:latin typeface="Carlito"/>
                <a:cs typeface="Carlito"/>
              </a:rPr>
              <a:t>After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completing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course,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870" algn="l"/>
              </a:tabLst>
            </a:pPr>
            <a:r>
              <a:rPr sz="1600" spc="-10" dirty="0">
                <a:latin typeface="Carlito"/>
                <a:cs typeface="Carlito"/>
              </a:rPr>
              <a:t>Demonstrate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ability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understand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number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systems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apply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rules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Boolean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algebra</a:t>
            </a:r>
            <a:endParaRPr sz="16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simplify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Boolean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expressions.</a:t>
            </a:r>
            <a:endParaRPr sz="16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1600" spc="-10" dirty="0">
                <a:latin typeface="Carlito"/>
                <a:cs typeface="Carlito"/>
              </a:rPr>
              <a:t>Demonstrate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ability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simplify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Boolean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expressions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K-</a:t>
            </a:r>
            <a:r>
              <a:rPr sz="1600" spc="-20" dirty="0">
                <a:latin typeface="Carlito"/>
                <a:cs typeface="Carlito"/>
              </a:rPr>
              <a:t>map.</a:t>
            </a:r>
            <a:endParaRPr sz="16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1564005" algn="l"/>
                <a:tab pos="2161540" algn="l"/>
                <a:tab pos="2795905" algn="l"/>
                <a:tab pos="3098165" algn="l"/>
                <a:tab pos="3771900" algn="l"/>
                <a:tab pos="4219575" algn="l"/>
                <a:tab pos="5528310" algn="l"/>
                <a:tab pos="6241415" algn="l"/>
                <a:tab pos="6753859" algn="l"/>
                <a:tab pos="7061834" algn="l"/>
                <a:tab pos="7451725" algn="l"/>
              </a:tabLst>
            </a:pPr>
            <a:r>
              <a:rPr sz="1600" spc="-10" dirty="0">
                <a:latin typeface="Carlito"/>
                <a:cs typeface="Carlito"/>
              </a:rPr>
              <a:t>Demonstrate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5" dirty="0">
                <a:latin typeface="Carlito"/>
                <a:cs typeface="Carlito"/>
              </a:rPr>
              <a:t>an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ability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5" dirty="0">
                <a:latin typeface="Carlito"/>
                <a:cs typeface="Carlito"/>
              </a:rPr>
              <a:t>to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design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5" dirty="0">
                <a:latin typeface="Carlito"/>
                <a:cs typeface="Carlito"/>
              </a:rPr>
              <a:t>MSI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combinational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circuits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0" dirty="0">
                <a:latin typeface="Carlito"/>
                <a:cs typeface="Carlito"/>
              </a:rPr>
              <a:t>such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5" dirty="0">
                <a:latin typeface="Carlito"/>
                <a:cs typeface="Carlito"/>
              </a:rPr>
              <a:t>as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0" dirty="0">
                <a:latin typeface="Carlito"/>
                <a:cs typeface="Carlito"/>
              </a:rPr>
              <a:t>full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adders, multiplexers,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decoders,</a:t>
            </a:r>
            <a:r>
              <a:rPr sz="1600" spc="-10" dirty="0">
                <a:latin typeface="Carlito"/>
                <a:cs typeface="Carlito"/>
              </a:rPr>
              <a:t> encoders.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Code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converters.</a:t>
            </a:r>
            <a:endParaRPr sz="16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1600" dirty="0">
                <a:latin typeface="Carlito"/>
                <a:cs typeface="Carlito"/>
              </a:rPr>
              <a:t>Demonstrate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ability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basic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memory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units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(latches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flip-</a:t>
            </a:r>
            <a:r>
              <a:rPr sz="1600" dirty="0">
                <a:latin typeface="Carlito"/>
                <a:cs typeface="Carlito"/>
              </a:rPr>
              <a:t>flops)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sequential</a:t>
            </a:r>
            <a:endParaRPr sz="16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circuits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such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counters</a:t>
            </a:r>
            <a:r>
              <a:rPr sz="1600" dirty="0">
                <a:latin typeface="Carlito"/>
                <a:cs typeface="Carlito"/>
              </a:rPr>
              <a:t> and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registers</a:t>
            </a:r>
            <a:endParaRPr sz="16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1600" spc="-10" dirty="0">
                <a:latin typeface="Carlito"/>
                <a:cs typeface="Carlito"/>
              </a:rPr>
              <a:t>Demonstrate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ability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digital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PLD’s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such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ROM’s,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PLA’s,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PAL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s.</a:t>
            </a:r>
            <a:endParaRPr sz="16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1823720" algn="l"/>
              </a:tabLst>
            </a:pPr>
            <a:r>
              <a:rPr sz="1600" spc="-10" dirty="0">
                <a:latin typeface="Carlito"/>
                <a:cs typeface="Carlito"/>
              </a:rPr>
              <a:t>Demonstrate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an</a:t>
            </a:r>
            <a:r>
              <a:rPr sz="1600" dirty="0">
                <a:latin typeface="Carlito"/>
                <a:cs typeface="Carlito"/>
              </a:rPr>
              <a:t>	ability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digital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controllers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2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Algorithmic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State Machine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Charts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37AE1D-0FD7-4485-B087-07AF967873F5}" type="datetime1">
              <a:rPr lang="en-US" smtClean="0"/>
              <a:t>9/4/2024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323405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95" dirty="0"/>
              <a:t> </a:t>
            </a:r>
            <a:r>
              <a:rPr sz="2400" dirty="0"/>
              <a:t>NOR</a:t>
            </a:r>
            <a:r>
              <a:rPr sz="2400" spc="-70" dirty="0"/>
              <a:t> </a:t>
            </a:r>
            <a:r>
              <a:rPr sz="2400" spc="-20" dirty="0"/>
              <a:t>Gate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613" y="1371600"/>
            <a:ext cx="4404986" cy="12100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478" y="2988794"/>
            <a:ext cx="3966482" cy="19998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2819400"/>
            <a:ext cx="3630167" cy="266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9FB1A2-0F9D-4D8B-9BF9-4BAECDBBF42C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20</a:t>
            </a:fld>
            <a:endParaRPr lang="en-US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229489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55" dirty="0"/>
              <a:t> </a:t>
            </a:r>
            <a:r>
              <a:rPr sz="2400" spc="-25" dirty="0"/>
              <a:t>Exclusive</a:t>
            </a:r>
            <a:r>
              <a:rPr sz="2400" spc="-70" dirty="0"/>
              <a:t> </a:t>
            </a:r>
            <a:r>
              <a:rPr sz="2400" dirty="0"/>
              <a:t>OR</a:t>
            </a:r>
            <a:r>
              <a:rPr sz="2400" spc="-45" dirty="0"/>
              <a:t> </a:t>
            </a:r>
            <a:r>
              <a:rPr sz="2400" spc="-30" dirty="0"/>
              <a:t>Gate(Ex-</a:t>
            </a:r>
            <a:r>
              <a:rPr sz="2400" spc="-25" dirty="0"/>
              <a:t>OR)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8311" y="1525041"/>
            <a:ext cx="2257777" cy="8898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121" y="2667000"/>
            <a:ext cx="3579278" cy="2456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2895600"/>
            <a:ext cx="4191000" cy="3087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C247946-FE24-4BF7-A90F-C7FA7D476DA5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21</a:t>
            </a:fld>
            <a:endParaRPr lang="en-US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548" rIns="0" bIns="0" rtlCol="0">
            <a:spAutoFit/>
          </a:bodyPr>
          <a:lstStyle/>
          <a:p>
            <a:pPr marL="265493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85" dirty="0"/>
              <a:t> </a:t>
            </a:r>
            <a:r>
              <a:rPr sz="2400" spc="-25" dirty="0"/>
              <a:t>Exclusive</a:t>
            </a:r>
            <a:r>
              <a:rPr sz="2400" spc="-100" dirty="0"/>
              <a:t> </a:t>
            </a:r>
            <a:r>
              <a:rPr sz="2400" dirty="0"/>
              <a:t>NOR</a:t>
            </a:r>
            <a:r>
              <a:rPr sz="2400" spc="-85" dirty="0"/>
              <a:t> </a:t>
            </a:r>
            <a:r>
              <a:rPr sz="2400" spc="-20" dirty="0"/>
              <a:t>Gate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775" y="1143000"/>
            <a:ext cx="2409825" cy="8886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514600"/>
            <a:ext cx="4715256" cy="221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2438400"/>
            <a:ext cx="3276600" cy="350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4" y="6433972"/>
            <a:ext cx="1013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12/1/2023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210" y="6433972"/>
            <a:ext cx="2750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Manish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Kumar(Asst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prof,ECE)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B09A03-C4CC-4D43-97C3-53FD8618E1F8}" type="datetime1">
              <a:rPr lang="en-US" smtClean="0"/>
              <a:t>9/4/2024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22</a:t>
            </a:fld>
            <a:endParaRPr lang="en-US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23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3565"/>
            <a:ext cx="5867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Universal</a:t>
            </a:r>
            <a:r>
              <a:rPr spc="-105" dirty="0"/>
              <a:t> </a:t>
            </a:r>
            <a:r>
              <a:rPr dirty="0"/>
              <a:t>Gate</a:t>
            </a:r>
            <a:r>
              <a:rPr spc="-145" dirty="0"/>
              <a:t> </a:t>
            </a:r>
            <a:r>
              <a:rPr dirty="0"/>
              <a:t>–</a:t>
            </a:r>
            <a:r>
              <a:rPr spc="-160" dirty="0"/>
              <a:t> </a:t>
            </a:r>
            <a:r>
              <a:rPr spc="-20" dirty="0"/>
              <a:t>NAND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67764"/>
            <a:ext cx="7949565" cy="398017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86385" algn="l"/>
              </a:tabLst>
            </a:pPr>
            <a:r>
              <a:rPr sz="2800" dirty="0">
                <a:latin typeface="Carlito"/>
                <a:cs typeface="Carlito"/>
              </a:rPr>
              <a:t>This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presentation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demonstrate</a:t>
            </a:r>
            <a:endParaRPr sz="2800">
              <a:latin typeface="Carlito"/>
              <a:cs typeface="Carlito"/>
            </a:endParaRPr>
          </a:p>
          <a:p>
            <a:pPr marL="286385" indent="-273685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basic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NAND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gate.</a:t>
            </a:r>
            <a:endParaRPr sz="2400">
              <a:latin typeface="Carlito"/>
              <a:cs typeface="Carlito"/>
            </a:endParaRPr>
          </a:p>
          <a:p>
            <a:pPr marL="286385" indent="-27368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latin typeface="Carlito"/>
                <a:cs typeface="Carlito"/>
              </a:rPr>
              <a:t>How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NAND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replace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gate,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INVERTER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gate.</a:t>
            </a:r>
            <a:endParaRPr sz="2400">
              <a:latin typeface="Carlito"/>
              <a:cs typeface="Carlito"/>
            </a:endParaRPr>
          </a:p>
          <a:p>
            <a:pPr marL="286385" indent="-2736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latin typeface="Carlito"/>
                <a:cs typeface="Carlito"/>
              </a:rPr>
              <a:t>How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logic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circuit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implemented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b="1" dirty="0">
                <a:latin typeface="Carlito"/>
                <a:cs typeface="Carlito"/>
              </a:rPr>
              <a:t>AOI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logic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re-</a:t>
            </a:r>
            <a:r>
              <a:rPr sz="2400" spc="-10" dirty="0">
                <a:latin typeface="Carlito"/>
                <a:cs typeface="Carlito"/>
              </a:rPr>
              <a:t>implemented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NAND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gates.</a:t>
            </a:r>
            <a:endParaRPr sz="2400">
              <a:latin typeface="Carlito"/>
              <a:cs typeface="Carlito"/>
            </a:endParaRPr>
          </a:p>
          <a:p>
            <a:pPr marL="287020" marR="5080" indent="-27432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That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single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case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NAND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reduce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integrated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circuits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(IC)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required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implement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logic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circuit.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055DEEA-E308-4D52-994C-7DB27C4E0670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23</a:t>
            </a:fld>
            <a:endParaRPr lang="en-US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965" y="465200"/>
            <a:ext cx="25812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NAND</a:t>
            </a:r>
            <a:r>
              <a:rPr spc="-180" dirty="0"/>
              <a:t> </a:t>
            </a:r>
            <a:r>
              <a:rPr spc="-40" dirty="0"/>
              <a:t>Gate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1250" y="3727450"/>
          <a:ext cx="1143000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8335" y="2308591"/>
            <a:ext cx="2240280" cy="4656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33954" y="2163953"/>
            <a:ext cx="17843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X 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5321" y="239419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068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8064" y="2394198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609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9104" y="239419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707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89093" y="2380961"/>
            <a:ext cx="171513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50" dirty="0">
                <a:latin typeface="Arial"/>
                <a:cs typeface="Arial"/>
              </a:rPr>
              <a:t>Y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24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1FDCE92-D1EE-46A4-BACE-5901B6419CC1}" type="datetime1">
              <a:rPr lang="en-US" smtClean="0"/>
              <a:t>9/4/2024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24</a:t>
            </a:fld>
            <a:endParaRPr lang="en-US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51250" y="3727450"/>
          <a:ext cx="7620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33573" y="243758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1970" y="241814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03" y="0"/>
                </a:lnTo>
              </a:path>
            </a:pathLst>
          </a:custGeom>
          <a:ln w="7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4153" y="2404910"/>
            <a:ext cx="6235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Arial"/>
                <a:cs typeface="Arial"/>
              </a:rPr>
              <a:t>X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67000" y="1898650"/>
            <a:ext cx="2258695" cy="969644"/>
            <a:chOff x="2667000" y="1898650"/>
            <a:chExt cx="2258695" cy="96964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2286000"/>
              <a:ext cx="2258568" cy="5821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60722" y="1898650"/>
              <a:ext cx="513080" cy="561340"/>
            </a:xfrm>
            <a:custGeom>
              <a:avLst/>
              <a:gdLst/>
              <a:ahLst/>
              <a:cxnLst/>
              <a:rect l="l" t="t" r="r" b="b"/>
              <a:pathLst>
                <a:path w="513079" h="561339">
                  <a:moveTo>
                    <a:pt x="0" y="430275"/>
                  </a:moveTo>
                  <a:lnTo>
                    <a:pt x="55372" y="560959"/>
                  </a:lnTo>
                  <a:lnTo>
                    <a:pt x="99186" y="485648"/>
                  </a:lnTo>
                  <a:lnTo>
                    <a:pt x="66548" y="485648"/>
                  </a:lnTo>
                  <a:lnTo>
                    <a:pt x="53848" y="484250"/>
                  </a:lnTo>
                  <a:lnTo>
                    <a:pt x="54385" y="479613"/>
                  </a:lnTo>
                  <a:lnTo>
                    <a:pt x="0" y="430275"/>
                  </a:lnTo>
                  <a:close/>
                </a:path>
                <a:path w="513079" h="561339">
                  <a:moveTo>
                    <a:pt x="54385" y="479613"/>
                  </a:moveTo>
                  <a:lnTo>
                    <a:pt x="53848" y="484250"/>
                  </a:lnTo>
                  <a:lnTo>
                    <a:pt x="66548" y="485648"/>
                  </a:lnTo>
                  <a:lnTo>
                    <a:pt x="66626" y="484886"/>
                  </a:lnTo>
                  <a:lnTo>
                    <a:pt x="60198" y="484886"/>
                  </a:lnTo>
                  <a:lnTo>
                    <a:pt x="54385" y="479613"/>
                  </a:lnTo>
                  <a:close/>
                </a:path>
                <a:path w="513079" h="561339">
                  <a:moveTo>
                    <a:pt x="126746" y="438276"/>
                  </a:moveTo>
                  <a:lnTo>
                    <a:pt x="67125" y="480033"/>
                  </a:lnTo>
                  <a:lnTo>
                    <a:pt x="66548" y="485648"/>
                  </a:lnTo>
                  <a:lnTo>
                    <a:pt x="99186" y="485648"/>
                  </a:lnTo>
                  <a:lnTo>
                    <a:pt x="126746" y="438276"/>
                  </a:lnTo>
                  <a:close/>
                </a:path>
                <a:path w="513079" h="561339">
                  <a:moveTo>
                    <a:pt x="512190" y="0"/>
                  </a:moveTo>
                  <a:lnTo>
                    <a:pt x="465200" y="2921"/>
                  </a:lnTo>
                  <a:lnTo>
                    <a:pt x="419226" y="11429"/>
                  </a:lnTo>
                  <a:lnTo>
                    <a:pt x="375030" y="25273"/>
                  </a:lnTo>
                  <a:lnTo>
                    <a:pt x="332613" y="44196"/>
                  </a:lnTo>
                  <a:lnTo>
                    <a:pt x="292226" y="67817"/>
                  </a:lnTo>
                  <a:lnTo>
                    <a:pt x="254000" y="96012"/>
                  </a:lnTo>
                  <a:lnTo>
                    <a:pt x="218439" y="128270"/>
                  </a:lnTo>
                  <a:lnTo>
                    <a:pt x="185674" y="164464"/>
                  </a:lnTo>
                  <a:lnTo>
                    <a:pt x="155828" y="204342"/>
                  </a:lnTo>
                  <a:lnTo>
                    <a:pt x="129159" y="247523"/>
                  </a:lnTo>
                  <a:lnTo>
                    <a:pt x="105917" y="293624"/>
                  </a:lnTo>
                  <a:lnTo>
                    <a:pt x="86360" y="342646"/>
                  </a:lnTo>
                  <a:lnTo>
                    <a:pt x="70612" y="394208"/>
                  </a:lnTo>
                  <a:lnTo>
                    <a:pt x="58927" y="447928"/>
                  </a:lnTo>
                  <a:lnTo>
                    <a:pt x="54385" y="479613"/>
                  </a:lnTo>
                  <a:lnTo>
                    <a:pt x="60198" y="484886"/>
                  </a:lnTo>
                  <a:lnTo>
                    <a:pt x="67125" y="480033"/>
                  </a:lnTo>
                  <a:lnTo>
                    <a:pt x="67410" y="477265"/>
                  </a:lnTo>
                  <a:lnTo>
                    <a:pt x="67474" y="477012"/>
                  </a:lnTo>
                  <a:lnTo>
                    <a:pt x="71463" y="450214"/>
                  </a:lnTo>
                  <a:lnTo>
                    <a:pt x="71550" y="449961"/>
                  </a:lnTo>
                  <a:lnTo>
                    <a:pt x="76658" y="423545"/>
                  </a:lnTo>
                  <a:lnTo>
                    <a:pt x="76768" y="423290"/>
                  </a:lnTo>
                  <a:lnTo>
                    <a:pt x="82930" y="397255"/>
                  </a:lnTo>
                  <a:lnTo>
                    <a:pt x="90169" y="371728"/>
                  </a:lnTo>
                  <a:lnTo>
                    <a:pt x="98298" y="346710"/>
                  </a:lnTo>
                  <a:lnTo>
                    <a:pt x="107441" y="322452"/>
                  </a:lnTo>
                  <a:lnTo>
                    <a:pt x="117547" y="298958"/>
                  </a:lnTo>
                  <a:lnTo>
                    <a:pt x="128403" y="275971"/>
                  </a:lnTo>
                  <a:lnTo>
                    <a:pt x="140335" y="253491"/>
                  </a:lnTo>
                  <a:lnTo>
                    <a:pt x="152907" y="232028"/>
                  </a:lnTo>
                  <a:lnTo>
                    <a:pt x="166369" y="211327"/>
                  </a:lnTo>
                  <a:lnTo>
                    <a:pt x="180593" y="191515"/>
                  </a:lnTo>
                  <a:lnTo>
                    <a:pt x="195579" y="172465"/>
                  </a:lnTo>
                  <a:lnTo>
                    <a:pt x="210983" y="154559"/>
                  </a:lnTo>
                  <a:lnTo>
                    <a:pt x="227462" y="137287"/>
                  </a:lnTo>
                  <a:lnTo>
                    <a:pt x="227329" y="137287"/>
                  </a:lnTo>
                  <a:lnTo>
                    <a:pt x="244601" y="120903"/>
                  </a:lnTo>
                  <a:lnTo>
                    <a:pt x="262127" y="105790"/>
                  </a:lnTo>
                  <a:lnTo>
                    <a:pt x="280415" y="91439"/>
                  </a:lnTo>
                  <a:lnTo>
                    <a:pt x="299156" y="78486"/>
                  </a:lnTo>
                  <a:lnTo>
                    <a:pt x="298957" y="78486"/>
                  </a:lnTo>
                  <a:lnTo>
                    <a:pt x="318642" y="66294"/>
                  </a:lnTo>
                  <a:lnTo>
                    <a:pt x="318853" y="66294"/>
                  </a:lnTo>
                  <a:lnTo>
                    <a:pt x="338349" y="55625"/>
                  </a:lnTo>
                  <a:lnTo>
                    <a:pt x="338200" y="55625"/>
                  </a:lnTo>
                  <a:lnTo>
                    <a:pt x="358636" y="45847"/>
                  </a:lnTo>
                  <a:lnTo>
                    <a:pt x="379422" y="37211"/>
                  </a:lnTo>
                  <a:lnTo>
                    <a:pt x="400938" y="29845"/>
                  </a:lnTo>
                  <a:lnTo>
                    <a:pt x="400557" y="29845"/>
                  </a:lnTo>
                  <a:lnTo>
                    <a:pt x="422528" y="23749"/>
                  </a:lnTo>
                  <a:lnTo>
                    <a:pt x="422148" y="23749"/>
                  </a:lnTo>
                  <a:lnTo>
                    <a:pt x="444500" y="18923"/>
                  </a:lnTo>
                  <a:lnTo>
                    <a:pt x="444935" y="18923"/>
                  </a:lnTo>
                  <a:lnTo>
                    <a:pt x="466978" y="15494"/>
                  </a:lnTo>
                  <a:lnTo>
                    <a:pt x="466598" y="15494"/>
                  </a:lnTo>
                  <a:lnTo>
                    <a:pt x="489585" y="13462"/>
                  </a:lnTo>
                  <a:lnTo>
                    <a:pt x="489203" y="13462"/>
                  </a:lnTo>
                  <a:lnTo>
                    <a:pt x="512699" y="12700"/>
                  </a:lnTo>
                  <a:lnTo>
                    <a:pt x="512190" y="0"/>
                  </a:lnTo>
                  <a:close/>
                </a:path>
                <a:path w="513079" h="561339">
                  <a:moveTo>
                    <a:pt x="67125" y="480033"/>
                  </a:moveTo>
                  <a:lnTo>
                    <a:pt x="60198" y="484886"/>
                  </a:lnTo>
                  <a:lnTo>
                    <a:pt x="66626" y="484886"/>
                  </a:lnTo>
                  <a:lnTo>
                    <a:pt x="67125" y="480033"/>
                  </a:lnTo>
                  <a:close/>
                </a:path>
                <a:path w="513079" h="561339">
                  <a:moveTo>
                    <a:pt x="67474" y="477012"/>
                  </a:moveTo>
                  <a:lnTo>
                    <a:pt x="67437" y="477265"/>
                  </a:lnTo>
                  <a:lnTo>
                    <a:pt x="67474" y="477012"/>
                  </a:lnTo>
                  <a:close/>
                </a:path>
                <a:path w="513079" h="561339">
                  <a:moveTo>
                    <a:pt x="71550" y="449961"/>
                  </a:moveTo>
                  <a:lnTo>
                    <a:pt x="71500" y="450214"/>
                  </a:lnTo>
                  <a:lnTo>
                    <a:pt x="71550" y="449961"/>
                  </a:lnTo>
                  <a:close/>
                </a:path>
                <a:path w="513079" h="561339">
                  <a:moveTo>
                    <a:pt x="76768" y="423290"/>
                  </a:moveTo>
                  <a:lnTo>
                    <a:pt x="76707" y="423545"/>
                  </a:lnTo>
                  <a:lnTo>
                    <a:pt x="76768" y="423290"/>
                  </a:lnTo>
                  <a:close/>
                </a:path>
                <a:path w="513079" h="561339">
                  <a:moveTo>
                    <a:pt x="83002" y="397255"/>
                  </a:moveTo>
                  <a:lnTo>
                    <a:pt x="82930" y="397510"/>
                  </a:lnTo>
                  <a:lnTo>
                    <a:pt x="83002" y="397255"/>
                  </a:lnTo>
                  <a:close/>
                </a:path>
                <a:path w="513079" h="561339">
                  <a:moveTo>
                    <a:pt x="90251" y="371728"/>
                  </a:moveTo>
                  <a:lnTo>
                    <a:pt x="90169" y="371983"/>
                  </a:lnTo>
                  <a:lnTo>
                    <a:pt x="90251" y="371728"/>
                  </a:lnTo>
                  <a:close/>
                </a:path>
                <a:path w="513079" h="561339">
                  <a:moveTo>
                    <a:pt x="98392" y="346710"/>
                  </a:moveTo>
                  <a:lnTo>
                    <a:pt x="98298" y="346963"/>
                  </a:lnTo>
                  <a:lnTo>
                    <a:pt x="98392" y="346710"/>
                  </a:lnTo>
                  <a:close/>
                </a:path>
                <a:path w="513079" h="561339">
                  <a:moveTo>
                    <a:pt x="107550" y="322452"/>
                  </a:moveTo>
                  <a:lnTo>
                    <a:pt x="107441" y="322707"/>
                  </a:lnTo>
                  <a:lnTo>
                    <a:pt x="107550" y="322452"/>
                  </a:lnTo>
                  <a:close/>
                </a:path>
                <a:path w="513079" h="561339">
                  <a:moveTo>
                    <a:pt x="117601" y="298830"/>
                  </a:moveTo>
                  <a:lnTo>
                    <a:pt x="117475" y="298958"/>
                  </a:lnTo>
                  <a:lnTo>
                    <a:pt x="117601" y="298830"/>
                  </a:lnTo>
                  <a:close/>
                </a:path>
                <a:path w="513079" h="561339">
                  <a:moveTo>
                    <a:pt x="140356" y="253491"/>
                  </a:moveTo>
                  <a:lnTo>
                    <a:pt x="140207" y="253746"/>
                  </a:lnTo>
                  <a:lnTo>
                    <a:pt x="140356" y="253491"/>
                  </a:lnTo>
                  <a:close/>
                </a:path>
                <a:path w="513079" h="561339">
                  <a:moveTo>
                    <a:pt x="152945" y="232028"/>
                  </a:moveTo>
                  <a:lnTo>
                    <a:pt x="152780" y="232283"/>
                  </a:lnTo>
                  <a:lnTo>
                    <a:pt x="152945" y="232028"/>
                  </a:lnTo>
                  <a:close/>
                </a:path>
                <a:path w="513079" h="561339">
                  <a:moveTo>
                    <a:pt x="166424" y="211327"/>
                  </a:moveTo>
                  <a:lnTo>
                    <a:pt x="166242" y="211582"/>
                  </a:lnTo>
                  <a:lnTo>
                    <a:pt x="166424" y="211327"/>
                  </a:lnTo>
                  <a:close/>
                </a:path>
                <a:path w="513079" h="561339">
                  <a:moveTo>
                    <a:pt x="180665" y="191515"/>
                  </a:moveTo>
                  <a:lnTo>
                    <a:pt x="180466" y="191770"/>
                  </a:lnTo>
                  <a:lnTo>
                    <a:pt x="180665" y="191515"/>
                  </a:lnTo>
                  <a:close/>
                </a:path>
                <a:path w="513079" h="561339">
                  <a:moveTo>
                    <a:pt x="195670" y="172465"/>
                  </a:moveTo>
                  <a:lnTo>
                    <a:pt x="195452" y="172720"/>
                  </a:lnTo>
                  <a:lnTo>
                    <a:pt x="195670" y="172465"/>
                  </a:lnTo>
                  <a:close/>
                </a:path>
                <a:path w="513079" h="561339">
                  <a:moveTo>
                    <a:pt x="211200" y="154304"/>
                  </a:moveTo>
                  <a:lnTo>
                    <a:pt x="210947" y="154559"/>
                  </a:lnTo>
                  <a:lnTo>
                    <a:pt x="211200" y="154304"/>
                  </a:lnTo>
                  <a:close/>
                </a:path>
                <a:path w="513079" h="561339">
                  <a:moveTo>
                    <a:pt x="227584" y="137160"/>
                  </a:moveTo>
                  <a:lnTo>
                    <a:pt x="227329" y="137287"/>
                  </a:lnTo>
                  <a:lnTo>
                    <a:pt x="227462" y="137287"/>
                  </a:lnTo>
                  <a:close/>
                </a:path>
                <a:path w="513079" h="561339">
                  <a:moveTo>
                    <a:pt x="244641" y="120903"/>
                  </a:moveTo>
                  <a:lnTo>
                    <a:pt x="244348" y="121158"/>
                  </a:lnTo>
                  <a:lnTo>
                    <a:pt x="244641" y="120903"/>
                  </a:lnTo>
                  <a:close/>
                </a:path>
                <a:path w="513079" h="561339">
                  <a:moveTo>
                    <a:pt x="262162" y="105790"/>
                  </a:moveTo>
                  <a:lnTo>
                    <a:pt x="262000" y="105917"/>
                  </a:lnTo>
                  <a:lnTo>
                    <a:pt x="262162" y="105790"/>
                  </a:lnTo>
                  <a:close/>
                </a:path>
                <a:path w="513079" h="561339">
                  <a:moveTo>
                    <a:pt x="280527" y="91439"/>
                  </a:moveTo>
                  <a:lnTo>
                    <a:pt x="280162" y="91694"/>
                  </a:lnTo>
                  <a:lnTo>
                    <a:pt x="280527" y="91439"/>
                  </a:lnTo>
                  <a:close/>
                </a:path>
                <a:path w="513079" h="561339">
                  <a:moveTo>
                    <a:pt x="299338" y="78359"/>
                  </a:moveTo>
                  <a:lnTo>
                    <a:pt x="298957" y="78486"/>
                  </a:lnTo>
                  <a:lnTo>
                    <a:pt x="299156" y="78486"/>
                  </a:lnTo>
                  <a:lnTo>
                    <a:pt x="299338" y="78359"/>
                  </a:lnTo>
                  <a:close/>
                </a:path>
                <a:path w="513079" h="561339">
                  <a:moveTo>
                    <a:pt x="318853" y="66294"/>
                  </a:moveTo>
                  <a:lnTo>
                    <a:pt x="318642" y="66294"/>
                  </a:lnTo>
                  <a:lnTo>
                    <a:pt x="318388" y="66548"/>
                  </a:lnTo>
                  <a:lnTo>
                    <a:pt x="318853" y="66294"/>
                  </a:lnTo>
                  <a:close/>
                </a:path>
                <a:path w="513079" h="561339">
                  <a:moveTo>
                    <a:pt x="338581" y="55499"/>
                  </a:moveTo>
                  <a:lnTo>
                    <a:pt x="338200" y="55625"/>
                  </a:lnTo>
                  <a:lnTo>
                    <a:pt x="338349" y="55625"/>
                  </a:lnTo>
                  <a:lnTo>
                    <a:pt x="338581" y="55499"/>
                  </a:lnTo>
                  <a:close/>
                </a:path>
                <a:path w="513079" h="561339">
                  <a:moveTo>
                    <a:pt x="358901" y="45720"/>
                  </a:moveTo>
                  <a:lnTo>
                    <a:pt x="358521" y="45847"/>
                  </a:lnTo>
                  <a:lnTo>
                    <a:pt x="358901" y="45720"/>
                  </a:lnTo>
                  <a:close/>
                </a:path>
                <a:path w="513079" h="561339">
                  <a:moveTo>
                    <a:pt x="379729" y="37084"/>
                  </a:moveTo>
                  <a:lnTo>
                    <a:pt x="379349" y="37211"/>
                  </a:lnTo>
                  <a:lnTo>
                    <a:pt x="379729" y="37084"/>
                  </a:lnTo>
                  <a:close/>
                </a:path>
                <a:path w="513079" h="561339">
                  <a:moveTo>
                    <a:pt x="444935" y="18923"/>
                  </a:moveTo>
                  <a:lnTo>
                    <a:pt x="444500" y="18923"/>
                  </a:lnTo>
                  <a:lnTo>
                    <a:pt x="444118" y="19050"/>
                  </a:lnTo>
                  <a:lnTo>
                    <a:pt x="444935" y="18923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63954" y="916381"/>
            <a:ext cx="582295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4365"/>
              </a:lnSpc>
              <a:spcBef>
                <a:spcPts val="95"/>
              </a:spcBef>
            </a:pPr>
            <a:r>
              <a:rPr sz="2400" dirty="0"/>
              <a:t>NAND</a:t>
            </a:r>
            <a:r>
              <a:rPr sz="2400" spc="-135" dirty="0"/>
              <a:t> </a:t>
            </a:r>
            <a:r>
              <a:rPr sz="2400" dirty="0"/>
              <a:t>Gate</a:t>
            </a:r>
            <a:r>
              <a:rPr sz="2400" spc="-145" dirty="0"/>
              <a:t> </a:t>
            </a:r>
            <a:r>
              <a:rPr sz="2400" dirty="0"/>
              <a:t>as</a:t>
            </a:r>
            <a:r>
              <a:rPr sz="2400" spc="-155" dirty="0"/>
              <a:t> </a:t>
            </a:r>
            <a:r>
              <a:rPr sz="2400" dirty="0"/>
              <a:t>an</a:t>
            </a:r>
            <a:r>
              <a:rPr sz="2400" spc="-140" dirty="0"/>
              <a:t> </a:t>
            </a:r>
            <a:r>
              <a:rPr sz="2400" spc="-10" dirty="0"/>
              <a:t>Inverter</a:t>
            </a:r>
          </a:p>
          <a:p>
            <a:pPr marL="2379345">
              <a:lnSpc>
                <a:spcPts val="4365"/>
              </a:lnSpc>
            </a:pPr>
            <a:r>
              <a:rPr sz="2400" spc="-555" baseline="-9971" smtClean="0">
                <a:latin typeface="Arial"/>
                <a:cs typeface="Arial"/>
              </a:rPr>
              <a:t>X</a:t>
            </a:r>
            <a:r>
              <a:rPr sz="2400" spc="-555" baseline="-9971" smtClean="0">
                <a:latin typeface="Symbol"/>
                <a:cs typeface="Symbol"/>
              </a:rPr>
              <a:t></a:t>
            </a:r>
            <a:r>
              <a:rPr sz="2400" spc="-97" baseline="-9971" smtClean="0">
                <a:latin typeface="Times New Roman"/>
                <a:cs typeface="Times New Roman"/>
              </a:rPr>
              <a:t> </a:t>
            </a:r>
            <a:r>
              <a:rPr sz="2400" baseline="-9971" smtClean="0">
                <a:latin typeface="Arial"/>
                <a:cs typeface="Arial"/>
              </a:rPr>
              <a:t>X</a:t>
            </a:r>
            <a:r>
              <a:rPr sz="2400" spc="-112" baseline="-9971" smtClean="0">
                <a:latin typeface="Arial"/>
                <a:cs typeface="Arial"/>
              </a:rPr>
              <a:t> </a:t>
            </a:r>
            <a:r>
              <a:rPr sz="2400" baseline="-9971" dirty="0">
                <a:latin typeface="Symbol"/>
                <a:cs typeface="Symbol"/>
              </a:rPr>
              <a:t></a:t>
            </a:r>
            <a:r>
              <a:rPr sz="2400" spc="97" baseline="-9971" dirty="0">
                <a:latin typeface="Times New Roman"/>
                <a:cs typeface="Times New Roman"/>
              </a:rPr>
              <a:t> </a:t>
            </a:r>
            <a:r>
              <a:rPr sz="2400" baseline="-9971" dirty="0">
                <a:latin typeface="Arial"/>
                <a:cs typeface="Arial"/>
              </a:rPr>
              <a:t>X</a:t>
            </a:r>
            <a:r>
              <a:rPr sz="2400" spc="225" baseline="-99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(Before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Bubble)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3042" y="4374007"/>
            <a:ext cx="16935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Equivalent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Inverter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41148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355600"/>
                </a:lnTo>
                <a:lnTo>
                  <a:pt x="164371" y="365462"/>
                </a:lnTo>
                <a:lnTo>
                  <a:pt x="197024" y="373538"/>
                </a:lnTo>
                <a:lnTo>
                  <a:pt x="245465" y="378995"/>
                </a:lnTo>
                <a:lnTo>
                  <a:pt x="304800" y="381000"/>
                </a:lnTo>
                <a:lnTo>
                  <a:pt x="245465" y="383004"/>
                </a:lnTo>
                <a:lnTo>
                  <a:pt x="197024" y="388461"/>
                </a:lnTo>
                <a:lnTo>
                  <a:pt x="164371" y="396537"/>
                </a:lnTo>
                <a:lnTo>
                  <a:pt x="152400" y="406400"/>
                </a:lnTo>
                <a:lnTo>
                  <a:pt x="152400" y="736600"/>
                </a:lnTo>
                <a:lnTo>
                  <a:pt x="140428" y="746462"/>
                </a:lnTo>
                <a:lnTo>
                  <a:pt x="107775" y="754538"/>
                </a:lnTo>
                <a:lnTo>
                  <a:pt x="59334" y="759995"/>
                </a:lnTo>
                <a:lnTo>
                  <a:pt x="0" y="7620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25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F78484-6497-43D2-813B-63D79137B3C5}" type="datetime1">
              <a:rPr lang="en-US" smtClean="0"/>
              <a:t>9/4/2024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25</a:t>
            </a:fld>
            <a:endParaRPr lang="en-US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560" y="916381"/>
            <a:ext cx="50095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NAND</a:t>
            </a:r>
            <a:r>
              <a:rPr sz="2800" spc="-125" dirty="0"/>
              <a:t> </a:t>
            </a:r>
            <a:r>
              <a:rPr sz="2800" spc="-10" dirty="0"/>
              <a:t>Gate</a:t>
            </a:r>
            <a:r>
              <a:rPr sz="2800" spc="-135" dirty="0"/>
              <a:t> </a:t>
            </a:r>
            <a:r>
              <a:rPr sz="2800" dirty="0"/>
              <a:t>as</a:t>
            </a:r>
            <a:r>
              <a:rPr sz="2800" spc="-155" dirty="0"/>
              <a:t> </a:t>
            </a:r>
            <a:r>
              <a:rPr sz="2800"/>
              <a:t>an</a:t>
            </a:r>
            <a:r>
              <a:rPr sz="2800" spc="-120"/>
              <a:t> </a:t>
            </a:r>
            <a:r>
              <a:rPr sz="2800" spc="-25" smtClean="0"/>
              <a:t>AND</a:t>
            </a:r>
            <a:r>
              <a:rPr lang="en-US" sz="2800" spc="-25" dirty="0" smtClean="0"/>
              <a:t> Gate</a:t>
            </a:r>
            <a:endParaRPr sz="2800"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8850" y="4260850"/>
          <a:ext cx="11430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30222" y="2162869"/>
            <a:ext cx="178435" cy="6915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800" spc="-5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223" y="2209800"/>
            <a:ext cx="3934967" cy="6766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340289" y="2385910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612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3504" y="1329189"/>
            <a:ext cx="1516380" cy="136969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2125"/>
              </a:spcBef>
              <a:tabLst>
                <a:tab pos="956310" algn="l"/>
              </a:tabLst>
            </a:pPr>
            <a:r>
              <a:rPr sz="44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endParaRPr sz="4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X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Y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X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-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71344" y="1898650"/>
            <a:ext cx="2825750" cy="1304925"/>
            <a:chOff x="2371344" y="1898650"/>
            <a:chExt cx="2825750" cy="1304925"/>
          </a:xfrm>
        </p:grpSpPr>
        <p:sp>
          <p:nvSpPr>
            <p:cNvPr id="11" name="object 11"/>
            <p:cNvSpPr/>
            <p:nvPr/>
          </p:nvSpPr>
          <p:spPr>
            <a:xfrm>
              <a:off x="3690747" y="1898650"/>
              <a:ext cx="513080" cy="561340"/>
            </a:xfrm>
            <a:custGeom>
              <a:avLst/>
              <a:gdLst/>
              <a:ahLst/>
              <a:cxnLst/>
              <a:rect l="l" t="t" r="r" b="b"/>
              <a:pathLst>
                <a:path w="513079" h="561339">
                  <a:moveTo>
                    <a:pt x="0" y="430275"/>
                  </a:moveTo>
                  <a:lnTo>
                    <a:pt x="55372" y="560959"/>
                  </a:lnTo>
                  <a:lnTo>
                    <a:pt x="99186" y="485648"/>
                  </a:lnTo>
                  <a:lnTo>
                    <a:pt x="66548" y="485648"/>
                  </a:lnTo>
                  <a:lnTo>
                    <a:pt x="53848" y="484250"/>
                  </a:lnTo>
                  <a:lnTo>
                    <a:pt x="54385" y="479613"/>
                  </a:lnTo>
                  <a:lnTo>
                    <a:pt x="0" y="430275"/>
                  </a:lnTo>
                  <a:close/>
                </a:path>
                <a:path w="513079" h="561339">
                  <a:moveTo>
                    <a:pt x="54385" y="479613"/>
                  </a:moveTo>
                  <a:lnTo>
                    <a:pt x="53848" y="484250"/>
                  </a:lnTo>
                  <a:lnTo>
                    <a:pt x="66548" y="485648"/>
                  </a:lnTo>
                  <a:lnTo>
                    <a:pt x="66626" y="484886"/>
                  </a:lnTo>
                  <a:lnTo>
                    <a:pt x="60198" y="484886"/>
                  </a:lnTo>
                  <a:lnTo>
                    <a:pt x="54385" y="479613"/>
                  </a:lnTo>
                  <a:close/>
                </a:path>
                <a:path w="513079" h="561339">
                  <a:moveTo>
                    <a:pt x="126745" y="438276"/>
                  </a:moveTo>
                  <a:lnTo>
                    <a:pt x="67125" y="480033"/>
                  </a:lnTo>
                  <a:lnTo>
                    <a:pt x="66548" y="485648"/>
                  </a:lnTo>
                  <a:lnTo>
                    <a:pt x="99186" y="485648"/>
                  </a:lnTo>
                  <a:lnTo>
                    <a:pt x="126745" y="438276"/>
                  </a:lnTo>
                  <a:close/>
                </a:path>
                <a:path w="513079" h="561339">
                  <a:moveTo>
                    <a:pt x="512190" y="0"/>
                  </a:moveTo>
                  <a:lnTo>
                    <a:pt x="465200" y="2921"/>
                  </a:lnTo>
                  <a:lnTo>
                    <a:pt x="419226" y="11429"/>
                  </a:lnTo>
                  <a:lnTo>
                    <a:pt x="375030" y="25273"/>
                  </a:lnTo>
                  <a:lnTo>
                    <a:pt x="332613" y="44196"/>
                  </a:lnTo>
                  <a:lnTo>
                    <a:pt x="292226" y="67817"/>
                  </a:lnTo>
                  <a:lnTo>
                    <a:pt x="254000" y="96012"/>
                  </a:lnTo>
                  <a:lnTo>
                    <a:pt x="218439" y="128270"/>
                  </a:lnTo>
                  <a:lnTo>
                    <a:pt x="185674" y="164464"/>
                  </a:lnTo>
                  <a:lnTo>
                    <a:pt x="155828" y="204342"/>
                  </a:lnTo>
                  <a:lnTo>
                    <a:pt x="129158" y="247523"/>
                  </a:lnTo>
                  <a:lnTo>
                    <a:pt x="105917" y="293624"/>
                  </a:lnTo>
                  <a:lnTo>
                    <a:pt x="86360" y="342646"/>
                  </a:lnTo>
                  <a:lnTo>
                    <a:pt x="70612" y="394208"/>
                  </a:lnTo>
                  <a:lnTo>
                    <a:pt x="58927" y="447928"/>
                  </a:lnTo>
                  <a:lnTo>
                    <a:pt x="54385" y="479613"/>
                  </a:lnTo>
                  <a:lnTo>
                    <a:pt x="60198" y="484886"/>
                  </a:lnTo>
                  <a:lnTo>
                    <a:pt x="67125" y="480033"/>
                  </a:lnTo>
                  <a:lnTo>
                    <a:pt x="67410" y="477265"/>
                  </a:lnTo>
                  <a:lnTo>
                    <a:pt x="67474" y="477012"/>
                  </a:lnTo>
                  <a:lnTo>
                    <a:pt x="71463" y="450214"/>
                  </a:lnTo>
                  <a:lnTo>
                    <a:pt x="71550" y="449961"/>
                  </a:lnTo>
                  <a:lnTo>
                    <a:pt x="76658" y="423545"/>
                  </a:lnTo>
                  <a:lnTo>
                    <a:pt x="76768" y="423290"/>
                  </a:lnTo>
                  <a:lnTo>
                    <a:pt x="82930" y="397255"/>
                  </a:lnTo>
                  <a:lnTo>
                    <a:pt x="90169" y="371728"/>
                  </a:lnTo>
                  <a:lnTo>
                    <a:pt x="98298" y="346710"/>
                  </a:lnTo>
                  <a:lnTo>
                    <a:pt x="107441" y="322452"/>
                  </a:lnTo>
                  <a:lnTo>
                    <a:pt x="117547" y="298958"/>
                  </a:lnTo>
                  <a:lnTo>
                    <a:pt x="128403" y="275971"/>
                  </a:lnTo>
                  <a:lnTo>
                    <a:pt x="140335" y="253491"/>
                  </a:lnTo>
                  <a:lnTo>
                    <a:pt x="152907" y="232028"/>
                  </a:lnTo>
                  <a:lnTo>
                    <a:pt x="166369" y="211327"/>
                  </a:lnTo>
                  <a:lnTo>
                    <a:pt x="180593" y="191515"/>
                  </a:lnTo>
                  <a:lnTo>
                    <a:pt x="195579" y="172465"/>
                  </a:lnTo>
                  <a:lnTo>
                    <a:pt x="210983" y="154559"/>
                  </a:lnTo>
                  <a:lnTo>
                    <a:pt x="227462" y="137287"/>
                  </a:lnTo>
                  <a:lnTo>
                    <a:pt x="227329" y="137287"/>
                  </a:lnTo>
                  <a:lnTo>
                    <a:pt x="244601" y="120903"/>
                  </a:lnTo>
                  <a:lnTo>
                    <a:pt x="262127" y="105790"/>
                  </a:lnTo>
                  <a:lnTo>
                    <a:pt x="280415" y="91439"/>
                  </a:lnTo>
                  <a:lnTo>
                    <a:pt x="299156" y="78486"/>
                  </a:lnTo>
                  <a:lnTo>
                    <a:pt x="298957" y="78486"/>
                  </a:lnTo>
                  <a:lnTo>
                    <a:pt x="318642" y="66294"/>
                  </a:lnTo>
                  <a:lnTo>
                    <a:pt x="318853" y="66294"/>
                  </a:lnTo>
                  <a:lnTo>
                    <a:pt x="338349" y="55625"/>
                  </a:lnTo>
                  <a:lnTo>
                    <a:pt x="338200" y="55625"/>
                  </a:lnTo>
                  <a:lnTo>
                    <a:pt x="358636" y="45847"/>
                  </a:lnTo>
                  <a:lnTo>
                    <a:pt x="379422" y="37211"/>
                  </a:lnTo>
                  <a:lnTo>
                    <a:pt x="400938" y="29845"/>
                  </a:lnTo>
                  <a:lnTo>
                    <a:pt x="400557" y="29845"/>
                  </a:lnTo>
                  <a:lnTo>
                    <a:pt x="422528" y="23749"/>
                  </a:lnTo>
                  <a:lnTo>
                    <a:pt x="422148" y="23749"/>
                  </a:lnTo>
                  <a:lnTo>
                    <a:pt x="444500" y="18923"/>
                  </a:lnTo>
                  <a:lnTo>
                    <a:pt x="444935" y="18923"/>
                  </a:lnTo>
                  <a:lnTo>
                    <a:pt x="466978" y="15494"/>
                  </a:lnTo>
                  <a:lnTo>
                    <a:pt x="466598" y="15494"/>
                  </a:lnTo>
                  <a:lnTo>
                    <a:pt x="489585" y="13462"/>
                  </a:lnTo>
                  <a:lnTo>
                    <a:pt x="489203" y="13462"/>
                  </a:lnTo>
                  <a:lnTo>
                    <a:pt x="512699" y="12700"/>
                  </a:lnTo>
                  <a:lnTo>
                    <a:pt x="512190" y="0"/>
                  </a:lnTo>
                  <a:close/>
                </a:path>
                <a:path w="513079" h="561339">
                  <a:moveTo>
                    <a:pt x="67125" y="480033"/>
                  </a:moveTo>
                  <a:lnTo>
                    <a:pt x="60198" y="484886"/>
                  </a:lnTo>
                  <a:lnTo>
                    <a:pt x="66626" y="484886"/>
                  </a:lnTo>
                  <a:lnTo>
                    <a:pt x="67125" y="480033"/>
                  </a:lnTo>
                  <a:close/>
                </a:path>
                <a:path w="513079" h="561339">
                  <a:moveTo>
                    <a:pt x="67474" y="477012"/>
                  </a:moveTo>
                  <a:lnTo>
                    <a:pt x="67437" y="477265"/>
                  </a:lnTo>
                  <a:lnTo>
                    <a:pt x="67474" y="477012"/>
                  </a:lnTo>
                  <a:close/>
                </a:path>
                <a:path w="513079" h="561339">
                  <a:moveTo>
                    <a:pt x="71550" y="449961"/>
                  </a:moveTo>
                  <a:lnTo>
                    <a:pt x="71500" y="450214"/>
                  </a:lnTo>
                  <a:lnTo>
                    <a:pt x="71550" y="449961"/>
                  </a:lnTo>
                  <a:close/>
                </a:path>
                <a:path w="513079" h="561339">
                  <a:moveTo>
                    <a:pt x="76768" y="423290"/>
                  </a:moveTo>
                  <a:lnTo>
                    <a:pt x="76707" y="423545"/>
                  </a:lnTo>
                  <a:lnTo>
                    <a:pt x="76768" y="423290"/>
                  </a:lnTo>
                  <a:close/>
                </a:path>
                <a:path w="513079" h="561339">
                  <a:moveTo>
                    <a:pt x="83002" y="397255"/>
                  </a:moveTo>
                  <a:lnTo>
                    <a:pt x="82930" y="397510"/>
                  </a:lnTo>
                  <a:lnTo>
                    <a:pt x="83002" y="397255"/>
                  </a:lnTo>
                  <a:close/>
                </a:path>
                <a:path w="513079" h="561339">
                  <a:moveTo>
                    <a:pt x="90251" y="371728"/>
                  </a:moveTo>
                  <a:lnTo>
                    <a:pt x="90169" y="371983"/>
                  </a:lnTo>
                  <a:lnTo>
                    <a:pt x="90251" y="371728"/>
                  </a:lnTo>
                  <a:close/>
                </a:path>
                <a:path w="513079" h="561339">
                  <a:moveTo>
                    <a:pt x="98392" y="346710"/>
                  </a:moveTo>
                  <a:lnTo>
                    <a:pt x="98298" y="346963"/>
                  </a:lnTo>
                  <a:lnTo>
                    <a:pt x="98392" y="346710"/>
                  </a:lnTo>
                  <a:close/>
                </a:path>
                <a:path w="513079" h="561339">
                  <a:moveTo>
                    <a:pt x="107550" y="322452"/>
                  </a:moveTo>
                  <a:lnTo>
                    <a:pt x="107441" y="322707"/>
                  </a:lnTo>
                  <a:lnTo>
                    <a:pt x="107550" y="322452"/>
                  </a:lnTo>
                  <a:close/>
                </a:path>
                <a:path w="513079" h="561339">
                  <a:moveTo>
                    <a:pt x="117601" y="298830"/>
                  </a:moveTo>
                  <a:lnTo>
                    <a:pt x="117475" y="298958"/>
                  </a:lnTo>
                  <a:lnTo>
                    <a:pt x="117601" y="298830"/>
                  </a:lnTo>
                  <a:close/>
                </a:path>
                <a:path w="513079" h="561339">
                  <a:moveTo>
                    <a:pt x="140356" y="253491"/>
                  </a:moveTo>
                  <a:lnTo>
                    <a:pt x="140207" y="253746"/>
                  </a:lnTo>
                  <a:lnTo>
                    <a:pt x="140356" y="253491"/>
                  </a:lnTo>
                  <a:close/>
                </a:path>
                <a:path w="513079" h="561339">
                  <a:moveTo>
                    <a:pt x="152945" y="232028"/>
                  </a:moveTo>
                  <a:lnTo>
                    <a:pt x="152780" y="232283"/>
                  </a:lnTo>
                  <a:lnTo>
                    <a:pt x="152945" y="232028"/>
                  </a:lnTo>
                  <a:close/>
                </a:path>
                <a:path w="513079" h="561339">
                  <a:moveTo>
                    <a:pt x="166424" y="211327"/>
                  </a:moveTo>
                  <a:lnTo>
                    <a:pt x="166242" y="211582"/>
                  </a:lnTo>
                  <a:lnTo>
                    <a:pt x="166424" y="211327"/>
                  </a:lnTo>
                  <a:close/>
                </a:path>
                <a:path w="513079" h="561339">
                  <a:moveTo>
                    <a:pt x="180665" y="191515"/>
                  </a:moveTo>
                  <a:lnTo>
                    <a:pt x="180466" y="191770"/>
                  </a:lnTo>
                  <a:lnTo>
                    <a:pt x="180665" y="191515"/>
                  </a:lnTo>
                  <a:close/>
                </a:path>
                <a:path w="513079" h="561339">
                  <a:moveTo>
                    <a:pt x="195670" y="172465"/>
                  </a:moveTo>
                  <a:lnTo>
                    <a:pt x="195452" y="172720"/>
                  </a:lnTo>
                  <a:lnTo>
                    <a:pt x="195670" y="172465"/>
                  </a:lnTo>
                  <a:close/>
                </a:path>
                <a:path w="513079" h="561339">
                  <a:moveTo>
                    <a:pt x="211200" y="154304"/>
                  </a:moveTo>
                  <a:lnTo>
                    <a:pt x="210947" y="154559"/>
                  </a:lnTo>
                  <a:lnTo>
                    <a:pt x="211200" y="154304"/>
                  </a:lnTo>
                  <a:close/>
                </a:path>
                <a:path w="513079" h="561339">
                  <a:moveTo>
                    <a:pt x="227583" y="137160"/>
                  </a:moveTo>
                  <a:lnTo>
                    <a:pt x="227329" y="137287"/>
                  </a:lnTo>
                  <a:lnTo>
                    <a:pt x="227462" y="137287"/>
                  </a:lnTo>
                  <a:close/>
                </a:path>
                <a:path w="513079" h="561339">
                  <a:moveTo>
                    <a:pt x="244641" y="120903"/>
                  </a:moveTo>
                  <a:lnTo>
                    <a:pt x="244348" y="121158"/>
                  </a:lnTo>
                  <a:lnTo>
                    <a:pt x="244641" y="120903"/>
                  </a:lnTo>
                  <a:close/>
                </a:path>
                <a:path w="513079" h="561339">
                  <a:moveTo>
                    <a:pt x="262162" y="105790"/>
                  </a:moveTo>
                  <a:lnTo>
                    <a:pt x="262000" y="105917"/>
                  </a:lnTo>
                  <a:lnTo>
                    <a:pt x="262162" y="105790"/>
                  </a:lnTo>
                  <a:close/>
                </a:path>
                <a:path w="513079" h="561339">
                  <a:moveTo>
                    <a:pt x="280527" y="91439"/>
                  </a:moveTo>
                  <a:lnTo>
                    <a:pt x="280162" y="91694"/>
                  </a:lnTo>
                  <a:lnTo>
                    <a:pt x="280527" y="91439"/>
                  </a:lnTo>
                  <a:close/>
                </a:path>
                <a:path w="513079" h="561339">
                  <a:moveTo>
                    <a:pt x="299338" y="78359"/>
                  </a:moveTo>
                  <a:lnTo>
                    <a:pt x="298957" y="78486"/>
                  </a:lnTo>
                  <a:lnTo>
                    <a:pt x="299156" y="78486"/>
                  </a:lnTo>
                  <a:lnTo>
                    <a:pt x="299338" y="78359"/>
                  </a:lnTo>
                  <a:close/>
                </a:path>
                <a:path w="513079" h="561339">
                  <a:moveTo>
                    <a:pt x="318853" y="66294"/>
                  </a:moveTo>
                  <a:lnTo>
                    <a:pt x="318642" y="66294"/>
                  </a:lnTo>
                  <a:lnTo>
                    <a:pt x="318388" y="66548"/>
                  </a:lnTo>
                  <a:lnTo>
                    <a:pt x="318853" y="66294"/>
                  </a:lnTo>
                  <a:close/>
                </a:path>
                <a:path w="513079" h="561339">
                  <a:moveTo>
                    <a:pt x="338581" y="55499"/>
                  </a:moveTo>
                  <a:lnTo>
                    <a:pt x="338200" y="55625"/>
                  </a:lnTo>
                  <a:lnTo>
                    <a:pt x="338349" y="55625"/>
                  </a:lnTo>
                  <a:lnTo>
                    <a:pt x="338581" y="55499"/>
                  </a:lnTo>
                  <a:close/>
                </a:path>
                <a:path w="513079" h="561339">
                  <a:moveTo>
                    <a:pt x="358901" y="45720"/>
                  </a:moveTo>
                  <a:lnTo>
                    <a:pt x="358520" y="45847"/>
                  </a:lnTo>
                  <a:lnTo>
                    <a:pt x="358901" y="45720"/>
                  </a:lnTo>
                  <a:close/>
                </a:path>
                <a:path w="513079" h="561339">
                  <a:moveTo>
                    <a:pt x="379729" y="37084"/>
                  </a:moveTo>
                  <a:lnTo>
                    <a:pt x="379349" y="37211"/>
                  </a:lnTo>
                  <a:lnTo>
                    <a:pt x="379729" y="37084"/>
                  </a:lnTo>
                  <a:close/>
                </a:path>
                <a:path w="513079" h="561339">
                  <a:moveTo>
                    <a:pt x="444935" y="18923"/>
                  </a:moveTo>
                  <a:lnTo>
                    <a:pt x="444500" y="18923"/>
                  </a:lnTo>
                  <a:lnTo>
                    <a:pt x="444118" y="19050"/>
                  </a:lnTo>
                  <a:lnTo>
                    <a:pt x="444935" y="18923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4392" y="2895600"/>
              <a:ext cx="2819400" cy="304800"/>
            </a:xfrm>
            <a:custGeom>
              <a:avLst/>
              <a:gdLst/>
              <a:ahLst/>
              <a:cxnLst/>
              <a:rect l="l" t="t" r="r" b="b"/>
              <a:pathLst>
                <a:path w="2819400" h="304800">
                  <a:moveTo>
                    <a:pt x="1219199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799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  <a:path w="2819400" h="304800">
                  <a:moveTo>
                    <a:pt x="2819399" y="0"/>
                  </a:moveTo>
                  <a:lnTo>
                    <a:pt x="2817395" y="59334"/>
                  </a:lnTo>
                  <a:lnTo>
                    <a:pt x="2811938" y="107775"/>
                  </a:lnTo>
                  <a:lnTo>
                    <a:pt x="2803862" y="140428"/>
                  </a:lnTo>
                  <a:lnTo>
                    <a:pt x="2793999" y="152400"/>
                  </a:lnTo>
                  <a:lnTo>
                    <a:pt x="2235199" y="152400"/>
                  </a:lnTo>
                  <a:lnTo>
                    <a:pt x="2225337" y="164371"/>
                  </a:lnTo>
                  <a:lnTo>
                    <a:pt x="2217261" y="197024"/>
                  </a:lnTo>
                  <a:lnTo>
                    <a:pt x="2211804" y="245465"/>
                  </a:lnTo>
                  <a:lnTo>
                    <a:pt x="2209799" y="304800"/>
                  </a:lnTo>
                  <a:lnTo>
                    <a:pt x="2207795" y="245465"/>
                  </a:lnTo>
                  <a:lnTo>
                    <a:pt x="2202338" y="197024"/>
                  </a:lnTo>
                  <a:lnTo>
                    <a:pt x="2194262" y="164371"/>
                  </a:lnTo>
                  <a:lnTo>
                    <a:pt x="2184399" y="152400"/>
                  </a:lnTo>
                  <a:lnTo>
                    <a:pt x="1625599" y="152400"/>
                  </a:lnTo>
                  <a:lnTo>
                    <a:pt x="1615737" y="140428"/>
                  </a:lnTo>
                  <a:lnTo>
                    <a:pt x="1607661" y="107775"/>
                  </a:lnTo>
                  <a:lnTo>
                    <a:pt x="1602204" y="59334"/>
                  </a:lnTo>
                  <a:lnTo>
                    <a:pt x="1600199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04058" y="3232150"/>
            <a:ext cx="962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NAND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3422" y="3231895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Inverter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7071" y="5263641"/>
            <a:ext cx="1910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Equivalent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00600" y="4648200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698500"/>
                </a:lnTo>
                <a:lnTo>
                  <a:pt x="164371" y="708362"/>
                </a:lnTo>
                <a:lnTo>
                  <a:pt x="197024" y="716438"/>
                </a:lnTo>
                <a:lnTo>
                  <a:pt x="245465" y="721895"/>
                </a:lnTo>
                <a:lnTo>
                  <a:pt x="304800" y="723900"/>
                </a:lnTo>
                <a:lnTo>
                  <a:pt x="245465" y="725904"/>
                </a:lnTo>
                <a:lnTo>
                  <a:pt x="197024" y="731361"/>
                </a:lnTo>
                <a:lnTo>
                  <a:pt x="164371" y="739437"/>
                </a:lnTo>
                <a:lnTo>
                  <a:pt x="152400" y="749300"/>
                </a:lnTo>
                <a:lnTo>
                  <a:pt x="152400" y="1422400"/>
                </a:lnTo>
                <a:lnTo>
                  <a:pt x="140428" y="1432289"/>
                </a:lnTo>
                <a:lnTo>
                  <a:pt x="107775" y="1440362"/>
                </a:lnTo>
                <a:lnTo>
                  <a:pt x="59334" y="1445804"/>
                </a:lnTo>
                <a:lnTo>
                  <a:pt x="0" y="14478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26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B4FF2C-70C8-4D19-95FB-59F67581E165}" type="datetime1">
              <a:rPr lang="en-US" smtClean="0"/>
              <a:t>9/4/2024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26</a:t>
            </a:fld>
            <a:endParaRPr lang="en-US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98850" y="4260850"/>
          <a:ext cx="11430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267071" y="5263388"/>
            <a:ext cx="17970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Equivalent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4648200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698500"/>
                </a:lnTo>
                <a:lnTo>
                  <a:pt x="164371" y="708362"/>
                </a:lnTo>
                <a:lnTo>
                  <a:pt x="197024" y="716438"/>
                </a:lnTo>
                <a:lnTo>
                  <a:pt x="245465" y="721895"/>
                </a:lnTo>
                <a:lnTo>
                  <a:pt x="304800" y="723900"/>
                </a:lnTo>
                <a:lnTo>
                  <a:pt x="245465" y="725904"/>
                </a:lnTo>
                <a:lnTo>
                  <a:pt x="197024" y="731361"/>
                </a:lnTo>
                <a:lnTo>
                  <a:pt x="164371" y="739437"/>
                </a:lnTo>
                <a:lnTo>
                  <a:pt x="152400" y="749300"/>
                </a:lnTo>
                <a:lnTo>
                  <a:pt x="152400" y="1422400"/>
                </a:lnTo>
                <a:lnTo>
                  <a:pt x="140428" y="1432289"/>
                </a:lnTo>
                <a:lnTo>
                  <a:pt x="107775" y="1440362"/>
                </a:lnTo>
                <a:lnTo>
                  <a:pt x="59334" y="1445804"/>
                </a:lnTo>
                <a:lnTo>
                  <a:pt x="0" y="14478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121006"/>
            <a:ext cx="3904488" cy="11331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2692" y="2169998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692" y="285635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0514" y="2529167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566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1720" y="2529167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338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0514" y="247053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45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2391" y="2529167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550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2391" y="247053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550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7013" y="252916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728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7013" y="2470530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728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25077" y="2515945"/>
            <a:ext cx="256857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50" dirty="0">
                <a:latin typeface="Arial"/>
                <a:cs typeface="Arial"/>
              </a:rPr>
              <a:t>Y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Y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17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6165" y="156819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155" y="0"/>
                </a:lnTo>
              </a:path>
            </a:pathLst>
          </a:custGeom>
          <a:ln w="8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49729" y="1251661"/>
            <a:ext cx="58508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NAND</a:t>
            </a:r>
            <a:r>
              <a:rPr sz="2800" spc="-110"/>
              <a:t> </a:t>
            </a:r>
            <a:r>
              <a:rPr sz="2800" spc="-40" smtClean="0"/>
              <a:t>G</a:t>
            </a:r>
            <a:r>
              <a:rPr sz="2800" spc="-90" smtClean="0"/>
              <a:t>a</a:t>
            </a:r>
            <a:r>
              <a:rPr sz="2800" spc="-100" smtClean="0"/>
              <a:t>t</a:t>
            </a:r>
            <a:r>
              <a:rPr sz="2800" spc="-600" smtClean="0"/>
              <a:t>e</a:t>
            </a:r>
            <a:r>
              <a:rPr lang="en-US" sz="2800" spc="-60" baseline="1424" dirty="0" smtClean="0">
                <a:latin typeface="Arial"/>
                <a:cs typeface="Arial"/>
              </a:rPr>
              <a:t> </a:t>
            </a:r>
            <a:r>
              <a:rPr sz="2800" spc="-412" baseline="1424" smtClean="0">
                <a:latin typeface="Arial"/>
                <a:cs typeface="Arial"/>
              </a:rPr>
              <a:t> </a:t>
            </a:r>
            <a:r>
              <a:rPr sz="2800" dirty="0"/>
              <a:t>as</a:t>
            </a:r>
            <a:r>
              <a:rPr sz="2800" spc="-100" dirty="0"/>
              <a:t> </a:t>
            </a:r>
            <a:r>
              <a:rPr sz="2800" dirty="0"/>
              <a:t>an</a:t>
            </a:r>
            <a:r>
              <a:rPr sz="2800" spc="-85" dirty="0"/>
              <a:t> </a:t>
            </a:r>
            <a:r>
              <a:rPr sz="2800" dirty="0"/>
              <a:t>OR</a:t>
            </a:r>
            <a:r>
              <a:rPr sz="2800" spc="-95" dirty="0"/>
              <a:t> </a:t>
            </a:r>
            <a:r>
              <a:rPr sz="2800" spc="-20" dirty="0"/>
              <a:t>Gate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50310" y="1700529"/>
            <a:ext cx="1706245" cy="1878330"/>
            <a:chOff x="3250310" y="1700529"/>
            <a:chExt cx="1706245" cy="1878330"/>
          </a:xfrm>
        </p:grpSpPr>
        <p:sp>
          <p:nvSpPr>
            <p:cNvPr id="19" name="object 19"/>
            <p:cNvSpPr/>
            <p:nvPr/>
          </p:nvSpPr>
          <p:spPr>
            <a:xfrm>
              <a:off x="3250310" y="1700529"/>
              <a:ext cx="730885" cy="560705"/>
            </a:xfrm>
            <a:custGeom>
              <a:avLst/>
              <a:gdLst/>
              <a:ahLst/>
              <a:cxnLst/>
              <a:rect l="l" t="t" r="r" b="b"/>
              <a:pathLst>
                <a:path w="730885" h="560705">
                  <a:moveTo>
                    <a:pt x="0" y="427609"/>
                  </a:moveTo>
                  <a:lnTo>
                    <a:pt x="50800" y="560197"/>
                  </a:lnTo>
                  <a:lnTo>
                    <a:pt x="97927" y="485394"/>
                  </a:lnTo>
                  <a:lnTo>
                    <a:pt x="64515" y="485394"/>
                  </a:lnTo>
                  <a:lnTo>
                    <a:pt x="51942" y="483362"/>
                  </a:lnTo>
                  <a:lnTo>
                    <a:pt x="52693" y="478924"/>
                  </a:lnTo>
                  <a:lnTo>
                    <a:pt x="0" y="427609"/>
                  </a:lnTo>
                  <a:close/>
                </a:path>
                <a:path w="730885" h="560705">
                  <a:moveTo>
                    <a:pt x="65524" y="479678"/>
                  </a:moveTo>
                  <a:lnTo>
                    <a:pt x="58292" y="484378"/>
                  </a:lnTo>
                  <a:lnTo>
                    <a:pt x="64515" y="485394"/>
                  </a:lnTo>
                  <a:lnTo>
                    <a:pt x="65524" y="479678"/>
                  </a:lnTo>
                  <a:close/>
                </a:path>
                <a:path w="730885" h="560705">
                  <a:moveTo>
                    <a:pt x="126491" y="440055"/>
                  </a:moveTo>
                  <a:lnTo>
                    <a:pt x="65524" y="479678"/>
                  </a:lnTo>
                  <a:lnTo>
                    <a:pt x="64515" y="485394"/>
                  </a:lnTo>
                  <a:lnTo>
                    <a:pt x="97927" y="485394"/>
                  </a:lnTo>
                  <a:lnTo>
                    <a:pt x="126491" y="440055"/>
                  </a:lnTo>
                  <a:close/>
                </a:path>
                <a:path w="730885" h="560705">
                  <a:moveTo>
                    <a:pt x="52693" y="478924"/>
                  </a:moveTo>
                  <a:lnTo>
                    <a:pt x="51942" y="483362"/>
                  </a:lnTo>
                  <a:lnTo>
                    <a:pt x="58229" y="484378"/>
                  </a:lnTo>
                  <a:lnTo>
                    <a:pt x="52693" y="478924"/>
                  </a:lnTo>
                  <a:close/>
                </a:path>
                <a:path w="730885" h="560705">
                  <a:moveTo>
                    <a:pt x="730250" y="0"/>
                  </a:moveTo>
                  <a:lnTo>
                    <a:pt x="661035" y="2921"/>
                  </a:lnTo>
                  <a:lnTo>
                    <a:pt x="593471" y="11303"/>
                  </a:lnTo>
                  <a:lnTo>
                    <a:pt x="528319" y="25019"/>
                  </a:lnTo>
                  <a:lnTo>
                    <a:pt x="465836" y="43687"/>
                  </a:lnTo>
                  <a:lnTo>
                    <a:pt x="406273" y="67183"/>
                  </a:lnTo>
                  <a:lnTo>
                    <a:pt x="350012" y="95123"/>
                  </a:lnTo>
                  <a:lnTo>
                    <a:pt x="297434" y="127254"/>
                  </a:lnTo>
                  <a:lnTo>
                    <a:pt x="248792" y="163195"/>
                  </a:lnTo>
                  <a:lnTo>
                    <a:pt x="204469" y="202946"/>
                  </a:lnTo>
                  <a:lnTo>
                    <a:pt x="164846" y="245999"/>
                  </a:lnTo>
                  <a:lnTo>
                    <a:pt x="130301" y="292227"/>
                  </a:lnTo>
                  <a:lnTo>
                    <a:pt x="100964" y="341249"/>
                  </a:lnTo>
                  <a:lnTo>
                    <a:pt x="77469" y="392811"/>
                  </a:lnTo>
                  <a:lnTo>
                    <a:pt x="59816" y="446659"/>
                  </a:lnTo>
                  <a:lnTo>
                    <a:pt x="52693" y="478924"/>
                  </a:lnTo>
                  <a:lnTo>
                    <a:pt x="58292" y="484378"/>
                  </a:lnTo>
                  <a:lnTo>
                    <a:pt x="65524" y="479678"/>
                  </a:lnTo>
                  <a:lnTo>
                    <a:pt x="65995" y="477012"/>
                  </a:lnTo>
                  <a:lnTo>
                    <a:pt x="72136" y="449707"/>
                  </a:lnTo>
                  <a:lnTo>
                    <a:pt x="79935" y="423545"/>
                  </a:lnTo>
                  <a:lnTo>
                    <a:pt x="89190" y="397510"/>
                  </a:lnTo>
                  <a:lnTo>
                    <a:pt x="99967" y="372110"/>
                  </a:lnTo>
                  <a:lnTo>
                    <a:pt x="112267" y="346964"/>
                  </a:lnTo>
                  <a:lnTo>
                    <a:pt x="125769" y="323088"/>
                  </a:lnTo>
                  <a:lnTo>
                    <a:pt x="140842" y="299085"/>
                  </a:lnTo>
                  <a:lnTo>
                    <a:pt x="157044" y="276479"/>
                  </a:lnTo>
                  <a:lnTo>
                    <a:pt x="174551" y="254254"/>
                  </a:lnTo>
                  <a:lnTo>
                    <a:pt x="193548" y="232537"/>
                  </a:lnTo>
                  <a:lnTo>
                    <a:pt x="213369" y="212090"/>
                  </a:lnTo>
                  <a:lnTo>
                    <a:pt x="234696" y="192024"/>
                  </a:lnTo>
                  <a:lnTo>
                    <a:pt x="256921" y="172974"/>
                  </a:lnTo>
                  <a:lnTo>
                    <a:pt x="280162" y="154940"/>
                  </a:lnTo>
                  <a:lnTo>
                    <a:pt x="304493" y="137795"/>
                  </a:lnTo>
                  <a:lnTo>
                    <a:pt x="329748" y="121539"/>
                  </a:lnTo>
                  <a:lnTo>
                    <a:pt x="356015" y="106299"/>
                  </a:lnTo>
                  <a:lnTo>
                    <a:pt x="383170" y="92075"/>
                  </a:lnTo>
                  <a:lnTo>
                    <a:pt x="411479" y="78740"/>
                  </a:lnTo>
                  <a:lnTo>
                    <a:pt x="440436" y="66548"/>
                  </a:lnTo>
                  <a:lnTo>
                    <a:pt x="470026" y="55625"/>
                  </a:lnTo>
                  <a:lnTo>
                    <a:pt x="470172" y="55625"/>
                  </a:lnTo>
                  <a:lnTo>
                    <a:pt x="500506" y="45974"/>
                  </a:lnTo>
                  <a:lnTo>
                    <a:pt x="500252" y="45974"/>
                  </a:lnTo>
                  <a:lnTo>
                    <a:pt x="531622" y="37211"/>
                  </a:lnTo>
                  <a:lnTo>
                    <a:pt x="531910" y="37211"/>
                  </a:lnTo>
                  <a:lnTo>
                    <a:pt x="563372" y="29845"/>
                  </a:lnTo>
                  <a:lnTo>
                    <a:pt x="563673" y="29845"/>
                  </a:lnTo>
                  <a:lnTo>
                    <a:pt x="595756" y="23875"/>
                  </a:lnTo>
                  <a:lnTo>
                    <a:pt x="595502" y="23875"/>
                  </a:lnTo>
                  <a:lnTo>
                    <a:pt x="628650" y="19050"/>
                  </a:lnTo>
                  <a:lnTo>
                    <a:pt x="628396" y="19050"/>
                  </a:lnTo>
                  <a:lnTo>
                    <a:pt x="662177" y="15494"/>
                  </a:lnTo>
                  <a:lnTo>
                    <a:pt x="661924" y="15494"/>
                  </a:lnTo>
                  <a:lnTo>
                    <a:pt x="696087" y="13462"/>
                  </a:lnTo>
                  <a:lnTo>
                    <a:pt x="695833" y="13462"/>
                  </a:lnTo>
                  <a:lnTo>
                    <a:pt x="730503" y="12700"/>
                  </a:lnTo>
                  <a:lnTo>
                    <a:pt x="730250" y="0"/>
                  </a:lnTo>
                  <a:close/>
                </a:path>
                <a:path w="730885" h="560705">
                  <a:moveTo>
                    <a:pt x="66039" y="476758"/>
                  </a:moveTo>
                  <a:lnTo>
                    <a:pt x="65912" y="477012"/>
                  </a:lnTo>
                  <a:lnTo>
                    <a:pt x="66039" y="476758"/>
                  </a:lnTo>
                  <a:close/>
                </a:path>
                <a:path w="730885" h="560705">
                  <a:moveTo>
                    <a:pt x="72247" y="449707"/>
                  </a:moveTo>
                  <a:lnTo>
                    <a:pt x="72136" y="450088"/>
                  </a:lnTo>
                  <a:lnTo>
                    <a:pt x="72247" y="449707"/>
                  </a:lnTo>
                  <a:close/>
                </a:path>
                <a:path w="730885" h="560705">
                  <a:moveTo>
                    <a:pt x="80010" y="423291"/>
                  </a:moveTo>
                  <a:lnTo>
                    <a:pt x="79883" y="423545"/>
                  </a:lnTo>
                  <a:lnTo>
                    <a:pt x="80010" y="423291"/>
                  </a:lnTo>
                  <a:close/>
                </a:path>
                <a:path w="730885" h="560705">
                  <a:moveTo>
                    <a:pt x="89280" y="397256"/>
                  </a:moveTo>
                  <a:lnTo>
                    <a:pt x="89153" y="397510"/>
                  </a:lnTo>
                  <a:lnTo>
                    <a:pt x="89280" y="397256"/>
                  </a:lnTo>
                  <a:close/>
                </a:path>
                <a:path w="730885" h="560705">
                  <a:moveTo>
                    <a:pt x="100075" y="371856"/>
                  </a:moveTo>
                  <a:lnTo>
                    <a:pt x="99949" y="372110"/>
                  </a:lnTo>
                  <a:lnTo>
                    <a:pt x="100075" y="371856"/>
                  </a:lnTo>
                  <a:close/>
                </a:path>
                <a:path w="730885" h="560705">
                  <a:moveTo>
                    <a:pt x="112355" y="346964"/>
                  </a:moveTo>
                  <a:lnTo>
                    <a:pt x="112140" y="347345"/>
                  </a:lnTo>
                  <a:lnTo>
                    <a:pt x="112355" y="346964"/>
                  </a:lnTo>
                  <a:close/>
                </a:path>
                <a:path w="730885" h="560705">
                  <a:moveTo>
                    <a:pt x="125984" y="322707"/>
                  </a:moveTo>
                  <a:lnTo>
                    <a:pt x="125729" y="323088"/>
                  </a:lnTo>
                  <a:lnTo>
                    <a:pt x="125984" y="322707"/>
                  </a:lnTo>
                  <a:close/>
                </a:path>
                <a:path w="730885" h="560705">
                  <a:moveTo>
                    <a:pt x="140897" y="299085"/>
                  </a:moveTo>
                  <a:lnTo>
                    <a:pt x="140715" y="299339"/>
                  </a:lnTo>
                  <a:lnTo>
                    <a:pt x="140897" y="299085"/>
                  </a:lnTo>
                  <a:close/>
                </a:path>
                <a:path w="730885" h="560705">
                  <a:moveTo>
                    <a:pt x="157225" y="276225"/>
                  </a:moveTo>
                  <a:lnTo>
                    <a:pt x="156972" y="276479"/>
                  </a:lnTo>
                  <a:lnTo>
                    <a:pt x="157225" y="276225"/>
                  </a:lnTo>
                  <a:close/>
                </a:path>
                <a:path w="730885" h="560705">
                  <a:moveTo>
                    <a:pt x="174751" y="254000"/>
                  </a:moveTo>
                  <a:lnTo>
                    <a:pt x="174498" y="254254"/>
                  </a:lnTo>
                  <a:lnTo>
                    <a:pt x="174751" y="254000"/>
                  </a:lnTo>
                  <a:close/>
                </a:path>
                <a:path w="730885" h="560705">
                  <a:moveTo>
                    <a:pt x="193665" y="232537"/>
                  </a:moveTo>
                  <a:lnTo>
                    <a:pt x="193421" y="232791"/>
                  </a:lnTo>
                  <a:lnTo>
                    <a:pt x="193665" y="232537"/>
                  </a:lnTo>
                  <a:close/>
                </a:path>
                <a:path w="730885" h="560705">
                  <a:moveTo>
                    <a:pt x="234737" y="192024"/>
                  </a:moveTo>
                  <a:lnTo>
                    <a:pt x="234441" y="192278"/>
                  </a:lnTo>
                  <a:lnTo>
                    <a:pt x="234737" y="192024"/>
                  </a:lnTo>
                  <a:close/>
                </a:path>
                <a:path w="730885" h="560705">
                  <a:moveTo>
                    <a:pt x="256993" y="172974"/>
                  </a:moveTo>
                  <a:lnTo>
                    <a:pt x="256666" y="173228"/>
                  </a:lnTo>
                  <a:lnTo>
                    <a:pt x="256993" y="172974"/>
                  </a:lnTo>
                  <a:close/>
                </a:path>
                <a:path w="730885" h="560705">
                  <a:moveTo>
                    <a:pt x="280214" y="154940"/>
                  </a:moveTo>
                  <a:lnTo>
                    <a:pt x="280035" y="155067"/>
                  </a:lnTo>
                  <a:lnTo>
                    <a:pt x="280214" y="154940"/>
                  </a:lnTo>
                  <a:close/>
                </a:path>
                <a:path w="730885" h="560705">
                  <a:moveTo>
                    <a:pt x="304673" y="137668"/>
                  </a:moveTo>
                  <a:lnTo>
                    <a:pt x="304418" y="137795"/>
                  </a:lnTo>
                  <a:lnTo>
                    <a:pt x="304673" y="137668"/>
                  </a:lnTo>
                  <a:close/>
                </a:path>
                <a:path w="730885" h="560705">
                  <a:moveTo>
                    <a:pt x="329946" y="121412"/>
                  </a:moveTo>
                  <a:lnTo>
                    <a:pt x="329691" y="121539"/>
                  </a:lnTo>
                  <a:lnTo>
                    <a:pt x="329946" y="121412"/>
                  </a:lnTo>
                  <a:close/>
                </a:path>
                <a:path w="730885" h="560705">
                  <a:moveTo>
                    <a:pt x="356235" y="106172"/>
                  </a:moveTo>
                  <a:lnTo>
                    <a:pt x="355980" y="106299"/>
                  </a:lnTo>
                  <a:lnTo>
                    <a:pt x="356235" y="106172"/>
                  </a:lnTo>
                  <a:close/>
                </a:path>
                <a:path w="730885" h="560705">
                  <a:moveTo>
                    <a:pt x="411527" y="78740"/>
                  </a:moveTo>
                  <a:lnTo>
                    <a:pt x="411225" y="78867"/>
                  </a:lnTo>
                  <a:lnTo>
                    <a:pt x="411527" y="78740"/>
                  </a:lnTo>
                  <a:close/>
                </a:path>
                <a:path w="730885" h="560705">
                  <a:moveTo>
                    <a:pt x="440525" y="66548"/>
                  </a:moveTo>
                  <a:lnTo>
                    <a:pt x="440181" y="66675"/>
                  </a:lnTo>
                  <a:lnTo>
                    <a:pt x="440525" y="66548"/>
                  </a:lnTo>
                  <a:close/>
                </a:path>
                <a:path w="730885" h="560705">
                  <a:moveTo>
                    <a:pt x="470172" y="55625"/>
                  </a:moveTo>
                  <a:lnTo>
                    <a:pt x="470026" y="55625"/>
                  </a:lnTo>
                  <a:lnTo>
                    <a:pt x="469773" y="55753"/>
                  </a:lnTo>
                  <a:lnTo>
                    <a:pt x="470172" y="55625"/>
                  </a:lnTo>
                  <a:close/>
                </a:path>
                <a:path w="730885" h="560705">
                  <a:moveTo>
                    <a:pt x="531910" y="37211"/>
                  </a:moveTo>
                  <a:lnTo>
                    <a:pt x="531622" y="37211"/>
                  </a:lnTo>
                  <a:lnTo>
                    <a:pt x="531367" y="37337"/>
                  </a:lnTo>
                  <a:lnTo>
                    <a:pt x="531910" y="37211"/>
                  </a:lnTo>
                  <a:close/>
                </a:path>
                <a:path w="730885" h="560705">
                  <a:moveTo>
                    <a:pt x="563673" y="29845"/>
                  </a:moveTo>
                  <a:lnTo>
                    <a:pt x="563372" y="29845"/>
                  </a:lnTo>
                  <a:lnTo>
                    <a:pt x="562990" y="29972"/>
                  </a:lnTo>
                  <a:lnTo>
                    <a:pt x="563673" y="29845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799" y="327050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800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64355" y="3607053"/>
            <a:ext cx="962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NAND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5751" y="2073169"/>
            <a:ext cx="2486025" cy="1584960"/>
            <a:chOff x="1825751" y="2073169"/>
            <a:chExt cx="2486025" cy="1584960"/>
          </a:xfrm>
        </p:grpSpPr>
        <p:sp>
          <p:nvSpPr>
            <p:cNvPr id="23" name="object 23"/>
            <p:cNvSpPr/>
            <p:nvPr/>
          </p:nvSpPr>
          <p:spPr>
            <a:xfrm>
              <a:off x="1828799" y="334975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800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5138" y="2221737"/>
              <a:ext cx="513715" cy="600710"/>
            </a:xfrm>
            <a:custGeom>
              <a:avLst/>
              <a:gdLst/>
              <a:ahLst/>
              <a:cxnLst/>
              <a:rect l="l" t="t" r="r" b="b"/>
              <a:pathLst>
                <a:path w="513714" h="600710">
                  <a:moveTo>
                    <a:pt x="0" y="470281"/>
                  </a:moveTo>
                  <a:lnTo>
                    <a:pt x="56387" y="600583"/>
                  </a:lnTo>
                  <a:lnTo>
                    <a:pt x="99428" y="525145"/>
                  </a:lnTo>
                  <a:lnTo>
                    <a:pt x="66928" y="525145"/>
                  </a:lnTo>
                  <a:lnTo>
                    <a:pt x="54228" y="523875"/>
                  </a:lnTo>
                  <a:lnTo>
                    <a:pt x="54707" y="519253"/>
                  </a:lnTo>
                  <a:lnTo>
                    <a:pt x="0" y="470281"/>
                  </a:lnTo>
                  <a:close/>
                </a:path>
                <a:path w="513714" h="600710">
                  <a:moveTo>
                    <a:pt x="67459" y="519597"/>
                  </a:moveTo>
                  <a:lnTo>
                    <a:pt x="60578" y="524510"/>
                  </a:lnTo>
                  <a:lnTo>
                    <a:pt x="66928" y="525145"/>
                  </a:lnTo>
                  <a:lnTo>
                    <a:pt x="67459" y="519597"/>
                  </a:lnTo>
                  <a:close/>
                </a:path>
                <a:path w="513714" h="600710">
                  <a:moveTo>
                    <a:pt x="126746" y="477265"/>
                  </a:moveTo>
                  <a:lnTo>
                    <a:pt x="67459" y="519597"/>
                  </a:lnTo>
                  <a:lnTo>
                    <a:pt x="66928" y="525145"/>
                  </a:lnTo>
                  <a:lnTo>
                    <a:pt x="99428" y="525145"/>
                  </a:lnTo>
                  <a:lnTo>
                    <a:pt x="126746" y="477265"/>
                  </a:lnTo>
                  <a:close/>
                </a:path>
                <a:path w="513714" h="600710">
                  <a:moveTo>
                    <a:pt x="54707" y="519253"/>
                  </a:moveTo>
                  <a:lnTo>
                    <a:pt x="54228" y="523875"/>
                  </a:lnTo>
                  <a:lnTo>
                    <a:pt x="60578" y="524510"/>
                  </a:lnTo>
                  <a:lnTo>
                    <a:pt x="54707" y="519253"/>
                  </a:lnTo>
                  <a:close/>
                </a:path>
                <a:path w="513714" h="600710">
                  <a:moveTo>
                    <a:pt x="513207" y="0"/>
                  </a:moveTo>
                  <a:lnTo>
                    <a:pt x="466089" y="3048"/>
                  </a:lnTo>
                  <a:lnTo>
                    <a:pt x="420243" y="12191"/>
                  </a:lnTo>
                  <a:lnTo>
                    <a:pt x="375793" y="27177"/>
                  </a:lnTo>
                  <a:lnTo>
                    <a:pt x="333375" y="47371"/>
                  </a:lnTo>
                  <a:lnTo>
                    <a:pt x="292862" y="72771"/>
                  </a:lnTo>
                  <a:lnTo>
                    <a:pt x="254762" y="102870"/>
                  </a:lnTo>
                  <a:lnTo>
                    <a:pt x="219201" y="137413"/>
                  </a:lnTo>
                  <a:lnTo>
                    <a:pt x="186436" y="176275"/>
                  </a:lnTo>
                  <a:lnTo>
                    <a:pt x="156590" y="218821"/>
                  </a:lnTo>
                  <a:lnTo>
                    <a:pt x="129921" y="265049"/>
                  </a:lnTo>
                  <a:lnTo>
                    <a:pt x="106807" y="314578"/>
                  </a:lnTo>
                  <a:lnTo>
                    <a:pt x="87249" y="367029"/>
                  </a:lnTo>
                  <a:lnTo>
                    <a:pt x="71500" y="422148"/>
                  </a:lnTo>
                  <a:lnTo>
                    <a:pt x="59944" y="479551"/>
                  </a:lnTo>
                  <a:lnTo>
                    <a:pt x="54707" y="519253"/>
                  </a:lnTo>
                  <a:lnTo>
                    <a:pt x="60578" y="524510"/>
                  </a:lnTo>
                  <a:lnTo>
                    <a:pt x="67459" y="519597"/>
                  </a:lnTo>
                  <a:lnTo>
                    <a:pt x="68301" y="510794"/>
                  </a:lnTo>
                  <a:lnTo>
                    <a:pt x="68362" y="510539"/>
                  </a:lnTo>
                  <a:lnTo>
                    <a:pt x="72480" y="481711"/>
                  </a:lnTo>
                  <a:lnTo>
                    <a:pt x="72563" y="481457"/>
                  </a:lnTo>
                  <a:lnTo>
                    <a:pt x="77700" y="453136"/>
                  </a:lnTo>
                  <a:lnTo>
                    <a:pt x="83862" y="425323"/>
                  </a:lnTo>
                  <a:lnTo>
                    <a:pt x="91118" y="397890"/>
                  </a:lnTo>
                  <a:lnTo>
                    <a:pt x="99362" y="371094"/>
                  </a:lnTo>
                  <a:lnTo>
                    <a:pt x="108369" y="345059"/>
                  </a:lnTo>
                  <a:lnTo>
                    <a:pt x="118490" y="319404"/>
                  </a:lnTo>
                  <a:lnTo>
                    <a:pt x="129427" y="295021"/>
                  </a:lnTo>
                  <a:lnTo>
                    <a:pt x="141225" y="271017"/>
                  </a:lnTo>
                  <a:lnTo>
                    <a:pt x="153924" y="247776"/>
                  </a:lnTo>
                  <a:lnTo>
                    <a:pt x="167386" y="225551"/>
                  </a:lnTo>
                  <a:lnTo>
                    <a:pt x="181525" y="204470"/>
                  </a:lnTo>
                  <a:lnTo>
                    <a:pt x="196596" y="183896"/>
                  </a:lnTo>
                  <a:lnTo>
                    <a:pt x="212139" y="164719"/>
                  </a:lnTo>
                  <a:lnTo>
                    <a:pt x="228487" y="146176"/>
                  </a:lnTo>
                  <a:lnTo>
                    <a:pt x="245493" y="128777"/>
                  </a:lnTo>
                  <a:lnTo>
                    <a:pt x="263133" y="112522"/>
                  </a:lnTo>
                  <a:lnTo>
                    <a:pt x="281405" y="97282"/>
                  </a:lnTo>
                  <a:lnTo>
                    <a:pt x="300355" y="83058"/>
                  </a:lnTo>
                  <a:lnTo>
                    <a:pt x="319407" y="70358"/>
                  </a:lnTo>
                  <a:lnTo>
                    <a:pt x="319786" y="70103"/>
                  </a:lnTo>
                  <a:lnTo>
                    <a:pt x="339383" y="58547"/>
                  </a:lnTo>
                  <a:lnTo>
                    <a:pt x="359670" y="48133"/>
                  </a:lnTo>
                  <a:lnTo>
                    <a:pt x="359918" y="48006"/>
                  </a:lnTo>
                  <a:lnTo>
                    <a:pt x="380457" y="38988"/>
                  </a:lnTo>
                  <a:lnTo>
                    <a:pt x="401737" y="31114"/>
                  </a:lnTo>
                  <a:lnTo>
                    <a:pt x="423672" y="24384"/>
                  </a:lnTo>
                  <a:lnTo>
                    <a:pt x="423849" y="24384"/>
                  </a:lnTo>
                  <a:lnTo>
                    <a:pt x="445643" y="19431"/>
                  </a:lnTo>
                  <a:lnTo>
                    <a:pt x="445262" y="19431"/>
                  </a:lnTo>
                  <a:lnTo>
                    <a:pt x="467995" y="15621"/>
                  </a:lnTo>
                  <a:lnTo>
                    <a:pt x="468891" y="15621"/>
                  </a:lnTo>
                  <a:lnTo>
                    <a:pt x="490600" y="13462"/>
                  </a:lnTo>
                  <a:lnTo>
                    <a:pt x="490220" y="13462"/>
                  </a:lnTo>
                  <a:lnTo>
                    <a:pt x="513714" y="12700"/>
                  </a:lnTo>
                  <a:lnTo>
                    <a:pt x="513207" y="0"/>
                  </a:lnTo>
                  <a:close/>
                </a:path>
                <a:path w="513714" h="600710">
                  <a:moveTo>
                    <a:pt x="68362" y="510539"/>
                  </a:moveTo>
                  <a:lnTo>
                    <a:pt x="68325" y="510794"/>
                  </a:lnTo>
                  <a:lnTo>
                    <a:pt x="68362" y="510539"/>
                  </a:lnTo>
                  <a:close/>
                </a:path>
                <a:path w="513714" h="600710">
                  <a:moveTo>
                    <a:pt x="72563" y="481457"/>
                  </a:moveTo>
                  <a:lnTo>
                    <a:pt x="72516" y="481711"/>
                  </a:lnTo>
                  <a:lnTo>
                    <a:pt x="72563" y="481457"/>
                  </a:lnTo>
                  <a:close/>
                </a:path>
                <a:path w="513714" h="600710">
                  <a:moveTo>
                    <a:pt x="77752" y="453009"/>
                  </a:moveTo>
                  <a:close/>
                </a:path>
                <a:path w="513714" h="600710">
                  <a:moveTo>
                    <a:pt x="83947" y="424941"/>
                  </a:moveTo>
                  <a:lnTo>
                    <a:pt x="83820" y="425323"/>
                  </a:lnTo>
                  <a:lnTo>
                    <a:pt x="83947" y="424941"/>
                  </a:lnTo>
                  <a:close/>
                </a:path>
                <a:path w="513714" h="600710">
                  <a:moveTo>
                    <a:pt x="91186" y="397637"/>
                  </a:moveTo>
                  <a:lnTo>
                    <a:pt x="91059" y="397890"/>
                  </a:lnTo>
                  <a:lnTo>
                    <a:pt x="91186" y="397637"/>
                  </a:lnTo>
                  <a:close/>
                </a:path>
                <a:path w="513714" h="600710">
                  <a:moveTo>
                    <a:pt x="99440" y="370839"/>
                  </a:moveTo>
                  <a:lnTo>
                    <a:pt x="99313" y="371094"/>
                  </a:lnTo>
                  <a:lnTo>
                    <a:pt x="99440" y="370839"/>
                  </a:lnTo>
                  <a:close/>
                </a:path>
                <a:path w="513714" h="600710">
                  <a:moveTo>
                    <a:pt x="108458" y="344804"/>
                  </a:moveTo>
                  <a:lnTo>
                    <a:pt x="108331" y="345059"/>
                  </a:lnTo>
                  <a:lnTo>
                    <a:pt x="108458" y="344804"/>
                  </a:lnTo>
                  <a:close/>
                </a:path>
                <a:path w="513714" h="600710">
                  <a:moveTo>
                    <a:pt x="118603" y="319404"/>
                  </a:moveTo>
                  <a:lnTo>
                    <a:pt x="118490" y="319659"/>
                  </a:lnTo>
                  <a:lnTo>
                    <a:pt x="118603" y="319404"/>
                  </a:lnTo>
                  <a:close/>
                </a:path>
                <a:path w="513714" h="600710">
                  <a:moveTo>
                    <a:pt x="129539" y="294766"/>
                  </a:moveTo>
                  <a:lnTo>
                    <a:pt x="129412" y="295021"/>
                  </a:lnTo>
                  <a:lnTo>
                    <a:pt x="129539" y="294766"/>
                  </a:lnTo>
                  <a:close/>
                </a:path>
                <a:path w="513714" h="600710">
                  <a:moveTo>
                    <a:pt x="153950" y="247776"/>
                  </a:moveTo>
                  <a:lnTo>
                    <a:pt x="153797" y="248031"/>
                  </a:lnTo>
                  <a:lnTo>
                    <a:pt x="153950" y="247776"/>
                  </a:lnTo>
                  <a:close/>
                </a:path>
                <a:path w="513714" h="600710">
                  <a:moveTo>
                    <a:pt x="167428" y="225551"/>
                  </a:moveTo>
                  <a:lnTo>
                    <a:pt x="167259" y="225806"/>
                  </a:lnTo>
                  <a:lnTo>
                    <a:pt x="167428" y="225551"/>
                  </a:lnTo>
                  <a:close/>
                </a:path>
                <a:path w="513714" h="600710">
                  <a:moveTo>
                    <a:pt x="181610" y="204342"/>
                  </a:moveTo>
                  <a:lnTo>
                    <a:pt x="181483" y="204470"/>
                  </a:lnTo>
                  <a:lnTo>
                    <a:pt x="181610" y="204342"/>
                  </a:lnTo>
                  <a:close/>
                </a:path>
                <a:path w="513714" h="600710">
                  <a:moveTo>
                    <a:pt x="196673" y="183896"/>
                  </a:moveTo>
                  <a:lnTo>
                    <a:pt x="196469" y="184150"/>
                  </a:lnTo>
                  <a:lnTo>
                    <a:pt x="196673" y="183896"/>
                  </a:lnTo>
                  <a:close/>
                </a:path>
                <a:path w="513714" h="600710">
                  <a:moveTo>
                    <a:pt x="212344" y="164464"/>
                  </a:moveTo>
                  <a:lnTo>
                    <a:pt x="212089" y="164719"/>
                  </a:lnTo>
                  <a:lnTo>
                    <a:pt x="212344" y="164464"/>
                  </a:lnTo>
                  <a:close/>
                </a:path>
                <a:path w="513714" h="600710">
                  <a:moveTo>
                    <a:pt x="263271" y="112395"/>
                  </a:moveTo>
                  <a:lnTo>
                    <a:pt x="263016" y="112522"/>
                  </a:lnTo>
                  <a:lnTo>
                    <a:pt x="263271" y="112395"/>
                  </a:lnTo>
                  <a:close/>
                </a:path>
                <a:path w="513714" h="600710">
                  <a:moveTo>
                    <a:pt x="281559" y="97154"/>
                  </a:moveTo>
                  <a:lnTo>
                    <a:pt x="281305" y="97282"/>
                  </a:lnTo>
                  <a:lnTo>
                    <a:pt x="281559" y="97154"/>
                  </a:lnTo>
                  <a:close/>
                </a:path>
                <a:path w="513714" h="600710">
                  <a:moveTo>
                    <a:pt x="300479" y="83058"/>
                  </a:moveTo>
                  <a:lnTo>
                    <a:pt x="300100" y="83312"/>
                  </a:lnTo>
                  <a:lnTo>
                    <a:pt x="300479" y="83058"/>
                  </a:lnTo>
                  <a:close/>
                </a:path>
                <a:path w="513714" h="600710">
                  <a:moveTo>
                    <a:pt x="319834" y="70103"/>
                  </a:moveTo>
                  <a:lnTo>
                    <a:pt x="319425" y="70345"/>
                  </a:lnTo>
                  <a:lnTo>
                    <a:pt x="319834" y="70103"/>
                  </a:lnTo>
                  <a:close/>
                </a:path>
                <a:path w="513714" h="600710">
                  <a:moveTo>
                    <a:pt x="339598" y="58420"/>
                  </a:moveTo>
                  <a:lnTo>
                    <a:pt x="339344" y="58547"/>
                  </a:lnTo>
                  <a:lnTo>
                    <a:pt x="339598" y="58420"/>
                  </a:lnTo>
                  <a:close/>
                </a:path>
                <a:path w="513714" h="600710">
                  <a:moveTo>
                    <a:pt x="359952" y="48006"/>
                  </a:moveTo>
                  <a:lnTo>
                    <a:pt x="359707" y="48114"/>
                  </a:lnTo>
                  <a:lnTo>
                    <a:pt x="359952" y="48006"/>
                  </a:lnTo>
                  <a:close/>
                </a:path>
                <a:path w="513714" h="600710">
                  <a:moveTo>
                    <a:pt x="380746" y="38862"/>
                  </a:moveTo>
                  <a:lnTo>
                    <a:pt x="380364" y="38988"/>
                  </a:lnTo>
                  <a:lnTo>
                    <a:pt x="380746" y="38862"/>
                  </a:lnTo>
                  <a:close/>
                </a:path>
                <a:path w="513714" h="600710">
                  <a:moveTo>
                    <a:pt x="423849" y="24384"/>
                  </a:moveTo>
                  <a:lnTo>
                    <a:pt x="423672" y="24384"/>
                  </a:lnTo>
                  <a:lnTo>
                    <a:pt x="423290" y="24511"/>
                  </a:lnTo>
                  <a:lnTo>
                    <a:pt x="423849" y="24384"/>
                  </a:lnTo>
                  <a:close/>
                </a:path>
                <a:path w="513714" h="600710">
                  <a:moveTo>
                    <a:pt x="468891" y="15621"/>
                  </a:moveTo>
                  <a:lnTo>
                    <a:pt x="467995" y="15621"/>
                  </a:lnTo>
                  <a:lnTo>
                    <a:pt x="467613" y="15748"/>
                  </a:lnTo>
                  <a:lnTo>
                    <a:pt x="468891" y="15621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6165" y="2077205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>
                  <a:moveTo>
                    <a:pt x="0" y="0"/>
                  </a:moveTo>
                  <a:lnTo>
                    <a:pt x="165112" y="0"/>
                  </a:lnTo>
                </a:path>
              </a:pathLst>
            </a:custGeom>
            <a:ln w="8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8707" y="3685743"/>
            <a:ext cx="7054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Inverters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27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3465" y="2063969"/>
            <a:ext cx="190500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FC57E2-FF53-426C-B89A-3CA35901075B}" type="datetime1">
              <a:rPr lang="en-US" smtClean="0"/>
              <a:t>9/4/2024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27</a:t>
            </a:fld>
            <a:endParaRPr lang="en-US"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0648" y="1351467"/>
            <a:ext cx="4362450" cy="89344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NAND</a:t>
            </a:r>
            <a:r>
              <a:rPr sz="2400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Gate</a:t>
            </a:r>
            <a:r>
              <a:rPr sz="2400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Equivalent</a:t>
            </a:r>
            <a:r>
              <a:rPr sz="2400" spc="-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r>
              <a:rPr sz="2400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AOI</a:t>
            </a:r>
            <a:r>
              <a:rPr sz="2400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Gates</a:t>
            </a:r>
            <a:endParaRPr sz="2400">
              <a:latin typeface="Carlito"/>
              <a:cs typeface="Carlito"/>
            </a:endParaRPr>
          </a:p>
          <a:p>
            <a:pPr marL="624205" algn="ctr">
              <a:lnSpc>
                <a:spcPct val="100000"/>
              </a:lnSpc>
              <a:spcBef>
                <a:spcPts val="535"/>
              </a:spcBef>
            </a:pPr>
            <a:r>
              <a:rPr sz="2400" spc="-2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2488" y="2703454"/>
            <a:ext cx="1740407" cy="35186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61631" y="4828032"/>
            <a:ext cx="1743710" cy="698500"/>
            <a:chOff x="6961631" y="4828032"/>
            <a:chExt cx="1743710" cy="698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1631" y="5007191"/>
              <a:ext cx="1743455" cy="3628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81087" y="4834128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685800"/>
                  </a:moveTo>
                  <a:lnTo>
                    <a:pt x="1371600" y="6858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23047" y="3499103"/>
            <a:ext cx="698500" cy="850900"/>
            <a:chOff x="7623047" y="3499103"/>
            <a:chExt cx="698500" cy="850900"/>
          </a:xfrm>
        </p:grpSpPr>
        <p:sp>
          <p:nvSpPr>
            <p:cNvPr id="8" name="object 8"/>
            <p:cNvSpPr/>
            <p:nvPr/>
          </p:nvSpPr>
          <p:spPr>
            <a:xfrm>
              <a:off x="7629143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171450" y="0"/>
                  </a:lnTo>
                  <a:lnTo>
                    <a:pt x="171450" y="21462"/>
                  </a:lnTo>
                  <a:lnTo>
                    <a:pt x="514350" y="21462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171450" y="42799"/>
                  </a:lnTo>
                  <a:lnTo>
                    <a:pt x="171450" y="85725"/>
                  </a:lnTo>
                  <a:lnTo>
                    <a:pt x="514350" y="85725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685800" y="495300"/>
                  </a:moveTo>
                  <a:lnTo>
                    <a:pt x="0" y="495300"/>
                  </a:lnTo>
                  <a:lnTo>
                    <a:pt x="342900" y="838200"/>
                  </a:lnTo>
                  <a:lnTo>
                    <a:pt x="685800" y="495300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171450" y="107187"/>
                  </a:lnTo>
                  <a:lnTo>
                    <a:pt x="171450" y="495300"/>
                  </a:lnTo>
                  <a:lnTo>
                    <a:pt x="514350" y="495300"/>
                  </a:lnTo>
                  <a:lnTo>
                    <a:pt x="514350" y="1071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9143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514350" y="21462"/>
                  </a:lnTo>
                  <a:lnTo>
                    <a:pt x="171450" y="21462"/>
                  </a:lnTo>
                  <a:lnTo>
                    <a:pt x="171450" y="0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514350" y="85725"/>
                  </a:lnTo>
                  <a:lnTo>
                    <a:pt x="171450" y="85725"/>
                  </a:lnTo>
                  <a:lnTo>
                    <a:pt x="171450" y="42799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514350" y="495300"/>
                  </a:lnTo>
                  <a:lnTo>
                    <a:pt x="685800" y="495300"/>
                  </a:lnTo>
                  <a:lnTo>
                    <a:pt x="342900" y="838200"/>
                  </a:lnTo>
                  <a:lnTo>
                    <a:pt x="0" y="495300"/>
                  </a:lnTo>
                  <a:lnTo>
                    <a:pt x="171450" y="495300"/>
                  </a:lnTo>
                  <a:lnTo>
                    <a:pt x="171450" y="107187"/>
                  </a:lnTo>
                  <a:lnTo>
                    <a:pt x="514350" y="107187"/>
                  </a:lnTo>
                  <a:close/>
                </a:path>
              </a:pathLst>
            </a:custGeom>
            <a:ln w="12192">
              <a:solidFill>
                <a:srgbClr val="FF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85152" y="1853260"/>
            <a:ext cx="1572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INVERTER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8520" y="2695730"/>
            <a:ext cx="3029712" cy="36248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535423" y="3499103"/>
            <a:ext cx="698500" cy="850900"/>
            <a:chOff x="4535423" y="3499103"/>
            <a:chExt cx="698500" cy="850900"/>
          </a:xfrm>
        </p:grpSpPr>
        <p:sp>
          <p:nvSpPr>
            <p:cNvPr id="13" name="object 13"/>
            <p:cNvSpPr/>
            <p:nvPr/>
          </p:nvSpPr>
          <p:spPr>
            <a:xfrm>
              <a:off x="4541519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171450" y="0"/>
                  </a:lnTo>
                  <a:lnTo>
                    <a:pt x="171450" y="21462"/>
                  </a:lnTo>
                  <a:lnTo>
                    <a:pt x="514350" y="21462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171450" y="42799"/>
                  </a:lnTo>
                  <a:lnTo>
                    <a:pt x="171450" y="85725"/>
                  </a:lnTo>
                  <a:lnTo>
                    <a:pt x="514350" y="85725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685800" y="495300"/>
                  </a:moveTo>
                  <a:lnTo>
                    <a:pt x="0" y="495300"/>
                  </a:lnTo>
                  <a:lnTo>
                    <a:pt x="342900" y="838200"/>
                  </a:lnTo>
                  <a:lnTo>
                    <a:pt x="685800" y="495300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171450" y="107187"/>
                  </a:lnTo>
                  <a:lnTo>
                    <a:pt x="171450" y="495300"/>
                  </a:lnTo>
                  <a:lnTo>
                    <a:pt x="514350" y="495300"/>
                  </a:lnTo>
                  <a:lnTo>
                    <a:pt x="514350" y="1071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1519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514350" y="21462"/>
                  </a:lnTo>
                  <a:lnTo>
                    <a:pt x="171450" y="21462"/>
                  </a:lnTo>
                  <a:lnTo>
                    <a:pt x="171450" y="0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514350" y="85725"/>
                  </a:lnTo>
                  <a:lnTo>
                    <a:pt x="171450" y="85725"/>
                  </a:lnTo>
                  <a:lnTo>
                    <a:pt x="171450" y="42799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514350" y="495300"/>
                  </a:lnTo>
                  <a:lnTo>
                    <a:pt x="685800" y="495300"/>
                  </a:lnTo>
                  <a:lnTo>
                    <a:pt x="342900" y="838200"/>
                  </a:lnTo>
                  <a:lnTo>
                    <a:pt x="0" y="495300"/>
                  </a:lnTo>
                  <a:lnTo>
                    <a:pt x="171450" y="495300"/>
                  </a:lnTo>
                  <a:lnTo>
                    <a:pt x="171450" y="107187"/>
                  </a:lnTo>
                  <a:lnTo>
                    <a:pt x="514350" y="107187"/>
                  </a:lnTo>
                  <a:close/>
                </a:path>
              </a:pathLst>
            </a:custGeom>
            <a:ln w="12192">
              <a:solidFill>
                <a:srgbClr val="FF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398520" y="4642103"/>
            <a:ext cx="3030220" cy="1079500"/>
            <a:chOff x="3398520" y="4642103"/>
            <a:chExt cx="3030220" cy="10795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8520" y="4752339"/>
              <a:ext cx="3029712" cy="8775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27120" y="4648199"/>
              <a:ext cx="2667000" cy="1066800"/>
            </a:xfrm>
            <a:custGeom>
              <a:avLst/>
              <a:gdLst/>
              <a:ahLst/>
              <a:cxnLst/>
              <a:rect l="l" t="t" r="r" b="b"/>
              <a:pathLst>
                <a:path w="2667000" h="1066800">
                  <a:moveTo>
                    <a:pt x="0" y="1066800"/>
                  </a:moveTo>
                  <a:lnTo>
                    <a:pt x="2667000" y="1066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831" y="2703454"/>
            <a:ext cx="2761488" cy="36137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70687" y="4821935"/>
            <a:ext cx="2761615" cy="698500"/>
            <a:chOff x="170687" y="4821935"/>
            <a:chExt cx="2761615" cy="69850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87" y="5011029"/>
              <a:ext cx="2761488" cy="3608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8327" y="4828031"/>
              <a:ext cx="2438400" cy="685800"/>
            </a:xfrm>
            <a:custGeom>
              <a:avLst/>
              <a:gdLst/>
              <a:ahLst/>
              <a:cxnLst/>
              <a:rect l="l" t="t" r="r" b="b"/>
              <a:pathLst>
                <a:path w="2438400" h="685800">
                  <a:moveTo>
                    <a:pt x="0" y="685800"/>
                  </a:moveTo>
                  <a:lnTo>
                    <a:pt x="2438400" y="68580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258824" y="3499103"/>
            <a:ext cx="698500" cy="850900"/>
            <a:chOff x="1258824" y="3499103"/>
            <a:chExt cx="698500" cy="850900"/>
          </a:xfrm>
        </p:grpSpPr>
        <p:sp>
          <p:nvSpPr>
            <p:cNvPr id="23" name="object 23"/>
            <p:cNvSpPr/>
            <p:nvPr/>
          </p:nvSpPr>
          <p:spPr>
            <a:xfrm>
              <a:off x="1264920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171450" y="0"/>
                  </a:lnTo>
                  <a:lnTo>
                    <a:pt x="171450" y="21462"/>
                  </a:lnTo>
                  <a:lnTo>
                    <a:pt x="514350" y="21462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171450" y="42799"/>
                  </a:lnTo>
                  <a:lnTo>
                    <a:pt x="171450" y="85725"/>
                  </a:lnTo>
                  <a:lnTo>
                    <a:pt x="514350" y="85725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685800" y="495300"/>
                  </a:moveTo>
                  <a:lnTo>
                    <a:pt x="0" y="495300"/>
                  </a:lnTo>
                  <a:lnTo>
                    <a:pt x="342900" y="838200"/>
                  </a:lnTo>
                  <a:lnTo>
                    <a:pt x="685800" y="495300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171450" y="107187"/>
                  </a:lnTo>
                  <a:lnTo>
                    <a:pt x="171450" y="495300"/>
                  </a:lnTo>
                  <a:lnTo>
                    <a:pt x="514350" y="495300"/>
                  </a:lnTo>
                  <a:lnTo>
                    <a:pt x="514350" y="1071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64920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514350" y="21462"/>
                  </a:lnTo>
                  <a:lnTo>
                    <a:pt x="171450" y="21462"/>
                  </a:lnTo>
                  <a:lnTo>
                    <a:pt x="171450" y="0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514350" y="85725"/>
                  </a:lnTo>
                  <a:lnTo>
                    <a:pt x="171450" y="85725"/>
                  </a:lnTo>
                  <a:lnTo>
                    <a:pt x="171450" y="42799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514350" y="495300"/>
                  </a:lnTo>
                  <a:lnTo>
                    <a:pt x="685800" y="495300"/>
                  </a:lnTo>
                  <a:lnTo>
                    <a:pt x="342900" y="838200"/>
                  </a:lnTo>
                  <a:lnTo>
                    <a:pt x="0" y="495300"/>
                  </a:lnTo>
                  <a:lnTo>
                    <a:pt x="171450" y="495300"/>
                  </a:lnTo>
                  <a:lnTo>
                    <a:pt x="171450" y="107187"/>
                  </a:lnTo>
                  <a:lnTo>
                    <a:pt x="514350" y="107187"/>
                  </a:lnTo>
                  <a:close/>
                </a:path>
              </a:pathLst>
            </a:custGeom>
            <a:ln w="12192">
              <a:solidFill>
                <a:srgbClr val="FF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68349" y="1853260"/>
            <a:ext cx="669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28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A711F9-D0B7-4FAE-BC6C-5CBC756C3112}" type="datetime1">
              <a:rPr lang="en-US" smtClean="0"/>
              <a:t>9/4/2024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28</a:t>
            </a:fld>
            <a:endParaRPr lang="en-US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29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83565"/>
            <a:ext cx="5486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Universal</a:t>
            </a:r>
            <a:r>
              <a:rPr spc="-110" dirty="0"/>
              <a:t> </a:t>
            </a:r>
            <a:r>
              <a:rPr dirty="0"/>
              <a:t>Gate</a:t>
            </a:r>
            <a:r>
              <a:rPr spc="-114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spc="-25" dirty="0"/>
              <a:t>NOR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67764"/>
            <a:ext cx="7927340" cy="398017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86385" algn="l"/>
              </a:tabLst>
            </a:pPr>
            <a:r>
              <a:rPr sz="2800" dirty="0">
                <a:latin typeface="Carlito"/>
                <a:cs typeface="Carlito"/>
              </a:rPr>
              <a:t>This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presentation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demonstrate…</a:t>
            </a:r>
            <a:endParaRPr sz="2800">
              <a:latin typeface="Carlito"/>
              <a:cs typeface="Carlito"/>
            </a:endParaRPr>
          </a:p>
          <a:p>
            <a:pPr marL="286385" indent="-273685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basic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NOR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gate.</a:t>
            </a:r>
            <a:endParaRPr sz="2400">
              <a:latin typeface="Carlito"/>
              <a:cs typeface="Carlito"/>
            </a:endParaRPr>
          </a:p>
          <a:p>
            <a:pPr marL="286385" indent="-27368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latin typeface="Carlito"/>
                <a:cs typeface="Carlito"/>
              </a:rPr>
              <a:t>How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NOR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replace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gate,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gate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INVERTER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gate.</a:t>
            </a:r>
            <a:endParaRPr sz="2400">
              <a:latin typeface="Carlito"/>
              <a:cs typeface="Carlito"/>
            </a:endParaRPr>
          </a:p>
          <a:p>
            <a:pPr marL="286385" indent="-2736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latin typeface="Carlito"/>
                <a:cs typeface="Carlito"/>
              </a:rPr>
              <a:t>How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logic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circuit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implemented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AOI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logic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could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re-</a:t>
            </a:r>
            <a:r>
              <a:rPr sz="2400" spc="-10" dirty="0">
                <a:latin typeface="Carlito"/>
                <a:cs typeface="Carlito"/>
              </a:rPr>
              <a:t>implemented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NOR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gates</a:t>
            </a:r>
            <a:endParaRPr sz="2400">
              <a:latin typeface="Carlito"/>
              <a:cs typeface="Carlito"/>
            </a:endParaRPr>
          </a:p>
          <a:p>
            <a:pPr marL="287020" marR="5080" indent="-27432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That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single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gate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case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NOR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reduce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integrated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circuits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(IC)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required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implement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logic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circuit.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FFADAB-EE0C-4B9F-9675-DD4A5AAEB833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29</a:t>
            </a:fld>
            <a:endParaRPr lang="en-US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smtClean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smtClean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smtClean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452450"/>
            <a:ext cx="8080375" cy="5387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8890" indent="-344805" algn="just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UNIT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3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I: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Fundamentals</a:t>
            </a:r>
            <a:r>
              <a:rPr sz="1600" b="1" spc="3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Digital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Systems</a:t>
            </a:r>
            <a:r>
              <a:rPr sz="1600" b="1" spc="3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logic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families</a:t>
            </a:r>
            <a:r>
              <a:rPr sz="1600" b="1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Digital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signals,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digital </a:t>
            </a:r>
            <a:r>
              <a:rPr sz="1600" dirty="0">
                <a:latin typeface="Times New Roman"/>
                <a:cs typeface="Times New Roman"/>
              </a:rPr>
              <a:t>circuits,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AND,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NOT,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NAND,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NOR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Exclusive-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operations,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signed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binary,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octal, </a:t>
            </a:r>
            <a:r>
              <a:rPr sz="1600" dirty="0">
                <a:latin typeface="Times New Roman"/>
                <a:cs typeface="Times New Roman"/>
              </a:rPr>
              <a:t>hexadecimal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number,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conversion.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Characteristics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digital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lCs,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Error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detecting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correcting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codes.</a:t>
            </a:r>
            <a:endParaRPr sz="16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UNIT</a:t>
            </a:r>
            <a:r>
              <a:rPr sz="1600" b="1" spc="170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200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II:</a:t>
            </a:r>
            <a:r>
              <a:rPr sz="1600" b="1" spc="175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Boolean</a:t>
            </a:r>
            <a:r>
              <a:rPr sz="1600" b="1" spc="180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algebra</a:t>
            </a:r>
            <a:r>
              <a:rPr sz="1600" b="1" spc="1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Boolean</a:t>
            </a:r>
            <a:r>
              <a:rPr sz="1600" spc="1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algebra,</a:t>
            </a:r>
            <a:r>
              <a:rPr sz="1600" spc="20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Postulates</a:t>
            </a:r>
            <a:r>
              <a:rPr sz="1600" spc="1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20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theorems,</a:t>
            </a:r>
            <a:r>
              <a:rPr sz="1600" spc="195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Standard </a:t>
            </a:r>
            <a:r>
              <a:rPr sz="1600" dirty="0">
                <a:latin typeface="Times New Roman"/>
                <a:cs typeface="Times New Roman"/>
              </a:rPr>
              <a:t>representation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logic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functions,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K-</a:t>
            </a:r>
            <a:r>
              <a:rPr sz="1600" dirty="0">
                <a:latin typeface="Times New Roman"/>
                <a:cs typeface="Times New Roman"/>
              </a:rPr>
              <a:t>map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representation,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simplification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logic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functions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K-</a:t>
            </a:r>
            <a:r>
              <a:rPr sz="1600" dirty="0">
                <a:latin typeface="Times New Roman"/>
                <a:cs typeface="Times New Roman"/>
              </a:rPr>
              <a:t>map, Boolean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minimization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Quine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Mclusky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356870" marR="12700" indent="-344805" algn="just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Carlito"/>
                <a:cs typeface="Carlito"/>
              </a:rPr>
              <a:t>	</a:t>
            </a:r>
            <a:r>
              <a:rPr sz="1600" b="1" dirty="0">
                <a:latin typeface="Carlito"/>
                <a:cs typeface="Carlito"/>
              </a:rPr>
              <a:t>UNIT</a:t>
            </a:r>
            <a:r>
              <a:rPr sz="1600" b="1" spc="8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–</a:t>
            </a:r>
            <a:r>
              <a:rPr sz="1600" b="1" spc="7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III</a:t>
            </a:r>
            <a:r>
              <a:rPr sz="1600" b="1" spc="8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Design</a:t>
            </a:r>
            <a:r>
              <a:rPr sz="1600" b="1" spc="9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of</a:t>
            </a:r>
            <a:r>
              <a:rPr sz="1600" b="1" spc="7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combinational</a:t>
            </a:r>
            <a:r>
              <a:rPr sz="1600" b="1" spc="7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circuits</a:t>
            </a:r>
            <a:r>
              <a:rPr sz="1600" b="1" spc="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Multiplexer,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De-Multiplexer/Decoders, </a:t>
            </a:r>
            <a:r>
              <a:rPr sz="1600" dirty="0">
                <a:latin typeface="Carlito"/>
                <a:cs typeface="Carlito"/>
              </a:rPr>
              <a:t>Adders,</a:t>
            </a:r>
            <a:r>
              <a:rPr sz="1600" spc="2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Subtractors,</a:t>
            </a:r>
            <a:r>
              <a:rPr sz="1600" spc="3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BCD</a:t>
            </a:r>
            <a:r>
              <a:rPr sz="1600" spc="2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arithmetic,</a:t>
            </a:r>
            <a:r>
              <a:rPr sz="1600" spc="2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digital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comparator,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parity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checker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/generator,</a:t>
            </a:r>
            <a:r>
              <a:rPr sz="1600" spc="31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code </a:t>
            </a:r>
            <a:r>
              <a:rPr sz="1600" spc="-10" dirty="0">
                <a:latin typeface="Carlito"/>
                <a:cs typeface="Carlito"/>
              </a:rPr>
              <a:t>converters, </a:t>
            </a:r>
            <a:r>
              <a:rPr sz="1600" dirty="0">
                <a:latin typeface="Carlito"/>
                <a:cs typeface="Carlito"/>
              </a:rPr>
              <a:t>ALU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Design.</a:t>
            </a:r>
            <a:endParaRPr sz="1600">
              <a:latin typeface="Carlito"/>
              <a:cs typeface="Carlito"/>
            </a:endParaRPr>
          </a:p>
          <a:p>
            <a:pPr marL="356870" marR="8890" indent="-344805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Carlito"/>
                <a:cs typeface="Carlito"/>
              </a:rPr>
              <a:t>	</a:t>
            </a:r>
            <a:r>
              <a:rPr sz="1600" b="1" dirty="0">
                <a:latin typeface="Carlito"/>
                <a:cs typeface="Carlito"/>
              </a:rPr>
              <a:t>UNIT</a:t>
            </a:r>
            <a:r>
              <a:rPr sz="1600" b="1" spc="10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–</a:t>
            </a:r>
            <a:r>
              <a:rPr sz="1600" b="1" spc="10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IV</a:t>
            </a:r>
            <a:r>
              <a:rPr sz="1600" b="1" spc="114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Sequential</a:t>
            </a:r>
            <a:r>
              <a:rPr sz="1600" b="1" spc="10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circuits-</a:t>
            </a:r>
            <a:r>
              <a:rPr sz="1600" b="1" dirty="0">
                <a:latin typeface="Carlito"/>
                <a:cs typeface="Carlito"/>
              </a:rPr>
              <a:t>I</a:t>
            </a:r>
            <a:r>
              <a:rPr sz="1600" b="1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1-bit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memory,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circuit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properties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Bi-</a:t>
            </a:r>
            <a:r>
              <a:rPr sz="1600" dirty="0">
                <a:latin typeface="Carlito"/>
                <a:cs typeface="Carlito"/>
              </a:rPr>
              <a:t>stable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latch,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the </a:t>
            </a:r>
            <a:r>
              <a:rPr sz="1600" dirty="0">
                <a:latin typeface="Carlito"/>
                <a:cs typeface="Carlito"/>
              </a:rPr>
              <a:t>clocked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SR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flip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flop,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J-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K,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D-types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flip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flops,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triggering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mechanism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flip-</a:t>
            </a:r>
            <a:r>
              <a:rPr sz="1600" dirty="0">
                <a:latin typeface="Carlito"/>
                <a:cs typeface="Carlito"/>
              </a:rPr>
              <a:t>flops,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flip-</a:t>
            </a:r>
            <a:r>
              <a:rPr sz="1600" spc="-20" dirty="0">
                <a:latin typeface="Carlito"/>
                <a:cs typeface="Carlito"/>
              </a:rPr>
              <a:t>flop </a:t>
            </a:r>
            <a:r>
              <a:rPr sz="1600" spc="-10" dirty="0">
                <a:latin typeface="Carlito"/>
                <a:cs typeface="Carlito"/>
              </a:rPr>
              <a:t>conversion.</a:t>
            </a:r>
            <a:endParaRPr sz="1600">
              <a:latin typeface="Carlito"/>
              <a:cs typeface="Carlito"/>
            </a:endParaRPr>
          </a:p>
          <a:p>
            <a:pPr marL="356870" marR="8890" indent="-344805" algn="just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Carlito"/>
                <a:cs typeface="Carlito"/>
              </a:rPr>
              <a:t>	</a:t>
            </a:r>
            <a:r>
              <a:rPr sz="1600" b="1" dirty="0">
                <a:latin typeface="Carlito"/>
                <a:cs typeface="Carlito"/>
              </a:rPr>
              <a:t>UNIT</a:t>
            </a:r>
            <a:r>
              <a:rPr sz="1600" b="1" spc="28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-</a:t>
            </a:r>
            <a:r>
              <a:rPr sz="1600" b="1" spc="32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V</a:t>
            </a:r>
            <a:r>
              <a:rPr sz="1600" b="1" spc="30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Sequential</a:t>
            </a:r>
            <a:r>
              <a:rPr sz="1600" b="1" spc="30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circuits-</a:t>
            </a:r>
            <a:r>
              <a:rPr sz="1600" b="1" dirty="0">
                <a:latin typeface="Carlito"/>
                <a:cs typeface="Carlito"/>
              </a:rPr>
              <a:t>II</a:t>
            </a:r>
            <a:r>
              <a:rPr sz="1600" b="1" spc="3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Applications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flip-flops:</a:t>
            </a:r>
            <a:r>
              <a:rPr sz="1600" spc="3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Ripple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(Asynchronous)</a:t>
            </a:r>
            <a:r>
              <a:rPr sz="1600" spc="3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counters, </a:t>
            </a:r>
            <a:r>
              <a:rPr sz="1600" dirty="0">
                <a:latin typeface="Carlito"/>
                <a:cs typeface="Carlito"/>
              </a:rPr>
              <a:t>synchronous</a:t>
            </a:r>
            <a:r>
              <a:rPr sz="1600" spc="2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counters,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counters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</a:t>
            </a:r>
            <a:r>
              <a:rPr sz="1600" spc="1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flip</a:t>
            </a:r>
            <a:r>
              <a:rPr sz="1600" spc="1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flops,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asynchronous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sequential</a:t>
            </a:r>
            <a:r>
              <a:rPr sz="1600" spc="20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counters, </a:t>
            </a:r>
            <a:r>
              <a:rPr sz="1600" dirty="0">
                <a:latin typeface="Carlito"/>
                <a:cs typeface="Carlito"/>
              </a:rPr>
              <a:t>shift</a:t>
            </a:r>
            <a:r>
              <a:rPr sz="1600" spc="2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registers,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applications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2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shift</a:t>
            </a:r>
            <a:r>
              <a:rPr sz="1600" spc="2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registers,</a:t>
            </a:r>
            <a:r>
              <a:rPr sz="1600" spc="2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serial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parallel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converter,</a:t>
            </a:r>
            <a:r>
              <a:rPr sz="1600" spc="2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parallel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serial </a:t>
            </a:r>
            <a:r>
              <a:rPr sz="1600" spc="-25" dirty="0">
                <a:latin typeface="Carlito"/>
                <a:cs typeface="Carlito"/>
              </a:rPr>
              <a:t>converter,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ring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counter.</a:t>
            </a:r>
            <a:endParaRPr sz="1600">
              <a:latin typeface="Carlito"/>
              <a:cs typeface="Carlito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latin typeface="Carlito"/>
                <a:cs typeface="Carlito"/>
              </a:rPr>
              <a:t>	</a:t>
            </a:r>
            <a:r>
              <a:rPr sz="1600" b="1" dirty="0">
                <a:latin typeface="Carlito"/>
                <a:cs typeface="Carlito"/>
              </a:rPr>
              <a:t>UNIT</a:t>
            </a:r>
            <a:r>
              <a:rPr sz="1600" b="1" spc="4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–</a:t>
            </a:r>
            <a:r>
              <a:rPr sz="1600" b="1" spc="4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VI</a:t>
            </a:r>
            <a:r>
              <a:rPr sz="1600" b="1" spc="5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Semiconductor</a:t>
            </a:r>
            <a:r>
              <a:rPr sz="1600" b="1" spc="4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memories</a:t>
            </a:r>
            <a:r>
              <a:rPr sz="1600" b="1" spc="4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and</a:t>
            </a:r>
            <a:r>
              <a:rPr sz="1600" b="1" spc="5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Programmable</a:t>
            </a:r>
            <a:r>
              <a:rPr sz="1600" b="1" spc="6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logic</a:t>
            </a:r>
            <a:r>
              <a:rPr sz="1600" b="1" spc="5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devices</a:t>
            </a:r>
            <a:r>
              <a:rPr sz="1600" b="1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Memory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organization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3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operation,</a:t>
            </a:r>
            <a:r>
              <a:rPr sz="1600" spc="4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expanding</a:t>
            </a:r>
            <a:r>
              <a:rPr sz="1600" spc="3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memory</a:t>
            </a:r>
            <a:r>
              <a:rPr sz="1600" spc="4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size,</a:t>
            </a:r>
            <a:r>
              <a:rPr sz="1600" spc="4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classification</a:t>
            </a:r>
            <a:r>
              <a:rPr sz="1600" spc="4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3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characteristics</a:t>
            </a:r>
            <a:r>
              <a:rPr sz="1600" spc="3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415" dirty="0">
                <a:latin typeface="Carlito"/>
                <a:cs typeface="Carlito"/>
              </a:rPr>
              <a:t>  </a:t>
            </a:r>
            <a:r>
              <a:rPr sz="1600" spc="-10" dirty="0">
                <a:latin typeface="Carlito"/>
                <a:cs typeface="Carlito"/>
              </a:rPr>
              <a:t>memories, </a:t>
            </a:r>
            <a:r>
              <a:rPr sz="1600" dirty="0">
                <a:latin typeface="Carlito"/>
                <a:cs typeface="Carlito"/>
              </a:rPr>
              <a:t>sequential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memory, </a:t>
            </a:r>
            <a:r>
              <a:rPr sz="1600" dirty="0">
                <a:latin typeface="Carlito"/>
                <a:cs typeface="Carlito"/>
              </a:rPr>
              <a:t>read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only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memory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(ROM),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read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write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memory(RAM),</a:t>
            </a:r>
            <a:r>
              <a:rPr sz="1600" spc="-10" dirty="0">
                <a:latin typeface="Carlito"/>
                <a:cs typeface="Carlito"/>
              </a:rPr>
              <a:t> Programmable </a:t>
            </a:r>
            <a:r>
              <a:rPr sz="1600" dirty="0">
                <a:latin typeface="Carlito"/>
                <a:cs typeface="Carlito"/>
              </a:rPr>
              <a:t>logic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devices: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PROM,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PLD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PAL.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1B28AD-46CD-4BBA-8315-512DAF816C82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65200"/>
            <a:ext cx="302145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NOR</a:t>
            </a:r>
            <a:r>
              <a:rPr spc="-190" dirty="0"/>
              <a:t> </a:t>
            </a:r>
            <a:r>
              <a:rPr spc="-30" dirty="0"/>
              <a:t>Gate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1250" y="3727450"/>
          <a:ext cx="1143000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33573" y="2164588"/>
            <a:ext cx="1784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X 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6241" y="2394198"/>
            <a:ext cx="587375" cy="0"/>
          </a:xfrm>
          <a:custGeom>
            <a:avLst/>
            <a:gdLst/>
            <a:ahLst/>
            <a:cxnLst/>
            <a:rect l="l" t="t" r="r" b="b"/>
            <a:pathLst>
              <a:path w="587375">
                <a:moveTo>
                  <a:pt x="0" y="0"/>
                </a:moveTo>
                <a:lnTo>
                  <a:pt x="586892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8465" y="2394198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4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8889" y="2394198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5">
                <a:moveTo>
                  <a:pt x="0" y="0"/>
                </a:moveTo>
                <a:lnTo>
                  <a:pt x="163856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2338" y="2380961"/>
            <a:ext cx="177228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13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Y</a:t>
            </a:r>
            <a:r>
              <a:rPr sz="1950" spc="-7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4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2316886"/>
            <a:ext cx="2307336" cy="4775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30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64E9BDB-7AF0-4656-9C68-E8566A3B13C4}" type="datetime1">
              <a:rPr lang="en-US" smtClean="0"/>
              <a:t>9/4/2024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30</a:t>
            </a:fld>
            <a:endParaRPr lang="en-US"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51250" y="3727450"/>
          <a:ext cx="7620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667000" y="1898650"/>
            <a:ext cx="2313940" cy="996950"/>
            <a:chOff x="2667000" y="1898650"/>
            <a:chExt cx="2313940" cy="996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2286000"/>
              <a:ext cx="2313431" cy="60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60722" y="1898650"/>
              <a:ext cx="513080" cy="561340"/>
            </a:xfrm>
            <a:custGeom>
              <a:avLst/>
              <a:gdLst/>
              <a:ahLst/>
              <a:cxnLst/>
              <a:rect l="l" t="t" r="r" b="b"/>
              <a:pathLst>
                <a:path w="513079" h="561339">
                  <a:moveTo>
                    <a:pt x="0" y="430275"/>
                  </a:moveTo>
                  <a:lnTo>
                    <a:pt x="55372" y="560959"/>
                  </a:lnTo>
                  <a:lnTo>
                    <a:pt x="99186" y="485648"/>
                  </a:lnTo>
                  <a:lnTo>
                    <a:pt x="66548" y="485648"/>
                  </a:lnTo>
                  <a:lnTo>
                    <a:pt x="53848" y="484250"/>
                  </a:lnTo>
                  <a:lnTo>
                    <a:pt x="54385" y="479613"/>
                  </a:lnTo>
                  <a:lnTo>
                    <a:pt x="0" y="430275"/>
                  </a:lnTo>
                  <a:close/>
                </a:path>
                <a:path w="513079" h="561339">
                  <a:moveTo>
                    <a:pt x="54385" y="479613"/>
                  </a:moveTo>
                  <a:lnTo>
                    <a:pt x="53848" y="484250"/>
                  </a:lnTo>
                  <a:lnTo>
                    <a:pt x="66548" y="485648"/>
                  </a:lnTo>
                  <a:lnTo>
                    <a:pt x="66626" y="484886"/>
                  </a:lnTo>
                  <a:lnTo>
                    <a:pt x="60198" y="484886"/>
                  </a:lnTo>
                  <a:lnTo>
                    <a:pt x="54385" y="479613"/>
                  </a:lnTo>
                  <a:close/>
                </a:path>
                <a:path w="513079" h="561339">
                  <a:moveTo>
                    <a:pt x="126746" y="438276"/>
                  </a:moveTo>
                  <a:lnTo>
                    <a:pt x="67125" y="480033"/>
                  </a:lnTo>
                  <a:lnTo>
                    <a:pt x="66548" y="485648"/>
                  </a:lnTo>
                  <a:lnTo>
                    <a:pt x="99186" y="485648"/>
                  </a:lnTo>
                  <a:lnTo>
                    <a:pt x="126746" y="438276"/>
                  </a:lnTo>
                  <a:close/>
                </a:path>
                <a:path w="513079" h="561339">
                  <a:moveTo>
                    <a:pt x="512190" y="0"/>
                  </a:moveTo>
                  <a:lnTo>
                    <a:pt x="465200" y="2921"/>
                  </a:lnTo>
                  <a:lnTo>
                    <a:pt x="419226" y="11429"/>
                  </a:lnTo>
                  <a:lnTo>
                    <a:pt x="375030" y="25273"/>
                  </a:lnTo>
                  <a:lnTo>
                    <a:pt x="332613" y="44196"/>
                  </a:lnTo>
                  <a:lnTo>
                    <a:pt x="292226" y="67817"/>
                  </a:lnTo>
                  <a:lnTo>
                    <a:pt x="254000" y="96012"/>
                  </a:lnTo>
                  <a:lnTo>
                    <a:pt x="218439" y="128270"/>
                  </a:lnTo>
                  <a:lnTo>
                    <a:pt x="185674" y="164464"/>
                  </a:lnTo>
                  <a:lnTo>
                    <a:pt x="155828" y="204342"/>
                  </a:lnTo>
                  <a:lnTo>
                    <a:pt x="129159" y="247523"/>
                  </a:lnTo>
                  <a:lnTo>
                    <a:pt x="105917" y="293624"/>
                  </a:lnTo>
                  <a:lnTo>
                    <a:pt x="86360" y="342646"/>
                  </a:lnTo>
                  <a:lnTo>
                    <a:pt x="70612" y="394208"/>
                  </a:lnTo>
                  <a:lnTo>
                    <a:pt x="58927" y="447928"/>
                  </a:lnTo>
                  <a:lnTo>
                    <a:pt x="54385" y="479613"/>
                  </a:lnTo>
                  <a:lnTo>
                    <a:pt x="60198" y="484886"/>
                  </a:lnTo>
                  <a:lnTo>
                    <a:pt x="67125" y="480033"/>
                  </a:lnTo>
                  <a:lnTo>
                    <a:pt x="67410" y="477265"/>
                  </a:lnTo>
                  <a:lnTo>
                    <a:pt x="67474" y="477012"/>
                  </a:lnTo>
                  <a:lnTo>
                    <a:pt x="71463" y="450214"/>
                  </a:lnTo>
                  <a:lnTo>
                    <a:pt x="71550" y="449961"/>
                  </a:lnTo>
                  <a:lnTo>
                    <a:pt x="76658" y="423545"/>
                  </a:lnTo>
                  <a:lnTo>
                    <a:pt x="76768" y="423290"/>
                  </a:lnTo>
                  <a:lnTo>
                    <a:pt x="82930" y="397255"/>
                  </a:lnTo>
                  <a:lnTo>
                    <a:pt x="90169" y="371728"/>
                  </a:lnTo>
                  <a:lnTo>
                    <a:pt x="98298" y="346710"/>
                  </a:lnTo>
                  <a:lnTo>
                    <a:pt x="107441" y="322452"/>
                  </a:lnTo>
                  <a:lnTo>
                    <a:pt x="117547" y="298958"/>
                  </a:lnTo>
                  <a:lnTo>
                    <a:pt x="128403" y="275971"/>
                  </a:lnTo>
                  <a:lnTo>
                    <a:pt x="140335" y="253491"/>
                  </a:lnTo>
                  <a:lnTo>
                    <a:pt x="152907" y="232028"/>
                  </a:lnTo>
                  <a:lnTo>
                    <a:pt x="166369" y="211327"/>
                  </a:lnTo>
                  <a:lnTo>
                    <a:pt x="180593" y="191515"/>
                  </a:lnTo>
                  <a:lnTo>
                    <a:pt x="195579" y="172465"/>
                  </a:lnTo>
                  <a:lnTo>
                    <a:pt x="210983" y="154559"/>
                  </a:lnTo>
                  <a:lnTo>
                    <a:pt x="227462" y="137287"/>
                  </a:lnTo>
                  <a:lnTo>
                    <a:pt x="227329" y="137287"/>
                  </a:lnTo>
                  <a:lnTo>
                    <a:pt x="244601" y="120903"/>
                  </a:lnTo>
                  <a:lnTo>
                    <a:pt x="262127" y="105790"/>
                  </a:lnTo>
                  <a:lnTo>
                    <a:pt x="280415" y="91439"/>
                  </a:lnTo>
                  <a:lnTo>
                    <a:pt x="299156" y="78486"/>
                  </a:lnTo>
                  <a:lnTo>
                    <a:pt x="298957" y="78486"/>
                  </a:lnTo>
                  <a:lnTo>
                    <a:pt x="318642" y="66294"/>
                  </a:lnTo>
                  <a:lnTo>
                    <a:pt x="318853" y="66294"/>
                  </a:lnTo>
                  <a:lnTo>
                    <a:pt x="338349" y="55625"/>
                  </a:lnTo>
                  <a:lnTo>
                    <a:pt x="338200" y="55625"/>
                  </a:lnTo>
                  <a:lnTo>
                    <a:pt x="358636" y="45847"/>
                  </a:lnTo>
                  <a:lnTo>
                    <a:pt x="379422" y="37211"/>
                  </a:lnTo>
                  <a:lnTo>
                    <a:pt x="400938" y="29845"/>
                  </a:lnTo>
                  <a:lnTo>
                    <a:pt x="400557" y="29845"/>
                  </a:lnTo>
                  <a:lnTo>
                    <a:pt x="422528" y="23749"/>
                  </a:lnTo>
                  <a:lnTo>
                    <a:pt x="422148" y="23749"/>
                  </a:lnTo>
                  <a:lnTo>
                    <a:pt x="444500" y="18923"/>
                  </a:lnTo>
                  <a:lnTo>
                    <a:pt x="444935" y="18923"/>
                  </a:lnTo>
                  <a:lnTo>
                    <a:pt x="466978" y="15494"/>
                  </a:lnTo>
                  <a:lnTo>
                    <a:pt x="466598" y="15494"/>
                  </a:lnTo>
                  <a:lnTo>
                    <a:pt x="489585" y="13462"/>
                  </a:lnTo>
                  <a:lnTo>
                    <a:pt x="489203" y="13462"/>
                  </a:lnTo>
                  <a:lnTo>
                    <a:pt x="512699" y="12700"/>
                  </a:lnTo>
                  <a:lnTo>
                    <a:pt x="512190" y="0"/>
                  </a:lnTo>
                  <a:close/>
                </a:path>
                <a:path w="513079" h="561339">
                  <a:moveTo>
                    <a:pt x="67125" y="480033"/>
                  </a:moveTo>
                  <a:lnTo>
                    <a:pt x="60198" y="484886"/>
                  </a:lnTo>
                  <a:lnTo>
                    <a:pt x="66626" y="484886"/>
                  </a:lnTo>
                  <a:lnTo>
                    <a:pt x="67125" y="480033"/>
                  </a:lnTo>
                  <a:close/>
                </a:path>
                <a:path w="513079" h="561339">
                  <a:moveTo>
                    <a:pt x="67474" y="477012"/>
                  </a:moveTo>
                  <a:lnTo>
                    <a:pt x="67437" y="477265"/>
                  </a:lnTo>
                  <a:lnTo>
                    <a:pt x="67474" y="477012"/>
                  </a:lnTo>
                  <a:close/>
                </a:path>
                <a:path w="513079" h="561339">
                  <a:moveTo>
                    <a:pt x="71550" y="449961"/>
                  </a:moveTo>
                  <a:lnTo>
                    <a:pt x="71500" y="450214"/>
                  </a:lnTo>
                  <a:lnTo>
                    <a:pt x="71550" y="449961"/>
                  </a:lnTo>
                  <a:close/>
                </a:path>
                <a:path w="513079" h="561339">
                  <a:moveTo>
                    <a:pt x="76768" y="423290"/>
                  </a:moveTo>
                  <a:lnTo>
                    <a:pt x="76707" y="423545"/>
                  </a:lnTo>
                  <a:lnTo>
                    <a:pt x="76768" y="423290"/>
                  </a:lnTo>
                  <a:close/>
                </a:path>
                <a:path w="513079" h="561339">
                  <a:moveTo>
                    <a:pt x="83002" y="397255"/>
                  </a:moveTo>
                  <a:lnTo>
                    <a:pt x="82930" y="397510"/>
                  </a:lnTo>
                  <a:lnTo>
                    <a:pt x="83002" y="397255"/>
                  </a:lnTo>
                  <a:close/>
                </a:path>
                <a:path w="513079" h="561339">
                  <a:moveTo>
                    <a:pt x="90251" y="371728"/>
                  </a:moveTo>
                  <a:lnTo>
                    <a:pt x="90169" y="371983"/>
                  </a:lnTo>
                  <a:lnTo>
                    <a:pt x="90251" y="371728"/>
                  </a:lnTo>
                  <a:close/>
                </a:path>
                <a:path w="513079" h="561339">
                  <a:moveTo>
                    <a:pt x="98392" y="346710"/>
                  </a:moveTo>
                  <a:lnTo>
                    <a:pt x="98298" y="346963"/>
                  </a:lnTo>
                  <a:lnTo>
                    <a:pt x="98392" y="346710"/>
                  </a:lnTo>
                  <a:close/>
                </a:path>
                <a:path w="513079" h="561339">
                  <a:moveTo>
                    <a:pt x="107550" y="322452"/>
                  </a:moveTo>
                  <a:lnTo>
                    <a:pt x="107441" y="322707"/>
                  </a:lnTo>
                  <a:lnTo>
                    <a:pt x="107550" y="322452"/>
                  </a:lnTo>
                  <a:close/>
                </a:path>
                <a:path w="513079" h="561339">
                  <a:moveTo>
                    <a:pt x="117601" y="298830"/>
                  </a:moveTo>
                  <a:lnTo>
                    <a:pt x="117475" y="298958"/>
                  </a:lnTo>
                  <a:lnTo>
                    <a:pt x="117601" y="298830"/>
                  </a:lnTo>
                  <a:close/>
                </a:path>
                <a:path w="513079" h="561339">
                  <a:moveTo>
                    <a:pt x="140356" y="253491"/>
                  </a:moveTo>
                  <a:lnTo>
                    <a:pt x="140207" y="253746"/>
                  </a:lnTo>
                  <a:lnTo>
                    <a:pt x="140356" y="253491"/>
                  </a:lnTo>
                  <a:close/>
                </a:path>
                <a:path w="513079" h="561339">
                  <a:moveTo>
                    <a:pt x="152945" y="232028"/>
                  </a:moveTo>
                  <a:lnTo>
                    <a:pt x="152780" y="232283"/>
                  </a:lnTo>
                  <a:lnTo>
                    <a:pt x="152945" y="232028"/>
                  </a:lnTo>
                  <a:close/>
                </a:path>
                <a:path w="513079" h="561339">
                  <a:moveTo>
                    <a:pt x="166424" y="211327"/>
                  </a:moveTo>
                  <a:lnTo>
                    <a:pt x="166242" y="211582"/>
                  </a:lnTo>
                  <a:lnTo>
                    <a:pt x="166424" y="211327"/>
                  </a:lnTo>
                  <a:close/>
                </a:path>
                <a:path w="513079" h="561339">
                  <a:moveTo>
                    <a:pt x="180665" y="191515"/>
                  </a:moveTo>
                  <a:lnTo>
                    <a:pt x="180466" y="191770"/>
                  </a:lnTo>
                  <a:lnTo>
                    <a:pt x="180665" y="191515"/>
                  </a:lnTo>
                  <a:close/>
                </a:path>
                <a:path w="513079" h="561339">
                  <a:moveTo>
                    <a:pt x="195670" y="172465"/>
                  </a:moveTo>
                  <a:lnTo>
                    <a:pt x="195452" y="172720"/>
                  </a:lnTo>
                  <a:lnTo>
                    <a:pt x="195670" y="172465"/>
                  </a:lnTo>
                  <a:close/>
                </a:path>
                <a:path w="513079" h="561339">
                  <a:moveTo>
                    <a:pt x="211200" y="154304"/>
                  </a:moveTo>
                  <a:lnTo>
                    <a:pt x="210947" y="154559"/>
                  </a:lnTo>
                  <a:lnTo>
                    <a:pt x="211200" y="154304"/>
                  </a:lnTo>
                  <a:close/>
                </a:path>
                <a:path w="513079" h="561339">
                  <a:moveTo>
                    <a:pt x="227584" y="137160"/>
                  </a:moveTo>
                  <a:lnTo>
                    <a:pt x="227329" y="137287"/>
                  </a:lnTo>
                  <a:lnTo>
                    <a:pt x="227462" y="137287"/>
                  </a:lnTo>
                  <a:close/>
                </a:path>
                <a:path w="513079" h="561339">
                  <a:moveTo>
                    <a:pt x="244641" y="120903"/>
                  </a:moveTo>
                  <a:lnTo>
                    <a:pt x="244348" y="121158"/>
                  </a:lnTo>
                  <a:lnTo>
                    <a:pt x="244641" y="120903"/>
                  </a:lnTo>
                  <a:close/>
                </a:path>
                <a:path w="513079" h="561339">
                  <a:moveTo>
                    <a:pt x="262162" y="105790"/>
                  </a:moveTo>
                  <a:lnTo>
                    <a:pt x="262000" y="105917"/>
                  </a:lnTo>
                  <a:lnTo>
                    <a:pt x="262162" y="105790"/>
                  </a:lnTo>
                  <a:close/>
                </a:path>
                <a:path w="513079" h="561339">
                  <a:moveTo>
                    <a:pt x="280527" y="91439"/>
                  </a:moveTo>
                  <a:lnTo>
                    <a:pt x="280162" y="91694"/>
                  </a:lnTo>
                  <a:lnTo>
                    <a:pt x="280527" y="91439"/>
                  </a:lnTo>
                  <a:close/>
                </a:path>
                <a:path w="513079" h="561339">
                  <a:moveTo>
                    <a:pt x="299338" y="78359"/>
                  </a:moveTo>
                  <a:lnTo>
                    <a:pt x="298957" y="78486"/>
                  </a:lnTo>
                  <a:lnTo>
                    <a:pt x="299156" y="78486"/>
                  </a:lnTo>
                  <a:lnTo>
                    <a:pt x="299338" y="78359"/>
                  </a:lnTo>
                  <a:close/>
                </a:path>
                <a:path w="513079" h="561339">
                  <a:moveTo>
                    <a:pt x="318853" y="66294"/>
                  </a:moveTo>
                  <a:lnTo>
                    <a:pt x="318642" y="66294"/>
                  </a:lnTo>
                  <a:lnTo>
                    <a:pt x="318388" y="66548"/>
                  </a:lnTo>
                  <a:lnTo>
                    <a:pt x="318853" y="66294"/>
                  </a:lnTo>
                  <a:close/>
                </a:path>
                <a:path w="513079" h="561339">
                  <a:moveTo>
                    <a:pt x="338581" y="55499"/>
                  </a:moveTo>
                  <a:lnTo>
                    <a:pt x="338200" y="55625"/>
                  </a:lnTo>
                  <a:lnTo>
                    <a:pt x="338349" y="55625"/>
                  </a:lnTo>
                  <a:lnTo>
                    <a:pt x="338581" y="55499"/>
                  </a:lnTo>
                  <a:close/>
                </a:path>
                <a:path w="513079" h="561339">
                  <a:moveTo>
                    <a:pt x="358901" y="45720"/>
                  </a:moveTo>
                  <a:lnTo>
                    <a:pt x="358521" y="45847"/>
                  </a:lnTo>
                  <a:lnTo>
                    <a:pt x="358901" y="45720"/>
                  </a:lnTo>
                  <a:close/>
                </a:path>
                <a:path w="513079" h="561339">
                  <a:moveTo>
                    <a:pt x="379729" y="37084"/>
                  </a:moveTo>
                  <a:lnTo>
                    <a:pt x="379349" y="37211"/>
                  </a:lnTo>
                  <a:lnTo>
                    <a:pt x="379729" y="37084"/>
                  </a:lnTo>
                  <a:close/>
                </a:path>
                <a:path w="513079" h="561339">
                  <a:moveTo>
                    <a:pt x="444935" y="18923"/>
                  </a:moveTo>
                  <a:lnTo>
                    <a:pt x="444500" y="18923"/>
                  </a:lnTo>
                  <a:lnTo>
                    <a:pt x="444118" y="19050"/>
                  </a:lnTo>
                  <a:lnTo>
                    <a:pt x="444935" y="18923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7689" y="916381"/>
            <a:ext cx="547370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4365"/>
              </a:lnSpc>
              <a:spcBef>
                <a:spcPts val="95"/>
              </a:spcBef>
            </a:pPr>
            <a:r>
              <a:rPr sz="2400" dirty="0"/>
              <a:t>NOR</a:t>
            </a:r>
            <a:r>
              <a:rPr sz="2400" spc="-155" dirty="0"/>
              <a:t> </a:t>
            </a:r>
            <a:r>
              <a:rPr sz="2400" dirty="0"/>
              <a:t>Gate</a:t>
            </a:r>
            <a:r>
              <a:rPr sz="2400" spc="-110" dirty="0"/>
              <a:t> </a:t>
            </a:r>
            <a:r>
              <a:rPr sz="2400" dirty="0"/>
              <a:t>as</a:t>
            </a:r>
            <a:r>
              <a:rPr sz="2400" spc="-140" dirty="0"/>
              <a:t> </a:t>
            </a:r>
            <a:r>
              <a:rPr sz="2400" dirty="0"/>
              <a:t>an</a:t>
            </a:r>
            <a:r>
              <a:rPr sz="2400" spc="-150" dirty="0"/>
              <a:t> </a:t>
            </a:r>
            <a:r>
              <a:rPr sz="2400" spc="-10" dirty="0"/>
              <a:t>Inverter</a:t>
            </a:r>
          </a:p>
          <a:p>
            <a:pPr marL="2205990">
              <a:lnSpc>
                <a:spcPts val="4365"/>
              </a:lnSpc>
            </a:pPr>
            <a:r>
              <a:rPr sz="2400" spc="-569" baseline="-23358" smtClean="0"/>
              <a:t>at</a:t>
            </a:r>
            <a:r>
              <a:rPr sz="2400" spc="-569" baseline="-9971" smtClean="0">
                <a:latin typeface="Arial"/>
                <a:cs typeface="Arial"/>
              </a:rPr>
              <a:t>X</a:t>
            </a:r>
            <a:r>
              <a:rPr sz="2400" spc="-569" baseline="-23358" smtClean="0"/>
              <a:t>e</a:t>
            </a:r>
            <a:r>
              <a:rPr sz="2400" spc="-569" baseline="-9971" smtClean="0">
                <a:latin typeface="Symbol"/>
                <a:cs typeface="Symbol"/>
              </a:rPr>
              <a:t></a:t>
            </a:r>
            <a:r>
              <a:rPr sz="2400" spc="15" baseline="-9971" smtClean="0">
                <a:latin typeface="Times New Roman"/>
                <a:cs typeface="Times New Roman"/>
              </a:rPr>
              <a:t> </a:t>
            </a:r>
            <a:r>
              <a:rPr sz="2400" baseline="-9971" smtClean="0">
                <a:latin typeface="Arial"/>
                <a:cs typeface="Arial"/>
              </a:rPr>
              <a:t>X</a:t>
            </a:r>
            <a:r>
              <a:rPr sz="2400" spc="-112" baseline="-9971" smtClean="0">
                <a:latin typeface="Arial"/>
                <a:cs typeface="Arial"/>
              </a:rPr>
              <a:t> </a:t>
            </a:r>
            <a:r>
              <a:rPr sz="2400" baseline="-9971" smtClean="0">
                <a:latin typeface="Symbol"/>
                <a:cs typeface="Symbol"/>
              </a:rPr>
              <a:t></a:t>
            </a:r>
            <a:r>
              <a:rPr sz="2400" spc="97" baseline="-9971" smtClean="0">
                <a:latin typeface="Times New Roman"/>
                <a:cs typeface="Times New Roman"/>
              </a:rPr>
              <a:t> </a:t>
            </a:r>
            <a:r>
              <a:rPr sz="2400" baseline="-9971" smtClean="0">
                <a:latin typeface="Arial"/>
                <a:cs typeface="Arial"/>
              </a:rPr>
              <a:t>X</a:t>
            </a:r>
            <a:r>
              <a:rPr sz="2400" spc="-75" baseline="-9971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(Before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Bubble)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3954" y="243758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1970" y="241814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03" y="0"/>
                </a:lnTo>
              </a:path>
            </a:pathLst>
          </a:custGeom>
          <a:ln w="7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4153" y="2404910"/>
            <a:ext cx="6235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Arial"/>
                <a:cs typeface="Arial"/>
              </a:rPr>
              <a:t>X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3042" y="4374007"/>
            <a:ext cx="16935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Equivalent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Inverter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41148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355600"/>
                </a:lnTo>
                <a:lnTo>
                  <a:pt x="164371" y="365462"/>
                </a:lnTo>
                <a:lnTo>
                  <a:pt x="197024" y="373538"/>
                </a:lnTo>
                <a:lnTo>
                  <a:pt x="245465" y="378995"/>
                </a:lnTo>
                <a:lnTo>
                  <a:pt x="304800" y="381000"/>
                </a:lnTo>
                <a:lnTo>
                  <a:pt x="245465" y="383004"/>
                </a:lnTo>
                <a:lnTo>
                  <a:pt x="197024" y="388461"/>
                </a:lnTo>
                <a:lnTo>
                  <a:pt x="164371" y="396537"/>
                </a:lnTo>
                <a:lnTo>
                  <a:pt x="152400" y="406400"/>
                </a:lnTo>
                <a:lnTo>
                  <a:pt x="152400" y="736600"/>
                </a:lnTo>
                <a:lnTo>
                  <a:pt x="140428" y="746462"/>
                </a:lnTo>
                <a:lnTo>
                  <a:pt x="107775" y="754538"/>
                </a:lnTo>
                <a:lnTo>
                  <a:pt x="59334" y="759995"/>
                </a:lnTo>
                <a:lnTo>
                  <a:pt x="0" y="7620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31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52E056-3773-4D46-8677-382D0A189F84}" type="datetime1">
              <a:rPr lang="en-US" smtClean="0"/>
              <a:t>9/4/2024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31</a:t>
            </a:fld>
            <a:endParaRPr lang="en-US"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638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90"/>
              </a:spcBef>
            </a:pPr>
            <a:r>
              <a:rPr dirty="0"/>
              <a:t>NOR</a:t>
            </a:r>
            <a:r>
              <a:rPr spc="-150" dirty="0"/>
              <a:t> </a:t>
            </a:r>
            <a:r>
              <a:rPr dirty="0"/>
              <a:t>Gate</a:t>
            </a:r>
            <a:r>
              <a:rPr spc="-95" dirty="0"/>
              <a:t> </a:t>
            </a:r>
            <a:r>
              <a:rPr dirty="0"/>
              <a:t>as</a:t>
            </a:r>
            <a:r>
              <a:rPr spc="-135" dirty="0"/>
              <a:t> </a:t>
            </a:r>
            <a:r>
              <a:rPr dirty="0"/>
              <a:t>an</a:t>
            </a:r>
            <a:r>
              <a:rPr spc="-140" dirty="0"/>
              <a:t> </a:t>
            </a:r>
            <a:r>
              <a:rPr dirty="0"/>
              <a:t>OR</a:t>
            </a:r>
            <a:r>
              <a:rPr spc="-145" dirty="0"/>
              <a:t> </a:t>
            </a:r>
            <a:r>
              <a:rPr spc="-20" dirty="0"/>
              <a:t>Gate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8850" y="4260850"/>
          <a:ext cx="11430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304879"/>
            <a:ext cx="4029455" cy="4753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0222" y="2162869"/>
            <a:ext cx="178435" cy="6915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800" spc="-5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7248" y="2385910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146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7248" y="2327274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146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0855" y="2372689"/>
            <a:ext cx="189674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X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Y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X</a:t>
            </a:r>
            <a:r>
              <a:rPr sz="1950" spc="-15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6202" y="1775454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1681" y="0"/>
                </a:lnTo>
              </a:path>
            </a:pathLst>
          </a:custGeom>
          <a:ln w="7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07600" y="1762217"/>
            <a:ext cx="618490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Arial"/>
                <a:cs typeface="Arial"/>
              </a:rPr>
              <a:t>X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0746" y="1898650"/>
            <a:ext cx="513080" cy="561340"/>
          </a:xfrm>
          <a:custGeom>
            <a:avLst/>
            <a:gdLst/>
            <a:ahLst/>
            <a:cxnLst/>
            <a:rect l="l" t="t" r="r" b="b"/>
            <a:pathLst>
              <a:path w="513079" h="561339">
                <a:moveTo>
                  <a:pt x="0" y="430275"/>
                </a:moveTo>
                <a:lnTo>
                  <a:pt x="55372" y="560959"/>
                </a:lnTo>
                <a:lnTo>
                  <a:pt x="99186" y="485648"/>
                </a:lnTo>
                <a:lnTo>
                  <a:pt x="66548" y="485648"/>
                </a:lnTo>
                <a:lnTo>
                  <a:pt x="53848" y="484250"/>
                </a:lnTo>
                <a:lnTo>
                  <a:pt x="54385" y="479613"/>
                </a:lnTo>
                <a:lnTo>
                  <a:pt x="0" y="430275"/>
                </a:lnTo>
                <a:close/>
              </a:path>
              <a:path w="513079" h="561339">
                <a:moveTo>
                  <a:pt x="54385" y="479613"/>
                </a:moveTo>
                <a:lnTo>
                  <a:pt x="53848" y="484250"/>
                </a:lnTo>
                <a:lnTo>
                  <a:pt x="66548" y="485648"/>
                </a:lnTo>
                <a:lnTo>
                  <a:pt x="66626" y="484886"/>
                </a:lnTo>
                <a:lnTo>
                  <a:pt x="60198" y="484886"/>
                </a:lnTo>
                <a:lnTo>
                  <a:pt x="54385" y="479613"/>
                </a:lnTo>
                <a:close/>
              </a:path>
              <a:path w="513079" h="561339">
                <a:moveTo>
                  <a:pt x="126745" y="438276"/>
                </a:moveTo>
                <a:lnTo>
                  <a:pt x="67125" y="480033"/>
                </a:lnTo>
                <a:lnTo>
                  <a:pt x="66548" y="485648"/>
                </a:lnTo>
                <a:lnTo>
                  <a:pt x="99186" y="485648"/>
                </a:lnTo>
                <a:lnTo>
                  <a:pt x="126745" y="438276"/>
                </a:lnTo>
                <a:close/>
              </a:path>
              <a:path w="513079" h="561339">
                <a:moveTo>
                  <a:pt x="512190" y="0"/>
                </a:moveTo>
                <a:lnTo>
                  <a:pt x="465200" y="2921"/>
                </a:lnTo>
                <a:lnTo>
                  <a:pt x="419226" y="11429"/>
                </a:lnTo>
                <a:lnTo>
                  <a:pt x="375030" y="25273"/>
                </a:lnTo>
                <a:lnTo>
                  <a:pt x="332613" y="44196"/>
                </a:lnTo>
                <a:lnTo>
                  <a:pt x="292226" y="67817"/>
                </a:lnTo>
                <a:lnTo>
                  <a:pt x="254000" y="96012"/>
                </a:lnTo>
                <a:lnTo>
                  <a:pt x="218439" y="128270"/>
                </a:lnTo>
                <a:lnTo>
                  <a:pt x="185674" y="164464"/>
                </a:lnTo>
                <a:lnTo>
                  <a:pt x="155828" y="204342"/>
                </a:lnTo>
                <a:lnTo>
                  <a:pt x="129158" y="247523"/>
                </a:lnTo>
                <a:lnTo>
                  <a:pt x="105917" y="293624"/>
                </a:lnTo>
                <a:lnTo>
                  <a:pt x="86360" y="342646"/>
                </a:lnTo>
                <a:lnTo>
                  <a:pt x="70612" y="394208"/>
                </a:lnTo>
                <a:lnTo>
                  <a:pt x="58927" y="447928"/>
                </a:lnTo>
                <a:lnTo>
                  <a:pt x="54385" y="479613"/>
                </a:lnTo>
                <a:lnTo>
                  <a:pt x="60198" y="484886"/>
                </a:lnTo>
                <a:lnTo>
                  <a:pt x="67125" y="480033"/>
                </a:lnTo>
                <a:lnTo>
                  <a:pt x="67410" y="477265"/>
                </a:lnTo>
                <a:lnTo>
                  <a:pt x="67474" y="477012"/>
                </a:lnTo>
                <a:lnTo>
                  <a:pt x="71463" y="450214"/>
                </a:lnTo>
                <a:lnTo>
                  <a:pt x="71550" y="449961"/>
                </a:lnTo>
                <a:lnTo>
                  <a:pt x="76658" y="423545"/>
                </a:lnTo>
                <a:lnTo>
                  <a:pt x="76768" y="423290"/>
                </a:lnTo>
                <a:lnTo>
                  <a:pt x="82930" y="397255"/>
                </a:lnTo>
                <a:lnTo>
                  <a:pt x="90169" y="371728"/>
                </a:lnTo>
                <a:lnTo>
                  <a:pt x="98298" y="346710"/>
                </a:lnTo>
                <a:lnTo>
                  <a:pt x="107441" y="322452"/>
                </a:lnTo>
                <a:lnTo>
                  <a:pt x="117547" y="298958"/>
                </a:lnTo>
                <a:lnTo>
                  <a:pt x="128403" y="275971"/>
                </a:lnTo>
                <a:lnTo>
                  <a:pt x="140335" y="253491"/>
                </a:lnTo>
                <a:lnTo>
                  <a:pt x="152907" y="232028"/>
                </a:lnTo>
                <a:lnTo>
                  <a:pt x="166369" y="211327"/>
                </a:lnTo>
                <a:lnTo>
                  <a:pt x="180593" y="191515"/>
                </a:lnTo>
                <a:lnTo>
                  <a:pt x="195579" y="172465"/>
                </a:lnTo>
                <a:lnTo>
                  <a:pt x="210983" y="154559"/>
                </a:lnTo>
                <a:lnTo>
                  <a:pt x="227462" y="137287"/>
                </a:lnTo>
                <a:lnTo>
                  <a:pt x="227329" y="137287"/>
                </a:lnTo>
                <a:lnTo>
                  <a:pt x="244601" y="120903"/>
                </a:lnTo>
                <a:lnTo>
                  <a:pt x="262127" y="105790"/>
                </a:lnTo>
                <a:lnTo>
                  <a:pt x="280415" y="91439"/>
                </a:lnTo>
                <a:lnTo>
                  <a:pt x="299156" y="78486"/>
                </a:lnTo>
                <a:lnTo>
                  <a:pt x="298957" y="78486"/>
                </a:lnTo>
                <a:lnTo>
                  <a:pt x="318642" y="66294"/>
                </a:lnTo>
                <a:lnTo>
                  <a:pt x="318853" y="66294"/>
                </a:lnTo>
                <a:lnTo>
                  <a:pt x="338349" y="55625"/>
                </a:lnTo>
                <a:lnTo>
                  <a:pt x="338200" y="55625"/>
                </a:lnTo>
                <a:lnTo>
                  <a:pt x="358636" y="45847"/>
                </a:lnTo>
                <a:lnTo>
                  <a:pt x="379422" y="37211"/>
                </a:lnTo>
                <a:lnTo>
                  <a:pt x="400938" y="29845"/>
                </a:lnTo>
                <a:lnTo>
                  <a:pt x="400557" y="29845"/>
                </a:lnTo>
                <a:lnTo>
                  <a:pt x="422528" y="23749"/>
                </a:lnTo>
                <a:lnTo>
                  <a:pt x="422148" y="23749"/>
                </a:lnTo>
                <a:lnTo>
                  <a:pt x="444500" y="18923"/>
                </a:lnTo>
                <a:lnTo>
                  <a:pt x="444935" y="18923"/>
                </a:lnTo>
                <a:lnTo>
                  <a:pt x="466978" y="15494"/>
                </a:lnTo>
                <a:lnTo>
                  <a:pt x="466598" y="15494"/>
                </a:lnTo>
                <a:lnTo>
                  <a:pt x="489585" y="13462"/>
                </a:lnTo>
                <a:lnTo>
                  <a:pt x="489203" y="13462"/>
                </a:lnTo>
                <a:lnTo>
                  <a:pt x="512699" y="12700"/>
                </a:lnTo>
                <a:lnTo>
                  <a:pt x="512190" y="0"/>
                </a:lnTo>
                <a:close/>
              </a:path>
              <a:path w="513079" h="561339">
                <a:moveTo>
                  <a:pt x="67125" y="480033"/>
                </a:moveTo>
                <a:lnTo>
                  <a:pt x="60198" y="484886"/>
                </a:lnTo>
                <a:lnTo>
                  <a:pt x="66626" y="484886"/>
                </a:lnTo>
                <a:lnTo>
                  <a:pt x="67125" y="480033"/>
                </a:lnTo>
                <a:close/>
              </a:path>
              <a:path w="513079" h="561339">
                <a:moveTo>
                  <a:pt x="67474" y="477012"/>
                </a:moveTo>
                <a:lnTo>
                  <a:pt x="67437" y="477265"/>
                </a:lnTo>
                <a:lnTo>
                  <a:pt x="67474" y="477012"/>
                </a:lnTo>
                <a:close/>
              </a:path>
              <a:path w="513079" h="561339">
                <a:moveTo>
                  <a:pt x="71550" y="449961"/>
                </a:moveTo>
                <a:lnTo>
                  <a:pt x="71500" y="450214"/>
                </a:lnTo>
                <a:lnTo>
                  <a:pt x="71550" y="449961"/>
                </a:lnTo>
                <a:close/>
              </a:path>
              <a:path w="513079" h="561339">
                <a:moveTo>
                  <a:pt x="76768" y="423290"/>
                </a:moveTo>
                <a:lnTo>
                  <a:pt x="76707" y="423545"/>
                </a:lnTo>
                <a:lnTo>
                  <a:pt x="76768" y="423290"/>
                </a:lnTo>
                <a:close/>
              </a:path>
              <a:path w="513079" h="561339">
                <a:moveTo>
                  <a:pt x="83002" y="397255"/>
                </a:moveTo>
                <a:lnTo>
                  <a:pt x="82930" y="397510"/>
                </a:lnTo>
                <a:lnTo>
                  <a:pt x="83002" y="397255"/>
                </a:lnTo>
                <a:close/>
              </a:path>
              <a:path w="513079" h="561339">
                <a:moveTo>
                  <a:pt x="90251" y="371728"/>
                </a:moveTo>
                <a:lnTo>
                  <a:pt x="90169" y="371983"/>
                </a:lnTo>
                <a:lnTo>
                  <a:pt x="90251" y="371728"/>
                </a:lnTo>
                <a:close/>
              </a:path>
              <a:path w="513079" h="561339">
                <a:moveTo>
                  <a:pt x="98392" y="346710"/>
                </a:moveTo>
                <a:lnTo>
                  <a:pt x="98298" y="346963"/>
                </a:lnTo>
                <a:lnTo>
                  <a:pt x="98392" y="346710"/>
                </a:lnTo>
                <a:close/>
              </a:path>
              <a:path w="513079" h="561339">
                <a:moveTo>
                  <a:pt x="107550" y="322452"/>
                </a:moveTo>
                <a:lnTo>
                  <a:pt x="107441" y="322707"/>
                </a:lnTo>
                <a:lnTo>
                  <a:pt x="107550" y="322452"/>
                </a:lnTo>
                <a:close/>
              </a:path>
              <a:path w="513079" h="561339">
                <a:moveTo>
                  <a:pt x="117601" y="298830"/>
                </a:moveTo>
                <a:lnTo>
                  <a:pt x="117475" y="298958"/>
                </a:lnTo>
                <a:lnTo>
                  <a:pt x="117601" y="298830"/>
                </a:lnTo>
                <a:close/>
              </a:path>
              <a:path w="513079" h="561339">
                <a:moveTo>
                  <a:pt x="140356" y="253491"/>
                </a:moveTo>
                <a:lnTo>
                  <a:pt x="140207" y="253746"/>
                </a:lnTo>
                <a:lnTo>
                  <a:pt x="140356" y="253491"/>
                </a:lnTo>
                <a:close/>
              </a:path>
              <a:path w="513079" h="561339">
                <a:moveTo>
                  <a:pt x="152945" y="232028"/>
                </a:moveTo>
                <a:lnTo>
                  <a:pt x="152780" y="232283"/>
                </a:lnTo>
                <a:lnTo>
                  <a:pt x="152945" y="232028"/>
                </a:lnTo>
                <a:close/>
              </a:path>
              <a:path w="513079" h="561339">
                <a:moveTo>
                  <a:pt x="166424" y="211327"/>
                </a:moveTo>
                <a:lnTo>
                  <a:pt x="166242" y="211582"/>
                </a:lnTo>
                <a:lnTo>
                  <a:pt x="166424" y="211327"/>
                </a:lnTo>
                <a:close/>
              </a:path>
              <a:path w="513079" h="561339">
                <a:moveTo>
                  <a:pt x="180665" y="191515"/>
                </a:moveTo>
                <a:lnTo>
                  <a:pt x="180466" y="191770"/>
                </a:lnTo>
                <a:lnTo>
                  <a:pt x="180665" y="191515"/>
                </a:lnTo>
                <a:close/>
              </a:path>
              <a:path w="513079" h="561339">
                <a:moveTo>
                  <a:pt x="195670" y="172465"/>
                </a:moveTo>
                <a:lnTo>
                  <a:pt x="195452" y="172720"/>
                </a:lnTo>
                <a:lnTo>
                  <a:pt x="195670" y="172465"/>
                </a:lnTo>
                <a:close/>
              </a:path>
              <a:path w="513079" h="561339">
                <a:moveTo>
                  <a:pt x="211200" y="154304"/>
                </a:moveTo>
                <a:lnTo>
                  <a:pt x="210947" y="154559"/>
                </a:lnTo>
                <a:lnTo>
                  <a:pt x="211200" y="154304"/>
                </a:lnTo>
                <a:close/>
              </a:path>
              <a:path w="513079" h="561339">
                <a:moveTo>
                  <a:pt x="227583" y="137160"/>
                </a:moveTo>
                <a:lnTo>
                  <a:pt x="227329" y="137287"/>
                </a:lnTo>
                <a:lnTo>
                  <a:pt x="227462" y="137287"/>
                </a:lnTo>
                <a:close/>
              </a:path>
              <a:path w="513079" h="561339">
                <a:moveTo>
                  <a:pt x="244641" y="120903"/>
                </a:moveTo>
                <a:lnTo>
                  <a:pt x="244348" y="121158"/>
                </a:lnTo>
                <a:lnTo>
                  <a:pt x="244641" y="120903"/>
                </a:lnTo>
                <a:close/>
              </a:path>
              <a:path w="513079" h="561339">
                <a:moveTo>
                  <a:pt x="262162" y="105790"/>
                </a:moveTo>
                <a:lnTo>
                  <a:pt x="262000" y="105917"/>
                </a:lnTo>
                <a:lnTo>
                  <a:pt x="262162" y="105790"/>
                </a:lnTo>
                <a:close/>
              </a:path>
              <a:path w="513079" h="561339">
                <a:moveTo>
                  <a:pt x="280527" y="91439"/>
                </a:moveTo>
                <a:lnTo>
                  <a:pt x="280162" y="91694"/>
                </a:lnTo>
                <a:lnTo>
                  <a:pt x="280527" y="91439"/>
                </a:lnTo>
                <a:close/>
              </a:path>
              <a:path w="513079" h="561339">
                <a:moveTo>
                  <a:pt x="299338" y="78359"/>
                </a:moveTo>
                <a:lnTo>
                  <a:pt x="298957" y="78486"/>
                </a:lnTo>
                <a:lnTo>
                  <a:pt x="299156" y="78486"/>
                </a:lnTo>
                <a:lnTo>
                  <a:pt x="299338" y="78359"/>
                </a:lnTo>
                <a:close/>
              </a:path>
              <a:path w="513079" h="561339">
                <a:moveTo>
                  <a:pt x="318853" y="66294"/>
                </a:moveTo>
                <a:lnTo>
                  <a:pt x="318642" y="66294"/>
                </a:lnTo>
                <a:lnTo>
                  <a:pt x="318388" y="66548"/>
                </a:lnTo>
                <a:lnTo>
                  <a:pt x="318853" y="66294"/>
                </a:lnTo>
                <a:close/>
              </a:path>
              <a:path w="513079" h="561339">
                <a:moveTo>
                  <a:pt x="338581" y="55499"/>
                </a:moveTo>
                <a:lnTo>
                  <a:pt x="338200" y="55625"/>
                </a:lnTo>
                <a:lnTo>
                  <a:pt x="338349" y="55625"/>
                </a:lnTo>
                <a:lnTo>
                  <a:pt x="338581" y="55499"/>
                </a:lnTo>
                <a:close/>
              </a:path>
              <a:path w="513079" h="561339">
                <a:moveTo>
                  <a:pt x="358901" y="45720"/>
                </a:moveTo>
                <a:lnTo>
                  <a:pt x="358520" y="45847"/>
                </a:lnTo>
                <a:lnTo>
                  <a:pt x="358901" y="45720"/>
                </a:lnTo>
                <a:close/>
              </a:path>
              <a:path w="513079" h="561339">
                <a:moveTo>
                  <a:pt x="379729" y="37084"/>
                </a:moveTo>
                <a:lnTo>
                  <a:pt x="379349" y="37211"/>
                </a:lnTo>
                <a:lnTo>
                  <a:pt x="379729" y="37084"/>
                </a:lnTo>
                <a:close/>
              </a:path>
              <a:path w="513079" h="561339">
                <a:moveTo>
                  <a:pt x="444935" y="18923"/>
                </a:moveTo>
                <a:lnTo>
                  <a:pt x="444500" y="18923"/>
                </a:lnTo>
                <a:lnTo>
                  <a:pt x="444118" y="19050"/>
                </a:lnTo>
                <a:lnTo>
                  <a:pt x="444935" y="18923"/>
                </a:lnTo>
                <a:close/>
              </a:path>
            </a:pathLst>
          </a:custGeom>
          <a:solidFill>
            <a:srgbClr val="FF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392" y="28956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219199" y="0"/>
                </a:moveTo>
                <a:lnTo>
                  <a:pt x="1217195" y="59334"/>
                </a:lnTo>
                <a:lnTo>
                  <a:pt x="1211738" y="107775"/>
                </a:lnTo>
                <a:lnTo>
                  <a:pt x="1203662" y="140428"/>
                </a:lnTo>
                <a:lnTo>
                  <a:pt x="1193799" y="152400"/>
                </a:lnTo>
                <a:lnTo>
                  <a:pt x="635000" y="152400"/>
                </a:lnTo>
                <a:lnTo>
                  <a:pt x="625137" y="164371"/>
                </a:lnTo>
                <a:lnTo>
                  <a:pt x="617061" y="197024"/>
                </a:lnTo>
                <a:lnTo>
                  <a:pt x="611604" y="245465"/>
                </a:lnTo>
                <a:lnTo>
                  <a:pt x="609600" y="304800"/>
                </a:lnTo>
                <a:lnTo>
                  <a:pt x="607595" y="245465"/>
                </a:lnTo>
                <a:lnTo>
                  <a:pt x="602138" y="197024"/>
                </a:lnTo>
                <a:lnTo>
                  <a:pt x="594062" y="164371"/>
                </a:lnTo>
                <a:lnTo>
                  <a:pt x="584200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4591" y="28956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219200" y="0"/>
                </a:moveTo>
                <a:lnTo>
                  <a:pt x="1217195" y="59334"/>
                </a:lnTo>
                <a:lnTo>
                  <a:pt x="1211738" y="107775"/>
                </a:lnTo>
                <a:lnTo>
                  <a:pt x="1203662" y="140428"/>
                </a:lnTo>
                <a:lnTo>
                  <a:pt x="1193800" y="152400"/>
                </a:lnTo>
                <a:lnTo>
                  <a:pt x="635000" y="152400"/>
                </a:lnTo>
                <a:lnTo>
                  <a:pt x="625137" y="164371"/>
                </a:lnTo>
                <a:lnTo>
                  <a:pt x="617061" y="197024"/>
                </a:lnTo>
                <a:lnTo>
                  <a:pt x="611604" y="245465"/>
                </a:lnTo>
                <a:lnTo>
                  <a:pt x="609600" y="304800"/>
                </a:lnTo>
                <a:lnTo>
                  <a:pt x="607595" y="245465"/>
                </a:lnTo>
                <a:lnTo>
                  <a:pt x="602138" y="197024"/>
                </a:lnTo>
                <a:lnTo>
                  <a:pt x="594062" y="164371"/>
                </a:lnTo>
                <a:lnTo>
                  <a:pt x="584200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03423" y="3232150"/>
            <a:ext cx="8528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NOR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6653" y="3232150"/>
            <a:ext cx="734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“Inverter”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7071" y="5263641"/>
            <a:ext cx="17970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Equivalent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0600" y="4648200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698500"/>
                </a:lnTo>
                <a:lnTo>
                  <a:pt x="164371" y="708362"/>
                </a:lnTo>
                <a:lnTo>
                  <a:pt x="197024" y="716438"/>
                </a:lnTo>
                <a:lnTo>
                  <a:pt x="245465" y="721895"/>
                </a:lnTo>
                <a:lnTo>
                  <a:pt x="304800" y="723900"/>
                </a:lnTo>
                <a:lnTo>
                  <a:pt x="245465" y="725904"/>
                </a:lnTo>
                <a:lnTo>
                  <a:pt x="197024" y="731361"/>
                </a:lnTo>
                <a:lnTo>
                  <a:pt x="164371" y="739437"/>
                </a:lnTo>
                <a:lnTo>
                  <a:pt x="152400" y="749300"/>
                </a:lnTo>
                <a:lnTo>
                  <a:pt x="152400" y="1422400"/>
                </a:lnTo>
                <a:lnTo>
                  <a:pt x="140428" y="1432289"/>
                </a:lnTo>
                <a:lnTo>
                  <a:pt x="107775" y="1440362"/>
                </a:lnTo>
                <a:lnTo>
                  <a:pt x="59334" y="1445804"/>
                </a:lnTo>
                <a:lnTo>
                  <a:pt x="0" y="14478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32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923C0B-5D96-44BA-8210-952321C608E8}" type="datetime1">
              <a:rPr lang="en-US" smtClean="0"/>
              <a:t>9/4/2024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32</a:t>
            </a:fld>
            <a:endParaRPr lang="en-US"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115595"/>
            <a:ext cx="4047744" cy="116072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8850" y="4260850"/>
          <a:ext cx="11430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67071" y="5263641"/>
            <a:ext cx="1906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Equivalent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0600" y="4648200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698500"/>
                </a:lnTo>
                <a:lnTo>
                  <a:pt x="164371" y="708362"/>
                </a:lnTo>
                <a:lnTo>
                  <a:pt x="197024" y="716438"/>
                </a:lnTo>
                <a:lnTo>
                  <a:pt x="245465" y="721895"/>
                </a:lnTo>
                <a:lnTo>
                  <a:pt x="304800" y="723900"/>
                </a:lnTo>
                <a:lnTo>
                  <a:pt x="245465" y="725904"/>
                </a:lnTo>
                <a:lnTo>
                  <a:pt x="197024" y="731361"/>
                </a:lnTo>
                <a:lnTo>
                  <a:pt x="164371" y="739437"/>
                </a:lnTo>
                <a:lnTo>
                  <a:pt x="152400" y="749300"/>
                </a:lnTo>
                <a:lnTo>
                  <a:pt x="152400" y="1422400"/>
                </a:lnTo>
                <a:lnTo>
                  <a:pt x="140428" y="1432289"/>
                </a:lnTo>
                <a:lnTo>
                  <a:pt x="107775" y="1440362"/>
                </a:lnTo>
                <a:lnTo>
                  <a:pt x="59334" y="1445804"/>
                </a:lnTo>
                <a:lnTo>
                  <a:pt x="0" y="14478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2692" y="217119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692" y="285572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4823" y="2559647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466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9570" y="25596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10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4823" y="2501010"/>
            <a:ext cx="589915" cy="0"/>
          </a:xfrm>
          <a:custGeom>
            <a:avLst/>
            <a:gdLst/>
            <a:ahLst/>
            <a:cxnLst/>
            <a:rect l="l" t="t" r="r" b="b"/>
            <a:pathLst>
              <a:path w="589915">
                <a:moveTo>
                  <a:pt x="0" y="0"/>
                </a:moveTo>
                <a:lnTo>
                  <a:pt x="589357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0346" y="2559647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466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0346" y="250101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466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1409" y="25596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79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1409" y="2501010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79" y="0"/>
                </a:lnTo>
              </a:path>
            </a:pathLst>
          </a:custGeom>
          <a:ln w="7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29276" y="2546425"/>
            <a:ext cx="238061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Arial"/>
                <a:cs typeface="Arial"/>
              </a:rPr>
              <a:t>Z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Y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50" dirty="0">
                <a:latin typeface="Arial"/>
                <a:cs typeface="Arial"/>
              </a:rPr>
              <a:t>Y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rial"/>
                <a:cs typeface="Arial"/>
              </a:rPr>
              <a:t>X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6165" y="156819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155" y="0"/>
                </a:lnTo>
              </a:path>
            </a:pathLst>
          </a:custGeom>
          <a:ln w="8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49729" y="1251661"/>
            <a:ext cx="585025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NOR</a:t>
            </a:r>
            <a:r>
              <a:rPr sz="2400" spc="-250" dirty="0"/>
              <a:t> </a:t>
            </a:r>
            <a:r>
              <a:rPr sz="2400" dirty="0"/>
              <a:t>Gate</a:t>
            </a:r>
            <a:r>
              <a:rPr sz="2400" spc="-120" dirty="0"/>
              <a:t> </a:t>
            </a:r>
            <a:r>
              <a:rPr sz="2400" spc="-944" dirty="0"/>
              <a:t>a</a:t>
            </a:r>
            <a:r>
              <a:rPr sz="2400" spc="-675" baseline="1424" dirty="0">
                <a:latin typeface="Arial"/>
                <a:cs typeface="Arial"/>
              </a:rPr>
              <a:t>X</a:t>
            </a:r>
            <a:r>
              <a:rPr sz="2400" spc="-30" dirty="0"/>
              <a:t>s</a:t>
            </a:r>
            <a:r>
              <a:rPr sz="2400" spc="5" dirty="0"/>
              <a:t> </a:t>
            </a:r>
            <a:r>
              <a:rPr sz="2400" dirty="0"/>
              <a:t>an</a:t>
            </a:r>
            <a:r>
              <a:rPr sz="2400" spc="-135" dirty="0"/>
              <a:t> </a:t>
            </a:r>
            <a:r>
              <a:rPr sz="2400" dirty="0"/>
              <a:t>AND</a:t>
            </a:r>
            <a:r>
              <a:rPr sz="2400" spc="-110" dirty="0"/>
              <a:t> </a:t>
            </a:r>
            <a:r>
              <a:rPr sz="2400" spc="-20" dirty="0"/>
              <a:t>Gate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50310" y="1700529"/>
            <a:ext cx="1706245" cy="1878330"/>
            <a:chOff x="3250310" y="1700529"/>
            <a:chExt cx="1706245" cy="1878330"/>
          </a:xfrm>
        </p:grpSpPr>
        <p:sp>
          <p:nvSpPr>
            <p:cNvPr id="19" name="object 19"/>
            <p:cNvSpPr/>
            <p:nvPr/>
          </p:nvSpPr>
          <p:spPr>
            <a:xfrm>
              <a:off x="3250310" y="1700529"/>
              <a:ext cx="730885" cy="560705"/>
            </a:xfrm>
            <a:custGeom>
              <a:avLst/>
              <a:gdLst/>
              <a:ahLst/>
              <a:cxnLst/>
              <a:rect l="l" t="t" r="r" b="b"/>
              <a:pathLst>
                <a:path w="730885" h="560705">
                  <a:moveTo>
                    <a:pt x="0" y="427609"/>
                  </a:moveTo>
                  <a:lnTo>
                    <a:pt x="50800" y="560197"/>
                  </a:lnTo>
                  <a:lnTo>
                    <a:pt x="97927" y="485394"/>
                  </a:lnTo>
                  <a:lnTo>
                    <a:pt x="64515" y="485394"/>
                  </a:lnTo>
                  <a:lnTo>
                    <a:pt x="51942" y="483362"/>
                  </a:lnTo>
                  <a:lnTo>
                    <a:pt x="52693" y="478924"/>
                  </a:lnTo>
                  <a:lnTo>
                    <a:pt x="0" y="427609"/>
                  </a:lnTo>
                  <a:close/>
                </a:path>
                <a:path w="730885" h="560705">
                  <a:moveTo>
                    <a:pt x="65524" y="479678"/>
                  </a:moveTo>
                  <a:lnTo>
                    <a:pt x="58292" y="484378"/>
                  </a:lnTo>
                  <a:lnTo>
                    <a:pt x="64515" y="485394"/>
                  </a:lnTo>
                  <a:lnTo>
                    <a:pt x="65524" y="479678"/>
                  </a:lnTo>
                  <a:close/>
                </a:path>
                <a:path w="730885" h="560705">
                  <a:moveTo>
                    <a:pt x="126491" y="440055"/>
                  </a:moveTo>
                  <a:lnTo>
                    <a:pt x="65524" y="479678"/>
                  </a:lnTo>
                  <a:lnTo>
                    <a:pt x="64515" y="485394"/>
                  </a:lnTo>
                  <a:lnTo>
                    <a:pt x="97927" y="485394"/>
                  </a:lnTo>
                  <a:lnTo>
                    <a:pt x="126491" y="440055"/>
                  </a:lnTo>
                  <a:close/>
                </a:path>
                <a:path w="730885" h="560705">
                  <a:moveTo>
                    <a:pt x="52693" y="478924"/>
                  </a:moveTo>
                  <a:lnTo>
                    <a:pt x="51942" y="483362"/>
                  </a:lnTo>
                  <a:lnTo>
                    <a:pt x="58229" y="484378"/>
                  </a:lnTo>
                  <a:lnTo>
                    <a:pt x="52693" y="478924"/>
                  </a:lnTo>
                  <a:close/>
                </a:path>
                <a:path w="730885" h="560705">
                  <a:moveTo>
                    <a:pt x="730250" y="0"/>
                  </a:moveTo>
                  <a:lnTo>
                    <a:pt x="661035" y="2921"/>
                  </a:lnTo>
                  <a:lnTo>
                    <a:pt x="593471" y="11303"/>
                  </a:lnTo>
                  <a:lnTo>
                    <a:pt x="528319" y="25019"/>
                  </a:lnTo>
                  <a:lnTo>
                    <a:pt x="465836" y="43687"/>
                  </a:lnTo>
                  <a:lnTo>
                    <a:pt x="406273" y="67183"/>
                  </a:lnTo>
                  <a:lnTo>
                    <a:pt x="350012" y="95123"/>
                  </a:lnTo>
                  <a:lnTo>
                    <a:pt x="297434" y="127254"/>
                  </a:lnTo>
                  <a:lnTo>
                    <a:pt x="248792" y="163195"/>
                  </a:lnTo>
                  <a:lnTo>
                    <a:pt x="204469" y="202946"/>
                  </a:lnTo>
                  <a:lnTo>
                    <a:pt x="164846" y="245999"/>
                  </a:lnTo>
                  <a:lnTo>
                    <a:pt x="130301" y="292227"/>
                  </a:lnTo>
                  <a:lnTo>
                    <a:pt x="100964" y="341249"/>
                  </a:lnTo>
                  <a:lnTo>
                    <a:pt x="77469" y="392811"/>
                  </a:lnTo>
                  <a:lnTo>
                    <a:pt x="59816" y="446659"/>
                  </a:lnTo>
                  <a:lnTo>
                    <a:pt x="52693" y="478924"/>
                  </a:lnTo>
                  <a:lnTo>
                    <a:pt x="58292" y="484378"/>
                  </a:lnTo>
                  <a:lnTo>
                    <a:pt x="65524" y="479678"/>
                  </a:lnTo>
                  <a:lnTo>
                    <a:pt x="65995" y="477012"/>
                  </a:lnTo>
                  <a:lnTo>
                    <a:pt x="72136" y="449707"/>
                  </a:lnTo>
                  <a:lnTo>
                    <a:pt x="79935" y="423545"/>
                  </a:lnTo>
                  <a:lnTo>
                    <a:pt x="89190" y="397510"/>
                  </a:lnTo>
                  <a:lnTo>
                    <a:pt x="99967" y="372110"/>
                  </a:lnTo>
                  <a:lnTo>
                    <a:pt x="112267" y="346964"/>
                  </a:lnTo>
                  <a:lnTo>
                    <a:pt x="125769" y="323088"/>
                  </a:lnTo>
                  <a:lnTo>
                    <a:pt x="140842" y="299085"/>
                  </a:lnTo>
                  <a:lnTo>
                    <a:pt x="157044" y="276479"/>
                  </a:lnTo>
                  <a:lnTo>
                    <a:pt x="174551" y="254254"/>
                  </a:lnTo>
                  <a:lnTo>
                    <a:pt x="193548" y="232537"/>
                  </a:lnTo>
                  <a:lnTo>
                    <a:pt x="213369" y="212090"/>
                  </a:lnTo>
                  <a:lnTo>
                    <a:pt x="234696" y="192024"/>
                  </a:lnTo>
                  <a:lnTo>
                    <a:pt x="256921" y="172974"/>
                  </a:lnTo>
                  <a:lnTo>
                    <a:pt x="280162" y="154940"/>
                  </a:lnTo>
                  <a:lnTo>
                    <a:pt x="304493" y="137795"/>
                  </a:lnTo>
                  <a:lnTo>
                    <a:pt x="329748" y="121539"/>
                  </a:lnTo>
                  <a:lnTo>
                    <a:pt x="356015" y="106299"/>
                  </a:lnTo>
                  <a:lnTo>
                    <a:pt x="383170" y="92075"/>
                  </a:lnTo>
                  <a:lnTo>
                    <a:pt x="411479" y="78740"/>
                  </a:lnTo>
                  <a:lnTo>
                    <a:pt x="440436" y="66548"/>
                  </a:lnTo>
                  <a:lnTo>
                    <a:pt x="470026" y="55625"/>
                  </a:lnTo>
                  <a:lnTo>
                    <a:pt x="470172" y="55625"/>
                  </a:lnTo>
                  <a:lnTo>
                    <a:pt x="500506" y="45974"/>
                  </a:lnTo>
                  <a:lnTo>
                    <a:pt x="500252" y="45974"/>
                  </a:lnTo>
                  <a:lnTo>
                    <a:pt x="531622" y="37211"/>
                  </a:lnTo>
                  <a:lnTo>
                    <a:pt x="531910" y="37211"/>
                  </a:lnTo>
                  <a:lnTo>
                    <a:pt x="563372" y="29845"/>
                  </a:lnTo>
                  <a:lnTo>
                    <a:pt x="563673" y="29845"/>
                  </a:lnTo>
                  <a:lnTo>
                    <a:pt x="595756" y="23875"/>
                  </a:lnTo>
                  <a:lnTo>
                    <a:pt x="595502" y="23875"/>
                  </a:lnTo>
                  <a:lnTo>
                    <a:pt x="628650" y="19050"/>
                  </a:lnTo>
                  <a:lnTo>
                    <a:pt x="628396" y="19050"/>
                  </a:lnTo>
                  <a:lnTo>
                    <a:pt x="662177" y="15494"/>
                  </a:lnTo>
                  <a:lnTo>
                    <a:pt x="661924" y="15494"/>
                  </a:lnTo>
                  <a:lnTo>
                    <a:pt x="696087" y="13462"/>
                  </a:lnTo>
                  <a:lnTo>
                    <a:pt x="695833" y="13462"/>
                  </a:lnTo>
                  <a:lnTo>
                    <a:pt x="730503" y="12700"/>
                  </a:lnTo>
                  <a:lnTo>
                    <a:pt x="730250" y="0"/>
                  </a:lnTo>
                  <a:close/>
                </a:path>
                <a:path w="730885" h="560705">
                  <a:moveTo>
                    <a:pt x="66039" y="476758"/>
                  </a:moveTo>
                  <a:lnTo>
                    <a:pt x="65912" y="477012"/>
                  </a:lnTo>
                  <a:lnTo>
                    <a:pt x="66039" y="476758"/>
                  </a:lnTo>
                  <a:close/>
                </a:path>
                <a:path w="730885" h="560705">
                  <a:moveTo>
                    <a:pt x="72247" y="449707"/>
                  </a:moveTo>
                  <a:lnTo>
                    <a:pt x="72136" y="450088"/>
                  </a:lnTo>
                  <a:lnTo>
                    <a:pt x="72247" y="449707"/>
                  </a:lnTo>
                  <a:close/>
                </a:path>
                <a:path w="730885" h="560705">
                  <a:moveTo>
                    <a:pt x="80010" y="423291"/>
                  </a:moveTo>
                  <a:lnTo>
                    <a:pt x="79883" y="423545"/>
                  </a:lnTo>
                  <a:lnTo>
                    <a:pt x="80010" y="423291"/>
                  </a:lnTo>
                  <a:close/>
                </a:path>
                <a:path w="730885" h="560705">
                  <a:moveTo>
                    <a:pt x="89280" y="397256"/>
                  </a:moveTo>
                  <a:lnTo>
                    <a:pt x="89153" y="397510"/>
                  </a:lnTo>
                  <a:lnTo>
                    <a:pt x="89280" y="397256"/>
                  </a:lnTo>
                  <a:close/>
                </a:path>
                <a:path w="730885" h="560705">
                  <a:moveTo>
                    <a:pt x="100075" y="371856"/>
                  </a:moveTo>
                  <a:lnTo>
                    <a:pt x="99949" y="372110"/>
                  </a:lnTo>
                  <a:lnTo>
                    <a:pt x="100075" y="371856"/>
                  </a:lnTo>
                  <a:close/>
                </a:path>
                <a:path w="730885" h="560705">
                  <a:moveTo>
                    <a:pt x="112355" y="346964"/>
                  </a:moveTo>
                  <a:lnTo>
                    <a:pt x="112140" y="347345"/>
                  </a:lnTo>
                  <a:lnTo>
                    <a:pt x="112355" y="346964"/>
                  </a:lnTo>
                  <a:close/>
                </a:path>
                <a:path w="730885" h="560705">
                  <a:moveTo>
                    <a:pt x="125984" y="322707"/>
                  </a:moveTo>
                  <a:lnTo>
                    <a:pt x="125729" y="323088"/>
                  </a:lnTo>
                  <a:lnTo>
                    <a:pt x="125984" y="322707"/>
                  </a:lnTo>
                  <a:close/>
                </a:path>
                <a:path w="730885" h="560705">
                  <a:moveTo>
                    <a:pt x="140897" y="299085"/>
                  </a:moveTo>
                  <a:lnTo>
                    <a:pt x="140715" y="299339"/>
                  </a:lnTo>
                  <a:lnTo>
                    <a:pt x="140897" y="299085"/>
                  </a:lnTo>
                  <a:close/>
                </a:path>
                <a:path w="730885" h="560705">
                  <a:moveTo>
                    <a:pt x="157225" y="276225"/>
                  </a:moveTo>
                  <a:lnTo>
                    <a:pt x="156972" y="276479"/>
                  </a:lnTo>
                  <a:lnTo>
                    <a:pt x="157225" y="276225"/>
                  </a:lnTo>
                  <a:close/>
                </a:path>
                <a:path w="730885" h="560705">
                  <a:moveTo>
                    <a:pt x="174751" y="254000"/>
                  </a:moveTo>
                  <a:lnTo>
                    <a:pt x="174498" y="254254"/>
                  </a:lnTo>
                  <a:lnTo>
                    <a:pt x="174751" y="254000"/>
                  </a:lnTo>
                  <a:close/>
                </a:path>
                <a:path w="730885" h="560705">
                  <a:moveTo>
                    <a:pt x="193665" y="232537"/>
                  </a:moveTo>
                  <a:lnTo>
                    <a:pt x="193421" y="232791"/>
                  </a:lnTo>
                  <a:lnTo>
                    <a:pt x="193665" y="232537"/>
                  </a:lnTo>
                  <a:close/>
                </a:path>
                <a:path w="730885" h="560705">
                  <a:moveTo>
                    <a:pt x="234737" y="192024"/>
                  </a:moveTo>
                  <a:lnTo>
                    <a:pt x="234441" y="192278"/>
                  </a:lnTo>
                  <a:lnTo>
                    <a:pt x="234737" y="192024"/>
                  </a:lnTo>
                  <a:close/>
                </a:path>
                <a:path w="730885" h="560705">
                  <a:moveTo>
                    <a:pt x="256993" y="172974"/>
                  </a:moveTo>
                  <a:lnTo>
                    <a:pt x="256666" y="173228"/>
                  </a:lnTo>
                  <a:lnTo>
                    <a:pt x="256993" y="172974"/>
                  </a:lnTo>
                  <a:close/>
                </a:path>
                <a:path w="730885" h="560705">
                  <a:moveTo>
                    <a:pt x="280214" y="154940"/>
                  </a:moveTo>
                  <a:lnTo>
                    <a:pt x="280035" y="155067"/>
                  </a:lnTo>
                  <a:lnTo>
                    <a:pt x="280214" y="154940"/>
                  </a:lnTo>
                  <a:close/>
                </a:path>
                <a:path w="730885" h="560705">
                  <a:moveTo>
                    <a:pt x="304673" y="137668"/>
                  </a:moveTo>
                  <a:lnTo>
                    <a:pt x="304418" y="137795"/>
                  </a:lnTo>
                  <a:lnTo>
                    <a:pt x="304673" y="137668"/>
                  </a:lnTo>
                  <a:close/>
                </a:path>
                <a:path w="730885" h="560705">
                  <a:moveTo>
                    <a:pt x="329946" y="121412"/>
                  </a:moveTo>
                  <a:lnTo>
                    <a:pt x="329691" y="121539"/>
                  </a:lnTo>
                  <a:lnTo>
                    <a:pt x="329946" y="121412"/>
                  </a:lnTo>
                  <a:close/>
                </a:path>
                <a:path w="730885" h="560705">
                  <a:moveTo>
                    <a:pt x="356235" y="106172"/>
                  </a:moveTo>
                  <a:lnTo>
                    <a:pt x="355980" y="106299"/>
                  </a:lnTo>
                  <a:lnTo>
                    <a:pt x="356235" y="106172"/>
                  </a:lnTo>
                  <a:close/>
                </a:path>
                <a:path w="730885" h="560705">
                  <a:moveTo>
                    <a:pt x="411527" y="78740"/>
                  </a:moveTo>
                  <a:lnTo>
                    <a:pt x="411225" y="78867"/>
                  </a:lnTo>
                  <a:lnTo>
                    <a:pt x="411527" y="78740"/>
                  </a:lnTo>
                  <a:close/>
                </a:path>
                <a:path w="730885" h="560705">
                  <a:moveTo>
                    <a:pt x="440525" y="66548"/>
                  </a:moveTo>
                  <a:lnTo>
                    <a:pt x="440181" y="66675"/>
                  </a:lnTo>
                  <a:lnTo>
                    <a:pt x="440525" y="66548"/>
                  </a:lnTo>
                  <a:close/>
                </a:path>
                <a:path w="730885" h="560705">
                  <a:moveTo>
                    <a:pt x="470172" y="55625"/>
                  </a:moveTo>
                  <a:lnTo>
                    <a:pt x="470026" y="55625"/>
                  </a:lnTo>
                  <a:lnTo>
                    <a:pt x="469773" y="55753"/>
                  </a:lnTo>
                  <a:lnTo>
                    <a:pt x="470172" y="55625"/>
                  </a:lnTo>
                  <a:close/>
                </a:path>
                <a:path w="730885" h="560705">
                  <a:moveTo>
                    <a:pt x="531910" y="37211"/>
                  </a:moveTo>
                  <a:lnTo>
                    <a:pt x="531622" y="37211"/>
                  </a:lnTo>
                  <a:lnTo>
                    <a:pt x="531367" y="37337"/>
                  </a:lnTo>
                  <a:lnTo>
                    <a:pt x="531910" y="37211"/>
                  </a:lnTo>
                  <a:close/>
                </a:path>
                <a:path w="730885" h="560705">
                  <a:moveTo>
                    <a:pt x="563673" y="29845"/>
                  </a:moveTo>
                  <a:lnTo>
                    <a:pt x="563372" y="29845"/>
                  </a:lnTo>
                  <a:lnTo>
                    <a:pt x="562990" y="29972"/>
                  </a:lnTo>
                  <a:lnTo>
                    <a:pt x="563673" y="29845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799" y="327050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800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63085" y="3606800"/>
            <a:ext cx="8528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NOR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5751" y="2073169"/>
            <a:ext cx="2486025" cy="1584960"/>
            <a:chOff x="1825751" y="2073169"/>
            <a:chExt cx="2486025" cy="1584960"/>
          </a:xfrm>
        </p:grpSpPr>
        <p:sp>
          <p:nvSpPr>
            <p:cNvPr id="23" name="object 23"/>
            <p:cNvSpPr/>
            <p:nvPr/>
          </p:nvSpPr>
          <p:spPr>
            <a:xfrm>
              <a:off x="1828799" y="334975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800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5138" y="2221737"/>
              <a:ext cx="513715" cy="600710"/>
            </a:xfrm>
            <a:custGeom>
              <a:avLst/>
              <a:gdLst/>
              <a:ahLst/>
              <a:cxnLst/>
              <a:rect l="l" t="t" r="r" b="b"/>
              <a:pathLst>
                <a:path w="513714" h="600710">
                  <a:moveTo>
                    <a:pt x="0" y="470281"/>
                  </a:moveTo>
                  <a:lnTo>
                    <a:pt x="56387" y="600583"/>
                  </a:lnTo>
                  <a:lnTo>
                    <a:pt x="99428" y="525145"/>
                  </a:lnTo>
                  <a:lnTo>
                    <a:pt x="66928" y="525145"/>
                  </a:lnTo>
                  <a:lnTo>
                    <a:pt x="54228" y="523875"/>
                  </a:lnTo>
                  <a:lnTo>
                    <a:pt x="54707" y="519253"/>
                  </a:lnTo>
                  <a:lnTo>
                    <a:pt x="0" y="470281"/>
                  </a:lnTo>
                  <a:close/>
                </a:path>
                <a:path w="513714" h="600710">
                  <a:moveTo>
                    <a:pt x="67459" y="519597"/>
                  </a:moveTo>
                  <a:lnTo>
                    <a:pt x="60578" y="524510"/>
                  </a:lnTo>
                  <a:lnTo>
                    <a:pt x="66928" y="525145"/>
                  </a:lnTo>
                  <a:lnTo>
                    <a:pt x="67459" y="519597"/>
                  </a:lnTo>
                  <a:close/>
                </a:path>
                <a:path w="513714" h="600710">
                  <a:moveTo>
                    <a:pt x="126746" y="477265"/>
                  </a:moveTo>
                  <a:lnTo>
                    <a:pt x="67459" y="519597"/>
                  </a:lnTo>
                  <a:lnTo>
                    <a:pt x="66928" y="525145"/>
                  </a:lnTo>
                  <a:lnTo>
                    <a:pt x="99428" y="525145"/>
                  </a:lnTo>
                  <a:lnTo>
                    <a:pt x="126746" y="477265"/>
                  </a:lnTo>
                  <a:close/>
                </a:path>
                <a:path w="513714" h="600710">
                  <a:moveTo>
                    <a:pt x="54707" y="519253"/>
                  </a:moveTo>
                  <a:lnTo>
                    <a:pt x="54228" y="523875"/>
                  </a:lnTo>
                  <a:lnTo>
                    <a:pt x="60578" y="524510"/>
                  </a:lnTo>
                  <a:lnTo>
                    <a:pt x="54707" y="519253"/>
                  </a:lnTo>
                  <a:close/>
                </a:path>
                <a:path w="513714" h="600710">
                  <a:moveTo>
                    <a:pt x="513207" y="0"/>
                  </a:moveTo>
                  <a:lnTo>
                    <a:pt x="466089" y="3048"/>
                  </a:lnTo>
                  <a:lnTo>
                    <a:pt x="420243" y="12191"/>
                  </a:lnTo>
                  <a:lnTo>
                    <a:pt x="375793" y="27177"/>
                  </a:lnTo>
                  <a:lnTo>
                    <a:pt x="333375" y="47371"/>
                  </a:lnTo>
                  <a:lnTo>
                    <a:pt x="292862" y="72771"/>
                  </a:lnTo>
                  <a:lnTo>
                    <a:pt x="254762" y="102870"/>
                  </a:lnTo>
                  <a:lnTo>
                    <a:pt x="219201" y="137413"/>
                  </a:lnTo>
                  <a:lnTo>
                    <a:pt x="186436" y="176275"/>
                  </a:lnTo>
                  <a:lnTo>
                    <a:pt x="156590" y="218821"/>
                  </a:lnTo>
                  <a:lnTo>
                    <a:pt x="129921" y="265049"/>
                  </a:lnTo>
                  <a:lnTo>
                    <a:pt x="106807" y="314578"/>
                  </a:lnTo>
                  <a:lnTo>
                    <a:pt x="87249" y="367029"/>
                  </a:lnTo>
                  <a:lnTo>
                    <a:pt x="71500" y="422148"/>
                  </a:lnTo>
                  <a:lnTo>
                    <a:pt x="59944" y="479551"/>
                  </a:lnTo>
                  <a:lnTo>
                    <a:pt x="54707" y="519253"/>
                  </a:lnTo>
                  <a:lnTo>
                    <a:pt x="60578" y="524510"/>
                  </a:lnTo>
                  <a:lnTo>
                    <a:pt x="67459" y="519597"/>
                  </a:lnTo>
                  <a:lnTo>
                    <a:pt x="68301" y="510794"/>
                  </a:lnTo>
                  <a:lnTo>
                    <a:pt x="68362" y="510539"/>
                  </a:lnTo>
                  <a:lnTo>
                    <a:pt x="72480" y="481711"/>
                  </a:lnTo>
                  <a:lnTo>
                    <a:pt x="72563" y="481457"/>
                  </a:lnTo>
                  <a:lnTo>
                    <a:pt x="77700" y="453136"/>
                  </a:lnTo>
                  <a:lnTo>
                    <a:pt x="83862" y="425323"/>
                  </a:lnTo>
                  <a:lnTo>
                    <a:pt x="91118" y="397890"/>
                  </a:lnTo>
                  <a:lnTo>
                    <a:pt x="99362" y="371094"/>
                  </a:lnTo>
                  <a:lnTo>
                    <a:pt x="108369" y="345059"/>
                  </a:lnTo>
                  <a:lnTo>
                    <a:pt x="118490" y="319404"/>
                  </a:lnTo>
                  <a:lnTo>
                    <a:pt x="129427" y="295021"/>
                  </a:lnTo>
                  <a:lnTo>
                    <a:pt x="141225" y="271017"/>
                  </a:lnTo>
                  <a:lnTo>
                    <a:pt x="153924" y="247776"/>
                  </a:lnTo>
                  <a:lnTo>
                    <a:pt x="167386" y="225551"/>
                  </a:lnTo>
                  <a:lnTo>
                    <a:pt x="181525" y="204470"/>
                  </a:lnTo>
                  <a:lnTo>
                    <a:pt x="196596" y="183896"/>
                  </a:lnTo>
                  <a:lnTo>
                    <a:pt x="212139" y="164719"/>
                  </a:lnTo>
                  <a:lnTo>
                    <a:pt x="228487" y="146176"/>
                  </a:lnTo>
                  <a:lnTo>
                    <a:pt x="245493" y="128777"/>
                  </a:lnTo>
                  <a:lnTo>
                    <a:pt x="263133" y="112522"/>
                  </a:lnTo>
                  <a:lnTo>
                    <a:pt x="281405" y="97282"/>
                  </a:lnTo>
                  <a:lnTo>
                    <a:pt x="300355" y="83058"/>
                  </a:lnTo>
                  <a:lnTo>
                    <a:pt x="319407" y="70358"/>
                  </a:lnTo>
                  <a:lnTo>
                    <a:pt x="319786" y="70103"/>
                  </a:lnTo>
                  <a:lnTo>
                    <a:pt x="339383" y="58547"/>
                  </a:lnTo>
                  <a:lnTo>
                    <a:pt x="359670" y="48133"/>
                  </a:lnTo>
                  <a:lnTo>
                    <a:pt x="359918" y="48006"/>
                  </a:lnTo>
                  <a:lnTo>
                    <a:pt x="380457" y="38988"/>
                  </a:lnTo>
                  <a:lnTo>
                    <a:pt x="401737" y="31114"/>
                  </a:lnTo>
                  <a:lnTo>
                    <a:pt x="423672" y="24384"/>
                  </a:lnTo>
                  <a:lnTo>
                    <a:pt x="423849" y="24384"/>
                  </a:lnTo>
                  <a:lnTo>
                    <a:pt x="445643" y="19431"/>
                  </a:lnTo>
                  <a:lnTo>
                    <a:pt x="445262" y="19431"/>
                  </a:lnTo>
                  <a:lnTo>
                    <a:pt x="467995" y="15621"/>
                  </a:lnTo>
                  <a:lnTo>
                    <a:pt x="468891" y="15621"/>
                  </a:lnTo>
                  <a:lnTo>
                    <a:pt x="490600" y="13462"/>
                  </a:lnTo>
                  <a:lnTo>
                    <a:pt x="490220" y="13462"/>
                  </a:lnTo>
                  <a:lnTo>
                    <a:pt x="513714" y="12700"/>
                  </a:lnTo>
                  <a:lnTo>
                    <a:pt x="513207" y="0"/>
                  </a:lnTo>
                  <a:close/>
                </a:path>
                <a:path w="513714" h="600710">
                  <a:moveTo>
                    <a:pt x="68362" y="510539"/>
                  </a:moveTo>
                  <a:lnTo>
                    <a:pt x="68325" y="510794"/>
                  </a:lnTo>
                  <a:lnTo>
                    <a:pt x="68362" y="510539"/>
                  </a:lnTo>
                  <a:close/>
                </a:path>
                <a:path w="513714" h="600710">
                  <a:moveTo>
                    <a:pt x="72563" y="481457"/>
                  </a:moveTo>
                  <a:lnTo>
                    <a:pt x="72516" y="481711"/>
                  </a:lnTo>
                  <a:lnTo>
                    <a:pt x="72563" y="481457"/>
                  </a:lnTo>
                  <a:close/>
                </a:path>
                <a:path w="513714" h="600710">
                  <a:moveTo>
                    <a:pt x="77752" y="453009"/>
                  </a:moveTo>
                  <a:close/>
                </a:path>
                <a:path w="513714" h="600710">
                  <a:moveTo>
                    <a:pt x="83947" y="424941"/>
                  </a:moveTo>
                  <a:lnTo>
                    <a:pt x="83820" y="425323"/>
                  </a:lnTo>
                  <a:lnTo>
                    <a:pt x="83947" y="424941"/>
                  </a:lnTo>
                  <a:close/>
                </a:path>
                <a:path w="513714" h="600710">
                  <a:moveTo>
                    <a:pt x="91186" y="397637"/>
                  </a:moveTo>
                  <a:lnTo>
                    <a:pt x="91059" y="397890"/>
                  </a:lnTo>
                  <a:lnTo>
                    <a:pt x="91186" y="397637"/>
                  </a:lnTo>
                  <a:close/>
                </a:path>
                <a:path w="513714" h="600710">
                  <a:moveTo>
                    <a:pt x="99440" y="370839"/>
                  </a:moveTo>
                  <a:lnTo>
                    <a:pt x="99313" y="371094"/>
                  </a:lnTo>
                  <a:lnTo>
                    <a:pt x="99440" y="370839"/>
                  </a:lnTo>
                  <a:close/>
                </a:path>
                <a:path w="513714" h="600710">
                  <a:moveTo>
                    <a:pt x="108458" y="344804"/>
                  </a:moveTo>
                  <a:lnTo>
                    <a:pt x="108331" y="345059"/>
                  </a:lnTo>
                  <a:lnTo>
                    <a:pt x="108458" y="344804"/>
                  </a:lnTo>
                  <a:close/>
                </a:path>
                <a:path w="513714" h="600710">
                  <a:moveTo>
                    <a:pt x="118603" y="319404"/>
                  </a:moveTo>
                  <a:lnTo>
                    <a:pt x="118490" y="319659"/>
                  </a:lnTo>
                  <a:lnTo>
                    <a:pt x="118603" y="319404"/>
                  </a:lnTo>
                  <a:close/>
                </a:path>
                <a:path w="513714" h="600710">
                  <a:moveTo>
                    <a:pt x="129539" y="294766"/>
                  </a:moveTo>
                  <a:lnTo>
                    <a:pt x="129412" y="295021"/>
                  </a:lnTo>
                  <a:lnTo>
                    <a:pt x="129539" y="294766"/>
                  </a:lnTo>
                  <a:close/>
                </a:path>
                <a:path w="513714" h="600710">
                  <a:moveTo>
                    <a:pt x="153950" y="247776"/>
                  </a:moveTo>
                  <a:lnTo>
                    <a:pt x="153797" y="248031"/>
                  </a:lnTo>
                  <a:lnTo>
                    <a:pt x="153950" y="247776"/>
                  </a:lnTo>
                  <a:close/>
                </a:path>
                <a:path w="513714" h="600710">
                  <a:moveTo>
                    <a:pt x="167428" y="225551"/>
                  </a:moveTo>
                  <a:lnTo>
                    <a:pt x="167259" y="225806"/>
                  </a:lnTo>
                  <a:lnTo>
                    <a:pt x="167428" y="225551"/>
                  </a:lnTo>
                  <a:close/>
                </a:path>
                <a:path w="513714" h="600710">
                  <a:moveTo>
                    <a:pt x="181610" y="204342"/>
                  </a:moveTo>
                  <a:lnTo>
                    <a:pt x="181483" y="204470"/>
                  </a:lnTo>
                  <a:lnTo>
                    <a:pt x="181610" y="204342"/>
                  </a:lnTo>
                  <a:close/>
                </a:path>
                <a:path w="513714" h="600710">
                  <a:moveTo>
                    <a:pt x="196673" y="183896"/>
                  </a:moveTo>
                  <a:lnTo>
                    <a:pt x="196469" y="184150"/>
                  </a:lnTo>
                  <a:lnTo>
                    <a:pt x="196673" y="183896"/>
                  </a:lnTo>
                  <a:close/>
                </a:path>
                <a:path w="513714" h="600710">
                  <a:moveTo>
                    <a:pt x="212344" y="164464"/>
                  </a:moveTo>
                  <a:lnTo>
                    <a:pt x="212089" y="164719"/>
                  </a:lnTo>
                  <a:lnTo>
                    <a:pt x="212344" y="164464"/>
                  </a:lnTo>
                  <a:close/>
                </a:path>
                <a:path w="513714" h="600710">
                  <a:moveTo>
                    <a:pt x="263271" y="112395"/>
                  </a:moveTo>
                  <a:lnTo>
                    <a:pt x="263016" y="112522"/>
                  </a:lnTo>
                  <a:lnTo>
                    <a:pt x="263271" y="112395"/>
                  </a:lnTo>
                  <a:close/>
                </a:path>
                <a:path w="513714" h="600710">
                  <a:moveTo>
                    <a:pt x="281559" y="97154"/>
                  </a:moveTo>
                  <a:lnTo>
                    <a:pt x="281305" y="97282"/>
                  </a:lnTo>
                  <a:lnTo>
                    <a:pt x="281559" y="97154"/>
                  </a:lnTo>
                  <a:close/>
                </a:path>
                <a:path w="513714" h="600710">
                  <a:moveTo>
                    <a:pt x="300479" y="83058"/>
                  </a:moveTo>
                  <a:lnTo>
                    <a:pt x="300100" y="83312"/>
                  </a:lnTo>
                  <a:lnTo>
                    <a:pt x="300479" y="83058"/>
                  </a:lnTo>
                  <a:close/>
                </a:path>
                <a:path w="513714" h="600710">
                  <a:moveTo>
                    <a:pt x="319834" y="70103"/>
                  </a:moveTo>
                  <a:lnTo>
                    <a:pt x="319425" y="70345"/>
                  </a:lnTo>
                  <a:lnTo>
                    <a:pt x="319834" y="70103"/>
                  </a:lnTo>
                  <a:close/>
                </a:path>
                <a:path w="513714" h="600710">
                  <a:moveTo>
                    <a:pt x="339598" y="58420"/>
                  </a:moveTo>
                  <a:lnTo>
                    <a:pt x="339344" y="58547"/>
                  </a:lnTo>
                  <a:lnTo>
                    <a:pt x="339598" y="58420"/>
                  </a:lnTo>
                  <a:close/>
                </a:path>
                <a:path w="513714" h="600710">
                  <a:moveTo>
                    <a:pt x="359952" y="48006"/>
                  </a:moveTo>
                  <a:lnTo>
                    <a:pt x="359707" y="48114"/>
                  </a:lnTo>
                  <a:lnTo>
                    <a:pt x="359952" y="48006"/>
                  </a:lnTo>
                  <a:close/>
                </a:path>
                <a:path w="513714" h="600710">
                  <a:moveTo>
                    <a:pt x="380746" y="38862"/>
                  </a:moveTo>
                  <a:lnTo>
                    <a:pt x="380364" y="38988"/>
                  </a:lnTo>
                  <a:lnTo>
                    <a:pt x="380746" y="38862"/>
                  </a:lnTo>
                  <a:close/>
                </a:path>
                <a:path w="513714" h="600710">
                  <a:moveTo>
                    <a:pt x="423849" y="24384"/>
                  </a:moveTo>
                  <a:lnTo>
                    <a:pt x="423672" y="24384"/>
                  </a:lnTo>
                  <a:lnTo>
                    <a:pt x="423290" y="24511"/>
                  </a:lnTo>
                  <a:lnTo>
                    <a:pt x="423849" y="24384"/>
                  </a:lnTo>
                  <a:close/>
                </a:path>
                <a:path w="513714" h="600710">
                  <a:moveTo>
                    <a:pt x="468891" y="15621"/>
                  </a:moveTo>
                  <a:lnTo>
                    <a:pt x="467995" y="15621"/>
                  </a:lnTo>
                  <a:lnTo>
                    <a:pt x="467613" y="15748"/>
                  </a:lnTo>
                  <a:lnTo>
                    <a:pt x="468891" y="15621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6165" y="2077205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>
                  <a:moveTo>
                    <a:pt x="0" y="0"/>
                  </a:moveTo>
                  <a:lnTo>
                    <a:pt x="165112" y="0"/>
                  </a:lnTo>
                </a:path>
              </a:pathLst>
            </a:custGeom>
            <a:ln w="8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52954" y="3686301"/>
            <a:ext cx="82359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“Inverters”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33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3465" y="2063969"/>
            <a:ext cx="190500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0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DE66BE0-6410-45C1-BB15-B06E6076B121}" type="datetime1">
              <a:rPr lang="en-US" smtClean="0"/>
              <a:t>9/4/2024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33</a:t>
            </a:fld>
            <a:endParaRPr lang="en-US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066800"/>
            <a:ext cx="4750053" cy="89344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NOR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Gate</a:t>
            </a:r>
            <a:r>
              <a:rPr sz="2400" spc="-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Equivalent</a:t>
            </a:r>
            <a:r>
              <a:rPr sz="2400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AOI</a:t>
            </a:r>
            <a:r>
              <a:rPr sz="24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Gates</a:t>
            </a:r>
            <a:endParaRPr sz="2400">
              <a:latin typeface="Carlito"/>
              <a:cs typeface="Carlito"/>
            </a:endParaRPr>
          </a:p>
          <a:p>
            <a:pPr marL="622935" algn="ctr">
              <a:lnSpc>
                <a:spcPct val="100000"/>
              </a:lnSpc>
              <a:spcBef>
                <a:spcPts val="535"/>
              </a:spcBef>
            </a:pPr>
            <a:r>
              <a:rPr sz="2400" spc="-2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2488" y="2700893"/>
            <a:ext cx="1743455" cy="3541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23047" y="3499103"/>
            <a:ext cx="698500" cy="850900"/>
            <a:chOff x="7623047" y="3499103"/>
            <a:chExt cx="698500" cy="850900"/>
          </a:xfrm>
        </p:grpSpPr>
        <p:sp>
          <p:nvSpPr>
            <p:cNvPr id="5" name="object 5"/>
            <p:cNvSpPr/>
            <p:nvPr/>
          </p:nvSpPr>
          <p:spPr>
            <a:xfrm>
              <a:off x="7629143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171450" y="0"/>
                  </a:lnTo>
                  <a:lnTo>
                    <a:pt x="171450" y="21462"/>
                  </a:lnTo>
                  <a:lnTo>
                    <a:pt x="514350" y="21462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171450" y="42799"/>
                  </a:lnTo>
                  <a:lnTo>
                    <a:pt x="171450" y="85725"/>
                  </a:lnTo>
                  <a:lnTo>
                    <a:pt x="514350" y="85725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685800" y="495300"/>
                  </a:moveTo>
                  <a:lnTo>
                    <a:pt x="0" y="495300"/>
                  </a:lnTo>
                  <a:lnTo>
                    <a:pt x="342900" y="838200"/>
                  </a:lnTo>
                  <a:lnTo>
                    <a:pt x="685800" y="495300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171450" y="107187"/>
                  </a:lnTo>
                  <a:lnTo>
                    <a:pt x="171450" y="495300"/>
                  </a:lnTo>
                  <a:lnTo>
                    <a:pt x="514350" y="495300"/>
                  </a:lnTo>
                  <a:lnTo>
                    <a:pt x="514350" y="1071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9143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514350" y="21462"/>
                  </a:lnTo>
                  <a:lnTo>
                    <a:pt x="171450" y="21462"/>
                  </a:lnTo>
                  <a:lnTo>
                    <a:pt x="171450" y="0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514350" y="85725"/>
                  </a:lnTo>
                  <a:lnTo>
                    <a:pt x="171450" y="85725"/>
                  </a:lnTo>
                  <a:lnTo>
                    <a:pt x="171450" y="42799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514350" y="495300"/>
                  </a:lnTo>
                  <a:lnTo>
                    <a:pt x="685800" y="495300"/>
                  </a:lnTo>
                  <a:lnTo>
                    <a:pt x="342900" y="838200"/>
                  </a:lnTo>
                  <a:lnTo>
                    <a:pt x="0" y="495300"/>
                  </a:lnTo>
                  <a:lnTo>
                    <a:pt x="171450" y="495300"/>
                  </a:lnTo>
                  <a:lnTo>
                    <a:pt x="171450" y="107187"/>
                  </a:lnTo>
                  <a:lnTo>
                    <a:pt x="514350" y="107187"/>
                  </a:lnTo>
                  <a:close/>
                </a:path>
              </a:pathLst>
            </a:custGeom>
            <a:ln w="12192">
              <a:solidFill>
                <a:srgbClr val="FF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5152" y="1853260"/>
            <a:ext cx="1572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INVERTER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8520" y="2695730"/>
            <a:ext cx="3029712" cy="36248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535423" y="3499103"/>
            <a:ext cx="698500" cy="850900"/>
            <a:chOff x="4535423" y="3499103"/>
            <a:chExt cx="698500" cy="850900"/>
          </a:xfrm>
        </p:grpSpPr>
        <p:sp>
          <p:nvSpPr>
            <p:cNvPr id="10" name="object 10"/>
            <p:cNvSpPr/>
            <p:nvPr/>
          </p:nvSpPr>
          <p:spPr>
            <a:xfrm>
              <a:off x="4541519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171450" y="0"/>
                  </a:lnTo>
                  <a:lnTo>
                    <a:pt x="171450" y="21462"/>
                  </a:lnTo>
                  <a:lnTo>
                    <a:pt x="514350" y="21462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171450" y="42799"/>
                  </a:lnTo>
                  <a:lnTo>
                    <a:pt x="171450" y="85725"/>
                  </a:lnTo>
                  <a:lnTo>
                    <a:pt x="514350" y="85725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685800" y="495300"/>
                  </a:moveTo>
                  <a:lnTo>
                    <a:pt x="0" y="495300"/>
                  </a:lnTo>
                  <a:lnTo>
                    <a:pt x="342900" y="838200"/>
                  </a:lnTo>
                  <a:lnTo>
                    <a:pt x="685800" y="495300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171450" y="107187"/>
                  </a:lnTo>
                  <a:lnTo>
                    <a:pt x="171450" y="495300"/>
                  </a:lnTo>
                  <a:lnTo>
                    <a:pt x="514350" y="495300"/>
                  </a:lnTo>
                  <a:lnTo>
                    <a:pt x="514350" y="1071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1519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514350" y="21462"/>
                  </a:lnTo>
                  <a:lnTo>
                    <a:pt x="171450" y="21462"/>
                  </a:lnTo>
                  <a:lnTo>
                    <a:pt x="171450" y="0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514350" y="85725"/>
                  </a:lnTo>
                  <a:lnTo>
                    <a:pt x="171450" y="85725"/>
                  </a:lnTo>
                  <a:lnTo>
                    <a:pt x="171450" y="42799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514350" y="495300"/>
                  </a:lnTo>
                  <a:lnTo>
                    <a:pt x="685800" y="495300"/>
                  </a:lnTo>
                  <a:lnTo>
                    <a:pt x="342900" y="838200"/>
                  </a:lnTo>
                  <a:lnTo>
                    <a:pt x="0" y="495300"/>
                  </a:lnTo>
                  <a:lnTo>
                    <a:pt x="171450" y="495300"/>
                  </a:lnTo>
                  <a:lnTo>
                    <a:pt x="171450" y="107187"/>
                  </a:lnTo>
                  <a:lnTo>
                    <a:pt x="514350" y="107187"/>
                  </a:lnTo>
                  <a:close/>
                </a:path>
              </a:pathLst>
            </a:custGeom>
            <a:ln w="12192">
              <a:solidFill>
                <a:srgbClr val="FF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1" y="2700893"/>
            <a:ext cx="2761488" cy="36368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383279" y="4757928"/>
            <a:ext cx="3014980" cy="698500"/>
            <a:chOff x="3383279" y="4757928"/>
            <a:chExt cx="3014980" cy="6985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3279" y="4941156"/>
              <a:ext cx="3014472" cy="3570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96639" y="4764024"/>
              <a:ext cx="2590800" cy="685800"/>
            </a:xfrm>
            <a:custGeom>
              <a:avLst/>
              <a:gdLst/>
              <a:ahLst/>
              <a:cxnLst/>
              <a:rect l="l" t="t" r="r" b="b"/>
              <a:pathLst>
                <a:path w="2590800" h="685800">
                  <a:moveTo>
                    <a:pt x="0" y="685800"/>
                  </a:moveTo>
                  <a:lnTo>
                    <a:pt x="2590800" y="685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58824" y="3499103"/>
            <a:ext cx="698500" cy="850900"/>
            <a:chOff x="1258824" y="3499103"/>
            <a:chExt cx="698500" cy="850900"/>
          </a:xfrm>
        </p:grpSpPr>
        <p:sp>
          <p:nvSpPr>
            <p:cNvPr id="17" name="object 17"/>
            <p:cNvSpPr/>
            <p:nvPr/>
          </p:nvSpPr>
          <p:spPr>
            <a:xfrm>
              <a:off x="1264920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171450" y="0"/>
                  </a:lnTo>
                  <a:lnTo>
                    <a:pt x="171450" y="21462"/>
                  </a:lnTo>
                  <a:lnTo>
                    <a:pt x="514350" y="21462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171450" y="42799"/>
                  </a:lnTo>
                  <a:lnTo>
                    <a:pt x="171450" y="85725"/>
                  </a:lnTo>
                  <a:lnTo>
                    <a:pt x="514350" y="85725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685800" y="495300"/>
                  </a:moveTo>
                  <a:lnTo>
                    <a:pt x="0" y="495300"/>
                  </a:lnTo>
                  <a:lnTo>
                    <a:pt x="342900" y="838200"/>
                  </a:lnTo>
                  <a:lnTo>
                    <a:pt x="685800" y="495300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171450" y="107187"/>
                  </a:lnTo>
                  <a:lnTo>
                    <a:pt x="171450" y="495300"/>
                  </a:lnTo>
                  <a:lnTo>
                    <a:pt x="514350" y="495300"/>
                  </a:lnTo>
                  <a:lnTo>
                    <a:pt x="514350" y="1071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4920" y="3505199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514350" y="0"/>
                  </a:moveTo>
                  <a:lnTo>
                    <a:pt x="514350" y="21462"/>
                  </a:lnTo>
                  <a:lnTo>
                    <a:pt x="171450" y="21462"/>
                  </a:lnTo>
                  <a:lnTo>
                    <a:pt x="171450" y="0"/>
                  </a:lnTo>
                  <a:lnTo>
                    <a:pt x="514350" y="0"/>
                  </a:lnTo>
                  <a:close/>
                </a:path>
                <a:path w="685800" h="838200">
                  <a:moveTo>
                    <a:pt x="514350" y="42799"/>
                  </a:moveTo>
                  <a:lnTo>
                    <a:pt x="514350" y="85725"/>
                  </a:lnTo>
                  <a:lnTo>
                    <a:pt x="171450" y="85725"/>
                  </a:lnTo>
                  <a:lnTo>
                    <a:pt x="171450" y="42799"/>
                  </a:lnTo>
                  <a:lnTo>
                    <a:pt x="514350" y="42799"/>
                  </a:lnTo>
                  <a:close/>
                </a:path>
                <a:path w="685800" h="838200">
                  <a:moveTo>
                    <a:pt x="514350" y="107187"/>
                  </a:moveTo>
                  <a:lnTo>
                    <a:pt x="514350" y="495300"/>
                  </a:lnTo>
                  <a:lnTo>
                    <a:pt x="685800" y="495300"/>
                  </a:lnTo>
                  <a:lnTo>
                    <a:pt x="342900" y="838200"/>
                  </a:lnTo>
                  <a:lnTo>
                    <a:pt x="0" y="495300"/>
                  </a:lnTo>
                  <a:lnTo>
                    <a:pt x="171450" y="495300"/>
                  </a:lnTo>
                  <a:lnTo>
                    <a:pt x="171450" y="107187"/>
                  </a:lnTo>
                  <a:lnTo>
                    <a:pt x="514350" y="107187"/>
                  </a:lnTo>
                  <a:close/>
                </a:path>
              </a:pathLst>
            </a:custGeom>
            <a:ln w="12192">
              <a:solidFill>
                <a:srgbClr val="FF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68094" y="1853260"/>
            <a:ext cx="670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65264" y="4757928"/>
            <a:ext cx="1633855" cy="698500"/>
            <a:chOff x="7065264" y="4757928"/>
            <a:chExt cx="1633855" cy="69850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5264" y="4952820"/>
              <a:ext cx="1633727" cy="33169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96328" y="4764024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685800"/>
                  </a:moveTo>
                  <a:lnTo>
                    <a:pt x="1371600" y="6858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52400" y="4553711"/>
            <a:ext cx="2807335" cy="1079500"/>
            <a:chOff x="152400" y="4553711"/>
            <a:chExt cx="2807335" cy="107950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4695387"/>
              <a:ext cx="2807208" cy="81257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8704" y="4559807"/>
              <a:ext cx="2512060" cy="1066800"/>
            </a:xfrm>
            <a:custGeom>
              <a:avLst/>
              <a:gdLst/>
              <a:ahLst/>
              <a:cxnLst/>
              <a:rect l="l" t="t" r="r" b="b"/>
              <a:pathLst>
                <a:path w="2512060" h="1066800">
                  <a:moveTo>
                    <a:pt x="0" y="1066799"/>
                  </a:moveTo>
                  <a:lnTo>
                    <a:pt x="2511552" y="1066799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08953" y="6378498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latin typeface="Carlito"/>
                <a:cs typeface="Carlito"/>
              </a:rPr>
              <a:pPr marL="38100">
                <a:lnSpc>
                  <a:spcPts val="1810"/>
                </a:lnSpc>
              </a:pPr>
              <a:t>34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559635C-6CDC-48C8-98CE-91CAEEF30FED}" type="datetime1">
              <a:rPr lang="en-US" smtClean="0"/>
              <a:t>9/4/2024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34</a:t>
            </a:fld>
            <a:endParaRPr lang="en-US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667000"/>
            <a:ext cx="5510784" cy="64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3550" y="2686303"/>
            <a:ext cx="316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Number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Systems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3307" y="646673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52FF90-E7EF-4D3B-91B8-C33738D10005}" type="datetime1">
              <a:rPr lang="en-US" smtClean="0"/>
              <a:t>9/4/2024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35</a:t>
            </a:fld>
            <a:endParaRPr lang="en-US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3307" y="646673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232" y="7061"/>
            <a:ext cx="37045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Times New Roman"/>
                <a:cs typeface="Times New Roman"/>
              </a:rPr>
              <a:t>Number</a:t>
            </a:r>
            <a:r>
              <a:rPr sz="4000" b="1" spc="-114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Systems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39" y="913114"/>
            <a:ext cx="8829040" cy="23583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695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69570" algn="l"/>
              </a:tabLst>
            </a:pPr>
            <a:r>
              <a:rPr sz="3200" dirty="0">
                <a:latin typeface="Times New Roman"/>
                <a:cs typeface="Times New Roman"/>
              </a:rPr>
              <a:t>Positive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radix,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positional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  <a:p>
            <a:pPr marL="369570" marR="177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957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radix</a:t>
            </a:r>
            <a:r>
              <a:rPr sz="32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(base)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(or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b)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represented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digits</a:t>
            </a:r>
            <a:r>
              <a:rPr sz="32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sz="3200" b="1" dirty="0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r>
              <a:rPr sz="3200" b="1" spc="-2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3200" spc="-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integer</a:t>
            </a:r>
            <a:r>
              <a:rPr sz="3200" spc="-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3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600FF"/>
                </a:solidFill>
                <a:latin typeface="Times New Roman"/>
                <a:cs typeface="Times New Roman"/>
              </a:rPr>
              <a:t>m</a:t>
            </a:r>
            <a:r>
              <a:rPr sz="3200" b="1" spc="-40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3200" spc="-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66"/>
                </a:solidFill>
                <a:latin typeface="Times New Roman"/>
                <a:cs typeface="Times New Roman"/>
              </a:rPr>
              <a:t>fraction)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  <a:spcBef>
                <a:spcPts val="1470"/>
              </a:spcBef>
            </a:pPr>
            <a:r>
              <a:rPr sz="4800" b="1" i="1" baseline="1302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100" b="1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sz="21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r>
              <a:rPr sz="4800" b="1" i="1" baseline="1302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100" b="1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sz="2100" b="1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sz="2100" b="1" spc="27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4800" b="1" baseline="13020" dirty="0">
                <a:solidFill>
                  <a:srgbClr val="990000"/>
                </a:solidFill>
                <a:latin typeface="Times New Roman"/>
                <a:cs typeface="Times New Roman"/>
              </a:rPr>
              <a:t>…</a:t>
            </a:r>
            <a:r>
              <a:rPr sz="4800" b="1" spc="15" baseline="130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4800" b="1" i="1" baseline="1302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r>
              <a:rPr sz="4800" b="1" i="1" baseline="1302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100" b="1" dirty="0">
                <a:solidFill>
                  <a:srgbClr val="990000"/>
                </a:solidFill>
                <a:latin typeface="Times New Roman"/>
                <a:cs typeface="Times New Roman"/>
              </a:rPr>
              <a:t>0</a:t>
            </a:r>
            <a:r>
              <a:rPr sz="2100" b="1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4800" b="1" baseline="1302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4800" b="1" spc="-30" baseline="130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i="1" baseline="13020" dirty="0">
                <a:solidFill>
                  <a:srgbClr val="6600FF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6600FF"/>
                </a:solidFill>
                <a:latin typeface="Times New Roman"/>
                <a:cs typeface="Times New Roman"/>
              </a:rPr>
              <a:t>-</a:t>
            </a:r>
            <a:r>
              <a:rPr sz="2100" spc="30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600FF"/>
                </a:solidFill>
                <a:latin typeface="Times New Roman"/>
                <a:cs typeface="Times New Roman"/>
              </a:rPr>
              <a:t>1</a:t>
            </a:r>
            <a:r>
              <a:rPr sz="2100" spc="-1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4800" i="1" baseline="13020" dirty="0">
                <a:solidFill>
                  <a:srgbClr val="6600FF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6600FF"/>
                </a:solidFill>
                <a:latin typeface="Times New Roman"/>
                <a:cs typeface="Times New Roman"/>
              </a:rPr>
              <a:t>-</a:t>
            </a:r>
            <a:r>
              <a:rPr sz="2100" spc="3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600FF"/>
                </a:solidFill>
                <a:latin typeface="Times New Roman"/>
                <a:cs typeface="Times New Roman"/>
              </a:rPr>
              <a:t>2</a:t>
            </a:r>
            <a:r>
              <a:rPr sz="2100" spc="-1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4800" baseline="13020" dirty="0">
                <a:solidFill>
                  <a:srgbClr val="6600FF"/>
                </a:solidFill>
                <a:latin typeface="Times New Roman"/>
                <a:cs typeface="Times New Roman"/>
              </a:rPr>
              <a:t>…</a:t>
            </a:r>
            <a:r>
              <a:rPr sz="4800" spc="15" baseline="13020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4800" i="1" baseline="13020" dirty="0">
                <a:solidFill>
                  <a:srgbClr val="6600FF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6600FF"/>
                </a:solidFill>
                <a:latin typeface="Times New Roman"/>
                <a:cs typeface="Times New Roman"/>
              </a:rPr>
              <a:t>-</a:t>
            </a:r>
            <a:r>
              <a:rPr sz="2100" spc="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6600FF"/>
                </a:solidFill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067683"/>
            <a:ext cx="4560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Times New Roman"/>
                <a:cs typeface="Times New Roman"/>
              </a:rPr>
              <a:t>where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”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radix</a:t>
            </a:r>
            <a:r>
              <a:rPr sz="32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3301695"/>
            <a:ext cx="1620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0000"/>
                </a:solidFill>
                <a:latin typeface="Arial"/>
                <a:cs typeface="Arial"/>
              </a:rPr>
              <a:t>Integer</a:t>
            </a:r>
            <a:r>
              <a:rPr sz="2400" spc="-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990000"/>
                </a:solidFill>
                <a:latin typeface="Arial"/>
                <a:cs typeface="Arial"/>
              </a:rPr>
              <a:t>Part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1409" y="3228543"/>
            <a:ext cx="14757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6600FF"/>
                </a:solidFill>
                <a:latin typeface="Arial"/>
                <a:cs typeface="Arial"/>
              </a:rPr>
              <a:t>Fraction</a:t>
            </a:r>
            <a:r>
              <a:rPr sz="2000" spc="-90" dirty="0">
                <a:solidFill>
                  <a:srgbClr val="6600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600FF"/>
                </a:solidFill>
                <a:latin typeface="Arial"/>
                <a:cs typeface="Arial"/>
              </a:rPr>
              <a:t>Part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6D3A6E-0FCB-44FE-A096-6FFD8EA5B605}" type="datetime1">
              <a:rPr lang="en-US" smtClean="0"/>
              <a:t>9/4/2024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36</a:t>
            </a:fld>
            <a:endParaRPr lang="en-US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58" y="304241"/>
            <a:ext cx="8244205" cy="1234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475990" marR="5080" indent="-3463925">
              <a:lnSpc>
                <a:spcPts val="4710"/>
              </a:lnSpc>
              <a:spcBef>
                <a:spcPts val="300"/>
              </a:spcBef>
            </a:pP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string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digits represents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power series: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742" y="2751277"/>
            <a:ext cx="1114425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(Number)</a:t>
            </a:r>
            <a:endParaRPr sz="18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10"/>
              </a:spcBef>
            </a:pPr>
            <a:r>
              <a:rPr sz="1600" b="1" spc="-5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4110" y="2763469"/>
            <a:ext cx="15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6773" y="2641549"/>
            <a:ext cx="26352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-50" dirty="0">
                <a:latin typeface="Symbol"/>
                <a:cs typeface="Symbol"/>
              </a:rPr>
              <a:t>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4767" y="2837180"/>
            <a:ext cx="958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1372" y="2144394"/>
            <a:ext cx="40195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100" b="1" i="1" baseline="-36764" dirty="0">
                <a:latin typeface="Arial"/>
                <a:cs typeface="Arial"/>
              </a:rPr>
              <a:t>r</a:t>
            </a:r>
            <a:r>
              <a:rPr sz="5100" b="1" i="1" spc="-397" baseline="-36764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0896" y="2046173"/>
            <a:ext cx="38036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100" b="1" i="1" baseline="-36764" dirty="0">
                <a:latin typeface="Arial"/>
                <a:cs typeface="Arial"/>
              </a:rPr>
              <a:t>r</a:t>
            </a:r>
            <a:r>
              <a:rPr sz="5100" b="1" i="1" spc="-660" baseline="-36764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2985" y="3252342"/>
            <a:ext cx="523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dirty="0">
                <a:latin typeface="Arial"/>
                <a:cs typeface="Arial"/>
              </a:rPr>
              <a:t>i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i="1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8498" y="2739085"/>
            <a:ext cx="958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8817" y="2141042"/>
            <a:ext cx="80962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350" spc="-37" baseline="-9070" dirty="0">
                <a:latin typeface="Symbol"/>
                <a:cs typeface="Symbol"/>
              </a:rPr>
              <a:t></a:t>
            </a:r>
            <a:r>
              <a:rPr sz="3400" b="1" i="1" spc="-25" dirty="0">
                <a:latin typeface="Arial"/>
                <a:cs typeface="Arial"/>
              </a:rPr>
              <a:t>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4610" y="4277690"/>
            <a:ext cx="1804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(Integer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Portion)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1539" y="4277690"/>
            <a:ext cx="15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7839" y="4174363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(Fraction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Portion)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5259" y="2653283"/>
            <a:ext cx="48895" cy="165100"/>
          </a:xfrm>
          <a:custGeom>
            <a:avLst/>
            <a:gdLst/>
            <a:ahLst/>
            <a:cxnLst/>
            <a:rect l="l" t="t" r="r" b="b"/>
            <a:pathLst>
              <a:path w="48895" h="165100">
                <a:moveTo>
                  <a:pt x="24384" y="0"/>
                </a:moveTo>
                <a:lnTo>
                  <a:pt x="14894" y="6465"/>
                </a:lnTo>
                <a:lnTo>
                  <a:pt x="7143" y="24098"/>
                </a:lnTo>
                <a:lnTo>
                  <a:pt x="1916" y="50256"/>
                </a:lnTo>
                <a:lnTo>
                  <a:pt x="0" y="82295"/>
                </a:lnTo>
                <a:lnTo>
                  <a:pt x="1916" y="114335"/>
                </a:lnTo>
                <a:lnTo>
                  <a:pt x="7143" y="140493"/>
                </a:lnTo>
                <a:lnTo>
                  <a:pt x="14894" y="158126"/>
                </a:lnTo>
                <a:lnTo>
                  <a:pt x="24384" y="164591"/>
                </a:lnTo>
                <a:lnTo>
                  <a:pt x="33873" y="158126"/>
                </a:lnTo>
                <a:lnTo>
                  <a:pt x="41624" y="140493"/>
                </a:lnTo>
                <a:lnTo>
                  <a:pt x="46851" y="114335"/>
                </a:lnTo>
                <a:lnTo>
                  <a:pt x="48767" y="82295"/>
                </a:lnTo>
                <a:lnTo>
                  <a:pt x="46851" y="50256"/>
                </a:lnTo>
                <a:lnTo>
                  <a:pt x="41624" y="24098"/>
                </a:lnTo>
                <a:lnTo>
                  <a:pt x="33873" y="6465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8564" y="2756916"/>
            <a:ext cx="48895" cy="167640"/>
          </a:xfrm>
          <a:custGeom>
            <a:avLst/>
            <a:gdLst/>
            <a:ahLst/>
            <a:cxnLst/>
            <a:rect l="l" t="t" r="r" b="b"/>
            <a:pathLst>
              <a:path w="48895" h="167639">
                <a:moveTo>
                  <a:pt x="24383" y="0"/>
                </a:moveTo>
                <a:lnTo>
                  <a:pt x="14894" y="6578"/>
                </a:lnTo>
                <a:lnTo>
                  <a:pt x="7143" y="24526"/>
                </a:lnTo>
                <a:lnTo>
                  <a:pt x="1916" y="51167"/>
                </a:lnTo>
                <a:lnTo>
                  <a:pt x="0" y="83820"/>
                </a:lnTo>
                <a:lnTo>
                  <a:pt x="1916" y="116472"/>
                </a:lnTo>
                <a:lnTo>
                  <a:pt x="7143" y="143113"/>
                </a:lnTo>
                <a:lnTo>
                  <a:pt x="14894" y="161061"/>
                </a:lnTo>
                <a:lnTo>
                  <a:pt x="24383" y="167639"/>
                </a:lnTo>
                <a:lnTo>
                  <a:pt x="33873" y="161061"/>
                </a:lnTo>
                <a:lnTo>
                  <a:pt x="41624" y="143113"/>
                </a:lnTo>
                <a:lnTo>
                  <a:pt x="46851" y="116472"/>
                </a:lnTo>
                <a:lnTo>
                  <a:pt x="48767" y="83820"/>
                </a:lnTo>
                <a:lnTo>
                  <a:pt x="46851" y="51167"/>
                </a:lnTo>
                <a:lnTo>
                  <a:pt x="41624" y="24526"/>
                </a:lnTo>
                <a:lnTo>
                  <a:pt x="33873" y="657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69102" y="2241626"/>
            <a:ext cx="2099310" cy="1758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latin typeface="Symbol"/>
                <a:cs typeface="Symbol"/>
              </a:rPr>
              <a:t></a:t>
            </a:r>
            <a:r>
              <a:rPr sz="4900" spc="-295" dirty="0">
                <a:latin typeface="Times New Roman"/>
                <a:cs typeface="Times New Roman"/>
              </a:rPr>
              <a:t> </a:t>
            </a:r>
            <a:r>
              <a:rPr sz="3400" b="1" i="1" spc="-60" dirty="0">
                <a:latin typeface="Arial"/>
                <a:cs typeface="Arial"/>
              </a:rPr>
              <a:t>A</a:t>
            </a:r>
            <a:endParaRPr sz="34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2075"/>
              </a:spcBef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1370"/>
              </a:spcBef>
            </a:pPr>
            <a:r>
              <a:rPr sz="1600" spc="-25" dirty="0">
                <a:solidFill>
                  <a:srgbClr val="9933FF"/>
                </a:solidFill>
                <a:latin typeface="Arial"/>
                <a:cs typeface="Arial"/>
              </a:rPr>
              <a:t>-</a:t>
            </a:r>
            <a:r>
              <a:rPr sz="1600" dirty="0">
                <a:solidFill>
                  <a:srgbClr val="9933FF"/>
                </a:solidFill>
                <a:latin typeface="Arial"/>
                <a:cs typeface="Arial"/>
              </a:rPr>
              <a:t>ve</a:t>
            </a:r>
            <a:r>
              <a:rPr sz="1600" spc="-10" dirty="0">
                <a:solidFill>
                  <a:srgbClr val="9933FF"/>
                </a:solidFill>
                <a:latin typeface="Arial"/>
                <a:cs typeface="Arial"/>
              </a:rPr>
              <a:t> exponents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37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3135629" y="1689354"/>
            <a:ext cx="904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b="1" spc="-6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7151" y="1506093"/>
            <a:ext cx="6781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3229" y="3652469"/>
            <a:ext cx="13493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A40020"/>
                </a:solidFill>
                <a:latin typeface="Arial"/>
                <a:cs typeface="Arial"/>
              </a:rPr>
              <a:t>+ve</a:t>
            </a:r>
            <a:r>
              <a:rPr sz="1600" spc="-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40020"/>
                </a:solidFill>
                <a:latin typeface="Arial"/>
                <a:cs typeface="Arial"/>
              </a:rPr>
              <a:t>exponents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2575823-5437-43A3-86FA-0CD8D78FAC7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127" y="317334"/>
            <a:ext cx="4340853" cy="3994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9185" y="179324"/>
            <a:ext cx="64014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Times New Roman"/>
                <a:cs typeface="Times New Roman"/>
              </a:rPr>
              <a:t>Number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Systems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Used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Computers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38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1104" y="1164336"/>
          <a:ext cx="8281034" cy="4159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570"/>
                <a:gridCol w="1017905"/>
                <a:gridCol w="5623559"/>
              </a:tblGrid>
              <a:tr h="877569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2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Radix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Radix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ct val="100000"/>
                        </a:lnSpc>
                        <a:spcBef>
                          <a:spcPts val="2085"/>
                        </a:spcBef>
                        <a:tabLst>
                          <a:tab pos="3195955" algn="l"/>
                        </a:tabLst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2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Digits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8345"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r=10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4211955" algn="l"/>
                        </a:tabLst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{0,1,2,3,4,5,6,7,8,9}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259</a:t>
                      </a:r>
                      <a:r>
                        <a:rPr sz="2025" b="1" spc="-15" baseline="-20576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25" baseline="-20576">
                        <a:latin typeface="Times New Roman"/>
                        <a:cs typeface="Times New Roman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1370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r=2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1275"/>
                        </a:spcBef>
                        <a:tabLst>
                          <a:tab pos="4143375" algn="l"/>
                        </a:tabLst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{0,1}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11101111</a:t>
                      </a:r>
                      <a:r>
                        <a:rPr sz="2025" b="1" spc="-15" baseline="-20576" dirty="0">
                          <a:latin typeface="Times New Roman"/>
                          <a:cs typeface="Times New Roman"/>
                        </a:rPr>
                        <a:t>2</a:t>
                      </a:r>
                      <a:endParaRPr sz="2025" baseline="-20576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7569">
                <a:tc>
                  <a:txBody>
                    <a:bodyPr/>
                    <a:lstStyle/>
                    <a:p>
                      <a:pPr marL="137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Octal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r=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1055"/>
                        </a:spcBef>
                        <a:tabLst>
                          <a:tab pos="4400550" algn="l"/>
                        </a:tabLst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{0,1,2,3,4,5,6,7}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377</a:t>
                      </a:r>
                      <a:r>
                        <a:rPr sz="2025" b="1" spc="-30" baseline="-20576" dirty="0">
                          <a:latin typeface="Times New Roman"/>
                          <a:cs typeface="Times New Roman"/>
                        </a:rPr>
                        <a:t>8</a:t>
                      </a:r>
                      <a:endParaRPr sz="2025" baseline="-20576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4394"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Hexadecimal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r=16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4558030" algn="l"/>
                        </a:tabLst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{0,1,2,3,4,5,6,7,8,9,A,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E,</a:t>
                      </a:r>
                      <a:r>
                        <a:rPr sz="20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F}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sz="2025" b="1" spc="-30" baseline="-20576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25" baseline="-20576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40DACF5-7F39-456C-A235-28D202F97E4F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6615" y="1261872"/>
          <a:ext cx="8369292" cy="335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469"/>
                <a:gridCol w="439419"/>
                <a:gridCol w="390525"/>
                <a:gridCol w="448310"/>
                <a:gridCol w="509269"/>
                <a:gridCol w="481965"/>
                <a:gridCol w="451485"/>
                <a:gridCol w="463550"/>
                <a:gridCol w="485139"/>
                <a:gridCol w="473075"/>
                <a:gridCol w="424179"/>
                <a:gridCol w="491489"/>
                <a:gridCol w="457835"/>
                <a:gridCol w="457835"/>
                <a:gridCol w="457834"/>
                <a:gridCol w="457834"/>
                <a:gridCol w="513080"/>
              </a:tblGrid>
              <a:tr h="124333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048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920115">
                <a:tc>
                  <a:txBody>
                    <a:bodyPr/>
                    <a:lstStyle/>
                    <a:p>
                      <a:pPr marL="152400">
                        <a:lnSpc>
                          <a:spcPts val="2395"/>
                        </a:lnSpc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Hex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30480">
                        <a:lnSpc>
                          <a:spcPts val="2395"/>
                        </a:lnSpc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Octal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marR="304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87383" y="1216152"/>
            <a:ext cx="0" cy="3377565"/>
          </a:xfrm>
          <a:custGeom>
            <a:avLst/>
            <a:gdLst/>
            <a:ahLst/>
            <a:cxnLst/>
            <a:rect l="l" t="t" r="r" b="b"/>
            <a:pathLst>
              <a:path h="3377565">
                <a:moveTo>
                  <a:pt x="0" y="0"/>
                </a:moveTo>
                <a:lnTo>
                  <a:pt x="0" y="3377184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2192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7138" y="5162803"/>
            <a:ext cx="349326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dirty="0" smtClean="0">
                <a:solidFill>
                  <a:srgbClr val="FF0000"/>
                </a:solidFill>
                <a:latin typeface="Carlito"/>
                <a:cs typeface="Carlito"/>
              </a:rPr>
              <a:t>Magic No</a:t>
            </a:r>
            <a:r>
              <a:rPr sz="1400" smtClean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r>
              <a:rPr sz="1400" spc="-6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1400" spc="-60" dirty="0" smtClean="0">
                <a:solidFill>
                  <a:srgbClr val="FF0000"/>
                </a:solidFill>
                <a:latin typeface="Carlito"/>
                <a:cs typeface="Carlito"/>
              </a:rPr>
              <a:t>* * </a:t>
            </a:r>
            <a:r>
              <a:rPr sz="1400" smtClean="0">
                <a:solidFill>
                  <a:srgbClr val="FF0000"/>
                </a:solidFill>
                <a:latin typeface="Carlito"/>
                <a:cs typeface="Carlito"/>
              </a:rPr>
              <a:t>8</a:t>
            </a:r>
            <a:r>
              <a:rPr sz="1400" spc="-45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z="1400" spc="-5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mtClean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lang="en-US" sz="1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50" smtClean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1400">
              <a:solidFill>
                <a:srgbClr val="FF0000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39</a:t>
            </a:fld>
            <a:endParaRPr spc="-25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8ADFC26-452C-432B-9046-40CB865ECCF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02" rIns="0" bIns="0" rtlCol="0">
            <a:spAutoFit/>
          </a:bodyPr>
          <a:lstStyle/>
          <a:p>
            <a:pPr marL="2782570">
              <a:lnSpc>
                <a:spcPct val="100000"/>
              </a:lnSpc>
              <a:spcBef>
                <a:spcPts val="95"/>
              </a:spcBef>
            </a:pPr>
            <a:r>
              <a:rPr b="1" spc="-80" dirty="0">
                <a:latin typeface="Times New Roman"/>
                <a:cs typeface="Times New Roman"/>
              </a:rPr>
              <a:t>Text</a:t>
            </a:r>
            <a:r>
              <a:rPr b="1" spc="-19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5313"/>
            <a:ext cx="8198484" cy="422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Morris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Mano-</a:t>
            </a:r>
            <a:r>
              <a:rPr sz="3200" dirty="0">
                <a:latin typeface="Times New Roman"/>
                <a:cs typeface="Times New Roman"/>
              </a:rPr>
              <a:t>,Digital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–PHI,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2nd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Edition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6870" marR="13081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Zvi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Kohavi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Niraj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Jha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Switching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Finit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Automata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theory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Cambridge,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3rd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Edition.</a:t>
            </a:r>
            <a:endParaRPr sz="3200">
              <a:latin typeface="Times New Roman"/>
              <a:cs typeface="Times New Roman"/>
            </a:endParaRPr>
          </a:p>
          <a:p>
            <a:pPr marL="356870" marR="104775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Switching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theory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ku mar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7532370" algn="l"/>
              </a:tabLst>
            </a:pPr>
            <a:r>
              <a:rPr sz="3200" dirty="0">
                <a:latin typeface="Times New Roman"/>
                <a:cs typeface="Times New Roman"/>
              </a:rPr>
              <a:t>Subrata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Ghoshal,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Electronics,2012,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Cen </a:t>
            </a:r>
            <a:r>
              <a:rPr sz="3200" dirty="0">
                <a:latin typeface="Times New Roman"/>
                <a:cs typeface="Times New Roman"/>
              </a:rPr>
              <a:t>gage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Learning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C38DEB-2C7F-40B5-B36B-90E5B6FF5BF0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638" rIns="0" bIns="0" rtlCol="0">
            <a:spAutoFit/>
          </a:bodyPr>
          <a:lstStyle/>
          <a:p>
            <a:pPr marL="1828164">
              <a:lnSpc>
                <a:spcPct val="100000"/>
              </a:lnSpc>
              <a:spcBef>
                <a:spcPts val="90"/>
              </a:spcBef>
            </a:pPr>
            <a:r>
              <a:rPr dirty="0"/>
              <a:t>Positive</a:t>
            </a:r>
            <a:r>
              <a:rPr spc="-145" dirty="0"/>
              <a:t> </a:t>
            </a:r>
            <a:r>
              <a:rPr spc="-20" dirty="0"/>
              <a:t>Powers</a:t>
            </a:r>
            <a:r>
              <a:rPr spc="-16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57325"/>
            <a:ext cx="2587956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Powers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137" y="1990725"/>
          <a:ext cx="2453005" cy="433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525"/>
                <a:gridCol w="1046480"/>
              </a:tblGrid>
              <a:tr h="406400">
                <a:tc>
                  <a:txBody>
                    <a:bodyPr/>
                    <a:lstStyle/>
                    <a:p>
                      <a:pPr marL="52705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Exponent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5090" algn="ctr">
                        <a:lnSpc>
                          <a:spcPts val="27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7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5090"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8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5090" algn="ctr">
                        <a:lnSpc>
                          <a:spcPts val="26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6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5090" algn="ctr">
                        <a:lnSpc>
                          <a:spcPts val="277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77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5090" algn="ctr">
                        <a:lnSpc>
                          <a:spcPts val="26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6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5090" algn="ctr">
                        <a:lnSpc>
                          <a:spcPts val="26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6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5090" algn="ctr">
                        <a:lnSpc>
                          <a:spcPts val="27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5090" algn="ctr">
                        <a:lnSpc>
                          <a:spcPts val="27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5090" algn="ctr">
                        <a:lnSpc>
                          <a:spcPts val="27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85090" algn="ctr">
                        <a:lnSpc>
                          <a:spcPts val="2500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5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1024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33750" y="1990725"/>
          <a:ext cx="2906395" cy="433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695"/>
                <a:gridCol w="1409700"/>
              </a:tblGrid>
              <a:tr h="406400">
                <a:tc>
                  <a:txBody>
                    <a:bodyPr/>
                    <a:lstStyle/>
                    <a:p>
                      <a:pPr marL="92075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Exponent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0645" algn="ct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27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2,048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0645" algn="ctr">
                        <a:lnSpc>
                          <a:spcPts val="28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28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4,096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0645" algn="ctr">
                        <a:lnSpc>
                          <a:spcPts val="26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26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8,192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0645" algn="ctr">
                        <a:lnSpc>
                          <a:spcPts val="277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77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16,384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0645" algn="ctr">
                        <a:lnSpc>
                          <a:spcPts val="26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6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32,768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0645" algn="ctr">
                        <a:lnSpc>
                          <a:spcPts val="26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6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65,536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0645" algn="ct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27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131,072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0645" algn="ct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27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262,144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80645" algn="ctr">
                        <a:lnSpc>
                          <a:spcPts val="27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7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524,288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80645" algn="ctr">
                        <a:lnSpc>
                          <a:spcPts val="2500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1,048,576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2,097,152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42126" y="2340152"/>
            <a:ext cx="2747645" cy="394525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sz="20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4</a:t>
            </a:r>
            <a:r>
              <a:rPr sz="20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8</a:t>
            </a:r>
            <a:r>
              <a:rPr sz="20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215</a:t>
            </a:r>
            <a:r>
              <a:rPr sz="20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25</a:t>
            </a:r>
            <a:r>
              <a:rPr sz="20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210</a:t>
            </a:r>
            <a:r>
              <a:rPr sz="20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32</a:t>
            </a:r>
            <a:r>
              <a:rPr sz="20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64</a:t>
            </a:r>
            <a:r>
              <a:rPr sz="20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128</a:t>
            </a:r>
            <a:r>
              <a:rPr sz="20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256</a:t>
            </a:r>
            <a:r>
              <a:rPr sz="20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512</a:t>
            </a:r>
            <a:r>
              <a:rPr sz="20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solidFill>
                  <a:srgbClr val="336600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66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336600"/>
                </a:solidFill>
                <a:latin typeface="Arial"/>
                <a:cs typeface="Arial"/>
              </a:rPr>
              <a:t>2</a:t>
            </a:r>
            <a:r>
              <a:rPr sz="20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66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6030" y="5949694"/>
            <a:ext cx="2420620" cy="363220"/>
            <a:chOff x="256030" y="5949694"/>
            <a:chExt cx="2420620" cy="363220"/>
          </a:xfrm>
        </p:grpSpPr>
        <p:sp>
          <p:nvSpPr>
            <p:cNvPr id="8" name="object 8"/>
            <p:cNvSpPr/>
            <p:nvPr/>
          </p:nvSpPr>
          <p:spPr>
            <a:xfrm>
              <a:off x="257555" y="5951220"/>
              <a:ext cx="2417445" cy="360045"/>
            </a:xfrm>
            <a:custGeom>
              <a:avLst/>
              <a:gdLst/>
              <a:ahLst/>
              <a:cxnLst/>
              <a:rect l="l" t="t" r="r" b="b"/>
              <a:pathLst>
                <a:path w="2417445" h="360045">
                  <a:moveTo>
                    <a:pt x="241706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2417064" y="359663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FFCC00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555" y="5951220"/>
              <a:ext cx="2417445" cy="360045"/>
            </a:xfrm>
            <a:custGeom>
              <a:avLst/>
              <a:gdLst/>
              <a:ahLst/>
              <a:cxnLst/>
              <a:rect l="l" t="t" r="r" b="b"/>
              <a:pathLst>
                <a:path w="2417445" h="360045">
                  <a:moveTo>
                    <a:pt x="0" y="359663"/>
                  </a:moveTo>
                  <a:lnTo>
                    <a:pt x="2417064" y="359663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67329" y="6009538"/>
            <a:ext cx="4051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20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99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22318" y="5593078"/>
            <a:ext cx="2954020" cy="363220"/>
            <a:chOff x="3322318" y="5593078"/>
            <a:chExt cx="2954020" cy="363220"/>
          </a:xfrm>
        </p:grpSpPr>
        <p:sp>
          <p:nvSpPr>
            <p:cNvPr id="12" name="object 12"/>
            <p:cNvSpPr/>
            <p:nvPr/>
          </p:nvSpPr>
          <p:spPr>
            <a:xfrm>
              <a:off x="3323844" y="5594603"/>
              <a:ext cx="2950845" cy="360045"/>
            </a:xfrm>
            <a:custGeom>
              <a:avLst/>
              <a:gdLst/>
              <a:ahLst/>
              <a:cxnLst/>
              <a:rect l="l" t="t" r="r" b="b"/>
              <a:pathLst>
                <a:path w="2950845" h="360045">
                  <a:moveTo>
                    <a:pt x="2950464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2950464" y="359664"/>
                  </a:lnTo>
                  <a:lnTo>
                    <a:pt x="2950464" y="0"/>
                  </a:lnTo>
                  <a:close/>
                </a:path>
              </a:pathLst>
            </a:custGeom>
            <a:solidFill>
              <a:srgbClr val="00FF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3844" y="5594603"/>
              <a:ext cx="2950845" cy="360045"/>
            </a:xfrm>
            <a:custGeom>
              <a:avLst/>
              <a:gdLst/>
              <a:ahLst/>
              <a:cxnLst/>
              <a:rect l="l" t="t" r="r" b="b"/>
              <a:pathLst>
                <a:path w="2950845" h="360045">
                  <a:moveTo>
                    <a:pt x="0" y="359664"/>
                  </a:moveTo>
                  <a:lnTo>
                    <a:pt x="2950464" y="359664"/>
                  </a:lnTo>
                  <a:lnTo>
                    <a:pt x="2950464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40</a:t>
            </a:fld>
            <a:endParaRPr spc="-25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780C72-CB23-4B27-9DF0-B656C4A90551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609600"/>
            <a:ext cx="3846067" cy="6424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latin typeface="Carlito"/>
                <a:cs typeface="Carlito"/>
              </a:rPr>
              <a:t>Binary </a:t>
            </a:r>
            <a:r>
              <a:rPr sz="2000" b="1" spc="-10" dirty="0">
                <a:latin typeface="Carlito"/>
                <a:cs typeface="Carlito"/>
              </a:rPr>
              <a:t>Numbers: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dirty="0"/>
              <a:t>Special</a:t>
            </a:r>
            <a:r>
              <a:rPr sz="2000" spc="-80" dirty="0"/>
              <a:t> </a:t>
            </a:r>
            <a:r>
              <a:rPr sz="2000" dirty="0"/>
              <a:t>Powers</a:t>
            </a:r>
            <a:r>
              <a:rPr sz="2000" spc="-65" dirty="0"/>
              <a:t> </a:t>
            </a:r>
            <a:r>
              <a:rPr sz="2000" dirty="0"/>
              <a:t>of</a:t>
            </a:r>
            <a:r>
              <a:rPr sz="2000" spc="-9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6737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00" spc="-37" baseline="-16666" dirty="0">
                <a:latin typeface="Times New Roman"/>
                <a:cs typeface="Times New Roman"/>
              </a:rPr>
              <a:t>2</a:t>
            </a:r>
            <a:r>
              <a:rPr sz="2650" spc="-2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600200"/>
            <a:ext cx="6074537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latin typeface="Times New Roman"/>
                <a:cs typeface="Times New Roman"/>
              </a:rPr>
              <a:t>(1024</a:t>
            </a:r>
            <a:r>
              <a:rPr sz="4000">
                <a:latin typeface="Times New Roman"/>
                <a:cs typeface="Times New Roman"/>
              </a:rPr>
              <a:t>)</a:t>
            </a:r>
            <a:r>
              <a:rPr sz="4000" spc="-70">
                <a:latin typeface="Times New Roman"/>
                <a:cs typeface="Times New Roman"/>
              </a:rPr>
              <a:t> </a:t>
            </a:r>
            <a:r>
              <a:rPr sz="4000" smtClean="0">
                <a:latin typeface="Times New Roman"/>
                <a:cs typeface="Times New Roman"/>
              </a:rPr>
              <a:t>is</a:t>
            </a:r>
            <a:r>
              <a:rPr sz="4000" spc="25" smtClean="0"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6600FF"/>
                </a:solidFill>
                <a:latin typeface="Times New Roman"/>
                <a:cs typeface="Times New Roman"/>
              </a:rPr>
              <a:t>Kilo</a:t>
            </a:r>
            <a:r>
              <a:rPr sz="4000" dirty="0">
                <a:latin typeface="Times New Roman"/>
                <a:cs typeface="Times New Roman"/>
              </a:rPr>
              <a:t>, denoted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r>
              <a:rPr sz="4000" spc="-25" dirty="0">
                <a:solidFill>
                  <a:srgbClr val="6600FF"/>
                </a:solidFill>
                <a:latin typeface="Times New Roman"/>
                <a:cs typeface="Times New Roman"/>
              </a:rPr>
              <a:t>K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0" y="2298903"/>
            <a:ext cx="8577580" cy="2604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latin typeface="Times New Roman"/>
                <a:cs typeface="Times New Roman"/>
              </a:rPr>
              <a:t>2</a:t>
            </a:r>
            <a:r>
              <a:rPr sz="3975" baseline="25157" dirty="0">
                <a:latin typeface="Times New Roman"/>
                <a:cs typeface="Times New Roman"/>
              </a:rPr>
              <a:t>20</a:t>
            </a:r>
            <a:r>
              <a:rPr sz="3975" spc="480" baseline="25157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(1,048,576)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25" dirty="0"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/>
                <a:cs typeface="Times New Roman"/>
              </a:rPr>
              <a:t>Mega</a:t>
            </a:r>
            <a:r>
              <a:rPr sz="4000" dirty="0">
                <a:latin typeface="Times New Roman"/>
                <a:cs typeface="Times New Roman"/>
              </a:rPr>
              <a:t>, denoted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r>
              <a:rPr sz="40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endParaRPr sz="40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2925"/>
              </a:spcBef>
            </a:pPr>
            <a:r>
              <a:rPr sz="4000" dirty="0">
                <a:latin typeface="Times New Roman"/>
                <a:cs typeface="Times New Roman"/>
              </a:rPr>
              <a:t>2</a:t>
            </a:r>
            <a:r>
              <a:rPr sz="3975" baseline="25157" dirty="0">
                <a:latin typeface="Times New Roman"/>
                <a:cs typeface="Times New Roman"/>
              </a:rPr>
              <a:t>30</a:t>
            </a:r>
            <a:r>
              <a:rPr sz="3975" spc="480" baseline="25157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(1,073,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741,824)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6600"/>
                </a:solidFill>
                <a:latin typeface="Times New Roman"/>
                <a:cs typeface="Times New Roman"/>
              </a:rPr>
              <a:t>Giga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denoted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r>
              <a:rPr sz="4000" spc="-25" dirty="0">
                <a:solidFill>
                  <a:srgbClr val="336600"/>
                </a:solidFill>
                <a:latin typeface="Times New Roman"/>
                <a:cs typeface="Times New Roman"/>
              </a:rPr>
              <a:t>G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endParaRPr sz="4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970"/>
              </a:spcBef>
            </a:pPr>
            <a:r>
              <a:rPr sz="4000" dirty="0">
                <a:latin typeface="Times New Roman"/>
                <a:cs typeface="Times New Roman"/>
              </a:rPr>
              <a:t>2</a:t>
            </a:r>
            <a:r>
              <a:rPr sz="3975" baseline="25157" dirty="0">
                <a:latin typeface="Times New Roman"/>
                <a:cs typeface="Times New Roman"/>
              </a:rPr>
              <a:t>40</a:t>
            </a:r>
            <a:r>
              <a:rPr sz="3975" spc="465" baseline="25157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(1,099,511,628)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15" dirty="0"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66"/>
                </a:solidFill>
                <a:latin typeface="Times New Roman"/>
                <a:cs typeface="Times New Roman"/>
              </a:rPr>
              <a:t>Tera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denoted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“</a:t>
            </a:r>
            <a:r>
              <a:rPr sz="4000" spc="-2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4000" spc="-25" dirty="0">
                <a:latin typeface="Times New Roman"/>
                <a:cs typeface="Times New Roman"/>
              </a:rPr>
              <a:t>"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8912E4-1488-4024-90E3-1C33824CE2E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Number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-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Base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357855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possibilities: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2505455"/>
            <a:ext cx="6644640" cy="2904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16929" y="4932375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049272" y="2692984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1900" y="2692984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0711" y="4856175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A10057-914D-4ED4-9B6D-4788246E16B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Decimal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Decimal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(just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fun)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715255"/>
            <a:ext cx="2493645" cy="646430"/>
            <a:chOff x="5346191" y="47152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7243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7243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885182"/>
            <a:ext cx="134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2538983"/>
            <a:ext cx="2529840" cy="685800"/>
            <a:chOff x="1213103" y="2538983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2548127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2548127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728340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2538983"/>
            <a:ext cx="2529840" cy="685800"/>
            <a:chOff x="5327903" y="2538983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2548127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2548127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728340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703064"/>
            <a:ext cx="2529840" cy="685800"/>
            <a:chOff x="1213103" y="4703064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712208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712208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891532"/>
            <a:ext cx="67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4134" y="1455292"/>
            <a:ext cx="803275" cy="985519"/>
          </a:xfrm>
          <a:custGeom>
            <a:avLst/>
            <a:gdLst/>
            <a:ahLst/>
            <a:cxnLst/>
            <a:rect l="l" t="t" r="r" b="b"/>
            <a:pathLst>
              <a:path w="803275" h="985519">
                <a:moveTo>
                  <a:pt x="132136" y="105383"/>
                </a:moveTo>
                <a:lnTo>
                  <a:pt x="84578" y="117348"/>
                </a:lnTo>
                <a:lnTo>
                  <a:pt x="49018" y="142112"/>
                </a:lnTo>
                <a:lnTo>
                  <a:pt x="24320" y="176403"/>
                </a:lnTo>
                <a:lnTo>
                  <a:pt x="9140" y="217043"/>
                </a:lnTo>
                <a:lnTo>
                  <a:pt x="1647" y="262763"/>
                </a:lnTo>
                <a:lnTo>
                  <a:pt x="0" y="296418"/>
                </a:lnTo>
                <a:lnTo>
                  <a:pt x="1012" y="330581"/>
                </a:lnTo>
                <a:lnTo>
                  <a:pt x="8759" y="403987"/>
                </a:lnTo>
                <a:lnTo>
                  <a:pt x="15363" y="442341"/>
                </a:lnTo>
                <a:lnTo>
                  <a:pt x="23364" y="481584"/>
                </a:lnTo>
                <a:lnTo>
                  <a:pt x="32762" y="521081"/>
                </a:lnTo>
                <a:lnTo>
                  <a:pt x="43176" y="561086"/>
                </a:lnTo>
                <a:lnTo>
                  <a:pt x="54479" y="600837"/>
                </a:lnTo>
                <a:lnTo>
                  <a:pt x="66417" y="640207"/>
                </a:lnTo>
                <a:lnTo>
                  <a:pt x="78863" y="678942"/>
                </a:lnTo>
                <a:lnTo>
                  <a:pt x="91563" y="716661"/>
                </a:lnTo>
                <a:lnTo>
                  <a:pt x="104517" y="753237"/>
                </a:lnTo>
                <a:lnTo>
                  <a:pt x="129663" y="821055"/>
                </a:lnTo>
                <a:lnTo>
                  <a:pt x="141728" y="852043"/>
                </a:lnTo>
                <a:lnTo>
                  <a:pt x="147443" y="866648"/>
                </a:lnTo>
                <a:lnTo>
                  <a:pt x="158365" y="893699"/>
                </a:lnTo>
                <a:lnTo>
                  <a:pt x="163445" y="906145"/>
                </a:lnTo>
                <a:lnTo>
                  <a:pt x="168398" y="917956"/>
                </a:lnTo>
                <a:lnTo>
                  <a:pt x="177034" y="938657"/>
                </a:lnTo>
                <a:lnTo>
                  <a:pt x="180971" y="947928"/>
                </a:lnTo>
                <a:lnTo>
                  <a:pt x="184654" y="956183"/>
                </a:lnTo>
                <a:lnTo>
                  <a:pt x="187702" y="963168"/>
                </a:lnTo>
                <a:lnTo>
                  <a:pt x="190496" y="969645"/>
                </a:lnTo>
                <a:lnTo>
                  <a:pt x="192655" y="974725"/>
                </a:lnTo>
                <a:lnTo>
                  <a:pt x="194560" y="979043"/>
                </a:lnTo>
                <a:lnTo>
                  <a:pt x="195703" y="981329"/>
                </a:lnTo>
                <a:lnTo>
                  <a:pt x="197227" y="984758"/>
                </a:lnTo>
                <a:lnTo>
                  <a:pt x="197481" y="985393"/>
                </a:lnTo>
                <a:lnTo>
                  <a:pt x="249297" y="959485"/>
                </a:lnTo>
                <a:lnTo>
                  <a:pt x="249043" y="958977"/>
                </a:lnTo>
                <a:lnTo>
                  <a:pt x="249043" y="958850"/>
                </a:lnTo>
                <a:lnTo>
                  <a:pt x="247392" y="955167"/>
                </a:lnTo>
                <a:lnTo>
                  <a:pt x="245741" y="951357"/>
                </a:lnTo>
                <a:lnTo>
                  <a:pt x="243328" y="946150"/>
                </a:lnTo>
                <a:lnTo>
                  <a:pt x="240788" y="940181"/>
                </a:lnTo>
                <a:lnTo>
                  <a:pt x="237613" y="932815"/>
                </a:lnTo>
                <a:lnTo>
                  <a:pt x="230501" y="916178"/>
                </a:lnTo>
                <a:lnTo>
                  <a:pt x="226310" y="906145"/>
                </a:lnTo>
                <a:lnTo>
                  <a:pt x="221611" y="895350"/>
                </a:lnTo>
                <a:lnTo>
                  <a:pt x="217039" y="884047"/>
                </a:lnTo>
                <a:lnTo>
                  <a:pt x="211959" y="871728"/>
                </a:lnTo>
                <a:lnTo>
                  <a:pt x="206752" y="858647"/>
                </a:lnTo>
                <a:lnTo>
                  <a:pt x="201164" y="845058"/>
                </a:lnTo>
                <a:lnTo>
                  <a:pt x="195576" y="830707"/>
                </a:lnTo>
                <a:lnTo>
                  <a:pt x="189607" y="815721"/>
                </a:lnTo>
                <a:lnTo>
                  <a:pt x="171446" y="767715"/>
                </a:lnTo>
                <a:lnTo>
                  <a:pt x="146173" y="697484"/>
                </a:lnTo>
                <a:lnTo>
                  <a:pt x="133600" y="660400"/>
                </a:lnTo>
                <a:lnTo>
                  <a:pt x="121535" y="622554"/>
                </a:lnTo>
                <a:lnTo>
                  <a:pt x="109851" y="583946"/>
                </a:lnTo>
                <a:lnTo>
                  <a:pt x="98802" y="545211"/>
                </a:lnTo>
                <a:lnTo>
                  <a:pt x="88769" y="506603"/>
                </a:lnTo>
                <a:lnTo>
                  <a:pt x="79752" y="468122"/>
                </a:lnTo>
                <a:lnTo>
                  <a:pt x="72132" y="430784"/>
                </a:lnTo>
                <a:lnTo>
                  <a:pt x="61337" y="359156"/>
                </a:lnTo>
                <a:lnTo>
                  <a:pt x="57908" y="294767"/>
                </a:lnTo>
                <a:lnTo>
                  <a:pt x="58416" y="280670"/>
                </a:lnTo>
                <a:lnTo>
                  <a:pt x="62988" y="241300"/>
                </a:lnTo>
                <a:lnTo>
                  <a:pt x="76577" y="201168"/>
                </a:lnTo>
                <a:lnTo>
                  <a:pt x="104136" y="172212"/>
                </a:lnTo>
                <a:lnTo>
                  <a:pt x="157222" y="162052"/>
                </a:lnTo>
                <a:lnTo>
                  <a:pt x="165096" y="157861"/>
                </a:lnTo>
                <a:lnTo>
                  <a:pt x="179701" y="138557"/>
                </a:lnTo>
                <a:lnTo>
                  <a:pt x="188845" y="129286"/>
                </a:lnTo>
                <a:lnTo>
                  <a:pt x="199640" y="120396"/>
                </a:lnTo>
                <a:lnTo>
                  <a:pt x="205803" y="116205"/>
                </a:lnTo>
                <a:lnTo>
                  <a:pt x="124075" y="116205"/>
                </a:lnTo>
                <a:lnTo>
                  <a:pt x="132136" y="105383"/>
                </a:lnTo>
                <a:close/>
              </a:path>
              <a:path w="803275" h="985519">
                <a:moveTo>
                  <a:pt x="563368" y="782574"/>
                </a:moveTo>
                <a:lnTo>
                  <a:pt x="604389" y="972439"/>
                </a:lnTo>
                <a:lnTo>
                  <a:pt x="719633" y="839597"/>
                </a:lnTo>
                <a:lnTo>
                  <a:pt x="668270" y="839597"/>
                </a:lnTo>
                <a:lnTo>
                  <a:pt x="612390" y="824738"/>
                </a:lnTo>
                <a:lnTo>
                  <a:pt x="619740" y="797039"/>
                </a:lnTo>
                <a:lnTo>
                  <a:pt x="563368" y="782574"/>
                </a:lnTo>
                <a:close/>
              </a:path>
              <a:path w="803275" h="985519">
                <a:moveTo>
                  <a:pt x="619740" y="797039"/>
                </a:moveTo>
                <a:lnTo>
                  <a:pt x="612390" y="824738"/>
                </a:lnTo>
                <a:lnTo>
                  <a:pt x="668270" y="839597"/>
                </a:lnTo>
                <a:lnTo>
                  <a:pt x="675799" y="811424"/>
                </a:lnTo>
                <a:lnTo>
                  <a:pt x="619740" y="797039"/>
                </a:lnTo>
                <a:close/>
              </a:path>
              <a:path w="803275" h="985519">
                <a:moveTo>
                  <a:pt x="675799" y="811424"/>
                </a:moveTo>
                <a:lnTo>
                  <a:pt x="668270" y="839597"/>
                </a:lnTo>
                <a:lnTo>
                  <a:pt x="719633" y="839597"/>
                </a:lnTo>
                <a:lnTo>
                  <a:pt x="731643" y="825754"/>
                </a:lnTo>
                <a:lnTo>
                  <a:pt x="675799" y="811424"/>
                </a:lnTo>
                <a:close/>
              </a:path>
              <a:path w="803275" h="985519">
                <a:moveTo>
                  <a:pt x="730957" y="147093"/>
                </a:moveTo>
                <a:lnTo>
                  <a:pt x="742819" y="187833"/>
                </a:lnTo>
                <a:lnTo>
                  <a:pt x="745125" y="231775"/>
                </a:lnTo>
                <a:lnTo>
                  <a:pt x="744857" y="247142"/>
                </a:lnTo>
                <a:lnTo>
                  <a:pt x="740787" y="296418"/>
                </a:lnTo>
                <a:lnTo>
                  <a:pt x="733040" y="350774"/>
                </a:lnTo>
                <a:lnTo>
                  <a:pt x="721991" y="408940"/>
                </a:lnTo>
                <a:lnTo>
                  <a:pt x="708402" y="470154"/>
                </a:lnTo>
                <a:lnTo>
                  <a:pt x="692908" y="533019"/>
                </a:lnTo>
                <a:lnTo>
                  <a:pt x="676271" y="596519"/>
                </a:lnTo>
                <a:lnTo>
                  <a:pt x="650109" y="690372"/>
                </a:lnTo>
                <a:lnTo>
                  <a:pt x="641346" y="720725"/>
                </a:lnTo>
                <a:lnTo>
                  <a:pt x="632837" y="750443"/>
                </a:lnTo>
                <a:lnTo>
                  <a:pt x="624455" y="779272"/>
                </a:lnTo>
                <a:lnTo>
                  <a:pt x="619740" y="797039"/>
                </a:lnTo>
                <a:lnTo>
                  <a:pt x="675799" y="811424"/>
                </a:lnTo>
                <a:lnTo>
                  <a:pt x="680081" y="795401"/>
                </a:lnTo>
                <a:lnTo>
                  <a:pt x="688590" y="766318"/>
                </a:lnTo>
                <a:lnTo>
                  <a:pt x="696972" y="736727"/>
                </a:lnTo>
                <a:lnTo>
                  <a:pt x="705735" y="706120"/>
                </a:lnTo>
                <a:lnTo>
                  <a:pt x="714625" y="674878"/>
                </a:lnTo>
                <a:lnTo>
                  <a:pt x="732151" y="611251"/>
                </a:lnTo>
                <a:lnTo>
                  <a:pt x="749169" y="546989"/>
                </a:lnTo>
                <a:lnTo>
                  <a:pt x="764917" y="482981"/>
                </a:lnTo>
                <a:lnTo>
                  <a:pt x="778760" y="420243"/>
                </a:lnTo>
                <a:lnTo>
                  <a:pt x="790375" y="359156"/>
                </a:lnTo>
                <a:lnTo>
                  <a:pt x="798318" y="302260"/>
                </a:lnTo>
                <a:lnTo>
                  <a:pt x="802636" y="248793"/>
                </a:lnTo>
                <a:lnTo>
                  <a:pt x="803144" y="223774"/>
                </a:lnTo>
                <a:lnTo>
                  <a:pt x="802255" y="199771"/>
                </a:lnTo>
                <a:lnTo>
                  <a:pt x="799842" y="177546"/>
                </a:lnTo>
                <a:lnTo>
                  <a:pt x="795778" y="156083"/>
                </a:lnTo>
                <a:lnTo>
                  <a:pt x="793756" y="149606"/>
                </a:lnTo>
                <a:lnTo>
                  <a:pt x="732532" y="149606"/>
                </a:lnTo>
                <a:lnTo>
                  <a:pt x="730957" y="147093"/>
                </a:lnTo>
                <a:close/>
              </a:path>
              <a:path w="803275" h="985519">
                <a:moveTo>
                  <a:pt x="730373" y="145796"/>
                </a:moveTo>
                <a:lnTo>
                  <a:pt x="730957" y="147093"/>
                </a:lnTo>
                <a:lnTo>
                  <a:pt x="732532" y="149606"/>
                </a:lnTo>
                <a:lnTo>
                  <a:pt x="730373" y="145796"/>
                </a:lnTo>
                <a:close/>
              </a:path>
              <a:path w="803275" h="985519">
                <a:moveTo>
                  <a:pt x="792567" y="145796"/>
                </a:moveTo>
                <a:lnTo>
                  <a:pt x="730373" y="145796"/>
                </a:lnTo>
                <a:lnTo>
                  <a:pt x="732532" y="149606"/>
                </a:lnTo>
                <a:lnTo>
                  <a:pt x="793756" y="149606"/>
                </a:lnTo>
                <a:lnTo>
                  <a:pt x="792567" y="145796"/>
                </a:lnTo>
                <a:close/>
              </a:path>
              <a:path w="803275" h="985519">
                <a:moveTo>
                  <a:pt x="718583" y="57912"/>
                </a:moveTo>
                <a:lnTo>
                  <a:pt x="457196" y="57912"/>
                </a:lnTo>
                <a:lnTo>
                  <a:pt x="480945" y="58293"/>
                </a:lnTo>
                <a:lnTo>
                  <a:pt x="504440" y="59562"/>
                </a:lnTo>
                <a:lnTo>
                  <a:pt x="550414" y="64262"/>
                </a:lnTo>
                <a:lnTo>
                  <a:pt x="593848" y="72136"/>
                </a:lnTo>
                <a:lnTo>
                  <a:pt x="633726" y="82931"/>
                </a:lnTo>
                <a:lnTo>
                  <a:pt x="683891" y="104394"/>
                </a:lnTo>
                <a:lnTo>
                  <a:pt x="718943" y="130683"/>
                </a:lnTo>
                <a:lnTo>
                  <a:pt x="730957" y="147093"/>
                </a:lnTo>
                <a:lnTo>
                  <a:pt x="730373" y="145796"/>
                </a:lnTo>
                <a:lnTo>
                  <a:pt x="792567" y="145796"/>
                </a:lnTo>
                <a:lnTo>
                  <a:pt x="789555" y="136144"/>
                </a:lnTo>
                <a:lnTo>
                  <a:pt x="783205" y="121920"/>
                </a:lnTo>
                <a:lnTo>
                  <a:pt x="781935" y="119380"/>
                </a:lnTo>
                <a:lnTo>
                  <a:pt x="781046" y="118110"/>
                </a:lnTo>
                <a:lnTo>
                  <a:pt x="770632" y="102362"/>
                </a:lnTo>
                <a:lnTo>
                  <a:pt x="757805" y="87884"/>
                </a:lnTo>
                <a:lnTo>
                  <a:pt x="743454" y="75057"/>
                </a:lnTo>
                <a:lnTo>
                  <a:pt x="727452" y="63246"/>
                </a:lnTo>
                <a:lnTo>
                  <a:pt x="718583" y="57912"/>
                </a:lnTo>
                <a:close/>
              </a:path>
              <a:path w="803275" h="985519">
                <a:moveTo>
                  <a:pt x="145792" y="104648"/>
                </a:moveTo>
                <a:lnTo>
                  <a:pt x="132136" y="105383"/>
                </a:lnTo>
                <a:lnTo>
                  <a:pt x="124075" y="116205"/>
                </a:lnTo>
                <a:lnTo>
                  <a:pt x="145792" y="104648"/>
                </a:lnTo>
                <a:close/>
              </a:path>
              <a:path w="803275" h="985519">
                <a:moveTo>
                  <a:pt x="224786" y="104648"/>
                </a:moveTo>
                <a:lnTo>
                  <a:pt x="145792" y="104648"/>
                </a:lnTo>
                <a:lnTo>
                  <a:pt x="124075" y="116205"/>
                </a:lnTo>
                <a:lnTo>
                  <a:pt x="205803" y="116205"/>
                </a:lnTo>
                <a:lnTo>
                  <a:pt x="212340" y="111760"/>
                </a:lnTo>
                <a:lnTo>
                  <a:pt x="224786" y="104648"/>
                </a:lnTo>
                <a:close/>
              </a:path>
              <a:path w="803275" h="985519">
                <a:moveTo>
                  <a:pt x="456307" y="0"/>
                </a:moveTo>
                <a:lnTo>
                  <a:pt x="404999" y="1778"/>
                </a:lnTo>
                <a:lnTo>
                  <a:pt x="354580" y="6985"/>
                </a:lnTo>
                <a:lnTo>
                  <a:pt x="305812" y="15621"/>
                </a:lnTo>
                <a:lnTo>
                  <a:pt x="259965" y="27812"/>
                </a:lnTo>
                <a:lnTo>
                  <a:pt x="217420" y="43815"/>
                </a:lnTo>
                <a:lnTo>
                  <a:pt x="179193" y="64135"/>
                </a:lnTo>
                <a:lnTo>
                  <a:pt x="146935" y="89281"/>
                </a:lnTo>
                <a:lnTo>
                  <a:pt x="132136" y="105383"/>
                </a:lnTo>
                <a:lnTo>
                  <a:pt x="145792" y="104648"/>
                </a:lnTo>
                <a:lnTo>
                  <a:pt x="224786" y="104648"/>
                </a:lnTo>
                <a:lnTo>
                  <a:pt x="259965" y="88900"/>
                </a:lnTo>
                <a:lnTo>
                  <a:pt x="298573" y="76962"/>
                </a:lnTo>
                <a:lnTo>
                  <a:pt x="341118" y="67691"/>
                </a:lnTo>
                <a:lnTo>
                  <a:pt x="386584" y="61468"/>
                </a:lnTo>
                <a:lnTo>
                  <a:pt x="433574" y="58293"/>
                </a:lnTo>
                <a:lnTo>
                  <a:pt x="457196" y="57912"/>
                </a:lnTo>
                <a:lnTo>
                  <a:pt x="718583" y="57912"/>
                </a:lnTo>
                <a:lnTo>
                  <a:pt x="709926" y="52705"/>
                </a:lnTo>
                <a:lnTo>
                  <a:pt x="671191" y="34798"/>
                </a:lnTo>
                <a:lnTo>
                  <a:pt x="628138" y="20955"/>
                </a:lnTo>
                <a:lnTo>
                  <a:pt x="581656" y="10668"/>
                </a:lnTo>
                <a:lnTo>
                  <a:pt x="532634" y="3810"/>
                </a:lnTo>
                <a:lnTo>
                  <a:pt x="481834" y="381"/>
                </a:lnTo>
                <a:lnTo>
                  <a:pt x="456307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5644" y="5735218"/>
            <a:ext cx="7234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125</a:t>
            </a:r>
            <a:r>
              <a:rPr sz="3600" baseline="-20833" dirty="0">
                <a:latin typeface="Times New Roman"/>
                <a:cs typeface="Times New Roman"/>
              </a:rPr>
              <a:t>10</a:t>
            </a:r>
            <a:r>
              <a:rPr sz="3600" spc="442" baseline="-20833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=&gt;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x 10</a:t>
            </a:r>
            <a:r>
              <a:rPr sz="3600" baseline="25462" dirty="0">
                <a:latin typeface="Times New Roman"/>
                <a:cs typeface="Times New Roman"/>
              </a:rPr>
              <a:t>2</a:t>
            </a:r>
            <a:r>
              <a:rPr sz="3600" dirty="0">
                <a:latin typeface="Times New Roman"/>
                <a:cs typeface="Times New Roman"/>
              </a:rPr>
              <a:t>+2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x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10</a:t>
            </a:r>
            <a:r>
              <a:rPr sz="3600" baseline="25462" dirty="0">
                <a:latin typeface="Times New Roman"/>
                <a:cs typeface="Times New Roman"/>
              </a:rPr>
              <a:t>1</a:t>
            </a:r>
            <a:r>
              <a:rPr sz="3600" spc="-7" baseline="25462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+5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x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10</a:t>
            </a:r>
            <a:r>
              <a:rPr sz="3600" spc="-15" baseline="25462" dirty="0">
                <a:latin typeface="Times New Roman"/>
                <a:cs typeface="Times New Roman"/>
              </a:rPr>
              <a:t>0</a:t>
            </a:r>
            <a:r>
              <a:rPr sz="3600" spc="-10" dirty="0">
                <a:latin typeface="Times New Roman"/>
                <a:cs typeface="Times New Roman"/>
              </a:rPr>
              <a:t>=125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43</a:t>
            </a:fld>
            <a:endParaRPr spc="-25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9068A23-2867-4729-9AD7-65B13C30015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92913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Binary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Decimal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9255" y="2711195"/>
            <a:ext cx="173990" cy="1295400"/>
          </a:xfrm>
          <a:custGeom>
            <a:avLst/>
            <a:gdLst/>
            <a:ahLst/>
            <a:cxnLst/>
            <a:rect l="l" t="t" r="r" b="b"/>
            <a:pathLst>
              <a:path w="173989" h="1295400">
                <a:moveTo>
                  <a:pt x="115824" y="144779"/>
                </a:moveTo>
                <a:lnTo>
                  <a:pt x="57912" y="144779"/>
                </a:lnTo>
                <a:lnTo>
                  <a:pt x="57912" y="1295399"/>
                </a:lnTo>
                <a:lnTo>
                  <a:pt x="115824" y="1295399"/>
                </a:lnTo>
                <a:lnTo>
                  <a:pt x="115824" y="144779"/>
                </a:lnTo>
                <a:close/>
              </a:path>
              <a:path w="173989" h="1295400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89" h="1295400">
                <a:moveTo>
                  <a:pt x="159257" y="144779"/>
                </a:moveTo>
                <a:lnTo>
                  <a:pt x="115824" y="144779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44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494D50-FA2C-4C18-9AA1-0D8634AE1B6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414" rIns="0" bIns="0" rtlCol="0">
            <a:spAutoFit/>
          </a:bodyPr>
          <a:lstStyle/>
          <a:p>
            <a:pPr marL="252349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Times New Roman"/>
                <a:cs typeface="Times New Roman"/>
              </a:rPr>
              <a:t>Binary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Decimal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0014" rIns="0" bIns="0" rtlCol="0">
            <a:spAutoFit/>
          </a:bodyPr>
          <a:lstStyle/>
          <a:p>
            <a:pPr marL="38608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86080" algn="l"/>
              </a:tabLst>
            </a:pPr>
            <a:r>
              <a:rPr spc="-10" dirty="0"/>
              <a:t>Technique</a:t>
            </a:r>
          </a:p>
          <a:p>
            <a:pPr marL="784225" marR="3048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85495" algn="l"/>
              </a:tabLst>
            </a:pPr>
            <a:r>
              <a:rPr sz="3200" dirty="0">
                <a:latin typeface="Times New Roman"/>
                <a:cs typeface="Times New Roman"/>
              </a:rPr>
              <a:t>Multiply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150" i="1" baseline="25132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“weig 	</a:t>
            </a:r>
            <a:r>
              <a:rPr sz="3200" dirty="0">
                <a:latin typeface="Times New Roman"/>
                <a:cs typeface="Times New Roman"/>
              </a:rPr>
              <a:t>ht”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bit</a:t>
            </a:r>
            <a:endParaRPr sz="3200">
              <a:latin typeface="Times New Roman"/>
              <a:cs typeface="Times New Roman"/>
            </a:endParaRPr>
          </a:p>
          <a:p>
            <a:pPr marL="1184910" marR="124460" lvl="2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118491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weight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position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starti </a:t>
            </a:r>
            <a:r>
              <a:rPr sz="3200" dirty="0">
                <a:latin typeface="Times New Roman"/>
                <a:cs typeface="Times New Roman"/>
              </a:rPr>
              <a:t>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right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side</a:t>
            </a:r>
            <a:endParaRPr sz="3200">
              <a:latin typeface="Times New Roman"/>
              <a:cs typeface="Times New Roman"/>
            </a:endParaRPr>
          </a:p>
          <a:p>
            <a:pPr marL="78486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84860" algn="l"/>
              </a:tabLst>
            </a:pPr>
            <a:r>
              <a:rPr sz="3200" dirty="0">
                <a:latin typeface="Times New Roman"/>
                <a:cs typeface="Times New Roman"/>
              </a:rPr>
              <a:t>Add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2D9F3C7-2711-4F20-889A-6C2E608F105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263" rIns="0" bIns="0" rtlCol="0">
            <a:spAutoFit/>
          </a:bodyPr>
          <a:lstStyle/>
          <a:p>
            <a:pPr marL="3038475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latin typeface="Times New Roman"/>
                <a:cs typeface="Times New Roman"/>
              </a:rPr>
              <a:t>Examples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39" y="1522842"/>
            <a:ext cx="844423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200" spc="-20" dirty="0">
                <a:latin typeface="Times New Roman"/>
                <a:cs typeface="Times New Roman"/>
              </a:rPr>
              <a:t>EX1: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Times New Roman"/>
                <a:cs typeface="Times New Roman"/>
              </a:rPr>
              <a:t>101011</a:t>
            </a:r>
            <a:r>
              <a:rPr sz="3150" b="1" baseline="-19841" dirty="0">
                <a:latin typeface="Times New Roman"/>
                <a:cs typeface="Times New Roman"/>
              </a:rPr>
              <a:t>2</a:t>
            </a:r>
            <a:r>
              <a:rPr sz="3150" b="1" spc="67" baseline="-19841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=&gt;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1x2</a:t>
            </a:r>
            <a:r>
              <a:rPr sz="3150" b="1" baseline="25132" dirty="0">
                <a:latin typeface="Times New Roman"/>
                <a:cs typeface="Times New Roman"/>
              </a:rPr>
              <a:t>5</a:t>
            </a:r>
            <a:r>
              <a:rPr sz="3200" b="1" dirty="0">
                <a:latin typeface="Times New Roman"/>
                <a:cs typeface="Times New Roman"/>
              </a:rPr>
              <a:t>+0x2</a:t>
            </a:r>
            <a:r>
              <a:rPr sz="3150" b="1" baseline="25132" dirty="0">
                <a:latin typeface="Times New Roman"/>
                <a:cs typeface="Times New Roman"/>
              </a:rPr>
              <a:t>4</a:t>
            </a:r>
            <a:r>
              <a:rPr sz="3200" b="1" dirty="0">
                <a:latin typeface="Times New Roman"/>
                <a:cs typeface="Times New Roman"/>
              </a:rPr>
              <a:t>+1x2</a:t>
            </a:r>
            <a:r>
              <a:rPr sz="3150" b="1" baseline="25132" dirty="0">
                <a:latin typeface="Times New Roman"/>
                <a:cs typeface="Times New Roman"/>
              </a:rPr>
              <a:t>3</a:t>
            </a:r>
            <a:r>
              <a:rPr sz="3200" b="1" dirty="0">
                <a:latin typeface="Times New Roman"/>
                <a:cs typeface="Times New Roman"/>
              </a:rPr>
              <a:t>+0x2</a:t>
            </a:r>
            <a:r>
              <a:rPr sz="3150" b="1" baseline="25132" dirty="0">
                <a:latin typeface="Times New Roman"/>
                <a:cs typeface="Times New Roman"/>
              </a:rPr>
              <a:t>2</a:t>
            </a:r>
            <a:r>
              <a:rPr sz="3200" b="1" dirty="0">
                <a:latin typeface="Times New Roman"/>
                <a:cs typeface="Times New Roman"/>
              </a:rPr>
              <a:t>+1x2</a:t>
            </a:r>
            <a:r>
              <a:rPr sz="3150" b="1" baseline="25132" dirty="0">
                <a:latin typeface="Times New Roman"/>
                <a:cs typeface="Times New Roman"/>
              </a:rPr>
              <a:t>1</a:t>
            </a:r>
            <a:r>
              <a:rPr sz="3200" b="1" dirty="0">
                <a:latin typeface="Times New Roman"/>
                <a:cs typeface="Times New Roman"/>
              </a:rPr>
              <a:t>+1x2</a:t>
            </a:r>
            <a:r>
              <a:rPr sz="3150" b="1" baseline="25132" dirty="0">
                <a:latin typeface="Times New Roman"/>
                <a:cs typeface="Times New Roman"/>
              </a:rPr>
              <a:t>0</a:t>
            </a:r>
            <a:r>
              <a:rPr sz="3150" b="1" spc="75" baseline="25132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=43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latin typeface="Times New Roman"/>
                <a:cs typeface="Times New Roman"/>
              </a:rPr>
              <a:t>EX2: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78454"/>
            <a:ext cx="320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" algn="l"/>
                <a:tab pos="798830" algn="l"/>
                <a:tab pos="1103630" algn="l"/>
                <a:tab pos="1409065" algn="l"/>
                <a:tab pos="2094864" algn="l"/>
                <a:tab pos="2399665" algn="l"/>
                <a:tab pos="2704465" algn="l"/>
              </a:tabLst>
            </a:pP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400" b="1" u="none" spc="-10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. 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400" b="1" u="none" dirty="0">
                <a:latin typeface="Times New Roman"/>
                <a:cs typeface="Times New Roman"/>
              </a:rPr>
              <a:t>	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dirty="0">
                <a:latin typeface="Times New Roman"/>
                <a:cs typeface="Times New Roman"/>
              </a:rPr>
              <a:t> </a:t>
            </a:r>
            <a:r>
              <a:rPr sz="2400" b="1" u="none" spc="-25" dirty="0">
                <a:latin typeface="Times New Roman"/>
                <a:cs typeface="Times New Roman"/>
              </a:rPr>
              <a:t>)2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9009" y="3375405"/>
            <a:ext cx="51015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0+2¹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2²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+0+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(2^4)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+0+(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2^-</a:t>
            </a:r>
            <a:r>
              <a:rPr sz="2800" b="1" spc="-25" dirty="0">
                <a:latin typeface="Times New Roman"/>
                <a:cs typeface="Times New Roman"/>
              </a:rPr>
              <a:t>2)+ </a:t>
            </a:r>
            <a:r>
              <a:rPr sz="2800" b="1" dirty="0">
                <a:latin typeface="Times New Roman"/>
                <a:cs typeface="Times New Roman"/>
              </a:rPr>
              <a:t>0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(2^-</a:t>
            </a:r>
            <a:r>
              <a:rPr sz="2800" b="1" spc="-25" dirty="0">
                <a:latin typeface="Times New Roman"/>
                <a:cs typeface="Times New Roman"/>
              </a:rPr>
              <a:t>4)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001592"/>
            <a:ext cx="6278245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10110.0101)2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2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4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16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(1/4)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(1/16)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Times New Roman"/>
                <a:cs typeface="Times New Roman"/>
              </a:rPr>
              <a:t>(10110.0101)2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22.3125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0B58274-A006-4A0B-AA49-D6D4C7B37805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644" y="347421"/>
            <a:ext cx="8448675" cy="1282065"/>
            <a:chOff x="492644" y="347421"/>
            <a:chExt cx="8448675" cy="1282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853" y="546642"/>
              <a:ext cx="7766430" cy="313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9872" y="347421"/>
              <a:ext cx="583514" cy="711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8368" y="347421"/>
              <a:ext cx="662749" cy="711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644" y="1116618"/>
              <a:ext cx="4402289" cy="3035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9536" y="917397"/>
              <a:ext cx="565226" cy="711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9744" y="917397"/>
              <a:ext cx="745058" cy="71150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065" y="243992"/>
            <a:ext cx="818197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What</a:t>
            </a:r>
            <a:r>
              <a:rPr sz="25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is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largest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binary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number that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can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be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expressed</a:t>
            </a:r>
            <a:r>
              <a:rPr sz="25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with</a:t>
            </a:r>
            <a:r>
              <a:rPr sz="25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12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bits?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What is</a:t>
            </a:r>
            <a:r>
              <a:rPr sz="25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equivalent</a:t>
            </a:r>
            <a:r>
              <a:rPr sz="25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decimal</a:t>
            </a:r>
            <a:r>
              <a:rPr sz="25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1F487C"/>
                </a:solidFill>
                <a:latin typeface="Times New Roman"/>
                <a:cs typeface="Times New Roman"/>
              </a:rPr>
              <a:t>?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47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383540" y="1823897"/>
            <a:ext cx="6797675" cy="279273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FF66FF"/>
                </a:solidFill>
                <a:latin typeface="Times New Roman"/>
                <a:cs typeface="Times New Roman"/>
              </a:rPr>
              <a:t>(111111111111)</a:t>
            </a:r>
            <a:r>
              <a:rPr sz="1500" spc="-10" dirty="0">
                <a:solidFill>
                  <a:srgbClr val="FF66F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Decimal: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(111111111111)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2º+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2¹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2²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+…..+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2¹¹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FF66FF"/>
                </a:solidFill>
                <a:latin typeface="Times New Roman"/>
                <a:cs typeface="Times New Roman"/>
              </a:rPr>
              <a:t>(111111111111)</a:t>
            </a:r>
            <a:r>
              <a:rPr sz="1500" dirty="0">
                <a:solidFill>
                  <a:srgbClr val="FF66FF"/>
                </a:solidFill>
                <a:latin typeface="Times New Roman"/>
                <a:cs typeface="Times New Roman"/>
              </a:rPr>
              <a:t>2</a:t>
            </a:r>
            <a:r>
              <a:rPr sz="1500" spc="-25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66FF"/>
                </a:solidFill>
                <a:latin typeface="Times New Roman"/>
                <a:cs typeface="Times New Roman"/>
              </a:rPr>
              <a:t>=</a:t>
            </a:r>
            <a:r>
              <a:rPr sz="2400" spc="-75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66FF"/>
                </a:solidFill>
                <a:latin typeface="Times New Roman"/>
                <a:cs typeface="Times New Roman"/>
              </a:rPr>
              <a:t>4,095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0DBB4F-0364-460D-BBBF-C0A686A70B5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09994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Octal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Decimal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87723" y="2200655"/>
            <a:ext cx="1335405" cy="173990"/>
          </a:xfrm>
          <a:custGeom>
            <a:avLst/>
            <a:gdLst/>
            <a:ahLst/>
            <a:cxnLst/>
            <a:rect l="l" t="t" r="r" b="b"/>
            <a:pathLst>
              <a:path w="1335404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335404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335404" h="173989">
                <a:moveTo>
                  <a:pt x="1335024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1335024" y="115824"/>
                </a:lnTo>
                <a:lnTo>
                  <a:pt x="1335024" y="5791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48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1DA6B07-58BF-47FD-9322-2B931F8FE711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182" y="226517"/>
            <a:ext cx="29279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/>
                <a:cs typeface="Times New Roman"/>
              </a:rPr>
              <a:t>Octal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Decimal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614" y="908456"/>
            <a:ext cx="8364855" cy="35458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2270" indent="-34417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822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Multiply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 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i="1" baseline="2430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“weight”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  <a:p>
            <a:pPr marL="1179830" marR="30480" lvl="2" indent="-2279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811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side</a:t>
            </a:r>
            <a:endParaRPr sz="24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81050" algn="l"/>
              </a:tabLst>
            </a:pPr>
            <a:r>
              <a:rPr sz="3200" dirty="0">
                <a:latin typeface="Times New Roman"/>
                <a:cs typeface="Times New Roman"/>
              </a:rPr>
              <a:t>Add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770"/>
              </a:spcBef>
              <a:tabLst>
                <a:tab pos="325183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Example:MSB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-</a:t>
            </a:r>
            <a:r>
              <a:rPr sz="3200" b="1" dirty="0">
                <a:latin typeface="Times New Roman"/>
                <a:cs typeface="Times New Roman"/>
              </a:rPr>
              <a:t>LSB(Least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significat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Bit)</a:t>
            </a:r>
            <a:endParaRPr sz="3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latin typeface="Times New Roman"/>
                <a:cs typeface="Times New Roman"/>
              </a:rPr>
              <a:t>724</a:t>
            </a:r>
            <a:r>
              <a:rPr sz="2775" b="1" baseline="-19519" dirty="0">
                <a:latin typeface="Times New Roman"/>
                <a:cs typeface="Times New Roman"/>
              </a:rPr>
              <a:t>8</a:t>
            </a:r>
            <a:r>
              <a:rPr sz="2775" b="1" spc="300" baseline="-1951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=&gt;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7x8</a:t>
            </a:r>
            <a:r>
              <a:rPr sz="2775" b="1" baseline="25525" dirty="0">
                <a:latin typeface="Times New Roman"/>
                <a:cs typeface="Times New Roman"/>
              </a:rPr>
              <a:t>2</a:t>
            </a:r>
            <a:r>
              <a:rPr sz="2800" b="1" dirty="0">
                <a:latin typeface="Times New Roman"/>
                <a:cs typeface="Times New Roman"/>
              </a:rPr>
              <a:t>+2x8</a:t>
            </a:r>
            <a:r>
              <a:rPr sz="2775" b="1" baseline="25525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+4x8</a:t>
            </a:r>
            <a:r>
              <a:rPr sz="2775" b="1" baseline="25525" dirty="0">
                <a:latin typeface="Times New Roman"/>
                <a:cs typeface="Times New Roman"/>
              </a:rPr>
              <a:t>0</a:t>
            </a:r>
            <a:r>
              <a:rPr sz="2775" b="1" spc="262" baseline="255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468</a:t>
            </a:r>
            <a:r>
              <a:rPr sz="2775" b="1" spc="-15" baseline="-19519" dirty="0">
                <a:latin typeface="Times New Roman"/>
                <a:cs typeface="Times New Roman"/>
              </a:rPr>
              <a:t>10</a:t>
            </a:r>
            <a:endParaRPr sz="2775" baseline="-1951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9723" y="21351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579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49</a:t>
            </a:fld>
            <a:endParaRPr spc="-2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2DB913-7913-4810-B209-26C4E0A10B1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583" y="-8178"/>
            <a:ext cx="38652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5" dirty="0">
                <a:latin typeface="Carlito"/>
                <a:cs typeface="Carlito"/>
              </a:rPr>
              <a:t>Reference</a:t>
            </a:r>
            <a:r>
              <a:rPr sz="2000" b="1" spc="-20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707262"/>
            <a:ext cx="8057515" cy="528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1336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Fletcher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 Engineering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Approach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Digital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PHI.</a:t>
            </a:r>
            <a:endParaRPr sz="3200">
              <a:latin typeface="Times New Roman"/>
              <a:cs typeface="Times New Roman"/>
            </a:endParaRPr>
          </a:p>
          <a:p>
            <a:pPr marL="356870" marR="323215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Fundamentals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Roth,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Kenny, </a:t>
            </a:r>
            <a:r>
              <a:rPr sz="3200" dirty="0">
                <a:latin typeface="Times New Roman"/>
                <a:cs typeface="Times New Roman"/>
              </a:rPr>
              <a:t>Seventh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Edition,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Cengage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Learning</a:t>
            </a:r>
            <a:endParaRPr sz="3200">
              <a:latin typeface="Times New Roman"/>
              <a:cs typeface="Times New Roman"/>
            </a:endParaRPr>
          </a:p>
          <a:p>
            <a:pPr marL="356870" marR="20320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60" dirty="0">
                <a:latin typeface="Times New Roman"/>
                <a:cs typeface="Times New Roman"/>
              </a:rPr>
              <a:t>R.P.Jain-</a:t>
            </a:r>
            <a:r>
              <a:rPr sz="3200" dirty="0">
                <a:latin typeface="Times New Roman"/>
                <a:cs typeface="Times New Roman"/>
              </a:rPr>
              <a:t>Switching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Theory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Design- </a:t>
            </a:r>
            <a:r>
              <a:rPr sz="3200" dirty="0">
                <a:latin typeface="Times New Roman"/>
                <a:cs typeface="Times New Roman"/>
              </a:rPr>
              <a:t>TMH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Edition,2003.</a:t>
            </a:r>
            <a:endParaRPr sz="3200">
              <a:latin typeface="Times New Roman"/>
              <a:cs typeface="Times New Roman"/>
            </a:endParaRPr>
          </a:p>
          <a:p>
            <a:pPr marL="356870" marR="14224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John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M.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Yarbrough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Logic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Application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Thomson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Publications,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2006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770"/>
              </a:lnSpc>
              <a:spcBef>
                <a:spcPts val="94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CVS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Switching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Theory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Design </a:t>
            </a:r>
            <a:r>
              <a:rPr sz="3200" dirty="0">
                <a:latin typeface="Times New Roman"/>
                <a:cs typeface="Times New Roman"/>
              </a:rPr>
              <a:t>–Pearson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Education,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2005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558487-7EFF-4B49-B9E6-046E22C58C4C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19697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Hexadecimal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Decimal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040" y="4133024"/>
            <a:ext cx="2530475" cy="686435"/>
            <a:chOff x="1213040" y="4133024"/>
            <a:chExt cx="2530475" cy="686435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1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1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5323" y="2744723"/>
            <a:ext cx="1544320" cy="1468755"/>
          </a:xfrm>
          <a:custGeom>
            <a:avLst/>
            <a:gdLst/>
            <a:ahLst/>
            <a:cxnLst/>
            <a:rect l="l" t="t" r="r" b="b"/>
            <a:pathLst>
              <a:path w="1544320" h="1468754">
                <a:moveTo>
                  <a:pt x="145917" y="98642"/>
                </a:moveTo>
                <a:lnTo>
                  <a:pt x="106022" y="140655"/>
                </a:lnTo>
                <a:lnTo>
                  <a:pt x="1504061" y="1468755"/>
                </a:lnTo>
                <a:lnTo>
                  <a:pt x="1543939" y="1426845"/>
                </a:lnTo>
                <a:lnTo>
                  <a:pt x="145917" y="98642"/>
                </a:lnTo>
                <a:close/>
              </a:path>
              <a:path w="1544320" h="1468754">
                <a:moveTo>
                  <a:pt x="0" y="0"/>
                </a:moveTo>
                <a:lnTo>
                  <a:pt x="66166" y="182625"/>
                </a:lnTo>
                <a:lnTo>
                  <a:pt x="106022" y="140655"/>
                </a:lnTo>
                <a:lnTo>
                  <a:pt x="84962" y="120650"/>
                </a:lnTo>
                <a:lnTo>
                  <a:pt x="124967" y="78739"/>
                </a:lnTo>
                <a:lnTo>
                  <a:pt x="164816" y="78739"/>
                </a:lnTo>
                <a:lnTo>
                  <a:pt x="185800" y="56641"/>
                </a:lnTo>
                <a:lnTo>
                  <a:pt x="0" y="0"/>
                </a:lnTo>
                <a:close/>
              </a:path>
              <a:path w="1544320" h="1468754">
                <a:moveTo>
                  <a:pt x="124967" y="78739"/>
                </a:moveTo>
                <a:lnTo>
                  <a:pt x="84962" y="120650"/>
                </a:lnTo>
                <a:lnTo>
                  <a:pt x="106022" y="140655"/>
                </a:lnTo>
                <a:lnTo>
                  <a:pt x="145917" y="98642"/>
                </a:lnTo>
                <a:lnTo>
                  <a:pt x="124967" y="78739"/>
                </a:lnTo>
                <a:close/>
              </a:path>
              <a:path w="1544320" h="1468754">
                <a:moveTo>
                  <a:pt x="164816" y="78739"/>
                </a:moveTo>
                <a:lnTo>
                  <a:pt x="124967" y="78739"/>
                </a:lnTo>
                <a:lnTo>
                  <a:pt x="145917" y="98642"/>
                </a:lnTo>
                <a:lnTo>
                  <a:pt x="164816" y="7873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50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892A3D-F7E5-47C3-9F21-61A1BA879A11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414" rIns="0" bIns="0" rtlCol="0">
            <a:spAutoFit/>
          </a:bodyPr>
          <a:lstStyle/>
          <a:p>
            <a:pPr marL="1993264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Times New Roman"/>
                <a:cs typeface="Times New Roman"/>
              </a:rPr>
              <a:t>Hexadecimal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Decimal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44" y="1522842"/>
            <a:ext cx="8166100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076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4076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  <a:p>
            <a:pPr marL="805815" marR="5588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807085" algn="l"/>
              </a:tabLst>
            </a:pPr>
            <a:r>
              <a:rPr sz="3200" dirty="0">
                <a:latin typeface="Times New Roman"/>
                <a:cs typeface="Times New Roman"/>
              </a:rPr>
              <a:t>Multiply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</a:t>
            </a:r>
            <a:r>
              <a:rPr sz="3150" i="1" baseline="25132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“wei 	</a:t>
            </a:r>
            <a:r>
              <a:rPr sz="3200" dirty="0">
                <a:latin typeface="Times New Roman"/>
                <a:cs typeface="Times New Roman"/>
              </a:rPr>
              <a:t>ght”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  <a:p>
            <a:pPr marL="1206500" marR="149860" lvl="2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12065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weight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position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starti </a:t>
            </a:r>
            <a:r>
              <a:rPr sz="3200" dirty="0">
                <a:latin typeface="Times New Roman"/>
                <a:cs typeface="Times New Roman"/>
              </a:rPr>
              <a:t>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right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side</a:t>
            </a:r>
            <a:endParaRPr sz="3200">
              <a:latin typeface="Times New Roman"/>
              <a:cs typeface="Times New Roman"/>
            </a:endParaRPr>
          </a:p>
          <a:p>
            <a:pPr marL="8064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806450" algn="l"/>
              </a:tabLst>
            </a:pPr>
            <a:r>
              <a:rPr sz="3200" dirty="0">
                <a:latin typeface="Times New Roman"/>
                <a:cs typeface="Times New Roman"/>
              </a:rPr>
              <a:t>Add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27447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579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51</a:t>
            </a:fld>
            <a:endParaRPr spc="-2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FFB130-4A64-47EE-82EE-9A9EF237F1A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477" rIns="0" bIns="0" rtlCol="0">
            <a:spAutoFit/>
          </a:bodyPr>
          <a:lstStyle/>
          <a:p>
            <a:pPr marL="323405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375" y="2782646"/>
            <a:ext cx="661924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4609465" algn="l"/>
                <a:tab pos="5449570" algn="l"/>
              </a:tabLst>
            </a:pPr>
            <a:r>
              <a:rPr sz="3200" b="1" dirty="0">
                <a:latin typeface="Times New Roman"/>
                <a:cs typeface="Times New Roman"/>
              </a:rPr>
              <a:t>ABC.</a:t>
            </a:r>
            <a:r>
              <a:rPr sz="3150" b="1" baseline="-19841" dirty="0">
                <a:latin typeface="Times New Roman"/>
                <a:cs typeface="Times New Roman"/>
              </a:rPr>
              <a:t>16</a:t>
            </a:r>
            <a:r>
              <a:rPr sz="3150" b="1" spc="382" baseline="-19841" dirty="0">
                <a:latin typeface="Times New Roman"/>
                <a:cs typeface="Times New Roman"/>
              </a:rPr>
              <a:t> </a:t>
            </a:r>
            <a:r>
              <a:rPr sz="3200" b="1" spc="70" dirty="0">
                <a:latin typeface="Times New Roman"/>
                <a:cs typeface="Times New Roman"/>
              </a:rPr>
              <a:t>=&gt;C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16</a:t>
            </a:r>
            <a:r>
              <a:rPr sz="3150" b="1" baseline="25132" dirty="0">
                <a:latin typeface="Times New Roman"/>
                <a:cs typeface="Times New Roman"/>
              </a:rPr>
              <a:t>0</a:t>
            </a:r>
            <a:r>
              <a:rPr sz="3150" b="1" spc="352" baseline="25132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12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x</a:t>
            </a:r>
            <a:r>
              <a:rPr sz="3200" b="1" dirty="0">
                <a:latin typeface="Times New Roman"/>
                <a:cs typeface="Times New Roman"/>
              </a:rPr>
              <a:t>	1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=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25" dirty="0"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  <a:p>
            <a:pPr marL="1918335">
              <a:lnSpc>
                <a:spcPct val="100000"/>
              </a:lnSpc>
              <a:tabLst>
                <a:tab pos="4486275" algn="l"/>
                <a:tab pos="5427980" algn="l"/>
              </a:tabLst>
            </a:pPr>
            <a:r>
              <a:rPr sz="3200" b="1" dirty="0">
                <a:latin typeface="Times New Roman"/>
                <a:cs typeface="Times New Roman"/>
              </a:rPr>
              <a:t>B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16</a:t>
            </a:r>
            <a:r>
              <a:rPr sz="3150" b="1" baseline="25132" dirty="0">
                <a:latin typeface="Times New Roman"/>
                <a:cs typeface="Times New Roman"/>
              </a:rPr>
              <a:t>1</a:t>
            </a:r>
            <a:r>
              <a:rPr sz="3150" b="1" spc="352" baseline="25132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 11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x</a:t>
            </a:r>
            <a:r>
              <a:rPr sz="3200" b="1" dirty="0">
                <a:latin typeface="Times New Roman"/>
                <a:cs typeface="Times New Roman"/>
              </a:rPr>
              <a:t>	16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=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25" dirty="0">
                <a:latin typeface="Times New Roman"/>
                <a:cs typeface="Times New Roman"/>
              </a:rPr>
              <a:t>176</a:t>
            </a:r>
            <a:endParaRPr sz="3200">
              <a:latin typeface="Times New Roman"/>
              <a:cs typeface="Times New Roman"/>
            </a:endParaRPr>
          </a:p>
          <a:p>
            <a:pPr marL="191833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16</a:t>
            </a:r>
            <a:r>
              <a:rPr sz="3150" b="1" baseline="25132" dirty="0">
                <a:latin typeface="Times New Roman"/>
                <a:cs typeface="Times New Roman"/>
              </a:rPr>
              <a:t>2</a:t>
            </a:r>
            <a:r>
              <a:rPr sz="3150" b="1" spc="345" baseline="25132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10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256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2560</a:t>
            </a:r>
            <a:endParaRPr sz="320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1920"/>
              </a:spcBef>
            </a:pPr>
            <a:r>
              <a:rPr sz="3200" b="1" spc="-10" dirty="0">
                <a:latin typeface="Times New Roman"/>
                <a:cs typeface="Times New Roman"/>
              </a:rPr>
              <a:t>2748</a:t>
            </a:r>
            <a:r>
              <a:rPr sz="3150" b="1" spc="-15" baseline="-19841" dirty="0">
                <a:latin typeface="Times New Roman"/>
                <a:cs typeface="Times New Roman"/>
              </a:rPr>
              <a:t>10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43434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52</a:t>
            </a:fld>
            <a:endParaRPr spc="-2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C2A181-046D-4083-B1C4-E7EB60D8A2CE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92595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Decimal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Binary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3055" y="2897123"/>
            <a:ext cx="173990" cy="1066800"/>
          </a:xfrm>
          <a:custGeom>
            <a:avLst/>
            <a:gdLst/>
            <a:ahLst/>
            <a:cxnLst/>
            <a:rect l="l" t="t" r="r" b="b"/>
            <a:pathLst>
              <a:path w="173989" h="1066800">
                <a:moveTo>
                  <a:pt x="57912" y="893063"/>
                </a:moveTo>
                <a:lnTo>
                  <a:pt x="0" y="893063"/>
                </a:lnTo>
                <a:lnTo>
                  <a:pt x="86868" y="1066800"/>
                </a:lnTo>
                <a:lnTo>
                  <a:pt x="159257" y="922019"/>
                </a:lnTo>
                <a:lnTo>
                  <a:pt x="57912" y="922019"/>
                </a:lnTo>
                <a:lnTo>
                  <a:pt x="57912" y="893063"/>
                </a:lnTo>
                <a:close/>
              </a:path>
              <a:path w="173989" h="1066800">
                <a:moveTo>
                  <a:pt x="115824" y="0"/>
                </a:moveTo>
                <a:lnTo>
                  <a:pt x="57912" y="0"/>
                </a:lnTo>
                <a:lnTo>
                  <a:pt x="57912" y="922019"/>
                </a:lnTo>
                <a:lnTo>
                  <a:pt x="115824" y="922019"/>
                </a:lnTo>
                <a:lnTo>
                  <a:pt x="115824" y="0"/>
                </a:lnTo>
                <a:close/>
              </a:path>
              <a:path w="173989" h="1066800">
                <a:moveTo>
                  <a:pt x="173736" y="893063"/>
                </a:moveTo>
                <a:lnTo>
                  <a:pt x="115824" y="893063"/>
                </a:lnTo>
                <a:lnTo>
                  <a:pt x="115824" y="922019"/>
                </a:lnTo>
                <a:lnTo>
                  <a:pt x="159257" y="922019"/>
                </a:lnTo>
                <a:lnTo>
                  <a:pt x="173736" y="893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53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20EA4F4-0E9A-4090-B636-66B37D5B6CFE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792" y="-35305"/>
            <a:ext cx="358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Decimal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to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Binary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400163"/>
            <a:ext cx="8029575" cy="58140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6870" algn="l"/>
              </a:tabLst>
            </a:pPr>
            <a:r>
              <a:rPr sz="2600" b="1" dirty="0">
                <a:latin typeface="Times New Roman"/>
                <a:cs typeface="Times New Roman"/>
              </a:rPr>
              <a:t>Integer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part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conversion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Successive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division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keep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track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remainde 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until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quotient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zero.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first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remainder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least-</a:t>
            </a:r>
            <a:r>
              <a:rPr sz="2600" dirty="0">
                <a:latin typeface="Times New Roman"/>
                <a:cs typeface="Times New Roman"/>
              </a:rPr>
              <a:t>significant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bit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remainder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most-</a:t>
            </a:r>
            <a:r>
              <a:rPr sz="2600" dirty="0">
                <a:latin typeface="Times New Roman"/>
                <a:cs typeface="Times New Roman"/>
              </a:rPr>
              <a:t>significant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bit</a:t>
            </a:r>
            <a:endParaRPr sz="2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</a:tabLst>
            </a:pPr>
            <a:r>
              <a:rPr sz="2600" b="1" dirty="0">
                <a:latin typeface="Times New Roman"/>
                <a:cs typeface="Times New Roman"/>
              </a:rPr>
              <a:t>Fractional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part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conversion.</a:t>
            </a:r>
            <a:endParaRPr sz="2600">
              <a:latin typeface="Times New Roman"/>
              <a:cs typeface="Times New Roman"/>
            </a:endParaRPr>
          </a:p>
          <a:p>
            <a:pPr marL="756285" marR="55880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Successive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multiplication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two.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integer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 </a:t>
            </a:r>
            <a:r>
              <a:rPr sz="2600" dirty="0">
                <a:latin typeface="Times New Roman"/>
                <a:cs typeface="Times New Roman"/>
              </a:rPr>
              <a:t>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product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becomes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numeral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binary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take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si de.</a:t>
            </a:r>
            <a:endParaRPr sz="2600">
              <a:latin typeface="Times New Roman"/>
              <a:cs typeface="Times New Roman"/>
            </a:endParaRPr>
          </a:p>
          <a:p>
            <a:pPr marL="756285" marR="80010" lvl="1" indent="-287020" algn="just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fractional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again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multiplied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5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this </a:t>
            </a:r>
            <a:r>
              <a:rPr sz="2600" dirty="0">
                <a:latin typeface="Times New Roman"/>
                <a:cs typeface="Times New Roman"/>
              </a:rPr>
              <a:t>process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repeated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untill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fractional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reaches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zero</a:t>
            </a:r>
            <a:endParaRPr sz="2600">
              <a:latin typeface="Times New Roman"/>
              <a:cs typeface="Times New Roman"/>
            </a:endParaRPr>
          </a:p>
          <a:p>
            <a:pPr marL="756285" marR="34290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first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product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integer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MSB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last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product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integ </a:t>
            </a:r>
            <a:r>
              <a:rPr sz="2600" dirty="0">
                <a:latin typeface="Times New Roman"/>
                <a:cs typeface="Times New Roman"/>
              </a:rPr>
              <a:t>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LSB</a:t>
            </a:r>
            <a:r>
              <a:rPr sz="2600" spc="-20" dirty="0">
                <a:latin typeface="Times New Roman"/>
                <a:cs typeface="Times New Roman"/>
              </a:rPr>
              <a:t> bits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208E71-C367-4E0E-A560-52920FEA4D6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65" y="440449"/>
            <a:ext cx="7723400" cy="53432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55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8F0217-F1CD-4FAD-948C-7877AA0947E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420"/>
            <a:ext cx="9861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arlito"/>
                <a:cs typeface="Carlito"/>
              </a:rPr>
              <a:t>(345)</a:t>
            </a:r>
            <a:r>
              <a:rPr sz="1600" spc="-1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7298" y="1192212"/>
          <a:ext cx="6922134" cy="492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195"/>
                <a:gridCol w="2499995"/>
                <a:gridCol w="2607944"/>
              </a:tblGrid>
              <a:tr h="509270"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spc="-6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spc="-120" dirty="0">
                          <a:latin typeface="Times New Roman"/>
                          <a:cs typeface="Times New Roman"/>
                        </a:rPr>
                        <a:t>Divided</a:t>
                      </a:r>
                      <a:r>
                        <a:rPr sz="2400" b="1" i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14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400" b="1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i="1" spc="-105" dirty="0">
                          <a:latin typeface="Times New Roman"/>
                          <a:cs typeface="Times New Roman"/>
                        </a:rPr>
                        <a:t>Remainder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i="1" spc="-25" dirty="0">
                          <a:latin typeface="Times New Roman"/>
                          <a:cs typeface="Times New Roman"/>
                        </a:rPr>
                        <a:t>345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345/2=172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i="1" spc="-25" dirty="0">
                          <a:latin typeface="Times New Roman"/>
                          <a:cs typeface="Times New Roman"/>
                        </a:rPr>
                        <a:t>172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172/2=86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25" dirty="0">
                          <a:latin typeface="Times New Roman"/>
                          <a:cs typeface="Times New Roman"/>
                        </a:rPr>
                        <a:t>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86/2=43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25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43/2=21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21/2=10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10/2=5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5/2=2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2/2=1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i="1" spc="-50" dirty="0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05" y="491070"/>
            <a:ext cx="7396707" cy="3994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354279"/>
            <a:ext cx="74288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Convert</a:t>
            </a:r>
            <a:r>
              <a:rPr sz="3200" b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3200" b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decimal</a:t>
            </a:r>
            <a:r>
              <a:rPr sz="3200" b="1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number</a:t>
            </a:r>
            <a:r>
              <a:rPr sz="3200" b="1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345</a:t>
            </a:r>
            <a:r>
              <a:rPr sz="3200" b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to</a:t>
            </a:r>
            <a:r>
              <a:rPr sz="3200" b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Times New Roman"/>
                <a:cs typeface="Times New Roman"/>
              </a:rPr>
              <a:t>binary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37704" y="1845564"/>
            <a:ext cx="119380" cy="3746500"/>
          </a:xfrm>
          <a:custGeom>
            <a:avLst/>
            <a:gdLst/>
            <a:ahLst/>
            <a:cxnLst/>
            <a:rect l="l" t="t" r="r" b="b"/>
            <a:pathLst>
              <a:path w="119379" h="3746500">
                <a:moveTo>
                  <a:pt x="59436" y="79248"/>
                </a:moveTo>
                <a:lnTo>
                  <a:pt x="39624" y="92456"/>
                </a:lnTo>
                <a:lnTo>
                  <a:pt x="39624" y="3745991"/>
                </a:lnTo>
                <a:lnTo>
                  <a:pt x="79248" y="3745992"/>
                </a:lnTo>
                <a:lnTo>
                  <a:pt x="79248" y="92456"/>
                </a:lnTo>
                <a:lnTo>
                  <a:pt x="59436" y="79248"/>
                </a:lnTo>
                <a:close/>
              </a:path>
              <a:path w="119379" h="3746500">
                <a:moveTo>
                  <a:pt x="59436" y="0"/>
                </a:moveTo>
                <a:lnTo>
                  <a:pt x="0" y="118872"/>
                </a:lnTo>
                <a:lnTo>
                  <a:pt x="39624" y="92456"/>
                </a:lnTo>
                <a:lnTo>
                  <a:pt x="39624" y="79248"/>
                </a:lnTo>
                <a:lnTo>
                  <a:pt x="99060" y="79248"/>
                </a:lnTo>
                <a:lnTo>
                  <a:pt x="59436" y="0"/>
                </a:lnTo>
                <a:close/>
              </a:path>
              <a:path w="119379" h="3746500">
                <a:moveTo>
                  <a:pt x="99060" y="79248"/>
                </a:moveTo>
                <a:lnTo>
                  <a:pt x="79248" y="79248"/>
                </a:lnTo>
                <a:lnTo>
                  <a:pt x="79248" y="92456"/>
                </a:lnTo>
                <a:lnTo>
                  <a:pt x="118872" y="118872"/>
                </a:lnTo>
                <a:lnTo>
                  <a:pt x="99060" y="79248"/>
                </a:lnTo>
                <a:close/>
              </a:path>
              <a:path w="119379" h="3746500">
                <a:moveTo>
                  <a:pt x="59436" y="79248"/>
                </a:moveTo>
                <a:lnTo>
                  <a:pt x="39624" y="79248"/>
                </a:lnTo>
                <a:lnTo>
                  <a:pt x="39624" y="92456"/>
                </a:lnTo>
                <a:lnTo>
                  <a:pt x="59436" y="79248"/>
                </a:lnTo>
                <a:close/>
              </a:path>
              <a:path w="119379" h="3746500">
                <a:moveTo>
                  <a:pt x="79248" y="79248"/>
                </a:moveTo>
                <a:lnTo>
                  <a:pt x="59436" y="79248"/>
                </a:lnTo>
                <a:lnTo>
                  <a:pt x="79248" y="92456"/>
                </a:lnTo>
                <a:lnTo>
                  <a:pt x="79248" y="7924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5979" y="1697735"/>
            <a:ext cx="4249420" cy="4170045"/>
            <a:chOff x="2125979" y="1697735"/>
            <a:chExt cx="4249420" cy="4170045"/>
          </a:xfrm>
        </p:grpSpPr>
        <p:sp>
          <p:nvSpPr>
            <p:cNvPr id="8" name="object 8"/>
            <p:cNvSpPr/>
            <p:nvPr/>
          </p:nvSpPr>
          <p:spPr>
            <a:xfrm>
              <a:off x="4933187" y="1702307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0" y="216407"/>
                  </a:moveTo>
                  <a:lnTo>
                    <a:pt x="4638" y="177511"/>
                  </a:lnTo>
                  <a:lnTo>
                    <a:pt x="18014" y="140901"/>
                  </a:lnTo>
                  <a:lnTo>
                    <a:pt x="39313" y="107188"/>
                  </a:lnTo>
                  <a:lnTo>
                    <a:pt x="67724" y="76983"/>
                  </a:lnTo>
                  <a:lnTo>
                    <a:pt x="102436" y="50900"/>
                  </a:lnTo>
                  <a:lnTo>
                    <a:pt x="142635" y="29548"/>
                  </a:lnTo>
                  <a:lnTo>
                    <a:pt x="187509" y="13540"/>
                  </a:lnTo>
                  <a:lnTo>
                    <a:pt x="236247" y="3487"/>
                  </a:lnTo>
                  <a:lnTo>
                    <a:pt x="288036" y="0"/>
                  </a:lnTo>
                  <a:lnTo>
                    <a:pt x="339824" y="3487"/>
                  </a:lnTo>
                  <a:lnTo>
                    <a:pt x="388562" y="13540"/>
                  </a:lnTo>
                  <a:lnTo>
                    <a:pt x="433436" y="29548"/>
                  </a:lnTo>
                  <a:lnTo>
                    <a:pt x="473635" y="50900"/>
                  </a:lnTo>
                  <a:lnTo>
                    <a:pt x="508347" y="76983"/>
                  </a:lnTo>
                  <a:lnTo>
                    <a:pt x="536758" y="107187"/>
                  </a:lnTo>
                  <a:lnTo>
                    <a:pt x="558057" y="140901"/>
                  </a:lnTo>
                  <a:lnTo>
                    <a:pt x="571433" y="177511"/>
                  </a:lnTo>
                  <a:lnTo>
                    <a:pt x="576072" y="216407"/>
                  </a:lnTo>
                  <a:lnTo>
                    <a:pt x="571433" y="255304"/>
                  </a:lnTo>
                  <a:lnTo>
                    <a:pt x="558057" y="291914"/>
                  </a:lnTo>
                  <a:lnTo>
                    <a:pt x="536758" y="325627"/>
                  </a:lnTo>
                  <a:lnTo>
                    <a:pt x="508347" y="355832"/>
                  </a:lnTo>
                  <a:lnTo>
                    <a:pt x="473635" y="381915"/>
                  </a:lnTo>
                  <a:lnTo>
                    <a:pt x="433436" y="403267"/>
                  </a:lnTo>
                  <a:lnTo>
                    <a:pt x="388562" y="419275"/>
                  </a:lnTo>
                  <a:lnTo>
                    <a:pt x="339824" y="429328"/>
                  </a:lnTo>
                  <a:lnTo>
                    <a:pt x="288036" y="432815"/>
                  </a:lnTo>
                  <a:lnTo>
                    <a:pt x="236247" y="429328"/>
                  </a:lnTo>
                  <a:lnTo>
                    <a:pt x="187509" y="419275"/>
                  </a:lnTo>
                  <a:lnTo>
                    <a:pt x="142635" y="403267"/>
                  </a:lnTo>
                  <a:lnTo>
                    <a:pt x="102436" y="381915"/>
                  </a:lnTo>
                  <a:lnTo>
                    <a:pt x="67724" y="355832"/>
                  </a:lnTo>
                  <a:lnTo>
                    <a:pt x="39313" y="325627"/>
                  </a:lnTo>
                  <a:lnTo>
                    <a:pt x="18014" y="291914"/>
                  </a:lnTo>
                  <a:lnTo>
                    <a:pt x="4638" y="255304"/>
                  </a:lnTo>
                  <a:lnTo>
                    <a:pt x="0" y="2164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2491" y="2128773"/>
              <a:ext cx="2667635" cy="322580"/>
            </a:xfrm>
            <a:custGeom>
              <a:avLst/>
              <a:gdLst/>
              <a:ahLst/>
              <a:cxnLst/>
              <a:rect l="l" t="t" r="r" b="b"/>
              <a:pathLst>
                <a:path w="2667635" h="322580">
                  <a:moveTo>
                    <a:pt x="71755" y="246887"/>
                  </a:moveTo>
                  <a:lnTo>
                    <a:pt x="0" y="292862"/>
                  </a:lnTo>
                  <a:lnTo>
                    <a:pt x="79882" y="322579"/>
                  </a:lnTo>
                  <a:lnTo>
                    <a:pt x="76637" y="292353"/>
                  </a:lnTo>
                  <a:lnTo>
                    <a:pt x="63753" y="292353"/>
                  </a:lnTo>
                  <a:lnTo>
                    <a:pt x="62483" y="279780"/>
                  </a:lnTo>
                  <a:lnTo>
                    <a:pt x="75141" y="278421"/>
                  </a:lnTo>
                  <a:lnTo>
                    <a:pt x="71755" y="246887"/>
                  </a:lnTo>
                  <a:close/>
                </a:path>
                <a:path w="2667635" h="322580">
                  <a:moveTo>
                    <a:pt x="75141" y="278421"/>
                  </a:moveTo>
                  <a:lnTo>
                    <a:pt x="62483" y="279780"/>
                  </a:lnTo>
                  <a:lnTo>
                    <a:pt x="63753" y="292353"/>
                  </a:lnTo>
                  <a:lnTo>
                    <a:pt x="76490" y="290986"/>
                  </a:lnTo>
                  <a:lnTo>
                    <a:pt x="75141" y="278421"/>
                  </a:lnTo>
                  <a:close/>
                </a:path>
                <a:path w="2667635" h="322580">
                  <a:moveTo>
                    <a:pt x="76490" y="290986"/>
                  </a:moveTo>
                  <a:lnTo>
                    <a:pt x="63753" y="292353"/>
                  </a:lnTo>
                  <a:lnTo>
                    <a:pt x="76637" y="292353"/>
                  </a:lnTo>
                  <a:lnTo>
                    <a:pt x="76490" y="290986"/>
                  </a:lnTo>
                  <a:close/>
                </a:path>
                <a:path w="2667635" h="322580">
                  <a:moveTo>
                    <a:pt x="2666365" y="0"/>
                  </a:moveTo>
                  <a:lnTo>
                    <a:pt x="75141" y="278421"/>
                  </a:lnTo>
                  <a:lnTo>
                    <a:pt x="76490" y="290986"/>
                  </a:lnTo>
                  <a:lnTo>
                    <a:pt x="2667635" y="12700"/>
                  </a:lnTo>
                  <a:lnTo>
                    <a:pt x="2666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3627" y="2278379"/>
              <a:ext cx="792480" cy="3529965"/>
            </a:xfrm>
            <a:custGeom>
              <a:avLst/>
              <a:gdLst/>
              <a:ahLst/>
              <a:cxnLst/>
              <a:rect l="l" t="t" r="r" b="b"/>
              <a:pathLst>
                <a:path w="792479" h="3529965">
                  <a:moveTo>
                    <a:pt x="289560" y="216408"/>
                  </a:moveTo>
                  <a:lnTo>
                    <a:pt x="294666" y="172797"/>
                  </a:lnTo>
                  <a:lnTo>
                    <a:pt x="309312" y="132177"/>
                  </a:lnTo>
                  <a:lnTo>
                    <a:pt x="332489" y="95417"/>
                  </a:lnTo>
                  <a:lnTo>
                    <a:pt x="363188" y="63388"/>
                  </a:lnTo>
                  <a:lnTo>
                    <a:pt x="400399" y="36962"/>
                  </a:lnTo>
                  <a:lnTo>
                    <a:pt x="443114" y="17008"/>
                  </a:lnTo>
                  <a:lnTo>
                    <a:pt x="490324" y="4397"/>
                  </a:lnTo>
                  <a:lnTo>
                    <a:pt x="541020" y="0"/>
                  </a:lnTo>
                  <a:lnTo>
                    <a:pt x="591715" y="4397"/>
                  </a:lnTo>
                  <a:lnTo>
                    <a:pt x="638925" y="17008"/>
                  </a:lnTo>
                  <a:lnTo>
                    <a:pt x="681640" y="36962"/>
                  </a:lnTo>
                  <a:lnTo>
                    <a:pt x="718851" y="63388"/>
                  </a:lnTo>
                  <a:lnTo>
                    <a:pt x="749550" y="95417"/>
                  </a:lnTo>
                  <a:lnTo>
                    <a:pt x="772727" y="132177"/>
                  </a:lnTo>
                  <a:lnTo>
                    <a:pt x="787373" y="172797"/>
                  </a:lnTo>
                  <a:lnTo>
                    <a:pt x="792480" y="216408"/>
                  </a:lnTo>
                  <a:lnTo>
                    <a:pt x="787373" y="260018"/>
                  </a:lnTo>
                  <a:lnTo>
                    <a:pt x="772727" y="300638"/>
                  </a:lnTo>
                  <a:lnTo>
                    <a:pt x="749550" y="337398"/>
                  </a:lnTo>
                  <a:lnTo>
                    <a:pt x="718851" y="369427"/>
                  </a:lnTo>
                  <a:lnTo>
                    <a:pt x="681640" y="395853"/>
                  </a:lnTo>
                  <a:lnTo>
                    <a:pt x="638925" y="415807"/>
                  </a:lnTo>
                  <a:lnTo>
                    <a:pt x="591715" y="428418"/>
                  </a:lnTo>
                  <a:lnTo>
                    <a:pt x="541020" y="432816"/>
                  </a:lnTo>
                  <a:lnTo>
                    <a:pt x="490324" y="428418"/>
                  </a:lnTo>
                  <a:lnTo>
                    <a:pt x="443114" y="415807"/>
                  </a:lnTo>
                  <a:lnTo>
                    <a:pt x="400399" y="395853"/>
                  </a:lnTo>
                  <a:lnTo>
                    <a:pt x="363188" y="369427"/>
                  </a:lnTo>
                  <a:lnTo>
                    <a:pt x="332489" y="337398"/>
                  </a:lnTo>
                  <a:lnTo>
                    <a:pt x="309312" y="300638"/>
                  </a:lnTo>
                  <a:lnTo>
                    <a:pt x="294666" y="260018"/>
                  </a:lnTo>
                  <a:lnTo>
                    <a:pt x="289560" y="216408"/>
                  </a:lnTo>
                  <a:close/>
                </a:path>
                <a:path w="792479" h="3529965">
                  <a:moveTo>
                    <a:pt x="146304" y="647700"/>
                  </a:moveTo>
                  <a:lnTo>
                    <a:pt x="151410" y="604410"/>
                  </a:lnTo>
                  <a:lnTo>
                    <a:pt x="166056" y="564082"/>
                  </a:lnTo>
                  <a:lnTo>
                    <a:pt x="189233" y="527582"/>
                  </a:lnTo>
                  <a:lnTo>
                    <a:pt x="219932" y="495776"/>
                  </a:lnTo>
                  <a:lnTo>
                    <a:pt x="257143" y="469530"/>
                  </a:lnTo>
                  <a:lnTo>
                    <a:pt x="299858" y="449710"/>
                  </a:lnTo>
                  <a:lnTo>
                    <a:pt x="347068" y="437184"/>
                  </a:lnTo>
                  <a:lnTo>
                    <a:pt x="397763" y="432816"/>
                  </a:lnTo>
                  <a:lnTo>
                    <a:pt x="448459" y="437184"/>
                  </a:lnTo>
                  <a:lnTo>
                    <a:pt x="495669" y="449710"/>
                  </a:lnTo>
                  <a:lnTo>
                    <a:pt x="538384" y="469530"/>
                  </a:lnTo>
                  <a:lnTo>
                    <a:pt x="575595" y="495776"/>
                  </a:lnTo>
                  <a:lnTo>
                    <a:pt x="606294" y="527582"/>
                  </a:lnTo>
                  <a:lnTo>
                    <a:pt x="629471" y="564082"/>
                  </a:lnTo>
                  <a:lnTo>
                    <a:pt x="644117" y="604410"/>
                  </a:lnTo>
                  <a:lnTo>
                    <a:pt x="649224" y="647700"/>
                  </a:lnTo>
                  <a:lnTo>
                    <a:pt x="644117" y="690989"/>
                  </a:lnTo>
                  <a:lnTo>
                    <a:pt x="629471" y="731317"/>
                  </a:lnTo>
                  <a:lnTo>
                    <a:pt x="606294" y="767817"/>
                  </a:lnTo>
                  <a:lnTo>
                    <a:pt x="575595" y="799623"/>
                  </a:lnTo>
                  <a:lnTo>
                    <a:pt x="538384" y="825869"/>
                  </a:lnTo>
                  <a:lnTo>
                    <a:pt x="495669" y="845689"/>
                  </a:lnTo>
                  <a:lnTo>
                    <a:pt x="448459" y="858215"/>
                  </a:lnTo>
                  <a:lnTo>
                    <a:pt x="397763" y="862584"/>
                  </a:lnTo>
                  <a:lnTo>
                    <a:pt x="347068" y="858215"/>
                  </a:lnTo>
                  <a:lnTo>
                    <a:pt x="299858" y="845689"/>
                  </a:lnTo>
                  <a:lnTo>
                    <a:pt x="257143" y="825869"/>
                  </a:lnTo>
                  <a:lnTo>
                    <a:pt x="219932" y="799623"/>
                  </a:lnTo>
                  <a:lnTo>
                    <a:pt x="189233" y="767817"/>
                  </a:lnTo>
                  <a:lnTo>
                    <a:pt x="166056" y="731317"/>
                  </a:lnTo>
                  <a:lnTo>
                    <a:pt x="151410" y="690989"/>
                  </a:lnTo>
                  <a:lnTo>
                    <a:pt x="146304" y="647700"/>
                  </a:lnTo>
                  <a:close/>
                </a:path>
                <a:path w="792479" h="3529965">
                  <a:moveTo>
                    <a:pt x="146304" y="1223772"/>
                  </a:moveTo>
                  <a:lnTo>
                    <a:pt x="151410" y="1180482"/>
                  </a:lnTo>
                  <a:lnTo>
                    <a:pt x="166056" y="1140154"/>
                  </a:lnTo>
                  <a:lnTo>
                    <a:pt x="189233" y="1103654"/>
                  </a:lnTo>
                  <a:lnTo>
                    <a:pt x="219932" y="1071848"/>
                  </a:lnTo>
                  <a:lnTo>
                    <a:pt x="257143" y="1045602"/>
                  </a:lnTo>
                  <a:lnTo>
                    <a:pt x="299858" y="1025782"/>
                  </a:lnTo>
                  <a:lnTo>
                    <a:pt x="347068" y="1013256"/>
                  </a:lnTo>
                  <a:lnTo>
                    <a:pt x="397763" y="1008888"/>
                  </a:lnTo>
                  <a:lnTo>
                    <a:pt x="448459" y="1013256"/>
                  </a:lnTo>
                  <a:lnTo>
                    <a:pt x="495669" y="1025782"/>
                  </a:lnTo>
                  <a:lnTo>
                    <a:pt x="538384" y="1045602"/>
                  </a:lnTo>
                  <a:lnTo>
                    <a:pt x="575595" y="1071848"/>
                  </a:lnTo>
                  <a:lnTo>
                    <a:pt x="606294" y="1103654"/>
                  </a:lnTo>
                  <a:lnTo>
                    <a:pt x="629471" y="1140154"/>
                  </a:lnTo>
                  <a:lnTo>
                    <a:pt x="644117" y="1180482"/>
                  </a:lnTo>
                  <a:lnTo>
                    <a:pt x="649224" y="1223772"/>
                  </a:lnTo>
                  <a:lnTo>
                    <a:pt x="644117" y="1267061"/>
                  </a:lnTo>
                  <a:lnTo>
                    <a:pt x="629471" y="1307389"/>
                  </a:lnTo>
                  <a:lnTo>
                    <a:pt x="606294" y="1343889"/>
                  </a:lnTo>
                  <a:lnTo>
                    <a:pt x="575595" y="1375695"/>
                  </a:lnTo>
                  <a:lnTo>
                    <a:pt x="538384" y="1401941"/>
                  </a:lnTo>
                  <a:lnTo>
                    <a:pt x="495669" y="1421761"/>
                  </a:lnTo>
                  <a:lnTo>
                    <a:pt x="448459" y="1434287"/>
                  </a:lnTo>
                  <a:lnTo>
                    <a:pt x="397763" y="1438656"/>
                  </a:lnTo>
                  <a:lnTo>
                    <a:pt x="347068" y="1434287"/>
                  </a:lnTo>
                  <a:lnTo>
                    <a:pt x="299858" y="1421761"/>
                  </a:lnTo>
                  <a:lnTo>
                    <a:pt x="257143" y="1401941"/>
                  </a:lnTo>
                  <a:lnTo>
                    <a:pt x="219932" y="1375695"/>
                  </a:lnTo>
                  <a:lnTo>
                    <a:pt x="189233" y="1343889"/>
                  </a:lnTo>
                  <a:lnTo>
                    <a:pt x="166056" y="1307389"/>
                  </a:lnTo>
                  <a:lnTo>
                    <a:pt x="151410" y="1267061"/>
                  </a:lnTo>
                  <a:lnTo>
                    <a:pt x="146304" y="1223772"/>
                  </a:lnTo>
                  <a:close/>
                </a:path>
                <a:path w="792479" h="3529965">
                  <a:moveTo>
                    <a:pt x="146304" y="1728216"/>
                  </a:moveTo>
                  <a:lnTo>
                    <a:pt x="151410" y="1684605"/>
                  </a:lnTo>
                  <a:lnTo>
                    <a:pt x="166056" y="1643985"/>
                  </a:lnTo>
                  <a:lnTo>
                    <a:pt x="189233" y="1607225"/>
                  </a:lnTo>
                  <a:lnTo>
                    <a:pt x="219932" y="1575196"/>
                  </a:lnTo>
                  <a:lnTo>
                    <a:pt x="257143" y="1548770"/>
                  </a:lnTo>
                  <a:lnTo>
                    <a:pt x="299858" y="1528816"/>
                  </a:lnTo>
                  <a:lnTo>
                    <a:pt x="347068" y="1516205"/>
                  </a:lnTo>
                  <a:lnTo>
                    <a:pt x="397763" y="1511808"/>
                  </a:lnTo>
                  <a:lnTo>
                    <a:pt x="448459" y="1516205"/>
                  </a:lnTo>
                  <a:lnTo>
                    <a:pt x="495669" y="1528816"/>
                  </a:lnTo>
                  <a:lnTo>
                    <a:pt x="538384" y="1548770"/>
                  </a:lnTo>
                  <a:lnTo>
                    <a:pt x="575595" y="1575196"/>
                  </a:lnTo>
                  <a:lnTo>
                    <a:pt x="606294" y="1607225"/>
                  </a:lnTo>
                  <a:lnTo>
                    <a:pt x="629471" y="1643985"/>
                  </a:lnTo>
                  <a:lnTo>
                    <a:pt x="644117" y="1684605"/>
                  </a:lnTo>
                  <a:lnTo>
                    <a:pt x="649224" y="1728216"/>
                  </a:lnTo>
                  <a:lnTo>
                    <a:pt x="644117" y="1771826"/>
                  </a:lnTo>
                  <a:lnTo>
                    <a:pt x="629471" y="1812446"/>
                  </a:lnTo>
                  <a:lnTo>
                    <a:pt x="606294" y="1849206"/>
                  </a:lnTo>
                  <a:lnTo>
                    <a:pt x="575595" y="1881235"/>
                  </a:lnTo>
                  <a:lnTo>
                    <a:pt x="538384" y="1907661"/>
                  </a:lnTo>
                  <a:lnTo>
                    <a:pt x="495669" y="1927615"/>
                  </a:lnTo>
                  <a:lnTo>
                    <a:pt x="448459" y="1940226"/>
                  </a:lnTo>
                  <a:lnTo>
                    <a:pt x="397763" y="1944624"/>
                  </a:lnTo>
                  <a:lnTo>
                    <a:pt x="347068" y="1940226"/>
                  </a:lnTo>
                  <a:lnTo>
                    <a:pt x="299858" y="1927615"/>
                  </a:lnTo>
                  <a:lnTo>
                    <a:pt x="257143" y="1907661"/>
                  </a:lnTo>
                  <a:lnTo>
                    <a:pt x="219932" y="1881235"/>
                  </a:lnTo>
                  <a:lnTo>
                    <a:pt x="189233" y="1849206"/>
                  </a:lnTo>
                  <a:lnTo>
                    <a:pt x="166056" y="1812446"/>
                  </a:lnTo>
                  <a:lnTo>
                    <a:pt x="151410" y="1771826"/>
                  </a:lnTo>
                  <a:lnTo>
                    <a:pt x="146304" y="1728216"/>
                  </a:lnTo>
                  <a:close/>
                </a:path>
                <a:path w="792479" h="3529965">
                  <a:moveTo>
                    <a:pt x="146304" y="2231136"/>
                  </a:moveTo>
                  <a:lnTo>
                    <a:pt x="151410" y="2187525"/>
                  </a:lnTo>
                  <a:lnTo>
                    <a:pt x="166056" y="2146905"/>
                  </a:lnTo>
                  <a:lnTo>
                    <a:pt x="189233" y="2110145"/>
                  </a:lnTo>
                  <a:lnTo>
                    <a:pt x="219932" y="2078116"/>
                  </a:lnTo>
                  <a:lnTo>
                    <a:pt x="257143" y="2051690"/>
                  </a:lnTo>
                  <a:lnTo>
                    <a:pt x="299858" y="2031736"/>
                  </a:lnTo>
                  <a:lnTo>
                    <a:pt x="347068" y="2019125"/>
                  </a:lnTo>
                  <a:lnTo>
                    <a:pt x="397763" y="2014728"/>
                  </a:lnTo>
                  <a:lnTo>
                    <a:pt x="448459" y="2019125"/>
                  </a:lnTo>
                  <a:lnTo>
                    <a:pt x="495669" y="2031736"/>
                  </a:lnTo>
                  <a:lnTo>
                    <a:pt x="538384" y="2051690"/>
                  </a:lnTo>
                  <a:lnTo>
                    <a:pt x="575595" y="2078116"/>
                  </a:lnTo>
                  <a:lnTo>
                    <a:pt x="606294" y="2110145"/>
                  </a:lnTo>
                  <a:lnTo>
                    <a:pt x="629471" y="2146905"/>
                  </a:lnTo>
                  <a:lnTo>
                    <a:pt x="644117" y="2187525"/>
                  </a:lnTo>
                  <a:lnTo>
                    <a:pt x="649224" y="2231136"/>
                  </a:lnTo>
                  <a:lnTo>
                    <a:pt x="644117" y="2274746"/>
                  </a:lnTo>
                  <a:lnTo>
                    <a:pt x="629471" y="2315366"/>
                  </a:lnTo>
                  <a:lnTo>
                    <a:pt x="606294" y="2352126"/>
                  </a:lnTo>
                  <a:lnTo>
                    <a:pt x="575595" y="2384155"/>
                  </a:lnTo>
                  <a:lnTo>
                    <a:pt x="538384" y="2410581"/>
                  </a:lnTo>
                  <a:lnTo>
                    <a:pt x="495669" y="2430535"/>
                  </a:lnTo>
                  <a:lnTo>
                    <a:pt x="448459" y="2443146"/>
                  </a:lnTo>
                  <a:lnTo>
                    <a:pt x="397763" y="2447544"/>
                  </a:lnTo>
                  <a:lnTo>
                    <a:pt x="347068" y="2443146"/>
                  </a:lnTo>
                  <a:lnTo>
                    <a:pt x="299858" y="2430535"/>
                  </a:lnTo>
                  <a:lnTo>
                    <a:pt x="257143" y="2410581"/>
                  </a:lnTo>
                  <a:lnTo>
                    <a:pt x="219932" y="2384155"/>
                  </a:lnTo>
                  <a:lnTo>
                    <a:pt x="189233" y="2352126"/>
                  </a:lnTo>
                  <a:lnTo>
                    <a:pt x="166056" y="2315366"/>
                  </a:lnTo>
                  <a:lnTo>
                    <a:pt x="151410" y="2274746"/>
                  </a:lnTo>
                  <a:lnTo>
                    <a:pt x="146304" y="2231136"/>
                  </a:lnTo>
                  <a:close/>
                </a:path>
                <a:path w="792479" h="3529965">
                  <a:moveTo>
                    <a:pt x="0" y="2737104"/>
                  </a:moveTo>
                  <a:lnTo>
                    <a:pt x="5140" y="2693493"/>
                  </a:lnTo>
                  <a:lnTo>
                    <a:pt x="19883" y="2652873"/>
                  </a:lnTo>
                  <a:lnTo>
                    <a:pt x="43210" y="2616113"/>
                  </a:lnTo>
                  <a:lnTo>
                    <a:pt x="74104" y="2584084"/>
                  </a:lnTo>
                  <a:lnTo>
                    <a:pt x="111546" y="2557658"/>
                  </a:lnTo>
                  <a:lnTo>
                    <a:pt x="154519" y="2537704"/>
                  </a:lnTo>
                  <a:lnTo>
                    <a:pt x="202004" y="2525093"/>
                  </a:lnTo>
                  <a:lnTo>
                    <a:pt x="252984" y="2520696"/>
                  </a:lnTo>
                  <a:lnTo>
                    <a:pt x="303963" y="2525093"/>
                  </a:lnTo>
                  <a:lnTo>
                    <a:pt x="351448" y="2537704"/>
                  </a:lnTo>
                  <a:lnTo>
                    <a:pt x="394421" y="2557658"/>
                  </a:lnTo>
                  <a:lnTo>
                    <a:pt x="431863" y="2584084"/>
                  </a:lnTo>
                  <a:lnTo>
                    <a:pt x="462757" y="2616113"/>
                  </a:lnTo>
                  <a:lnTo>
                    <a:pt x="486084" y="2652873"/>
                  </a:lnTo>
                  <a:lnTo>
                    <a:pt x="500827" y="2693493"/>
                  </a:lnTo>
                  <a:lnTo>
                    <a:pt x="505968" y="2737104"/>
                  </a:lnTo>
                  <a:lnTo>
                    <a:pt x="500827" y="2780714"/>
                  </a:lnTo>
                  <a:lnTo>
                    <a:pt x="486084" y="2821334"/>
                  </a:lnTo>
                  <a:lnTo>
                    <a:pt x="462757" y="2858094"/>
                  </a:lnTo>
                  <a:lnTo>
                    <a:pt x="431863" y="2890123"/>
                  </a:lnTo>
                  <a:lnTo>
                    <a:pt x="394421" y="2916549"/>
                  </a:lnTo>
                  <a:lnTo>
                    <a:pt x="351448" y="2936503"/>
                  </a:lnTo>
                  <a:lnTo>
                    <a:pt x="303963" y="2949114"/>
                  </a:lnTo>
                  <a:lnTo>
                    <a:pt x="252984" y="2953512"/>
                  </a:lnTo>
                  <a:lnTo>
                    <a:pt x="202004" y="2949114"/>
                  </a:lnTo>
                  <a:lnTo>
                    <a:pt x="154519" y="2936503"/>
                  </a:lnTo>
                  <a:lnTo>
                    <a:pt x="111546" y="2916549"/>
                  </a:lnTo>
                  <a:lnTo>
                    <a:pt x="74104" y="2890123"/>
                  </a:lnTo>
                  <a:lnTo>
                    <a:pt x="43210" y="2858094"/>
                  </a:lnTo>
                  <a:lnTo>
                    <a:pt x="19883" y="2821334"/>
                  </a:lnTo>
                  <a:lnTo>
                    <a:pt x="5140" y="2780714"/>
                  </a:lnTo>
                  <a:lnTo>
                    <a:pt x="0" y="2737104"/>
                  </a:lnTo>
                  <a:close/>
                </a:path>
                <a:path w="792479" h="3529965">
                  <a:moveTo>
                    <a:pt x="0" y="3313176"/>
                  </a:moveTo>
                  <a:lnTo>
                    <a:pt x="5140" y="3269565"/>
                  </a:lnTo>
                  <a:lnTo>
                    <a:pt x="19883" y="3228945"/>
                  </a:lnTo>
                  <a:lnTo>
                    <a:pt x="43210" y="3192185"/>
                  </a:lnTo>
                  <a:lnTo>
                    <a:pt x="74104" y="3160156"/>
                  </a:lnTo>
                  <a:lnTo>
                    <a:pt x="111546" y="3133730"/>
                  </a:lnTo>
                  <a:lnTo>
                    <a:pt x="154519" y="3113776"/>
                  </a:lnTo>
                  <a:lnTo>
                    <a:pt x="202004" y="3101165"/>
                  </a:lnTo>
                  <a:lnTo>
                    <a:pt x="252984" y="3096768"/>
                  </a:lnTo>
                  <a:lnTo>
                    <a:pt x="303963" y="3101165"/>
                  </a:lnTo>
                  <a:lnTo>
                    <a:pt x="351448" y="3113776"/>
                  </a:lnTo>
                  <a:lnTo>
                    <a:pt x="394421" y="3133730"/>
                  </a:lnTo>
                  <a:lnTo>
                    <a:pt x="431863" y="3160156"/>
                  </a:lnTo>
                  <a:lnTo>
                    <a:pt x="462757" y="3192185"/>
                  </a:lnTo>
                  <a:lnTo>
                    <a:pt x="486084" y="3228945"/>
                  </a:lnTo>
                  <a:lnTo>
                    <a:pt x="500827" y="3269565"/>
                  </a:lnTo>
                  <a:lnTo>
                    <a:pt x="505968" y="3313176"/>
                  </a:lnTo>
                  <a:lnTo>
                    <a:pt x="500827" y="3356790"/>
                  </a:lnTo>
                  <a:lnTo>
                    <a:pt x="486084" y="3397412"/>
                  </a:lnTo>
                  <a:lnTo>
                    <a:pt x="462757" y="3434172"/>
                  </a:lnTo>
                  <a:lnTo>
                    <a:pt x="431863" y="3466199"/>
                  </a:lnTo>
                  <a:lnTo>
                    <a:pt x="394421" y="3492625"/>
                  </a:lnTo>
                  <a:lnTo>
                    <a:pt x="351448" y="3512577"/>
                  </a:lnTo>
                  <a:lnTo>
                    <a:pt x="303963" y="3525187"/>
                  </a:lnTo>
                  <a:lnTo>
                    <a:pt x="252984" y="3529584"/>
                  </a:lnTo>
                  <a:lnTo>
                    <a:pt x="202004" y="3525187"/>
                  </a:lnTo>
                  <a:lnTo>
                    <a:pt x="154519" y="3512577"/>
                  </a:lnTo>
                  <a:lnTo>
                    <a:pt x="111546" y="3492625"/>
                  </a:lnTo>
                  <a:lnTo>
                    <a:pt x="74104" y="3466199"/>
                  </a:lnTo>
                  <a:lnTo>
                    <a:pt x="43210" y="3434172"/>
                  </a:lnTo>
                  <a:lnTo>
                    <a:pt x="19883" y="3397412"/>
                  </a:lnTo>
                  <a:lnTo>
                    <a:pt x="5140" y="3356790"/>
                  </a:lnTo>
                  <a:lnTo>
                    <a:pt x="0" y="33131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980" y="2561716"/>
              <a:ext cx="2808605" cy="3052445"/>
            </a:xfrm>
            <a:custGeom>
              <a:avLst/>
              <a:gdLst/>
              <a:ahLst/>
              <a:cxnLst/>
              <a:rect l="l" t="t" r="r" b="b"/>
              <a:pathLst>
                <a:path w="2808604" h="3052445">
                  <a:moveTo>
                    <a:pt x="2518918" y="2530094"/>
                  </a:moveTo>
                  <a:lnTo>
                    <a:pt x="2516378" y="2517648"/>
                  </a:lnTo>
                  <a:lnTo>
                    <a:pt x="73406" y="3008553"/>
                  </a:lnTo>
                  <a:lnTo>
                    <a:pt x="67183" y="2977515"/>
                  </a:lnTo>
                  <a:lnTo>
                    <a:pt x="0" y="3029839"/>
                  </a:lnTo>
                  <a:lnTo>
                    <a:pt x="82169" y="3052178"/>
                  </a:lnTo>
                  <a:lnTo>
                    <a:pt x="76428" y="3023616"/>
                  </a:lnTo>
                  <a:lnTo>
                    <a:pt x="75933" y="3021126"/>
                  </a:lnTo>
                  <a:lnTo>
                    <a:pt x="2518918" y="2530094"/>
                  </a:lnTo>
                  <a:close/>
                </a:path>
                <a:path w="2808604" h="3052445">
                  <a:moveTo>
                    <a:pt x="2665222" y="2027174"/>
                  </a:moveTo>
                  <a:lnTo>
                    <a:pt x="2662682" y="2014728"/>
                  </a:lnTo>
                  <a:lnTo>
                    <a:pt x="216687" y="2505748"/>
                  </a:lnTo>
                  <a:lnTo>
                    <a:pt x="210439" y="2474595"/>
                  </a:lnTo>
                  <a:lnTo>
                    <a:pt x="143256" y="2526919"/>
                  </a:lnTo>
                  <a:lnTo>
                    <a:pt x="225425" y="2549271"/>
                  </a:lnTo>
                  <a:lnTo>
                    <a:pt x="219684" y="2520696"/>
                  </a:lnTo>
                  <a:lnTo>
                    <a:pt x="219189" y="2518206"/>
                  </a:lnTo>
                  <a:lnTo>
                    <a:pt x="2665222" y="2027174"/>
                  </a:lnTo>
                  <a:close/>
                </a:path>
                <a:path w="2808604" h="3052445">
                  <a:moveTo>
                    <a:pt x="2665222" y="1091438"/>
                  </a:moveTo>
                  <a:lnTo>
                    <a:pt x="2662682" y="1078992"/>
                  </a:lnTo>
                  <a:lnTo>
                    <a:pt x="216750" y="1566976"/>
                  </a:lnTo>
                  <a:lnTo>
                    <a:pt x="210566" y="1535811"/>
                  </a:lnTo>
                  <a:lnTo>
                    <a:pt x="143256" y="1588135"/>
                  </a:lnTo>
                  <a:lnTo>
                    <a:pt x="225425" y="1610614"/>
                  </a:lnTo>
                  <a:lnTo>
                    <a:pt x="219722" y="1581912"/>
                  </a:lnTo>
                  <a:lnTo>
                    <a:pt x="219227" y="1579435"/>
                  </a:lnTo>
                  <a:lnTo>
                    <a:pt x="2665222" y="1091438"/>
                  </a:lnTo>
                  <a:close/>
                </a:path>
                <a:path w="2808604" h="3052445">
                  <a:moveTo>
                    <a:pt x="2735326" y="1594358"/>
                  </a:moveTo>
                  <a:lnTo>
                    <a:pt x="2732786" y="1581912"/>
                  </a:lnTo>
                  <a:lnTo>
                    <a:pt x="289814" y="2072817"/>
                  </a:lnTo>
                  <a:lnTo>
                    <a:pt x="283591" y="2041779"/>
                  </a:lnTo>
                  <a:lnTo>
                    <a:pt x="216408" y="2094103"/>
                  </a:lnTo>
                  <a:lnTo>
                    <a:pt x="298577" y="2116455"/>
                  </a:lnTo>
                  <a:lnTo>
                    <a:pt x="292811" y="2087753"/>
                  </a:lnTo>
                  <a:lnTo>
                    <a:pt x="292315" y="2085263"/>
                  </a:lnTo>
                  <a:lnTo>
                    <a:pt x="2735326" y="1594358"/>
                  </a:lnTo>
                  <a:close/>
                </a:path>
                <a:path w="2808604" h="3052445">
                  <a:moveTo>
                    <a:pt x="2735326" y="515366"/>
                  </a:moveTo>
                  <a:lnTo>
                    <a:pt x="2732786" y="502920"/>
                  </a:lnTo>
                  <a:lnTo>
                    <a:pt x="289902" y="990892"/>
                  </a:lnTo>
                  <a:lnTo>
                    <a:pt x="283718" y="959739"/>
                  </a:lnTo>
                  <a:lnTo>
                    <a:pt x="216408" y="1012063"/>
                  </a:lnTo>
                  <a:lnTo>
                    <a:pt x="298577" y="1034554"/>
                  </a:lnTo>
                  <a:lnTo>
                    <a:pt x="292874" y="1005852"/>
                  </a:lnTo>
                  <a:lnTo>
                    <a:pt x="292379" y="1003350"/>
                  </a:lnTo>
                  <a:lnTo>
                    <a:pt x="2735326" y="515366"/>
                  </a:lnTo>
                  <a:close/>
                </a:path>
                <a:path w="2808604" h="3052445">
                  <a:moveTo>
                    <a:pt x="2808224" y="12446"/>
                  </a:moveTo>
                  <a:lnTo>
                    <a:pt x="2806192" y="0"/>
                  </a:lnTo>
                  <a:lnTo>
                    <a:pt x="290550" y="417283"/>
                  </a:lnTo>
                  <a:lnTo>
                    <a:pt x="285369" y="385953"/>
                  </a:lnTo>
                  <a:lnTo>
                    <a:pt x="216408" y="435991"/>
                  </a:lnTo>
                  <a:lnTo>
                    <a:pt x="297815" y="461137"/>
                  </a:lnTo>
                  <a:lnTo>
                    <a:pt x="292950" y="431800"/>
                  </a:lnTo>
                  <a:lnTo>
                    <a:pt x="292608" y="429717"/>
                  </a:lnTo>
                  <a:lnTo>
                    <a:pt x="2808224" y="12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79491" y="5748527"/>
              <a:ext cx="1295400" cy="119380"/>
            </a:xfrm>
            <a:custGeom>
              <a:avLst/>
              <a:gdLst/>
              <a:ahLst/>
              <a:cxnLst/>
              <a:rect l="l" t="t" r="r" b="b"/>
              <a:pathLst>
                <a:path w="1295400" h="119379">
                  <a:moveTo>
                    <a:pt x="1216152" y="59436"/>
                  </a:moveTo>
                  <a:lnTo>
                    <a:pt x="1176528" y="118872"/>
                  </a:lnTo>
                  <a:lnTo>
                    <a:pt x="1255776" y="79248"/>
                  </a:lnTo>
                  <a:lnTo>
                    <a:pt x="1216152" y="79248"/>
                  </a:lnTo>
                  <a:lnTo>
                    <a:pt x="1216152" y="59436"/>
                  </a:lnTo>
                  <a:close/>
                </a:path>
                <a:path w="1295400" h="119379">
                  <a:moveTo>
                    <a:pt x="1202944" y="39624"/>
                  </a:moveTo>
                  <a:lnTo>
                    <a:pt x="0" y="39624"/>
                  </a:lnTo>
                  <a:lnTo>
                    <a:pt x="0" y="79248"/>
                  </a:lnTo>
                  <a:lnTo>
                    <a:pt x="1202944" y="79248"/>
                  </a:lnTo>
                  <a:lnTo>
                    <a:pt x="1216152" y="59436"/>
                  </a:lnTo>
                  <a:lnTo>
                    <a:pt x="1202944" y="39624"/>
                  </a:lnTo>
                  <a:close/>
                </a:path>
                <a:path w="1295400" h="119379">
                  <a:moveTo>
                    <a:pt x="1255776" y="39624"/>
                  </a:moveTo>
                  <a:lnTo>
                    <a:pt x="1216152" y="39624"/>
                  </a:lnTo>
                  <a:lnTo>
                    <a:pt x="1216152" y="79248"/>
                  </a:lnTo>
                  <a:lnTo>
                    <a:pt x="1255776" y="79248"/>
                  </a:lnTo>
                  <a:lnTo>
                    <a:pt x="1295400" y="59436"/>
                  </a:lnTo>
                  <a:lnTo>
                    <a:pt x="1255776" y="39624"/>
                  </a:lnTo>
                  <a:close/>
                </a:path>
                <a:path w="1295400" h="119379">
                  <a:moveTo>
                    <a:pt x="1176528" y="0"/>
                  </a:moveTo>
                  <a:lnTo>
                    <a:pt x="1216152" y="59436"/>
                  </a:lnTo>
                  <a:lnTo>
                    <a:pt x="1216152" y="39624"/>
                  </a:lnTo>
                  <a:lnTo>
                    <a:pt x="1255776" y="39624"/>
                  </a:lnTo>
                  <a:lnTo>
                    <a:pt x="117652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6244" y="6399987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8182" y="6404864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56</a:t>
            </a:fld>
            <a:endParaRPr spc="-25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E90C4F-0343-4C9A-B1F3-2FC3A8684E8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057732"/>
            <a:ext cx="45435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5" smtClean="0">
                <a:solidFill>
                  <a:srgbClr val="1F487C"/>
                </a:solidFill>
                <a:latin typeface="Carlito"/>
                <a:cs typeface="Carlito"/>
              </a:rPr>
              <a:t>(</a:t>
            </a:r>
            <a:r>
              <a:rPr lang="en-US" sz="2000" b="1" spc="-25" dirty="0" smtClean="0">
                <a:solidFill>
                  <a:srgbClr val="1F487C"/>
                </a:solidFill>
                <a:latin typeface="Carlito"/>
                <a:cs typeface="Carlito"/>
              </a:rPr>
              <a:t>a</a:t>
            </a:r>
            <a:r>
              <a:rPr sz="2000" b="1" spc="-25" smtClean="0">
                <a:solidFill>
                  <a:srgbClr val="1F487C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7317" y="1057732"/>
            <a:ext cx="8610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1F487C"/>
                </a:solidFill>
                <a:latin typeface="Carlito"/>
                <a:cs typeface="Carlito"/>
              </a:rPr>
              <a:t>34.4375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1379" y="1048892"/>
            <a:ext cx="650875" cy="727075"/>
          </a:xfrm>
          <a:custGeom>
            <a:avLst/>
            <a:gdLst/>
            <a:ahLst/>
            <a:cxnLst/>
            <a:rect l="l" t="t" r="r" b="b"/>
            <a:pathLst>
              <a:path w="650875" h="727075">
                <a:moveTo>
                  <a:pt x="22352" y="644398"/>
                </a:moveTo>
                <a:lnTo>
                  <a:pt x="0" y="726567"/>
                </a:lnTo>
                <a:lnTo>
                  <a:pt x="79248" y="695198"/>
                </a:lnTo>
                <a:lnTo>
                  <a:pt x="66161" y="683514"/>
                </a:lnTo>
                <a:lnTo>
                  <a:pt x="47117" y="683514"/>
                </a:lnTo>
                <a:lnTo>
                  <a:pt x="37592" y="675005"/>
                </a:lnTo>
                <a:lnTo>
                  <a:pt x="46046" y="665554"/>
                </a:lnTo>
                <a:lnTo>
                  <a:pt x="22352" y="644398"/>
                </a:lnTo>
                <a:close/>
              </a:path>
              <a:path w="650875" h="727075">
                <a:moveTo>
                  <a:pt x="46046" y="665554"/>
                </a:moveTo>
                <a:lnTo>
                  <a:pt x="37592" y="675005"/>
                </a:lnTo>
                <a:lnTo>
                  <a:pt x="47117" y="683514"/>
                </a:lnTo>
                <a:lnTo>
                  <a:pt x="55572" y="674059"/>
                </a:lnTo>
                <a:lnTo>
                  <a:pt x="46046" y="665554"/>
                </a:lnTo>
                <a:close/>
              </a:path>
              <a:path w="650875" h="727075">
                <a:moveTo>
                  <a:pt x="55572" y="674059"/>
                </a:moveTo>
                <a:lnTo>
                  <a:pt x="47117" y="683514"/>
                </a:lnTo>
                <a:lnTo>
                  <a:pt x="66161" y="683514"/>
                </a:lnTo>
                <a:lnTo>
                  <a:pt x="55572" y="674059"/>
                </a:lnTo>
                <a:close/>
              </a:path>
              <a:path w="650875" h="727075">
                <a:moveTo>
                  <a:pt x="641477" y="0"/>
                </a:moveTo>
                <a:lnTo>
                  <a:pt x="46046" y="665554"/>
                </a:lnTo>
                <a:lnTo>
                  <a:pt x="55572" y="674059"/>
                </a:lnTo>
                <a:lnTo>
                  <a:pt x="650875" y="8382"/>
                </a:lnTo>
                <a:lnTo>
                  <a:pt x="6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5083" y="1049147"/>
            <a:ext cx="581025" cy="726440"/>
          </a:xfrm>
          <a:custGeom>
            <a:avLst/>
            <a:gdLst/>
            <a:ahLst/>
            <a:cxnLst/>
            <a:rect l="l" t="t" r="r" b="b"/>
            <a:pathLst>
              <a:path w="581025" h="726439">
                <a:moveTo>
                  <a:pt x="528540" y="670676"/>
                </a:moveTo>
                <a:lnTo>
                  <a:pt x="503681" y="690499"/>
                </a:lnTo>
                <a:lnTo>
                  <a:pt x="581025" y="726313"/>
                </a:lnTo>
                <a:lnTo>
                  <a:pt x="571267" y="680592"/>
                </a:lnTo>
                <a:lnTo>
                  <a:pt x="536447" y="680592"/>
                </a:lnTo>
                <a:lnTo>
                  <a:pt x="528540" y="670676"/>
                </a:lnTo>
                <a:close/>
              </a:path>
              <a:path w="581025" h="726439">
                <a:moveTo>
                  <a:pt x="538433" y="662786"/>
                </a:moveTo>
                <a:lnTo>
                  <a:pt x="528540" y="670676"/>
                </a:lnTo>
                <a:lnTo>
                  <a:pt x="536447" y="680592"/>
                </a:lnTo>
                <a:lnTo>
                  <a:pt x="546353" y="672718"/>
                </a:lnTo>
                <a:lnTo>
                  <a:pt x="538433" y="662786"/>
                </a:lnTo>
                <a:close/>
              </a:path>
              <a:path w="581025" h="726439">
                <a:moveTo>
                  <a:pt x="563244" y="643001"/>
                </a:moveTo>
                <a:lnTo>
                  <a:pt x="538433" y="662786"/>
                </a:lnTo>
                <a:lnTo>
                  <a:pt x="546353" y="672718"/>
                </a:lnTo>
                <a:lnTo>
                  <a:pt x="536447" y="680592"/>
                </a:lnTo>
                <a:lnTo>
                  <a:pt x="571267" y="680592"/>
                </a:lnTo>
                <a:lnTo>
                  <a:pt x="563244" y="643001"/>
                </a:lnTo>
                <a:close/>
              </a:path>
              <a:path w="581025" h="726439">
                <a:moveTo>
                  <a:pt x="9905" y="0"/>
                </a:moveTo>
                <a:lnTo>
                  <a:pt x="0" y="7874"/>
                </a:lnTo>
                <a:lnTo>
                  <a:pt x="528540" y="670676"/>
                </a:lnTo>
                <a:lnTo>
                  <a:pt x="538433" y="662786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9101" y="1788921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34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2409" y="1859991"/>
            <a:ext cx="608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0.4375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30267" y="1775460"/>
            <a:ext cx="0" cy="3023870"/>
          </a:xfrm>
          <a:custGeom>
            <a:avLst/>
            <a:gdLst/>
            <a:ahLst/>
            <a:cxnLst/>
            <a:rect l="l" t="t" r="r" b="b"/>
            <a:pathLst>
              <a:path h="3023870">
                <a:moveTo>
                  <a:pt x="0" y="0"/>
                </a:moveTo>
                <a:lnTo>
                  <a:pt x="0" y="30236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2742" y="2416555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34/2=17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598" y="2691617"/>
            <a:ext cx="1238885" cy="16719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175"/>
              </a:spcBef>
              <a:tabLst>
                <a:tab pos="886460" algn="l"/>
              </a:tabLst>
            </a:pPr>
            <a:r>
              <a:rPr sz="1800" spc="45" dirty="0">
                <a:latin typeface="Times New Roman"/>
                <a:cs typeface="Times New Roman"/>
              </a:rPr>
              <a:t>17/2=8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889000" algn="l"/>
              </a:tabLst>
            </a:pPr>
            <a:r>
              <a:rPr sz="1800" spc="65" dirty="0">
                <a:latin typeface="Times New Roman"/>
                <a:cs typeface="Times New Roman"/>
              </a:rPr>
              <a:t>8/2=4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r=0</a:t>
            </a:r>
            <a:endParaRPr sz="18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1085"/>
              </a:spcBef>
              <a:tabLst>
                <a:tab pos="861694" algn="l"/>
              </a:tabLst>
            </a:pPr>
            <a:r>
              <a:rPr sz="1800" spc="65" dirty="0">
                <a:latin typeface="Times New Roman"/>
                <a:cs typeface="Times New Roman"/>
              </a:rPr>
              <a:t>4/2=2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r=0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1080"/>
              </a:spcBef>
              <a:tabLst>
                <a:tab pos="889000" algn="l"/>
              </a:tabLst>
            </a:pPr>
            <a:r>
              <a:rPr sz="1800" spc="65" dirty="0">
                <a:latin typeface="Times New Roman"/>
                <a:cs typeface="Times New Roman"/>
              </a:rPr>
              <a:t>2/2=1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434" y="2437003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imes New Roman"/>
                <a:cs typeface="Times New Roman"/>
              </a:rPr>
              <a:t>0.4375*2=0.875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7338" y="2710642"/>
            <a:ext cx="1863725" cy="16732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1513840" algn="l"/>
              </a:tabLst>
            </a:pPr>
            <a:r>
              <a:rPr sz="1800" spc="-10" dirty="0">
                <a:latin typeface="Times New Roman"/>
                <a:cs typeface="Times New Roman"/>
              </a:rPr>
              <a:t>0.875*2=1.75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r=1</a:t>
            </a:r>
            <a:endParaRPr sz="18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080"/>
              </a:spcBef>
              <a:tabLst>
                <a:tab pos="1461770" algn="l"/>
              </a:tabLst>
            </a:pPr>
            <a:r>
              <a:rPr sz="1800" spc="-10" dirty="0">
                <a:latin typeface="Times New Roman"/>
                <a:cs typeface="Times New Roman"/>
              </a:rPr>
              <a:t>0.75*2=1.5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r=1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085"/>
              </a:spcBef>
              <a:tabLst>
                <a:tab pos="1491615" algn="l"/>
              </a:tabLst>
            </a:pPr>
            <a:r>
              <a:rPr sz="1800" spc="-10" dirty="0">
                <a:latin typeface="Times New Roman"/>
                <a:cs typeface="Times New Roman"/>
              </a:rPr>
              <a:t>0.5*2=1.0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r=1</a:t>
            </a:r>
            <a:endParaRPr sz="18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080"/>
              </a:spcBef>
              <a:tabLst>
                <a:tab pos="1506855" algn="l"/>
              </a:tabLst>
            </a:pPr>
            <a:r>
              <a:rPr sz="1800" spc="-10" dirty="0">
                <a:latin typeface="Times New Roman"/>
                <a:cs typeface="Times New Roman"/>
              </a:rPr>
              <a:t>0*2=0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r=0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8673" y="4510532"/>
            <a:ext cx="1817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0.4375=(0.01110)</a:t>
            </a:r>
            <a:r>
              <a:rPr sz="1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2847" y="5577201"/>
            <a:ext cx="3052358" cy="29192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11782" y="4901945"/>
            <a:ext cx="3863340" cy="946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34=(100010)</a:t>
            </a:r>
            <a:r>
              <a:rPr sz="1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803910">
              <a:lnSpc>
                <a:spcPct val="100000"/>
              </a:lnSpc>
              <a:spcBef>
                <a:spcPts val="1975"/>
              </a:spcBef>
            </a:pPr>
            <a:r>
              <a:rPr sz="2400" b="1" spc="-80" dirty="0">
                <a:solidFill>
                  <a:srgbClr val="1F487C"/>
                </a:solidFill>
                <a:latin typeface="Times New Roman"/>
                <a:cs typeface="Times New Roman"/>
              </a:rPr>
              <a:t>34.4375=(100010.01110)2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42388" y="4523232"/>
            <a:ext cx="792480" cy="119380"/>
          </a:xfrm>
          <a:custGeom>
            <a:avLst/>
            <a:gdLst/>
            <a:ahLst/>
            <a:cxnLst/>
            <a:rect l="l" t="t" r="r" b="b"/>
            <a:pathLst>
              <a:path w="792480" h="119379">
                <a:moveTo>
                  <a:pt x="713232" y="59436"/>
                </a:moveTo>
                <a:lnTo>
                  <a:pt x="673607" y="118872"/>
                </a:lnTo>
                <a:lnTo>
                  <a:pt x="752856" y="79248"/>
                </a:lnTo>
                <a:lnTo>
                  <a:pt x="713232" y="79248"/>
                </a:lnTo>
                <a:lnTo>
                  <a:pt x="713232" y="59436"/>
                </a:lnTo>
                <a:close/>
              </a:path>
              <a:path w="792480" h="119379">
                <a:moveTo>
                  <a:pt x="700024" y="39624"/>
                </a:moveTo>
                <a:lnTo>
                  <a:pt x="0" y="39624"/>
                </a:lnTo>
                <a:lnTo>
                  <a:pt x="0" y="79248"/>
                </a:lnTo>
                <a:lnTo>
                  <a:pt x="700024" y="79248"/>
                </a:lnTo>
                <a:lnTo>
                  <a:pt x="713232" y="59436"/>
                </a:lnTo>
                <a:lnTo>
                  <a:pt x="700024" y="39624"/>
                </a:lnTo>
                <a:close/>
              </a:path>
              <a:path w="792480" h="119379">
                <a:moveTo>
                  <a:pt x="752856" y="39624"/>
                </a:moveTo>
                <a:lnTo>
                  <a:pt x="713232" y="39624"/>
                </a:lnTo>
                <a:lnTo>
                  <a:pt x="713232" y="79248"/>
                </a:lnTo>
                <a:lnTo>
                  <a:pt x="752856" y="79248"/>
                </a:lnTo>
                <a:lnTo>
                  <a:pt x="792480" y="59436"/>
                </a:lnTo>
                <a:lnTo>
                  <a:pt x="752856" y="39624"/>
                </a:lnTo>
                <a:close/>
              </a:path>
              <a:path w="792480" h="119379">
                <a:moveTo>
                  <a:pt x="673607" y="0"/>
                </a:moveTo>
                <a:lnTo>
                  <a:pt x="713232" y="59436"/>
                </a:lnTo>
                <a:lnTo>
                  <a:pt x="713232" y="39624"/>
                </a:lnTo>
                <a:lnTo>
                  <a:pt x="752856" y="39624"/>
                </a:lnTo>
                <a:lnTo>
                  <a:pt x="6736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5096" y="2567939"/>
            <a:ext cx="119380" cy="1655445"/>
          </a:xfrm>
          <a:custGeom>
            <a:avLst/>
            <a:gdLst/>
            <a:ahLst/>
            <a:cxnLst/>
            <a:rect l="l" t="t" r="r" b="b"/>
            <a:pathLst>
              <a:path w="119379" h="1655445">
                <a:moveTo>
                  <a:pt x="59436" y="79248"/>
                </a:moveTo>
                <a:lnTo>
                  <a:pt x="39624" y="92456"/>
                </a:lnTo>
                <a:lnTo>
                  <a:pt x="39624" y="1655064"/>
                </a:lnTo>
                <a:lnTo>
                  <a:pt x="79248" y="1655064"/>
                </a:lnTo>
                <a:lnTo>
                  <a:pt x="79248" y="92456"/>
                </a:lnTo>
                <a:lnTo>
                  <a:pt x="59436" y="79248"/>
                </a:lnTo>
                <a:close/>
              </a:path>
              <a:path w="119379" h="1655445">
                <a:moveTo>
                  <a:pt x="59436" y="0"/>
                </a:moveTo>
                <a:lnTo>
                  <a:pt x="0" y="118872"/>
                </a:lnTo>
                <a:lnTo>
                  <a:pt x="39624" y="92456"/>
                </a:lnTo>
                <a:lnTo>
                  <a:pt x="39624" y="79248"/>
                </a:lnTo>
                <a:lnTo>
                  <a:pt x="99059" y="79248"/>
                </a:lnTo>
                <a:lnTo>
                  <a:pt x="59436" y="0"/>
                </a:lnTo>
                <a:close/>
              </a:path>
              <a:path w="119379" h="1655445">
                <a:moveTo>
                  <a:pt x="99059" y="79248"/>
                </a:moveTo>
                <a:lnTo>
                  <a:pt x="79248" y="79248"/>
                </a:lnTo>
                <a:lnTo>
                  <a:pt x="79248" y="92456"/>
                </a:lnTo>
                <a:lnTo>
                  <a:pt x="118871" y="118872"/>
                </a:lnTo>
                <a:lnTo>
                  <a:pt x="99059" y="79248"/>
                </a:lnTo>
                <a:close/>
              </a:path>
              <a:path w="119379" h="1655445">
                <a:moveTo>
                  <a:pt x="59436" y="79248"/>
                </a:moveTo>
                <a:lnTo>
                  <a:pt x="39624" y="79248"/>
                </a:lnTo>
                <a:lnTo>
                  <a:pt x="39624" y="92456"/>
                </a:lnTo>
                <a:lnTo>
                  <a:pt x="59436" y="79248"/>
                </a:lnTo>
                <a:close/>
              </a:path>
              <a:path w="119379" h="1655445">
                <a:moveTo>
                  <a:pt x="79248" y="79248"/>
                </a:moveTo>
                <a:lnTo>
                  <a:pt x="59436" y="79248"/>
                </a:lnTo>
                <a:lnTo>
                  <a:pt x="79248" y="92456"/>
                </a:lnTo>
                <a:lnTo>
                  <a:pt x="79248" y="792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8040" y="2494788"/>
            <a:ext cx="119380" cy="2014855"/>
          </a:xfrm>
          <a:custGeom>
            <a:avLst/>
            <a:gdLst/>
            <a:ahLst/>
            <a:cxnLst/>
            <a:rect l="l" t="t" r="r" b="b"/>
            <a:pathLst>
              <a:path w="119379" h="2014854">
                <a:moveTo>
                  <a:pt x="0" y="1895856"/>
                </a:moveTo>
                <a:lnTo>
                  <a:pt x="59435" y="2014728"/>
                </a:lnTo>
                <a:lnTo>
                  <a:pt x="99059" y="1935480"/>
                </a:lnTo>
                <a:lnTo>
                  <a:pt x="39624" y="1935480"/>
                </a:lnTo>
                <a:lnTo>
                  <a:pt x="39624" y="1922272"/>
                </a:lnTo>
                <a:lnTo>
                  <a:pt x="0" y="1895856"/>
                </a:lnTo>
                <a:close/>
              </a:path>
              <a:path w="119379" h="2014854">
                <a:moveTo>
                  <a:pt x="39624" y="1922272"/>
                </a:moveTo>
                <a:lnTo>
                  <a:pt x="39624" y="1935480"/>
                </a:lnTo>
                <a:lnTo>
                  <a:pt x="59435" y="1935480"/>
                </a:lnTo>
                <a:lnTo>
                  <a:pt x="39624" y="1922272"/>
                </a:lnTo>
                <a:close/>
              </a:path>
              <a:path w="119379" h="2014854">
                <a:moveTo>
                  <a:pt x="79248" y="0"/>
                </a:moveTo>
                <a:lnTo>
                  <a:pt x="39624" y="0"/>
                </a:lnTo>
                <a:lnTo>
                  <a:pt x="39624" y="1922272"/>
                </a:lnTo>
                <a:lnTo>
                  <a:pt x="59435" y="1935480"/>
                </a:lnTo>
                <a:lnTo>
                  <a:pt x="79247" y="1922272"/>
                </a:lnTo>
                <a:lnTo>
                  <a:pt x="79248" y="0"/>
                </a:lnTo>
                <a:close/>
              </a:path>
              <a:path w="119379" h="2014854">
                <a:moveTo>
                  <a:pt x="79248" y="1922272"/>
                </a:moveTo>
                <a:lnTo>
                  <a:pt x="59435" y="1935480"/>
                </a:lnTo>
                <a:lnTo>
                  <a:pt x="79248" y="1935480"/>
                </a:lnTo>
                <a:lnTo>
                  <a:pt x="79248" y="1922272"/>
                </a:lnTo>
                <a:close/>
              </a:path>
              <a:path w="119379" h="2014854">
                <a:moveTo>
                  <a:pt x="118871" y="1895856"/>
                </a:moveTo>
                <a:lnTo>
                  <a:pt x="79248" y="1922272"/>
                </a:lnTo>
                <a:lnTo>
                  <a:pt x="79248" y="1935480"/>
                </a:lnTo>
                <a:lnTo>
                  <a:pt x="99059" y="1935480"/>
                </a:lnTo>
                <a:lnTo>
                  <a:pt x="118871" y="189585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282" y="311238"/>
            <a:ext cx="6005561" cy="39945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08758" y="173177"/>
            <a:ext cx="60210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Convert</a:t>
            </a:r>
            <a:r>
              <a:rPr sz="3200" b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decimal</a:t>
            </a:r>
            <a:r>
              <a:rPr sz="3200" b="1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34.4375</a:t>
            </a:r>
            <a:r>
              <a:rPr sz="3200" b="1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87C"/>
                </a:solidFill>
                <a:latin typeface="Times New Roman"/>
                <a:cs typeface="Times New Roman"/>
              </a:rPr>
              <a:t>to</a:t>
            </a:r>
            <a:r>
              <a:rPr sz="3200" b="1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Times New Roman"/>
                <a:cs typeface="Times New Roman"/>
              </a:rPr>
              <a:t>binary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57</a:t>
            </a:fld>
            <a:endParaRPr spc="-25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A2B5CE-BC51-4E98-A19B-9BCED995F429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09994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Decimal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Octal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7347" y="2276855"/>
            <a:ext cx="1295400" cy="173990"/>
          </a:xfrm>
          <a:custGeom>
            <a:avLst/>
            <a:gdLst/>
            <a:ahLst/>
            <a:cxnLst/>
            <a:rect l="l" t="t" r="r" b="b"/>
            <a:pathLst>
              <a:path w="1295400" h="173989">
                <a:moveTo>
                  <a:pt x="1121664" y="0"/>
                </a:moveTo>
                <a:lnTo>
                  <a:pt x="1121664" y="173736"/>
                </a:lnTo>
                <a:lnTo>
                  <a:pt x="1237488" y="115824"/>
                </a:lnTo>
                <a:lnTo>
                  <a:pt x="1150619" y="115824"/>
                </a:lnTo>
                <a:lnTo>
                  <a:pt x="1150619" y="57912"/>
                </a:lnTo>
                <a:lnTo>
                  <a:pt x="1237487" y="57912"/>
                </a:lnTo>
                <a:lnTo>
                  <a:pt x="1121664" y="0"/>
                </a:lnTo>
                <a:close/>
              </a:path>
              <a:path w="1295400" h="173989">
                <a:moveTo>
                  <a:pt x="112166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121664" y="115824"/>
                </a:lnTo>
                <a:lnTo>
                  <a:pt x="1121664" y="57912"/>
                </a:lnTo>
                <a:close/>
              </a:path>
              <a:path w="1295400" h="173989">
                <a:moveTo>
                  <a:pt x="1237487" y="57912"/>
                </a:moveTo>
                <a:lnTo>
                  <a:pt x="1150619" y="57912"/>
                </a:lnTo>
                <a:lnTo>
                  <a:pt x="1150619" y="115824"/>
                </a:lnTo>
                <a:lnTo>
                  <a:pt x="1237488" y="115824"/>
                </a:lnTo>
                <a:lnTo>
                  <a:pt x="1295400" y="86868"/>
                </a:lnTo>
                <a:lnTo>
                  <a:pt x="1237487" y="5791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58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8A25C2A-0D4A-4D15-96A0-0BCA2A70BAE6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59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-35305"/>
            <a:ext cx="3305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Decimal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to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Octal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325577"/>
            <a:ext cx="4138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Integer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896238"/>
            <a:ext cx="8068309" cy="5553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55015" marR="79375" indent="-285750">
              <a:lnSpc>
                <a:spcPct val="100000"/>
              </a:lnSpc>
              <a:spcBef>
                <a:spcPts val="110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Successive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division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keep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remainde 	</a:t>
            </a:r>
            <a:r>
              <a:rPr sz="2700" dirty="0">
                <a:latin typeface="Times New Roman"/>
                <a:cs typeface="Times New Roman"/>
              </a:rPr>
              <a:t>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quotient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zero.</a:t>
            </a:r>
            <a:endParaRPr sz="27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first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remainder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least-</a:t>
            </a:r>
            <a:r>
              <a:rPr sz="2700" dirty="0">
                <a:latin typeface="Times New Roman"/>
                <a:cs typeface="Times New Roman"/>
              </a:rPr>
              <a:t>significant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bit</a:t>
            </a:r>
            <a:endParaRPr sz="27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remainder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most-</a:t>
            </a:r>
            <a:r>
              <a:rPr sz="2700" dirty="0">
                <a:latin typeface="Times New Roman"/>
                <a:cs typeface="Times New Roman"/>
              </a:rPr>
              <a:t>significant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bit</a:t>
            </a:r>
            <a:endParaRPr sz="27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Fractional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conversion.</a:t>
            </a:r>
            <a:endParaRPr sz="3200">
              <a:latin typeface="Times New Roman"/>
              <a:cs typeface="Times New Roman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Successive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multiplication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8.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integer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th 	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becomes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 numeral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octal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take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sid 	e.</a:t>
            </a:r>
            <a:endParaRPr sz="2700">
              <a:latin typeface="Times New Roman"/>
              <a:cs typeface="Times New Roman"/>
            </a:endParaRPr>
          </a:p>
          <a:p>
            <a:pPr marL="755015" marR="167005" lvl="1" indent="-285750" algn="just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fractional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again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multiplied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this 	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repeated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fractional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reaches</a:t>
            </a:r>
            <a:r>
              <a:rPr sz="2700" spc="-20" dirty="0">
                <a:latin typeface="Times New Roman"/>
                <a:cs typeface="Times New Roman"/>
              </a:rPr>
              <a:t> zero</a:t>
            </a:r>
            <a:endParaRPr sz="2700">
              <a:latin typeface="Times New Roman"/>
              <a:cs typeface="Times New Roman"/>
            </a:endParaRPr>
          </a:p>
          <a:p>
            <a:pPr marL="755015" marR="100965" lvl="1" indent="-285750" algn="just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first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integer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MSB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int 	</a:t>
            </a:r>
            <a:r>
              <a:rPr sz="2700" dirty="0">
                <a:latin typeface="Times New Roman"/>
                <a:cs typeface="Times New Roman"/>
              </a:rPr>
              <a:t>eger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LSB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bits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914933-EE43-4C5A-AC88-D7F691786B4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75641"/>
            <a:ext cx="46437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COURSE</a:t>
            </a:r>
            <a:r>
              <a:rPr sz="3200" spc="-235" dirty="0"/>
              <a:t> </a:t>
            </a:r>
            <a:r>
              <a:rPr sz="3200" spc="-20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771271"/>
            <a:ext cx="8067040" cy="4363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6870" marR="50165" algn="just">
              <a:lnSpc>
                <a:spcPct val="101899"/>
              </a:lnSpc>
              <a:spcBef>
                <a:spcPts val="35"/>
              </a:spcBef>
            </a:pPr>
            <a:r>
              <a:rPr sz="3300" dirty="0">
                <a:latin typeface="Times New Roman"/>
                <a:cs typeface="Times New Roman"/>
              </a:rPr>
              <a:t>After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completion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of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the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course,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the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students</a:t>
            </a:r>
            <a:r>
              <a:rPr sz="3300" spc="-45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u </a:t>
            </a:r>
            <a:r>
              <a:rPr sz="3300" dirty="0">
                <a:latin typeface="Times New Roman"/>
                <a:cs typeface="Times New Roman"/>
              </a:rPr>
              <a:t>nderstand</a:t>
            </a:r>
            <a:r>
              <a:rPr sz="3300" spc="-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the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following:</a:t>
            </a:r>
            <a:endParaRPr sz="3300">
              <a:latin typeface="Times New Roman"/>
              <a:cs typeface="Times New Roman"/>
            </a:endParaRPr>
          </a:p>
          <a:p>
            <a:pPr marL="355600" marR="57785" indent="-343535" algn="just">
              <a:lnSpc>
                <a:spcPct val="100000"/>
              </a:lnSpc>
              <a:spcBef>
                <a:spcPts val="795"/>
              </a:spcBef>
              <a:buFont typeface="Wingdings"/>
              <a:buChar char=""/>
              <a:tabLst>
                <a:tab pos="356870" algn="l"/>
              </a:tabLst>
            </a:pPr>
            <a:r>
              <a:rPr sz="3300" dirty="0">
                <a:latin typeface="Times New Roman"/>
                <a:cs typeface="Times New Roman"/>
              </a:rPr>
              <a:t>Number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and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apply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rules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of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boolean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a 	</a:t>
            </a:r>
            <a:r>
              <a:rPr sz="3300" dirty="0">
                <a:latin typeface="Times New Roman"/>
                <a:cs typeface="Times New Roman"/>
              </a:rPr>
              <a:t>lgebra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to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simplify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boolean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expressions.</a:t>
            </a:r>
            <a:endParaRPr sz="33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795"/>
              </a:spcBef>
              <a:buFont typeface="Wingdings"/>
              <a:buChar char=""/>
              <a:tabLst>
                <a:tab pos="356235" algn="l"/>
              </a:tabLst>
            </a:pPr>
            <a:r>
              <a:rPr sz="3300" dirty="0">
                <a:latin typeface="Times New Roman"/>
                <a:cs typeface="Times New Roman"/>
              </a:rPr>
              <a:t>Simplify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of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boolean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expressions</a:t>
            </a:r>
            <a:r>
              <a:rPr sz="3300" spc="-8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using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K-</a:t>
            </a:r>
            <a:r>
              <a:rPr sz="3300" spc="-25" dirty="0">
                <a:latin typeface="Times New Roman"/>
                <a:cs typeface="Times New Roman"/>
              </a:rPr>
              <a:t>map</a:t>
            </a:r>
            <a:endParaRPr sz="3300">
              <a:latin typeface="Times New Roman"/>
              <a:cs typeface="Times New Roman"/>
            </a:endParaRPr>
          </a:p>
          <a:p>
            <a:pPr marL="355600" marR="48260" indent="-343535" algn="just">
              <a:lnSpc>
                <a:spcPct val="100000"/>
              </a:lnSpc>
              <a:spcBef>
                <a:spcPts val="795"/>
              </a:spcBef>
              <a:buFont typeface="Wingdings"/>
              <a:buChar char=""/>
              <a:tabLst>
                <a:tab pos="356870" algn="l"/>
              </a:tabLst>
            </a:pPr>
            <a:r>
              <a:rPr sz="3300" dirty="0">
                <a:latin typeface="Times New Roman"/>
                <a:cs typeface="Times New Roman"/>
              </a:rPr>
              <a:t>Design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MSI</a:t>
            </a:r>
            <a:r>
              <a:rPr sz="3300" spc="-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combinational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circuits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such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as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fu 	</a:t>
            </a:r>
            <a:r>
              <a:rPr sz="3300" dirty="0">
                <a:latin typeface="Times New Roman"/>
                <a:cs typeface="Times New Roman"/>
              </a:rPr>
              <a:t>ll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adders,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multiplexers,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de-multiplexers,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deco 	</a:t>
            </a:r>
            <a:r>
              <a:rPr sz="3300" dirty="0">
                <a:latin typeface="Times New Roman"/>
                <a:cs typeface="Times New Roman"/>
              </a:rPr>
              <a:t>ders,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encoders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and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code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converters.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AFC7D4-DBD7-4D2E-94C2-7550F44F859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52" y="257933"/>
            <a:ext cx="8395368" cy="59021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60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8C28857-99F4-4968-AAD0-2FA015F13436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Decimal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Hexadecimal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972055"/>
            <a:ext cx="6644640" cy="2855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ACDB5E-5A94-44E9-92DE-4B081B90CDC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383" y="-35305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Decimal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to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Hexadecimal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325577"/>
            <a:ext cx="4138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Integer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896238"/>
            <a:ext cx="8075930" cy="5553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55015" marR="72390" indent="-285750">
              <a:lnSpc>
                <a:spcPct val="100000"/>
              </a:lnSpc>
              <a:spcBef>
                <a:spcPts val="110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Successive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division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16,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keep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 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remaind 	</a:t>
            </a:r>
            <a:r>
              <a:rPr sz="2700" dirty="0">
                <a:latin typeface="Times New Roman"/>
                <a:cs typeface="Times New Roman"/>
              </a:rPr>
              <a:t>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quotient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zero.</a:t>
            </a:r>
            <a:endParaRPr sz="27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first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remainder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least-</a:t>
            </a:r>
            <a:r>
              <a:rPr sz="2700" dirty="0">
                <a:latin typeface="Times New Roman"/>
                <a:cs typeface="Times New Roman"/>
              </a:rPr>
              <a:t>significant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bit</a:t>
            </a:r>
            <a:endParaRPr sz="27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remainder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most-</a:t>
            </a:r>
            <a:r>
              <a:rPr sz="2700" dirty="0">
                <a:latin typeface="Times New Roman"/>
                <a:cs typeface="Times New Roman"/>
              </a:rPr>
              <a:t>significant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bit</a:t>
            </a:r>
            <a:endParaRPr sz="27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Fractional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conversion.</a:t>
            </a:r>
            <a:endParaRPr sz="3200">
              <a:latin typeface="Times New Roman"/>
              <a:cs typeface="Times New Roman"/>
            </a:endParaRPr>
          </a:p>
          <a:p>
            <a:pPr marL="755015" marR="15875" lvl="1" indent="-28575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Successive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multiplication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16.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integer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t 	</a:t>
            </a:r>
            <a:r>
              <a:rPr sz="2700" dirty="0">
                <a:latin typeface="Times New Roman"/>
                <a:cs typeface="Times New Roman"/>
              </a:rPr>
              <a:t>he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becomes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 numeral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hexadecimal,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ta 	</a:t>
            </a:r>
            <a:r>
              <a:rPr sz="2700" dirty="0">
                <a:latin typeface="Times New Roman"/>
                <a:cs typeface="Times New Roman"/>
              </a:rPr>
              <a:t>ke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side.</a:t>
            </a:r>
            <a:endParaRPr sz="2700">
              <a:latin typeface="Times New Roman"/>
              <a:cs typeface="Times New Roman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fractional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again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multiplied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16</a:t>
            </a:r>
            <a:r>
              <a:rPr sz="2700" spc="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this 	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repeated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fractional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reaches</a:t>
            </a:r>
            <a:r>
              <a:rPr sz="2700" spc="-20" dirty="0">
                <a:latin typeface="Times New Roman"/>
                <a:cs typeface="Times New Roman"/>
              </a:rPr>
              <a:t> zero</a:t>
            </a:r>
            <a:endParaRPr sz="2700">
              <a:latin typeface="Times New Roman"/>
              <a:cs typeface="Times New Roman"/>
            </a:endParaRPr>
          </a:p>
          <a:p>
            <a:pPr marL="755015" marR="109220" lvl="1" indent="-285750" algn="just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285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first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integer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MSB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int 	</a:t>
            </a:r>
            <a:r>
              <a:rPr sz="2700" dirty="0">
                <a:latin typeface="Times New Roman"/>
                <a:cs typeface="Times New Roman"/>
              </a:rPr>
              <a:t>eger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LSB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bits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C3B439C-0660-4403-8CAB-5B755763DF8B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448" y="388198"/>
            <a:ext cx="7984338" cy="57329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63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129E09-15E7-4DFB-9EE9-6DAC40694CD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25234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Octal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Binary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28" y="4181792"/>
            <a:ext cx="2493645" cy="646430"/>
            <a:chOff x="5346128" y="4181792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1523" y="2723769"/>
            <a:ext cx="1544320" cy="1468755"/>
          </a:xfrm>
          <a:custGeom>
            <a:avLst/>
            <a:gdLst/>
            <a:ahLst/>
            <a:cxnLst/>
            <a:rect l="l" t="t" r="r" b="b"/>
            <a:pathLst>
              <a:path w="1544320" h="1468754">
                <a:moveTo>
                  <a:pt x="66166" y="1286128"/>
                </a:moveTo>
                <a:lnTo>
                  <a:pt x="0" y="1468754"/>
                </a:lnTo>
                <a:lnTo>
                  <a:pt x="185800" y="1412112"/>
                </a:lnTo>
                <a:lnTo>
                  <a:pt x="164816" y="1390014"/>
                </a:lnTo>
                <a:lnTo>
                  <a:pt x="124967" y="1390014"/>
                </a:lnTo>
                <a:lnTo>
                  <a:pt x="84962" y="1348104"/>
                </a:lnTo>
                <a:lnTo>
                  <a:pt x="106022" y="1328099"/>
                </a:lnTo>
                <a:lnTo>
                  <a:pt x="66166" y="1286128"/>
                </a:lnTo>
                <a:close/>
              </a:path>
              <a:path w="1544320" h="1468754">
                <a:moveTo>
                  <a:pt x="106022" y="1328099"/>
                </a:moveTo>
                <a:lnTo>
                  <a:pt x="84962" y="1348104"/>
                </a:lnTo>
                <a:lnTo>
                  <a:pt x="124967" y="1390014"/>
                </a:lnTo>
                <a:lnTo>
                  <a:pt x="145917" y="1370112"/>
                </a:lnTo>
                <a:lnTo>
                  <a:pt x="106022" y="1328099"/>
                </a:lnTo>
                <a:close/>
              </a:path>
              <a:path w="1544320" h="1468754">
                <a:moveTo>
                  <a:pt x="145917" y="1370112"/>
                </a:moveTo>
                <a:lnTo>
                  <a:pt x="124967" y="1390014"/>
                </a:lnTo>
                <a:lnTo>
                  <a:pt x="164816" y="1390014"/>
                </a:lnTo>
                <a:lnTo>
                  <a:pt x="145917" y="1370112"/>
                </a:lnTo>
                <a:close/>
              </a:path>
              <a:path w="1544320" h="1468754">
                <a:moveTo>
                  <a:pt x="1504061" y="0"/>
                </a:moveTo>
                <a:lnTo>
                  <a:pt x="106022" y="1328099"/>
                </a:lnTo>
                <a:lnTo>
                  <a:pt x="145917" y="1370112"/>
                </a:lnTo>
                <a:lnTo>
                  <a:pt x="1543939" y="41909"/>
                </a:lnTo>
                <a:lnTo>
                  <a:pt x="1504061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64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1123A1-0F4C-4C8D-A37C-FE6D4A9CC4B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414" rIns="0" bIns="0" rtlCol="0">
            <a:spAutoFit/>
          </a:bodyPr>
          <a:lstStyle/>
          <a:p>
            <a:pPr marL="2755265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Times New Roman"/>
                <a:cs typeface="Times New Roman"/>
              </a:rPr>
              <a:t>Octal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Binary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8028940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Convert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octal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3-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equivalent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representation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B336041-3970-499B-9CE6-CF267A90861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478" y="480441"/>
            <a:ext cx="20072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724655" y="33543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8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8" y="464819"/>
                </a:lnTo>
                <a:lnTo>
                  <a:pt x="173736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6655" y="34305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8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8" y="464819"/>
                </a:lnTo>
                <a:lnTo>
                  <a:pt x="173736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2455" y="33543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8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8" y="464819"/>
                </a:lnTo>
                <a:lnTo>
                  <a:pt x="173736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dirty="0"/>
              <a:t>705</a:t>
            </a:r>
            <a:r>
              <a:rPr sz="3150" baseline="-19841" dirty="0"/>
              <a:t>8</a:t>
            </a:r>
            <a:r>
              <a:rPr sz="3150" spc="375" baseline="-19841" dirty="0"/>
              <a:t> </a:t>
            </a:r>
            <a:r>
              <a:rPr sz="3200" dirty="0"/>
              <a:t>=</a:t>
            </a:r>
            <a:r>
              <a:rPr sz="3200" spc="-10" dirty="0"/>
              <a:t> </a:t>
            </a:r>
            <a:r>
              <a:rPr sz="3200" spc="-25" dirty="0"/>
              <a:t>?</a:t>
            </a:r>
            <a:r>
              <a:rPr sz="3150" spc="-37" baseline="-19841" dirty="0"/>
              <a:t>2</a:t>
            </a:r>
            <a:endParaRPr sz="3150" baseline="-19841"/>
          </a:p>
          <a:p>
            <a:pPr>
              <a:lnSpc>
                <a:spcPct val="100000"/>
              </a:lnSpc>
              <a:spcBef>
                <a:spcPts val="2685"/>
              </a:spcBef>
            </a:pPr>
            <a:endParaRPr/>
          </a:p>
          <a:p>
            <a:pPr marL="3191510">
              <a:lnSpc>
                <a:spcPct val="100000"/>
              </a:lnSpc>
              <a:tabLst>
                <a:tab pos="3903345" algn="l"/>
                <a:tab pos="4613910" algn="l"/>
              </a:tabLst>
            </a:pPr>
            <a:r>
              <a:rPr spc="-50" dirty="0"/>
              <a:t>7</a:t>
            </a:r>
            <a:r>
              <a:rPr dirty="0"/>
              <a:t>	</a:t>
            </a:r>
            <a:r>
              <a:rPr spc="-50" dirty="0"/>
              <a:t>0</a:t>
            </a:r>
            <a:r>
              <a:rPr dirty="0"/>
              <a:t>	</a:t>
            </a:r>
            <a:r>
              <a:rPr spc="-50" dirty="0"/>
              <a:t>5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/>
          </a:p>
          <a:p>
            <a:pPr marL="116839" algn="ctr">
              <a:lnSpc>
                <a:spcPct val="100000"/>
              </a:lnSpc>
            </a:pPr>
            <a:r>
              <a:rPr dirty="0"/>
              <a:t>111</a:t>
            </a:r>
            <a:r>
              <a:rPr spc="-70" dirty="0"/>
              <a:t> </a:t>
            </a:r>
            <a:r>
              <a:rPr dirty="0"/>
              <a:t>000</a:t>
            </a:r>
            <a:r>
              <a:rPr spc="-35" dirty="0"/>
              <a:t> </a:t>
            </a:r>
            <a:r>
              <a:rPr spc="-25" dirty="0"/>
              <a:t>101</a:t>
            </a: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/>
          </a:p>
          <a:p>
            <a:pPr marL="4893310">
              <a:lnSpc>
                <a:spcPct val="100000"/>
              </a:lnSpc>
            </a:pPr>
            <a:r>
              <a:rPr dirty="0"/>
              <a:t>705</a:t>
            </a:r>
            <a:r>
              <a:rPr sz="3150" baseline="-19841" dirty="0"/>
              <a:t>8</a:t>
            </a:r>
            <a:r>
              <a:rPr sz="3150" spc="375" baseline="-19841" dirty="0"/>
              <a:t> </a:t>
            </a:r>
            <a:r>
              <a:rPr sz="3200" dirty="0"/>
              <a:t>=</a:t>
            </a:r>
            <a:r>
              <a:rPr sz="3200" spc="-5" dirty="0"/>
              <a:t> </a:t>
            </a:r>
            <a:r>
              <a:rPr sz="3200" spc="-10" dirty="0"/>
              <a:t>111000101</a:t>
            </a:r>
            <a:r>
              <a:rPr sz="3150" spc="-15" baseline="-19841" dirty="0"/>
              <a:t>2</a:t>
            </a:r>
            <a:endParaRPr sz="3150" baseline="-19841"/>
          </a:p>
        </p:txBody>
      </p:sp>
      <p:sp>
        <p:nvSpPr>
          <p:cNvPr id="7" name="object 7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66</a:t>
            </a:fld>
            <a:endParaRPr spc="-25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7B43778-C61C-43FB-B671-3036163C8555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Hexadecimal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Binary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7347" y="4410455"/>
            <a:ext cx="1295400" cy="173990"/>
          </a:xfrm>
          <a:custGeom>
            <a:avLst/>
            <a:gdLst/>
            <a:ahLst/>
            <a:cxnLst/>
            <a:rect l="l" t="t" r="r" b="b"/>
            <a:pathLst>
              <a:path w="1295400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295400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295400" h="173989">
                <a:moveTo>
                  <a:pt x="1295400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1295400" y="115824"/>
                </a:lnTo>
                <a:lnTo>
                  <a:pt x="1295400" y="5791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67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B56025-1788-4A3E-9C4E-FCCBD717DEB2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Hexadecimal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985759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Convert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hexadecimal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4-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eq </a:t>
            </a:r>
            <a:r>
              <a:rPr sz="3200" dirty="0">
                <a:latin typeface="Times New Roman"/>
                <a:cs typeface="Times New Roman"/>
              </a:rPr>
              <a:t>uivalent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representation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548095-B6DD-4E56-8E6E-B59BD96DCE6C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478" y="480441"/>
            <a:ext cx="20072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054" y="1393317"/>
            <a:ext cx="2026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Times New Roman"/>
                <a:cs typeface="Times New Roman"/>
              </a:rPr>
              <a:t>10AF</a:t>
            </a:r>
            <a:r>
              <a:rPr sz="3150" baseline="-19841" dirty="0">
                <a:latin typeface="Times New Roman"/>
                <a:cs typeface="Times New Roman"/>
              </a:rPr>
              <a:t>16</a:t>
            </a:r>
            <a:r>
              <a:rPr sz="3150" spc="359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?</a:t>
            </a:r>
            <a:r>
              <a:rPr sz="3150" spc="-37" baseline="-19841" dirty="0">
                <a:latin typeface="Times New Roman"/>
                <a:cs typeface="Times New Roman"/>
              </a:rPr>
              <a:t>2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189" y="2836621"/>
            <a:ext cx="2286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3251" y="2836621"/>
            <a:ext cx="21742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8369" algn="l"/>
                <a:tab pos="1935480" algn="l"/>
              </a:tabLst>
            </a:pPr>
            <a:r>
              <a:rPr sz="3200" spc="-50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329" y="4300854"/>
            <a:ext cx="5853430" cy="156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Times New Roman"/>
                <a:cs typeface="Times New Roman"/>
              </a:rPr>
              <a:t>0001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0000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1010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1111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3200">
              <a:latin typeface="Times New Roman"/>
              <a:cs typeface="Times New Roman"/>
            </a:endParaRPr>
          </a:p>
          <a:p>
            <a:pPr marL="72517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10AF</a:t>
            </a:r>
            <a:r>
              <a:rPr sz="3150" baseline="-19841" dirty="0">
                <a:latin typeface="Times New Roman"/>
                <a:cs typeface="Times New Roman"/>
              </a:rPr>
              <a:t>16</a:t>
            </a:r>
            <a:r>
              <a:rPr sz="3150" spc="359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0001000010101111</a:t>
            </a:r>
            <a:r>
              <a:rPr sz="3150" spc="-15" baseline="-19841" dirty="0">
                <a:latin typeface="Times New Roman"/>
                <a:cs typeface="Times New Roman"/>
              </a:rPr>
              <a:t>2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5055" y="36591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7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5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7" y="464819"/>
                </a:lnTo>
                <a:lnTo>
                  <a:pt x="173735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5655" y="36591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8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8" y="464819"/>
                </a:lnTo>
                <a:lnTo>
                  <a:pt x="173736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0055" y="35829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8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8" y="464819"/>
                </a:lnTo>
                <a:lnTo>
                  <a:pt x="173736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4455" y="3582923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3"/>
                </a:moveTo>
                <a:lnTo>
                  <a:pt x="0" y="435863"/>
                </a:lnTo>
                <a:lnTo>
                  <a:pt x="86868" y="609600"/>
                </a:lnTo>
                <a:lnTo>
                  <a:pt x="159258" y="464819"/>
                </a:lnTo>
                <a:lnTo>
                  <a:pt x="57912" y="464819"/>
                </a:lnTo>
                <a:lnTo>
                  <a:pt x="57912" y="435863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19"/>
                </a:lnTo>
                <a:lnTo>
                  <a:pt x="115824" y="464819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3"/>
                </a:moveTo>
                <a:lnTo>
                  <a:pt x="115824" y="435863"/>
                </a:lnTo>
                <a:lnTo>
                  <a:pt x="115824" y="464819"/>
                </a:lnTo>
                <a:lnTo>
                  <a:pt x="159258" y="464819"/>
                </a:lnTo>
                <a:lnTo>
                  <a:pt x="173736" y="4358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69</a:t>
            </a:fld>
            <a:endParaRPr spc="-25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6C0AF6-68A4-48C8-BF75-C596C95A0CCB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12444" y="548767"/>
            <a:ext cx="7959090" cy="4539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7345" algn="just">
              <a:lnSpc>
                <a:spcPct val="100000"/>
              </a:lnSpc>
              <a:spcBef>
                <a:spcPts val="105"/>
              </a:spcBef>
              <a:buSzPct val="97500"/>
              <a:buFont typeface="Wingdings"/>
              <a:buChar char=""/>
              <a:tabLst>
                <a:tab pos="356870" algn="l"/>
                <a:tab pos="410845" algn="l"/>
              </a:tabLst>
            </a:pPr>
            <a:r>
              <a:rPr sz="4000" dirty="0">
                <a:latin typeface="Times New Roman"/>
                <a:cs typeface="Times New Roman"/>
              </a:rPr>
              <a:t>	Design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basic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units(latche </a:t>
            </a:r>
            <a:r>
              <a:rPr sz="4000" dirty="0">
                <a:latin typeface="Times New Roman"/>
                <a:cs typeface="Times New Roman"/>
              </a:rPr>
              <a:t>s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flip-</a:t>
            </a:r>
            <a:r>
              <a:rPr sz="4000" dirty="0">
                <a:latin typeface="Times New Roman"/>
                <a:cs typeface="Times New Roman"/>
              </a:rPr>
              <a:t>flops)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sequential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circui </a:t>
            </a:r>
            <a:r>
              <a:rPr sz="4000" dirty="0">
                <a:latin typeface="Times New Roman"/>
                <a:cs typeface="Times New Roman"/>
              </a:rPr>
              <a:t>ts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such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counters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registers</a:t>
            </a:r>
            <a:endParaRPr sz="4000">
              <a:latin typeface="Times New Roman"/>
              <a:cs typeface="Times New Roman"/>
            </a:endParaRPr>
          </a:p>
          <a:p>
            <a:pPr marL="356870" marR="225425" indent="-347345">
              <a:lnSpc>
                <a:spcPct val="100000"/>
              </a:lnSpc>
              <a:spcBef>
                <a:spcPts val="970"/>
              </a:spcBef>
              <a:buSzPct val="97500"/>
              <a:buFont typeface="Wingdings"/>
              <a:buChar char=""/>
              <a:tabLst>
                <a:tab pos="356870" algn="l"/>
                <a:tab pos="410845" algn="l"/>
              </a:tabLst>
            </a:pPr>
            <a:r>
              <a:rPr sz="4000" dirty="0">
                <a:latin typeface="Times New Roman"/>
                <a:cs typeface="Times New Roman"/>
              </a:rPr>
              <a:t>	Design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ROM’s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100" dirty="0">
                <a:latin typeface="Times New Roman"/>
                <a:cs typeface="Times New Roman"/>
              </a:rPr>
              <a:t>,PLA’s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155" dirty="0">
                <a:latin typeface="Times New Roman"/>
                <a:cs typeface="Times New Roman"/>
              </a:rPr>
              <a:t>PAL’s </a:t>
            </a:r>
            <a:r>
              <a:rPr sz="4000" dirty="0">
                <a:latin typeface="Times New Roman"/>
                <a:cs typeface="Times New Roman"/>
              </a:rPr>
              <a:t>using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PLD’s</a:t>
            </a:r>
            <a:endParaRPr sz="4000">
              <a:latin typeface="Times New Roman"/>
              <a:cs typeface="Times New Roman"/>
            </a:endParaRPr>
          </a:p>
          <a:p>
            <a:pPr marL="356870" marR="97155" indent="-347345">
              <a:lnSpc>
                <a:spcPct val="100000"/>
              </a:lnSpc>
              <a:spcBef>
                <a:spcPts val="965"/>
              </a:spcBef>
              <a:buSzPct val="97500"/>
              <a:buFont typeface="Wingdings"/>
              <a:buChar char=""/>
              <a:tabLst>
                <a:tab pos="356870" algn="l"/>
                <a:tab pos="410845" algn="l"/>
              </a:tabLst>
            </a:pPr>
            <a:r>
              <a:rPr sz="4000" dirty="0">
                <a:latin typeface="Times New Roman"/>
                <a:cs typeface="Times New Roman"/>
              </a:rPr>
              <a:t>	Design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digital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controllers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using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al </a:t>
            </a:r>
            <a:r>
              <a:rPr sz="4000" dirty="0">
                <a:latin typeface="Times New Roman"/>
                <a:cs typeface="Times New Roman"/>
              </a:rPr>
              <a:t>gorithmic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state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machines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78640C3-4ED5-4B69-84E3-06FC10048DA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25234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Binary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Octal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28" y="4181792"/>
            <a:ext cx="2493645" cy="646430"/>
            <a:chOff x="5346128" y="4181792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93109" y="2744723"/>
            <a:ext cx="1771014" cy="1470660"/>
          </a:xfrm>
          <a:custGeom>
            <a:avLst/>
            <a:gdLst/>
            <a:ahLst/>
            <a:cxnLst/>
            <a:rect l="l" t="t" r="r" b="b"/>
            <a:pathLst>
              <a:path w="1771014" h="1470660">
                <a:moveTo>
                  <a:pt x="1618623" y="88308"/>
                </a:moveTo>
                <a:lnTo>
                  <a:pt x="0" y="1425448"/>
                </a:lnTo>
                <a:lnTo>
                  <a:pt x="36829" y="1470152"/>
                </a:lnTo>
                <a:lnTo>
                  <a:pt x="1655499" y="132974"/>
                </a:lnTo>
                <a:lnTo>
                  <a:pt x="1618623" y="88308"/>
                </a:lnTo>
                <a:close/>
              </a:path>
              <a:path w="1771014" h="1470660">
                <a:moveTo>
                  <a:pt x="1740109" y="69850"/>
                </a:moveTo>
                <a:lnTo>
                  <a:pt x="1640966" y="69850"/>
                </a:lnTo>
                <a:lnTo>
                  <a:pt x="1677796" y="114553"/>
                </a:lnTo>
                <a:lnTo>
                  <a:pt x="1655499" y="132974"/>
                </a:lnTo>
                <a:lnTo>
                  <a:pt x="1692402" y="177673"/>
                </a:lnTo>
                <a:lnTo>
                  <a:pt x="1740109" y="69850"/>
                </a:lnTo>
                <a:close/>
              </a:path>
              <a:path w="1771014" h="1470660">
                <a:moveTo>
                  <a:pt x="1640966" y="69850"/>
                </a:moveTo>
                <a:lnTo>
                  <a:pt x="1618623" y="88308"/>
                </a:lnTo>
                <a:lnTo>
                  <a:pt x="1655499" y="132974"/>
                </a:lnTo>
                <a:lnTo>
                  <a:pt x="1677796" y="114553"/>
                </a:lnTo>
                <a:lnTo>
                  <a:pt x="1640966" y="69850"/>
                </a:lnTo>
                <a:close/>
              </a:path>
              <a:path w="1771014" h="1470660">
                <a:moveTo>
                  <a:pt x="1771014" y="0"/>
                </a:moveTo>
                <a:lnTo>
                  <a:pt x="1581785" y="43687"/>
                </a:lnTo>
                <a:lnTo>
                  <a:pt x="1618623" y="88308"/>
                </a:lnTo>
                <a:lnTo>
                  <a:pt x="1640966" y="69850"/>
                </a:lnTo>
                <a:lnTo>
                  <a:pt x="1740109" y="69850"/>
                </a:lnTo>
                <a:lnTo>
                  <a:pt x="177101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70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B422C7B-2C7B-4008-96D4-C167EC9122AD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25234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Binary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Octal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679132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Group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threes,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starting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right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Convert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octal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digits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DDD284-4AD0-4A10-BA99-9844B07E9AD1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1" y="465200"/>
            <a:ext cx="23448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33543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9455" y="32781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5255" y="33543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1055" y="33543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774" y="1393317"/>
            <a:ext cx="7887334" cy="4552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Times New Roman"/>
                <a:cs typeface="Times New Roman"/>
              </a:rPr>
              <a:t>1011010111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150" spc="232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?</a:t>
            </a:r>
            <a:r>
              <a:rPr sz="3150" spc="-37" baseline="-19841" dirty="0">
                <a:latin typeface="Times New Roman"/>
                <a:cs typeface="Times New Roman"/>
              </a:rPr>
              <a:t>8</a:t>
            </a:r>
            <a:endParaRPr sz="3150" baseline="-1984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85"/>
              </a:spcBef>
            </a:pPr>
            <a:endParaRPr sz="3200">
              <a:latin typeface="Times New Roman"/>
              <a:cs typeface="Times New Roman"/>
            </a:endParaRPr>
          </a:p>
          <a:p>
            <a:pPr marR="32385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011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010</a:t>
            </a:r>
            <a:r>
              <a:rPr sz="3200" spc="-25" dirty="0">
                <a:latin typeface="Times New Roman"/>
                <a:cs typeface="Times New Roman"/>
              </a:rPr>
              <a:t> 111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3200">
              <a:latin typeface="Times New Roman"/>
              <a:cs typeface="Times New Roman"/>
            </a:endParaRPr>
          </a:p>
          <a:p>
            <a:pPr marL="2608580">
              <a:lnSpc>
                <a:spcPct val="100000"/>
              </a:lnSpc>
              <a:tabLst>
                <a:tab pos="3116580" algn="l"/>
                <a:tab pos="3826510" algn="l"/>
                <a:tab pos="4536440" algn="l"/>
              </a:tabLst>
            </a:pPr>
            <a:r>
              <a:rPr sz="3200" spc="-50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65"/>
              </a:spcBef>
            </a:pPr>
            <a:endParaRPr sz="3200">
              <a:latin typeface="Times New Roman"/>
              <a:cs typeface="Times New Roman"/>
            </a:endParaRPr>
          </a:p>
          <a:p>
            <a:pPr marL="428244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1011010111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150" spc="232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1327</a:t>
            </a:r>
            <a:r>
              <a:rPr sz="3150" spc="-15" baseline="-19841" dirty="0">
                <a:latin typeface="Times New Roman"/>
                <a:cs typeface="Times New Roman"/>
              </a:rPr>
              <a:t>8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72</a:t>
            </a:fld>
            <a:endParaRPr spc="-25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920EAE8-1F8E-4BB2-8D69-4184E0DB3AA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52336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Hexadecimal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Octal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4056" y="2897123"/>
            <a:ext cx="173990" cy="1143000"/>
          </a:xfrm>
          <a:custGeom>
            <a:avLst/>
            <a:gdLst/>
            <a:ahLst/>
            <a:cxnLst/>
            <a:rect l="l" t="t" r="r" b="b"/>
            <a:pathLst>
              <a:path w="173990" h="1143000">
                <a:moveTo>
                  <a:pt x="115824" y="144779"/>
                </a:moveTo>
                <a:lnTo>
                  <a:pt x="57912" y="144779"/>
                </a:lnTo>
                <a:lnTo>
                  <a:pt x="57912" y="1143000"/>
                </a:lnTo>
                <a:lnTo>
                  <a:pt x="115824" y="1143000"/>
                </a:lnTo>
                <a:lnTo>
                  <a:pt x="115824" y="144779"/>
                </a:lnTo>
                <a:close/>
              </a:path>
              <a:path w="173990" h="1143000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1143000">
                <a:moveTo>
                  <a:pt x="159258" y="144779"/>
                </a:moveTo>
                <a:lnTo>
                  <a:pt x="115824" y="144779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73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A052BB9-6352-4BB4-985E-C9E11DD9644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52336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Hexadecimal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Octal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08821"/>
            <a:ext cx="7719695" cy="13430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68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Technique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spc="50" dirty="0">
                <a:latin typeface="Arial"/>
                <a:cs typeface="Arial"/>
              </a:rPr>
              <a:t>–</a:t>
            </a:r>
            <a:r>
              <a:rPr sz="3600" spc="50" dirty="0">
                <a:latin typeface="Times New Roman"/>
                <a:cs typeface="Times New Roman"/>
              </a:rPr>
              <a:t>Use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intermediate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number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CFB4C9-3AFC-41B3-A076-BDBCDA19B9C1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216" y="573139"/>
            <a:ext cx="7325740" cy="61436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75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8B34DD-ADBC-460A-AB67-29BB0E92EB20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Binary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Hexadecimal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923" y="4410455"/>
            <a:ext cx="1219200" cy="173990"/>
          </a:xfrm>
          <a:custGeom>
            <a:avLst/>
            <a:gdLst/>
            <a:ahLst/>
            <a:cxnLst/>
            <a:rect l="l" t="t" r="r" b="b"/>
            <a:pathLst>
              <a:path w="1219200" h="173989">
                <a:moveTo>
                  <a:pt x="1045463" y="0"/>
                </a:moveTo>
                <a:lnTo>
                  <a:pt x="1045463" y="173736"/>
                </a:lnTo>
                <a:lnTo>
                  <a:pt x="1161288" y="115824"/>
                </a:lnTo>
                <a:lnTo>
                  <a:pt x="1074420" y="115824"/>
                </a:lnTo>
                <a:lnTo>
                  <a:pt x="1074420" y="57912"/>
                </a:lnTo>
                <a:lnTo>
                  <a:pt x="1161288" y="57912"/>
                </a:lnTo>
                <a:lnTo>
                  <a:pt x="1045463" y="0"/>
                </a:lnTo>
                <a:close/>
              </a:path>
              <a:path w="1219200" h="173989">
                <a:moveTo>
                  <a:pt x="10454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045463" y="115824"/>
                </a:lnTo>
                <a:lnTo>
                  <a:pt x="1045463" y="57912"/>
                </a:lnTo>
                <a:close/>
              </a:path>
              <a:path w="1219200" h="173989">
                <a:moveTo>
                  <a:pt x="1161288" y="57912"/>
                </a:moveTo>
                <a:lnTo>
                  <a:pt x="1074420" y="57912"/>
                </a:lnTo>
                <a:lnTo>
                  <a:pt x="1074420" y="115824"/>
                </a:lnTo>
                <a:lnTo>
                  <a:pt x="1161288" y="115824"/>
                </a:lnTo>
                <a:lnTo>
                  <a:pt x="1219200" y="86868"/>
                </a:lnTo>
                <a:lnTo>
                  <a:pt x="1161288" y="5791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76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91C8DE-28DE-4EBF-B0C0-E1B5E02E9A0B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Binary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Hexadecimal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08821"/>
            <a:ext cx="7395209" cy="200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68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Technique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dirty="0">
                <a:latin typeface="Times New Roman"/>
                <a:cs typeface="Times New Roman"/>
              </a:rPr>
              <a:t>Group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bits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fours,</a:t>
            </a:r>
            <a:r>
              <a:rPr sz="3600" spc="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starting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right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70"/>
              </a:spcBef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dirty="0">
                <a:latin typeface="Times New Roman"/>
                <a:cs typeface="Times New Roman"/>
              </a:rPr>
              <a:t>Convert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hexadecimal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digits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0C7464-56B0-4F47-A6A8-F6905BCC9F7D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478" y="480441"/>
            <a:ext cx="20072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5" y="32781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4255" y="32781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2455" y="3278123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718" y="1393317"/>
            <a:ext cx="7801609" cy="4705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Times New Roman"/>
                <a:cs typeface="Times New Roman"/>
              </a:rPr>
              <a:t>1010111011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150" spc="232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?</a:t>
            </a:r>
            <a:r>
              <a:rPr sz="3150" spc="-37" baseline="-19841" dirty="0">
                <a:latin typeface="Times New Roman"/>
                <a:cs typeface="Times New Roman"/>
              </a:rPr>
              <a:t>16</a:t>
            </a:r>
            <a:endParaRPr sz="3150" baseline="-1984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85"/>
              </a:spcBef>
            </a:pPr>
            <a:endParaRPr sz="3200">
              <a:latin typeface="Times New Roman"/>
              <a:cs typeface="Times New Roman"/>
            </a:endParaRPr>
          </a:p>
          <a:p>
            <a:pPr marR="20447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10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1011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1011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3200">
              <a:latin typeface="Times New Roman"/>
              <a:cs typeface="Times New Roman"/>
            </a:endParaRPr>
          </a:p>
          <a:p>
            <a:pPr marL="2675890">
              <a:lnSpc>
                <a:spcPct val="100000"/>
              </a:lnSpc>
              <a:tabLst>
                <a:tab pos="3538220" algn="l"/>
                <a:tab pos="4318635" algn="l"/>
              </a:tabLst>
            </a:pPr>
            <a:r>
              <a:rPr sz="3200" spc="-50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2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1010111011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150" spc="232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0" dirty="0">
                <a:latin typeface="Times New Roman"/>
                <a:cs typeface="Times New Roman"/>
              </a:rPr>
              <a:t> 2BB</a:t>
            </a:r>
            <a:r>
              <a:rPr sz="3150" spc="-15" baseline="-19841" dirty="0">
                <a:latin typeface="Times New Roman"/>
                <a:cs typeface="Times New Roman"/>
              </a:rPr>
              <a:t>16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78</a:t>
            </a:fld>
            <a:endParaRPr spc="-25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F4429E7-909C-4318-B18D-8E876EADA82D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07" y="546642"/>
            <a:ext cx="7972184" cy="313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928" y="1116618"/>
            <a:ext cx="5760260" cy="3035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  <a:tabLst>
                <a:tab pos="3950335" algn="l"/>
              </a:tabLst>
            </a:pP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What</a:t>
            </a:r>
            <a:r>
              <a:rPr sz="25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is</a:t>
            </a:r>
            <a:r>
              <a:rPr sz="25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largest</a:t>
            </a:r>
            <a:r>
              <a:rPr sz="25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binary</a:t>
            </a:r>
            <a:r>
              <a:rPr sz="25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number</a:t>
            </a:r>
            <a:r>
              <a:rPr sz="25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that</a:t>
            </a:r>
            <a:r>
              <a:rPr sz="25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can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be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expressed</a:t>
            </a:r>
            <a:r>
              <a:rPr sz="25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with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1F487C"/>
                </a:solidFill>
                <a:latin typeface="Times New Roman"/>
                <a:cs typeface="Times New Roman"/>
              </a:rPr>
              <a:t>1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r>
              <a:rPr sz="25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bits?</a:t>
            </a:r>
            <a:r>
              <a:rPr sz="25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What</a:t>
            </a:r>
            <a:r>
              <a:rPr sz="250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is</a:t>
            </a:r>
            <a:r>
              <a:rPr sz="25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10" dirty="0">
                <a:solidFill>
                  <a:srgbClr val="1F487C"/>
                </a:solidFill>
                <a:latin typeface="Times New Roman"/>
                <a:cs typeface="Times New Roman"/>
              </a:rPr>
              <a:t> equivalent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	hexadecimal</a:t>
            </a:r>
            <a:r>
              <a:rPr sz="2500" spc="-50" dirty="0">
                <a:solidFill>
                  <a:srgbClr val="1F487C"/>
                </a:solidFill>
                <a:latin typeface="Times New Roman"/>
                <a:cs typeface="Times New Roman"/>
              </a:rPr>
              <a:t> ?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79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823897"/>
            <a:ext cx="2152650" cy="114554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FF66FF"/>
                </a:solidFill>
                <a:latin typeface="Times New Roman"/>
                <a:cs typeface="Times New Roman"/>
              </a:rPr>
              <a:t>(111111111111)</a:t>
            </a:r>
            <a:r>
              <a:rPr sz="1500" spc="-10" dirty="0">
                <a:solidFill>
                  <a:srgbClr val="FF66F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492453"/>
            <a:ext cx="245745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Hexadecimal: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875030" algn="l"/>
                <a:tab pos="1637664" algn="l"/>
              </a:tabLst>
            </a:pP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1111</a:t>
            </a:r>
            <a:r>
              <a:rPr sz="2400" u="none" dirty="0">
                <a:latin typeface="Times New Roman"/>
                <a:cs typeface="Times New Roman"/>
              </a:rPr>
              <a:t>	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1111</a:t>
            </a:r>
            <a:r>
              <a:rPr sz="2400" u="none" dirty="0">
                <a:latin typeface="Times New Roman"/>
                <a:cs typeface="Times New Roman"/>
              </a:rPr>
              <a:t>	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1111</a:t>
            </a:r>
            <a:r>
              <a:rPr sz="2400" u="none" spc="-10" dirty="0">
                <a:latin typeface="Times New Roman"/>
                <a:cs typeface="Times New Roman"/>
              </a:rPr>
              <a:t>)</a:t>
            </a:r>
            <a:r>
              <a:rPr sz="1500" u="none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4773929"/>
            <a:ext cx="97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</a:tabLst>
            </a:pPr>
            <a:r>
              <a:rPr sz="2400" spc="-50" dirty="0">
                <a:solidFill>
                  <a:srgbClr val="FF9966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9966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FF9966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6760" y="4735448"/>
            <a:ext cx="628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3600" spc="-75" baseline="-6944" dirty="0">
                <a:solidFill>
                  <a:srgbClr val="FF9966"/>
                </a:solidFill>
                <a:latin typeface="Times New Roman"/>
                <a:cs typeface="Times New Roman"/>
              </a:rPr>
              <a:t>F</a:t>
            </a:r>
            <a:r>
              <a:rPr sz="3600" baseline="-6944" dirty="0">
                <a:solidFill>
                  <a:srgbClr val="FF9966"/>
                </a:solidFill>
                <a:latin typeface="Times New Roman"/>
                <a:cs typeface="Times New Roman"/>
              </a:rPr>
              <a:t>	</a:t>
            </a:r>
            <a:r>
              <a:rPr sz="2400" spc="19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8010" y="4674489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66FF"/>
                </a:solidFill>
                <a:latin typeface="Times New Roman"/>
                <a:cs typeface="Times New Roman"/>
              </a:rPr>
              <a:t>(FFF)</a:t>
            </a:r>
            <a:r>
              <a:rPr sz="1500" spc="-10" dirty="0">
                <a:solidFill>
                  <a:srgbClr val="FF66FF"/>
                </a:solidFill>
                <a:latin typeface="Times New Roman"/>
                <a:cs typeface="Times New Roman"/>
              </a:rPr>
              <a:t>16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8DB02A-3A8F-4517-9D87-F5F5A82C19B0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790" y="235661"/>
            <a:ext cx="23475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25" dirty="0">
                <a:latin typeface="Times New Roman"/>
                <a:cs typeface="Times New Roman"/>
              </a:rPr>
              <a:t>HISTORY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94904"/>
            <a:ext cx="8660765" cy="3147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Till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1600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Abacus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1600: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Slide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John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Napier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Times New Roman"/>
                <a:cs typeface="Times New Roman"/>
              </a:rPr>
              <a:t>1642: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Adding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Blaise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Pascal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1820: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Mechanical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Charles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Babbage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6870" algn="l"/>
                <a:tab pos="4599940" algn="l"/>
              </a:tabLst>
            </a:pPr>
            <a:r>
              <a:rPr sz="3200" dirty="0">
                <a:latin typeface="Times New Roman"/>
                <a:cs typeface="Times New Roman"/>
              </a:rPr>
              <a:t>1930: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Calculator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relays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Howard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Aiken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(H </a:t>
            </a:r>
            <a:r>
              <a:rPr sz="3200" dirty="0">
                <a:latin typeface="Times New Roman"/>
                <a:cs typeface="Times New Roman"/>
              </a:rPr>
              <a:t>arvard)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George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Slibitz</a:t>
            </a:r>
            <a:r>
              <a:rPr sz="3200" dirty="0">
                <a:latin typeface="Times New Roman"/>
                <a:cs typeface="Times New Roman"/>
              </a:rPr>
              <a:t>	(Bell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labs)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88E375-EB76-466B-814D-D4FB54D358DE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570" y="1005789"/>
            <a:ext cx="8192770" cy="711835"/>
            <a:chOff x="501570" y="1005789"/>
            <a:chExt cx="8192770" cy="711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70" y="1195523"/>
              <a:ext cx="1488811" cy="2561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232" y="1005789"/>
              <a:ext cx="1208328" cy="711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567" y="1005789"/>
              <a:ext cx="2284222" cy="711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4191" y="1005789"/>
              <a:ext cx="3460877" cy="7115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8392" y="1005789"/>
              <a:ext cx="985837" cy="7115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447" y="1765499"/>
            <a:ext cx="435867" cy="256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065" y="901576"/>
            <a:ext cx="8016875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9600"/>
              </a:lnSpc>
              <a:spcBef>
                <a:spcPts val="95"/>
              </a:spcBef>
            </a:pP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Convert</a:t>
            </a:r>
            <a:r>
              <a:rPr sz="25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given</a:t>
            </a:r>
            <a:r>
              <a:rPr sz="25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binary</a:t>
            </a:r>
            <a:r>
              <a:rPr sz="25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number</a:t>
            </a:r>
            <a:r>
              <a:rPr sz="25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1.11010</a:t>
            </a:r>
            <a:r>
              <a:rPr sz="25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to</a:t>
            </a:r>
            <a:r>
              <a:rPr sz="25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hexadecimal</a:t>
            </a:r>
            <a:r>
              <a:rPr sz="25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num ber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298575" y="3225495"/>
            <a:ext cx="3144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spc="-10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.</a:t>
            </a:r>
            <a:r>
              <a:rPr sz="2400" b="1" u="none" spc="-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1101</a:t>
            </a:r>
            <a:r>
              <a:rPr sz="2400" b="1" u="none" spc="-5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400" b="1" u="none" spc="-5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)</a:t>
            </a:r>
            <a:r>
              <a:rPr sz="1500" b="1" u="none" dirty="0">
                <a:latin typeface="Times New Roman"/>
                <a:cs typeface="Times New Roman"/>
              </a:rPr>
              <a:t>2</a:t>
            </a:r>
            <a:r>
              <a:rPr sz="1500" b="1" u="none" spc="10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=</a:t>
            </a:r>
            <a:r>
              <a:rPr sz="2400" b="1" u="none" spc="-30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(</a:t>
            </a:r>
            <a:r>
              <a:rPr sz="2400" b="1" u="none" spc="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none" spc="-5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.</a:t>
            </a:r>
            <a:r>
              <a:rPr sz="2400" b="1" u="none" spc="-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00" b="1" u="none" spc="-10" dirty="0">
                <a:latin typeface="Times New Roman"/>
                <a:cs typeface="Times New Roman"/>
              </a:rPr>
              <a:t> </a:t>
            </a:r>
            <a:r>
              <a:rPr sz="2400" b="1" u="none" spc="-25" dirty="0">
                <a:latin typeface="Times New Roman"/>
                <a:cs typeface="Times New Roman"/>
              </a:rPr>
              <a:t>)</a:t>
            </a:r>
            <a:r>
              <a:rPr sz="1500" b="1" u="none" spc="-25" dirty="0">
                <a:latin typeface="Times New Roman"/>
                <a:cs typeface="Times New Roman"/>
              </a:rPr>
              <a:t>16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8886" y="3774389"/>
            <a:ext cx="1236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0610" algn="l"/>
              </a:tabLst>
            </a:pPr>
            <a:r>
              <a:rPr sz="2400" b="1" spc="-50" dirty="0">
                <a:solidFill>
                  <a:srgbClr val="FF9966"/>
                </a:solidFill>
                <a:latin typeface="Times New Roman"/>
                <a:cs typeface="Times New Roman"/>
              </a:rPr>
              <a:t>1</a:t>
            </a:r>
            <a:r>
              <a:rPr sz="2400" b="1" dirty="0">
                <a:solidFill>
                  <a:srgbClr val="FF9966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9966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FF9966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9966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4146" y="3887165"/>
            <a:ext cx="61277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38784" algn="l"/>
              </a:tabLst>
            </a:pPr>
            <a:r>
              <a:rPr sz="1500" b="1" spc="-50" dirty="0">
                <a:solidFill>
                  <a:srgbClr val="66FF66"/>
                </a:solidFill>
                <a:latin typeface="Times New Roman"/>
                <a:cs typeface="Times New Roman"/>
              </a:rPr>
              <a:t>0</a:t>
            </a:r>
            <a:r>
              <a:rPr sz="1500" b="1" dirty="0">
                <a:solidFill>
                  <a:srgbClr val="66FF66"/>
                </a:solidFill>
                <a:latin typeface="Times New Roman"/>
                <a:cs typeface="Times New Roman"/>
              </a:rPr>
              <a:t>	-</a:t>
            </a:r>
            <a:r>
              <a:rPr sz="1500" b="1" spc="-50" dirty="0">
                <a:solidFill>
                  <a:srgbClr val="66FF66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332930-C324-4D4C-8820-97A4FA46A4B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52336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Octal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Hexadecimal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6191" y="4181855"/>
            <a:ext cx="2493645" cy="646430"/>
            <a:chOff x="5346191" y="4181855"/>
            <a:chExt cx="2493645" cy="646430"/>
          </a:xfrm>
        </p:grpSpPr>
        <p:sp>
          <p:nvSpPr>
            <p:cNvPr id="4" name="object 4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1237488" y="0"/>
                  </a:moveTo>
                  <a:lnTo>
                    <a:pt x="1164782" y="533"/>
                  </a:lnTo>
                  <a:lnTo>
                    <a:pt x="1093181" y="2112"/>
                  </a:lnTo>
                  <a:lnTo>
                    <a:pt x="1022802" y="4709"/>
                  </a:lnTo>
                  <a:lnTo>
                    <a:pt x="953761" y="8293"/>
                  </a:lnTo>
                  <a:lnTo>
                    <a:pt x="886174" y="12835"/>
                  </a:lnTo>
                  <a:lnTo>
                    <a:pt x="820157" y="18305"/>
                  </a:lnTo>
                  <a:lnTo>
                    <a:pt x="755826" y="24675"/>
                  </a:lnTo>
                  <a:lnTo>
                    <a:pt x="693297" y="31915"/>
                  </a:lnTo>
                  <a:lnTo>
                    <a:pt x="632687" y="39994"/>
                  </a:lnTo>
                  <a:lnTo>
                    <a:pt x="574111" y="48885"/>
                  </a:lnTo>
                  <a:lnTo>
                    <a:pt x="517685" y="58556"/>
                  </a:lnTo>
                  <a:lnTo>
                    <a:pt x="463527" y="68979"/>
                  </a:lnTo>
                  <a:lnTo>
                    <a:pt x="411751" y="80125"/>
                  </a:lnTo>
                  <a:lnTo>
                    <a:pt x="362473" y="91963"/>
                  </a:lnTo>
                  <a:lnTo>
                    <a:pt x="315811" y="104465"/>
                  </a:lnTo>
                  <a:lnTo>
                    <a:pt x="271880" y="117601"/>
                  </a:lnTo>
                  <a:lnTo>
                    <a:pt x="230796" y="131341"/>
                  </a:lnTo>
                  <a:lnTo>
                    <a:pt x="192676" y="145656"/>
                  </a:lnTo>
                  <a:lnTo>
                    <a:pt x="125789" y="175893"/>
                  </a:lnTo>
                  <a:lnTo>
                    <a:pt x="72150" y="208076"/>
                  </a:lnTo>
                  <a:lnTo>
                    <a:pt x="32686" y="241969"/>
                  </a:lnTo>
                  <a:lnTo>
                    <a:pt x="8326" y="277337"/>
                  </a:lnTo>
                  <a:lnTo>
                    <a:pt x="0" y="313944"/>
                  </a:lnTo>
                  <a:lnTo>
                    <a:pt x="2100" y="332387"/>
                  </a:lnTo>
                  <a:lnTo>
                    <a:pt x="18560" y="368404"/>
                  </a:lnTo>
                  <a:lnTo>
                    <a:pt x="50588" y="403064"/>
                  </a:lnTo>
                  <a:lnTo>
                    <a:pt x="97256" y="436131"/>
                  </a:lnTo>
                  <a:lnTo>
                    <a:pt x="157635" y="467371"/>
                  </a:lnTo>
                  <a:lnTo>
                    <a:pt x="230796" y="496546"/>
                  </a:lnTo>
                  <a:lnTo>
                    <a:pt x="271880" y="510286"/>
                  </a:lnTo>
                  <a:lnTo>
                    <a:pt x="315811" y="523422"/>
                  </a:lnTo>
                  <a:lnTo>
                    <a:pt x="362473" y="535924"/>
                  </a:lnTo>
                  <a:lnTo>
                    <a:pt x="411751" y="547762"/>
                  </a:lnTo>
                  <a:lnTo>
                    <a:pt x="463527" y="558908"/>
                  </a:lnTo>
                  <a:lnTo>
                    <a:pt x="517685" y="569331"/>
                  </a:lnTo>
                  <a:lnTo>
                    <a:pt x="574111" y="579002"/>
                  </a:lnTo>
                  <a:lnTo>
                    <a:pt x="632687" y="587893"/>
                  </a:lnTo>
                  <a:lnTo>
                    <a:pt x="693297" y="595972"/>
                  </a:lnTo>
                  <a:lnTo>
                    <a:pt x="755826" y="603212"/>
                  </a:lnTo>
                  <a:lnTo>
                    <a:pt x="820157" y="609582"/>
                  </a:lnTo>
                  <a:lnTo>
                    <a:pt x="886174" y="615052"/>
                  </a:lnTo>
                  <a:lnTo>
                    <a:pt x="953761" y="619594"/>
                  </a:lnTo>
                  <a:lnTo>
                    <a:pt x="1022802" y="623178"/>
                  </a:lnTo>
                  <a:lnTo>
                    <a:pt x="1093181" y="625775"/>
                  </a:lnTo>
                  <a:lnTo>
                    <a:pt x="1164782" y="627354"/>
                  </a:lnTo>
                  <a:lnTo>
                    <a:pt x="1237488" y="627888"/>
                  </a:lnTo>
                  <a:lnTo>
                    <a:pt x="1310193" y="627354"/>
                  </a:lnTo>
                  <a:lnTo>
                    <a:pt x="1381794" y="625775"/>
                  </a:lnTo>
                  <a:lnTo>
                    <a:pt x="1452173" y="623178"/>
                  </a:lnTo>
                  <a:lnTo>
                    <a:pt x="1521214" y="619594"/>
                  </a:lnTo>
                  <a:lnTo>
                    <a:pt x="1588801" y="615052"/>
                  </a:lnTo>
                  <a:lnTo>
                    <a:pt x="1654818" y="609582"/>
                  </a:lnTo>
                  <a:lnTo>
                    <a:pt x="1719149" y="603212"/>
                  </a:lnTo>
                  <a:lnTo>
                    <a:pt x="1781678" y="595972"/>
                  </a:lnTo>
                  <a:lnTo>
                    <a:pt x="1842288" y="587893"/>
                  </a:lnTo>
                  <a:lnTo>
                    <a:pt x="1900864" y="579002"/>
                  </a:lnTo>
                  <a:lnTo>
                    <a:pt x="1957290" y="569331"/>
                  </a:lnTo>
                  <a:lnTo>
                    <a:pt x="2011448" y="558908"/>
                  </a:lnTo>
                  <a:lnTo>
                    <a:pt x="2063224" y="547762"/>
                  </a:lnTo>
                  <a:lnTo>
                    <a:pt x="2112502" y="535924"/>
                  </a:lnTo>
                  <a:lnTo>
                    <a:pt x="2159164" y="523422"/>
                  </a:lnTo>
                  <a:lnTo>
                    <a:pt x="2203095" y="510286"/>
                  </a:lnTo>
                  <a:lnTo>
                    <a:pt x="2244179" y="496546"/>
                  </a:lnTo>
                  <a:lnTo>
                    <a:pt x="2282299" y="482231"/>
                  </a:lnTo>
                  <a:lnTo>
                    <a:pt x="2349186" y="451994"/>
                  </a:lnTo>
                  <a:lnTo>
                    <a:pt x="2402825" y="419811"/>
                  </a:lnTo>
                  <a:lnTo>
                    <a:pt x="2442289" y="385918"/>
                  </a:lnTo>
                  <a:lnTo>
                    <a:pt x="2466649" y="350550"/>
                  </a:lnTo>
                  <a:lnTo>
                    <a:pt x="2474975" y="313944"/>
                  </a:lnTo>
                  <a:lnTo>
                    <a:pt x="2472875" y="295500"/>
                  </a:lnTo>
                  <a:lnTo>
                    <a:pt x="2456415" y="259483"/>
                  </a:lnTo>
                  <a:lnTo>
                    <a:pt x="2424387" y="224823"/>
                  </a:lnTo>
                  <a:lnTo>
                    <a:pt x="2377719" y="191756"/>
                  </a:lnTo>
                  <a:lnTo>
                    <a:pt x="2317340" y="160516"/>
                  </a:lnTo>
                  <a:lnTo>
                    <a:pt x="2244179" y="131341"/>
                  </a:lnTo>
                  <a:lnTo>
                    <a:pt x="2203095" y="117601"/>
                  </a:lnTo>
                  <a:lnTo>
                    <a:pt x="2159164" y="104465"/>
                  </a:lnTo>
                  <a:lnTo>
                    <a:pt x="2112502" y="91963"/>
                  </a:lnTo>
                  <a:lnTo>
                    <a:pt x="2063224" y="80125"/>
                  </a:lnTo>
                  <a:lnTo>
                    <a:pt x="2011448" y="68979"/>
                  </a:lnTo>
                  <a:lnTo>
                    <a:pt x="1957290" y="58556"/>
                  </a:lnTo>
                  <a:lnTo>
                    <a:pt x="1900864" y="48885"/>
                  </a:lnTo>
                  <a:lnTo>
                    <a:pt x="1842288" y="39994"/>
                  </a:lnTo>
                  <a:lnTo>
                    <a:pt x="1781678" y="31915"/>
                  </a:lnTo>
                  <a:lnTo>
                    <a:pt x="1719149" y="24675"/>
                  </a:lnTo>
                  <a:lnTo>
                    <a:pt x="1654818" y="18305"/>
                  </a:lnTo>
                  <a:lnTo>
                    <a:pt x="1588801" y="12835"/>
                  </a:lnTo>
                  <a:lnTo>
                    <a:pt x="1521214" y="8293"/>
                  </a:lnTo>
                  <a:lnTo>
                    <a:pt x="1452173" y="4709"/>
                  </a:lnTo>
                  <a:lnTo>
                    <a:pt x="1381794" y="2112"/>
                  </a:lnTo>
                  <a:lnTo>
                    <a:pt x="1310193" y="533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5335" y="4190999"/>
              <a:ext cx="2475230" cy="628015"/>
            </a:xfrm>
            <a:custGeom>
              <a:avLst/>
              <a:gdLst/>
              <a:ahLst/>
              <a:cxnLst/>
              <a:rect l="l" t="t" r="r" b="b"/>
              <a:pathLst>
                <a:path w="2475229" h="628014">
                  <a:moveTo>
                    <a:pt x="0" y="313944"/>
                  </a:moveTo>
                  <a:lnTo>
                    <a:pt x="18560" y="259483"/>
                  </a:lnTo>
                  <a:lnTo>
                    <a:pt x="50588" y="224823"/>
                  </a:lnTo>
                  <a:lnTo>
                    <a:pt x="97256" y="191756"/>
                  </a:lnTo>
                  <a:lnTo>
                    <a:pt x="157635" y="160516"/>
                  </a:lnTo>
                  <a:lnTo>
                    <a:pt x="230796" y="131341"/>
                  </a:lnTo>
                  <a:lnTo>
                    <a:pt x="271880" y="117601"/>
                  </a:lnTo>
                  <a:lnTo>
                    <a:pt x="315811" y="104465"/>
                  </a:lnTo>
                  <a:lnTo>
                    <a:pt x="362473" y="91963"/>
                  </a:lnTo>
                  <a:lnTo>
                    <a:pt x="411751" y="80125"/>
                  </a:lnTo>
                  <a:lnTo>
                    <a:pt x="463527" y="68979"/>
                  </a:lnTo>
                  <a:lnTo>
                    <a:pt x="517685" y="58556"/>
                  </a:lnTo>
                  <a:lnTo>
                    <a:pt x="574111" y="48885"/>
                  </a:lnTo>
                  <a:lnTo>
                    <a:pt x="632687" y="39994"/>
                  </a:lnTo>
                  <a:lnTo>
                    <a:pt x="693297" y="31915"/>
                  </a:lnTo>
                  <a:lnTo>
                    <a:pt x="755826" y="24675"/>
                  </a:lnTo>
                  <a:lnTo>
                    <a:pt x="820157" y="18305"/>
                  </a:lnTo>
                  <a:lnTo>
                    <a:pt x="886174" y="12835"/>
                  </a:lnTo>
                  <a:lnTo>
                    <a:pt x="953761" y="8293"/>
                  </a:lnTo>
                  <a:lnTo>
                    <a:pt x="1022802" y="4709"/>
                  </a:lnTo>
                  <a:lnTo>
                    <a:pt x="1093181" y="2112"/>
                  </a:lnTo>
                  <a:lnTo>
                    <a:pt x="1164782" y="533"/>
                  </a:lnTo>
                  <a:lnTo>
                    <a:pt x="1237488" y="0"/>
                  </a:lnTo>
                  <a:lnTo>
                    <a:pt x="1310193" y="533"/>
                  </a:lnTo>
                  <a:lnTo>
                    <a:pt x="1381794" y="2112"/>
                  </a:lnTo>
                  <a:lnTo>
                    <a:pt x="1452173" y="4709"/>
                  </a:lnTo>
                  <a:lnTo>
                    <a:pt x="1521214" y="8293"/>
                  </a:lnTo>
                  <a:lnTo>
                    <a:pt x="1588801" y="12835"/>
                  </a:lnTo>
                  <a:lnTo>
                    <a:pt x="1654818" y="18305"/>
                  </a:lnTo>
                  <a:lnTo>
                    <a:pt x="1719149" y="24675"/>
                  </a:lnTo>
                  <a:lnTo>
                    <a:pt x="1781678" y="31915"/>
                  </a:lnTo>
                  <a:lnTo>
                    <a:pt x="1842288" y="39994"/>
                  </a:lnTo>
                  <a:lnTo>
                    <a:pt x="1900864" y="48885"/>
                  </a:lnTo>
                  <a:lnTo>
                    <a:pt x="1957290" y="58556"/>
                  </a:lnTo>
                  <a:lnTo>
                    <a:pt x="2011448" y="68979"/>
                  </a:lnTo>
                  <a:lnTo>
                    <a:pt x="2063224" y="80125"/>
                  </a:lnTo>
                  <a:lnTo>
                    <a:pt x="2112502" y="91963"/>
                  </a:lnTo>
                  <a:lnTo>
                    <a:pt x="2159164" y="104465"/>
                  </a:lnTo>
                  <a:lnTo>
                    <a:pt x="2203095" y="117601"/>
                  </a:lnTo>
                  <a:lnTo>
                    <a:pt x="2244179" y="131341"/>
                  </a:lnTo>
                  <a:lnTo>
                    <a:pt x="2282299" y="145656"/>
                  </a:lnTo>
                  <a:lnTo>
                    <a:pt x="2349186" y="175893"/>
                  </a:lnTo>
                  <a:lnTo>
                    <a:pt x="2402825" y="208076"/>
                  </a:lnTo>
                  <a:lnTo>
                    <a:pt x="2442289" y="241969"/>
                  </a:lnTo>
                  <a:lnTo>
                    <a:pt x="2466649" y="277337"/>
                  </a:lnTo>
                  <a:lnTo>
                    <a:pt x="2474975" y="313944"/>
                  </a:lnTo>
                  <a:lnTo>
                    <a:pt x="2472875" y="332387"/>
                  </a:lnTo>
                  <a:lnTo>
                    <a:pt x="2456415" y="368404"/>
                  </a:lnTo>
                  <a:lnTo>
                    <a:pt x="2424387" y="403064"/>
                  </a:lnTo>
                  <a:lnTo>
                    <a:pt x="2377719" y="436131"/>
                  </a:lnTo>
                  <a:lnTo>
                    <a:pt x="2317340" y="467371"/>
                  </a:lnTo>
                  <a:lnTo>
                    <a:pt x="2244179" y="496546"/>
                  </a:lnTo>
                  <a:lnTo>
                    <a:pt x="2203095" y="510286"/>
                  </a:lnTo>
                  <a:lnTo>
                    <a:pt x="2159164" y="523422"/>
                  </a:lnTo>
                  <a:lnTo>
                    <a:pt x="2112502" y="535924"/>
                  </a:lnTo>
                  <a:lnTo>
                    <a:pt x="2063224" y="547762"/>
                  </a:lnTo>
                  <a:lnTo>
                    <a:pt x="2011448" y="558908"/>
                  </a:lnTo>
                  <a:lnTo>
                    <a:pt x="1957290" y="569331"/>
                  </a:lnTo>
                  <a:lnTo>
                    <a:pt x="1900864" y="579002"/>
                  </a:lnTo>
                  <a:lnTo>
                    <a:pt x="1842288" y="587893"/>
                  </a:lnTo>
                  <a:lnTo>
                    <a:pt x="1781678" y="595972"/>
                  </a:lnTo>
                  <a:lnTo>
                    <a:pt x="1719149" y="603212"/>
                  </a:lnTo>
                  <a:lnTo>
                    <a:pt x="1654818" y="609582"/>
                  </a:lnTo>
                  <a:lnTo>
                    <a:pt x="1588801" y="615052"/>
                  </a:lnTo>
                  <a:lnTo>
                    <a:pt x="1521214" y="619594"/>
                  </a:lnTo>
                  <a:lnTo>
                    <a:pt x="1452173" y="623178"/>
                  </a:lnTo>
                  <a:lnTo>
                    <a:pt x="1381794" y="625775"/>
                  </a:lnTo>
                  <a:lnTo>
                    <a:pt x="1310193" y="627354"/>
                  </a:lnTo>
                  <a:lnTo>
                    <a:pt x="1237488" y="627888"/>
                  </a:lnTo>
                  <a:lnTo>
                    <a:pt x="1164782" y="627354"/>
                  </a:lnTo>
                  <a:lnTo>
                    <a:pt x="1093181" y="625775"/>
                  </a:lnTo>
                  <a:lnTo>
                    <a:pt x="1022802" y="623178"/>
                  </a:lnTo>
                  <a:lnTo>
                    <a:pt x="953761" y="619594"/>
                  </a:lnTo>
                  <a:lnTo>
                    <a:pt x="886174" y="615052"/>
                  </a:lnTo>
                  <a:lnTo>
                    <a:pt x="820157" y="609582"/>
                  </a:lnTo>
                  <a:lnTo>
                    <a:pt x="755826" y="603212"/>
                  </a:lnTo>
                  <a:lnTo>
                    <a:pt x="693297" y="595972"/>
                  </a:lnTo>
                  <a:lnTo>
                    <a:pt x="632687" y="587893"/>
                  </a:lnTo>
                  <a:lnTo>
                    <a:pt x="574111" y="579002"/>
                  </a:lnTo>
                  <a:lnTo>
                    <a:pt x="517685" y="569331"/>
                  </a:lnTo>
                  <a:lnTo>
                    <a:pt x="463527" y="558908"/>
                  </a:lnTo>
                  <a:lnTo>
                    <a:pt x="411751" y="547762"/>
                  </a:lnTo>
                  <a:lnTo>
                    <a:pt x="362473" y="535924"/>
                  </a:lnTo>
                  <a:lnTo>
                    <a:pt x="315811" y="523422"/>
                  </a:lnTo>
                  <a:lnTo>
                    <a:pt x="271880" y="510286"/>
                  </a:lnTo>
                  <a:lnTo>
                    <a:pt x="230796" y="496546"/>
                  </a:lnTo>
                  <a:lnTo>
                    <a:pt x="192676" y="482231"/>
                  </a:lnTo>
                  <a:lnTo>
                    <a:pt x="125789" y="451994"/>
                  </a:lnTo>
                  <a:lnTo>
                    <a:pt x="72150" y="419811"/>
                  </a:lnTo>
                  <a:lnTo>
                    <a:pt x="32686" y="385918"/>
                  </a:lnTo>
                  <a:lnTo>
                    <a:pt x="8326" y="350550"/>
                  </a:lnTo>
                  <a:lnTo>
                    <a:pt x="0" y="3139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16929" y="4351096"/>
            <a:ext cx="1348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103" y="1972055"/>
            <a:ext cx="2529840" cy="685800"/>
            <a:chOff x="1213103" y="1972055"/>
            <a:chExt cx="2529840" cy="685800"/>
          </a:xfrm>
        </p:grpSpPr>
        <p:sp>
          <p:nvSpPr>
            <p:cNvPr id="8" name="object 8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2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2" y="2159330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7903" y="1972055"/>
            <a:ext cx="2529840" cy="685800"/>
            <a:chOff x="5327903" y="1972055"/>
            <a:chExt cx="2529840" cy="685800"/>
          </a:xfrm>
        </p:grpSpPr>
        <p:sp>
          <p:nvSpPr>
            <p:cNvPr id="12" name="object 12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5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5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047" y="1981199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59" h="668019">
                  <a:moveTo>
                    <a:pt x="0" y="333755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5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900" y="2159330"/>
            <a:ext cx="56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Octal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103" y="4133088"/>
            <a:ext cx="2529840" cy="685800"/>
            <a:chOff x="1213103" y="4133088"/>
            <a:chExt cx="2529840" cy="685800"/>
          </a:xfrm>
        </p:grpSpPr>
        <p:sp>
          <p:nvSpPr>
            <p:cNvPr id="16" name="object 16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1255776" y="0"/>
                  </a:moveTo>
                  <a:lnTo>
                    <a:pt x="1184515" y="528"/>
                  </a:lnTo>
                  <a:lnTo>
                    <a:pt x="1114298" y="2095"/>
                  </a:lnTo>
                  <a:lnTo>
                    <a:pt x="1045230" y="4672"/>
                  </a:lnTo>
                  <a:lnTo>
                    <a:pt x="977416" y="8230"/>
                  </a:lnTo>
                  <a:lnTo>
                    <a:pt x="910964" y="12742"/>
                  </a:lnTo>
                  <a:lnTo>
                    <a:pt x="845978" y="18180"/>
                  </a:lnTo>
                  <a:lnTo>
                    <a:pt x="782565" y="24514"/>
                  </a:lnTo>
                  <a:lnTo>
                    <a:pt x="720832" y="31718"/>
                  </a:lnTo>
                  <a:lnTo>
                    <a:pt x="660883" y="39762"/>
                  </a:lnTo>
                  <a:lnTo>
                    <a:pt x="602825" y="48619"/>
                  </a:lnTo>
                  <a:lnTo>
                    <a:pt x="546764" y="58260"/>
                  </a:lnTo>
                  <a:lnTo>
                    <a:pt x="492806" y="68658"/>
                  </a:lnTo>
                  <a:lnTo>
                    <a:pt x="441057" y="79783"/>
                  </a:lnTo>
                  <a:lnTo>
                    <a:pt x="391623" y="91608"/>
                  </a:lnTo>
                  <a:lnTo>
                    <a:pt x="344610" y="104104"/>
                  </a:lnTo>
                  <a:lnTo>
                    <a:pt x="300124" y="117243"/>
                  </a:lnTo>
                  <a:lnTo>
                    <a:pt x="258271" y="130998"/>
                  </a:lnTo>
                  <a:lnTo>
                    <a:pt x="219157" y="145339"/>
                  </a:lnTo>
                  <a:lnTo>
                    <a:pt x="182889" y="160239"/>
                  </a:lnTo>
                  <a:lnTo>
                    <a:pt x="119310" y="191602"/>
                  </a:lnTo>
                  <a:lnTo>
                    <a:pt x="68384" y="224861"/>
                  </a:lnTo>
                  <a:lnTo>
                    <a:pt x="30958" y="259790"/>
                  </a:lnTo>
                  <a:lnTo>
                    <a:pt x="7880" y="296163"/>
                  </a:lnTo>
                  <a:lnTo>
                    <a:pt x="0" y="333756"/>
                  </a:lnTo>
                  <a:lnTo>
                    <a:pt x="1987" y="352690"/>
                  </a:lnTo>
                  <a:lnTo>
                    <a:pt x="17573" y="389701"/>
                  </a:lnTo>
                  <a:lnTo>
                    <a:pt x="47930" y="425380"/>
                  </a:lnTo>
                  <a:lnTo>
                    <a:pt x="92212" y="459502"/>
                  </a:lnTo>
                  <a:lnTo>
                    <a:pt x="149571" y="491841"/>
                  </a:lnTo>
                  <a:lnTo>
                    <a:pt x="219157" y="522172"/>
                  </a:lnTo>
                  <a:lnTo>
                    <a:pt x="258271" y="536513"/>
                  </a:lnTo>
                  <a:lnTo>
                    <a:pt x="300124" y="550268"/>
                  </a:lnTo>
                  <a:lnTo>
                    <a:pt x="344610" y="563407"/>
                  </a:lnTo>
                  <a:lnTo>
                    <a:pt x="391623" y="575903"/>
                  </a:lnTo>
                  <a:lnTo>
                    <a:pt x="441057" y="587728"/>
                  </a:lnTo>
                  <a:lnTo>
                    <a:pt x="492806" y="598853"/>
                  </a:lnTo>
                  <a:lnTo>
                    <a:pt x="546764" y="609251"/>
                  </a:lnTo>
                  <a:lnTo>
                    <a:pt x="602825" y="618892"/>
                  </a:lnTo>
                  <a:lnTo>
                    <a:pt x="660883" y="627749"/>
                  </a:lnTo>
                  <a:lnTo>
                    <a:pt x="720832" y="635793"/>
                  </a:lnTo>
                  <a:lnTo>
                    <a:pt x="782565" y="642997"/>
                  </a:lnTo>
                  <a:lnTo>
                    <a:pt x="845978" y="649331"/>
                  </a:lnTo>
                  <a:lnTo>
                    <a:pt x="910964" y="654769"/>
                  </a:lnTo>
                  <a:lnTo>
                    <a:pt x="977416" y="659281"/>
                  </a:lnTo>
                  <a:lnTo>
                    <a:pt x="1045230" y="662839"/>
                  </a:lnTo>
                  <a:lnTo>
                    <a:pt x="1114298" y="665416"/>
                  </a:lnTo>
                  <a:lnTo>
                    <a:pt x="1184515" y="666983"/>
                  </a:lnTo>
                  <a:lnTo>
                    <a:pt x="1255776" y="667512"/>
                  </a:lnTo>
                  <a:lnTo>
                    <a:pt x="1327036" y="666983"/>
                  </a:lnTo>
                  <a:lnTo>
                    <a:pt x="1397253" y="665416"/>
                  </a:lnTo>
                  <a:lnTo>
                    <a:pt x="1466321" y="662839"/>
                  </a:lnTo>
                  <a:lnTo>
                    <a:pt x="1534135" y="659281"/>
                  </a:lnTo>
                  <a:lnTo>
                    <a:pt x="1600587" y="654769"/>
                  </a:lnTo>
                  <a:lnTo>
                    <a:pt x="1665573" y="649331"/>
                  </a:lnTo>
                  <a:lnTo>
                    <a:pt x="1728986" y="642997"/>
                  </a:lnTo>
                  <a:lnTo>
                    <a:pt x="1790719" y="635793"/>
                  </a:lnTo>
                  <a:lnTo>
                    <a:pt x="1850668" y="627749"/>
                  </a:lnTo>
                  <a:lnTo>
                    <a:pt x="1908726" y="618892"/>
                  </a:lnTo>
                  <a:lnTo>
                    <a:pt x="1964787" y="609251"/>
                  </a:lnTo>
                  <a:lnTo>
                    <a:pt x="2018745" y="598853"/>
                  </a:lnTo>
                  <a:lnTo>
                    <a:pt x="2070494" y="587728"/>
                  </a:lnTo>
                  <a:lnTo>
                    <a:pt x="2119928" y="575903"/>
                  </a:lnTo>
                  <a:lnTo>
                    <a:pt x="2166941" y="563407"/>
                  </a:lnTo>
                  <a:lnTo>
                    <a:pt x="2211427" y="550268"/>
                  </a:lnTo>
                  <a:lnTo>
                    <a:pt x="2253280" y="536513"/>
                  </a:lnTo>
                  <a:lnTo>
                    <a:pt x="2292394" y="522172"/>
                  </a:lnTo>
                  <a:lnTo>
                    <a:pt x="2328662" y="507272"/>
                  </a:lnTo>
                  <a:lnTo>
                    <a:pt x="2392241" y="475909"/>
                  </a:lnTo>
                  <a:lnTo>
                    <a:pt x="2443167" y="442650"/>
                  </a:lnTo>
                  <a:lnTo>
                    <a:pt x="2480593" y="407721"/>
                  </a:lnTo>
                  <a:lnTo>
                    <a:pt x="2503671" y="371348"/>
                  </a:lnTo>
                  <a:lnTo>
                    <a:pt x="2511552" y="333756"/>
                  </a:lnTo>
                  <a:lnTo>
                    <a:pt x="2509564" y="314821"/>
                  </a:lnTo>
                  <a:lnTo>
                    <a:pt x="2493978" y="277810"/>
                  </a:lnTo>
                  <a:lnTo>
                    <a:pt x="2463621" y="242131"/>
                  </a:lnTo>
                  <a:lnTo>
                    <a:pt x="2419339" y="208009"/>
                  </a:lnTo>
                  <a:lnTo>
                    <a:pt x="2361980" y="175670"/>
                  </a:lnTo>
                  <a:lnTo>
                    <a:pt x="2292394" y="145339"/>
                  </a:lnTo>
                  <a:lnTo>
                    <a:pt x="2253280" y="130998"/>
                  </a:lnTo>
                  <a:lnTo>
                    <a:pt x="2211427" y="117243"/>
                  </a:lnTo>
                  <a:lnTo>
                    <a:pt x="2166941" y="104104"/>
                  </a:lnTo>
                  <a:lnTo>
                    <a:pt x="2119928" y="91608"/>
                  </a:lnTo>
                  <a:lnTo>
                    <a:pt x="2070494" y="79783"/>
                  </a:lnTo>
                  <a:lnTo>
                    <a:pt x="2018745" y="68658"/>
                  </a:lnTo>
                  <a:lnTo>
                    <a:pt x="1964787" y="58260"/>
                  </a:lnTo>
                  <a:lnTo>
                    <a:pt x="1908726" y="48619"/>
                  </a:lnTo>
                  <a:lnTo>
                    <a:pt x="1850668" y="39762"/>
                  </a:lnTo>
                  <a:lnTo>
                    <a:pt x="1790719" y="31718"/>
                  </a:lnTo>
                  <a:lnTo>
                    <a:pt x="1728986" y="24514"/>
                  </a:lnTo>
                  <a:lnTo>
                    <a:pt x="1665573" y="18180"/>
                  </a:lnTo>
                  <a:lnTo>
                    <a:pt x="1600587" y="12742"/>
                  </a:lnTo>
                  <a:lnTo>
                    <a:pt x="1534135" y="8230"/>
                  </a:lnTo>
                  <a:lnTo>
                    <a:pt x="1466321" y="4672"/>
                  </a:lnTo>
                  <a:lnTo>
                    <a:pt x="1397253" y="2095"/>
                  </a:lnTo>
                  <a:lnTo>
                    <a:pt x="1327036" y="5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2247" y="4142232"/>
              <a:ext cx="2512060" cy="668020"/>
            </a:xfrm>
            <a:custGeom>
              <a:avLst/>
              <a:gdLst/>
              <a:ahLst/>
              <a:cxnLst/>
              <a:rect l="l" t="t" r="r" b="b"/>
              <a:pathLst>
                <a:path w="2512060" h="668020">
                  <a:moveTo>
                    <a:pt x="0" y="333756"/>
                  </a:moveTo>
                  <a:lnTo>
                    <a:pt x="7880" y="296163"/>
                  </a:lnTo>
                  <a:lnTo>
                    <a:pt x="30958" y="259790"/>
                  </a:lnTo>
                  <a:lnTo>
                    <a:pt x="68384" y="224861"/>
                  </a:lnTo>
                  <a:lnTo>
                    <a:pt x="119310" y="191602"/>
                  </a:lnTo>
                  <a:lnTo>
                    <a:pt x="182889" y="160239"/>
                  </a:lnTo>
                  <a:lnTo>
                    <a:pt x="219157" y="145339"/>
                  </a:lnTo>
                  <a:lnTo>
                    <a:pt x="258271" y="130998"/>
                  </a:lnTo>
                  <a:lnTo>
                    <a:pt x="300124" y="117243"/>
                  </a:lnTo>
                  <a:lnTo>
                    <a:pt x="344610" y="104104"/>
                  </a:lnTo>
                  <a:lnTo>
                    <a:pt x="391623" y="91608"/>
                  </a:lnTo>
                  <a:lnTo>
                    <a:pt x="441057" y="79783"/>
                  </a:lnTo>
                  <a:lnTo>
                    <a:pt x="492806" y="68658"/>
                  </a:lnTo>
                  <a:lnTo>
                    <a:pt x="546764" y="58260"/>
                  </a:lnTo>
                  <a:lnTo>
                    <a:pt x="602825" y="48619"/>
                  </a:lnTo>
                  <a:lnTo>
                    <a:pt x="660883" y="39762"/>
                  </a:lnTo>
                  <a:lnTo>
                    <a:pt x="720832" y="31718"/>
                  </a:lnTo>
                  <a:lnTo>
                    <a:pt x="782565" y="24514"/>
                  </a:lnTo>
                  <a:lnTo>
                    <a:pt x="845978" y="18180"/>
                  </a:lnTo>
                  <a:lnTo>
                    <a:pt x="910964" y="12742"/>
                  </a:lnTo>
                  <a:lnTo>
                    <a:pt x="977416" y="8230"/>
                  </a:lnTo>
                  <a:lnTo>
                    <a:pt x="1045230" y="4672"/>
                  </a:lnTo>
                  <a:lnTo>
                    <a:pt x="1114298" y="2095"/>
                  </a:lnTo>
                  <a:lnTo>
                    <a:pt x="1184515" y="528"/>
                  </a:lnTo>
                  <a:lnTo>
                    <a:pt x="1255776" y="0"/>
                  </a:lnTo>
                  <a:lnTo>
                    <a:pt x="1327036" y="528"/>
                  </a:lnTo>
                  <a:lnTo>
                    <a:pt x="1397253" y="2095"/>
                  </a:lnTo>
                  <a:lnTo>
                    <a:pt x="1466321" y="4672"/>
                  </a:lnTo>
                  <a:lnTo>
                    <a:pt x="1534135" y="8230"/>
                  </a:lnTo>
                  <a:lnTo>
                    <a:pt x="1600587" y="12742"/>
                  </a:lnTo>
                  <a:lnTo>
                    <a:pt x="1665573" y="18180"/>
                  </a:lnTo>
                  <a:lnTo>
                    <a:pt x="1728986" y="24514"/>
                  </a:lnTo>
                  <a:lnTo>
                    <a:pt x="1790719" y="31718"/>
                  </a:lnTo>
                  <a:lnTo>
                    <a:pt x="1850668" y="39762"/>
                  </a:lnTo>
                  <a:lnTo>
                    <a:pt x="1908726" y="48619"/>
                  </a:lnTo>
                  <a:lnTo>
                    <a:pt x="1964787" y="58260"/>
                  </a:lnTo>
                  <a:lnTo>
                    <a:pt x="2018745" y="68658"/>
                  </a:lnTo>
                  <a:lnTo>
                    <a:pt x="2070494" y="79783"/>
                  </a:lnTo>
                  <a:lnTo>
                    <a:pt x="2119928" y="91608"/>
                  </a:lnTo>
                  <a:lnTo>
                    <a:pt x="2166941" y="104104"/>
                  </a:lnTo>
                  <a:lnTo>
                    <a:pt x="2211427" y="117243"/>
                  </a:lnTo>
                  <a:lnTo>
                    <a:pt x="2253280" y="130998"/>
                  </a:lnTo>
                  <a:lnTo>
                    <a:pt x="2292394" y="145339"/>
                  </a:lnTo>
                  <a:lnTo>
                    <a:pt x="2328662" y="160239"/>
                  </a:lnTo>
                  <a:lnTo>
                    <a:pt x="2392241" y="191602"/>
                  </a:lnTo>
                  <a:lnTo>
                    <a:pt x="2443167" y="224861"/>
                  </a:lnTo>
                  <a:lnTo>
                    <a:pt x="2480593" y="259790"/>
                  </a:lnTo>
                  <a:lnTo>
                    <a:pt x="2503671" y="296163"/>
                  </a:lnTo>
                  <a:lnTo>
                    <a:pt x="2511552" y="333756"/>
                  </a:lnTo>
                  <a:lnTo>
                    <a:pt x="2509564" y="352690"/>
                  </a:lnTo>
                  <a:lnTo>
                    <a:pt x="2493978" y="389701"/>
                  </a:lnTo>
                  <a:lnTo>
                    <a:pt x="2463621" y="425380"/>
                  </a:lnTo>
                  <a:lnTo>
                    <a:pt x="2419339" y="459502"/>
                  </a:lnTo>
                  <a:lnTo>
                    <a:pt x="2361980" y="491841"/>
                  </a:lnTo>
                  <a:lnTo>
                    <a:pt x="2292394" y="522172"/>
                  </a:lnTo>
                  <a:lnTo>
                    <a:pt x="2253280" y="536513"/>
                  </a:lnTo>
                  <a:lnTo>
                    <a:pt x="2211427" y="550268"/>
                  </a:lnTo>
                  <a:lnTo>
                    <a:pt x="2166941" y="563407"/>
                  </a:lnTo>
                  <a:lnTo>
                    <a:pt x="2119928" y="575903"/>
                  </a:lnTo>
                  <a:lnTo>
                    <a:pt x="2070494" y="587728"/>
                  </a:lnTo>
                  <a:lnTo>
                    <a:pt x="2018745" y="598853"/>
                  </a:lnTo>
                  <a:lnTo>
                    <a:pt x="1964787" y="609251"/>
                  </a:lnTo>
                  <a:lnTo>
                    <a:pt x="1908726" y="618892"/>
                  </a:lnTo>
                  <a:lnTo>
                    <a:pt x="1850668" y="627749"/>
                  </a:lnTo>
                  <a:lnTo>
                    <a:pt x="1790719" y="635793"/>
                  </a:lnTo>
                  <a:lnTo>
                    <a:pt x="1728986" y="642997"/>
                  </a:lnTo>
                  <a:lnTo>
                    <a:pt x="1665573" y="649331"/>
                  </a:lnTo>
                  <a:lnTo>
                    <a:pt x="1600587" y="654769"/>
                  </a:lnTo>
                  <a:lnTo>
                    <a:pt x="1534135" y="659281"/>
                  </a:lnTo>
                  <a:lnTo>
                    <a:pt x="1466321" y="662839"/>
                  </a:lnTo>
                  <a:lnTo>
                    <a:pt x="1397253" y="665416"/>
                  </a:lnTo>
                  <a:lnTo>
                    <a:pt x="1327036" y="666983"/>
                  </a:lnTo>
                  <a:lnTo>
                    <a:pt x="1255776" y="667512"/>
                  </a:lnTo>
                  <a:lnTo>
                    <a:pt x="1184515" y="666983"/>
                  </a:lnTo>
                  <a:lnTo>
                    <a:pt x="1114298" y="665416"/>
                  </a:lnTo>
                  <a:lnTo>
                    <a:pt x="1045230" y="662839"/>
                  </a:lnTo>
                  <a:lnTo>
                    <a:pt x="977416" y="659281"/>
                  </a:lnTo>
                  <a:lnTo>
                    <a:pt x="910964" y="654769"/>
                  </a:lnTo>
                  <a:lnTo>
                    <a:pt x="845978" y="649331"/>
                  </a:lnTo>
                  <a:lnTo>
                    <a:pt x="782565" y="642997"/>
                  </a:lnTo>
                  <a:lnTo>
                    <a:pt x="720832" y="635793"/>
                  </a:lnTo>
                  <a:lnTo>
                    <a:pt x="660883" y="627749"/>
                  </a:lnTo>
                  <a:lnTo>
                    <a:pt x="602825" y="618892"/>
                  </a:lnTo>
                  <a:lnTo>
                    <a:pt x="546764" y="609251"/>
                  </a:lnTo>
                  <a:lnTo>
                    <a:pt x="492806" y="598853"/>
                  </a:lnTo>
                  <a:lnTo>
                    <a:pt x="441057" y="587728"/>
                  </a:lnTo>
                  <a:lnTo>
                    <a:pt x="391623" y="575903"/>
                  </a:lnTo>
                  <a:lnTo>
                    <a:pt x="344610" y="563407"/>
                  </a:lnTo>
                  <a:lnTo>
                    <a:pt x="300124" y="550268"/>
                  </a:lnTo>
                  <a:lnTo>
                    <a:pt x="258271" y="536513"/>
                  </a:lnTo>
                  <a:lnTo>
                    <a:pt x="219157" y="522172"/>
                  </a:lnTo>
                  <a:lnTo>
                    <a:pt x="182889" y="507272"/>
                  </a:lnTo>
                  <a:lnTo>
                    <a:pt x="119310" y="475909"/>
                  </a:lnTo>
                  <a:lnTo>
                    <a:pt x="68384" y="442650"/>
                  </a:lnTo>
                  <a:lnTo>
                    <a:pt x="30958" y="407721"/>
                  </a:lnTo>
                  <a:lnTo>
                    <a:pt x="7880" y="371348"/>
                  </a:lnTo>
                  <a:lnTo>
                    <a:pt x="0" y="33375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0711" y="4322521"/>
            <a:ext cx="67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4056" y="2897123"/>
            <a:ext cx="173990" cy="1143000"/>
          </a:xfrm>
          <a:custGeom>
            <a:avLst/>
            <a:gdLst/>
            <a:ahLst/>
            <a:cxnLst/>
            <a:rect l="l" t="t" r="r" b="b"/>
            <a:pathLst>
              <a:path w="173990" h="1143000">
                <a:moveTo>
                  <a:pt x="57912" y="969263"/>
                </a:moveTo>
                <a:lnTo>
                  <a:pt x="0" y="969263"/>
                </a:lnTo>
                <a:lnTo>
                  <a:pt x="86868" y="1143000"/>
                </a:lnTo>
                <a:lnTo>
                  <a:pt x="159258" y="998219"/>
                </a:lnTo>
                <a:lnTo>
                  <a:pt x="57912" y="998219"/>
                </a:lnTo>
                <a:lnTo>
                  <a:pt x="57912" y="969263"/>
                </a:lnTo>
                <a:close/>
              </a:path>
              <a:path w="173990" h="1143000">
                <a:moveTo>
                  <a:pt x="115824" y="0"/>
                </a:moveTo>
                <a:lnTo>
                  <a:pt x="57912" y="0"/>
                </a:lnTo>
                <a:lnTo>
                  <a:pt x="57912" y="998219"/>
                </a:lnTo>
                <a:lnTo>
                  <a:pt x="115824" y="998219"/>
                </a:lnTo>
                <a:lnTo>
                  <a:pt x="115824" y="0"/>
                </a:lnTo>
                <a:close/>
              </a:path>
              <a:path w="173990" h="1143000">
                <a:moveTo>
                  <a:pt x="173736" y="969263"/>
                </a:moveTo>
                <a:lnTo>
                  <a:pt x="115824" y="969263"/>
                </a:lnTo>
                <a:lnTo>
                  <a:pt x="115824" y="998219"/>
                </a:lnTo>
                <a:lnTo>
                  <a:pt x="159258" y="998219"/>
                </a:lnTo>
                <a:lnTo>
                  <a:pt x="173736" y="9692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81</a:t>
            </a:fld>
            <a:endParaRPr spc="-25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47A28F4-DA5F-4218-B652-F9FC749F6639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52336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Octal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Hexadecimal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08821"/>
            <a:ext cx="6261735" cy="13430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68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Technique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spc="50" dirty="0">
                <a:latin typeface="Arial"/>
                <a:cs typeface="Arial"/>
              </a:rPr>
              <a:t>–</a:t>
            </a:r>
            <a:r>
              <a:rPr sz="3600" spc="50" dirty="0">
                <a:latin typeface="Times New Roman"/>
                <a:cs typeface="Times New Roman"/>
              </a:rPr>
              <a:t>Use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 </a:t>
            </a:r>
            <a:r>
              <a:rPr sz="3600" spc="-10" dirty="0">
                <a:latin typeface="Times New Roman"/>
                <a:cs typeface="Times New Roman"/>
              </a:rPr>
              <a:t>intermediary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267484-19FA-44BC-983C-F620FD09768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595" y="486328"/>
            <a:ext cx="7439410" cy="62284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83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EDEC2A-99AC-417B-BA5D-425FF5FB4F69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483" y="969971"/>
            <a:ext cx="8046572" cy="313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268" y="1539947"/>
            <a:ext cx="1528065" cy="313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065" y="675980"/>
            <a:ext cx="807910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Convert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hexadecimal</a:t>
            </a:r>
            <a:r>
              <a:rPr sz="25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number</a:t>
            </a:r>
            <a:r>
              <a:rPr sz="25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68BE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to</a:t>
            </a:r>
            <a:r>
              <a:rPr sz="25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binary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and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then</a:t>
            </a:r>
            <a:r>
              <a:rPr sz="25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Times New Roman"/>
                <a:cs typeface="Times New Roman"/>
              </a:rPr>
              <a:t>bina 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ry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	to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octal</a:t>
            </a:r>
            <a:r>
              <a:rPr sz="25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4644" y="2063953"/>
            <a:ext cx="15151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/>
                <a:cs typeface="Times New Roman"/>
              </a:rPr>
              <a:t>(68BE)</a:t>
            </a:r>
            <a:r>
              <a:rPr sz="3200" b="1" spc="-29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44" y="2524628"/>
            <a:ext cx="6947534" cy="1423670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950" b="1" i="1" spc="-80" dirty="0">
                <a:solidFill>
                  <a:srgbClr val="339933"/>
                </a:solidFill>
                <a:latin typeface="Times New Roman"/>
                <a:cs typeface="Times New Roman"/>
              </a:rPr>
              <a:t>Binary</a:t>
            </a:r>
            <a:r>
              <a:rPr sz="2950" b="1" i="1" spc="-95" dirty="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sz="2950" b="1" i="1" spc="-10" dirty="0">
                <a:solidFill>
                  <a:srgbClr val="339933"/>
                </a:solidFill>
                <a:latin typeface="Times New Roman"/>
                <a:cs typeface="Times New Roman"/>
              </a:rPr>
              <a:t>form:</a:t>
            </a: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3200" b="1" spc="-170" dirty="0">
                <a:latin typeface="Times New Roman"/>
                <a:cs typeface="Times New Roman"/>
              </a:rPr>
              <a:t>(0110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1000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290" dirty="0">
                <a:latin typeface="Times New Roman"/>
                <a:cs typeface="Times New Roman"/>
              </a:rPr>
              <a:t>1011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1110)</a:t>
            </a:r>
            <a:r>
              <a:rPr sz="1800" b="1" spc="-170" dirty="0">
                <a:latin typeface="Times New Roman"/>
                <a:cs typeface="Times New Roman"/>
              </a:rPr>
              <a:t>2</a:t>
            </a:r>
            <a:r>
              <a:rPr sz="3200" b="1" spc="-170" dirty="0">
                <a:latin typeface="Times New Roman"/>
                <a:cs typeface="Times New Roman"/>
              </a:rPr>
              <a:t>=(0110100010111110)</a:t>
            </a:r>
            <a:r>
              <a:rPr sz="1800" b="1" spc="-17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3777895"/>
            <a:ext cx="3810000" cy="19088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300"/>
              </a:spcBef>
              <a:tabLst>
                <a:tab pos="1282700" algn="l"/>
                <a:tab pos="2037080" algn="l"/>
                <a:tab pos="2853055" algn="l"/>
              </a:tabLst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950" b="1" i="1" spc="-10" dirty="0">
                <a:solidFill>
                  <a:srgbClr val="339933"/>
                </a:solidFill>
                <a:latin typeface="Times New Roman"/>
                <a:cs typeface="Times New Roman"/>
              </a:rPr>
              <a:t>Octal</a:t>
            </a:r>
            <a:r>
              <a:rPr sz="2950" b="1" i="1" spc="-165" dirty="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sz="2950" b="1" i="1" spc="-10" dirty="0">
                <a:solidFill>
                  <a:srgbClr val="339933"/>
                </a:solidFill>
                <a:latin typeface="Times New Roman"/>
                <a:cs typeface="Times New Roman"/>
              </a:rPr>
              <a:t>form:</a:t>
            </a:r>
            <a:endParaRPr sz="295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880"/>
              </a:spcBef>
            </a:pP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110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010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110</a:t>
            </a:r>
            <a:r>
              <a:rPr sz="3200" b="1" u="none" spc="-135" dirty="0">
                <a:latin typeface="Times New Roman"/>
                <a:cs typeface="Times New Roman"/>
              </a:rPr>
              <a:t>)</a:t>
            </a:r>
            <a:r>
              <a:rPr sz="1800" b="1" u="none" spc="-13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244" y="5662676"/>
            <a:ext cx="54838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0375" algn="l"/>
                <a:tab pos="1137285" algn="l"/>
                <a:tab pos="1813560" algn="l"/>
                <a:tab pos="2357120" algn="l"/>
                <a:tab pos="3013075" algn="l"/>
                <a:tab pos="3671570" algn="l"/>
              </a:tabLst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30" dirty="0">
                <a:latin typeface="Times New Roman"/>
                <a:cs typeface="Times New Roman"/>
              </a:rPr>
              <a:t>=(064276)</a:t>
            </a:r>
            <a:r>
              <a:rPr sz="1800" b="1" spc="-3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082811-AB93-4394-8B37-F0D8B08DC51B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40" y="826011"/>
            <a:ext cx="7951687" cy="32117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1569" y="1207058"/>
            <a:ext cx="3794760" cy="708660"/>
            <a:chOff x="501569" y="1207058"/>
            <a:chExt cx="3794760" cy="7086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569" y="1395987"/>
              <a:ext cx="1659500" cy="3117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0824" y="1365542"/>
              <a:ext cx="418858" cy="4494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7880" y="1207058"/>
              <a:ext cx="1811908" cy="7084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0920" y="1365542"/>
              <a:ext cx="470738" cy="4494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2464" y="1207058"/>
              <a:ext cx="583514" cy="70848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065" y="530839"/>
            <a:ext cx="8058784" cy="1167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9375">
              <a:lnSpc>
                <a:spcPct val="149700"/>
              </a:lnSpc>
              <a:spcBef>
                <a:spcPts val="105"/>
              </a:spcBef>
            </a:pP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Convert</a:t>
            </a:r>
            <a:r>
              <a:rPr sz="25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following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numbers</a:t>
            </a:r>
            <a:r>
              <a:rPr sz="25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with</a:t>
            </a:r>
            <a:r>
              <a:rPr sz="25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25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indicated</a:t>
            </a:r>
            <a:r>
              <a:rPr sz="25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bases</a:t>
            </a:r>
            <a:r>
              <a:rPr sz="25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to</a:t>
            </a:r>
            <a:r>
              <a:rPr sz="25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Times New Roman"/>
                <a:cs typeface="Times New Roman"/>
              </a:rPr>
              <a:t>dec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imal</a:t>
            </a:r>
            <a:r>
              <a:rPr sz="25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:</a:t>
            </a:r>
            <a:r>
              <a:rPr sz="25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(4310)</a:t>
            </a:r>
            <a:r>
              <a:rPr sz="1500" dirty="0">
                <a:solidFill>
                  <a:srgbClr val="1F487C"/>
                </a:solidFill>
                <a:latin typeface="Times New Roman"/>
                <a:cs typeface="Times New Roman"/>
              </a:rPr>
              <a:t>5</a:t>
            </a:r>
            <a:r>
              <a:rPr sz="15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,</a:t>
            </a:r>
            <a:r>
              <a:rPr sz="25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and</a:t>
            </a:r>
            <a:r>
              <a:rPr sz="25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1F487C"/>
                </a:solidFill>
                <a:latin typeface="Times New Roman"/>
                <a:cs typeface="Times New Roman"/>
              </a:rPr>
              <a:t>(198)</a:t>
            </a:r>
            <a:r>
              <a:rPr sz="1500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r>
              <a:rPr sz="15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CCFFFF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618845" y="2191445"/>
            <a:ext cx="7378065" cy="27705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Times New Roman"/>
                <a:cs typeface="Times New Roman"/>
              </a:rPr>
              <a:t>(4310)</a:t>
            </a:r>
            <a:r>
              <a:rPr sz="1500" b="1" dirty="0">
                <a:latin typeface="Times New Roman"/>
                <a:cs typeface="Times New Roman"/>
              </a:rPr>
              <a:t>5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5º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5¹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5²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 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5³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 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75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500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292860" algn="l"/>
              </a:tabLst>
            </a:pPr>
            <a:r>
              <a:rPr sz="2400" b="1" dirty="0">
                <a:latin typeface="Times New Roman"/>
                <a:cs typeface="Times New Roman"/>
              </a:rPr>
              <a:t>(4310)</a:t>
            </a:r>
            <a:r>
              <a:rPr sz="1500" b="1" dirty="0">
                <a:latin typeface="Times New Roman"/>
                <a:cs typeface="Times New Roman"/>
              </a:rPr>
              <a:t>5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(580)</a:t>
            </a:r>
            <a:r>
              <a:rPr sz="1500" b="1" spc="-10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(198)</a:t>
            </a:r>
            <a:r>
              <a:rPr sz="1500" b="1" dirty="0">
                <a:latin typeface="Times New Roman"/>
                <a:cs typeface="Times New Roman"/>
              </a:rPr>
              <a:t>12</a:t>
            </a:r>
            <a:r>
              <a:rPr sz="15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12º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12¹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12²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144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1237615" algn="l"/>
              </a:tabLst>
            </a:pPr>
            <a:r>
              <a:rPr sz="2400" b="1" dirty="0">
                <a:latin typeface="Times New Roman"/>
                <a:cs typeface="Times New Roman"/>
              </a:rPr>
              <a:t>(198)</a:t>
            </a:r>
            <a:r>
              <a:rPr sz="1500" b="1" dirty="0">
                <a:latin typeface="Times New Roman"/>
                <a:cs typeface="Times New Roman"/>
              </a:rPr>
              <a:t>12</a:t>
            </a:r>
            <a:r>
              <a:rPr sz="1500" b="1" spc="-6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(260)</a:t>
            </a:r>
            <a:r>
              <a:rPr sz="1500" b="1" spc="-10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F0E77AF-10A6-42F3-AB11-E2E0A20F8392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546237"/>
            <a:ext cx="4898390" cy="55949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Binary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Codes</a:t>
            </a:r>
            <a:endParaRPr sz="2800">
              <a:latin typeface="Times New Roman"/>
              <a:cs typeface="Times New Roman"/>
            </a:endParaRPr>
          </a:p>
          <a:p>
            <a:pPr marL="786130" lvl="1" indent="-31750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"/>
              <a:tabLst>
                <a:tab pos="786130" algn="l"/>
              </a:tabLst>
            </a:pPr>
            <a:r>
              <a:rPr sz="2800" spc="-25" dirty="0">
                <a:latin typeface="Times New Roman"/>
                <a:cs typeface="Times New Roman"/>
              </a:rPr>
              <a:t>Weighted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Codes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8-4-2-1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(BCD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code)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2-4-2-1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6-4-2-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786130" lvl="1" indent="-31750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"/>
              <a:tabLst>
                <a:tab pos="786130" algn="l"/>
              </a:tabLst>
            </a:pPr>
            <a:r>
              <a:rPr sz="2800" dirty="0">
                <a:latin typeface="Times New Roman"/>
                <a:cs typeface="Times New Roman"/>
              </a:rPr>
              <a:t>Unweighted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Codes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Excess-3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Cyclic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356870" algn="l"/>
              </a:tabLst>
            </a:pP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conversions</a:t>
            </a: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1155065" algn="l"/>
              </a:tabLst>
            </a:pPr>
            <a:r>
              <a:rPr sz="2600" dirty="0">
                <a:latin typeface="Times New Roman"/>
                <a:cs typeface="Times New Roman"/>
              </a:rPr>
              <a:t>Binary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Gray</a:t>
            </a:r>
            <a:endParaRPr sz="26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1155065" algn="l"/>
              </a:tabLst>
            </a:pPr>
            <a:r>
              <a:rPr sz="2600" dirty="0">
                <a:latin typeface="Times New Roman"/>
                <a:cs typeface="Times New Roman"/>
              </a:rPr>
              <a:t>Gray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Binary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9EF331B-516B-4104-A9D6-C6F1D031358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274333"/>
            <a:ext cx="4635500" cy="29540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11480" indent="-401955">
              <a:lnSpc>
                <a:spcPct val="100000"/>
              </a:lnSpc>
              <a:spcBef>
                <a:spcPts val="1065"/>
              </a:spcBef>
              <a:buSzPct val="97500"/>
              <a:buFont typeface="Wingdings"/>
              <a:buChar char=""/>
              <a:tabLst>
                <a:tab pos="411480" algn="l"/>
              </a:tabLst>
            </a:pPr>
            <a:r>
              <a:rPr sz="4000" dirty="0">
                <a:latin typeface="Times New Roman"/>
                <a:cs typeface="Times New Roman"/>
              </a:rPr>
              <a:t>1’s</a:t>
            </a:r>
            <a:r>
              <a:rPr sz="4000" spc="-25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compliment</a:t>
            </a:r>
            <a:endParaRPr sz="4000">
              <a:latin typeface="Times New Roman"/>
              <a:cs typeface="Times New Roman"/>
            </a:endParaRPr>
          </a:p>
          <a:p>
            <a:pPr marL="411480" indent="-401320">
              <a:lnSpc>
                <a:spcPct val="100000"/>
              </a:lnSpc>
              <a:spcBef>
                <a:spcPts val="965"/>
              </a:spcBef>
              <a:buSzPct val="97500"/>
              <a:buFont typeface="Wingdings"/>
              <a:buChar char=""/>
              <a:tabLst>
                <a:tab pos="411480" algn="l"/>
              </a:tabLst>
            </a:pPr>
            <a:r>
              <a:rPr sz="4000" dirty="0">
                <a:latin typeface="Times New Roman"/>
                <a:cs typeface="Times New Roman"/>
              </a:rPr>
              <a:t>2’s</a:t>
            </a:r>
            <a:r>
              <a:rPr sz="4000" spc="-2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compliment</a:t>
            </a:r>
            <a:endParaRPr sz="4000">
              <a:latin typeface="Times New Roman"/>
              <a:cs typeface="Times New Roman"/>
            </a:endParaRPr>
          </a:p>
          <a:p>
            <a:pPr marL="411480" indent="-401320">
              <a:lnSpc>
                <a:spcPct val="100000"/>
              </a:lnSpc>
              <a:spcBef>
                <a:spcPts val="960"/>
              </a:spcBef>
              <a:buSzPct val="97500"/>
              <a:buFont typeface="Wingdings"/>
              <a:buChar char=""/>
              <a:tabLst>
                <a:tab pos="411480" algn="l"/>
              </a:tabLst>
            </a:pPr>
            <a:r>
              <a:rPr sz="4000" dirty="0">
                <a:latin typeface="Times New Roman"/>
                <a:cs typeface="Times New Roman"/>
              </a:rPr>
              <a:t>Boolean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addition</a:t>
            </a:r>
            <a:endParaRPr sz="4000">
              <a:latin typeface="Times New Roman"/>
              <a:cs typeface="Times New Roman"/>
            </a:endParaRPr>
          </a:p>
          <a:p>
            <a:pPr marL="539115" indent="-526415">
              <a:lnSpc>
                <a:spcPct val="100000"/>
              </a:lnSpc>
              <a:spcBef>
                <a:spcPts val="965"/>
              </a:spcBef>
              <a:buSzPct val="97500"/>
              <a:buFont typeface="Wingdings"/>
              <a:buChar char=""/>
              <a:tabLst>
                <a:tab pos="539115" algn="l"/>
              </a:tabLst>
            </a:pPr>
            <a:r>
              <a:rPr sz="4000" dirty="0">
                <a:latin typeface="Times New Roman"/>
                <a:cs typeface="Times New Roman"/>
              </a:rPr>
              <a:t>Boolean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subtraction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9DB583-D4A2-40A1-90C2-A17A7989B7A7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247777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Times New Roman"/>
                <a:cs typeface="Times New Roman"/>
              </a:rPr>
              <a:t>Binary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640651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types:</a:t>
            </a:r>
            <a:endParaRPr sz="3200">
              <a:latin typeface="Times New Roman"/>
              <a:cs typeface="Times New Roman"/>
            </a:endParaRPr>
          </a:p>
          <a:p>
            <a:pPr marL="450850" indent="-43815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50850" algn="l"/>
              </a:tabLst>
            </a:pPr>
            <a:r>
              <a:rPr sz="3200" spc="-30" dirty="0">
                <a:latin typeface="Times New Roman"/>
                <a:cs typeface="Times New Roman"/>
              </a:rPr>
              <a:t>Weighted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Codes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57200" algn="l"/>
              </a:tabLst>
            </a:pPr>
            <a:r>
              <a:rPr sz="3200" dirty="0">
                <a:latin typeface="Times New Roman"/>
                <a:cs typeface="Times New Roman"/>
              </a:rPr>
              <a:t>Non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weighted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Unweighted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Codes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2A49712-917C-4C92-AD7C-4B2B35C14F5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89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32" y="-31038"/>
            <a:ext cx="34061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Times New Roman"/>
                <a:cs typeface="Times New Roman"/>
              </a:rPr>
              <a:t>Weighted</a:t>
            </a:r>
            <a:r>
              <a:rPr sz="4000" b="1" spc="-254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codes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39" y="631062"/>
            <a:ext cx="8938895" cy="518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9570" marR="177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6957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characteristic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signed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decimal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“weight”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fou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bits,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weights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those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digits </a:t>
            </a:r>
            <a:r>
              <a:rPr sz="3200" dirty="0">
                <a:latin typeface="Times New Roman"/>
                <a:cs typeface="Times New Roman"/>
              </a:rPr>
              <a:t>whose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equal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decimal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whi </a:t>
            </a:r>
            <a:r>
              <a:rPr sz="3200" dirty="0">
                <a:latin typeface="Times New Roman"/>
                <a:cs typeface="Times New Roman"/>
              </a:rPr>
              <a:t>ch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represent.</a:t>
            </a:r>
            <a:endParaRPr sz="3200">
              <a:latin typeface="Times New Roman"/>
              <a:cs typeface="Times New Roman"/>
            </a:endParaRPr>
          </a:p>
          <a:p>
            <a:pPr marL="369570" marR="53975" indent="-34480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9570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150" baseline="-19841" dirty="0">
                <a:latin typeface="Times New Roman"/>
                <a:cs typeface="Times New Roman"/>
              </a:rPr>
              <a:t>0</a:t>
            </a:r>
            <a:r>
              <a:rPr sz="3150" spc="367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,w</a:t>
            </a:r>
            <a:r>
              <a:rPr sz="3150" baseline="-19841" dirty="0">
                <a:latin typeface="Carlito"/>
                <a:cs typeface="Carlito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w</a:t>
            </a:r>
            <a:r>
              <a:rPr sz="3150" baseline="-19841" dirty="0">
                <a:latin typeface="Carlito"/>
                <a:cs typeface="Carlito"/>
              </a:rPr>
              <a:t>2</a:t>
            </a:r>
            <a:r>
              <a:rPr sz="3150" spc="450" baseline="-19841" dirty="0">
                <a:latin typeface="Carlito"/>
                <a:cs typeface="Carlito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150" baseline="-19841" dirty="0">
                <a:latin typeface="Times New Roman"/>
                <a:cs typeface="Times New Roman"/>
              </a:rPr>
              <a:t>3</a:t>
            </a:r>
            <a:r>
              <a:rPr sz="3150" spc="359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weights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bin </a:t>
            </a:r>
            <a:r>
              <a:rPr sz="3200" dirty="0">
                <a:latin typeface="Times New Roman"/>
                <a:cs typeface="Times New Roman"/>
              </a:rPr>
              <a:t>ary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,x</a:t>
            </a:r>
            <a:r>
              <a:rPr sz="3150" baseline="-19841" dirty="0">
                <a:latin typeface="Carlito"/>
                <a:cs typeface="Carlito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rlito"/>
                <a:cs typeface="Carlito"/>
              </a:rPr>
              <a:t>x</a:t>
            </a:r>
            <a:r>
              <a:rPr sz="3150" spc="-15" baseline="-19841" dirty="0">
                <a:latin typeface="Carlito"/>
                <a:cs typeface="Carlito"/>
              </a:rPr>
              <a:t>2</a:t>
            </a:r>
            <a:r>
              <a:rPr sz="3150" spc="-15" baseline="-19841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Carlito"/>
                <a:cs typeface="Carlito"/>
              </a:rPr>
              <a:t>x</a:t>
            </a:r>
            <a:r>
              <a:rPr sz="3150" spc="-15" baseline="-19841" dirty="0">
                <a:latin typeface="Carlito"/>
                <a:cs typeface="Carlito"/>
              </a:rPr>
              <a:t>3</a:t>
            </a:r>
            <a:endParaRPr sz="3150" baseline="-19841">
              <a:latin typeface="Carlito"/>
              <a:cs typeface="Carlito"/>
            </a:endParaRPr>
          </a:p>
          <a:p>
            <a:pPr marL="369570" marR="43815">
              <a:lnSpc>
                <a:spcPct val="100000"/>
              </a:lnSpc>
              <a:spcBef>
                <a:spcPts val="844"/>
              </a:spcBef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corresponding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decimal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num </a:t>
            </a:r>
            <a:r>
              <a:rPr sz="3200" dirty="0">
                <a:latin typeface="Times New Roman"/>
                <a:cs typeface="Times New Roman"/>
              </a:rPr>
              <a:t>ber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latin typeface="Times New Roman"/>
                <a:cs typeface="Times New Roman"/>
              </a:rPr>
              <a:t>N=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150" baseline="-19841" dirty="0"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Times New Roman"/>
                <a:cs typeface="Times New Roman"/>
              </a:rPr>
              <a:t>3</a:t>
            </a:r>
            <a:r>
              <a:rPr sz="3150" spc="-97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150" spc="-127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150" baseline="-19841" dirty="0">
                <a:latin typeface="Carlito"/>
                <a:cs typeface="Carlito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Carlito"/>
                <a:cs typeface="Carlito"/>
              </a:rPr>
              <a:t>1</a:t>
            </a:r>
            <a:r>
              <a:rPr sz="3150" spc="382" baseline="-19841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</a:t>
            </a:r>
            <a:r>
              <a:rPr sz="3150" spc="-30" baseline="-19841" dirty="0">
                <a:latin typeface="Times New Roman"/>
                <a:cs typeface="Times New Roman"/>
              </a:rPr>
              <a:t>0</a:t>
            </a:r>
            <a:r>
              <a:rPr sz="3200" spc="-20" dirty="0">
                <a:latin typeface="Times New Roman"/>
                <a:cs typeface="Times New Roman"/>
              </a:rPr>
              <a:t>x</a:t>
            </a:r>
            <a:r>
              <a:rPr sz="3150" spc="-30" baseline="-19841" dirty="0">
                <a:latin typeface="Times New Roman"/>
                <a:cs typeface="Times New Roman"/>
              </a:rPr>
              <a:t>0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89C7FE6-F4A6-4F4C-A634-D29D64539E89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734694"/>
            <a:ext cx="8333105" cy="48545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5600" marR="97155" indent="-343535" algn="just">
              <a:lnSpc>
                <a:spcPts val="3460"/>
              </a:lnSpc>
              <a:spcBef>
                <a:spcPts val="52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1947: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Discovery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transistor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John </a:t>
            </a:r>
            <a:r>
              <a:rPr sz="3200" spc="-10" dirty="0">
                <a:latin typeface="Times New Roman"/>
                <a:cs typeface="Times New Roman"/>
              </a:rPr>
              <a:t>Bardeeen, 	</a:t>
            </a:r>
            <a:r>
              <a:rPr sz="3200" spc="-30" dirty="0">
                <a:latin typeface="Times New Roman"/>
                <a:cs typeface="Times New Roman"/>
              </a:rPr>
              <a:t>Walter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H.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Brittain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William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Shockley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1950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ENIAC</a:t>
            </a:r>
            <a:r>
              <a:rPr sz="3200" spc="-55" dirty="0">
                <a:latin typeface="Times New Roman"/>
                <a:cs typeface="Times New Roman"/>
              </a:rPr>
              <a:t> (Vacuum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Tube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Computer)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Joh 	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Mauchly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Presper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Eckert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Jr.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(Univ.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Pennsy 	lvania)</a:t>
            </a:r>
            <a:endParaRPr sz="32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Stored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Concept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John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Von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Neumann</a:t>
            </a:r>
            <a:endParaRPr sz="3200">
              <a:latin typeface="Times New Roman"/>
              <a:cs typeface="Times New Roman"/>
            </a:endParaRPr>
          </a:p>
          <a:p>
            <a:pPr marL="355600" marR="26670" indent="-343535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Magnetic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 by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J.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W.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Forrester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MI 	</a:t>
            </a:r>
            <a:r>
              <a:rPr sz="3200" spc="-5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355600" marR="46355" indent="-343535" algn="just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late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1940s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1970s: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Four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generations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com 	</a:t>
            </a:r>
            <a:r>
              <a:rPr sz="3200" spc="-10" dirty="0">
                <a:latin typeface="Times New Roman"/>
                <a:cs typeface="Times New Roman"/>
              </a:rPr>
              <a:t>puters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3011C5F-C6E3-40B0-966C-FA3D2F61CBB4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98144" y="401777"/>
            <a:ext cx="812673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81915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94970" algn="l"/>
                <a:tab pos="489584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sequence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decimal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code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word</a:t>
            </a:r>
            <a:endParaRPr sz="3200">
              <a:latin typeface="Times New Roman"/>
              <a:cs typeface="Times New Roman"/>
            </a:endParaRPr>
          </a:p>
          <a:p>
            <a:pPr marL="394970" marR="431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4970" algn="l"/>
                <a:tab pos="282321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sequence</a:t>
            </a:r>
            <a:r>
              <a:rPr sz="3200" dirty="0">
                <a:latin typeface="Times New Roman"/>
                <a:cs typeface="Times New Roman"/>
              </a:rPr>
              <a:t>	x</a:t>
            </a:r>
            <a:r>
              <a:rPr sz="3150" baseline="-19841" dirty="0"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Times New Roman"/>
                <a:cs typeface="Times New Roman"/>
              </a:rPr>
              <a:t>1,</a:t>
            </a:r>
            <a:r>
              <a:rPr sz="3150" spc="367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150" baseline="-19841" dirty="0">
                <a:latin typeface="Times New Roman"/>
                <a:cs typeface="Times New Roman"/>
              </a:rPr>
              <a:t>0</a:t>
            </a:r>
            <a:r>
              <a:rPr sz="3150" spc="-37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code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for </a:t>
            </a:r>
            <a:r>
              <a:rPr sz="3200" spc="-5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949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4970" algn="l"/>
              </a:tabLst>
            </a:pPr>
            <a:r>
              <a:rPr sz="3200" dirty="0">
                <a:latin typeface="Times New Roman"/>
                <a:cs typeface="Times New Roman"/>
              </a:rPr>
              <a:t>Examples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weighted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codes</a:t>
            </a:r>
            <a:endParaRPr sz="3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8421</a:t>
            </a:r>
            <a:endParaRPr sz="3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2421</a:t>
            </a:r>
            <a:endParaRPr sz="3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642-</a:t>
            </a:r>
            <a:r>
              <a:rPr sz="3200" spc="-5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9FDA55-6088-4FA5-9E2B-1E4C165F5955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243992"/>
            <a:ext cx="8033384" cy="727352"/>
          </a:xfrm>
          <a:prstGeom prst="rect">
            <a:avLst/>
          </a:prstGeom>
        </p:spPr>
        <p:txBody>
          <a:bodyPr vert="horz" wrap="square" lIns="0" tIns="232638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Examples</a:t>
            </a:r>
            <a:r>
              <a:rPr sz="3200" spc="-150" dirty="0"/>
              <a:t> </a:t>
            </a:r>
            <a:r>
              <a:rPr sz="3200" dirty="0"/>
              <a:t>of</a:t>
            </a:r>
            <a:r>
              <a:rPr sz="3200" spc="-185" dirty="0"/>
              <a:t> </a:t>
            </a:r>
            <a:r>
              <a:rPr sz="3200" spc="-30" dirty="0"/>
              <a:t>Weighted</a:t>
            </a:r>
            <a:r>
              <a:rPr sz="3200" spc="-114" dirty="0"/>
              <a:t> </a:t>
            </a:r>
            <a:r>
              <a:rPr sz="3200" spc="-10" dirty="0"/>
              <a:t>Codes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8534400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91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799345B-F1CC-4884-B3CF-BEBBA5EA247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550" y="465200"/>
            <a:ext cx="23749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BCD</a:t>
            </a:r>
            <a:r>
              <a:rPr sz="3200" spc="-70" dirty="0"/>
              <a:t> </a:t>
            </a:r>
            <a:r>
              <a:rPr sz="3200"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64158"/>
            <a:ext cx="8041640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1143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BCD: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Binary-</a:t>
            </a:r>
            <a:r>
              <a:rPr sz="3200" dirty="0">
                <a:latin typeface="Times New Roman"/>
                <a:cs typeface="Times New Roman"/>
              </a:rPr>
              <a:t>coded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decimal,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84 </a:t>
            </a:r>
            <a:r>
              <a:rPr sz="3200" dirty="0">
                <a:latin typeface="Times New Roman"/>
                <a:cs typeface="Times New Roman"/>
              </a:rPr>
              <a:t>21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BCD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addition</a:t>
            </a:r>
            <a:endParaRPr sz="32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Similar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4-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unsigned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numbers.</a:t>
            </a:r>
            <a:endParaRPr sz="3200">
              <a:latin typeface="Times New Roman"/>
              <a:cs typeface="Times New Roman"/>
            </a:endParaRPr>
          </a:p>
          <a:p>
            <a:pPr marL="356235" indent="-343535">
              <a:lnSpc>
                <a:spcPts val="3650"/>
              </a:lnSpc>
              <a:spcBef>
                <a:spcPts val="385"/>
              </a:spcBef>
              <a:buFont typeface="Arial"/>
              <a:buChar char="–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Make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correction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exceeds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1001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(9).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ts val="3650"/>
              </a:lnSpc>
            </a:pP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adding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0110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(6).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460"/>
              </a:lnSpc>
              <a:spcBef>
                <a:spcPts val="820"/>
              </a:spcBef>
              <a:buFont typeface="Arial"/>
              <a:buChar char="–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Carry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next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position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fro 	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either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initial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addition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corre 	ction-</a:t>
            </a:r>
            <a:r>
              <a:rPr sz="3200" dirty="0">
                <a:latin typeface="Times New Roman"/>
                <a:cs typeface="Times New Roman"/>
              </a:rPr>
              <a:t>factor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addition.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0BBAE53-8D5E-4DDB-8145-F3771E3EA518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878" rIns="0" bIns="0" rtlCol="0">
            <a:spAutoFit/>
          </a:bodyPr>
          <a:lstStyle/>
          <a:p>
            <a:pPr marL="1819275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Non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weighted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7901305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nonweighted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codes,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tw 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3200" spc="-20" dirty="0">
                <a:latin typeface="Times New Roman"/>
                <a:cs typeface="Times New Roman"/>
              </a:rPr>
              <a:t>Excess-</a:t>
            </a:r>
            <a:r>
              <a:rPr sz="3200" spc="-5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968DD6-892B-4BB3-B8DB-47273EA5151A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54" rIns="0" bIns="0" rtlCol="0">
            <a:spAutoFit/>
          </a:bodyPr>
          <a:lstStyle/>
          <a:p>
            <a:pPr marL="23101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Nonweighted</a:t>
            </a:r>
            <a:r>
              <a:rPr spc="-155" dirty="0"/>
              <a:t> </a:t>
            </a:r>
            <a:r>
              <a:rPr spc="-10" dirty="0"/>
              <a:t>codes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974" y="1094230"/>
            <a:ext cx="5937729" cy="5639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94</a:t>
            </a:fld>
            <a:endParaRPr spc="-25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9CD4530-2A96-4C09-A62D-F0A1D35621CF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805" y="83261"/>
            <a:ext cx="30067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10" dirty="0">
                <a:latin typeface="Times New Roman"/>
                <a:cs typeface="Times New Roman"/>
              </a:rPr>
              <a:t>Excess-</a:t>
            </a:r>
            <a:r>
              <a:rPr sz="4000" b="1" dirty="0">
                <a:latin typeface="Times New Roman"/>
                <a:cs typeface="Times New Roman"/>
              </a:rPr>
              <a:t>3</a:t>
            </a:r>
            <a:r>
              <a:rPr sz="4000" b="1" spc="25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Times New Roman"/>
                <a:cs typeface="Times New Roman"/>
              </a:rPr>
              <a:t>code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760335"/>
            <a:ext cx="4556125" cy="11969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0" dirty="0">
                <a:latin typeface="Times New Roman"/>
                <a:cs typeface="Times New Roman"/>
              </a:rPr>
              <a:t>Self-</a:t>
            </a:r>
            <a:r>
              <a:rPr sz="3200" dirty="0">
                <a:latin typeface="Times New Roman"/>
                <a:cs typeface="Times New Roman"/>
              </a:rPr>
              <a:t>complementing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weighted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33600"/>
            <a:ext cx="8686800" cy="457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95</a:t>
            </a:fld>
            <a:endParaRPr spc="-2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E18179E-A31B-4EC2-A3AE-D0DDA469332C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96</a:t>
            </a:fld>
            <a:endParaRPr spc="-2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33AA37-B576-474F-B5D7-F3829A650645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6466738"/>
            <a:ext cx="580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182" y="6466738"/>
            <a:ext cx="2170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75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25" dirty="0"/>
              <a:pPr marL="114300">
                <a:lnSpc>
                  <a:spcPts val="1240"/>
                </a:lnSpc>
              </a:pPr>
              <a:t>97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238" y="52781"/>
            <a:ext cx="2646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Gray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44" y="783462"/>
            <a:ext cx="8369300" cy="5012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32131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4577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Practical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desirable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	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succesive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decimal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integers 	</a:t>
            </a:r>
            <a:r>
              <a:rPr sz="2800" dirty="0">
                <a:latin typeface="Times New Roman"/>
                <a:cs typeface="Times New Roman"/>
              </a:rPr>
              <a:t>differ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digit.</a:t>
            </a:r>
            <a:endParaRPr sz="2800">
              <a:latin typeface="Times New Roman"/>
              <a:cs typeface="Times New Roman"/>
            </a:endParaRPr>
          </a:p>
          <a:p>
            <a:pPr marL="443865" marR="268605" indent="-342900" algn="just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44577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changes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pai 	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successive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words</a:t>
            </a:r>
            <a:endParaRPr sz="2800">
              <a:latin typeface="Times New Roman"/>
              <a:cs typeface="Times New Roman"/>
            </a:endParaRPr>
          </a:p>
          <a:p>
            <a:pPr marL="443865" marR="26035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45770" algn="l"/>
              </a:tabLst>
            </a:pP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33FF"/>
                </a:solidFill>
                <a:latin typeface="Times New Roman"/>
                <a:cs typeface="Times New Roman"/>
              </a:rPr>
              <a:t>reflected</a:t>
            </a:r>
            <a:r>
              <a:rPr sz="2800" b="1" i="1" spc="-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33FF"/>
                </a:solidFill>
                <a:latin typeface="Times New Roman"/>
                <a:cs typeface="Times New Roman"/>
              </a:rPr>
              <a:t>code</a:t>
            </a:r>
            <a:r>
              <a:rPr sz="2800" b="1" i="1" spc="-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33FF"/>
                </a:solidFill>
                <a:latin typeface="Times New Roman"/>
                <a:cs typeface="Times New Roman"/>
              </a:rPr>
              <a:t>or</a:t>
            </a:r>
            <a:r>
              <a:rPr sz="2800" b="1" i="1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33FF"/>
                </a:solidFill>
                <a:latin typeface="Times New Roman"/>
                <a:cs typeface="Times New Roman"/>
              </a:rPr>
              <a:t>mirror</a:t>
            </a:r>
            <a:r>
              <a:rPr sz="2800" b="1" i="1" spc="-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33FF"/>
                </a:solidFill>
                <a:latin typeface="Times New Roman"/>
                <a:cs typeface="Times New Roman"/>
              </a:rPr>
              <a:t>image</a:t>
            </a:r>
            <a:r>
              <a:rPr sz="2800" b="1" i="1" spc="-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33FF"/>
                </a:solidFill>
                <a:latin typeface="Times New Roman"/>
                <a:cs typeface="Times New Roman"/>
              </a:rPr>
              <a:t>code</a:t>
            </a:r>
            <a:r>
              <a:rPr sz="2800" b="1" i="1" spc="-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It 	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recursively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rules:</a:t>
            </a:r>
            <a:endParaRPr sz="2800">
              <a:latin typeface="Times New Roman"/>
              <a:cs typeface="Times New Roman"/>
            </a:endParaRPr>
          </a:p>
          <a:p>
            <a:pPr marL="557530" lvl="1" indent="-355600" algn="just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557530" algn="l"/>
              </a:tabLst>
            </a:pPr>
            <a:r>
              <a:rPr sz="2800" dirty="0">
                <a:latin typeface="Times New Roman"/>
                <a:cs typeface="Times New Roman"/>
              </a:rPr>
              <a:t>A 1-bit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 marL="25400" marR="17780" lvl="1" indent="531495" algn="just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775" baseline="25525" dirty="0">
                <a:latin typeface="Times New Roman"/>
                <a:cs typeface="Times New Roman"/>
              </a:rPr>
              <a:t>n</a:t>
            </a:r>
            <a:r>
              <a:rPr sz="2775" spc="322" baseline="255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(n+1)-bit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equa 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n-bit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written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wit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appended.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F19E83-164F-45B2-A2D9-E88FA3B93B63}" type="datetime1">
              <a:rPr lang="en-US" smtClean="0"/>
              <a:t>9/4/2024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304" y="3919728"/>
            <a:ext cx="439420" cy="10668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374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9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618" y="3303473"/>
            <a:ext cx="2577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imes New Roman"/>
                <a:cs typeface="Times New Roman"/>
              </a:rPr>
              <a:t>1-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144" y="401777"/>
            <a:ext cx="7896225" cy="2915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 marR="43180" indent="356235" algn="just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last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775" baseline="25525" dirty="0">
                <a:latin typeface="Times New Roman"/>
                <a:cs typeface="Times New Roman"/>
              </a:rPr>
              <a:t>n</a:t>
            </a:r>
            <a:r>
              <a:rPr sz="2775" spc="352" baseline="255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(n+1)-bit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 </a:t>
            </a:r>
            <a:r>
              <a:rPr sz="2800" dirty="0">
                <a:latin typeface="Times New Roman"/>
                <a:cs typeface="Times New Roman"/>
              </a:rPr>
              <a:t>equal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n-bit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written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reverse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appended.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2800">
              <a:latin typeface="Times New Roman"/>
              <a:cs typeface="Times New Roman"/>
            </a:endParaRPr>
          </a:p>
          <a:p>
            <a:pPr marL="482600" indent="-295275">
              <a:lnSpc>
                <a:spcPts val="3770"/>
              </a:lnSpc>
              <a:buClr>
                <a:srgbClr val="800080"/>
              </a:buClr>
              <a:buSzPct val="59375"/>
              <a:buFont typeface="Wingdings"/>
              <a:buChar char=""/>
              <a:tabLst>
                <a:tab pos="482600" algn="l"/>
                <a:tab pos="2244725" algn="l"/>
              </a:tabLst>
            </a:pPr>
            <a:r>
              <a:rPr sz="3200" spc="-10" dirty="0">
                <a:solidFill>
                  <a:srgbClr val="3333FF"/>
                </a:solidFill>
                <a:latin typeface="Times New Roman"/>
                <a:cs typeface="Times New Roman"/>
              </a:rPr>
              <a:t>Example:</a:t>
            </a:r>
            <a:r>
              <a:rPr sz="3200" dirty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n=1</a:t>
            </a:r>
            <a:r>
              <a:rPr sz="3200" spc="-2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78860">
              <a:lnSpc>
                <a:spcPts val="3770"/>
              </a:lnSpc>
            </a:pPr>
            <a:r>
              <a:rPr sz="3200" spc="-10" dirty="0">
                <a:latin typeface="Times New Roman"/>
                <a:cs typeface="Times New Roman"/>
              </a:rPr>
              <a:t>2-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2271" y="3416808"/>
            <a:ext cx="424180" cy="103378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2271" y="4450079"/>
            <a:ext cx="424180" cy="10795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1167" y="3416808"/>
            <a:ext cx="451484" cy="103378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90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2623" y="3464052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1750" y="838200"/>
                </a:moveTo>
                <a:lnTo>
                  <a:pt x="0" y="838200"/>
                </a:lnTo>
                <a:lnTo>
                  <a:pt x="38100" y="914400"/>
                </a:lnTo>
                <a:lnTo>
                  <a:pt x="69850" y="850900"/>
                </a:lnTo>
                <a:lnTo>
                  <a:pt x="31750" y="850900"/>
                </a:lnTo>
                <a:lnTo>
                  <a:pt x="31750" y="838200"/>
                </a:lnTo>
                <a:close/>
              </a:path>
              <a:path w="76200" h="914400">
                <a:moveTo>
                  <a:pt x="44450" y="0"/>
                </a:moveTo>
                <a:lnTo>
                  <a:pt x="31750" y="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4450" y="0"/>
                </a:lnTo>
                <a:close/>
              </a:path>
              <a:path w="76200" h="914400">
                <a:moveTo>
                  <a:pt x="76200" y="838200"/>
                </a:moveTo>
                <a:lnTo>
                  <a:pt x="44450" y="838200"/>
                </a:lnTo>
                <a:lnTo>
                  <a:pt x="44450" y="850900"/>
                </a:lnTo>
                <a:lnTo>
                  <a:pt x="69850" y="850900"/>
                </a:lnTo>
                <a:lnTo>
                  <a:pt x="76200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3959" y="4475988"/>
            <a:ext cx="76200" cy="954405"/>
          </a:xfrm>
          <a:custGeom>
            <a:avLst/>
            <a:gdLst/>
            <a:ahLst/>
            <a:cxnLst/>
            <a:rect l="l" t="t" r="r" b="b"/>
            <a:pathLst>
              <a:path w="76200" h="954404">
                <a:moveTo>
                  <a:pt x="44450" y="63500"/>
                </a:moveTo>
                <a:lnTo>
                  <a:pt x="31750" y="63500"/>
                </a:lnTo>
                <a:lnTo>
                  <a:pt x="31750" y="954024"/>
                </a:lnTo>
                <a:lnTo>
                  <a:pt x="44450" y="954024"/>
                </a:lnTo>
                <a:lnTo>
                  <a:pt x="44450" y="63500"/>
                </a:lnTo>
                <a:close/>
              </a:path>
              <a:path w="76200" h="9544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544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11167" y="4450079"/>
            <a:ext cx="451484" cy="101854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30"/>
              </a:spcBef>
            </a:pPr>
            <a:r>
              <a:rPr sz="2400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2555">
              <a:lnSpc>
                <a:spcPct val="100000"/>
              </a:lnSpc>
              <a:spcBef>
                <a:spcPts val="1435"/>
              </a:spcBef>
            </a:pPr>
            <a:r>
              <a:rPr sz="2400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0591" y="3386328"/>
            <a:ext cx="509270" cy="347217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3683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290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644" y="6366764"/>
            <a:ext cx="581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EDEBE0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EDEBE0"/>
                </a:solidFill>
                <a:latin typeface="Carlito"/>
                <a:cs typeface="Carlito"/>
              </a:rPr>
              <a:t>Dec-</a:t>
            </a:r>
            <a:r>
              <a:rPr sz="1200" spc="-25" dirty="0">
                <a:solidFill>
                  <a:srgbClr val="EDEBE0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507" y="636676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EDEBE0"/>
                </a:solidFill>
                <a:latin typeface="Carlito"/>
                <a:cs typeface="Carlito"/>
              </a:rPr>
              <a:t>88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3363" y="6366764"/>
            <a:ext cx="2170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Manish</a:t>
            </a:r>
            <a:r>
              <a:rPr sz="1200" spc="-3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kumar</a:t>
            </a:r>
            <a:r>
              <a:rPr sz="1200" spc="-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Dept</a:t>
            </a:r>
            <a:r>
              <a:rPr sz="1200" spc="-2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of</a:t>
            </a:r>
            <a:r>
              <a:rPr sz="1200" spc="27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ECE</a:t>
            </a:r>
            <a:r>
              <a:rPr sz="1200" spc="-1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,</a:t>
            </a:r>
            <a:r>
              <a:rPr sz="1200" spc="-1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EDEBE0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92CC33-390F-4368-8ECB-4402B7D8B816}" type="datetime1">
              <a:rPr lang="en-US" smtClean="0"/>
              <a:t>9/4/2024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98</a:t>
            </a:fld>
            <a:endParaRPr lang="en-US" spc="-25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795" y="826181"/>
            <a:ext cx="6535420" cy="11912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07340" indent="-294640">
              <a:lnSpc>
                <a:spcPct val="100000"/>
              </a:lnSpc>
              <a:spcBef>
                <a:spcPts val="844"/>
              </a:spcBef>
              <a:buClr>
                <a:srgbClr val="800080"/>
              </a:buClr>
              <a:buSzPct val="59375"/>
              <a:buFont typeface="Wingdings"/>
              <a:buChar char=""/>
              <a:tabLst>
                <a:tab pos="307340" algn="l"/>
                <a:tab pos="2070100" algn="l"/>
              </a:tabLst>
            </a:pPr>
            <a:r>
              <a:rPr sz="3200" spc="-10" dirty="0">
                <a:solidFill>
                  <a:srgbClr val="3333FF"/>
                </a:solidFill>
                <a:latin typeface="Times New Roman"/>
                <a:cs typeface="Times New Roman"/>
              </a:rPr>
              <a:t>Example:</a:t>
            </a:r>
            <a:r>
              <a:rPr sz="3200" dirty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3-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n=2</a:t>
            </a:r>
            <a:r>
              <a:rPr sz="3200" spc="-2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752215">
              <a:lnSpc>
                <a:spcPct val="100000"/>
              </a:lnSpc>
              <a:spcBef>
                <a:spcPts val="750"/>
              </a:spcBef>
            </a:pPr>
            <a:r>
              <a:rPr sz="3200" spc="-10" dirty="0">
                <a:latin typeface="Times New Roman"/>
                <a:cs typeface="Times New Roman"/>
              </a:rPr>
              <a:t>3-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5647" y="2333244"/>
            <a:ext cx="76200" cy="1628139"/>
          </a:xfrm>
          <a:custGeom>
            <a:avLst/>
            <a:gdLst/>
            <a:ahLst/>
            <a:cxnLst/>
            <a:rect l="l" t="t" r="r" b="b"/>
            <a:pathLst>
              <a:path w="76200" h="1628139">
                <a:moveTo>
                  <a:pt x="31750" y="1551431"/>
                </a:moveTo>
                <a:lnTo>
                  <a:pt x="0" y="1551431"/>
                </a:lnTo>
                <a:lnTo>
                  <a:pt x="38100" y="1627631"/>
                </a:lnTo>
                <a:lnTo>
                  <a:pt x="69850" y="1564131"/>
                </a:lnTo>
                <a:lnTo>
                  <a:pt x="31750" y="1564131"/>
                </a:lnTo>
                <a:lnTo>
                  <a:pt x="31750" y="1551431"/>
                </a:lnTo>
                <a:close/>
              </a:path>
              <a:path w="76200" h="1628139">
                <a:moveTo>
                  <a:pt x="44450" y="0"/>
                </a:moveTo>
                <a:lnTo>
                  <a:pt x="31750" y="0"/>
                </a:lnTo>
                <a:lnTo>
                  <a:pt x="31750" y="1564131"/>
                </a:lnTo>
                <a:lnTo>
                  <a:pt x="44450" y="1564131"/>
                </a:lnTo>
                <a:lnTo>
                  <a:pt x="44450" y="0"/>
                </a:lnTo>
                <a:close/>
              </a:path>
              <a:path w="76200" h="1628139">
                <a:moveTo>
                  <a:pt x="76200" y="1551431"/>
                </a:moveTo>
                <a:lnTo>
                  <a:pt x="44450" y="1551431"/>
                </a:lnTo>
                <a:lnTo>
                  <a:pt x="44450" y="1564131"/>
                </a:lnTo>
                <a:lnTo>
                  <a:pt x="69850" y="1564131"/>
                </a:lnTo>
                <a:lnTo>
                  <a:pt x="76200" y="1551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6409" y="4216908"/>
            <a:ext cx="76200" cy="1908175"/>
          </a:xfrm>
          <a:custGeom>
            <a:avLst/>
            <a:gdLst/>
            <a:ahLst/>
            <a:cxnLst/>
            <a:rect l="l" t="t" r="r" b="b"/>
            <a:pathLst>
              <a:path w="76200" h="1908175">
                <a:moveTo>
                  <a:pt x="44445" y="76136"/>
                </a:moveTo>
                <a:lnTo>
                  <a:pt x="31745" y="76263"/>
                </a:lnTo>
                <a:lnTo>
                  <a:pt x="49275" y="1908111"/>
                </a:lnTo>
                <a:lnTo>
                  <a:pt x="61975" y="1907984"/>
                </a:lnTo>
                <a:lnTo>
                  <a:pt x="44445" y="76136"/>
                </a:lnTo>
                <a:close/>
              </a:path>
              <a:path w="76200" h="1908175">
                <a:moveTo>
                  <a:pt x="37337" y="0"/>
                </a:moveTo>
                <a:lnTo>
                  <a:pt x="0" y="76581"/>
                </a:lnTo>
                <a:lnTo>
                  <a:pt x="31745" y="76263"/>
                </a:lnTo>
                <a:lnTo>
                  <a:pt x="31623" y="63500"/>
                </a:lnTo>
                <a:lnTo>
                  <a:pt x="69820" y="63373"/>
                </a:lnTo>
                <a:lnTo>
                  <a:pt x="37337" y="0"/>
                </a:lnTo>
                <a:close/>
              </a:path>
              <a:path w="76200" h="1908175">
                <a:moveTo>
                  <a:pt x="44323" y="63373"/>
                </a:moveTo>
                <a:lnTo>
                  <a:pt x="31623" y="63500"/>
                </a:lnTo>
                <a:lnTo>
                  <a:pt x="31745" y="76263"/>
                </a:lnTo>
                <a:lnTo>
                  <a:pt x="44445" y="76136"/>
                </a:lnTo>
                <a:lnTo>
                  <a:pt x="44323" y="63373"/>
                </a:lnTo>
                <a:close/>
              </a:path>
              <a:path w="76200" h="1908175">
                <a:moveTo>
                  <a:pt x="69820" y="63373"/>
                </a:moveTo>
                <a:lnTo>
                  <a:pt x="44323" y="63373"/>
                </a:lnTo>
                <a:lnTo>
                  <a:pt x="44445" y="76136"/>
                </a:lnTo>
                <a:lnTo>
                  <a:pt x="76200" y="75819"/>
                </a:lnTo>
                <a:lnTo>
                  <a:pt x="69820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092" y="2223973"/>
            <a:ext cx="25761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imes New Roman"/>
                <a:cs typeface="Times New Roman"/>
              </a:rPr>
              <a:t>2-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5488" y="2084832"/>
            <a:ext cx="439420" cy="20300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9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9525" y="37922"/>
            <a:ext cx="2103755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95" dirty="0"/>
              <a:t>Gray</a:t>
            </a:r>
            <a:r>
              <a:rPr sz="3200" spc="-130" dirty="0"/>
              <a:t> </a:t>
            </a:r>
            <a:r>
              <a:rPr sz="3200" spc="-20" dirty="0"/>
              <a:t>Code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1578863" y="3124200"/>
            <a:ext cx="509270" cy="3733800"/>
          </a:xfrm>
          <a:custGeom>
            <a:avLst/>
            <a:gdLst/>
            <a:ahLst/>
            <a:cxnLst/>
            <a:rect l="l" t="t" r="r" b="b"/>
            <a:pathLst>
              <a:path w="509269" h="3733800">
                <a:moveTo>
                  <a:pt x="509015" y="0"/>
                </a:moveTo>
                <a:lnTo>
                  <a:pt x="0" y="0"/>
                </a:lnTo>
                <a:lnTo>
                  <a:pt x="0" y="3733797"/>
                </a:lnTo>
                <a:lnTo>
                  <a:pt x="509015" y="3733797"/>
                </a:lnTo>
                <a:lnTo>
                  <a:pt x="50901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06626" y="3149295"/>
            <a:ext cx="25146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6626" y="6565189"/>
            <a:ext cx="250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644" y="6113779"/>
            <a:ext cx="888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0" dirty="0">
                <a:solidFill>
                  <a:srgbClr val="EDEBE0"/>
                </a:solidFill>
                <a:latin typeface="Carlito"/>
                <a:cs typeface="Carlito"/>
              </a:rPr>
              <a:t>1-</a:t>
            </a:r>
            <a:r>
              <a:rPr sz="1200" spc="-10" dirty="0">
                <a:solidFill>
                  <a:srgbClr val="EDEBE0"/>
                </a:solidFill>
                <a:latin typeface="Carlito"/>
                <a:cs typeface="Carlito"/>
              </a:rPr>
              <a:t>Dec-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23</a:t>
            </a:r>
            <a:r>
              <a:rPr sz="1200" spc="38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4800" spc="-75" baseline="5208" dirty="0">
                <a:latin typeface="Arial"/>
                <a:cs typeface="Arial"/>
              </a:rPr>
              <a:t>1</a:t>
            </a:r>
            <a:endParaRPr sz="4800" baseline="520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36591" y="2057400"/>
            <a:ext cx="509270" cy="4032885"/>
          </a:xfrm>
          <a:custGeom>
            <a:avLst/>
            <a:gdLst/>
            <a:ahLst/>
            <a:cxnLst/>
            <a:rect l="l" t="t" r="r" b="b"/>
            <a:pathLst>
              <a:path w="509270" h="4032885">
                <a:moveTo>
                  <a:pt x="509015" y="0"/>
                </a:moveTo>
                <a:lnTo>
                  <a:pt x="0" y="0"/>
                </a:lnTo>
                <a:lnTo>
                  <a:pt x="0" y="4032504"/>
                </a:lnTo>
                <a:lnTo>
                  <a:pt x="509015" y="4032504"/>
                </a:lnTo>
                <a:lnTo>
                  <a:pt x="50901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36591" y="2057400"/>
            <a:ext cx="509270" cy="20574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3683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90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4097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4097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4097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8070" y="4085255"/>
            <a:ext cx="226060" cy="1917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9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5864" y="4114800"/>
            <a:ext cx="469900" cy="206375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295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5255" y="4114800"/>
            <a:ext cx="509270" cy="2743200"/>
          </a:xfrm>
          <a:custGeom>
            <a:avLst/>
            <a:gdLst/>
            <a:ahLst/>
            <a:cxnLst/>
            <a:rect l="l" t="t" r="r" b="b"/>
            <a:pathLst>
              <a:path w="509270" h="2743200">
                <a:moveTo>
                  <a:pt x="509015" y="0"/>
                </a:moveTo>
                <a:lnTo>
                  <a:pt x="0" y="0"/>
                </a:lnTo>
                <a:lnTo>
                  <a:pt x="0" y="2743196"/>
                </a:lnTo>
                <a:lnTo>
                  <a:pt x="509015" y="2743196"/>
                </a:lnTo>
                <a:lnTo>
                  <a:pt x="50901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36591" y="4114800"/>
            <a:ext cx="509270" cy="19754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746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295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0014">
              <a:lnSpc>
                <a:spcPts val="3729"/>
              </a:lnSpc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4541" y="6580428"/>
            <a:ext cx="250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3363" y="6113779"/>
            <a:ext cx="21704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Manish</a:t>
            </a:r>
            <a:r>
              <a:rPr sz="1200" spc="-2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kumar </a:t>
            </a:r>
            <a:r>
              <a:rPr sz="1200" spc="-10" dirty="0">
                <a:solidFill>
                  <a:srgbClr val="EDEBE0"/>
                </a:solidFill>
                <a:latin typeface="Carlito"/>
                <a:cs typeface="Carlito"/>
              </a:rPr>
              <a:t>D</a:t>
            </a:r>
            <a:r>
              <a:rPr sz="1200" spc="-350" dirty="0">
                <a:solidFill>
                  <a:srgbClr val="EDEBE0"/>
                </a:solidFill>
                <a:latin typeface="Carlito"/>
                <a:cs typeface="Carlito"/>
              </a:rPr>
              <a:t>e</a:t>
            </a:r>
            <a:r>
              <a:rPr sz="4800" spc="-2204" baseline="2604" dirty="0">
                <a:latin typeface="Arial"/>
                <a:cs typeface="Arial"/>
              </a:rPr>
              <a:t>0</a:t>
            </a:r>
            <a:r>
              <a:rPr sz="1200" spc="-15" dirty="0">
                <a:solidFill>
                  <a:srgbClr val="EDEBE0"/>
                </a:solidFill>
                <a:latin typeface="Carlito"/>
                <a:cs typeface="Carlito"/>
              </a:rPr>
              <a:t>p</a:t>
            </a:r>
            <a:r>
              <a:rPr sz="1200" spc="-10" dirty="0">
                <a:solidFill>
                  <a:srgbClr val="EDEBE0"/>
                </a:solidFill>
                <a:latin typeface="Carlito"/>
                <a:cs typeface="Carlito"/>
              </a:rPr>
              <a:t>t</a:t>
            </a:r>
            <a:r>
              <a:rPr sz="1200" spc="-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of</a:t>
            </a:r>
            <a:r>
              <a:rPr sz="1200" spc="28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EDEBE0"/>
                </a:solidFill>
                <a:latin typeface="Carlito"/>
                <a:cs typeface="Carlito"/>
              </a:rPr>
              <a:t>ECE ,</a:t>
            </a:r>
            <a:r>
              <a:rPr sz="1200" spc="-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EDEBE0"/>
                </a:solidFill>
                <a:latin typeface="Carlito"/>
                <a:cs typeface="Carlito"/>
              </a:rPr>
              <a:t>SNIST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4703" y="2182367"/>
            <a:ext cx="680085" cy="467614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280"/>
              </a:spcBef>
            </a:pPr>
            <a:r>
              <a:rPr sz="3200" spc="-25" dirty="0">
                <a:latin typeface="Arial"/>
                <a:cs typeface="Arial"/>
              </a:rPr>
              <a:t>00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00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latin typeface="Arial"/>
                <a:cs typeface="Arial"/>
              </a:rPr>
              <a:t>01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01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11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01</a:t>
            </a:r>
            <a:endParaRPr sz="3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latin typeface="Arial"/>
                <a:cs typeface="Arial"/>
              </a:rPr>
              <a:t>11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9507" y="636676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EDEBE0"/>
                </a:solidFill>
                <a:latin typeface="Carlito"/>
                <a:cs typeface="Carlito"/>
              </a:rPr>
              <a:t>89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4C7B372-BADC-48F8-82F6-28B3824F50F4}" type="datetime1">
              <a:rPr lang="en-US" smtClean="0"/>
              <a:t>9/4/2024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4300">
                <a:lnSpc>
                  <a:spcPts val="1240"/>
                </a:lnSpc>
              </a:pPr>
              <a:t>99</a:t>
            </a:fld>
            <a:endParaRPr lang="en-US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4476</Words>
  <Application>Microsoft Office PowerPoint</Application>
  <PresentationFormat>On-screen Show (4:3)</PresentationFormat>
  <Paragraphs>1707</Paragraphs>
  <Slides>149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0" baseType="lpstr">
      <vt:lpstr>Office Theme</vt:lpstr>
      <vt:lpstr>DIGITAL ELECTRONICS</vt:lpstr>
      <vt:lpstr>DIGITAL ELECTRONICS</vt:lpstr>
      <vt:lpstr>Slide 3</vt:lpstr>
      <vt:lpstr>Text Books</vt:lpstr>
      <vt:lpstr>Reference Books</vt:lpstr>
      <vt:lpstr>COURSE OUTCOMES</vt:lpstr>
      <vt:lpstr>Slide 7</vt:lpstr>
      <vt:lpstr>HISTORY</vt:lpstr>
      <vt:lpstr>Slide 9</vt:lpstr>
      <vt:lpstr>UNIT-I</vt:lpstr>
      <vt:lpstr>Slide 11</vt:lpstr>
      <vt:lpstr>Digital Systems</vt:lpstr>
      <vt:lpstr>Advantages of Digital System over Analog System</vt:lpstr>
      <vt:lpstr>Applications of Digital Systems</vt:lpstr>
      <vt:lpstr>Digital circuit An electronic circuit that accepts and processes binary data (on/off) according to the rules of Boolean logic (AND, OR, NOT, NAND, NOR and Exclusive-OR operations,EX-NOR).</vt:lpstr>
      <vt:lpstr>Inverter or The NOT Gate</vt:lpstr>
      <vt:lpstr>The AND Gate</vt:lpstr>
      <vt:lpstr>The OR Gate</vt:lpstr>
      <vt:lpstr>The NAND gate</vt:lpstr>
      <vt:lpstr>The NOR Gate</vt:lpstr>
      <vt:lpstr>The Exclusive OR Gate(Ex-OR)</vt:lpstr>
      <vt:lpstr>The Exclusive NOR Gate</vt:lpstr>
      <vt:lpstr>Universal Gate – NAND</vt:lpstr>
      <vt:lpstr>NAND Gate</vt:lpstr>
      <vt:lpstr>NAND Gate as an Inverter X X  X (Before Bubble)</vt:lpstr>
      <vt:lpstr>NAND Gate as an AND Gate</vt:lpstr>
      <vt:lpstr>NAND Gate  as an OR Gate</vt:lpstr>
      <vt:lpstr>Slide 28</vt:lpstr>
      <vt:lpstr>Universal Gate – NOR</vt:lpstr>
      <vt:lpstr>NOR Gate</vt:lpstr>
      <vt:lpstr>NOR Gate as an Inverter atXe X  X (Before Bubble)</vt:lpstr>
      <vt:lpstr>NOR Gate as an OR Gate</vt:lpstr>
      <vt:lpstr>NOR Gate aXs an AND Gate</vt:lpstr>
      <vt:lpstr>Slide 34</vt:lpstr>
      <vt:lpstr>Number Systems</vt:lpstr>
      <vt:lpstr>Number Systems</vt:lpstr>
      <vt:lpstr>The string of digits represents the power series:</vt:lpstr>
      <vt:lpstr>Number Systems Used in Computers</vt:lpstr>
      <vt:lpstr>Slide 39</vt:lpstr>
      <vt:lpstr>Positive Powers of 2</vt:lpstr>
      <vt:lpstr>Binary Numbers: Special Powers of 2</vt:lpstr>
      <vt:lpstr>Number - Base Conversion</vt:lpstr>
      <vt:lpstr>Decimal to Decimal (just for fun)</vt:lpstr>
      <vt:lpstr>Binary to Decimal</vt:lpstr>
      <vt:lpstr>Binary to Decimal</vt:lpstr>
      <vt:lpstr>Examples</vt:lpstr>
      <vt:lpstr>What is the largest binary number that can be expressed with 12 bits? What is the equivalent decimal ?</vt:lpstr>
      <vt:lpstr>Octal to Decimal</vt:lpstr>
      <vt:lpstr>Octal to Decimal</vt:lpstr>
      <vt:lpstr>Hexadecimal to Decimal</vt:lpstr>
      <vt:lpstr>Hexadecimal to Decimal</vt:lpstr>
      <vt:lpstr>Example</vt:lpstr>
      <vt:lpstr>Decimal to Binary</vt:lpstr>
      <vt:lpstr>Decimal to Binary</vt:lpstr>
      <vt:lpstr>Slide 55</vt:lpstr>
      <vt:lpstr>Convert the decimal number 345 to binary</vt:lpstr>
      <vt:lpstr>Convert decimal 34.4375 to binary</vt:lpstr>
      <vt:lpstr>Decimal to Octal</vt:lpstr>
      <vt:lpstr>Decimal to Octal</vt:lpstr>
      <vt:lpstr>Slide 60</vt:lpstr>
      <vt:lpstr>Decimal to Hexadecimal</vt:lpstr>
      <vt:lpstr>Decimal to Hexadecimal</vt:lpstr>
      <vt:lpstr>Slide 63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Binary to Octal</vt:lpstr>
      <vt:lpstr>Binary to Octal</vt:lpstr>
      <vt:lpstr>Example</vt:lpstr>
      <vt:lpstr>Hexadecimal to Octal</vt:lpstr>
      <vt:lpstr>Hexadecimal to Octal</vt:lpstr>
      <vt:lpstr>Slide 75</vt:lpstr>
      <vt:lpstr>Binary to Hexadecimal</vt:lpstr>
      <vt:lpstr>Binary to Hexadecimal</vt:lpstr>
      <vt:lpstr>Example</vt:lpstr>
      <vt:lpstr>What is the largest binary number that can be expressed with 1 2 bits? What is the equivalent hexadecimal ?</vt:lpstr>
      <vt:lpstr>Convert the given binary number 1.11010 to hexadecimal num ber</vt:lpstr>
      <vt:lpstr>Octal to Hexadecimal</vt:lpstr>
      <vt:lpstr>Octal to Hexadecimal</vt:lpstr>
      <vt:lpstr>Slide 83</vt:lpstr>
      <vt:lpstr>(68BE) 16</vt:lpstr>
      <vt:lpstr>Convert the following numbers with the indicated bases to dec imal : (4310)5 , and (198)12 .</vt:lpstr>
      <vt:lpstr>Slide 86</vt:lpstr>
      <vt:lpstr>Slide 87</vt:lpstr>
      <vt:lpstr>Binary Codes</vt:lpstr>
      <vt:lpstr>Weighted codes</vt:lpstr>
      <vt:lpstr>Slide 90</vt:lpstr>
      <vt:lpstr>Examples of Weighted Codes</vt:lpstr>
      <vt:lpstr>BCD CODE</vt:lpstr>
      <vt:lpstr>Non weighted codes</vt:lpstr>
      <vt:lpstr>Nonweighted codes</vt:lpstr>
      <vt:lpstr>Excess-3 code</vt:lpstr>
      <vt:lpstr>Slide 96</vt:lpstr>
      <vt:lpstr>Gray Code</vt:lpstr>
      <vt:lpstr>Slide 98</vt:lpstr>
      <vt:lpstr>Gray Code</vt:lpstr>
      <vt:lpstr>The Gray Code</vt:lpstr>
      <vt:lpstr>Binary to Gray code conversion-1</vt:lpstr>
      <vt:lpstr>Binary to Gray Code Conversion-2</vt:lpstr>
      <vt:lpstr>The Gray to Binary Conversion</vt:lpstr>
      <vt:lpstr>1’s compliment and 2’s compliment</vt:lpstr>
      <vt:lpstr>1’s Complement</vt:lpstr>
      <vt:lpstr>2’s complement</vt:lpstr>
      <vt:lpstr>Obtain the 1’s and 2’S complements of the following binary numbers :</vt:lpstr>
      <vt:lpstr>Subtraction with Complements</vt:lpstr>
      <vt:lpstr>Slide 109</vt:lpstr>
      <vt:lpstr>Slide 110</vt:lpstr>
      <vt:lpstr>Slide 111</vt:lpstr>
      <vt:lpstr>Slide 112</vt:lpstr>
      <vt:lpstr>Slide 113</vt:lpstr>
      <vt:lpstr>Slide 114</vt:lpstr>
      <vt:lpstr>1.Propagation Delay</vt:lpstr>
      <vt:lpstr>Slide 116</vt:lpstr>
      <vt:lpstr>2.Power dissipation</vt:lpstr>
      <vt:lpstr>3.Figure of merit</vt:lpstr>
      <vt:lpstr>4.Fan out</vt:lpstr>
      <vt:lpstr>5.Noise Immunity “The circuit ability to tolerate the noise signal”</vt:lpstr>
      <vt:lpstr>6.Operating Temperature</vt:lpstr>
      <vt:lpstr>7.Voltage and Current Parameters</vt:lpstr>
      <vt:lpstr>Slide 123</vt:lpstr>
      <vt:lpstr>Error Detection&amp; Correction</vt:lpstr>
      <vt:lpstr>Sources of errors</vt:lpstr>
      <vt:lpstr>Types of Errors</vt:lpstr>
      <vt:lpstr>Single-bit error</vt:lpstr>
      <vt:lpstr>Burst error</vt:lpstr>
      <vt:lpstr>Slide 129</vt:lpstr>
      <vt:lpstr>Slide 130</vt:lpstr>
      <vt:lpstr>Slide 131</vt:lpstr>
      <vt:lpstr>ERROR DETECTING &amp; ERROR CORRECTING CODES</vt:lpstr>
      <vt:lpstr>ERROR-DETECTING CODES</vt:lpstr>
      <vt:lpstr>ERROR-DETECTING</vt:lpstr>
      <vt:lpstr>Error</vt:lpstr>
      <vt:lpstr>To correct an error, the receiver reverses the value of the altered bit. To do so, it must know which bit is in error.</vt:lpstr>
      <vt:lpstr>Error Correction</vt:lpstr>
      <vt:lpstr>Hamming Codes</vt:lpstr>
      <vt:lpstr>Hamming Code</vt:lpstr>
      <vt:lpstr>Hamming Codes</vt:lpstr>
      <vt:lpstr>Slide 141</vt:lpstr>
      <vt:lpstr>Slide 142</vt:lpstr>
      <vt:lpstr>ERROR CORRECTING CODES</vt:lpstr>
      <vt:lpstr>Hamming Code</vt:lpstr>
      <vt:lpstr>Hamming Code</vt:lpstr>
      <vt:lpstr>Example of Hamming Code</vt:lpstr>
      <vt:lpstr>Single-bit error</vt:lpstr>
      <vt:lpstr>Error Detection</vt:lpstr>
      <vt:lpstr>Assignment-2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cp:lastModifiedBy>ADMIN</cp:lastModifiedBy>
  <cp:revision>13</cp:revision>
  <dcterms:created xsi:type="dcterms:W3CDTF">2024-08-28T05:03:39Z</dcterms:created>
  <dcterms:modified xsi:type="dcterms:W3CDTF">2024-09-04T07:08:45Z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2024-08-28T00:00:00Z</vt:filetime>
  </property>
  <property fmtid="{D5CDD505-2E9C-101B-9397-08002B2CF9AE}" pid="5" name="Producer">
    <vt:lpwstr>3-Heights(TM) PDF Security Shell 4.8.25.2 (http://www.pdf-tools.com)</vt:lpwstr>
  </property>
</Properties>
</file>