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94"/>
  </p:notesMasterIdLst>
  <p:sldIdLst>
    <p:sldId id="256" r:id="rId2"/>
    <p:sldId id="388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92" r:id="rId20"/>
    <p:sldId id="393" r:id="rId21"/>
    <p:sldId id="394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39" r:id="rId71"/>
    <p:sldId id="440" r:id="rId72"/>
    <p:sldId id="441" r:id="rId73"/>
    <p:sldId id="442" r:id="rId74"/>
    <p:sldId id="443" r:id="rId75"/>
    <p:sldId id="444" r:id="rId76"/>
    <p:sldId id="445" r:id="rId77"/>
    <p:sldId id="446" r:id="rId78"/>
    <p:sldId id="447" r:id="rId79"/>
    <p:sldId id="448" r:id="rId80"/>
    <p:sldId id="449" r:id="rId81"/>
    <p:sldId id="450" r:id="rId82"/>
    <p:sldId id="451" r:id="rId83"/>
    <p:sldId id="452" r:id="rId84"/>
    <p:sldId id="433" r:id="rId85"/>
    <p:sldId id="456" r:id="rId86"/>
    <p:sldId id="457" r:id="rId87"/>
    <p:sldId id="458" r:id="rId88"/>
    <p:sldId id="459" r:id="rId89"/>
    <p:sldId id="460" r:id="rId90"/>
    <p:sldId id="453" r:id="rId91"/>
    <p:sldId id="454" r:id="rId92"/>
    <p:sldId id="455" r:id="rId93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sym typeface="Arial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sym typeface="Arial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sym typeface="Arial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sym typeface="Arial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latinLnBrk="1" hangingPunct="1"/>
            <a:endParaRPr lang="en-US" altLang="en-US" sz="1200">
              <a:latin typeface="Calibri" pitchFamily="34" charset="0"/>
            </a:endParaRPr>
          </a:p>
        </p:txBody>
      </p:sp>
      <p:sp>
        <p:nvSpPr>
          <p:cNvPr id="1049662" name="Date Placeholder 2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latinLnBrk="1" hangingPunct="1"/>
            <a:fld id="{566ABCEB-ACFC-4714-9973-3DA970169C29}" type="datetime1">
              <a:rPr lang="en-US" altLang="en-US" sz="1200">
                <a:latin typeface="Calibri" pitchFamily="34" charset="0"/>
              </a:rPr>
              <a:pPr lvl="0" algn="r" eaLnBrk="1" latinLnBrk="1" hangingPunct="1"/>
              <a:t>5/5/2021</a:t>
            </a:fld>
            <a:endParaRPr lang="en-US" altLang="en-US" sz="1200">
              <a:latin typeface="Calibri" pitchFamily="34" charset="0"/>
            </a:endParaRPr>
          </a:p>
        </p:txBody>
      </p:sp>
      <p:sp>
        <p:nvSpPr>
          <p:cNvPr id="104966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66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966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latinLnBrk="1" hangingPunct="1"/>
            <a:endParaRPr lang="en-US" altLang="en-US" sz="1200">
              <a:latin typeface="Calibri" pitchFamily="34" charset="0"/>
            </a:endParaRPr>
          </a:p>
        </p:txBody>
      </p:sp>
      <p:sp>
        <p:nvSpPr>
          <p:cNvPr id="104966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‹#›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1pPr>
    <a:lvl2pPr marL="4572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2pPr>
    <a:lvl3pPr marL="9144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3pPr>
    <a:lvl4pPr marL="13716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4pPr>
    <a:lvl5pPr marL="1828800" indent="0" algn="l" rtl="0" fontAlgn="base" latinLnBrk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41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vert="horz" lIns="91440" tIns="45720" rIns="91440" bIns="45720" anchor="t"/>
          <a:lstStyle/>
          <a:p>
            <a:r>
              <a:rPr lang="en-US" altLang="en-US"/>
              <a:t> </a:t>
            </a:r>
          </a:p>
        </p:txBody>
      </p:sp>
      <p:sp>
        <p:nvSpPr>
          <p:cNvPr id="1049411" name="Slide Number Placeholder 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6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4F62F-7CE4-40E1-8940-BB750AA664D2}" type="slidenum">
              <a:rPr lang="en-US"/>
              <a:pPr/>
              <a:t>80</a:t>
            </a:fld>
            <a:endParaRPr lang="en-US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034D9-8E34-404D-8F3C-F55661506DB0}" type="slidenum">
              <a:rPr lang="en-US"/>
              <a:pPr/>
              <a:t>81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E0EA36-E8A2-4C23-8852-440CE35683AF}" type="slidenum">
              <a:rPr lang="en-US"/>
              <a:pPr/>
              <a:t>82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13BEA-E79A-43D7-B29B-6C9336141C1B}" type="slidenum">
              <a:rPr lang="en-US"/>
              <a:pPr/>
              <a:t>83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4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vert="horz" lIns="91440" tIns="45720" rIns="91440" bIns="45720" anchor="t"/>
          <a:lstStyle/>
          <a:p>
            <a:endParaRPr lang="en-IN" altLang="en-US"/>
          </a:p>
        </p:txBody>
      </p:sp>
      <p:sp>
        <p:nvSpPr>
          <p:cNvPr id="1049416" name="Slide Number Placeholder 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7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42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vert="horz" lIns="91440" tIns="45720" rIns="91440" bIns="45720" anchor="t"/>
          <a:lstStyle/>
          <a:p>
            <a:endParaRPr lang="en-US" altLang="en-US"/>
          </a:p>
        </p:txBody>
      </p:sp>
      <p:sp>
        <p:nvSpPr>
          <p:cNvPr id="1049423" name="Slide Number Placeholder 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9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5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vert="horz" lIns="91440" tIns="45720" rIns="91440" bIns="45720" anchor="t"/>
          <a:lstStyle/>
          <a:p>
            <a:r>
              <a:rPr lang="en-US" altLang="en-US"/>
              <a:t>tru</a:t>
            </a:r>
          </a:p>
        </p:txBody>
      </p:sp>
      <p:sp>
        <p:nvSpPr>
          <p:cNvPr id="1049588" name="Slide Number Placeholder 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22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9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vert="horz" lIns="91440" tIns="45720" rIns="91440" bIns="45720" anchor="t"/>
          <a:lstStyle/>
          <a:p>
            <a:endParaRPr lang="en-IN" altLang="en-US"/>
          </a:p>
        </p:txBody>
      </p:sp>
      <p:sp>
        <p:nvSpPr>
          <p:cNvPr id="1049604" name="Slide Number Placeholder 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>
                <a:latin typeface="Calibri" pitchFamily="34" charset="0"/>
              </a:rPr>
              <a:pPr lvl="0" algn="r" eaLnBrk="1" latinLnBrk="1" hangingPunct="1"/>
              <a:t>30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9A662B-E3E2-49DD-920F-9C1819E46204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CD2F7-89D6-4577-83E8-D2CDC9EAECDF}" type="slidenum">
              <a:rPr lang="en-US"/>
              <a:pPr/>
              <a:t>77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23D53-23C0-429F-B2A8-AD88C0DF8E83}" type="slidenum">
              <a:rPr lang="en-US"/>
              <a:pPr/>
              <a:t>78</a:t>
            </a:fld>
            <a:endParaRPr lang="en-US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C4B71-329B-4ABC-A6C1-C782963F9385}" type="slidenum">
              <a:rPr lang="en-US"/>
              <a:pPr/>
              <a:t>79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4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0495C22D-FFC0-4533-9EB1-9DE6022F1872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1FAF37C2-6404-46D8-8087-859C7FA93E1D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6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4CAD9245-2E6E-46CF-8ADE-3630AA50ECAE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0FBB9-51E6-4FFA-9C95-D4CC0EA5007A}" type="datetime3">
              <a:rPr lang="en-US" smtClean="0"/>
              <a:t>5 May 2021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Manish Kumar(Asst prof,ECE)</a:t>
            </a: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B3FA9-76DA-4CE5-AE6D-BA1F0BB04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3F4F761B-5D22-4C93-9C05-24F9C437642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4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4603DE23-BCB4-478A-B5D1-8CEB0799A28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35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35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8F67DE2C-12AD-40B3-89DB-CCCE3F94A61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4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4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65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BB72AA4A-30C6-42A2-9342-421C0B72B072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7E614BFD-7F60-4E6A-86ED-3C1F34A8BD75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196852DB-9B51-46C2-89D4-CB0C60EFB287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5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F7D0AB37-D5AB-4B09-8041-C5D771BFCAA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65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65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A1047259-4918-42AC-BAFE-A9D4FEF2122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fld id="{D25FBAF0-B1AE-4693-AFC3-D7295C659F8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2.doc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Word_97_-_2003_Document5.doc"/><Relationship Id="rId4" Type="http://schemas.openxmlformats.org/officeDocument/2006/relationships/oleObject" Target="../embeddings/Microsoft_Office_Word_97_-_2003_Document4.doc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7.doc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Word_97_-_2003_Document10.doc"/><Relationship Id="rId4" Type="http://schemas.openxmlformats.org/officeDocument/2006/relationships/oleObject" Target="../embeddings/Microsoft_Office_Word_97_-_2003_Document9.doc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Document14.doc"/><Relationship Id="rId5" Type="http://schemas.openxmlformats.org/officeDocument/2006/relationships/oleObject" Target="../embeddings/Microsoft_Office_Word_97_-_2003_Document13.doc"/><Relationship Id="rId4" Type="http://schemas.openxmlformats.org/officeDocument/2006/relationships/oleObject" Target="../embeddings/Microsoft_Office_Word_97_-_2003_Document12.doc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Document18.doc"/><Relationship Id="rId5" Type="http://schemas.openxmlformats.org/officeDocument/2006/relationships/oleObject" Target="../embeddings/Microsoft_Office_Word_97_-_2003_Document17.doc"/><Relationship Id="rId4" Type="http://schemas.openxmlformats.org/officeDocument/2006/relationships/oleObject" Target="../embeddings/Microsoft_Office_Word_97_-_2003_Document16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0"/>
            <a:ext cx="10179050" cy="5878512"/>
            <a:chOff x="685800" y="533400"/>
            <a:chExt cx="7441319" cy="4935074"/>
          </a:xfrm>
        </p:grpSpPr>
        <p:sp>
          <p:nvSpPr>
            <p:cNvPr id="1048581" name="TextBox 3"/>
            <p:cNvSpPr txBox="1"/>
            <p:nvPr/>
          </p:nvSpPr>
          <p:spPr>
            <a:xfrm>
              <a:off x="3656757" y="886572"/>
              <a:ext cx="3713696" cy="542418"/>
            </a:xfrm>
            <a:prstGeom prst="rect">
              <a:avLst/>
            </a:prstGeom>
            <a:gradFill rotWithShape="0">
              <a:gsLst>
                <a:gs pos="0">
                  <a:srgbClr val="8EB4E3">
                    <a:alpha val="100000"/>
                  </a:srgbClr>
                </a:gs>
                <a:gs pos="0">
                  <a:srgbClr val="8EB4E3">
                    <a:alpha val="100000"/>
                  </a:srgbClr>
                </a:gs>
                <a:gs pos="50000">
                  <a:srgbClr val="C2D1ED">
                    <a:alpha val="100000"/>
                  </a:srgbClr>
                </a:gs>
                <a:gs pos="100000">
                  <a:srgbClr val="E1E8F5">
                    <a:alpha val="100000"/>
                  </a:srgbClr>
                </a:gs>
                <a:gs pos="100000">
                  <a:srgbClr val="E1E8F5">
                    <a:alpha val="10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lvl="0" algn="ctr" eaLnBrk="1" latinLnBrk="1" hangingPunct="1"/>
              <a:r>
                <a:rPr lang="en-US" altLang="en-US" sz="3600">
                  <a:latin typeface="Algerian" pitchFamily="82" charset="0"/>
                </a:rPr>
                <a:t>Digital ELECTRONICS</a:t>
              </a:r>
            </a:p>
          </p:txBody>
        </p:sp>
        <p:sp>
          <p:nvSpPr>
            <p:cNvPr id="1048582" name="TextBox 5"/>
            <p:cNvSpPr txBox="1"/>
            <p:nvPr/>
          </p:nvSpPr>
          <p:spPr>
            <a:xfrm>
              <a:off x="2468374" y="2196638"/>
              <a:ext cx="2885974" cy="594311"/>
            </a:xfrm>
            <a:prstGeom prst="rect">
              <a:avLst/>
            </a:prstGeom>
            <a:gradFill rotWithShape="0">
              <a:gsLst>
                <a:gs pos="0">
                  <a:srgbClr val="FFEFD1">
                    <a:alpha val="100000"/>
                  </a:srgbClr>
                </a:gs>
                <a:gs pos="0">
                  <a:srgbClr val="FFEFD1">
                    <a:alpha val="100000"/>
                  </a:srgbClr>
                </a:gs>
                <a:gs pos="64999">
                  <a:srgbClr val="F0EBD5">
                    <a:alpha val="100000"/>
                  </a:srgbClr>
                </a:gs>
                <a:gs pos="100000">
                  <a:srgbClr val="D1C39F">
                    <a:alpha val="100000"/>
                  </a:srgbClr>
                </a:gs>
                <a:gs pos="100000">
                  <a:srgbClr val="D1C39F">
                    <a:alpha val="10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lvl="0" algn="ctr" eaLnBrk="1" latinLnBrk="1" hangingPunct="1"/>
              <a:r>
                <a:rPr lang="en-US" altLang="en-US" sz="4000" dirty="0" smtClean="0">
                  <a:latin typeface="Algerian" pitchFamily="82" charset="0"/>
                </a:rPr>
                <a:t>UNIT-II</a:t>
              </a:r>
              <a:endParaRPr lang="en-US" altLang="en-US" sz="4000" dirty="0">
                <a:latin typeface="Algerian" pitchFamily="82" charset="0"/>
              </a:endParaRPr>
            </a:p>
          </p:txBody>
        </p:sp>
        <p:sp>
          <p:nvSpPr>
            <p:cNvPr id="1048583" name="TextBox 6"/>
            <p:cNvSpPr txBox="1"/>
            <p:nvPr/>
          </p:nvSpPr>
          <p:spPr>
            <a:xfrm>
              <a:off x="1735015" y="3352800"/>
              <a:ext cx="4982308" cy="542602"/>
            </a:xfrm>
            <a:prstGeom prst="rect">
              <a:avLst/>
            </a:prstGeom>
            <a:gradFill rotWithShape="0">
              <a:gsLst>
                <a:gs pos="0">
                  <a:srgbClr val="DDEBCF">
                    <a:alpha val="100000"/>
                  </a:srgbClr>
                </a:gs>
                <a:gs pos="0">
                  <a:srgbClr val="DDEBCF">
                    <a:alpha val="100000"/>
                  </a:srgbClr>
                </a:gs>
                <a:gs pos="50000">
                  <a:srgbClr val="9CB86E">
                    <a:alpha val="100000"/>
                  </a:srgbClr>
                </a:gs>
                <a:gs pos="100000">
                  <a:srgbClr val="156B13">
                    <a:alpha val="100000"/>
                  </a:srgbClr>
                </a:gs>
                <a:gs pos="100000">
                  <a:srgbClr val="156B13">
                    <a:alpha val="10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lvl="0" algn="ctr"/>
              <a:r>
                <a:rPr lang="en-US" sz="3600" b="1" dirty="0" smtClean="0">
                  <a:latin typeface="Times New Roman" pitchFamily="18" charset="0"/>
                  <a:cs typeface="Times New Roman" pitchFamily="18" charset="0"/>
                </a:rPr>
                <a:t>BOOLEAN ALGEBRA</a:t>
              </a:r>
              <a:endParaRPr lang="en-US" altLang="en-US" sz="3600" dirty="0">
                <a:latin typeface="Times New Roman" pitchFamily="18" charset="0"/>
                <a:ea typeface="Times New Roman" pitchFamily="18" charset="0"/>
              </a:endParaRPr>
            </a:p>
          </p:txBody>
        </p:sp>
        <p:pic>
          <p:nvPicPr>
            <p:cNvPr id="2097152" name="Picture 7" descr="snist autonomous logo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85800" y="533400"/>
              <a:ext cx="2895600" cy="129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584" name="TextBox 8"/>
            <p:cNvSpPr txBox="1"/>
            <p:nvPr/>
          </p:nvSpPr>
          <p:spPr>
            <a:xfrm>
              <a:off x="964317" y="4495799"/>
              <a:ext cx="7162802" cy="49095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lvl="0" algn="ctr" eaLnBrk="1" latinLnBrk="1" hangingPunct="1"/>
              <a:endParaRPr lang="en-US" altLang="en-US" sz="3200">
                <a:solidFill>
                  <a:srgbClr val="7030A0"/>
                </a:solidFill>
                <a:latin typeface="Algerian" pitchFamily="82" charset="0"/>
              </a:endParaRPr>
            </a:p>
          </p:txBody>
        </p:sp>
        <p:sp>
          <p:nvSpPr>
            <p:cNvPr id="1048585" name="TextBox 9"/>
            <p:cNvSpPr txBox="1"/>
            <p:nvPr/>
          </p:nvSpPr>
          <p:spPr>
            <a:xfrm>
              <a:off x="2412604" y="5029200"/>
              <a:ext cx="4278924" cy="4392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anchor="t">
              <a:spAutoFit/>
            </a:bodyPr>
            <a:lstStyle>
              <a:lvl1pPr marL="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1pPr>
              <a:lvl2pPr marL="4572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2pPr>
              <a:lvl3pPr marL="9144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3pPr>
              <a:lvl4pPr marL="13716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4pPr>
              <a:lvl5pPr marL="1828800" indent="0" algn="l" rtl="0" fontAlgn="base" latinLnBrk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Arial" pitchFamily="34" charset="0"/>
                  <a:sym typeface="Arial" pitchFamily="34" charset="0"/>
                </a:defRPr>
              </a:lvl5pPr>
            </a:lstStyle>
            <a:p>
              <a:pPr lvl="1" algn="ctr" eaLnBrk="1" latinLnBrk="1" hangingPunct="1"/>
              <a:endParaRPr lang="en-US" altLang="en-US" sz="2800">
                <a:latin typeface="Calibri" pitchFamily="34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BD9DE5FA-6A90-46DB-BC46-F9FAF04977C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Perfect Induction Method</a:t>
            </a:r>
          </a:p>
        </p:txBody>
      </p:sp>
      <p:sp>
        <p:nvSpPr>
          <p:cNvPr id="104942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300537" cy="4343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2200" dirty="0"/>
              <a:t>(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a)    </a:t>
            </a:r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+ 1 = 1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</a:t>
            </a: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A + 1 =  1 . (A + 1)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=  (A + A’) (A + 1)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=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A.A + A.1 + A’ .A + A’.1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=  A +A+ 0 +  A’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= A + A’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= 1</a:t>
            </a:r>
          </a:p>
        </p:txBody>
      </p:sp>
      <p:sp>
        <p:nvSpPr>
          <p:cNvPr id="1049426" name="TextBox 3"/>
          <p:cNvSpPr txBox="1"/>
          <p:nvPr/>
        </p:nvSpPr>
        <p:spPr>
          <a:xfrm>
            <a:off x="4354512" y="1447800"/>
            <a:ext cx="4789487" cy="56323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(b) </a:t>
            </a:r>
            <a:r>
              <a:rPr lang="en-US" altLang="en-US" sz="40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. 0 = 0</a:t>
            </a:r>
          </a:p>
          <a:p>
            <a:pPr lvl="0" eaLnBrk="1" latinLnBrk="1" hangingPunct="1"/>
            <a:r>
              <a:rPr lang="en-US" altLang="en-US" sz="4000" b="1" dirty="0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lvl="0" eaLnBrk="1" latinLnBrk="1" hangingPunct="1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      0 . 0 = 0</a:t>
            </a:r>
          </a:p>
          <a:p>
            <a:pPr lvl="0" eaLnBrk="1" latinLnBrk="1" hangingPunct="1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    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             </a:t>
            </a:r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               =&gt;  A . 0 = 0  </a:t>
            </a:r>
          </a:p>
          <a:p>
            <a:pPr lvl="0" eaLnBrk="1" latinLnBrk="1" hangingPunct="1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      1 . 0 = 0</a:t>
            </a:r>
          </a:p>
          <a:p>
            <a:pPr lvl="0" eaLnBrk="1" latinLnBrk="1" hangingPunct="1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        </a:t>
            </a:r>
          </a:p>
          <a:p>
            <a:pPr lvl="0" eaLnBrk="1" latinLnBrk="1" hangingPunct="1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A . 0 = 0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by the duality theorem</a:t>
            </a:r>
          </a:p>
          <a:p>
            <a:pPr lvl="0" eaLnBrk="1" latinLnBrk="1" hangingPunct="1"/>
            <a:endParaRPr lang="en-US" altLang="en-US" sz="4000" dirty="0">
              <a:latin typeface="Times New Roman" pitchFamily="18" charset="0"/>
              <a:ea typeface="Times New Roman" pitchFamily="18" charset="0"/>
            </a:endParaRPr>
          </a:p>
        </p:txBody>
      </p:sp>
      <p:pic>
        <p:nvPicPr>
          <p:cNvPr id="2097178" name="Picture 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3025" y="3200400"/>
            <a:ext cx="2921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0AD4001-CB01-45A6-B2B1-47601EF7A896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7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Theorem 2: Involution</a:t>
            </a:r>
          </a:p>
        </p:txBody>
      </p:sp>
      <p:sp>
        <p:nvSpPr>
          <p:cNvPr id="10494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>
                <a:solidFill>
                  <a:srgbClr val="C00000"/>
                </a:solidFill>
              </a:rPr>
              <a:t> A’’ = A</a:t>
            </a:r>
          </a:p>
          <a:p>
            <a:pPr lvl="0"/>
            <a:r>
              <a:rPr lang="en-US" altLang="en-US"/>
              <a:t>Proof:</a:t>
            </a:r>
          </a:p>
          <a:p>
            <a:pPr lvl="0">
              <a:buNone/>
            </a:pPr>
            <a:r>
              <a:rPr lang="en-US" altLang="en-US"/>
              <a:t>                 0’’      =  0</a:t>
            </a:r>
          </a:p>
          <a:p>
            <a:pPr lvl="0">
              <a:buNone/>
            </a:pPr>
            <a:r>
              <a:rPr lang="en-US" altLang="en-US"/>
              <a:t>                                                 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=&gt;  A’’ = A</a:t>
            </a:r>
          </a:p>
          <a:p>
            <a:pPr lvl="0">
              <a:buNone/>
            </a:pPr>
            <a:r>
              <a:rPr lang="en-US" altLang="en-US"/>
              <a:t>                1’’       =  1</a:t>
            </a:r>
          </a:p>
        </p:txBody>
      </p:sp>
      <p:pic>
        <p:nvPicPr>
          <p:cNvPr id="2097179" name="Picture 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0" y="3200400"/>
            <a:ext cx="2921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9F5A40E7-3B7A-4109-B0C4-A9D2326CC1C3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9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Theorem 3 : Absorbtion</a:t>
            </a:r>
          </a:p>
        </p:txBody>
      </p:sp>
      <p:sp>
        <p:nvSpPr>
          <p:cNvPr id="10494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16312" cy="4724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4000">
                <a:latin typeface="Times New Roman" pitchFamily="18" charset="0"/>
                <a:ea typeface="Times New Roman" pitchFamily="18" charset="0"/>
              </a:rPr>
              <a:t>(a)  </a:t>
            </a: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+ AB = A</a:t>
            </a:r>
          </a:p>
          <a:p>
            <a:pPr lvl="0">
              <a:buNone/>
            </a:pPr>
            <a:r>
              <a:rPr lang="en-US" altLang="en-US" sz="2400" b="1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lvl="0">
              <a:buNone/>
            </a:pP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A + AB = A . 1 + AB</a:t>
            </a:r>
          </a:p>
          <a:p>
            <a:pPr lvl="0">
              <a:buNone/>
            </a:pP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            = A(1+B)</a:t>
            </a:r>
          </a:p>
          <a:p>
            <a:pPr lvl="0">
              <a:buNone/>
            </a:pP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            = A . 1</a:t>
            </a:r>
          </a:p>
          <a:p>
            <a:pPr lvl="0">
              <a:buNone/>
            </a:pP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            = A</a:t>
            </a:r>
          </a:p>
        </p:txBody>
      </p:sp>
      <p:sp>
        <p:nvSpPr>
          <p:cNvPr id="1049431" name="TextBox 3"/>
          <p:cNvSpPr txBox="1"/>
          <p:nvPr/>
        </p:nvSpPr>
        <p:spPr>
          <a:xfrm>
            <a:off x="4354512" y="1752600"/>
            <a:ext cx="4572000" cy="22463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marL="742950" lvl="0" indent="-742950" eaLnBrk="1" latinLnBrk="1" hangingPunct="1">
              <a:buFontTx/>
              <a:buAutoNum type="alphaLcParenBoth" startAt="2"/>
            </a:pPr>
            <a:r>
              <a:rPr lang="en-US" altLang="en-US" sz="28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(A+B) = A</a:t>
            </a:r>
          </a:p>
          <a:p>
            <a:pPr marL="742950" lvl="0" indent="-74295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800" b="1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marL="742950" lvl="0" indent="-74295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      A (A + B) = A . A + AB</a:t>
            </a:r>
          </a:p>
          <a:p>
            <a:pPr marL="742950" lvl="0" indent="-74295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                       = A + AB</a:t>
            </a:r>
          </a:p>
          <a:p>
            <a:pPr marL="742950" lvl="0" indent="-74295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                       = 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EC78474-214D-49EE-B88B-835364FDB7A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9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9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49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49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9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49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4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4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04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04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4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/>
              <a:t>Examples of Absorption theorem</a:t>
            </a:r>
          </a:p>
        </p:txBody>
      </p:sp>
      <p:sp>
        <p:nvSpPr>
          <p:cNvPr id="104943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60825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3600">
                <a:latin typeface="Times New Roman" pitchFamily="18" charset="0"/>
                <a:ea typeface="Times New Roman" pitchFamily="18" charset="0"/>
              </a:rPr>
              <a:t>(a) </a:t>
            </a:r>
            <a:r>
              <a:rPr lang="en-US" altLang="en-US" sz="22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+ A’ B = A + B</a:t>
            </a:r>
          </a:p>
          <a:p>
            <a:pPr lvl="0">
              <a:buNone/>
            </a:pPr>
            <a:r>
              <a:rPr lang="en-US" altLang="en-US" sz="2200" b="1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lvl="0">
              <a:buNone/>
            </a:pPr>
            <a:r>
              <a:rPr lang="en-US" altLang="en-US" sz="2200">
                <a:latin typeface="Times New Roman" pitchFamily="18" charset="0"/>
                <a:ea typeface="Times New Roman" pitchFamily="18" charset="0"/>
              </a:rPr>
              <a:t>  A + A’ B =  A + AB + A’B</a:t>
            </a:r>
          </a:p>
          <a:p>
            <a:pPr lvl="0">
              <a:buNone/>
            </a:pPr>
            <a:r>
              <a:rPr lang="en-US" altLang="en-US" sz="2200">
                <a:latin typeface="Times New Roman" pitchFamily="18" charset="0"/>
                <a:ea typeface="Times New Roman" pitchFamily="18" charset="0"/>
              </a:rPr>
              <a:t>                 =   A + B .( A + A’)</a:t>
            </a:r>
          </a:p>
          <a:p>
            <a:pPr lvl="0">
              <a:buNone/>
            </a:pPr>
            <a:r>
              <a:rPr lang="en-US" altLang="en-US" sz="2200">
                <a:latin typeface="Times New Roman" pitchFamily="18" charset="0"/>
                <a:ea typeface="Times New Roman" pitchFamily="18" charset="0"/>
              </a:rPr>
              <a:t>                 =    A + B .1</a:t>
            </a:r>
          </a:p>
          <a:p>
            <a:pPr lvl="0">
              <a:buNone/>
            </a:pPr>
            <a:r>
              <a:rPr lang="en-US" altLang="en-US" sz="2200">
                <a:latin typeface="Times New Roman" pitchFamily="18" charset="0"/>
                <a:ea typeface="Times New Roman" pitchFamily="18" charset="0"/>
              </a:rPr>
              <a:t>                 =  A + B</a:t>
            </a:r>
          </a:p>
        </p:txBody>
      </p:sp>
      <p:sp>
        <p:nvSpPr>
          <p:cNvPr id="1049434" name="TextBox 4"/>
          <p:cNvSpPr txBox="1"/>
          <p:nvPr/>
        </p:nvSpPr>
        <p:spPr>
          <a:xfrm>
            <a:off x="4244975" y="1676400"/>
            <a:ext cx="4899025" cy="2678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marL="742950" lvl="0" indent="-742950" eaLnBrk="1" latinLnBrk="1" hangingPunct="1">
              <a:buFontTx/>
              <a:buAutoNum type="alphaLcParenBoth" startAt="2"/>
            </a:pPr>
            <a:r>
              <a:rPr lang="en-US" altLang="en-US" sz="24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. (A’ + B) = AB</a:t>
            </a:r>
          </a:p>
          <a:p>
            <a:pPr marL="742950" lvl="0" indent="-742950" eaLnBrk="1" latinLnBrk="1" hangingPunct="1"/>
            <a:r>
              <a:rPr lang="en-US" altLang="en-US" sz="2400" b="1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marL="742950" lvl="0" indent="-742950" eaLnBrk="1" latinLnBrk="1" hangingPunct="1"/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A . ( A’ + B) = (A + AB) . (A’ + B)</a:t>
            </a:r>
          </a:p>
          <a:p>
            <a:pPr marL="742950" lvl="0" indent="-742950" eaLnBrk="1" latinLnBrk="1" hangingPunct="1"/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            = A A’ + AB + A’AB+ ABB</a:t>
            </a:r>
          </a:p>
          <a:p>
            <a:pPr marL="742950" lvl="0" indent="-742950" eaLnBrk="1" latinLnBrk="1" hangingPunct="1"/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                   = AB + ABB</a:t>
            </a:r>
          </a:p>
          <a:p>
            <a:pPr marL="742950" lvl="0" indent="-742950" eaLnBrk="1" latinLnBrk="1" hangingPunct="1"/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                   = AB + AB</a:t>
            </a:r>
          </a:p>
          <a:p>
            <a:pPr marL="742950" lvl="0" indent="-742950" eaLnBrk="1" latinLnBrk="1" hangingPunct="1"/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                   = AB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B5E791B-BA3E-4871-81A7-685ACAAD0BB3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9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9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49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49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9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49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49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49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49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49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49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49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49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35" name="Title 1"/>
          <p:cNvSpPr>
            <a:spLocks noGrp="1"/>
          </p:cNvSpPr>
          <p:nvPr>
            <p:ph type="title"/>
          </p:nvPr>
        </p:nvSpPr>
        <p:spPr>
          <a:xfrm>
            <a:off x="434975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Theorem4: </a:t>
            </a:r>
            <a:r>
              <a:rPr lang="en-US" altLang="en-US" sz="3600" b="1" dirty="0" err="1">
                <a:latin typeface="Times New Roman" pitchFamily="18" charset="0"/>
                <a:ea typeface="Times New Roman" pitchFamily="18" charset="0"/>
              </a:rPr>
              <a:t>DeMorgan’s</a:t>
            </a:r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 Theorems</a:t>
            </a:r>
          </a:p>
        </p:txBody>
      </p:sp>
      <p:sp>
        <p:nvSpPr>
          <p:cNvPr id="1049436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23288" cy="5105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buNone/>
            </a:pPr>
            <a:r>
              <a:rPr lang="en-US" altLang="en-US" sz="3600" dirty="0" err="1">
                <a:latin typeface="Times New Roman" pitchFamily="18" charset="0"/>
                <a:ea typeface="Times New Roman" pitchFamily="18" charset="0"/>
              </a:rPr>
              <a:t>DeMorgan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suggested two theorems that form an important part of B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oolean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algebra.</a:t>
            </a:r>
          </a:p>
          <a:p>
            <a:pPr lvl="0">
              <a:buFont typeface="Arial" pitchFamily="34" charset="0"/>
              <a:buAutoNum type="arabicParenBoth"/>
            </a:pPr>
            <a:r>
              <a:rPr lang="en-US" altLang="en-US" dirty="0"/>
              <a:t>         =   </a:t>
            </a:r>
            <a:r>
              <a:rPr lang="en-US" altLang="en-US" dirty="0" smtClean="0"/>
              <a:t> + </a:t>
            </a:r>
          </a:p>
          <a:p>
            <a:pPr lvl="0">
              <a:buNone/>
            </a:pP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  The complement of  a product is equal to the sum of the complements</a:t>
            </a:r>
          </a:p>
          <a:p>
            <a:pPr lvl="0">
              <a:buNone/>
            </a:pPr>
            <a:r>
              <a:rPr lang="en-US" altLang="en-US" b="1" dirty="0" smtClean="0"/>
              <a:t>Truth </a:t>
            </a:r>
            <a:r>
              <a:rPr lang="en-US" altLang="en-US" b="1" dirty="0"/>
              <a:t>Table:</a:t>
            </a:r>
          </a:p>
        </p:txBody>
      </p:sp>
      <p:sp>
        <p:nvSpPr>
          <p:cNvPr id="1049437" name="Rectangle 2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180" name="Picture 1"/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100" y="2000240"/>
            <a:ext cx="46355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38" name="Rectangle 4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sp>
        <p:nvSpPr>
          <p:cNvPr id="1049439" name="Rectangle 6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181" name="Picture 5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14600" y="2057400"/>
            <a:ext cx="3746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2" name="Picture 7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85917" y="4071942"/>
            <a:ext cx="5834081" cy="221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3" name="Picture 3"/>
          <p:cNvPicPr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57400" y="2057400"/>
            <a:ext cx="271462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B83C7F7A-C52E-4D9C-B611-57391277475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0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buNone/>
            </a:pPr>
            <a:r>
              <a:rPr lang="en-US" altLang="en-US" sz="4000" b="1" dirty="0">
                <a:latin typeface="Times New Roman" pitchFamily="18" charset="0"/>
                <a:ea typeface="Times New Roman" pitchFamily="18" charset="0"/>
              </a:rPr>
              <a:t>(2) </a:t>
            </a:r>
          </a:p>
        </p:txBody>
      </p:sp>
      <p:sp>
        <p:nvSpPr>
          <p:cNvPr id="1049441" name="Rectangle 2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184" name="Picture 1"/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142976" y="428604"/>
            <a:ext cx="97948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2" name="TextBox 6"/>
          <p:cNvSpPr txBox="1"/>
          <p:nvPr/>
        </p:nvSpPr>
        <p:spPr>
          <a:xfrm>
            <a:off x="2214546" y="-357214"/>
            <a:ext cx="115884" cy="19389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4000" b="1" dirty="0">
                <a:latin typeface="Times New Roman" pitchFamily="18" charset="0"/>
                <a:ea typeface="Times New Roman" pitchFamily="18" charset="0"/>
              </a:rPr>
              <a:t>=  </a:t>
            </a:r>
          </a:p>
        </p:txBody>
      </p:sp>
      <p:sp>
        <p:nvSpPr>
          <p:cNvPr id="1049443" name="Rectangle 4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185" name="Picture 3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667000" y="304800"/>
            <a:ext cx="271462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4" name="Rectangle 6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186" name="Picture 5"/>
          <p:cNvPicPr>
            <a:picLocks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14678" y="285728"/>
            <a:ext cx="271462" cy="62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5" name="TextBox 11"/>
          <p:cNvSpPr txBox="1"/>
          <p:nvPr/>
        </p:nvSpPr>
        <p:spPr>
          <a:xfrm>
            <a:off x="642910" y="1214422"/>
            <a:ext cx="8212165" cy="1477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>
              <a:buChar char="•"/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 The 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complement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of a sum is equal to the product 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 of the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complements </a:t>
            </a:r>
          </a:p>
          <a:p>
            <a:pPr lvl="0" eaLnBrk="1" latinLnBrk="1" hangingPunct="1"/>
            <a:r>
              <a:rPr lang="en-US" altLang="en-US" sz="3000" b="1" dirty="0">
                <a:latin typeface="Times New Roman" pitchFamily="18" charset="0"/>
                <a:ea typeface="Times New Roman" pitchFamily="18" charset="0"/>
              </a:rPr>
              <a:t>Truth Table:</a:t>
            </a:r>
          </a:p>
        </p:txBody>
      </p:sp>
      <p:pic>
        <p:nvPicPr>
          <p:cNvPr id="2097187" name="Picture 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60487" y="2895600"/>
            <a:ext cx="61499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77FF7A72-E81F-4B71-B3A6-479A513E6C57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6" name="Title 1"/>
          <p:cNvSpPr>
            <a:spLocks noGrp="1"/>
          </p:cNvSpPr>
          <p:nvPr>
            <p:ph type="title"/>
          </p:nvPr>
        </p:nvSpPr>
        <p:spPr>
          <a:xfrm>
            <a:off x="434975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Theorem5 : Consensus Theorem</a:t>
            </a:r>
          </a:p>
        </p:txBody>
      </p:sp>
      <p:sp>
        <p:nvSpPr>
          <p:cNvPr id="1049447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01080" cy="579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The expression of the form AB + A’C+ BC in which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   the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term BC is redundant and can be eliminated to form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  equivalent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expression as AB + A’C </a:t>
            </a:r>
          </a:p>
          <a:p>
            <a:pPr lvl="0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The theorem used for this simplification  is known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as 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onsensus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theorem and it is stated as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</a:t>
            </a:r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AB + A’C + BC = AB + A’C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AB + A’C + BC = AB + A’C + (A + A’) BC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= AB + A’C + ABC + A’BC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= AB + ABC + A’C + A’BC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= AB(1+C) + A’C(1+B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)</a:t>
            </a:r>
          </a:p>
          <a:p>
            <a:pPr lvl="0">
              <a:lnSpc>
                <a:spcPct val="80000"/>
              </a:lnSpc>
              <a:buNone/>
            </a:pPr>
            <a:r>
              <a:rPr lang="en-IN" altLang="en-US" sz="2800" dirty="0" smtClean="0">
                <a:latin typeface="Times New Roman" pitchFamily="18" charset="0"/>
                <a:ea typeface="Times New Roman" pitchFamily="18" charset="0"/>
              </a:rPr>
              <a:t>							</a:t>
            </a:r>
            <a:r>
              <a:rPr lang="en-IN" altLang="en-US" sz="18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Since : 1+X=1</a:t>
            </a:r>
            <a:endParaRPr lang="en-US" altLang="en-US" sz="1800" dirty="0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= AB + A’C           </a:t>
            </a:r>
          </a:p>
          <a:p>
            <a:pPr lvl="0">
              <a:lnSpc>
                <a:spcPct val="80000"/>
              </a:lnSpc>
              <a:buNone/>
            </a:pPr>
            <a:endParaRPr lang="en-US" alt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EC243005-0CA6-475C-9DC6-3CD0ABD81872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49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49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49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49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49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49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49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8" name="Rectang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 eaLnBrk="1" latinLnBrk="1" hangingPunct="1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Binary Operators</a:t>
            </a:r>
          </a:p>
        </p:txBody>
      </p:sp>
      <p:graphicFrame>
        <p:nvGraphicFramePr>
          <p:cNvPr id="4194308" name="Table 4194307"/>
          <p:cNvGraphicFramePr>
            <a:graphicFrameLocks/>
          </p:cNvGraphicFramePr>
          <p:nvPr/>
        </p:nvGraphicFramePr>
        <p:xfrm>
          <a:off x="609600" y="1295400"/>
          <a:ext cx="8391556" cy="4846634"/>
        </p:xfrm>
        <a:graphic>
          <a:graphicData uri="http://schemas.openxmlformats.org/drawingml/2006/table">
            <a:tbl>
              <a:tblPr/>
              <a:tblGrid>
                <a:gridCol w="814387"/>
                <a:gridCol w="709612"/>
                <a:gridCol w="920750"/>
                <a:gridCol w="817562"/>
                <a:gridCol w="814387"/>
                <a:gridCol w="571500"/>
                <a:gridCol w="1060450"/>
                <a:gridCol w="812800"/>
                <a:gridCol w="817562"/>
                <a:gridCol w="1052546"/>
              </a:tblGrid>
              <a:tr h="1311274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3600" b="1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3600" b="1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3600" b="1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x. y</a:t>
                      </a:r>
                      <a:endParaRPr lang="en-US" altLang="en-US" sz="3600" b="1" dirty="0">
                        <a:solidFill>
                          <a:schemeClr val="dk1"/>
                        </a:solidFill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 b="1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 + y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 b="1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x’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882649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  <a:tr h="884237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84237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84237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endParaRPr lang="en-US" altLang="en-US" sz="4000" dirty="0">
                        <a:latin typeface="Times New Roman" pitchFamily="18" charset="0"/>
                        <a:ea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928670"/>
            <a:ext cx="4829180" cy="5197493"/>
          </a:xfrm>
        </p:spPr>
        <p:txBody>
          <a:bodyPr/>
          <a:lstStyle/>
          <a:p>
            <a:pPr lvl="0" eaLnBrk="1" latinLnBrk="1" hangingPunct="1">
              <a:buNone/>
            </a:pPr>
            <a:fld id="{649EBC5E-BF14-4182-92C9-8647EFCC5A9E}" type="datetime3">
              <a:rPr lang="en-US" altLang="en-US" sz="2000" smtClean="0">
                <a:solidFill>
                  <a:srgbClr val="898989"/>
                </a:solidFill>
              </a:rPr>
              <a:t>5 May 2021</a:t>
            </a:fld>
            <a:endParaRPr lang="en-US" altLang="en-US" sz="2000" dirty="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Table 4194308"/>
          <p:cNvGraphicFramePr>
            <a:graphicFrameLocks/>
          </p:cNvGraphicFramePr>
          <p:nvPr/>
        </p:nvGraphicFramePr>
        <p:xfrm>
          <a:off x="0" y="1143000"/>
          <a:ext cx="9067797" cy="4849810"/>
        </p:xfrm>
        <a:graphic>
          <a:graphicData uri="http://schemas.openxmlformats.org/drawingml/2006/table">
            <a:tbl>
              <a:tblPr/>
              <a:tblGrid>
                <a:gridCol w="722312"/>
                <a:gridCol w="884237"/>
                <a:gridCol w="481012"/>
                <a:gridCol w="965200"/>
                <a:gridCol w="1766887"/>
                <a:gridCol w="963612"/>
                <a:gridCol w="803275"/>
                <a:gridCol w="2481262"/>
              </a:tblGrid>
              <a:tr h="701674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y+z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x.(y+z)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x.y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x.z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4000" b="1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(x.y)+x.z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4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>
                      <a:noFill/>
                    </a:lnB>
                    <a:noFill/>
                  </a:tcPr>
                </a:tc>
              </a:tr>
              <a:tr h="517524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7524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7524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7524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9112"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latinLnBrk="1" hangingPunct="1">
                        <a:spcBef>
                          <a:spcPct val="20000"/>
                        </a:spcBef>
                      </a:pPr>
                      <a:r>
                        <a:rPr lang="en-US" altLang="en-US" sz="2800" b="0">
                          <a:solidFill>
                            <a:schemeClr val="dk1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9583" name="Text Box 378"/>
          <p:cNvSpPr txBox="1"/>
          <p:nvPr/>
        </p:nvSpPr>
        <p:spPr>
          <a:xfrm>
            <a:off x="2133600" y="228600"/>
            <a:ext cx="5257800" cy="7080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x.(y+z) = (x.y)+(x.z)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AA3A9336-78EB-4CE7-980E-813862481F3D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B82FE2-1719-4B52-A871-46276206FFB7}" type="datetime3">
              <a:rPr lang="en-US" smtClean="0"/>
              <a:t>5 May 2021</a:t>
            </a:fld>
            <a:endParaRPr lang="en-US"/>
          </a:p>
        </p:txBody>
      </p:sp>
      <p:sp>
        <p:nvSpPr>
          <p:cNvPr id="104875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Manish Kumar(Asst prof,ECE)</a:t>
            </a:r>
            <a:endParaRPr lang="en-US"/>
          </a:p>
        </p:txBody>
      </p:sp>
      <p:pic>
        <p:nvPicPr>
          <p:cNvPr id="20972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086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UNIT – II: Boolean algebra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Boolean algebra, Postulates and theorems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Standard representation for logic functions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K-map representation,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simplification of logic functions using K-map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Boolean function minimization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Quine-Mclusky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770BEB81-BFA0-4057-94AA-F06EBB61A6A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14480" y="4357694"/>
            <a:ext cx="6929486" cy="1143000"/>
          </a:xfrm>
        </p:spPr>
        <p:txBody>
          <a:bodyPr/>
          <a:lstStyle/>
          <a:p>
            <a:r>
              <a:rPr lang="en-IN" sz="1600" dirty="0" smtClean="0"/>
              <a:t> we have: A+A’B=A+B</a:t>
            </a:r>
            <a:endParaRPr lang="en-US" sz="1600" dirty="0"/>
          </a:p>
        </p:txBody>
      </p:sp>
      <p:sp>
        <p:nvSpPr>
          <p:cNvPr id="1048752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C21246B7-763E-4E44-9AE0-9A3ACE1EB228}" type="datetime3">
              <a:rPr lang="en-US" smtClean="0"/>
              <a:t>5 May 2021</a:t>
            </a:fld>
            <a:endParaRPr lang="en-US"/>
          </a:p>
        </p:txBody>
      </p:sp>
      <p:sp>
        <p:nvSpPr>
          <p:cNvPr id="1048753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Manish Kumar(Asst prof,ECE)</a:t>
            </a:r>
            <a:endParaRPr lang="en-US"/>
          </a:p>
        </p:txBody>
      </p:sp>
      <p:pic>
        <p:nvPicPr>
          <p:cNvPr id="20972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5381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2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74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80B074-C4C2-4570-8C42-E4EDC9F58614}" type="datetime3">
              <a:rPr lang="en-US" smtClean="0"/>
              <a:t>5 May 2021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Manish Kumar(Asst prof,ECE)</a:t>
            </a:r>
            <a:endParaRPr lang="en-US"/>
          </a:p>
        </p:txBody>
      </p:sp>
      <p:pic>
        <p:nvPicPr>
          <p:cNvPr id="209723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696199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84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Switching Functions</a:t>
            </a:r>
          </a:p>
        </p:txBody>
      </p:sp>
      <p:sp>
        <p:nvSpPr>
          <p:cNvPr id="1049585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82000" cy="6324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just"/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Switching functions are also called as Boolean Functions</a:t>
            </a:r>
          </a:p>
          <a:p>
            <a:pPr lvl="0" algn="just"/>
            <a:endParaRPr lang="en-US" altLang="en-US" sz="2000" dirty="0">
              <a:latin typeface="Times New Roman" pitchFamily="18" charset="0"/>
              <a:ea typeface="Times New Roman" pitchFamily="18" charset="0"/>
            </a:endParaRPr>
          </a:p>
          <a:p>
            <a:pPr lvl="0" algn="just"/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Boolean expressions are constructed by connecting Boolean constants and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   variables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with Boolean operators.</a:t>
            </a:r>
          </a:p>
          <a:p>
            <a:pPr lvl="0" algn="just"/>
            <a:endParaRPr lang="en-US" altLang="en-US" sz="2000" dirty="0">
              <a:latin typeface="Times New Roman" pitchFamily="18" charset="0"/>
              <a:ea typeface="Times New Roman" pitchFamily="18" charset="0"/>
            </a:endParaRPr>
          </a:p>
          <a:p>
            <a:pPr lvl="0" algn="just"/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Boolean expressions are also known as Boolean formulae.</a:t>
            </a:r>
          </a:p>
          <a:p>
            <a:pPr lvl="0" algn="just"/>
            <a:endParaRPr lang="en-US" altLang="en-US" sz="2000" dirty="0">
              <a:latin typeface="Times New Roman" pitchFamily="18" charset="0"/>
              <a:ea typeface="Times New Roman" pitchFamily="18" charset="0"/>
            </a:endParaRPr>
          </a:p>
          <a:p>
            <a:pPr lvl="0" algn="just"/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Boolean expressions are used to describe Boolean functions</a:t>
            </a:r>
          </a:p>
          <a:p>
            <a:pPr lvl="0" algn="just">
              <a:buNone/>
            </a:pP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lvl="0" algn="just"/>
            <a:r>
              <a:rPr lang="en-US" altLang="en-US" sz="2000" b="1" dirty="0">
                <a:latin typeface="Times New Roman" pitchFamily="18" charset="0"/>
                <a:ea typeface="Times New Roman" pitchFamily="18" charset="0"/>
              </a:rPr>
              <a:t>Example:  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The Boolean expression (A + B’) C is used to describe the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         function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f , then the Boolean function written as</a:t>
            </a:r>
          </a:p>
          <a:p>
            <a:pPr lvl="0" algn="just">
              <a:buNone/>
            </a:pP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              f(A, B, C) = (A + B’) C     (or)</a:t>
            </a:r>
          </a:p>
          <a:p>
            <a:pPr lvl="0" algn="just">
              <a:buNone/>
            </a:pP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				    f  = (A + B’) 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C874F2BF-15CE-4A2A-BB2E-1B4C3CC173D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14" y="2500306"/>
            <a:ext cx="6205537" cy="25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9" name="TextBox 5"/>
          <p:cNvSpPr txBox="1"/>
          <p:nvPr/>
        </p:nvSpPr>
        <p:spPr>
          <a:xfrm>
            <a:off x="271462" y="152400"/>
            <a:ext cx="8655050" cy="230832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algn="just" eaLnBrk="1" latinLnBrk="1" hangingPunct="1">
              <a:buChar char="•"/>
            </a:pP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In the following Boolean function, the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variables   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appeared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either in  a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complemented or in an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un complemented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form</a:t>
            </a:r>
          </a:p>
          <a:p>
            <a:pPr lvl="0" algn="just" eaLnBrk="1" latinLnBrk="1" hangingPunct="1">
              <a:buChar char="•"/>
            </a:pP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Occurrence of variable either in a complemented or in an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un </a:t>
            </a:r>
            <a:r>
              <a:rPr lang="en-US" altLang="en-US" sz="2400" dirty="0" err="1" smtClean="0">
                <a:latin typeface="Times New Roman" pitchFamily="18" charset="0"/>
                <a:ea typeface="Times New Roman" pitchFamily="18" charset="0"/>
              </a:rPr>
              <a:t>comple-mented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form is called a </a:t>
            </a:r>
            <a:r>
              <a:rPr lang="en-US" altLang="en-US" sz="2400" b="1" dirty="0">
                <a:latin typeface="Times New Roman" pitchFamily="18" charset="0"/>
                <a:ea typeface="Times New Roman" pitchFamily="18" charset="0"/>
              </a:rPr>
              <a:t>Literal.</a:t>
            </a:r>
          </a:p>
          <a:p>
            <a:pPr lvl="0" algn="just" eaLnBrk="1" latinLnBrk="1" hangingPunct="1">
              <a:buChar char="•"/>
            </a:pP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A product term is defined as either a literal or product of literals.</a:t>
            </a:r>
          </a:p>
          <a:p>
            <a:pPr lvl="0" algn="just" eaLnBrk="1" latinLnBrk="1" hangingPunct="1"/>
            <a:endParaRPr lang="en-US" altLang="en-US" sz="24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09BB7AE6-9196-4524-9BF2-CB54FAA81CE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0" name="Content Placeholder 2"/>
          <p:cNvSpPr>
            <a:spLocks noGrp="1"/>
          </p:cNvSpPr>
          <p:nvPr>
            <p:ph idx="1"/>
          </p:nvPr>
        </p:nvSpPr>
        <p:spPr>
          <a:xfrm>
            <a:off x="544512" y="2332037"/>
            <a:ext cx="8229600" cy="300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The above Boolean function consists of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  seven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literals, they appear in sum terms.</a:t>
            </a:r>
          </a:p>
          <a:p>
            <a:pPr lvl="0"/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A sum term is defined as either literal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or 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sum of literals.</a:t>
            </a:r>
          </a:p>
        </p:txBody>
      </p:sp>
      <p:pic>
        <p:nvPicPr>
          <p:cNvPr id="2097189" name="Picture 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3000" y="228600"/>
            <a:ext cx="60420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438F238-AA65-43A2-85DE-BBCB54F5C60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1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302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Standard Forms</a:t>
            </a:r>
          </a:p>
        </p:txBody>
      </p:sp>
      <p:sp>
        <p:nvSpPr>
          <p:cNvPr id="1049592" name="Content Placeholder 2"/>
          <p:cNvSpPr>
            <a:spLocks noGrp="1"/>
          </p:cNvSpPr>
          <p:nvPr>
            <p:ph idx="1"/>
          </p:nvPr>
        </p:nvSpPr>
        <p:spPr>
          <a:xfrm>
            <a:off x="285720" y="1219200"/>
            <a:ext cx="8715436" cy="4906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just">
              <a:lnSpc>
                <a:spcPct val="80000"/>
              </a:lnSpc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Boolean function can be expressed in the standard form</a:t>
            </a: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In the standard form, the terms that form the function may contain one/two or any number of literals.</a:t>
            </a:r>
            <a:endParaRPr lang="en-US" altLang="en-US" sz="30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</a:pP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The literals and terms are arranged in one of the two standard forms: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                      (1) Sum Of Products form (SOP)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                      (2) Product Of Sums form (POS)</a:t>
            </a:r>
          </a:p>
          <a:p>
            <a:pPr lvl="0">
              <a:lnSpc>
                <a:spcPct val="80000"/>
              </a:lnSpc>
            </a:pPr>
            <a:endParaRPr lang="en-US" alt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DCDEABC-C650-4A77-8DC1-F2E029AFD74F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3" name="Title 1"/>
          <p:cNvSpPr>
            <a:spLocks noGrp="1"/>
          </p:cNvSpPr>
          <p:nvPr>
            <p:ph type="title"/>
          </p:nvPr>
        </p:nvSpPr>
        <p:spPr>
          <a:xfrm>
            <a:off x="434975" y="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Sum Of Products (SOP) </a:t>
            </a:r>
          </a:p>
        </p:txBody>
      </p:sp>
      <p:sp>
        <p:nvSpPr>
          <p:cNvPr id="1049594" name="Content Placeholder 2"/>
          <p:cNvSpPr>
            <a:spLocks noGrp="1"/>
          </p:cNvSpPr>
          <p:nvPr>
            <p:ph idx="1"/>
          </p:nvPr>
        </p:nvSpPr>
        <p:spPr>
          <a:xfrm>
            <a:off x="434974" y="1143000"/>
            <a:ext cx="8351867" cy="5486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The  sum and product are derived from the symbolic representations of the </a:t>
            </a:r>
            <a:r>
              <a:rPr lang="en-US" altLang="en-US" sz="3000" b="1" dirty="0">
                <a:latin typeface="Times New Roman" pitchFamily="18" charset="0"/>
                <a:ea typeface="Times New Roman" pitchFamily="18" charset="0"/>
              </a:rPr>
              <a:t>OR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&amp; </a:t>
            </a:r>
            <a:r>
              <a:rPr lang="en-US" altLang="en-US" sz="3000" b="1" dirty="0" smtClean="0">
                <a:latin typeface="Times New Roman" pitchFamily="18" charset="0"/>
                <a:ea typeface="Times New Roman" pitchFamily="18" charset="0"/>
              </a:rPr>
              <a:t>AND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functions by 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+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and 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.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B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oolean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operators</a:t>
            </a:r>
          </a:p>
          <a:p>
            <a:pPr lvl="0">
              <a:lnSpc>
                <a:spcPct val="80000"/>
              </a:lnSpc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Product term is group of literals that are </a:t>
            </a:r>
            <a:r>
              <a:rPr lang="en-US" altLang="en-US" sz="3600" dirty="0" err="1">
                <a:latin typeface="Times New Roman" pitchFamily="18" charset="0"/>
                <a:ea typeface="Times New Roman" pitchFamily="18" charset="0"/>
              </a:rPr>
              <a:t>ANDed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together.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                            example: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A.B.C , X.Y</a:t>
            </a:r>
          </a:p>
          <a:p>
            <a:pPr lvl="0">
              <a:lnSpc>
                <a:spcPct val="80000"/>
              </a:lnSpc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Sum term is  group of literals that are </a:t>
            </a:r>
            <a:r>
              <a:rPr lang="en-US" altLang="en-US" sz="3600" dirty="0" err="1">
                <a:latin typeface="Times New Roman" pitchFamily="18" charset="0"/>
                <a:ea typeface="Times New Roman" pitchFamily="18" charset="0"/>
              </a:rPr>
              <a:t>Ored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together.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                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example: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A + B + C, X + Y</a:t>
            </a:r>
          </a:p>
          <a:p>
            <a:pPr lvl="0">
              <a:lnSpc>
                <a:spcPct val="80000"/>
              </a:lnSpc>
            </a:pPr>
            <a:endParaRPr lang="en-US" alt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BE576D3-B94E-42E5-80A4-3513570CF2C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5" name="Content Placeholder 2"/>
          <p:cNvSpPr>
            <a:spLocks noGrp="1"/>
          </p:cNvSpPr>
          <p:nvPr>
            <p:ph idx="1"/>
          </p:nvPr>
        </p:nvSpPr>
        <p:spPr>
          <a:xfrm>
            <a:off x="163512" y="152400"/>
            <a:ext cx="8709025" cy="6705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Sum Of Products (SOP): It is a boolean expression containing AND terms, called product terms. Sum(OR) of these product terms having one or more literals called SOP form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Example:                                Sum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                   f(A,B,C) = </a:t>
            </a:r>
            <a:r>
              <a:rPr lang="en-US" altLang="en-US" sz="29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B  </a:t>
            </a: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+ </a:t>
            </a:r>
            <a:r>
              <a:rPr lang="en-US" altLang="en-US" sz="29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B’ C’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9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                                                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9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                                     </a:t>
            </a: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Product terms</a:t>
            </a:r>
          </a:p>
          <a:p>
            <a:pPr lvl="0">
              <a:lnSpc>
                <a:spcPct val="80000"/>
              </a:lnSpc>
            </a:pP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Each of these sum of products expression consist of two or more product terms (AND) that are ORed together</a:t>
            </a:r>
          </a:p>
          <a:p>
            <a:pPr lvl="0">
              <a:lnSpc>
                <a:spcPct val="80000"/>
              </a:lnSpc>
            </a:pP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Each product term consists of one or more literals, appear in either complemented or uncomplemented form</a:t>
            </a:r>
          </a:p>
          <a:p>
            <a:pPr lvl="0">
              <a:lnSpc>
                <a:spcPct val="80000"/>
              </a:lnSpc>
            </a:pPr>
            <a:r>
              <a:rPr lang="en-US" altLang="en-US" sz="2900">
                <a:latin typeface="Times New Roman" pitchFamily="18" charset="0"/>
                <a:ea typeface="Times New Roman" pitchFamily="18" charset="0"/>
              </a:rPr>
              <a:t>The sum of products form is also known as </a:t>
            </a:r>
            <a:r>
              <a:rPr lang="en-US" altLang="en-US" sz="2900" b="1">
                <a:latin typeface="Times New Roman" pitchFamily="18" charset="0"/>
                <a:ea typeface="Times New Roman" pitchFamily="18" charset="0"/>
              </a:rPr>
              <a:t>disjunctive  normal form</a:t>
            </a:r>
          </a:p>
        </p:txBody>
      </p:sp>
      <p:pic>
        <p:nvPicPr>
          <p:cNvPr id="2097190" name="Straight Arrow Connector 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09937" y="2359025"/>
            <a:ext cx="45720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Straight Arrow Connector 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65650" y="2359025"/>
            <a:ext cx="45720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Straight Connector 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82962" y="2663825"/>
            <a:ext cx="1554162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3" name="Straight Arrow Connector 1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65587" y="1908175"/>
            <a:ext cx="4635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A61172C2-E6EC-47ED-A75B-282C1F35D81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6" name="Title 1"/>
          <p:cNvSpPr>
            <a:spLocks noGrp="1"/>
          </p:cNvSpPr>
          <p:nvPr>
            <p:ph type="title"/>
          </p:nvPr>
        </p:nvSpPr>
        <p:spPr>
          <a:xfrm>
            <a:off x="434975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Product Of Sums (POS) </a:t>
            </a:r>
          </a:p>
        </p:txBody>
      </p:sp>
      <p:sp>
        <p:nvSpPr>
          <p:cNvPr id="1049597" name="Content Placeholder 2"/>
          <p:cNvSpPr>
            <a:spLocks noGrp="1"/>
          </p:cNvSpPr>
          <p:nvPr>
            <p:ph idx="1"/>
          </p:nvPr>
        </p:nvSpPr>
        <p:spPr>
          <a:xfrm>
            <a:off x="163512" y="838200"/>
            <a:ext cx="8523288" cy="5791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just">
              <a:lnSpc>
                <a:spcPct val="90000"/>
              </a:lnSpc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A product of sums is  group of sum terms </a:t>
            </a:r>
            <a:r>
              <a:rPr lang="en-US" altLang="en-US" sz="3000" dirty="0" err="1" smtClean="0">
                <a:latin typeface="Times New Roman" pitchFamily="18" charset="0"/>
                <a:ea typeface="Times New Roman" pitchFamily="18" charset="0"/>
              </a:rPr>
              <a:t>ANDed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   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together.</a:t>
            </a:r>
          </a:p>
          <a:p>
            <a:pPr lvl="0" algn="just">
              <a:lnSpc>
                <a:spcPct val="90000"/>
              </a:lnSpc>
              <a:buNone/>
            </a:pP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Example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:     			    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Product</a:t>
            </a:r>
            <a:endParaRPr lang="en-US" altLang="en-US" sz="3000" dirty="0">
              <a:latin typeface="Times New Roman" pitchFamily="18" charset="0"/>
              <a:ea typeface="Times New Roman" pitchFamily="18" charset="0"/>
            </a:endParaRPr>
          </a:p>
          <a:p>
            <a:pPr lvl="0" algn="just">
              <a:lnSpc>
                <a:spcPct val="90000"/>
              </a:lnSpc>
              <a:buNone/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                        f(A,B,C) = </a:t>
            </a:r>
            <a:r>
              <a:rPr lang="en-US" altLang="en-US" sz="30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(A + B)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. </a:t>
            </a:r>
            <a:r>
              <a:rPr lang="en-US" altLang="en-US" sz="30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(B’ + C)</a:t>
            </a:r>
          </a:p>
          <a:p>
            <a:pPr lvl="0" algn="just">
              <a:lnSpc>
                <a:spcPct val="90000"/>
              </a:lnSpc>
              <a:buNone/>
            </a:pPr>
            <a:r>
              <a:rPr lang="en-US" altLang="en-US" sz="30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                                              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Sum terms</a:t>
            </a:r>
          </a:p>
          <a:p>
            <a:pPr lvl="0" algn="just">
              <a:lnSpc>
                <a:spcPct val="90000"/>
              </a:lnSpc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Product of sums expression consist of two or more    sum terms (OR) that are </a:t>
            </a:r>
            <a:r>
              <a:rPr lang="en-US" altLang="en-US" sz="3000" dirty="0" err="1">
                <a:latin typeface="Times New Roman" pitchFamily="18" charset="0"/>
                <a:ea typeface="Times New Roman" pitchFamily="18" charset="0"/>
              </a:rPr>
              <a:t>ANDed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 together.</a:t>
            </a:r>
          </a:p>
          <a:p>
            <a:pPr lvl="0" algn="just">
              <a:lnSpc>
                <a:spcPct val="90000"/>
              </a:lnSpc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Each sum term consists of one or more literals, 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      appear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in either complemented or an 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un complemented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form.</a:t>
            </a:r>
          </a:p>
          <a:p>
            <a:pPr lvl="0" algn="just">
              <a:lnSpc>
                <a:spcPct val="90000"/>
              </a:lnSpc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The product of sums form is also known as </a:t>
            </a:r>
            <a:r>
              <a:rPr lang="en-US" altLang="en-US" sz="2000" b="1" dirty="0">
                <a:latin typeface="Times New Roman" pitchFamily="18" charset="0"/>
                <a:ea typeface="Times New Roman" pitchFamily="18" charset="0"/>
              </a:rPr>
              <a:t>conjunctive normal form</a:t>
            </a:r>
          </a:p>
        </p:txBody>
      </p:sp>
      <p:pic>
        <p:nvPicPr>
          <p:cNvPr id="2097194" name="Straight Arrow Connector 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00562" y="2285992"/>
            <a:ext cx="45720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5" name="Straight Arrow Connector 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3570" y="2428868"/>
            <a:ext cx="45720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6" name="Straight Connector 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00562" y="2643182"/>
            <a:ext cx="1450975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Straight Arrow Connector 11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65587" y="1755775"/>
            <a:ext cx="55562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DAE0BCF8-1896-4063-8DF1-9E1B7A8035D9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8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Canonical Forms</a:t>
            </a:r>
          </a:p>
        </p:txBody>
      </p:sp>
      <p:sp>
        <p:nvSpPr>
          <p:cNvPr id="10495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just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The canonical forms are the </a:t>
            </a:r>
            <a:r>
              <a:rPr lang="en-US" altLang="en-US" sz="4000" dirty="0" smtClean="0">
                <a:latin typeface="Times New Roman" pitchFamily="18" charset="0"/>
                <a:ea typeface="Times New Roman" pitchFamily="18" charset="0"/>
              </a:rPr>
              <a:t>special   </a:t>
            </a:r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cases of Sum Of Product (SOP)  and Product Of Sum (POS)  forms </a:t>
            </a:r>
            <a:r>
              <a:rPr lang="en-US" altLang="en-US" sz="4000" dirty="0" smtClean="0">
                <a:latin typeface="Times New Roman" pitchFamily="18" charset="0"/>
                <a:ea typeface="Times New Roman" pitchFamily="18" charset="0"/>
              </a:rPr>
              <a:t>.</a:t>
            </a:r>
            <a:endParaRPr lang="en-US" altLang="en-US" sz="4000" dirty="0">
              <a:latin typeface="Times New Roman" pitchFamily="18" charset="0"/>
              <a:ea typeface="Times New Roman" pitchFamily="18" charset="0"/>
            </a:endParaRPr>
          </a:p>
          <a:p>
            <a:pPr lvl="0" algn="just"/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These are also known as standard </a:t>
            </a:r>
            <a:r>
              <a:rPr lang="en-US" altLang="en-US" sz="4000" dirty="0" smtClean="0">
                <a:latin typeface="Times New Roman" pitchFamily="18" charset="0"/>
                <a:ea typeface="Times New Roman" pitchFamily="18" charset="0"/>
              </a:rPr>
              <a:t>    Sum </a:t>
            </a:r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Of Product(SOP)  and standard Product Of Sum (POS) </a:t>
            </a:r>
            <a:r>
              <a:rPr lang="en-US" altLang="en-US" sz="4000" dirty="0" smtClean="0">
                <a:latin typeface="Times New Roman" pitchFamily="18" charset="0"/>
                <a:ea typeface="Times New Roman" pitchFamily="18" charset="0"/>
              </a:rPr>
              <a:t>forms.</a:t>
            </a:r>
            <a:endParaRPr lang="en-US" altLang="en-US" sz="4000" dirty="0">
              <a:latin typeface="Times New Roman" pitchFamily="18" charset="0"/>
              <a:ea typeface="Times New Roman" pitchFamily="18" charset="0"/>
            </a:endParaRPr>
          </a:p>
          <a:p>
            <a:pPr lvl="0" algn="just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3701134D-5E67-4380-868B-7966745F0EED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8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Axiomatic definition of Boolean algebra</a:t>
            </a:r>
          </a:p>
        </p:txBody>
      </p:sp>
      <p:sp>
        <p:nvSpPr>
          <p:cNvPr id="1049399" name="Content Placeholder 2"/>
          <p:cNvSpPr>
            <a:spLocks noGrp="1"/>
          </p:cNvSpPr>
          <p:nvPr>
            <p:ph idx="1"/>
          </p:nvPr>
        </p:nvSpPr>
        <p:spPr>
          <a:xfrm>
            <a:off x="214282" y="1295400"/>
            <a:ext cx="8715436" cy="14219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just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Boolean algebra is an algebraic structure defined by a set of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elements </a:t>
            </a:r>
          </a:p>
          <a:p>
            <a:pPr lvl="0" algn="just">
              <a:lnSpc>
                <a:spcPct val="80000"/>
              </a:lnSpc>
              <a:buNone/>
            </a:pP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together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with two binary operators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‘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+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</a:rPr>
              <a:t>’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and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‘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.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</a:rPr>
              <a:t>’ 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provided that the</a:t>
            </a:r>
          </a:p>
          <a:p>
            <a:pPr lvl="0" algn="just">
              <a:lnSpc>
                <a:spcPct val="80000"/>
              </a:lnSpc>
              <a:buNone/>
            </a:pP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following postulates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are satisfied.</a:t>
            </a:r>
          </a:p>
          <a:p>
            <a:pPr lvl="1" algn="just">
              <a:lnSpc>
                <a:spcPct val="80000"/>
              </a:lnSpc>
              <a:buNone/>
            </a:pPr>
            <a:endParaRPr lang="en-US" altLang="en-US" sz="2400" dirty="0">
              <a:latin typeface="Times New Roman" pitchFamily="18" charset="0"/>
              <a:ea typeface="Times New Roman" pitchFamily="18" charset="0"/>
            </a:endParaRPr>
          </a:p>
        </p:txBody>
      </p:sp>
      <p:pic>
        <p:nvPicPr>
          <p:cNvPr id="2097172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537" y="2714620"/>
            <a:ext cx="9034462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34A36739-DB94-46FB-AF50-8952262D10B7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0" name="Title 1"/>
          <p:cNvSpPr>
            <a:spLocks noGrp="1"/>
          </p:cNvSpPr>
          <p:nvPr>
            <p:ph type="title"/>
          </p:nvPr>
        </p:nvSpPr>
        <p:spPr>
          <a:xfrm>
            <a:off x="434975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Standard SOP Form</a:t>
            </a:r>
          </a:p>
        </p:txBody>
      </p:sp>
      <p:sp>
        <p:nvSpPr>
          <p:cNvPr id="1049601" name="Content Placeholder 2"/>
          <p:cNvSpPr>
            <a:spLocks noGrp="1"/>
          </p:cNvSpPr>
          <p:nvPr>
            <p:ph idx="1"/>
          </p:nvPr>
        </p:nvSpPr>
        <p:spPr>
          <a:xfrm>
            <a:off x="163512" y="838200"/>
            <a:ext cx="8980488" cy="571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just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In the SOP form all the individual terms do not involve all literals.</a:t>
            </a:r>
          </a:p>
          <a:p>
            <a:pPr lvl="0" algn="just"/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Example: </a:t>
            </a:r>
            <a:r>
              <a:rPr lang="en-US" altLang="en-US" sz="2800" b="1" dirty="0" smtClean="0">
                <a:latin typeface="Times New Roman" pitchFamily="18" charset="0"/>
                <a:ea typeface="Times New Roman" pitchFamily="18" charset="0"/>
              </a:rPr>
              <a:t>     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AB       +         A'BC’</a:t>
            </a:r>
          </a:p>
          <a:p>
            <a:pPr lvl="0" algn="just">
              <a:buNone/>
            </a:pPr>
            <a:r>
              <a:rPr lang="en-IN" altLang="en-US" sz="2800" dirty="0" smtClean="0">
                <a:latin typeface="Times New Roman" pitchFamily="18" charset="0"/>
                <a:ea typeface="Times New Roman" pitchFamily="18" charset="0"/>
              </a:rPr>
              <a:t>		Stn SOP= AB(C+C’) +A’BC’=</a:t>
            </a:r>
            <a:r>
              <a:rPr lang="en-IN" altLang="en-US" sz="28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ABC+ABC’+A’BC’</a:t>
            </a:r>
            <a:endParaRPr lang="en-US" altLang="en-US" sz="2800" dirty="0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lvl="0" algn="just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If each term in SOP form contains all the literals, then the SOP form is known as </a:t>
            </a: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Standard or canonical  SOP form.</a:t>
            </a:r>
          </a:p>
          <a:p>
            <a:pPr lvl="0" algn="just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Each individual term in standard SOP form is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called         </a:t>
            </a:r>
            <a:r>
              <a:rPr lang="en-US" altLang="en-US" sz="2800" b="1" dirty="0" err="1">
                <a:latin typeface="Times New Roman" pitchFamily="18" charset="0"/>
                <a:ea typeface="Times New Roman" pitchFamily="18" charset="0"/>
              </a:rPr>
              <a:t>minterm</a:t>
            </a: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.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So it also called as </a:t>
            </a:r>
            <a:r>
              <a:rPr lang="en-US" altLang="en-US" sz="2800" b="1" dirty="0" err="1">
                <a:latin typeface="Times New Roman" pitchFamily="18" charset="0"/>
                <a:ea typeface="Times New Roman" pitchFamily="18" charset="0"/>
              </a:rPr>
              <a:t>minterm</a:t>
            </a: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 canonical form.</a:t>
            </a:r>
          </a:p>
          <a:p>
            <a:pPr lvl="0" algn="just"/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Example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:    f(A,B,C) = A B’C + A B C + A’ B C’</a:t>
            </a:r>
          </a:p>
          <a:p>
            <a:pPr lvl="0" algn="just"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Each product term consists of all literals  in either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complemented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or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un complemented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form  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                                 </a:t>
            </a:r>
          </a:p>
          <a:p>
            <a:pPr lvl="0" algn="just">
              <a:buNone/>
            </a:pPr>
            <a:endParaRPr lang="en-US" altLang="en-US" sz="3600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8E0A064-C234-4439-A79A-6EF7142EF533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5" name="Title 1"/>
          <p:cNvSpPr>
            <a:spLocks noGrp="1"/>
          </p:cNvSpPr>
          <p:nvPr>
            <p:ph type="title"/>
          </p:nvPr>
        </p:nvSpPr>
        <p:spPr>
          <a:xfrm>
            <a:off x="490537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Standard POS form </a:t>
            </a:r>
          </a:p>
        </p:txBody>
      </p:sp>
      <p:sp>
        <p:nvSpPr>
          <p:cNvPr id="1049606" name="Content Placeholder 2"/>
          <p:cNvSpPr>
            <a:spLocks noGrp="1"/>
          </p:cNvSpPr>
          <p:nvPr>
            <p:ph idx="1"/>
          </p:nvPr>
        </p:nvSpPr>
        <p:spPr>
          <a:xfrm>
            <a:off x="434975" y="9144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If each term in POS form contains all the literals, then the POS form is known as 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</a:rPr>
              <a:t>standard or canonical POS form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lvl="0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Each individual term in the standard POS form is called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</a:rPr>
              <a:t>maxterm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</a:rPr>
              <a:t>.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So it is also known as </a:t>
            </a:r>
            <a:r>
              <a:rPr lang="en-US" altLang="en-US" b="1" dirty="0" err="1">
                <a:latin typeface="Times New Roman" pitchFamily="18" charset="0"/>
                <a:ea typeface="Times New Roman" pitchFamily="18" charset="0"/>
              </a:rPr>
              <a:t>maxterm</a:t>
            </a:r>
            <a:r>
              <a:rPr lang="en-US" altLang="en-US" b="1" dirty="0">
                <a:latin typeface="Times New Roman" pitchFamily="18" charset="0"/>
                <a:ea typeface="Times New Roman" pitchFamily="18" charset="0"/>
              </a:rPr>
              <a:t> canonical form</a:t>
            </a:r>
          </a:p>
          <a:p>
            <a:pPr lvl="0">
              <a:buNone/>
            </a:pPr>
            <a:r>
              <a:rPr lang="en-US" altLang="en-US" b="1" dirty="0">
                <a:latin typeface="Times New Roman" pitchFamily="18" charset="0"/>
                <a:ea typeface="Times New Roman" pitchFamily="18" charset="0"/>
              </a:rPr>
              <a:t>Example: </a:t>
            </a: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f(A,B,C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) = (A + B+ C) . (A + B’ + C)</a:t>
            </a:r>
          </a:p>
          <a:p>
            <a:pPr lvl="0">
              <a:buNone/>
            </a:pPr>
            <a:r>
              <a:rPr lang="en-US" altLang="en-US" b="1" dirty="0">
                <a:latin typeface="Times New Roman" pitchFamily="18" charset="0"/>
                <a:ea typeface="Times New Roman" pitchFamily="18" charset="0"/>
              </a:rPr>
              <a:t>     </a:t>
            </a: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Each 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sum term consists of all literals in either </a:t>
            </a: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complemented 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or un </a:t>
            </a: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complemented form.</a:t>
            </a:r>
            <a:r>
              <a:rPr lang="en-US" altLang="en-US" b="1" dirty="0" smtClean="0">
                <a:latin typeface="Times New Roman" pitchFamily="18" charset="0"/>
                <a:ea typeface="Times New Roman" pitchFamily="18" charset="0"/>
              </a:rPr>
              <a:t>                                                 </a:t>
            </a:r>
            <a:endParaRPr lang="en-US" altLang="en-US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EBDD0B3-F4A7-41CF-8E0A-9710A1BE3FD6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7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34462" cy="76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Converting expressions in to standard SOP </a:t>
            </a:r>
            <a:r>
              <a:rPr lang="en-US" altLang="en-US" sz="3600" b="1" dirty="0" smtClean="0">
                <a:latin typeface="Times New Roman" pitchFamily="18" charset="0"/>
                <a:ea typeface="Times New Roman" pitchFamily="18" charset="0"/>
              </a:rPr>
              <a:t>  or </a:t>
            </a:r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POS form</a:t>
            </a:r>
          </a:p>
        </p:txBody>
      </p:sp>
      <p:sp>
        <p:nvSpPr>
          <p:cNvPr id="1049608" name="Content Placeholder 2"/>
          <p:cNvSpPr>
            <a:spLocks noGrp="1"/>
          </p:cNvSpPr>
          <p:nvPr>
            <p:ph idx="1"/>
          </p:nvPr>
        </p:nvSpPr>
        <p:spPr>
          <a:xfrm>
            <a:off x="285720" y="990600"/>
            <a:ext cx="8429684" cy="571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3700" b="1" dirty="0">
                <a:latin typeface="Times New Roman" pitchFamily="18" charset="0"/>
                <a:ea typeface="Times New Roman" pitchFamily="18" charset="0"/>
              </a:rPr>
              <a:t>Steps to convert SOP to Standard SOP form: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Step1: Find the missing literal in each product 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   term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Step2: AND each product term having missing </a:t>
            </a: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  literal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with term formed by </a:t>
            </a:r>
            <a:r>
              <a:rPr lang="en-US" altLang="en-US" sz="3000" dirty="0" err="1">
                <a:latin typeface="Times New Roman" pitchFamily="18" charset="0"/>
                <a:ea typeface="Times New Roman" pitchFamily="18" charset="0"/>
              </a:rPr>
              <a:t>ORing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 the literal and its complement.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3000" dirty="0" smtClean="0">
                <a:latin typeface="Times New Roman" pitchFamily="18" charset="0"/>
                <a:ea typeface="Times New Roman" pitchFamily="18" charset="0"/>
              </a:rPr>
              <a:t>Step3:Expand </a:t>
            </a: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the terms by applying distributive law and reorder the literals in the product terms.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3000" dirty="0">
                <a:latin typeface="Times New Roman" pitchFamily="18" charset="0"/>
                <a:ea typeface="Times New Roman" pitchFamily="18" charset="0"/>
              </a:rPr>
              <a:t>Step4: Reduce the expression by omitting repeated product terms, if any. Because A + A = A.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0AC8DCE6-EFC2-4D28-BD2D-8B8326783185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9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Example </a:t>
            </a:r>
          </a:p>
        </p:txBody>
      </p:sp>
      <p:sp>
        <p:nvSpPr>
          <p:cNvPr id="104961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en-US" sz="3100" b="1" dirty="0">
                <a:latin typeface="Times New Roman" pitchFamily="18" charset="0"/>
                <a:ea typeface="Times New Roman" pitchFamily="18" charset="0"/>
              </a:rPr>
              <a:t>Convert the given expression in to </a:t>
            </a:r>
            <a:r>
              <a:rPr lang="en-US" altLang="en-US" sz="3100" b="1" dirty="0" smtClean="0">
                <a:latin typeface="Times New Roman" pitchFamily="18" charset="0"/>
                <a:ea typeface="Times New Roman" pitchFamily="18" charset="0"/>
              </a:rPr>
              <a:t>standard  </a:t>
            </a:r>
            <a:r>
              <a:rPr lang="en-US" altLang="en-US" sz="3100" b="1" dirty="0">
                <a:latin typeface="Times New Roman" pitchFamily="18" charset="0"/>
                <a:ea typeface="Times New Roman" pitchFamily="18" charset="0"/>
              </a:rPr>
              <a:t>SOP form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                         f(A,B,C) = AC + AB + BC</a:t>
            </a:r>
          </a:p>
          <a:p>
            <a:pPr lvl="0">
              <a:lnSpc>
                <a:spcPct val="90000"/>
              </a:lnSpc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Solution: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Step1: Find the missing literal in each product term.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       f(A,B,C) = AC + AB + BC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                 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Literal 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is missing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	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    </a:t>
            </a:r>
            <a:r>
              <a:rPr lang="en-US" altLang="en-US" sz="1800" dirty="0" smtClean="0">
                <a:latin typeface="Times New Roman" pitchFamily="18" charset="0"/>
                <a:ea typeface="Times New Roman" pitchFamily="18" charset="0"/>
              </a:rPr>
              <a:t>Literal </a:t>
            </a:r>
            <a:r>
              <a:rPr lang="en-US" altLang="en-US" sz="18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en-US" sz="1800" dirty="0">
                <a:latin typeface="Times New Roman" pitchFamily="18" charset="0"/>
                <a:ea typeface="Times New Roman" pitchFamily="18" charset="0"/>
              </a:rPr>
              <a:t> is missing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                           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Literal 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is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missing</a:t>
            </a:r>
            <a:endParaRPr lang="en-US" altLang="en-US" sz="2400" dirty="0">
              <a:latin typeface="Times New Roman" pitchFamily="18" charset="0"/>
              <a:ea typeface="Times New Roman" pitchFamily="18" charset="0"/>
            </a:endParaRPr>
          </a:p>
        </p:txBody>
      </p:sp>
      <p:cxnSp>
        <p:nvCxnSpPr>
          <p:cNvPr id="3145728" name="Straight Connector 5"/>
          <p:cNvCxnSpPr>
            <a:cxnSpLocks/>
          </p:cNvCxnSpPr>
          <p:nvPr/>
        </p:nvCxnSpPr>
        <p:spPr>
          <a:xfrm rot="5400000">
            <a:off x="4163217" y="4552163"/>
            <a:ext cx="533400" cy="1587"/>
          </a:xfrm>
          <a:prstGeom prst="line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0" name="Straight Connector 12"/>
          <p:cNvCxnSpPr>
            <a:cxnSpLocks/>
          </p:cNvCxnSpPr>
          <p:nvPr/>
        </p:nvCxnSpPr>
        <p:spPr>
          <a:xfrm rot="5400000">
            <a:off x="5072860" y="4714090"/>
            <a:ext cx="714380" cy="1588"/>
          </a:xfrm>
          <a:prstGeom prst="line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1" name="Straight Connector 14"/>
          <p:cNvCxnSpPr>
            <a:cxnSpLocks/>
          </p:cNvCxnSpPr>
          <p:nvPr/>
        </p:nvCxnSpPr>
        <p:spPr>
          <a:xfrm rot="5400000">
            <a:off x="6201581" y="4514063"/>
            <a:ext cx="457200" cy="1587"/>
          </a:xfrm>
          <a:prstGeom prst="line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E917BBF-2E77-4552-89D6-DC7B64B379C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1" name="Content Placeholder 2"/>
          <p:cNvSpPr>
            <a:spLocks noGrp="1"/>
          </p:cNvSpPr>
          <p:nvPr>
            <p:ph idx="1"/>
          </p:nvPr>
        </p:nvSpPr>
        <p:spPr>
          <a:xfrm>
            <a:off x="109537" y="304800"/>
            <a:ext cx="9034462" cy="58213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Step2: AND product term with (missing literal + its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complement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).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						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    </a:t>
            </a:r>
            <a:endParaRPr lang="en-US" altLang="en-US" sz="31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f(A,B,C) =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AC.(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B+B’) +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AB.(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C+C’) +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BC.(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A+A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’)</a:t>
            </a:r>
          </a:p>
          <a:p>
            <a:pPr lvl="0">
              <a:lnSpc>
                <a:spcPct val="80000"/>
              </a:lnSpc>
              <a:buNone/>
            </a:pPr>
            <a:endParaRPr lang="en-US" altLang="en-US" sz="1600" b="1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          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Missing Literals and their complements</a:t>
            </a:r>
          </a:p>
          <a:p>
            <a:pPr lvl="0">
              <a:lnSpc>
                <a:spcPct val="80000"/>
              </a:lnSpc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Step3: Expand the terms and reorder literals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Expand: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f(A,B,C) = ACB +ACB’ + ABC + ABC’ + BCA + BCA’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Reorder: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f(A,B,C) = ABC + AB’C + ABC + ABC’ + ABC +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A’BC</a:t>
            </a:r>
            <a:endParaRPr lang="en-US" altLang="en-US" sz="24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                                    </a:t>
            </a:r>
          </a:p>
        </p:txBody>
      </p:sp>
      <p:cxnSp>
        <p:nvCxnSpPr>
          <p:cNvPr id="3145733" name="Straight Arrow Connector 8"/>
          <p:cNvCxnSpPr>
            <a:cxnSpLocks/>
          </p:cNvCxnSpPr>
          <p:nvPr/>
        </p:nvCxnSpPr>
        <p:spPr>
          <a:xfrm rot="5400000">
            <a:off x="4529138" y="1471598"/>
            <a:ext cx="230187" cy="158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7" name="Straight Arrow Connector 19"/>
          <p:cNvCxnSpPr>
            <a:cxnSpLocks/>
          </p:cNvCxnSpPr>
          <p:nvPr/>
        </p:nvCxnSpPr>
        <p:spPr>
          <a:xfrm rot="5400000" flipH="1" flipV="1">
            <a:off x="4095748" y="2190740"/>
            <a:ext cx="38100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8" name="Straight Arrow Connector 21"/>
          <p:cNvCxnSpPr>
            <a:cxnSpLocks/>
          </p:cNvCxnSpPr>
          <p:nvPr/>
        </p:nvCxnSpPr>
        <p:spPr>
          <a:xfrm rot="5400000" flipH="1" flipV="1">
            <a:off x="6490509" y="2153433"/>
            <a:ext cx="306387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39" name="Straight Arrow Connector 22"/>
          <p:cNvCxnSpPr>
            <a:cxnSpLocks/>
          </p:cNvCxnSpPr>
          <p:nvPr/>
        </p:nvCxnSpPr>
        <p:spPr>
          <a:xfrm rot="5400000" flipH="1" flipV="1">
            <a:off x="8382822" y="2189946"/>
            <a:ext cx="381000" cy="158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40" name="Straight Connector 24"/>
          <p:cNvCxnSpPr>
            <a:cxnSpLocks/>
          </p:cNvCxnSpPr>
          <p:nvPr/>
        </p:nvCxnSpPr>
        <p:spPr>
          <a:xfrm>
            <a:off x="4357686" y="2357430"/>
            <a:ext cx="4137025" cy="1587"/>
          </a:xfrm>
          <a:prstGeom prst="line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3322E3EC-F861-4D7B-91B1-3531441BE079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  <p:cxnSp>
        <p:nvCxnSpPr>
          <p:cNvPr id="17" name="Straight Arrow Connector 8"/>
          <p:cNvCxnSpPr>
            <a:cxnSpLocks/>
          </p:cNvCxnSpPr>
          <p:nvPr/>
        </p:nvCxnSpPr>
        <p:spPr>
          <a:xfrm rot="5400000">
            <a:off x="8172476" y="1400160"/>
            <a:ext cx="230187" cy="158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18" name="Straight Arrow Connector 8"/>
          <p:cNvCxnSpPr>
            <a:cxnSpLocks/>
          </p:cNvCxnSpPr>
          <p:nvPr/>
        </p:nvCxnSpPr>
        <p:spPr>
          <a:xfrm rot="5400000">
            <a:off x="6672278" y="1471598"/>
            <a:ext cx="230187" cy="1587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2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Step4:Omit repeated product terms</a:t>
            </a:r>
          </a:p>
          <a:p>
            <a:pPr lvl="0"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 f(A,B,C) = </a:t>
            </a:r>
            <a:r>
              <a:rPr lang="en-US" altLang="en-US" sz="36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ABC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 + AB’C+ </a:t>
            </a:r>
            <a:r>
              <a:rPr lang="en-US" altLang="en-US" sz="36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ABC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+</a:t>
            </a: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ABC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’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  	       +</a:t>
            </a:r>
            <a:r>
              <a:rPr lang="en-US" altLang="en-US" sz="36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ABC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+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A’BC</a:t>
            </a:r>
          </a:p>
          <a:p>
            <a:pPr lvl="0">
              <a:buNone/>
            </a:pPr>
            <a:endParaRPr lang="en-IN" altLang="en-US" sz="3600" smtClean="0">
              <a:latin typeface="Times New Roman" pitchFamily="18" charset="0"/>
              <a:ea typeface="Times New Roman" pitchFamily="18" charset="0"/>
            </a:endParaRPr>
          </a:p>
          <a:p>
            <a:pPr lvl="0">
              <a:buNone/>
            </a:pPr>
            <a:r>
              <a:rPr lang="en-IN" altLang="en-US" sz="3600" smtClean="0">
                <a:latin typeface="Times New Roman" pitchFamily="18" charset="0"/>
                <a:ea typeface="Times New Roman" pitchFamily="18" charset="0"/>
              </a:rPr>
              <a:t>We </a:t>
            </a:r>
            <a:r>
              <a:rPr lang="en-IN" altLang="en-US" sz="3600" dirty="0" smtClean="0">
                <a:latin typeface="Times New Roman" pitchFamily="18" charset="0"/>
                <a:ea typeface="Times New Roman" pitchFamily="18" charset="0"/>
              </a:rPr>
              <a:t>have </a:t>
            </a:r>
            <a:r>
              <a:rPr lang="en-IN" altLang="en-US" sz="3600" dirty="0" smtClean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</a:rPr>
              <a:t>X+X=X</a:t>
            </a:r>
            <a:endParaRPr lang="en-US" altLang="en-US" sz="3600" dirty="0">
              <a:solidFill>
                <a:srgbClr val="00B050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buNone/>
            </a:pPr>
            <a:endParaRPr lang="en-US" altLang="en-US" sz="36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  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f(A,B,C) = ABC + A B’C + </a:t>
            </a: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ABC’ 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+A’BC</a:t>
            </a:r>
          </a:p>
          <a:p>
            <a:pPr lvl="0"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	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----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Standard SOP form (Canonical form)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DA48E05F-FC26-4E29-9E2C-964EF5A3337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4000" b="1" dirty="0">
                <a:latin typeface="Times New Roman" pitchFamily="18" charset="0"/>
                <a:ea typeface="Times New Roman" pitchFamily="18" charset="0"/>
              </a:rPr>
              <a:t>Steps to convert  POS to standard POS form</a:t>
            </a:r>
          </a:p>
          <a:p>
            <a:pPr lvl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Step1: Find the missing literal in each sum term, if any.</a:t>
            </a:r>
          </a:p>
          <a:p>
            <a:pPr lvl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Step2: OR each sum term having missing literal with term formed by </a:t>
            </a: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ANDing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the literal and its complement.</a:t>
            </a:r>
          </a:p>
          <a:p>
            <a:pPr lvl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Step3: Expand the terms by applying distributive law and reorder the literals in the sum terms.</a:t>
            </a:r>
          </a:p>
          <a:p>
            <a:pPr lvl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Step4: Reduce the expression by omitting repeated sum terms if any . Because A . A = A.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AF18A5E2-E05E-4991-8232-1D1001637C4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EXAMPLE</a:t>
            </a:r>
          </a:p>
        </p:txBody>
      </p:sp>
      <p:sp>
        <p:nvSpPr>
          <p:cNvPr id="104961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Convert the given POS expression in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to  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standard POS Form 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      f(A,B,C) = A . (A+B+C)</a:t>
            </a:r>
          </a:p>
          <a:p>
            <a:pPr lvl="0">
              <a:lnSpc>
                <a:spcPct val="90000"/>
              </a:lnSpc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Solution: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 Step1: Find the missing literal in each sum term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         f(A,B,C) =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(A) 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. (A+B+C)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            </a:t>
            </a:r>
            <a:r>
              <a:rPr lang="en-US" altLang="en-US" sz="3600" dirty="0" smtClean="0">
                <a:latin typeface="Times New Roman" pitchFamily="18" charset="0"/>
                <a:ea typeface="Times New Roman" pitchFamily="18" charset="0"/>
              </a:rPr>
              <a:t>      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Literals 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B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are missing</a:t>
            </a:r>
          </a:p>
        </p:txBody>
      </p:sp>
      <p:cxnSp>
        <p:nvCxnSpPr>
          <p:cNvPr id="3145744" name="Straight Connector 4"/>
          <p:cNvCxnSpPr>
            <a:cxnSpLocks/>
          </p:cNvCxnSpPr>
          <p:nvPr/>
        </p:nvCxnSpPr>
        <p:spPr>
          <a:xfrm rot="5400000">
            <a:off x="4715670" y="4999842"/>
            <a:ext cx="285752" cy="1588"/>
          </a:xfrm>
          <a:prstGeom prst="line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AD946DB7-55AF-4B46-9FF5-FFCEF6CECEF2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6" name="Content Placeholder 2"/>
          <p:cNvSpPr>
            <a:spLocks noGrp="1"/>
          </p:cNvSpPr>
          <p:nvPr>
            <p:ph idx="1"/>
          </p:nvPr>
        </p:nvSpPr>
        <p:spPr>
          <a:xfrm>
            <a:off x="271462" y="5334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Step2: OR sum term with ( missing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literal.           Its 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complement)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 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 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f(A,B,C) = ( </a:t>
            </a:r>
            <a:r>
              <a:rPr lang="en-US" altLang="en-US" sz="31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 + B.B’</a:t>
            </a:r>
            <a:r>
              <a:rPr lang="en-US" altLang="en-US" sz="3100" dirty="0">
                <a:solidFill>
                  <a:srgbClr val="00206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+ </a:t>
            </a:r>
            <a:r>
              <a:rPr lang="en-US" altLang="en-US" sz="31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</a:rPr>
              <a:t>C.C’)</a:t>
            </a:r>
            <a:r>
              <a:rPr lang="en-US" altLang="en-US" sz="3100" dirty="0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(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A + B + C</a:t>
            </a: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                   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Missing literals and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their complements.</a:t>
            </a:r>
            <a:endParaRPr lang="en-US" altLang="en-US" sz="20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Step3: Expand the terms and reorder literals.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        </a:t>
            </a:r>
            <a:r>
              <a:rPr lang="en-US" altLang="en-US" sz="3100" dirty="0" smtClean="0">
                <a:latin typeface="Times New Roman" pitchFamily="18" charset="0"/>
                <a:ea typeface="Times New Roman" pitchFamily="18" charset="0"/>
              </a:rPr>
              <a:t>             </a:t>
            </a:r>
            <a:r>
              <a:rPr lang="en-US" altLang="en-US" sz="1800" dirty="0" smtClean="0">
                <a:latin typeface="Times New Roman" pitchFamily="18" charset="0"/>
                <a:ea typeface="Times New Roman" pitchFamily="18" charset="0"/>
              </a:rPr>
              <a:t>since  we have :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</a:rPr>
              <a:t>A </a:t>
            </a:r>
            <a:r>
              <a:rPr lang="en-US" altLang="en-US" sz="1800" dirty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</a:rPr>
              <a:t>+ BC = (A + B) (A + C)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100" dirty="0">
                <a:latin typeface="Times New Roman" pitchFamily="18" charset="0"/>
                <a:ea typeface="Times New Roman" pitchFamily="18" charset="0"/>
              </a:rPr>
              <a:t>         f(A,B,C) = 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</a:rPr>
              <a:t>(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</a:rPr>
              <a:t>A + B.B’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</a:rPr>
              <a:t>+ C) (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</a:rPr>
              <a:t>A + B.B’</a:t>
            </a:r>
            <a:r>
              <a:rPr lang="en-US" altLang="en-US" sz="2400" dirty="0">
                <a:solidFill>
                  <a:srgbClr val="00B050"/>
                </a:solidFill>
                <a:latin typeface="Times New Roman" pitchFamily="18" charset="0"/>
                <a:ea typeface="Times New Roman" pitchFamily="18" charset="0"/>
              </a:rPr>
              <a:t> + C’)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(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A + B + C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                                = (A+C+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</a:rPr>
              <a:t>B.B’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</a:rPr>
              <a:t>)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</a:rPr>
              <a:t>( A+C’+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</a:rPr>
              <a:t> B.B’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</a:rPr>
              <a:t>)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(A + B + C)</a:t>
            </a:r>
            <a:endParaRPr lang="en-US" altLang="en-US" sz="24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endParaRPr lang="en-US" altLang="en-US" sz="31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                 =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(A +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C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+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B)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( A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+ C+ B’)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(A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+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’+B)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(A 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+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C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’ + B’) (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A+ B+ C</a:t>
            </a: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				On Rearranging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 smtClean="0">
                <a:latin typeface="Times New Roman" pitchFamily="18" charset="0"/>
                <a:ea typeface="Times New Roman" pitchFamily="18" charset="0"/>
              </a:rPr>
              <a:t>		 = (A + B + C) ( A + B’ + C) (A + B + C’) (A + B’ + C’) ( A+ B+ C)</a:t>
            </a:r>
          </a:p>
          <a:p>
            <a:pPr lvl="0">
              <a:lnSpc>
                <a:spcPct val="80000"/>
              </a:lnSpc>
              <a:buNone/>
            </a:pPr>
            <a:endParaRPr lang="en-US" altLang="en-US" sz="2000" dirty="0">
              <a:latin typeface="Times New Roman" pitchFamily="18" charset="0"/>
              <a:ea typeface="Times New Roman" pitchFamily="18" charset="0"/>
            </a:endParaRPr>
          </a:p>
        </p:txBody>
      </p:sp>
      <p:cxnSp>
        <p:nvCxnSpPr>
          <p:cNvPr id="3145746" name="Straight Arrow Connector 4"/>
          <p:cNvCxnSpPr>
            <a:cxnSpLocks/>
          </p:cNvCxnSpPr>
          <p:nvPr/>
        </p:nvCxnSpPr>
        <p:spPr>
          <a:xfrm rot="5400000" flipH="1" flipV="1">
            <a:off x="5991236" y="179545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47" name="Straight Arrow Connector 5"/>
          <p:cNvCxnSpPr>
            <a:cxnSpLocks/>
          </p:cNvCxnSpPr>
          <p:nvPr/>
        </p:nvCxnSpPr>
        <p:spPr>
          <a:xfrm rot="5400000" flipH="1" flipV="1">
            <a:off x="5181600" y="1828800"/>
            <a:ext cx="304800" cy="0"/>
          </a:xfrm>
          <a:prstGeom prst="straightConnector1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tailEnd type="arrow" w="med" len="med"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cxnSp>
        <p:nvCxnSpPr>
          <p:cNvPr id="3145748" name="Straight Connector 7"/>
          <p:cNvCxnSpPr>
            <a:cxnSpLocks/>
          </p:cNvCxnSpPr>
          <p:nvPr/>
        </p:nvCxnSpPr>
        <p:spPr>
          <a:xfrm>
            <a:off x="5357818" y="1928802"/>
            <a:ext cx="762000" cy="1587"/>
          </a:xfrm>
          <a:prstGeom prst="line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  <a:effectLst>
            <a:outerShdw dist="23000" dir="5400000">
              <a:srgbClr val="000000">
                <a:alpha val="34999"/>
              </a:srgbClr>
            </a:outerShdw>
          </a:effectLst>
        </p:spPr>
      </p:cxn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9D23196-303D-4FEF-9ED1-8416E4D2725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7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Step4: Omit repeated sum terms</a:t>
            </a:r>
          </a:p>
          <a:p>
            <a:pPr lvl="0">
              <a:lnSpc>
                <a:spcPct val="90000"/>
              </a:lnSpc>
              <a:buNone/>
            </a:pPr>
            <a:endParaRPr lang="en-US" altLang="en-US" sz="4000" dirty="0"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f(A,B,C) =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(A + B + C) </a:t>
            </a:r>
            <a:r>
              <a:rPr lang="en-US" altLang="en-US" sz="2000" dirty="0">
                <a:latin typeface="Times New Roman" pitchFamily="18" charset="0"/>
                <a:ea typeface="Times New Roman" pitchFamily="18" charset="0"/>
              </a:rPr>
              <a:t>(A + B’ + C) (A + B + C’) (A + B’ + C’)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(A + B + C)</a:t>
            </a:r>
          </a:p>
          <a:p>
            <a:pPr lvl="0">
              <a:lnSpc>
                <a:spcPct val="90000"/>
              </a:lnSpc>
              <a:buNone/>
            </a:pPr>
            <a:endParaRPr lang="en-US" altLang="en-US" dirty="0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  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f(A,B,C) =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(A + B + C) (A + B’ + C) (A + B + C’) 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 (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A + B’ + C’)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en-US" altLang="en-US" dirty="0" smtClean="0">
                <a:latin typeface="Times New Roman" pitchFamily="18" charset="0"/>
                <a:ea typeface="Times New Roman" pitchFamily="18" charset="0"/>
              </a:rPr>
              <a:t>----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Standard POS form (Canonical form)</a:t>
            </a:r>
          </a:p>
          <a:p>
            <a:pPr lvl="0">
              <a:lnSpc>
                <a:spcPct val="90000"/>
              </a:lnSpc>
              <a:buNone/>
            </a:pPr>
            <a:endParaRPr lang="en-US" altLang="en-US" dirty="0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		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D545A5A-8B05-4597-B2EB-D8C3714CCB16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Postulate : Closure Property</a:t>
            </a:r>
          </a:p>
        </p:txBody>
      </p:sp>
      <p:sp>
        <p:nvSpPr>
          <p:cNvPr id="1049401" name="Content Placeholder 2"/>
          <p:cNvSpPr>
            <a:spLocks noGrp="1"/>
          </p:cNvSpPr>
          <p:nvPr>
            <p:ph idx="1"/>
          </p:nvPr>
        </p:nvSpPr>
        <p:spPr>
          <a:xfrm>
            <a:off x="434975" y="114300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4000">
                <a:latin typeface="Times New Roman" pitchFamily="18" charset="0"/>
                <a:ea typeface="Times New Roman" pitchFamily="18" charset="0"/>
              </a:rPr>
              <a:t>Closure(a):</a:t>
            </a:r>
          </a:p>
          <a:p>
            <a:pPr lvl="1">
              <a:buNone/>
            </a:pPr>
            <a:r>
              <a:rPr lang="en-US" altLang="en-US" sz="3600">
                <a:latin typeface="Times New Roman" pitchFamily="18" charset="0"/>
                <a:ea typeface="Times New Roman" pitchFamily="18" charset="0"/>
              </a:rPr>
              <a:t>  when two binary elements are operated by operator + the result is a unique binary element</a:t>
            </a:r>
          </a:p>
        </p:txBody>
      </p:sp>
      <p:sp>
        <p:nvSpPr>
          <p:cNvPr id="1049402" name="TextBox 8"/>
          <p:cNvSpPr txBox="1"/>
          <p:nvPr/>
        </p:nvSpPr>
        <p:spPr>
          <a:xfrm>
            <a:off x="4625975" y="3087687"/>
            <a:ext cx="4408487" cy="12001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r>
              <a:rPr lang="en-US" altLang="en-US" sz="3600">
                <a:latin typeface="Times New Roman" pitchFamily="18" charset="0"/>
                <a:ea typeface="Times New Roman" pitchFamily="18" charset="0"/>
              </a:rPr>
              <a:t>OR operator (plus/Addition)</a:t>
            </a:r>
          </a:p>
        </p:txBody>
      </p:sp>
      <p:sp>
        <p:nvSpPr>
          <p:cNvPr id="1049403" name="TextBox 14"/>
          <p:cNvSpPr txBox="1"/>
          <p:nvPr/>
        </p:nvSpPr>
        <p:spPr>
          <a:xfrm>
            <a:off x="434975" y="3732212"/>
            <a:ext cx="8437562" cy="28622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>
              <a:buChar char="•"/>
            </a:pPr>
            <a:r>
              <a:rPr lang="en-US" altLang="en-US" sz="3600">
                <a:latin typeface="Times New Roman" pitchFamily="18" charset="0"/>
                <a:ea typeface="Times New Roman" pitchFamily="18" charset="0"/>
              </a:rPr>
              <a:t> Closure(b):</a:t>
            </a:r>
          </a:p>
          <a:p>
            <a:pPr lvl="1" eaLnBrk="1" latinLnBrk="1" hangingPunct="1"/>
            <a:r>
              <a:rPr lang="en-US" altLang="en-US" sz="3600">
                <a:latin typeface="Times New Roman" pitchFamily="18" charset="0"/>
                <a:ea typeface="Times New Roman" pitchFamily="18" charset="0"/>
              </a:rPr>
              <a:t>When two binary elements are operated by operator .(dot),the result is a unique binary element AND operator(dot/multiplication)</a:t>
            </a:r>
          </a:p>
        </p:txBody>
      </p:sp>
      <p:pic>
        <p:nvPicPr>
          <p:cNvPr id="2097173" name="Picture 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03487" y="1285875"/>
            <a:ext cx="14224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Picture 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86000" y="3810000"/>
            <a:ext cx="14351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166653DD-36B7-4315-9421-210FF31810A2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M-Notations : </a:t>
            </a:r>
            <a:r>
              <a:rPr lang="en-US" altLang="en-US" sz="3600" b="1" dirty="0" err="1">
                <a:latin typeface="Times New Roman" pitchFamily="18" charset="0"/>
                <a:ea typeface="Times New Roman" pitchFamily="18" charset="0"/>
              </a:rPr>
              <a:t>Minterms</a:t>
            </a:r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 and </a:t>
            </a:r>
            <a:r>
              <a:rPr lang="en-US" altLang="en-US" sz="3600" b="1" dirty="0" err="1">
                <a:latin typeface="Times New Roman" pitchFamily="18" charset="0"/>
                <a:ea typeface="Times New Roman" pitchFamily="18" charset="0"/>
              </a:rPr>
              <a:t>Maxterms</a:t>
            </a:r>
            <a:endParaRPr lang="en-US" altLang="en-US" sz="3600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9619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2800" b="1">
                <a:latin typeface="Times New Roman" pitchFamily="18" charset="0"/>
                <a:ea typeface="Times New Roman" pitchFamily="18" charset="0"/>
              </a:rPr>
              <a:t>Minterm</a:t>
            </a:r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is a product term having all the variables of the function either in its normal or complimented form</a:t>
            </a:r>
          </a:p>
          <a:p>
            <a:pPr lvl="0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Each individual term in standard SOP form is called Minterm</a:t>
            </a:r>
          </a:p>
          <a:p>
            <a:pPr lvl="0"/>
            <a:r>
              <a:rPr lang="en-US" altLang="en-US" sz="2800" b="1">
                <a:latin typeface="Times New Roman" pitchFamily="18" charset="0"/>
                <a:ea typeface="Times New Roman" pitchFamily="18" charset="0"/>
              </a:rPr>
              <a:t>Maxterm</a:t>
            </a:r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is a sum term having all the variables of the function either in its normal or complimented form</a:t>
            </a:r>
          </a:p>
          <a:p>
            <a:pPr lvl="0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Each individual term in standard POS form is called Maxterm</a:t>
            </a:r>
          </a:p>
          <a:p>
            <a:pPr lvl="0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For an n-variable logical function there are 2</a:t>
            </a:r>
            <a:r>
              <a:rPr lang="en-US" altLang="en-US" sz="2800" baseline="30000">
                <a:latin typeface="Times New Roman" pitchFamily="18" charset="0"/>
                <a:ea typeface="Times New Roman" pitchFamily="18" charset="0"/>
              </a:rPr>
              <a:t>n </a:t>
            </a:r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minterms and an equal number of maxterms.</a:t>
            </a:r>
          </a:p>
          <a:p>
            <a:pPr lvl="0">
              <a:buNone/>
            </a:pPr>
            <a:endParaRPr lang="en-US" altLang="en-US" sz="3600"/>
          </a:p>
          <a:p>
            <a:pPr lvl="0">
              <a:buNone/>
            </a:pPr>
            <a:r>
              <a:rPr lang="en-US" altLang="en-US" sz="3600" baseline="3000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C260210-08B0-42CE-ABAB-ABB0E4DA9A2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0" name="Title 1"/>
          <p:cNvSpPr>
            <a:spLocks noGrp="1"/>
          </p:cNvSpPr>
          <p:nvPr>
            <p:ph type="title"/>
          </p:nvPr>
        </p:nvSpPr>
        <p:spPr>
          <a:xfrm>
            <a:off x="490537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3200" b="1" dirty="0" err="1">
                <a:latin typeface="Times New Roman" pitchFamily="18" charset="0"/>
                <a:ea typeface="Times New Roman" pitchFamily="18" charset="0"/>
              </a:rPr>
              <a:t>Minterms</a:t>
            </a:r>
            <a:r>
              <a:rPr lang="en-US" altLang="en-US" sz="3200" b="1" dirty="0">
                <a:latin typeface="Times New Roman" pitchFamily="18" charset="0"/>
                <a:ea typeface="Times New Roman" pitchFamily="18" charset="0"/>
              </a:rPr>
              <a:t> and </a:t>
            </a:r>
            <a:r>
              <a:rPr lang="en-US" altLang="en-US" sz="3200" b="1" dirty="0" err="1">
                <a:latin typeface="Times New Roman" pitchFamily="18" charset="0"/>
                <a:ea typeface="Times New Roman" pitchFamily="18" charset="0"/>
              </a:rPr>
              <a:t>Maxterms</a:t>
            </a:r>
            <a:r>
              <a:rPr lang="en-US" altLang="en-US" sz="3200" b="1" dirty="0">
                <a:latin typeface="Times New Roman" pitchFamily="18" charset="0"/>
                <a:ea typeface="Times New Roman" pitchFamily="18" charset="0"/>
              </a:rPr>
              <a:t> for Three Variables</a:t>
            </a:r>
          </a:p>
        </p:txBody>
      </p:sp>
      <p:pic>
        <p:nvPicPr>
          <p:cNvPr id="2097198" name="Picture 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596" y="2714620"/>
            <a:ext cx="8391553" cy="378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21" name="TextBox 4"/>
          <p:cNvSpPr txBox="1"/>
          <p:nvPr/>
        </p:nvSpPr>
        <p:spPr>
          <a:xfrm>
            <a:off x="163512" y="785794"/>
            <a:ext cx="8980488" cy="18158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>
              <a:buChar char="•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Each </a:t>
            </a:r>
            <a:r>
              <a:rPr lang="en-US" altLang="en-US" sz="2800" dirty="0" err="1">
                <a:latin typeface="Times New Roman" pitchFamily="18" charset="0"/>
                <a:ea typeface="Times New Roman" pitchFamily="18" charset="0"/>
              </a:rPr>
              <a:t>minterm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is represented by m</a:t>
            </a:r>
            <a:r>
              <a:rPr lang="en-US" altLang="en-US" sz="2800" baseline="-25000" dirty="0">
                <a:latin typeface="Times New Roman" pitchFamily="18" charset="0"/>
                <a:ea typeface="Times New Roman" pitchFamily="18" charset="0"/>
              </a:rPr>
              <a:t>i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.</a:t>
            </a:r>
          </a:p>
          <a:p>
            <a:pPr lvl="0" eaLnBrk="1" latinLnBrk="1" hangingPunct="1">
              <a:buChar char="•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Each </a:t>
            </a:r>
            <a:r>
              <a:rPr lang="en-US" altLang="en-US" sz="2800" dirty="0" err="1">
                <a:latin typeface="Times New Roman" pitchFamily="18" charset="0"/>
                <a:ea typeface="Times New Roman" pitchFamily="18" charset="0"/>
              </a:rPr>
              <a:t>maxterm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is represented by M</a:t>
            </a:r>
            <a:r>
              <a:rPr lang="en-US" altLang="en-US" sz="2800" baseline="-25000" dirty="0">
                <a:latin typeface="Times New Roman" pitchFamily="18" charset="0"/>
                <a:ea typeface="Times New Roman" pitchFamily="18" charset="0"/>
              </a:rPr>
              <a:t>i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.</a:t>
            </a:r>
          </a:p>
          <a:p>
            <a:pPr lvl="0" eaLnBrk="1" latinLnBrk="1" hangingPunct="1">
              <a:buChar char="•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Where </a:t>
            </a:r>
            <a:r>
              <a:rPr lang="en-US" altLang="en-US" sz="2800" dirty="0" err="1">
                <a:latin typeface="Times New Roman" pitchFamily="18" charset="0"/>
                <a:ea typeface="Times New Roman" pitchFamily="18" charset="0"/>
              </a:rPr>
              <a:t>i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is the decimal number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equivalent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of the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binary       number</a:t>
            </a:r>
            <a:endParaRPr lang="en-US" altLang="en-US" sz="2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D803DA97-CBBF-4EF2-9048-DA726AD7876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2" name="Title 1"/>
          <p:cNvSpPr>
            <a:spLocks noGrp="1"/>
          </p:cNvSpPr>
          <p:nvPr>
            <p:ph type="title"/>
          </p:nvPr>
        </p:nvSpPr>
        <p:spPr>
          <a:xfrm>
            <a:off x="490537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Examples</a:t>
            </a:r>
          </a:p>
        </p:txBody>
      </p:sp>
      <p:sp>
        <p:nvSpPr>
          <p:cNvPr id="104962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3300" dirty="0" err="1">
                <a:latin typeface="Times New Roman" pitchFamily="18" charset="0"/>
                <a:ea typeface="Times New Roman" pitchFamily="18" charset="0"/>
              </a:rPr>
              <a:t>Minterms</a:t>
            </a: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: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        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f( A,B,C) = A’ B’ C’ + A’ B’C + A’ B C + A B C’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000" dirty="0"/>
              <a:t>                                </a:t>
            </a: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= m</a:t>
            </a:r>
            <a:r>
              <a:rPr lang="en-US" altLang="en-US" sz="3300" baseline="-25000" dirty="0">
                <a:latin typeface="Times New Roman" pitchFamily="18" charset="0"/>
                <a:ea typeface="Times New Roman" pitchFamily="18" charset="0"/>
              </a:rPr>
              <a:t>0 </a:t>
            </a: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 + m</a:t>
            </a:r>
            <a:r>
              <a:rPr lang="en-US" altLang="en-US" sz="3300" baseline="-25000" dirty="0">
                <a:latin typeface="Times New Roman" pitchFamily="18" charset="0"/>
                <a:ea typeface="Times New Roman" pitchFamily="18" charset="0"/>
              </a:rPr>
              <a:t>1 </a:t>
            </a: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+ m</a:t>
            </a:r>
            <a:r>
              <a:rPr lang="en-US" altLang="en-US" sz="3300" baseline="-25000" dirty="0">
                <a:latin typeface="Times New Roman" pitchFamily="18" charset="0"/>
                <a:ea typeface="Times New Roman" pitchFamily="18" charset="0"/>
              </a:rPr>
              <a:t>3 </a:t>
            </a: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+ m</a:t>
            </a:r>
            <a:r>
              <a:rPr lang="en-US" altLang="en-US" sz="3300" baseline="-25000" dirty="0">
                <a:latin typeface="Times New Roman" pitchFamily="18" charset="0"/>
                <a:ea typeface="Times New Roman" pitchFamily="18" charset="0"/>
              </a:rPr>
              <a:t>6 </a:t>
            </a:r>
            <a:r>
              <a:rPr lang="en-US" altLang="en-US" sz="3300" dirty="0">
                <a:latin typeface="Times New Roman" pitchFamily="18" charset="0"/>
                <a:ea typeface="Times New Roman" pitchFamily="18" charset="0"/>
              </a:rPr>
              <a:t> = </a:t>
            </a:r>
          </a:p>
        </p:txBody>
      </p:sp>
      <p:sp>
        <p:nvSpPr>
          <p:cNvPr id="1049624" name="Rectangle 2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199" name="Picture 1"/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315200" y="2133600"/>
            <a:ext cx="130651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25" name="Rectangle 3"/>
          <p:cNvSpPr/>
          <p:nvPr/>
        </p:nvSpPr>
        <p:spPr>
          <a:xfrm>
            <a:off x="0" y="1133475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zh-CN" altLang="en-US">
              <a:ea typeface="Arial" pitchFamily="34" charset="0"/>
            </a:endParaRPr>
          </a:p>
        </p:txBody>
      </p:sp>
      <p:sp>
        <p:nvSpPr>
          <p:cNvPr id="1049626" name="TextBox 6"/>
          <p:cNvSpPr txBox="1"/>
          <p:nvPr/>
        </p:nvSpPr>
        <p:spPr>
          <a:xfrm>
            <a:off x="327025" y="2743200"/>
            <a:ext cx="8054975" cy="27392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>
              <a:buChar char="•"/>
            </a:pPr>
            <a:r>
              <a:rPr lang="en-US" altLang="en-US" sz="4000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600" dirty="0" err="1">
                <a:latin typeface="Times New Roman" pitchFamily="18" charset="0"/>
                <a:ea typeface="Times New Roman" pitchFamily="18" charset="0"/>
              </a:rPr>
              <a:t>Maxterms</a:t>
            </a:r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:</a:t>
            </a:r>
          </a:p>
          <a:p>
            <a:pPr lvl="0" eaLnBrk="1" latinLnBrk="1" hangingPunct="1"/>
            <a:r>
              <a:rPr lang="en-US" altLang="en-US" sz="3600" dirty="0">
                <a:latin typeface="Times New Roman" pitchFamily="18" charset="0"/>
                <a:ea typeface="Times New Roman" pitchFamily="18" charset="0"/>
              </a:rPr>
              <a:t>      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f( A,B,C) = (A + B + C’) (A + B’ + C’) (A’ + B’ + C)</a:t>
            </a:r>
          </a:p>
          <a:p>
            <a:pPr lvl="0" eaLnBrk="1" latinLnBrk="1" hangingPunct="1"/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                      = M</a:t>
            </a:r>
            <a:r>
              <a:rPr lang="en-US" altLang="en-US" sz="2400" baseline="-25000" dirty="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. M</a:t>
            </a:r>
            <a:r>
              <a:rPr lang="en-US" altLang="en-US" sz="2400" baseline="-25000" dirty="0">
                <a:latin typeface="Times New Roman" pitchFamily="18" charset="0"/>
                <a:ea typeface="Times New Roman" pitchFamily="18" charset="0"/>
              </a:rPr>
              <a:t>3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. M</a:t>
            </a:r>
            <a:r>
              <a:rPr lang="en-US" altLang="en-US" sz="2400" baseline="-25000" dirty="0">
                <a:latin typeface="Times New Roman" pitchFamily="18" charset="0"/>
                <a:ea typeface="Times New Roman" pitchFamily="18" charset="0"/>
              </a:rPr>
              <a:t>6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=</a:t>
            </a:r>
            <a:r>
              <a:rPr lang="en-US" altLang="en-US" sz="2400" baseline="-25000" dirty="0">
                <a:latin typeface="Times New Roman" pitchFamily="18" charset="0"/>
                <a:ea typeface="Times New Roman" pitchFamily="18" charset="0"/>
              </a:rPr>
              <a:t>  </a:t>
            </a:r>
            <a:r>
              <a:rPr lang="az-Cyrl-AZ" altLang="en-US" sz="2400" dirty="0">
                <a:latin typeface="Times New Roman" pitchFamily="18" charset="0"/>
                <a:ea typeface="Times New Roman" pitchFamily="18" charset="0"/>
              </a:rPr>
              <a:t>   Л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M (1, 3 ,6)</a:t>
            </a:r>
          </a:p>
          <a:p>
            <a:pPr lvl="0" eaLnBrk="1" latinLnBrk="1" hangingPunct="1"/>
            <a:endParaRPr lang="en-US" altLang="en-US" sz="2400" dirty="0" smtClean="0">
              <a:latin typeface="Times New Roman" pitchFamily="18" charset="0"/>
              <a:ea typeface="Times New Roman" pitchFamily="18" charset="0"/>
            </a:endParaRPr>
          </a:p>
          <a:p>
            <a:pPr lvl="0" eaLnBrk="1" latinLnBrk="1" hangingPunct="1"/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Where </a:t>
            </a:r>
            <a:r>
              <a:rPr lang="az-Cyrl-AZ" altLang="en-US" sz="24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Л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 denotes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product </a:t>
            </a:r>
            <a:r>
              <a:rPr lang="en-US" altLang="en-US" sz="24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of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sums</a:t>
            </a:r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 </a:t>
            </a:r>
          </a:p>
          <a:p>
            <a:pPr lvl="0" eaLnBrk="1" latinLnBrk="1" hangingPunct="1"/>
            <a:r>
              <a:rPr lang="en-US" altLang="en-US" sz="2400" dirty="0" smtClean="0">
                <a:latin typeface="Times New Roman" pitchFamily="18" charset="0"/>
                <a:ea typeface="Times New Roman" pitchFamily="18" charset="0"/>
              </a:rPr>
              <a:t>		and </a:t>
            </a:r>
            <a:endParaRPr lang="en-US" altLang="en-US" sz="24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9627" name="Rectangle 5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sp>
        <p:nvSpPr>
          <p:cNvPr id="1049628" name="Rectangle 6"/>
          <p:cNvSpPr/>
          <p:nvPr/>
        </p:nvSpPr>
        <p:spPr>
          <a:xfrm>
            <a:off x="0" y="1133475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zh-CN" altLang="en-US">
              <a:ea typeface="Arial" pitchFamily="34" charset="0"/>
            </a:endParaRPr>
          </a:p>
        </p:txBody>
      </p:sp>
      <p:sp>
        <p:nvSpPr>
          <p:cNvPr id="1049629" name="Rectangle 8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200" name="Picture 7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500166" y="5643578"/>
            <a:ext cx="285752" cy="360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0" name="Rectangle 9"/>
          <p:cNvSpPr/>
          <p:nvPr/>
        </p:nvSpPr>
        <p:spPr>
          <a:xfrm>
            <a:off x="0" y="1133475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zh-CN" altLang="en-US">
              <a:ea typeface="Arial" pitchFamily="34" charset="0"/>
            </a:endParaRPr>
          </a:p>
        </p:txBody>
      </p:sp>
      <p:sp>
        <p:nvSpPr>
          <p:cNvPr id="1049631" name="TextBox 13"/>
          <p:cNvSpPr txBox="1"/>
          <p:nvPr/>
        </p:nvSpPr>
        <p:spPr>
          <a:xfrm>
            <a:off x="1785918" y="5500702"/>
            <a:ext cx="6972300" cy="6159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r>
              <a:rPr lang="en-US" altLang="en-US" sz="3400" dirty="0" smtClean="0">
                <a:latin typeface="Times New Roman" pitchFamily="18" charset="0"/>
                <a:ea typeface="Times New Roman" pitchFamily="18" charset="0"/>
              </a:rPr>
              <a:t>Indicates </a:t>
            </a:r>
            <a:r>
              <a:rPr lang="en-US" altLang="en-US" sz="3400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sum of products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CAA5D7B7-EF39-4FC2-BD76-75849277AEBD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2" name="Title 1"/>
          <p:cNvSpPr>
            <a:spLocks noGrp="1"/>
          </p:cNvSpPr>
          <p:nvPr>
            <p:ph type="title"/>
          </p:nvPr>
        </p:nvSpPr>
        <p:spPr>
          <a:xfrm>
            <a:off x="109537" y="-76200"/>
            <a:ext cx="8924925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3600" b="1" dirty="0">
                <a:latin typeface="Times New Roman" pitchFamily="18" charset="0"/>
                <a:ea typeface="Times New Roman" pitchFamily="18" charset="0"/>
              </a:rPr>
              <a:t>Simplification of Switching Functions using Theorems</a:t>
            </a:r>
          </a:p>
        </p:txBody>
      </p:sp>
      <p:sp>
        <p:nvSpPr>
          <p:cNvPr id="1049633" name="Content Placeholder 2"/>
          <p:cNvSpPr>
            <a:spLocks noGrp="1"/>
          </p:cNvSpPr>
          <p:nvPr>
            <p:ph idx="1"/>
          </p:nvPr>
        </p:nvSpPr>
        <p:spPr>
          <a:xfrm>
            <a:off x="163512" y="1000108"/>
            <a:ext cx="8523288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2700" b="1" dirty="0">
                <a:latin typeface="Times New Roman" pitchFamily="18" charset="0"/>
                <a:ea typeface="Times New Roman" pitchFamily="18" charset="0"/>
              </a:rPr>
              <a:t>Example 1: </a:t>
            </a: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Simplify the expression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Z=A </a:t>
            </a:r>
            <a:r>
              <a:rPr lang="en-US" altLang="en-US" sz="24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B + A B’ . (A’C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’)’</a:t>
            </a:r>
          </a:p>
          <a:p>
            <a:pPr lvl="0">
              <a:lnSpc>
                <a:spcPct val="80000"/>
              </a:lnSpc>
              <a:buNone/>
            </a:pPr>
            <a:endParaRPr lang="en-US" altLang="en-US" sz="2000" dirty="0">
              <a:solidFill>
                <a:srgbClr val="C00000"/>
              </a:solidFill>
              <a:latin typeface="Times New Roman" pitchFamily="18" charset="0"/>
              <a:ea typeface="Times New Roman" pitchFamily="18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 smtClean="0">
                <a:latin typeface="Times New Roman" pitchFamily="18" charset="0"/>
                <a:ea typeface="Times New Roman" pitchFamily="18" charset="0"/>
              </a:rPr>
              <a:t>Solution</a:t>
            </a: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:  Apply the </a:t>
            </a:r>
            <a:r>
              <a:rPr lang="en-US" altLang="en-US" sz="2700" dirty="0" err="1">
                <a:latin typeface="Times New Roman" pitchFamily="18" charset="0"/>
                <a:ea typeface="Times New Roman" pitchFamily="18" charset="0"/>
              </a:rPr>
              <a:t>Demorgan’s</a:t>
            </a: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theorem and multiply out </a:t>
            </a:r>
            <a:r>
              <a:rPr lang="en-US" altLang="en-US" sz="2700" dirty="0" smtClean="0">
                <a:latin typeface="Times New Roman" pitchFamily="18" charset="0"/>
                <a:ea typeface="Times New Roman" pitchFamily="18" charset="0"/>
              </a:rPr>
              <a:t> all </a:t>
            </a: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terms.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Z = A B + A B’ . (A’C’)’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= A B + A B’ . (A’’ + C’’).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= A B + A B’ .(A + C)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= A B + A B’ A + A B’ C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= A B + A B’ + A B’ C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= A B + A B’ ( 1 + C)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= A B + A B’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=  A ( B + B’)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2700" dirty="0">
                <a:latin typeface="Times New Roman" pitchFamily="18" charset="0"/>
                <a:ea typeface="Times New Roman" pitchFamily="18" charset="0"/>
              </a:rPr>
              <a:t>                               </a:t>
            </a:r>
            <a:r>
              <a:rPr lang="en-US" altLang="en-US" sz="27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= 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970CC0D2-ED9D-49BF-89E7-C182F925EB7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4" name="Content Placeholder 2"/>
          <p:cNvSpPr>
            <a:spLocks noGrp="1"/>
          </p:cNvSpPr>
          <p:nvPr>
            <p:ph idx="1"/>
          </p:nvPr>
        </p:nvSpPr>
        <p:spPr>
          <a:xfrm>
            <a:off x="434975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Example2: Simplify the following three variable expression using Boolean algebra,   Y = </a:t>
            </a:r>
          </a:p>
        </p:txBody>
      </p:sp>
      <p:sp>
        <p:nvSpPr>
          <p:cNvPr id="1049635" name="Rectangle 2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201" name="Picture 1"/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572000" y="847725"/>
            <a:ext cx="1633537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6" name="Rectangle 3"/>
          <p:cNvSpPr/>
          <p:nvPr/>
        </p:nvSpPr>
        <p:spPr>
          <a:xfrm>
            <a:off x="0" y="1133475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zh-CN" altLang="en-US">
              <a:ea typeface="Arial" pitchFamily="34" charset="0"/>
            </a:endParaRPr>
          </a:p>
        </p:txBody>
      </p:sp>
      <p:sp>
        <p:nvSpPr>
          <p:cNvPr id="1049637" name="TextBox 6"/>
          <p:cNvSpPr txBox="1"/>
          <p:nvPr/>
        </p:nvSpPr>
        <p:spPr>
          <a:xfrm>
            <a:off x="163512" y="1295400"/>
            <a:ext cx="8763000" cy="397031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>
              <a:buChar char="•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Step 1: From the </a:t>
            </a:r>
            <a:r>
              <a:rPr lang="en-US" altLang="en-US" sz="2800" dirty="0" err="1">
                <a:latin typeface="Times New Roman" pitchFamily="18" charset="0"/>
                <a:ea typeface="Times New Roman" pitchFamily="18" charset="0"/>
              </a:rPr>
              <a:t>minterms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we can write  expression in </a:t>
            </a:r>
            <a:r>
              <a:rPr lang="en-US" altLang="en-US" sz="2400" dirty="0">
                <a:latin typeface="Times New Roman" pitchFamily="18" charset="0"/>
                <a:ea typeface="Times New Roman" pitchFamily="18" charset="0"/>
              </a:rPr>
              <a:t>SOP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form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Y = A’ B’ C + A’ B C +A B’ C + A B C</a:t>
            </a:r>
          </a:p>
          <a:p>
            <a:pPr lvl="0" eaLnBrk="1" latinLnBrk="1" hangingPunct="1">
              <a:buChar char="•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Step 2: Search for common terms for factorization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Y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= A’ B’ C + A’ B C + A B’ C + A B C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 = A’ C ( B + B’) + A  C ( B’ + B)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 = A’ C + A C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 = C ( A’ + A)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           = C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742B22C-6719-4F75-8D51-7C8722F303D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8" name="Content Placeholder 2"/>
          <p:cNvSpPr>
            <a:spLocks noGrp="1"/>
          </p:cNvSpPr>
          <p:nvPr>
            <p:ph idx="1"/>
          </p:nvPr>
        </p:nvSpPr>
        <p:spPr>
          <a:xfrm>
            <a:off x="109537" y="2286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Example3: Simplify the following three variable expression using Boolean algebra   Y = </a:t>
            </a:r>
            <a:r>
              <a:rPr lang="az-Cyrl-AZ" altLang="en-US" sz="2400">
                <a:latin typeface="Times New Roman" pitchFamily="18" charset="0"/>
                <a:ea typeface="Times New Roman" pitchFamily="18" charset="0"/>
              </a:rPr>
              <a:t>Л</a:t>
            </a: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M (3,5,7)</a:t>
            </a:r>
          </a:p>
          <a:p>
            <a:pPr lvl="0">
              <a:buNone/>
            </a:pP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  <a:ea typeface="Times New Roman" pitchFamily="18" charset="0"/>
              </a:rPr>
              <a:t>Solution:                </a:t>
            </a: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Y = </a:t>
            </a:r>
          </a:p>
        </p:txBody>
      </p:sp>
      <p:sp>
        <p:nvSpPr>
          <p:cNvPr id="1049639" name="Rectangle 2"/>
          <p:cNvSpPr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en-US" altLang="en-US"/>
          </a:p>
        </p:txBody>
      </p:sp>
      <p:pic>
        <p:nvPicPr>
          <p:cNvPr id="2097202" name="Picture 1"/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149600" y="1295400"/>
            <a:ext cx="18034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40" name="Rectangle 3"/>
          <p:cNvSpPr/>
          <p:nvPr/>
        </p:nvSpPr>
        <p:spPr>
          <a:xfrm>
            <a:off x="0" y="1133475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endParaRPr lang="zh-CN" altLang="en-US">
              <a:ea typeface="Arial" pitchFamily="34" charset="0"/>
            </a:endParaRPr>
          </a:p>
        </p:txBody>
      </p:sp>
      <p:sp>
        <p:nvSpPr>
          <p:cNvPr id="1049641" name="TextBox 7"/>
          <p:cNvSpPr txBox="1"/>
          <p:nvPr/>
        </p:nvSpPr>
        <p:spPr>
          <a:xfrm>
            <a:off x="163512" y="2057400"/>
            <a:ext cx="8816975" cy="35394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From the </a:t>
            </a:r>
            <a:r>
              <a:rPr lang="en-US" altLang="en-US" sz="2800" dirty="0" err="1">
                <a:latin typeface="Times New Roman" pitchFamily="18" charset="0"/>
                <a:ea typeface="Times New Roman" pitchFamily="18" charset="0"/>
              </a:rPr>
              <a:t>minterms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write expression in SOP form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Y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= A’ B’ C’ + A’ B’ C + A’ B C’ + A B’ C’ + A B C’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= A’ B’ C’ + A B’ C’ + A’ B C’ + A B C’ + A’ B’ C 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</a:t>
            </a:r>
            <a:r>
              <a:rPr lang="en-US" altLang="en-US" sz="2800" dirty="0" smtClean="0">
                <a:latin typeface="Times New Roman" pitchFamily="18" charset="0"/>
                <a:ea typeface="Times New Roman" pitchFamily="18" charset="0"/>
              </a:rPr>
              <a:t>=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B’ C’ (A’ + A) + BC’ ( A’ + A) + A’ B’ C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= B’ C’ + B C’ + A’ B’ C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= C’ ( B’ + B) + A’ B’ C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= C’ + </a:t>
            </a:r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A’ B’ </a:t>
            </a: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C      from A + A’ B = A + B                                  </a:t>
            </a:r>
          </a:p>
          <a:p>
            <a:pPr lvl="0" eaLnBrk="1" latinLnBrk="1" hangingPunct="1"/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                          =   C’ + A’ B’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20C3AE5-91C7-4EC9-B425-2B2493BF379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576832"/>
            <a:ext cx="733869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solidFill>
                  <a:srgbClr val="FF0000"/>
                </a:solidFill>
              </a:rPr>
              <a:t>SIMPLIFICATION </a:t>
            </a:r>
            <a:r>
              <a:rPr sz="2800" spc="-50" dirty="0">
                <a:solidFill>
                  <a:srgbClr val="FF0000"/>
                </a:solidFill>
              </a:rPr>
              <a:t>OF  </a:t>
            </a:r>
            <a:r>
              <a:rPr sz="2800" spc="-85">
                <a:solidFill>
                  <a:srgbClr val="FF0000"/>
                </a:solidFill>
              </a:rPr>
              <a:t>BOOLEAN</a:t>
            </a:r>
            <a:r>
              <a:rPr sz="2800" spc="-305">
                <a:solidFill>
                  <a:srgbClr val="FF0000"/>
                </a:solidFill>
              </a:rPr>
              <a:t> </a:t>
            </a:r>
            <a:r>
              <a:rPr sz="2800" spc="-85" smtClean="0">
                <a:solidFill>
                  <a:srgbClr val="FF0000"/>
                </a:solidFill>
              </a:rPr>
              <a:t>FUNCTIONS</a:t>
            </a:r>
            <a:r>
              <a:rPr lang="en-IN" sz="2800" spc="-85" dirty="0" smtClean="0">
                <a:solidFill>
                  <a:srgbClr val="FF0000"/>
                </a:solidFill>
              </a:rPr>
              <a:t/>
            </a:r>
            <a:br>
              <a:rPr lang="en-IN" sz="2800" spc="-85" dirty="0" smtClean="0">
                <a:solidFill>
                  <a:srgbClr val="FF0000"/>
                </a:solidFill>
              </a:rPr>
            </a:br>
            <a:r>
              <a:rPr lang="en-IN" sz="2800" spc="-85" dirty="0" smtClean="0">
                <a:solidFill>
                  <a:srgbClr val="FF0000"/>
                </a:solidFill>
              </a:rPr>
              <a:t>by using KARNAUG Map</a:t>
            </a:r>
            <a:endParaRPr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5F3FDA5B-95AC-4FEF-89CA-74F8CECEEA66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172" y="461772"/>
            <a:ext cx="7629892" cy="593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06414098-D9A9-4EF8-AB5D-D4E49324B6E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172" y="461772"/>
            <a:ext cx="7629892" cy="593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1FB1410D-DE92-482A-9EB9-71011CC09E43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4172" y="461772"/>
            <a:ext cx="7391755" cy="593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FC88086-8FD4-4251-AD06-B12A3D11115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3600" b="1">
                <a:latin typeface="Times New Roman" pitchFamily="18" charset="0"/>
                <a:ea typeface="Times New Roman" pitchFamily="18" charset="0"/>
              </a:rPr>
              <a:t>Postulate: Identity or Idempotency Property</a:t>
            </a:r>
          </a:p>
        </p:txBody>
      </p:sp>
      <p:sp>
        <p:nvSpPr>
          <p:cNvPr id="1049405" name="Content Placeholder 2"/>
          <p:cNvSpPr>
            <a:spLocks noGrp="1"/>
          </p:cNvSpPr>
          <p:nvPr>
            <p:ph idx="1"/>
          </p:nvPr>
        </p:nvSpPr>
        <p:spPr>
          <a:xfrm>
            <a:off x="163512" y="1600200"/>
            <a:ext cx="8980488" cy="4876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en-US" sz="3700">
                <a:latin typeface="Times New Roman" pitchFamily="18" charset="0"/>
                <a:ea typeface="Times New Roman" pitchFamily="18" charset="0"/>
              </a:rPr>
              <a:t>There exists unique elements 1(one) and 0(zero) such that: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700">
                <a:solidFill>
                  <a:srgbClr val="FF3300"/>
                </a:solidFill>
                <a:latin typeface="Times New Roman" pitchFamily="18" charset="0"/>
                <a:ea typeface="Times New Roman" pitchFamily="18" charset="0"/>
              </a:rPr>
              <a:t>                                      (a) x + x = x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700">
                <a:solidFill>
                  <a:srgbClr val="FF3300"/>
                </a:solidFill>
                <a:latin typeface="Times New Roman" pitchFamily="18" charset="0"/>
                <a:ea typeface="Times New Roman" pitchFamily="18" charset="0"/>
              </a:rPr>
              <a:t>                                            x + 0 = x           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700">
                <a:solidFill>
                  <a:srgbClr val="FF3300"/>
                </a:solidFill>
                <a:latin typeface="Times New Roman" pitchFamily="18" charset="0"/>
                <a:ea typeface="Times New Roman" pitchFamily="18" charset="0"/>
              </a:rPr>
              <a:t>                                      (b) x . x= x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en-US" sz="3700">
                <a:solidFill>
                  <a:srgbClr val="FF3300"/>
                </a:solidFill>
                <a:latin typeface="Times New Roman" pitchFamily="18" charset="0"/>
                <a:ea typeface="Times New Roman" pitchFamily="18" charset="0"/>
              </a:rPr>
              <a:t>                                            x . 1= x</a:t>
            </a:r>
          </a:p>
          <a:p>
            <a:pPr lvl="0">
              <a:lnSpc>
                <a:spcPct val="80000"/>
              </a:lnSpc>
            </a:pPr>
            <a:r>
              <a:rPr lang="en-US" altLang="en-US" sz="3700">
                <a:latin typeface="Times New Roman" pitchFamily="18" charset="0"/>
                <a:ea typeface="Times New Roman" pitchFamily="18" charset="0"/>
              </a:rPr>
              <a:t>Where 0 is the identity element for the </a:t>
            </a:r>
            <a:r>
              <a:rPr lang="en-US" altLang="en-US" sz="37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OR</a:t>
            </a:r>
            <a:r>
              <a:rPr lang="en-US" altLang="en-US" sz="3700">
                <a:latin typeface="Times New Roman" pitchFamily="18" charset="0"/>
                <a:ea typeface="Times New Roman" pitchFamily="18" charset="0"/>
              </a:rPr>
              <a:t> operator and 1 is the identity element for the </a:t>
            </a:r>
            <a:r>
              <a:rPr lang="en-US" altLang="en-US" sz="37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AND </a:t>
            </a:r>
            <a:r>
              <a:rPr lang="en-US" altLang="en-US" sz="3700">
                <a:latin typeface="Times New Roman" pitchFamily="18" charset="0"/>
                <a:ea typeface="Times New Roman" pitchFamily="18" charset="0"/>
              </a:rPr>
              <a:t>operator</a:t>
            </a:r>
          </a:p>
        </p:txBody>
      </p:sp>
      <p:pic>
        <p:nvPicPr>
          <p:cNvPr id="2097175" name="Straight Connector 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6037" y="5327650"/>
            <a:ext cx="579437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6" name="Straight Connector 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48675" y="5327650"/>
            <a:ext cx="63500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D81EF3A4-7842-4F43-899F-E12DD01FDA5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4008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B12B3841-83EB-4080-869A-9C260B50E0F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477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3F9975F1-7438-4C9B-867A-933798B6D359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477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BD8D2254-81D7-427F-B83E-14AC19DA097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5532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FA103A5E-0A31-4348-9CD9-CDD560A34886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5532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08A0F25-4685-4DE2-89D9-2B153CD0A865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762952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FA989145-28B3-4DF1-8978-8E2EAE7C74F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71628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2D1A90FB-9044-4885-8C7F-95581FDE6C9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86752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9287887-0337-47C0-950A-2707466F2FE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86752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96DC4978-0D85-4517-AA19-8E40BBE2E127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2484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5455721-B187-4768-98E5-67377A59158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6" name="Title 1"/>
          <p:cNvSpPr txBox="1"/>
          <p:nvPr/>
        </p:nvSpPr>
        <p:spPr>
          <a:xfrm>
            <a:off x="544512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3700" b="1">
                <a:latin typeface="Times New Roman" pitchFamily="18" charset="0"/>
                <a:ea typeface="Times New Roman" pitchFamily="18" charset="0"/>
              </a:rPr>
              <a:t>Postulate : Complementation Property</a:t>
            </a:r>
          </a:p>
        </p:txBody>
      </p:sp>
      <p:sp>
        <p:nvSpPr>
          <p:cNvPr id="1049407" name="TextBox 4"/>
          <p:cNvSpPr txBox="1"/>
          <p:nvPr/>
        </p:nvSpPr>
        <p:spPr>
          <a:xfrm>
            <a:off x="327025" y="1600200"/>
            <a:ext cx="8816975" cy="1938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>
              <a:buChar char="•"/>
            </a:pPr>
            <a:r>
              <a:rPr lang="en-US" altLang="en-US" sz="4000">
                <a:latin typeface="Times New Roman" pitchFamily="18" charset="0"/>
                <a:ea typeface="Times New Roman" pitchFamily="18" charset="0"/>
              </a:rPr>
              <a:t>For every x in </a:t>
            </a:r>
            <a:r>
              <a:rPr lang="el-GR" altLang="en-US" sz="4000">
                <a:latin typeface="Times New Roman" pitchFamily="18" charset="0"/>
                <a:ea typeface="Times New Roman" pitchFamily="18" charset="0"/>
              </a:rPr>
              <a:t>β</a:t>
            </a:r>
            <a:r>
              <a:rPr lang="en-US" altLang="en-US" sz="4000">
                <a:latin typeface="Times New Roman" pitchFamily="18" charset="0"/>
                <a:ea typeface="Times New Roman" pitchFamily="18" charset="0"/>
              </a:rPr>
              <a:t> there exists a unique element x’ such that:</a:t>
            </a:r>
          </a:p>
          <a:p>
            <a:pPr lvl="0" eaLnBrk="1" latinLnBrk="1" hangingPunct="1"/>
            <a:r>
              <a:rPr lang="en-US" altLang="en-US" sz="4000">
                <a:latin typeface="Times New Roman" pitchFamily="18" charset="0"/>
                <a:ea typeface="Times New Roman" pitchFamily="18" charset="0"/>
              </a:rPr>
              <a:t>                             </a:t>
            </a:r>
            <a:r>
              <a:rPr lang="en-US" altLang="en-US" sz="40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x + x’ = 1     x . x’ = 0</a:t>
            </a:r>
          </a:p>
        </p:txBody>
      </p:sp>
      <p:sp>
        <p:nvSpPr>
          <p:cNvPr id="1049408" name="Title 1"/>
          <p:cNvSpPr txBox="1"/>
          <p:nvPr/>
        </p:nvSpPr>
        <p:spPr>
          <a:xfrm>
            <a:off x="490537" y="3048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algn="ctr" eaLnBrk="1" latinLnBrk="1" hangingPunct="1"/>
            <a:r>
              <a:rPr lang="en-US" altLang="en-US" sz="4400">
                <a:latin typeface="Calibri" pitchFamily="34" charset="0"/>
              </a:rPr>
              <a:t> </a:t>
            </a:r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Properties of 0 and 1 Element</a:t>
            </a:r>
          </a:p>
        </p:txBody>
      </p:sp>
      <p:pic>
        <p:nvPicPr>
          <p:cNvPr id="2097177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32025" y="4038600"/>
            <a:ext cx="4735512" cy="1611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BCF4D536-AF8F-458E-BB39-59050A1E092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5532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ADD51891-4D44-48BD-BB75-A2DDBF2EB64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7818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6996D79-6B69-429F-B40E-C2B29173416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54864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105409D3-7F85-4F6A-9AFB-25B40A5273C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471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Do</a:t>
            </a:r>
            <a:r>
              <a:rPr spc="-265" dirty="0"/>
              <a:t> </a:t>
            </a:r>
            <a:r>
              <a:rPr spc="-90" dirty="0"/>
              <a:t>yourself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46291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82880" algn="r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828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182880" marR="5080" indent="-182880" algn="r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828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676400"/>
            <a:ext cx="3555491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2397251"/>
            <a:ext cx="4200144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3145535"/>
            <a:ext cx="3640836" cy="435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34AECE6-A4CD-4EFD-9CB0-FFE0F26A43B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7818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F8974501-E5CC-42FA-8295-929A735C185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580072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B2C46E39-98B9-44B6-90F0-6889511BE4D5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7056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E96CB89E-321A-402D-B596-CF835167A57D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471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Do</a:t>
            </a:r>
            <a:r>
              <a:rPr spc="-265" dirty="0"/>
              <a:t> </a:t>
            </a:r>
            <a:r>
              <a:rPr spc="-90" dirty="0"/>
              <a:t>yourself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462915" cy="214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A199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752600"/>
            <a:ext cx="4881372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2514600"/>
            <a:ext cx="4581144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3429000"/>
            <a:ext cx="6400800" cy="496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730067CA-5598-44BE-86B7-2531ED55B3CE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7629525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52F1BDD-66D0-4E0F-A9B3-81F9C08614E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200"/>
            <a:ext cx="64008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695740E-F023-4381-99FC-455E9A5ABAB7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2" name="Title 1"/>
          <p:cNvSpPr>
            <a:spLocks noGrp="1"/>
          </p:cNvSpPr>
          <p:nvPr>
            <p:ph type="title"/>
          </p:nvPr>
        </p:nvSpPr>
        <p:spPr>
          <a:xfrm>
            <a:off x="434975" y="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Duality Property</a:t>
            </a:r>
          </a:p>
        </p:txBody>
      </p:sp>
      <p:sp>
        <p:nvSpPr>
          <p:cNvPr id="104941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70104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/>
            <a:r>
              <a:rPr lang="en-US" altLang="en-US">
                <a:latin typeface="Times New Roman" pitchFamily="18" charset="0"/>
                <a:ea typeface="Times New Roman" pitchFamily="18" charset="0"/>
              </a:rPr>
              <a:t>If a Boolean expression is true, the dual of expression also true.</a:t>
            </a:r>
          </a:p>
          <a:p>
            <a:pPr lvl="0"/>
            <a:r>
              <a:rPr lang="en-US" altLang="en-US">
                <a:latin typeface="Times New Roman" pitchFamily="18" charset="0"/>
                <a:ea typeface="Times New Roman" pitchFamily="18" charset="0"/>
              </a:rPr>
              <a:t>To find the dual, follow the following steps:</a:t>
            </a:r>
          </a:p>
          <a:p>
            <a:pPr lvl="0">
              <a:buNone/>
            </a:pPr>
            <a:r>
              <a:rPr lang="en-US" altLang="en-US">
                <a:latin typeface="Times New Roman" pitchFamily="18" charset="0"/>
                <a:ea typeface="Times New Roman" pitchFamily="18" charset="0"/>
              </a:rPr>
              <a:t>    (1) Change + operator to . operator</a:t>
            </a:r>
          </a:p>
          <a:p>
            <a:pPr lvl="0">
              <a:buNone/>
            </a:pPr>
            <a:r>
              <a:rPr lang="en-US" altLang="en-US">
                <a:latin typeface="Times New Roman" pitchFamily="18" charset="0"/>
                <a:ea typeface="Times New Roman" pitchFamily="18" charset="0"/>
              </a:rPr>
              <a:t>    (2) Change </a:t>
            </a:r>
            <a:r>
              <a:rPr lang="en-US" altLang="en-US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.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operator</a:t>
            </a:r>
            <a:r>
              <a:rPr lang="en-US" altLang="en-US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to + operator.</a:t>
            </a:r>
          </a:p>
          <a:p>
            <a:pPr lvl="0">
              <a:buNone/>
            </a:pPr>
            <a:r>
              <a:rPr lang="en-US" altLang="en-US">
                <a:latin typeface="Times New Roman" pitchFamily="18" charset="0"/>
                <a:ea typeface="Times New Roman" pitchFamily="18" charset="0"/>
              </a:rPr>
              <a:t>    (3) Change </a:t>
            </a:r>
            <a:r>
              <a:rPr lang="en-US" altLang="en-US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0 to 1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and</a:t>
            </a:r>
            <a:r>
              <a:rPr lang="en-US" altLang="en-US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 1 to 0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lvl="0"/>
            <a:r>
              <a:rPr lang="en-US" altLang="en-US">
                <a:latin typeface="Times New Roman" pitchFamily="18" charset="0"/>
                <a:ea typeface="Times New Roman" pitchFamily="18" charset="0"/>
              </a:rPr>
              <a:t>Example: Dual of relation </a:t>
            </a:r>
            <a:r>
              <a:rPr lang="en-US" altLang="en-US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X + X’ = 1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is </a:t>
            </a:r>
            <a:r>
              <a:rPr lang="en-US" altLang="en-US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X . X’ =0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.</a:t>
            </a:r>
          </a:p>
          <a:p>
            <a:pPr lvl="0"/>
            <a:r>
              <a:rPr lang="en-US" altLang="en-US">
                <a:latin typeface="Times New Roman" pitchFamily="18" charset="0"/>
                <a:ea typeface="Times New Roman" pitchFamily="18" charset="0"/>
              </a:rPr>
              <a:t>Duality  is a very important property of boolean algebra.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2741838B-629B-4986-8737-893547F1F26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93038" cy="928688"/>
          </a:xfrm>
        </p:spPr>
        <p:txBody>
          <a:bodyPr/>
          <a:lstStyle/>
          <a:p>
            <a:pPr eaLnBrk="1" hangingPunct="1"/>
            <a:r>
              <a:rPr lang="en-US" sz="2800" smtClean="0"/>
              <a:t>SIMPLIFICATION using KARNAUGH MAP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17713"/>
            <a:ext cx="43068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smtClean="0"/>
              <a:t>Exam 2:</a:t>
            </a:r>
            <a:r>
              <a:rPr lang="en-US" sz="18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F=</a:t>
            </a:r>
            <a:r>
              <a:rPr lang="en-US" sz="1400" smtClean="0"/>
              <a:t>∑ m(0,2,8,9,10,11,14,15)</a:t>
            </a:r>
          </a:p>
          <a:p>
            <a:pPr eaLnBrk="1" hangingPunct="1"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buFont typeface="Wingdings" pitchFamily="2" charset="2"/>
              <a:buNone/>
            </a:pPr>
            <a:endParaRPr lang="en-US" sz="14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B9EE29-4691-478F-B924-048CED1722D2}" type="datetime3">
              <a:rPr lang="en-US" smtClean="0"/>
              <a:t>5 May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Manish Kumar(Asst prof,ECE)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/>
          <a:srcRect l="30263" t="31250" r="31946" b="27083"/>
          <a:stretch>
            <a:fillRect/>
          </a:stretch>
        </p:blipFill>
        <p:spPr>
          <a:xfrm>
            <a:off x="2357422" y="1357298"/>
            <a:ext cx="3733800" cy="287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357554" y="4572008"/>
            <a:ext cx="20890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solidFill>
                  <a:srgbClr val="FF0000"/>
                </a:solidFill>
              </a:rPr>
              <a:t>F= A.B’+A.C+B’.D’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B04799E-4F08-4E0F-BDE2-A19AEE43B7C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K map(</a:t>
            </a:r>
            <a:r>
              <a:rPr lang="en-US" dirty="0" err="1" smtClean="0"/>
              <a:t>Karnaugh</a:t>
            </a:r>
            <a:r>
              <a:rPr lang="en-US" dirty="0" smtClean="0"/>
              <a:t> map)</a:t>
            </a:r>
            <a:endParaRPr lang="en-US" dirty="0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125DD9-963E-4C68-BBEC-434C7ED1FEFC}" type="datetime3">
              <a:rPr lang="en-US" sz="1400" smtClean="0"/>
              <a:t>5 May 2021</a:t>
            </a:fld>
            <a:endParaRPr lang="en-US" sz="1400" dirty="0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3519502" cy="365125"/>
          </a:xfrm>
          <a:prstGeom prst="rect">
            <a:avLst/>
          </a:prstGeom>
        </p:spPr>
        <p:txBody>
          <a:bodyPr/>
          <a:lstStyle/>
          <a:p>
            <a:r>
              <a:rPr lang="en-US" sz="1400" dirty="0" smtClean="0"/>
              <a:t>Manish Kumar(Asst </a:t>
            </a:r>
            <a:r>
              <a:rPr lang="en-US" sz="1400" dirty="0" err="1" smtClean="0"/>
              <a:t>prof,ECE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209723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52600"/>
            <a:ext cx="45053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1472" y="500042"/>
            <a:ext cx="8115328" cy="562612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			</a:t>
            </a:r>
            <a:r>
              <a:rPr lang="en-IN" dirty="0" smtClean="0">
                <a:solidFill>
                  <a:srgbClr val="FF0000"/>
                </a:solidFill>
              </a:rPr>
              <a:t>Y= B’+A’C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9579B01F-1736-4DCD-8D73-8BAF26C1A77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85794"/>
            <a:ext cx="388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dirty="0" smtClean="0"/>
              <a:t>Minimize the expression</a:t>
            </a:r>
          </a:p>
          <a:p>
            <a:pPr>
              <a:buNone/>
            </a:pPr>
            <a:r>
              <a:rPr lang="en-IN" sz="2400" dirty="0" smtClean="0"/>
              <a:t>	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		Y= A’BC’D’+A’BC’D+ABC’D’+ABC’D+AB’C’D+A’B’CD’</a:t>
            </a:r>
          </a:p>
          <a:p>
            <a:pPr>
              <a:buNone/>
            </a:pPr>
            <a:r>
              <a:rPr lang="en-IN" sz="2400" dirty="0" smtClean="0"/>
              <a:t> </a:t>
            </a:r>
            <a:endParaRPr lang="en-US" sz="2400" dirty="0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fld id="{48E695AD-258C-4037-A329-AED20530AC23}" type="datetime3">
              <a:rPr lang="en-US" sz="1400" smtClean="0"/>
              <a:t>5 May 2021</a:t>
            </a:fld>
            <a:endParaRPr lang="en-US" sz="1400" dirty="0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400" dirty="0" smtClean="0"/>
              <a:t>Manish Kumar(Asst </a:t>
            </a:r>
            <a:r>
              <a:rPr lang="en-US" sz="1400" dirty="0" err="1" smtClean="0"/>
              <a:t>prof,ECE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Y=A’B’CD’+AC’D+BC’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DD8C038-D1E9-4EA4-884F-6128FC92399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642918"/>
            <a:ext cx="530701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07D393-F9BD-4463-A61B-53457C83AAFD}" type="datetime3">
              <a:rPr lang="en-US" sz="1400" smtClean="0"/>
              <a:t>5 May 2021</a:t>
            </a:fld>
            <a:endParaRPr lang="en-US" sz="1400" dirty="0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3448064" cy="365125"/>
          </a:xfrm>
          <a:prstGeom prst="rect">
            <a:avLst/>
          </a:prstGeom>
        </p:spPr>
        <p:txBody>
          <a:bodyPr/>
          <a:lstStyle/>
          <a:p>
            <a:r>
              <a:rPr lang="en-US" sz="1400" dirty="0" smtClean="0"/>
              <a:t>Manish Kumar(Asst </a:t>
            </a:r>
            <a:r>
              <a:rPr lang="en-US" sz="1400" dirty="0" err="1" smtClean="0"/>
              <a:t>prof,ECE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2097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1"/>
            <a:ext cx="5619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5638799" cy="327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5257800"/>
            <a:ext cx="25812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51" name="Picture 7" descr="K136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657600"/>
            <a:ext cx="3784600" cy="1852613"/>
          </a:xfrm>
          <a:prstGeom prst="rect">
            <a:avLst/>
          </a:prstGeom>
          <a:noFill/>
        </p:spPr>
      </p:pic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  <a:noFill/>
          <a:ln/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charset="0"/>
              </a:rPr>
              <a:t>Simplify the function by using K-map</a:t>
            </a:r>
            <a:endParaRPr lang="en-US" sz="2600" dirty="0">
              <a:latin typeface="Arial" charset="0"/>
            </a:endParaRPr>
          </a:p>
          <a:p>
            <a:pPr>
              <a:spcBef>
                <a:spcPct val="10000"/>
              </a:spcBef>
              <a:spcAft>
                <a:spcPts val="500"/>
              </a:spcAft>
            </a:pPr>
            <a:endParaRPr lang="en-US" sz="2600" dirty="0">
              <a:latin typeface="Arial" charset="0"/>
            </a:endParaRPr>
          </a:p>
          <a:p>
            <a:pPr>
              <a:spcBef>
                <a:spcPct val="10000"/>
              </a:spcBef>
              <a:buNone/>
            </a:pPr>
            <a:endParaRPr lang="en-US" sz="2600" dirty="0">
              <a:latin typeface="Arial" charset="0"/>
            </a:endParaRPr>
          </a:p>
        </p:txBody>
      </p:sp>
      <p:sp>
        <p:nvSpPr>
          <p:cNvPr id="543756" name="Rectangle 12"/>
          <p:cNvSpPr>
            <a:spLocks noGrp="1" noChangeArrowheads="1"/>
          </p:cNvSpPr>
          <p:nvPr>
            <p:ph type="title"/>
          </p:nvPr>
        </p:nvSpPr>
        <p:spPr>
          <a:xfrm>
            <a:off x="1866900" y="152400"/>
            <a:ext cx="5410200" cy="914400"/>
          </a:xfrm>
          <a:noFill/>
          <a:ln/>
        </p:spPr>
        <p:txBody>
          <a:bodyPr/>
          <a:lstStyle/>
          <a:p>
            <a:r>
              <a:rPr lang="en-US" sz="2400" dirty="0" smtClean="0"/>
              <a:t> K-map </a:t>
            </a:r>
            <a:r>
              <a:rPr lang="en-US" sz="2400" dirty="0"/>
              <a:t>Simplification for Three Variables </a:t>
            </a:r>
          </a:p>
        </p:txBody>
      </p:sp>
      <p:pic>
        <p:nvPicPr>
          <p:cNvPr id="543757" name="Picture 13" descr="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133600"/>
            <a:ext cx="7839075" cy="498475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F7B1EA04-4B41-4F5F-B641-CB50AEC00EB1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8" name="Picture 6" descr="K13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357298"/>
            <a:ext cx="5072098" cy="3643338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4206004-C1F0-44B8-9AEA-1779134BD31F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 descr="K136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322763"/>
            <a:ext cx="3848100" cy="1895475"/>
          </a:xfrm>
          <a:prstGeom prst="rect">
            <a:avLst/>
          </a:prstGeom>
          <a:noFill/>
        </p:spPr>
      </p:pic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  <a:noFill/>
          <a:ln/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charset="0"/>
              </a:rPr>
              <a:t>The green group in the top row tells us that only the value of </a:t>
            </a:r>
            <a:r>
              <a:rPr lang="en-US" sz="2600" i="1" dirty="0" smtClean="0">
                <a:latin typeface="Arial" charset="0"/>
              </a:rPr>
              <a:t>x</a:t>
            </a:r>
            <a:r>
              <a:rPr lang="en-US" sz="2600" dirty="0" smtClean="0">
                <a:latin typeface="Arial" charset="0"/>
              </a:rPr>
              <a:t> is significant in that group.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 dirty="0" smtClean="0">
                <a:latin typeface="Arial" charset="0"/>
              </a:rPr>
              <a:t>We see that it is complemented in that row, so the other term of the reduced function is     .</a:t>
            </a:r>
            <a:endParaRPr lang="en-US" sz="2600" dirty="0">
              <a:latin typeface="Arial" charset="0"/>
            </a:endParaRPr>
          </a:p>
          <a:p>
            <a:pPr>
              <a:spcBef>
                <a:spcPct val="10000"/>
              </a:spcBef>
            </a:pPr>
            <a:r>
              <a:rPr lang="en-US" sz="2600" dirty="0" smtClean="0">
                <a:latin typeface="Arial" charset="0"/>
              </a:rPr>
              <a:t>Our </a:t>
            </a:r>
            <a:r>
              <a:rPr lang="en-US" sz="2600" dirty="0">
                <a:latin typeface="Arial" charset="0"/>
              </a:rPr>
              <a:t>reduced function is:</a:t>
            </a:r>
          </a:p>
        </p:txBody>
      </p:sp>
      <p:pic>
        <p:nvPicPr>
          <p:cNvPr id="547855" name="Picture 15" descr="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435350"/>
            <a:ext cx="2919413" cy="450850"/>
          </a:xfrm>
          <a:prstGeom prst="rect">
            <a:avLst/>
          </a:prstGeom>
          <a:noFill/>
        </p:spPr>
      </p:pic>
      <p:pic>
        <p:nvPicPr>
          <p:cNvPr id="547857" name="Picture 17" descr="18"/>
          <p:cNvPicPr>
            <a:picLocks noChangeAspect="1" noChangeArrowheads="1"/>
          </p:cNvPicPr>
          <p:nvPr/>
        </p:nvPicPr>
        <p:blipFill>
          <a:blip r:embed="rId4"/>
          <a:srcRect l="73093" r="16437"/>
          <a:stretch>
            <a:fillRect/>
          </a:stretch>
        </p:blipFill>
        <p:spPr bwMode="auto">
          <a:xfrm>
            <a:off x="6248400" y="2924175"/>
            <a:ext cx="306388" cy="45085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F73812FC-A28B-4A48-A707-9C06A5D64172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7" name="Title 1"/>
          <p:cNvSpPr>
            <a:spLocks noGrp="1"/>
          </p:cNvSpPr>
          <p:nvPr>
            <p:ph type="title"/>
          </p:nvPr>
        </p:nvSpPr>
        <p:spPr>
          <a:xfrm>
            <a:off x="490537" y="2362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sz="4000" b="1">
                <a:latin typeface="Times New Roman" pitchFamily="18" charset="0"/>
                <a:ea typeface="Times New Roman" pitchFamily="18" charset="0"/>
              </a:rPr>
              <a:t>Basic Boolean Theorems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A5A9598B-7210-42FA-9A55-6A2A45279F40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6" name="Picture 8" descr="K1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785926"/>
            <a:ext cx="6357982" cy="3786214"/>
          </a:xfrm>
          <a:prstGeom prst="rect">
            <a:avLst/>
          </a:prstGeom>
          <a:noFill/>
        </p:spPr>
      </p:pic>
      <p:sp>
        <p:nvSpPr>
          <p:cNvPr id="549898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dirty="0" err="1" smtClean="0"/>
              <a:t>Kmap</a:t>
            </a:r>
            <a:r>
              <a:rPr lang="en-US" dirty="0" smtClean="0"/>
              <a:t> </a:t>
            </a:r>
            <a:r>
              <a:rPr lang="en-US" dirty="0"/>
              <a:t>Simplification for Four Variables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896873A2-7E25-4AC0-B8A2-B1C6F097C6AC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295400"/>
            <a:ext cx="8660207" cy="1905000"/>
          </a:xfrm>
          <a:noFill/>
          <a:ln/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IN" sz="2600" dirty="0" smtClean="0">
                <a:latin typeface="Arial" charset="0"/>
              </a:rPr>
              <a:t>Simplify the given function by using K-map</a:t>
            </a:r>
            <a:endParaRPr lang="en-US" sz="2600" dirty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>
              <a:latin typeface="Arial" charset="0"/>
            </a:endParaRPr>
          </a:p>
          <a:p>
            <a:pPr>
              <a:spcBef>
                <a:spcPct val="10000"/>
              </a:spcBef>
            </a:pPr>
            <a:endParaRPr lang="en-US" sz="2600" dirty="0">
              <a:latin typeface="Arial" charset="0"/>
            </a:endParaRPr>
          </a:p>
          <a:p>
            <a:pPr lvl="1">
              <a:spcBef>
                <a:spcPct val="0"/>
              </a:spcBef>
            </a:pPr>
            <a:r>
              <a:rPr lang="en-US" sz="2400" dirty="0"/>
              <a:t>Can you identify (only)  three groups in this </a:t>
            </a:r>
            <a:r>
              <a:rPr lang="en-US" sz="2400" dirty="0" err="1"/>
              <a:t>Kmap</a:t>
            </a:r>
            <a:r>
              <a:rPr lang="en-US" sz="2400" dirty="0"/>
              <a:t>?</a:t>
            </a:r>
            <a:endParaRPr lang="en-US" sz="2200" dirty="0">
              <a:latin typeface="Arial" charset="0"/>
            </a:endParaRPr>
          </a:p>
        </p:txBody>
      </p:sp>
      <p:pic>
        <p:nvPicPr>
          <p:cNvPr id="553989" name="Picture 5" descr="K13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0275" y="3579813"/>
            <a:ext cx="4067982" cy="2439987"/>
          </a:xfrm>
          <a:prstGeom prst="rect">
            <a:avLst/>
          </a:prstGeom>
          <a:noFill/>
        </p:spPr>
      </p:pic>
      <p:pic>
        <p:nvPicPr>
          <p:cNvPr id="553995" name="Picture 11" descr="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81225"/>
            <a:ext cx="7786742" cy="820738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EACB8A4A-D279-414E-A8FD-8E89C24E1230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4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			Hence: </a:t>
            </a:r>
            <a:r>
              <a:rPr lang="en-IN" sz="2400" b="1" dirty="0" smtClean="0">
                <a:solidFill>
                  <a:srgbClr val="FF0000"/>
                </a:solidFill>
              </a:rPr>
              <a:t>F</a:t>
            </a:r>
            <a:r>
              <a:rPr lang="en-IN" sz="2400" b="1" dirty="0" smtClean="0">
                <a:solidFill>
                  <a:srgbClr val="FF0000"/>
                </a:solidFill>
              </a:rPr>
              <a:t>= X’Y’+W’YZ’+X’Z’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56039" name="Picture 7" descr="K137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500042"/>
            <a:ext cx="3967163" cy="259397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29BC16B2-D218-4AC0-ADF3-C2E42369A7D4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  <a:noFill/>
          <a:ln/>
        </p:spPr>
        <p:txBody>
          <a:bodyPr/>
          <a:lstStyle/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>
                <a:latin typeface="Arial" charset="0"/>
              </a:rPr>
              <a:t>It is possible to have a choice as to how to pick groups within a Kmap, while keeping the groups as large as possible.</a:t>
            </a:r>
          </a:p>
          <a:p>
            <a:pPr>
              <a:spcBef>
                <a:spcPct val="10000"/>
              </a:spcBef>
              <a:spcAft>
                <a:spcPts val="500"/>
              </a:spcAft>
            </a:pPr>
            <a:r>
              <a:rPr lang="en-US" sz="2600">
                <a:latin typeface="Arial" charset="0"/>
              </a:rPr>
              <a:t>The (different) functions that result from the groupings below are logically equivalent.</a:t>
            </a:r>
          </a:p>
        </p:txBody>
      </p:sp>
      <p:pic>
        <p:nvPicPr>
          <p:cNvPr id="558085" name="Picture 5" descr="K138B"/>
          <p:cNvPicPr>
            <a:picLocks noChangeAspect="1" noChangeArrowheads="1"/>
          </p:cNvPicPr>
          <p:nvPr/>
        </p:nvPicPr>
        <p:blipFill>
          <a:blip r:embed="rId3"/>
          <a:srcRect l="6583" r="6583" b="17561"/>
          <a:stretch>
            <a:fillRect/>
          </a:stretch>
        </p:blipFill>
        <p:spPr bwMode="auto">
          <a:xfrm>
            <a:off x="4737100" y="3689350"/>
            <a:ext cx="3492500" cy="2330450"/>
          </a:xfrm>
          <a:prstGeom prst="rect">
            <a:avLst/>
          </a:prstGeom>
          <a:noFill/>
        </p:spPr>
      </p:pic>
      <p:pic>
        <p:nvPicPr>
          <p:cNvPr id="558086" name="Picture 6" descr="K138C"/>
          <p:cNvPicPr>
            <a:picLocks noChangeAspect="1" noChangeArrowheads="1"/>
          </p:cNvPicPr>
          <p:nvPr/>
        </p:nvPicPr>
        <p:blipFill>
          <a:blip r:embed="rId4"/>
          <a:srcRect l="5486" r="5486" b="17561"/>
          <a:stretch>
            <a:fillRect/>
          </a:stretch>
        </p:blipFill>
        <p:spPr bwMode="auto">
          <a:xfrm>
            <a:off x="1006475" y="3689350"/>
            <a:ext cx="3565525" cy="2320925"/>
          </a:xfrm>
          <a:prstGeom prst="rect">
            <a:avLst/>
          </a:prstGeom>
          <a:noFill/>
        </p:spPr>
      </p:pic>
      <p:sp>
        <p:nvSpPr>
          <p:cNvPr id="55808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  <a:noFill/>
          <a:ln/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Simplification for Four Variables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E3386315-712F-44A1-B864-3F663F59D28D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838200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Quine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and </a:t>
            </a:r>
            <a:r>
              <a:rPr lang="en-US" sz="2800" b="1" dirty="0" err="1" smtClean="0">
                <a:solidFill>
                  <a:srgbClr val="FF0000"/>
                </a:solidFill>
              </a:rPr>
              <a:t>McCluskey</a:t>
            </a:r>
            <a:r>
              <a:rPr lang="en-US" sz="2800" b="1" dirty="0" smtClean="0">
                <a:solidFill>
                  <a:srgbClr val="FF0000"/>
                </a:solidFill>
              </a:rPr>
              <a:t> -</a:t>
            </a:r>
            <a:r>
              <a:rPr lang="en-US" sz="2000" b="1" dirty="0" smtClean="0">
                <a:solidFill>
                  <a:srgbClr val="00B050"/>
                </a:solidFill>
              </a:rPr>
              <a:t>’QM’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method (</a:t>
            </a:r>
            <a:r>
              <a:rPr lang="en-US" altLang="ko-KR" sz="2800" b="1" dirty="0" smtClean="0">
                <a:solidFill>
                  <a:srgbClr val="FF0000"/>
                </a:solidFill>
                <a:ea typeface="굴림" pitchFamily="50" charset="-127"/>
              </a:rPr>
              <a:t>Table </a:t>
            </a:r>
            <a:r>
              <a:rPr lang="en-US" altLang="ko-KR" sz="2800" b="1" dirty="0" smtClean="0">
                <a:solidFill>
                  <a:srgbClr val="FF0000"/>
                </a:solidFill>
                <a:ea typeface="굴림" pitchFamily="50" charset="-127"/>
              </a:rPr>
              <a:t>Method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2800" b="1" dirty="0" smtClean="0">
                <a:solidFill>
                  <a:srgbClr val="FF0000"/>
                </a:solidFill>
                <a:ea typeface="굴림" pitchFamily="50" charset="-127"/>
              </a:rPr>
              <a:t> </a:t>
            </a:r>
            <a:endParaRPr lang="en-US" altLang="ko-KR" sz="2800" b="1" dirty="0">
              <a:solidFill>
                <a:srgbClr val="FF0000"/>
              </a:solidFill>
              <a:ea typeface="굴림" pitchFamily="50" charset="-127"/>
            </a:endParaRPr>
          </a:p>
        </p:txBody>
      </p:sp>
      <p:graphicFrame>
        <p:nvGraphicFramePr>
          <p:cNvPr id="332800" name="Object 3072"/>
          <p:cNvGraphicFramePr>
            <a:graphicFrameLocks noChangeAspect="1"/>
          </p:cNvGraphicFramePr>
          <p:nvPr/>
        </p:nvGraphicFramePr>
        <p:xfrm>
          <a:off x="531813" y="1365250"/>
          <a:ext cx="8410575" cy="1179513"/>
        </p:xfrm>
        <a:graphic>
          <a:graphicData uri="http://schemas.openxmlformats.org/presentationml/2006/ole">
            <p:oleObj spid="_x0000_s1026" name="Document" r:id="rId3" imgW="8417581" imgH="1192227" progId="Word.Document.8">
              <p:embed/>
            </p:oleObj>
          </a:graphicData>
        </a:graphic>
      </p:graphicFrame>
      <p:graphicFrame>
        <p:nvGraphicFramePr>
          <p:cNvPr id="332801" name="Object 3073"/>
          <p:cNvGraphicFramePr>
            <a:graphicFrameLocks noChangeAspect="1"/>
          </p:cNvGraphicFramePr>
          <p:nvPr/>
        </p:nvGraphicFramePr>
        <p:xfrm>
          <a:off x="536575" y="2586038"/>
          <a:ext cx="7883525" cy="3859212"/>
        </p:xfrm>
        <a:graphic>
          <a:graphicData uri="http://schemas.openxmlformats.org/presentationml/2006/ole">
            <p:oleObj spid="_x0000_s1027" name="Document" r:id="rId4" imgW="7891865" imgH="3875909" progId="Word.Document.8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9801E606-6D5A-4AC2-898F-D9828EFFE609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838200"/>
          </a:xfrm>
        </p:spPr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ea typeface="굴림" pitchFamily="50" charset="-127"/>
              </a:rPr>
              <a:t>An Example:</a:t>
            </a:r>
            <a:r>
              <a:rPr lang="en-US" altLang="ko-KR">
                <a:solidFill>
                  <a:schemeClr val="tx1"/>
                </a:solidFill>
                <a:ea typeface="굴림" pitchFamily="50" charset="-127"/>
              </a:rPr>
              <a:t> </a:t>
            </a:r>
            <a:r>
              <a:rPr lang="en-US" altLang="ko-KR" b="1">
                <a:solidFill>
                  <a:schemeClr val="tx1"/>
                </a:solidFill>
                <a:ea typeface="굴림" pitchFamily="50" charset="-127"/>
              </a:rPr>
              <a:t>F(x,y,z)=</a:t>
            </a:r>
            <a:r>
              <a:rPr lang="en-US" altLang="ko-KR" b="1">
                <a:solidFill>
                  <a:schemeClr val="tx1"/>
                </a:solidFill>
                <a:ea typeface="굴림" pitchFamily="50" charset="-127"/>
                <a:sym typeface="Symbol" pitchFamily="18" charset="2"/>
              </a:rPr>
              <a:t> m</a:t>
            </a:r>
            <a:r>
              <a:rPr lang="en-US" altLang="ko-KR" b="1">
                <a:solidFill>
                  <a:schemeClr val="tx1"/>
                </a:solidFill>
                <a:ea typeface="굴림" pitchFamily="50" charset="-127"/>
              </a:rPr>
              <a:t>(2,3,6,7)</a:t>
            </a: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762000" y="1371600"/>
          <a:ext cx="7258050" cy="427038"/>
        </p:xfrm>
        <a:graphic>
          <a:graphicData uri="http://schemas.openxmlformats.org/presentationml/2006/ole">
            <p:oleObj spid="_x0000_s119810" name="Document" r:id="rId3" imgW="7245000" imgH="435960" progId="Word.Document.8">
              <p:embed/>
            </p:oleObj>
          </a:graphicData>
        </a:graphic>
      </p:graphicFrame>
      <p:graphicFrame>
        <p:nvGraphicFramePr>
          <p:cNvPr id="237572" name="Object 4"/>
          <p:cNvGraphicFramePr>
            <a:graphicFrameLocks noChangeAspect="1"/>
          </p:cNvGraphicFramePr>
          <p:nvPr/>
        </p:nvGraphicFramePr>
        <p:xfrm>
          <a:off x="1905000" y="1752600"/>
          <a:ext cx="6727825" cy="2609850"/>
        </p:xfrm>
        <a:graphic>
          <a:graphicData uri="http://schemas.openxmlformats.org/presentationml/2006/ole">
            <p:oleObj spid="_x0000_s119811" name="Document" r:id="rId4" imgW="6809400" imgH="2691360" progId="Word.Document.8">
              <p:embed/>
            </p:oleObj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735013" y="4191000"/>
          <a:ext cx="6883400" cy="2147888"/>
        </p:xfrm>
        <a:graphic>
          <a:graphicData uri="http://schemas.openxmlformats.org/presentationml/2006/ole">
            <p:oleObj spid="_x0000_s119812" name="Document" r:id="rId5" imgW="7635240" imgH="2383560" progId="Word.Document.8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201453E-567D-4A61-9E3B-E0079221B20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225538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ea typeface="굴림" pitchFamily="50" charset="-127"/>
              </a:rPr>
              <a:t>Results - Step 2</a:t>
            </a:r>
          </a:p>
        </p:txBody>
      </p:sp>
      <p:graphicFrame>
        <p:nvGraphicFramePr>
          <p:cNvPr id="333824" name="Object 0"/>
          <p:cNvGraphicFramePr>
            <a:graphicFrameLocks noChangeAspect="1"/>
          </p:cNvGraphicFramePr>
          <p:nvPr/>
        </p:nvGraphicFramePr>
        <p:xfrm>
          <a:off x="809625" y="1581150"/>
          <a:ext cx="6923088" cy="2546350"/>
        </p:xfrm>
        <a:graphic>
          <a:graphicData uri="http://schemas.openxmlformats.org/presentationml/2006/ole">
            <p:oleObj spid="_x0000_s120834" name="Document" r:id="rId3" imgW="7788706" imgH="2867774" progId="Word.Document.8">
              <p:embed/>
            </p:oleObj>
          </a:graphicData>
        </a:graphic>
      </p:graphicFrame>
      <p:graphicFrame>
        <p:nvGraphicFramePr>
          <p:cNvPr id="333825" name="Object 1"/>
          <p:cNvGraphicFramePr>
            <a:graphicFrameLocks noChangeAspect="1"/>
          </p:cNvGraphicFramePr>
          <p:nvPr/>
        </p:nvGraphicFramePr>
        <p:xfrm>
          <a:off x="987425" y="4146550"/>
          <a:ext cx="7594600" cy="1874838"/>
        </p:xfrm>
        <a:graphic>
          <a:graphicData uri="http://schemas.openxmlformats.org/presentationml/2006/ole">
            <p:oleObj spid="_x0000_s120835" name="Document" r:id="rId4" imgW="7604640" imgH="1874520" progId="Word.Document.8">
              <p:embed/>
            </p:oleObj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F3BE377-FF65-4493-83E4-8D7BB5B52C20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15410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ea typeface="굴림" pitchFamily="50" charset="-127"/>
              </a:rPr>
              <a:t>Step 3</a:t>
            </a:r>
          </a:p>
        </p:txBody>
      </p:sp>
      <p:graphicFrame>
        <p:nvGraphicFramePr>
          <p:cNvPr id="239620" name="Object 4"/>
          <p:cNvGraphicFramePr>
            <a:graphicFrameLocks noChangeAspect="1"/>
          </p:cNvGraphicFramePr>
          <p:nvPr/>
        </p:nvGraphicFramePr>
        <p:xfrm>
          <a:off x="531813" y="4111625"/>
          <a:ext cx="7980362" cy="790575"/>
        </p:xfrm>
        <a:graphic>
          <a:graphicData uri="http://schemas.openxmlformats.org/presentationml/2006/ole">
            <p:oleObj spid="_x0000_s121858" name="Document" r:id="rId3" imgW="7934040" imgH="789480" progId="Word.Document.8">
              <p:embed/>
            </p:oleObj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/>
        </p:nvGraphicFramePr>
        <p:xfrm>
          <a:off x="2071670" y="4572008"/>
          <a:ext cx="5476875" cy="1782762"/>
        </p:xfrm>
        <a:graphic>
          <a:graphicData uri="http://schemas.openxmlformats.org/presentationml/2006/ole">
            <p:oleObj spid="_x0000_s121859" name="Document" r:id="rId4" imgW="5486400" imgH="1792080" progId="Word.Document.8">
              <p:embed/>
            </p:oleObj>
          </a:graphicData>
        </a:graphic>
      </p:graphicFrame>
      <p:graphicFrame>
        <p:nvGraphicFramePr>
          <p:cNvPr id="239622" name="Object 6"/>
          <p:cNvGraphicFramePr>
            <a:graphicFrameLocks noChangeAspect="1"/>
          </p:cNvGraphicFramePr>
          <p:nvPr/>
        </p:nvGraphicFramePr>
        <p:xfrm>
          <a:off x="809625" y="1581150"/>
          <a:ext cx="6923088" cy="2546350"/>
        </p:xfrm>
        <a:graphic>
          <a:graphicData uri="http://schemas.openxmlformats.org/presentationml/2006/ole">
            <p:oleObj spid="_x0000_s121860" name="Document" r:id="rId5" imgW="7778157" imgH="2871150" progId="Word.Document.8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283D97C0-03D2-4A6D-B313-7C7BBA1761D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1082661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ea typeface="굴림" pitchFamily="50" charset="-127"/>
              </a:rPr>
              <a:t>The Results of Step 3</a:t>
            </a:r>
          </a:p>
        </p:txBody>
      </p:sp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992188" y="1293813"/>
          <a:ext cx="7691437" cy="2357437"/>
        </p:xfrm>
        <a:graphic>
          <a:graphicData uri="http://schemas.openxmlformats.org/presentationml/2006/ole">
            <p:oleObj spid="_x0000_s122882" name="Document" r:id="rId3" imgW="9285259" imgH="2852312" progId="Word.Document.8">
              <p:embed/>
            </p:oleObj>
          </a:graphicData>
        </a:graphic>
      </p:graphicFrame>
      <p:graphicFrame>
        <p:nvGraphicFramePr>
          <p:cNvPr id="240647" name="Object 7"/>
          <p:cNvGraphicFramePr>
            <a:graphicFrameLocks noChangeAspect="1"/>
          </p:cNvGraphicFramePr>
          <p:nvPr/>
        </p:nvGraphicFramePr>
        <p:xfrm>
          <a:off x="836613" y="3735388"/>
          <a:ext cx="7470775" cy="1228725"/>
        </p:xfrm>
        <a:graphic>
          <a:graphicData uri="http://schemas.openxmlformats.org/presentationml/2006/ole">
            <p:oleObj spid="_x0000_s122883" name="Document" r:id="rId4" imgW="7479161" imgH="1229817" progId="Word.Document.8">
              <p:embed/>
            </p:oleObj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839788" y="4881563"/>
          <a:ext cx="7929562" cy="1123950"/>
        </p:xfrm>
        <a:graphic>
          <a:graphicData uri="http://schemas.openxmlformats.org/presentationml/2006/ole">
            <p:oleObj spid="_x0000_s122884" name="Document" r:id="rId5" imgW="7915680" imgH="1155240" progId="Word.Document.8">
              <p:embed/>
            </p:oleObj>
          </a:graphicData>
        </a:graphic>
      </p:graphicFrame>
      <p:graphicFrame>
        <p:nvGraphicFramePr>
          <p:cNvPr id="240649" name="Object 9"/>
          <p:cNvGraphicFramePr>
            <a:graphicFrameLocks noChangeAspect="1"/>
          </p:cNvGraphicFramePr>
          <p:nvPr/>
        </p:nvGraphicFramePr>
        <p:xfrm>
          <a:off x="6096000" y="5562600"/>
          <a:ext cx="2105025" cy="347663"/>
        </p:xfrm>
        <a:graphic>
          <a:graphicData uri="http://schemas.openxmlformats.org/presentationml/2006/ole">
            <p:oleObj spid="_x0000_s122885" name="Document" r:id="rId6" imgW="2129040" imgH="35460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21E1A442-943C-476B-9ABF-F0D8FF2A5A8A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414450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ea typeface="굴림" pitchFamily="50" charset="-127"/>
              </a:rPr>
              <a:t>Computational Complexity Issues</a:t>
            </a:r>
          </a:p>
        </p:txBody>
      </p:sp>
      <p:graphicFrame>
        <p:nvGraphicFramePr>
          <p:cNvPr id="241667" name="Object 3"/>
          <p:cNvGraphicFramePr>
            <a:graphicFrameLocks noChangeAspect="1"/>
          </p:cNvGraphicFramePr>
          <p:nvPr/>
        </p:nvGraphicFramePr>
        <p:xfrm>
          <a:off x="690563" y="1357298"/>
          <a:ext cx="7835900" cy="928694"/>
        </p:xfrm>
        <a:graphic>
          <a:graphicData uri="http://schemas.openxmlformats.org/presentationml/2006/ole">
            <p:oleObj spid="_x0000_s123906" name="Document" r:id="rId3" imgW="7848720" imgH="1078920" progId="Word.Document.8">
              <p:embed/>
            </p:oleObj>
          </a:graphicData>
        </a:graphic>
      </p:graphicFrame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762000" y="2444750"/>
          <a:ext cx="7577138" cy="1436688"/>
        </p:xfrm>
        <a:graphic>
          <a:graphicData uri="http://schemas.openxmlformats.org/presentationml/2006/ole">
            <p:oleObj spid="_x0000_s123907" name="Document" r:id="rId4" imgW="7577280" imgH="1444680" progId="Word.Document.8">
              <p:embed/>
            </p:oleObj>
          </a:graphicData>
        </a:graphic>
      </p:graphicFrame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690563" y="3968750"/>
          <a:ext cx="8035925" cy="1149350"/>
        </p:xfrm>
        <a:graphic>
          <a:graphicData uri="http://schemas.openxmlformats.org/presentationml/2006/ole">
            <p:oleObj spid="_x0000_s123908" name="Document" r:id="rId5" imgW="8040600" imgH="1155240" progId="Word.Document.8">
              <p:embed/>
            </p:oleObj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690563" y="5175250"/>
          <a:ext cx="7231062" cy="1050925"/>
        </p:xfrm>
        <a:graphic>
          <a:graphicData uri="http://schemas.openxmlformats.org/presentationml/2006/ole">
            <p:oleObj spid="_x0000_s123909" name="Document" r:id="rId6" imgW="7382160" imgH="1091160" progId="Word.Document.8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7E20841D-0F28-499D-B428-CD1AAFBC7C1B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8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ctr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</a:lstStyle>
          <a:p>
            <a:pPr lvl="0"/>
            <a:r>
              <a:rPr lang="en-US" altLang="en-US" b="1">
                <a:latin typeface="Times New Roman" pitchFamily="18" charset="0"/>
                <a:ea typeface="Times New Roman" pitchFamily="18" charset="0"/>
              </a:rPr>
              <a:t>Theorem1 : Idempotency</a:t>
            </a:r>
          </a:p>
        </p:txBody>
      </p:sp>
      <p:sp>
        <p:nvSpPr>
          <p:cNvPr id="1049419" name="Content Placeholder 2"/>
          <p:cNvSpPr>
            <a:spLocks noGrp="1"/>
          </p:cNvSpPr>
          <p:nvPr>
            <p:ph idx="1"/>
          </p:nvPr>
        </p:nvSpPr>
        <p:spPr>
          <a:xfrm>
            <a:off x="109537" y="1600200"/>
            <a:ext cx="4516437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fontAlgn="base" latin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lang="en-US" altLang="en-US" sz="3700" dirty="0">
                <a:latin typeface="Times New Roman" pitchFamily="18" charset="0"/>
                <a:ea typeface="Times New Roman" pitchFamily="18" charset="0"/>
              </a:rPr>
              <a:t>(a)   </a:t>
            </a:r>
            <a:r>
              <a:rPr lang="en-US" altLang="en-US" sz="2900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+ A = A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900" b="1" dirty="0">
                <a:latin typeface="Times New Roman" pitchFamily="18" charset="0"/>
                <a:ea typeface="Times New Roman" pitchFamily="18" charset="0"/>
              </a:rPr>
              <a:t>Proof:  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A + A = (A + A) . 1     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          = (A + A). (A + A’) 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     </a:t>
            </a:r>
            <a:r>
              <a:rPr lang="en-US" altLang="en-US" sz="2900" dirty="0" smtClean="0">
                <a:latin typeface="Times New Roman" pitchFamily="18" charset="0"/>
                <a:ea typeface="Times New Roman" pitchFamily="18" charset="0"/>
              </a:rPr>
              <a:t>= </a:t>
            </a: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A </a:t>
            </a:r>
            <a:r>
              <a:rPr lang="en-US" altLang="en-US" sz="2900" dirty="0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 + A </a:t>
            </a:r>
            <a:r>
              <a:rPr lang="en-US" altLang="en-US" sz="2900" dirty="0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’ + A </a:t>
            </a:r>
            <a:r>
              <a:rPr lang="en-US" altLang="en-US" sz="2900" dirty="0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 + A </a:t>
            </a:r>
            <a:r>
              <a:rPr lang="en-US" altLang="en-US" sz="2900" dirty="0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’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		  = A </a:t>
            </a:r>
            <a:r>
              <a:rPr lang="en-US" altLang="en-US" sz="2900" dirty="0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+ A </a:t>
            </a:r>
            <a:r>
              <a:rPr lang="en-US" altLang="en-US" sz="2900" dirty="0" err="1"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’ 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          = A + 0</a:t>
            </a:r>
          </a:p>
          <a:p>
            <a:pPr lvl="0">
              <a:lnSpc>
                <a:spcPct val="90000"/>
              </a:lnSpc>
              <a:buNone/>
            </a:pPr>
            <a:r>
              <a:rPr lang="en-US" altLang="en-US" sz="2900" dirty="0">
                <a:latin typeface="Times New Roman" pitchFamily="18" charset="0"/>
                <a:ea typeface="Times New Roman" pitchFamily="18" charset="0"/>
              </a:rPr>
              <a:t>          =A</a:t>
            </a:r>
          </a:p>
          <a:p>
            <a:pPr lvl="0">
              <a:lnSpc>
                <a:spcPct val="90000"/>
              </a:lnSpc>
              <a:buNone/>
            </a:pPr>
            <a:endParaRPr lang="en-US" altLang="en-US" sz="3000" dirty="0"/>
          </a:p>
        </p:txBody>
      </p:sp>
      <p:sp>
        <p:nvSpPr>
          <p:cNvPr id="1049420" name="TextBox 3"/>
          <p:cNvSpPr txBox="1"/>
          <p:nvPr/>
        </p:nvSpPr>
        <p:spPr>
          <a:xfrm>
            <a:off x="5006975" y="1524000"/>
            <a:ext cx="3919537" cy="32924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 eaLnBrk="1" latinLnBrk="1" hangingPunct="1"/>
            <a:r>
              <a:rPr lang="en-US" altLang="en-US" sz="4000">
                <a:latin typeface="Times New Roman" pitchFamily="18" charset="0"/>
                <a:ea typeface="Times New Roman" pitchFamily="18" charset="0"/>
              </a:rPr>
              <a:t>(</a:t>
            </a:r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b) </a:t>
            </a:r>
            <a:r>
              <a:rPr lang="en-US" altLang="en-US" sz="280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</a:rPr>
              <a:t>A . A = A</a:t>
            </a:r>
          </a:p>
          <a:p>
            <a:pPr lvl="0" eaLnBrk="1" latinLnBrk="1" hangingPunct="1"/>
            <a:r>
              <a:rPr lang="en-US" altLang="en-US" sz="2800" b="1">
                <a:latin typeface="Times New Roman" pitchFamily="18" charset="0"/>
                <a:ea typeface="Times New Roman" pitchFamily="18" charset="0"/>
              </a:rPr>
              <a:t>Proof:</a:t>
            </a:r>
          </a:p>
          <a:p>
            <a:pPr lvl="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A . A = A . A + 0 </a:t>
            </a:r>
          </a:p>
          <a:p>
            <a:pPr lvl="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       = A . A + A .A’</a:t>
            </a:r>
          </a:p>
          <a:p>
            <a:pPr lvl="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       = A ( A + A’)</a:t>
            </a:r>
          </a:p>
          <a:p>
            <a:pPr lvl="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       = A . 1</a:t>
            </a:r>
          </a:p>
          <a:p>
            <a:pPr lvl="0" eaLnBrk="1" latinLnBrk="1" hangingPunct="1"/>
            <a:r>
              <a:rPr lang="en-US" altLang="en-US" sz="2800">
                <a:latin typeface="Times New Roman" pitchFamily="18" charset="0"/>
                <a:ea typeface="Times New Roman" pitchFamily="18" charset="0"/>
              </a:rPr>
              <a:t>         = A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46212B8-C121-4FC0-9BF0-A8903E8EE138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9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49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49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49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49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49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49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49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9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9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9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9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9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49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9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9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9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9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9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9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9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381000"/>
            <a:ext cx="7773493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4BF3FF1B-5B7F-4540-B1E8-3DEDECE8FB99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381000"/>
            <a:ext cx="7935441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ACCFE613-AA60-490E-9B85-096CA3F94A1F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381000"/>
            <a:ext cx="7192386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 eaLnBrk="1" latinLnBrk="1" hangingPunct="1"/>
            <a:fld id="{62E28CD9-EE37-4964-B4C3-6C828727F96D}" type="datetime3">
              <a:rPr lang="en-US" altLang="en-US" sz="1200" smtClean="0">
                <a:solidFill>
                  <a:srgbClr val="898989"/>
                </a:solidFill>
              </a:rPr>
              <a:t>5 May 2021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 eaLnBrk="1" latinLnBrk="1" hangingPunct="1"/>
            <a:r>
              <a:rPr lang="en-US" altLang="en-US" sz="1200" smtClean="0">
                <a:solidFill>
                  <a:srgbClr val="898989"/>
                </a:solidFill>
              </a:rPr>
              <a:t>Manish Kumar(Asst prof,ECE)</a:t>
            </a:r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3424</Words>
  <PresentationFormat>On-screen Show (4:3)</PresentationFormat>
  <Paragraphs>667</Paragraphs>
  <Slides>92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95" baseType="lpstr">
      <vt:lpstr>Office 主题</vt:lpstr>
      <vt:lpstr>Microsoft Office Word 97 - 2003 Document</vt:lpstr>
      <vt:lpstr>Document</vt:lpstr>
      <vt:lpstr>Slide 1</vt:lpstr>
      <vt:lpstr>Slide 2</vt:lpstr>
      <vt:lpstr>Axiomatic definition of Boolean algebra</vt:lpstr>
      <vt:lpstr>Postulate : Closure Property</vt:lpstr>
      <vt:lpstr>Postulate: Identity or Idempotency Property</vt:lpstr>
      <vt:lpstr>Slide 6</vt:lpstr>
      <vt:lpstr>Duality Property</vt:lpstr>
      <vt:lpstr>Basic Boolean Theorems</vt:lpstr>
      <vt:lpstr>Theorem1 : Idempotency</vt:lpstr>
      <vt:lpstr>Perfect Induction Method</vt:lpstr>
      <vt:lpstr>Theorem 2: Involution</vt:lpstr>
      <vt:lpstr>Theorem 3 : Absorbtion</vt:lpstr>
      <vt:lpstr>Examples of Absorption theorem</vt:lpstr>
      <vt:lpstr>Theorem4: DeMorgan’s Theorems</vt:lpstr>
      <vt:lpstr>Slide 15</vt:lpstr>
      <vt:lpstr>Theorem5 : Consensus Theorem</vt:lpstr>
      <vt:lpstr>Binary Operators</vt:lpstr>
      <vt:lpstr>Slide 18</vt:lpstr>
      <vt:lpstr>Slide 19</vt:lpstr>
      <vt:lpstr> we have: A+A’B=A+B</vt:lpstr>
      <vt:lpstr>Slide 21</vt:lpstr>
      <vt:lpstr>Switching Functions</vt:lpstr>
      <vt:lpstr>Slide 23</vt:lpstr>
      <vt:lpstr>Slide 24</vt:lpstr>
      <vt:lpstr>Standard Forms</vt:lpstr>
      <vt:lpstr>Sum Of Products (SOP) </vt:lpstr>
      <vt:lpstr>Slide 27</vt:lpstr>
      <vt:lpstr>Product Of Sums (POS) </vt:lpstr>
      <vt:lpstr>Canonical Forms</vt:lpstr>
      <vt:lpstr>Standard SOP Form</vt:lpstr>
      <vt:lpstr>Standard POS form </vt:lpstr>
      <vt:lpstr>Converting expressions in to standard SOP   or POS form</vt:lpstr>
      <vt:lpstr>Example </vt:lpstr>
      <vt:lpstr>Slide 34</vt:lpstr>
      <vt:lpstr>Slide 35</vt:lpstr>
      <vt:lpstr>Slide 36</vt:lpstr>
      <vt:lpstr>EXAMPLE</vt:lpstr>
      <vt:lpstr>Slide 38</vt:lpstr>
      <vt:lpstr>Slide 39</vt:lpstr>
      <vt:lpstr>M-Notations : Minterms and Maxterms</vt:lpstr>
      <vt:lpstr>Minterms and Maxterms for Three Variables</vt:lpstr>
      <vt:lpstr>Examples</vt:lpstr>
      <vt:lpstr>Simplification of Switching Functions using Theorems</vt:lpstr>
      <vt:lpstr>Slide 44</vt:lpstr>
      <vt:lpstr>Slide 45</vt:lpstr>
      <vt:lpstr>SIMPLIFICATION OF  BOOLEAN FUNCTIONS by using KARNAUG Map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Do yourself</vt:lpstr>
      <vt:lpstr>Slide 64</vt:lpstr>
      <vt:lpstr>Slide 65</vt:lpstr>
      <vt:lpstr>Slide 66</vt:lpstr>
      <vt:lpstr>Do yourself</vt:lpstr>
      <vt:lpstr>Slide 68</vt:lpstr>
      <vt:lpstr>Slide 69</vt:lpstr>
      <vt:lpstr>SIMPLIFICATION using KARNAUGH MAP</vt:lpstr>
      <vt:lpstr>Slide 71</vt:lpstr>
      <vt:lpstr>Slide 72</vt:lpstr>
      <vt:lpstr>Slide 73</vt:lpstr>
      <vt:lpstr> </vt:lpstr>
      <vt:lpstr>Slide 75</vt:lpstr>
      <vt:lpstr>Slide 76</vt:lpstr>
      <vt:lpstr> K-map Simplification for Three Variables </vt:lpstr>
      <vt:lpstr>Slide 78</vt:lpstr>
      <vt:lpstr>Slide 79</vt:lpstr>
      <vt:lpstr>Kmap Simplification for Four Variables </vt:lpstr>
      <vt:lpstr>Slide 81</vt:lpstr>
      <vt:lpstr>Slide 82</vt:lpstr>
      <vt:lpstr> Simplification for Four Variables </vt:lpstr>
      <vt:lpstr>Quine and McCluskey -’QM’ method (Table Method) </vt:lpstr>
      <vt:lpstr>An Example: F(x,y,z)= m(2,3,6,7)</vt:lpstr>
      <vt:lpstr>Results - Step 2</vt:lpstr>
      <vt:lpstr>Step 3</vt:lpstr>
      <vt:lpstr>The Results of Step 3</vt:lpstr>
      <vt:lpstr>Computational Complexity Issues</vt:lpstr>
      <vt:lpstr>Slide 90</vt:lpstr>
      <vt:lpstr>Slide 91</vt:lpstr>
      <vt:lpstr>Slide 92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Theory and Logic Design</dc:title>
  <dc:creator>student</dc:creator>
  <cp:lastModifiedBy>Manish kumar</cp:lastModifiedBy>
  <cp:revision>50</cp:revision>
  <dcterms:created xsi:type="dcterms:W3CDTF">2013-07-17T04:59:30Z</dcterms:created>
  <dcterms:modified xsi:type="dcterms:W3CDTF">2021-05-05T06:16:43Z</dcterms:modified>
</cp:coreProperties>
</file>