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26" r:id="rId58"/>
    <p:sldId id="327"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5"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8020FBE-A760-4B45-B242-0D41B7201271}">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26"/>
            <p14:sldId id="327"/>
            <p14:sldId id="312"/>
            <p14:sldId id="313"/>
            <p14:sldId id="314"/>
            <p14:sldId id="315"/>
            <p14:sldId id="316"/>
            <p14:sldId id="317"/>
            <p14:sldId id="318"/>
            <p14:sldId id="319"/>
            <p14:sldId id="320"/>
            <p14:sldId id="321"/>
            <p14:sldId id="322"/>
            <p14:sldId id="323"/>
            <p14:sldId id="325"/>
          </p14:sldIdLst>
        </p14:section>
        <p14:section name="Untitled Section" id="{C4E86A28-8E37-4E80-BBB7-098670BDD3E7}">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42" autoAdjust="0"/>
    <p:restoredTop sz="94660"/>
  </p:normalViewPr>
  <p:slideViewPr>
    <p:cSldViewPr snapToGrid="0">
      <p:cViewPr varScale="1">
        <p:scale>
          <a:sx n="61" d="100"/>
          <a:sy n="61" d="100"/>
        </p:scale>
        <p:origin x="-97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7EAC63-60E3-4608-880B-B9BB50F19768}" type="datetimeFigureOut">
              <a:rPr lang="en-US" smtClean="0"/>
              <a:pPr/>
              <a:t>9/30/2024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FD8E9E-C837-48F8-ADB2-2D5FCCE39E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FD8E9E-C837-48F8-ADB2-2D5FCCE39EE3}" type="slidenum">
              <a:rPr lang="en-US" smtClean="0"/>
              <a:pPr/>
              <a:t>59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4DEDA93-9F10-43E3-AC36-1FECF379E6EE}" type="datetimeFigureOut">
              <a:rPr lang="en-US" smtClean="0"/>
              <a:pPr/>
              <a:t>9/30/2024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181128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DEDA93-9F10-43E3-AC36-1FECF379E6EE}"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353594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DEDA93-9F10-43E3-AC36-1FECF379E6EE}" type="datetimeFigureOut">
              <a:rPr lang="en-US" smtClean="0"/>
              <a:pPr/>
              <a:t>9/30/2024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595731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DEDA93-9F10-43E3-AC36-1FECF379E6EE}" type="datetimeFigureOut">
              <a:rPr lang="en-US" smtClean="0"/>
              <a:pPr/>
              <a:t>9/30/2024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D349E78-87DE-4F49-ADD1-4C2AD167111C}"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652222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4DEDA93-9F10-43E3-AC36-1FECF379E6EE}" type="datetimeFigureOut">
              <a:rPr lang="en-US" smtClean="0"/>
              <a:pPr/>
              <a:t>9/30/2024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744732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4DEDA93-9F10-43E3-AC36-1FECF379E6EE}"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3987969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4DEDA93-9F10-43E3-AC36-1FECF379E6EE}"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4120625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EDA93-9F10-43E3-AC36-1FECF379E6EE}"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2006424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4DEDA93-9F10-43E3-AC36-1FECF379E6EE}" type="datetimeFigureOut">
              <a:rPr lang="en-US" smtClean="0"/>
              <a:pPr/>
              <a:t>9/30/2024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427712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EDA93-9F10-43E3-AC36-1FECF379E6EE}"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308268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4DEDA93-9F10-43E3-AC36-1FECF379E6EE}" type="datetimeFigureOut">
              <a:rPr lang="en-US" smtClean="0"/>
              <a:pPr/>
              <a:t>9/30/2024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124494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EDA93-9F10-43E3-AC36-1FECF379E6EE}"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1361937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EDA93-9F10-43E3-AC36-1FECF379E6EE}"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260166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EDA93-9F10-43E3-AC36-1FECF379E6EE}"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411936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EDA93-9F10-43E3-AC36-1FECF379E6EE}"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215773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DEDA93-9F10-43E3-AC36-1FECF379E6EE}"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2396951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DEDA93-9F10-43E3-AC36-1FECF379E6EE}"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16447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DEDA93-9F10-43E3-AC36-1FECF379E6EE}" type="datetimeFigureOut">
              <a:rPr lang="en-US" smtClean="0"/>
              <a:pPr/>
              <a:t>9/30/2024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349E78-87DE-4F49-ADD1-4C2AD167111C}" type="slidenum">
              <a:rPr lang="en-US" smtClean="0"/>
              <a:pPr/>
              <a:t>‹#›</a:t>
            </a:fld>
            <a:endParaRPr lang="en-US"/>
          </a:p>
        </p:txBody>
      </p:sp>
    </p:spTree>
    <p:extLst>
      <p:ext uri="{BB962C8B-B14F-4D97-AF65-F5344CB8AC3E}">
        <p14:creationId xmlns:p14="http://schemas.microsoft.com/office/powerpoint/2010/main" xmlns="" val="1810108423"/>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873" y="2423632"/>
            <a:ext cx="11767127" cy="1825096"/>
          </a:xfrm>
        </p:spPr>
        <p:txBody>
          <a:bodyPr>
            <a:noAutofit/>
          </a:bodyPr>
          <a:lstStyle/>
          <a:p>
            <a:pPr algn="ctr"/>
            <a:r>
              <a:rPr lang="en-US" dirty="0">
                <a:latin typeface="Times New Roman" panose="02020603050405020304" pitchFamily="18" charset="0"/>
                <a:cs typeface="Times New Roman" panose="02020603050405020304" pitchFamily="18" charset="0"/>
              </a:rPr>
              <a:t>UNIT NO. – 1</a:t>
            </a:r>
            <a:br>
              <a:rPr lang="en-US"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NUMBER SYSTEM</a:t>
            </a:r>
          </a:p>
        </p:txBody>
      </p:sp>
      <p:sp>
        <p:nvSpPr>
          <p:cNvPr id="3" name="Subtitle 2"/>
          <p:cNvSpPr>
            <a:spLocks noGrp="1"/>
          </p:cNvSpPr>
          <p:nvPr>
            <p:ph type="subTitle" idx="1"/>
          </p:nvPr>
        </p:nvSpPr>
        <p:spPr>
          <a:xfrm>
            <a:off x="1584035" y="4378037"/>
            <a:ext cx="9448800" cy="1288474"/>
          </a:xfrm>
        </p:spPr>
        <p:txBody>
          <a:bodyPr>
            <a:normAutofit/>
          </a:bodyPr>
          <a:lstStyle/>
          <a:p>
            <a:pPr algn="ctr"/>
            <a:r>
              <a:rPr lang="en-US" sz="1800" dirty="0" err="1" smtClean="0">
                <a:latin typeface="Times New Roman" panose="02020603050405020304" pitchFamily="18" charset="0"/>
                <a:cs typeface="Times New Roman" panose="02020603050405020304" pitchFamily="18" charset="0"/>
              </a:rPr>
              <a:t>Dr.N.Manjula</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ASSISTANT PROFESSOR OF MATHEMATICS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SCIENCE &amp; HUMANITIES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SNIST</a:t>
            </a:r>
          </a:p>
        </p:txBody>
      </p:sp>
      <p:sp>
        <p:nvSpPr>
          <p:cNvPr id="4" name="Subtitle 2"/>
          <p:cNvSpPr txBox="1">
            <a:spLocks/>
          </p:cNvSpPr>
          <p:nvPr/>
        </p:nvSpPr>
        <p:spPr>
          <a:xfrm>
            <a:off x="1036781" y="1260769"/>
            <a:ext cx="10543309" cy="12884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800" b="1" dirty="0">
                <a:latin typeface="Times New Roman" panose="02020603050405020304" pitchFamily="18" charset="0"/>
                <a:cs typeface="Times New Roman" panose="02020603050405020304" pitchFamily="18" charset="0"/>
              </a:rPr>
              <a:t>SUBJECT : </a:t>
            </a:r>
            <a:r>
              <a:rPr lang="en-US" sz="2800" b="1" dirty="0" smtClean="0">
                <a:latin typeface="Times New Roman" panose="02020603050405020304" pitchFamily="18" charset="0"/>
                <a:cs typeface="Times New Roman" panose="02020603050405020304" pitchFamily="18" charset="0"/>
              </a:rPr>
              <a:t>QALR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98865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edge">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51711"/>
            <a:ext cx="11951854" cy="5569526"/>
          </a:xfrm>
        </p:spPr>
        <p:txBody>
          <a:bodyPr>
            <a:normAutofit/>
          </a:bodyPr>
          <a:lstStyle/>
          <a:p>
            <a:pPr marL="0" lvl="0" indent="0" algn="just">
              <a:buNone/>
            </a:pPr>
            <a:r>
              <a:rPr lang="en-US" sz="2000" dirty="0"/>
              <a:t>7) Divisibility by 5:</a:t>
            </a:r>
          </a:p>
          <a:p>
            <a:pPr marL="0" indent="0" algn="just">
              <a:buNone/>
            </a:pPr>
            <a:r>
              <a:rPr lang="en-US" sz="2000" dirty="0"/>
              <a:t>A number is divisible by 5 only when its units digits is “0” or “5”.</a:t>
            </a:r>
          </a:p>
          <a:p>
            <a:pPr marL="0" indent="0" algn="just">
              <a:buNone/>
            </a:pPr>
            <a:r>
              <a:rPr lang="en-US" sz="2000" dirty="0"/>
              <a:t>Ex: </a:t>
            </a:r>
          </a:p>
          <a:p>
            <a:pPr marL="914400" lvl="1" indent="-457200" algn="just">
              <a:buFont typeface="+mj-lt"/>
              <a:buAutoNum type="alphaLcPeriod"/>
            </a:pPr>
            <a:r>
              <a:rPr lang="en-US" dirty="0"/>
              <a:t>76895 =&gt; given number is divisible by 5.</a:t>
            </a:r>
          </a:p>
          <a:p>
            <a:pPr marL="914400" lvl="1" indent="-457200" algn="just">
              <a:buFont typeface="+mj-lt"/>
              <a:buAutoNum type="alphaLcPeriod"/>
            </a:pPr>
            <a:r>
              <a:rPr lang="en-US" dirty="0"/>
              <a:t>68790 =&gt; given number is divisible by 5.</a:t>
            </a:r>
          </a:p>
          <a:p>
            <a:pPr marL="457200" lvl="1" indent="0" algn="just">
              <a:buNone/>
            </a:pPr>
            <a:endParaRPr lang="en-US" dirty="0"/>
          </a:p>
          <a:p>
            <a:pPr marL="0" lvl="0" indent="0">
              <a:buNone/>
            </a:pPr>
            <a:r>
              <a:rPr lang="en-US" dirty="0"/>
              <a:t>8) Divisibility by 11  :</a:t>
            </a:r>
          </a:p>
          <a:p>
            <a:pPr marL="0" indent="0">
              <a:buNone/>
            </a:pPr>
            <a:r>
              <a:rPr lang="en-US" dirty="0"/>
              <a:t>A number is divisible by 11 if the difference between the sum of its digits at odd places and the sum its digits at even places is either 0 or a number divisible by 11.</a:t>
            </a:r>
          </a:p>
          <a:p>
            <a:pPr marL="0" indent="0">
              <a:buNone/>
            </a:pPr>
            <a:r>
              <a:rPr lang="en-US" dirty="0"/>
              <a:t>Ex: </a:t>
            </a:r>
          </a:p>
          <a:p>
            <a:pPr marL="971550" lvl="1" indent="-514350">
              <a:buFont typeface="+mj-lt"/>
              <a:buAutoNum type="alphaLcPeriod"/>
            </a:pPr>
            <a:r>
              <a:rPr lang="en-US" dirty="0"/>
              <a:t>29435417 = (7+4+3+9) – (1+5+4+2) = 11</a:t>
            </a:r>
          </a:p>
          <a:p>
            <a:pPr marL="457200" lvl="1" indent="0">
              <a:buNone/>
            </a:pPr>
            <a:r>
              <a:rPr lang="en-US" dirty="0"/>
              <a:t>	Therefore, given number is divisible by 11.</a:t>
            </a:r>
          </a:p>
          <a:p>
            <a:pPr marL="457200" lvl="1" indent="0">
              <a:buNone/>
            </a:pPr>
            <a:r>
              <a:rPr lang="en-US" dirty="0"/>
              <a:t>b.57463822 : similarly, (23-14) = 9</a:t>
            </a:r>
          </a:p>
          <a:p>
            <a:pPr marL="0" indent="0">
              <a:buNone/>
            </a:pPr>
            <a:r>
              <a:rPr lang="en-US" dirty="0"/>
              <a:t>	Therefore, given number is not divisible by 11.</a:t>
            </a:r>
          </a:p>
          <a:p>
            <a:endParaRPr lang="en-US" dirty="0"/>
          </a:p>
        </p:txBody>
      </p:sp>
    </p:spTree>
    <p:extLst>
      <p:ext uri="{BB962C8B-B14F-4D97-AF65-F5344CB8AC3E}">
        <p14:creationId xmlns:p14="http://schemas.microsoft.com/office/powerpoint/2010/main" xmlns="" val="3331066630"/>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heel(1)">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anim calcmode="lin" valueType="num">
                                      <p:cBhvr>
                                        <p:cTn id="5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1000"/>
                                        <p:tgtEl>
                                          <p:spTgt spid="3">
                                            <p:txEl>
                                              <p:pRg st="12" end="12"/>
                                            </p:txEl>
                                          </p:spTgt>
                                        </p:tgtEl>
                                      </p:cBhvr>
                                    </p:animEffect>
                                    <p:anim calcmode="lin" valueType="num">
                                      <p:cBhvr>
                                        <p:cTn id="6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108591"/>
            <a:ext cx="8610600" cy="1293028"/>
          </a:xfrm>
        </p:spPr>
        <p:txBody>
          <a:bodyPr/>
          <a:lstStyle/>
          <a:p>
            <a:r>
              <a:rPr lang="en-US" dirty="0"/>
              <a:t>PROBLEMS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01601" y="1343892"/>
                <a:ext cx="12016508" cy="5001490"/>
              </a:xfrm>
            </p:spPr>
            <p:txBody>
              <a:bodyPr>
                <a:normAutofit/>
              </a:bodyPr>
              <a:lstStyle/>
              <a:p>
                <a:pPr marL="0" lvl="0" indent="0">
                  <a:buNone/>
                </a:pPr>
                <a:endParaRPr lang="en-US" dirty="0"/>
              </a:p>
              <a:p>
                <a:pPr marL="0" lvl="0" indent="0">
                  <a:buNone/>
                </a:pPr>
                <a:r>
                  <a:rPr lang="en-US" dirty="0"/>
                  <a:t>1) 5793405 × 9999 =?</a:t>
                </a:r>
              </a:p>
              <a:p>
                <a:pPr marL="0" indent="0">
                  <a:buNone/>
                </a:pPr>
                <a:r>
                  <a:rPr lang="en-US" dirty="0"/>
                  <a:t>Sol: 5793405 × (10000 – 1) = ……  	    </a:t>
                </a:r>
              </a:p>
              <a:p>
                <a:pPr marL="0" indent="0">
                  <a:buNone/>
                </a:pPr>
                <a:r>
                  <a:rPr lang="en-US" dirty="0"/>
                  <a:t>2) 976 × 237 ± 976 × 763 =?</a:t>
                </a:r>
              </a:p>
              <a:p>
                <a:pPr marL="0" indent="0">
                  <a:buNone/>
                </a:pPr>
                <a:r>
                  <a:rPr lang="en-US" dirty="0"/>
                  <a:t>Sol: 976 (237 ± 763) = ……. </a:t>
                </a:r>
              </a:p>
              <a:p>
                <a:pPr marL="0" indent="0">
                  <a:buNone/>
                </a:pPr>
                <a:r>
                  <a:rPr lang="en-US" dirty="0"/>
                  <a:t>3) 1607 × 1607</a:t>
                </a:r>
              </a:p>
              <a:p>
                <a:pPr marL="0" indent="0">
                  <a:buNone/>
                </a:pPr>
                <a:r>
                  <a:rPr lang="en-US" dirty="0"/>
                  <a:t>Sol: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(1607)</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(1600+7)</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pPr marL="0" lvl="0" indent="0">
                  <a:buNone/>
                </a:pPr>
                <a:r>
                  <a:rPr lang="en-US" dirty="0"/>
                  <a:t>4) (475 × 475 + 125 × 125) =?</a:t>
                </a:r>
              </a:p>
              <a:p>
                <a:pPr marL="0" indent="0">
                  <a:buNone/>
                </a:pPr>
                <a:r>
                  <a:rPr lang="en-US" dirty="0"/>
                  <a:t>Sol: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sPre>
                      <m:sPrePr>
                        <m:ctrlPr>
                          <a:rPr lang="en-US" i="1">
                            <a:latin typeface="Cambria Math" panose="02040503050406030204" pitchFamily="18" charset="0"/>
                          </a:rPr>
                        </m:ctrlPr>
                      </m:sPrePr>
                      <m:sub>
                        <m:r>
                          <a:rPr lang="en-US" i="1">
                            <a:latin typeface="Cambria Math" panose="02040503050406030204" pitchFamily="18" charset="0"/>
                          </a:rPr>
                          <m:t>2</m:t>
                        </m:r>
                      </m:sub>
                      <m:sup>
                        <m:r>
                          <a:rPr lang="en-US" i="1">
                            <a:latin typeface="Cambria Math" panose="02040503050406030204" pitchFamily="18" charset="0"/>
                          </a:rPr>
                          <m:t>1</m:t>
                        </m:r>
                      </m:sup>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sup>
                            <m:r>
                              <a:rPr lang="en-US" i="1">
                                <a:latin typeface="Cambria Math" panose="02040503050406030204" pitchFamily="18" charset="0"/>
                              </a:rPr>
                              <m:t>2</m:t>
                            </m:r>
                          </m:sup>
                        </m:sSup>
                      </m:e>
                    </m:sPr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pPr marL="0" lvl="0" indent="0">
                  <a:buNone/>
                </a:pPr>
                <a:r>
                  <a:rPr lang="en-US" dirty="0"/>
                  <a:t>5) (796 × 796) – (204 × 204) =?</a:t>
                </a:r>
              </a:p>
              <a:p>
                <a:pPr marL="0" indent="0">
                  <a:buNone/>
                </a:pPr>
                <a:r>
                  <a:rPr lang="en-US" dirty="0"/>
                  <a:t>Sol: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1601" y="1343892"/>
                <a:ext cx="12016508" cy="5001490"/>
              </a:xfrm>
              <a:blipFill>
                <a:blip r:embed="rId2"/>
                <a:stretch>
                  <a:fillRect l="-660"/>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033530" y="1556182"/>
            <a:ext cx="2152650" cy="1990725"/>
          </a:xfrm>
          <a:prstGeom prst="rect">
            <a:avLst/>
          </a:prstGeom>
        </p:spPr>
      </p:pic>
    </p:spTree>
    <p:extLst>
      <p:ext uri="{BB962C8B-B14F-4D97-AF65-F5344CB8AC3E}">
        <p14:creationId xmlns:p14="http://schemas.microsoft.com/office/powerpoint/2010/main" xmlns="" val="319249394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80">
                                          <p:stCondLst>
                                            <p:cond delay="0"/>
                                          </p:stCondLst>
                                        </p:cTn>
                                        <p:tgtEl>
                                          <p:spTgt spid="3">
                                            <p:txEl>
                                              <p:pRg st="2" end="2"/>
                                            </p:txEl>
                                          </p:spTgt>
                                        </p:tgtEl>
                                      </p:cBhvr>
                                    </p:animEffect>
                                    <p:anim calcmode="lin" valueType="num">
                                      <p:cBhvr>
                                        <p:cTn id="1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2" end="2"/>
                                            </p:txEl>
                                          </p:spTgt>
                                        </p:tgtEl>
                                      </p:cBhvr>
                                      <p:to x="100000" y="60000"/>
                                    </p:animScale>
                                    <p:animScale>
                                      <p:cBhvr>
                                        <p:cTn id="24" dur="166" decel="50000">
                                          <p:stCondLst>
                                            <p:cond delay="676"/>
                                          </p:stCondLst>
                                        </p:cTn>
                                        <p:tgtEl>
                                          <p:spTgt spid="3">
                                            <p:txEl>
                                              <p:pRg st="2" end="2"/>
                                            </p:txEl>
                                          </p:spTgt>
                                        </p:tgtEl>
                                      </p:cBhvr>
                                      <p:to x="100000" y="100000"/>
                                    </p:animScale>
                                    <p:animScale>
                                      <p:cBhvr>
                                        <p:cTn id="25" dur="26">
                                          <p:stCondLst>
                                            <p:cond delay="1312"/>
                                          </p:stCondLst>
                                        </p:cTn>
                                        <p:tgtEl>
                                          <p:spTgt spid="3">
                                            <p:txEl>
                                              <p:pRg st="2" end="2"/>
                                            </p:txEl>
                                          </p:spTgt>
                                        </p:tgtEl>
                                      </p:cBhvr>
                                      <p:to x="100000" y="80000"/>
                                    </p:animScale>
                                    <p:animScale>
                                      <p:cBhvr>
                                        <p:cTn id="26" dur="166" decel="50000">
                                          <p:stCondLst>
                                            <p:cond delay="1338"/>
                                          </p:stCondLst>
                                        </p:cTn>
                                        <p:tgtEl>
                                          <p:spTgt spid="3">
                                            <p:txEl>
                                              <p:pRg st="2" end="2"/>
                                            </p:txEl>
                                          </p:spTgt>
                                        </p:tgtEl>
                                      </p:cBhvr>
                                      <p:to x="100000" y="100000"/>
                                    </p:animScale>
                                    <p:animScale>
                                      <p:cBhvr>
                                        <p:cTn id="27" dur="26">
                                          <p:stCondLst>
                                            <p:cond delay="1642"/>
                                          </p:stCondLst>
                                        </p:cTn>
                                        <p:tgtEl>
                                          <p:spTgt spid="3">
                                            <p:txEl>
                                              <p:pRg st="2" end="2"/>
                                            </p:txEl>
                                          </p:spTgt>
                                        </p:tgtEl>
                                      </p:cBhvr>
                                      <p:to x="100000" y="90000"/>
                                    </p:animScale>
                                    <p:animScale>
                                      <p:cBhvr>
                                        <p:cTn id="28" dur="166" decel="50000">
                                          <p:stCondLst>
                                            <p:cond delay="1668"/>
                                          </p:stCondLst>
                                        </p:cTn>
                                        <p:tgtEl>
                                          <p:spTgt spid="3">
                                            <p:txEl>
                                              <p:pRg st="2" end="2"/>
                                            </p:txEl>
                                          </p:spTgt>
                                        </p:tgtEl>
                                      </p:cBhvr>
                                      <p:to x="100000" y="100000"/>
                                    </p:animScale>
                                    <p:animScale>
                                      <p:cBhvr>
                                        <p:cTn id="29" dur="26">
                                          <p:stCondLst>
                                            <p:cond delay="1808"/>
                                          </p:stCondLst>
                                        </p:cTn>
                                        <p:tgtEl>
                                          <p:spTgt spid="3">
                                            <p:txEl>
                                              <p:pRg st="2" end="2"/>
                                            </p:txEl>
                                          </p:spTgt>
                                        </p:tgtEl>
                                      </p:cBhvr>
                                      <p:to x="100000" y="95000"/>
                                    </p:animScale>
                                    <p:animScale>
                                      <p:cBhvr>
                                        <p:cTn id="30" dur="166" decel="50000">
                                          <p:stCondLst>
                                            <p:cond delay="1834"/>
                                          </p:stCondLst>
                                        </p:cTn>
                                        <p:tgtEl>
                                          <p:spTgt spid="3">
                                            <p:txEl>
                                              <p:pRg st="2" end="2"/>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arn(inVertical)">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barn(inVertical)">
                                      <p:cBhvr>
                                        <p:cTn id="52" dur="5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wheel(1)">
                                      <p:cBhvr>
                                        <p:cTn id="57" dur="20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 calcmode="lin" valueType="num">
                                      <p:cBhvr>
                                        <p:cTn id="66"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7"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8"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69" dur="10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randombar(horizontal)">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barn(inVertical)">
                                      <p:cBhvr>
                                        <p:cTn id="7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0" y="1450109"/>
                <a:ext cx="12016509" cy="5708073"/>
              </a:xfrm>
            </p:spPr>
            <p:txBody>
              <a:bodyPr>
                <a:normAutofit lnSpcReduction="10000"/>
              </a:bodyPr>
              <a:lstStyle/>
              <a:p>
                <a:pPr marL="0" lvl="0" indent="0">
                  <a:buNone/>
                </a:pPr>
                <a:r>
                  <a:rPr lang="en-US" dirty="0"/>
                  <a:t>6) (387 × 387 + 113 × 113 ± 2 × 387 × 113) =? </a:t>
                </a:r>
              </a:p>
              <a:p>
                <a:pPr marL="0" indent="0">
                  <a:buNone/>
                </a:pPr>
                <a:r>
                  <a:rPr lang="en-US" dirty="0"/>
                  <a:t>Sol: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m:t>
                        </m:r>
                        <m:r>
                          <m:rPr>
                            <m:sty m:val="p"/>
                          </m:rPr>
                          <a:rPr lang="en-US">
                            <a:latin typeface="Cambria Math" panose="02040503050406030204" pitchFamily="18" charset="0"/>
                          </a:rPr>
                          <m:t>a</m:t>
                        </m:r>
                        <m:r>
                          <a:rPr lang="en-US">
                            <a:latin typeface="Cambria Math" panose="02040503050406030204" pitchFamily="18" charset="0"/>
                          </a:rPr>
                          <m:t>±</m:t>
                        </m:r>
                        <m:r>
                          <m:rPr>
                            <m:sty m:val="p"/>
                          </m:rPr>
                          <a:rPr lang="en-US">
                            <a:latin typeface="Cambria Math" panose="02040503050406030204" pitchFamily="18" charset="0"/>
                          </a:rPr>
                          <m:t>b</m:t>
                        </m:r>
                        <m:r>
                          <a:rPr lang="en-US">
                            <a:latin typeface="Cambria Math" panose="02040503050406030204" pitchFamily="18" charset="0"/>
                          </a:rPr>
                          <m:t>)</m:t>
                        </m:r>
                      </m:e>
                      <m:sup>
                        <m:r>
                          <a:rPr lang="en-US" i="1">
                            <a:latin typeface="Cambria Math" panose="02040503050406030204" pitchFamily="18" charset="0"/>
                          </a:rPr>
                          <m:t>2</m:t>
                        </m:r>
                      </m:sup>
                    </m:sSup>
                  </m:oMath>
                </a14:m>
                <a:endParaRPr lang="en-US" dirty="0"/>
              </a:p>
              <a:p>
                <a:pPr marL="0" indent="0">
                  <a:buNone/>
                </a:pPr>
                <a:endParaRPr lang="en-US" dirty="0"/>
              </a:p>
              <a:p>
                <a:pPr marL="0" lvl="0" indent="0">
                  <a:buNone/>
                </a:pPr>
                <a:r>
                  <a:rPr lang="en-US" dirty="0"/>
                  <a:t>7) Find the least value of “*” for which 5967 * 13 is divisible by 3.</a:t>
                </a:r>
              </a:p>
              <a:p>
                <a:pPr marL="0" indent="0">
                  <a:buNone/>
                </a:pPr>
                <a:r>
                  <a:rPr lang="en-US" dirty="0"/>
                  <a:t>Sol: Sum of digits: 5+9+6+7+x+1+3 = (31+x).</a:t>
                </a:r>
              </a:p>
              <a:p>
                <a:pPr marL="457200" lvl="1" indent="0">
                  <a:buNone/>
                </a:pPr>
                <a:r>
                  <a:rPr lang="en-US" dirty="0"/>
                  <a:t> Divisible by 3.</a:t>
                </a:r>
              </a:p>
              <a:p>
                <a:pPr marL="457200" lvl="1" indent="0">
                  <a:buNone/>
                </a:pPr>
                <a:r>
                  <a:rPr lang="en-US" dirty="0"/>
                  <a:t> Therefore, least value of x be 2.</a:t>
                </a:r>
              </a:p>
              <a:p>
                <a:pPr marL="457200" lvl="1" indent="0">
                  <a:buNone/>
                </a:pPr>
                <a:endParaRPr lang="en-US" dirty="0"/>
              </a:p>
              <a:p>
                <a:pPr marL="0" lvl="0" indent="0">
                  <a:buNone/>
                </a:pPr>
                <a:r>
                  <a:rPr lang="en-US" dirty="0"/>
                  <a:t>8) What least number must be subtracted from 1672 to obtain a number which is completely divisible by 17?</a:t>
                </a:r>
              </a:p>
              <a:p>
                <a:pPr marL="0" indent="0">
                  <a:buNone/>
                </a:pPr>
                <a:r>
                  <a:rPr lang="en-US" dirty="0"/>
                  <a:t>Sol: [Divisor × Quotient]+ [Reminder] = Dividend</a:t>
                </a:r>
              </a:p>
              <a:p>
                <a:pPr marL="914400" lvl="2" indent="0">
                  <a:buNone/>
                </a:pPr>
                <a:r>
                  <a:rPr lang="en-US" dirty="0"/>
                  <a:t>Dividend= 1672</a:t>
                </a:r>
              </a:p>
              <a:p>
                <a:pPr marL="914400" lvl="2" indent="0">
                  <a:buNone/>
                </a:pPr>
                <a:r>
                  <a:rPr lang="en-US" dirty="0"/>
                  <a:t>Divisor= 17</a:t>
                </a:r>
              </a:p>
              <a:p>
                <a:pPr marL="914400" lvl="2" indent="0">
                  <a:buNone/>
                </a:pPr>
                <a:r>
                  <a:rPr lang="en-US" dirty="0"/>
                  <a:t>Quotient = 98</a:t>
                </a:r>
              </a:p>
              <a:p>
                <a:pPr marL="914400" lvl="2" indent="0">
                  <a:buNone/>
                </a:pPr>
                <a:r>
                  <a:rPr lang="en-US" dirty="0"/>
                  <a:t>Reminder= 6</a:t>
                </a:r>
              </a:p>
              <a:p>
                <a:pPr marL="914400" lvl="2" indent="0">
                  <a:buNone/>
                </a:pPr>
                <a:r>
                  <a:rPr lang="en-US" dirty="0"/>
                  <a:t>Therefore, no. to be subtracted is 6. (obs.: 1672-6=1666 and is div. by 17 completely)</a:t>
                </a:r>
              </a:p>
              <a:p>
                <a:pPr marL="457200" lvl="1"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450109"/>
                <a:ext cx="12016509" cy="5708073"/>
              </a:xfrm>
              <a:blipFill>
                <a:blip r:embed="rId2"/>
                <a:stretch>
                  <a:fillRect l="-660" t="-1923"/>
                </a:stretch>
              </a:blipFill>
            </p:spPr>
            <p:txBody>
              <a:bodyPr/>
              <a:lstStyle/>
              <a:p>
                <a:r>
                  <a:rPr lang="en-IN">
                    <a:noFill/>
                  </a:rPr>
                  <a:t> </a:t>
                </a:r>
              </a:p>
            </p:txBody>
          </p:sp>
        </mc:Fallback>
      </mc:AlternateContent>
    </p:spTree>
    <p:extLst>
      <p:ext uri="{BB962C8B-B14F-4D97-AF65-F5344CB8AC3E}">
        <p14:creationId xmlns:p14="http://schemas.microsoft.com/office/powerpoint/2010/main" xmlns="" val="408802312"/>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1000"/>
                                        <p:tgtEl>
                                          <p:spTgt spid="3">
                                            <p:txEl>
                                              <p:pRg st="8" end="8"/>
                                            </p:txEl>
                                          </p:spTgt>
                                        </p:tgtEl>
                                      </p:cBhvr>
                                    </p:animEffect>
                                    <p:anim calcmode="lin" valueType="num">
                                      <p:cBhvr>
                                        <p:cTn id="4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127" y="1528619"/>
                <a:ext cx="12007273" cy="5421745"/>
              </a:xfrm>
            </p:spPr>
            <p:txBody>
              <a:bodyPr>
                <a:normAutofit/>
              </a:bodyPr>
              <a:lstStyle/>
              <a:p>
                <a:pPr marL="0" lvl="0" indent="0">
                  <a:buNone/>
                </a:pPr>
                <a:r>
                  <a:rPr lang="en-US" dirty="0"/>
                  <a:t>9) What least Number must be added to 2010 to obtain a number which is completely divisible by 19?</a:t>
                </a:r>
              </a:p>
              <a:p>
                <a:pPr marL="0" indent="0">
                  <a:buNone/>
                </a:pPr>
                <a:r>
                  <a:rPr lang="en-US" dirty="0"/>
                  <a:t>Sol: [Divisor × Quotient]+ [Reminder] = Dividend</a:t>
                </a:r>
              </a:p>
              <a:p>
                <a:pPr marL="914400" lvl="2" indent="0">
                  <a:buNone/>
                </a:pPr>
                <a:r>
                  <a:rPr lang="en-US" dirty="0"/>
                  <a:t>Dividend= 2010</a:t>
                </a:r>
              </a:p>
              <a:p>
                <a:pPr marL="914400" lvl="2" indent="0">
                  <a:buNone/>
                </a:pPr>
                <a:r>
                  <a:rPr lang="en-US" dirty="0"/>
                  <a:t>Divisor= 19</a:t>
                </a:r>
              </a:p>
              <a:p>
                <a:pPr marL="914400" lvl="2" indent="0">
                  <a:buNone/>
                </a:pPr>
                <a:r>
                  <a:rPr lang="en-US" dirty="0"/>
                  <a:t>Quotient = 105</a:t>
                </a:r>
              </a:p>
              <a:p>
                <a:pPr marL="914400" lvl="2" indent="0">
                  <a:buNone/>
                </a:pPr>
                <a:r>
                  <a:rPr lang="en-US" dirty="0"/>
                  <a:t>Reminder= 15</a:t>
                </a:r>
              </a:p>
              <a:p>
                <a:pPr marL="914400" lvl="2" indent="0">
                  <a:buNone/>
                </a:pPr>
                <a:r>
                  <a:rPr lang="en-US" dirty="0"/>
                  <a:t>Therefore, no. to be added is (19-15) = 4. (obs.: 2010+4=2014 and is div. by 19 completely)</a:t>
                </a:r>
              </a:p>
              <a:p>
                <a:pPr marL="914400" lvl="2" indent="0">
                  <a:buNone/>
                </a:pPr>
                <a:endParaRPr lang="en-US" dirty="0"/>
              </a:p>
              <a:p>
                <a:pPr marL="0" lvl="0" indent="0">
                  <a:buNone/>
                </a:pPr>
                <a:r>
                  <a:rPr lang="en-US" dirty="0"/>
                  <a:t>10) On dividing 12401 by a certain number, we get 76 as quotient and 13 as remainder. What is the divisor?</a:t>
                </a:r>
              </a:p>
              <a:p>
                <a:pPr marL="0" indent="0">
                  <a:buNone/>
                </a:pPr>
                <a:r>
                  <a:rPr lang="en-US" dirty="0"/>
                  <a:t>Sol: [(Divisor) × (Quotient)] + Remainder = Dividend.</a:t>
                </a:r>
              </a:p>
              <a:p>
                <a:pPr marL="0" indent="0">
                  <a:buNone/>
                </a:pPr>
                <a:r>
                  <a:rPr lang="en-US" dirty="0"/>
                  <a:t>	b = </a:t>
                </a:r>
                <a:r>
                  <a:rPr lang="en-US" dirty="0" err="1"/>
                  <a:t>a.q</a:t>
                </a:r>
                <a:r>
                  <a:rPr lang="en-US" dirty="0"/>
                  <a:t> + r</a:t>
                </a:r>
              </a:p>
              <a:p>
                <a:pPr marL="0" indent="0">
                  <a:buNone/>
                </a:pPr>
                <a:r>
                  <a:rPr lang="en-US" dirty="0"/>
                  <a:t> 	Divisor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𝐷𝑖𝑣𝑖𝑑𝑒𝑛𝑑</m:t>
                        </m:r>
                        <m:r>
                          <a:rPr lang="en-US" i="1">
                            <a:latin typeface="Cambria Math" panose="02040503050406030204" pitchFamily="18" charset="0"/>
                          </a:rPr>
                          <m:t>−</m:t>
                        </m:r>
                        <m:r>
                          <a:rPr lang="en-US" i="1">
                            <a:latin typeface="Cambria Math" panose="02040503050406030204" pitchFamily="18" charset="0"/>
                          </a:rPr>
                          <m:t>𝑅𝑒𝑚𝑎𝑖𝑛𝑑𝑒𝑟</m:t>
                        </m:r>
                      </m:num>
                      <m:den>
                        <m:r>
                          <a:rPr lang="en-US" i="1">
                            <a:latin typeface="Cambria Math" panose="02040503050406030204" pitchFamily="18" charset="0"/>
                          </a:rPr>
                          <m:t>𝑄𝑢𝑜𝑡𝑖𝑒𝑛𝑡</m:t>
                        </m:r>
                      </m:den>
                    </m:f>
                  </m:oMath>
                </a14:m>
                <a:r>
                  <a:rPr lang="en-US" dirty="0"/>
                  <a:t> = 163.</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127" y="1528619"/>
                <a:ext cx="12007273" cy="5421745"/>
              </a:xfrm>
              <a:blipFill>
                <a:blip r:embed="rId2"/>
                <a:stretch>
                  <a:fillRect l="-660" t="-1462" r="-1168"/>
                </a:stretch>
              </a:blipFill>
            </p:spPr>
            <p:txBody>
              <a:bodyPr/>
              <a:lstStyle/>
              <a:p>
                <a:r>
                  <a:rPr lang="en-IN">
                    <a:noFill/>
                  </a:rPr>
                  <a:t> </a:t>
                </a:r>
              </a:p>
            </p:txBody>
          </p:sp>
        </mc:Fallback>
      </mc:AlternateContent>
    </p:spTree>
    <p:extLst>
      <p:ext uri="{BB962C8B-B14F-4D97-AF65-F5344CB8AC3E}">
        <p14:creationId xmlns:p14="http://schemas.microsoft.com/office/powerpoint/2010/main" xmlns="" val="79021073"/>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01600" y="1570181"/>
                <a:ext cx="11970327" cy="5430982"/>
              </a:xfrm>
            </p:spPr>
            <p:txBody>
              <a:bodyPr>
                <a:normAutofit/>
              </a:bodyPr>
              <a:lstStyle/>
              <a:p>
                <a:pPr marL="0" lvl="0" indent="0">
                  <a:buNone/>
                </a:pPr>
                <a:r>
                  <a:rPr lang="en-US" dirty="0"/>
                  <a:t>11) Simplify: </a:t>
                </a:r>
              </a:p>
              <a:p>
                <a:pPr marL="0" lvl="0" indent="0">
                  <a:buNone/>
                </a:pPr>
                <a:endParaRPr lang="en-US" dirty="0"/>
              </a:p>
              <a:p>
                <a:pPr marL="0" indent="0">
                  <a:buNone/>
                </a:pP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(893+786)</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(893−786)</m:t>
                            </m:r>
                          </m:e>
                          <m:sup>
                            <m:r>
                              <a:rPr lang="en-US" i="1">
                                <a:latin typeface="Cambria Math" panose="02040503050406030204" pitchFamily="18" charset="0"/>
                              </a:rPr>
                              <m:t>2</m:t>
                            </m:r>
                          </m:sup>
                        </m:sSup>
                      </m:num>
                      <m:den>
                        <m:r>
                          <a:rPr lang="en-US" i="1">
                            <a:latin typeface="Cambria Math" panose="02040503050406030204" pitchFamily="18" charset="0"/>
                          </a:rPr>
                          <m:t>(893 ×786)</m:t>
                        </m:r>
                      </m:den>
                    </m:f>
                  </m:oMath>
                </a14:m>
                <a:r>
                  <a:rPr lang="en-US" dirty="0"/>
                  <a:t> =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𝑎𝑏</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rPr>
                          <m:t>𝑎𝑏</m:t>
                        </m:r>
                      </m:num>
                      <m:den>
                        <m:r>
                          <a:rPr lang="en-US" i="1">
                            <a:latin typeface="Cambria Math" panose="02040503050406030204" pitchFamily="18" charset="0"/>
                          </a:rPr>
                          <m:t>𝑎𝑏</m:t>
                        </m:r>
                      </m:den>
                    </m:f>
                  </m:oMath>
                </a14:m>
                <a:r>
                  <a:rPr lang="en-US" dirty="0"/>
                  <a:t> = 4</a:t>
                </a:r>
              </a:p>
              <a:p>
                <a:pPr marL="0" indent="0">
                  <a:buNone/>
                </a:pPr>
                <a:endParaRPr lang="en-US" dirty="0"/>
              </a:p>
              <a:p>
                <a:pPr marL="0" lvl="0" indent="0">
                  <a:buNone/>
                </a:pPr>
                <a:r>
                  <a:rPr lang="en-US" dirty="0"/>
                  <a:t>12) What is the Unit digit in the product: (684 × 759 × 413 × 676)?</a:t>
                </a:r>
              </a:p>
              <a:p>
                <a:pPr marL="0" indent="0">
                  <a:buNone/>
                </a:pPr>
                <a:r>
                  <a:rPr lang="en-US" dirty="0"/>
                  <a:t>Sol: Unit digit in the given product</a:t>
                </a:r>
                <a:br>
                  <a:rPr lang="en-US" dirty="0"/>
                </a:br>
                <a:r>
                  <a:rPr lang="en-US" dirty="0"/>
                  <a:t>	= 4 × 9 × 3 × 6 = 8.</a:t>
                </a:r>
              </a:p>
              <a:p>
                <a:pPr marL="0" indent="0">
                  <a:buNone/>
                </a:pPr>
                <a:endParaRPr lang="en-US" dirty="0"/>
              </a:p>
              <a:p>
                <a:pPr marL="0" lvl="0" indent="0">
                  <a:buNone/>
                </a:pPr>
                <a:r>
                  <a:rPr lang="en-US" dirty="0"/>
                  <a:t>13) What is the unit digit in the product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(3547)</m:t>
                        </m:r>
                      </m:e>
                      <m:sup>
                        <m:r>
                          <a:rPr lang="en-US" i="1">
                            <a:latin typeface="Cambria Math" panose="02040503050406030204" pitchFamily="18" charset="0"/>
                          </a:rPr>
                          <m:t>153</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(251)</m:t>
                        </m:r>
                      </m:e>
                      <m:sup>
                        <m:r>
                          <a:rPr lang="en-US" i="1">
                            <a:latin typeface="Cambria Math" panose="02040503050406030204" pitchFamily="18" charset="0"/>
                          </a:rPr>
                          <m:t>72</m:t>
                        </m:r>
                      </m:sup>
                    </m:sSup>
                    <m:r>
                      <a:rPr lang="en-US" i="1">
                        <a:latin typeface="Cambria Math" panose="02040503050406030204" pitchFamily="18" charset="0"/>
                      </a:rPr>
                      <m:t> ?</m:t>
                    </m:r>
                  </m:oMath>
                </a14:m>
                <a:endParaRPr lang="en-US" dirty="0"/>
              </a:p>
              <a:p>
                <a:pPr marL="0" indent="0">
                  <a:buNone/>
                </a:pPr>
                <a:r>
                  <a:rPr lang="en-US" dirty="0"/>
                  <a:t>Sol: Required Digit = unit digit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i="1">
                            <a:latin typeface="Cambria Math" panose="02040503050406030204" pitchFamily="18" charset="0"/>
                          </a:rPr>
                          <m:t>153</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72</m:t>
                        </m:r>
                      </m:sup>
                    </m:sSup>
                  </m:oMath>
                </a14:m>
                <a:r>
                  <a:rPr lang="en-US" dirty="0"/>
                  <a:t>)</a:t>
                </a:r>
              </a:p>
              <a:p>
                <a:pPr marL="457200" lvl="1" indent="0">
                  <a:buNone/>
                </a:pPr>
                <a:r>
                  <a:rPr lang="en-US" dirty="0"/>
                  <a:t>Now,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i="1">
                            <a:latin typeface="Cambria Math" panose="02040503050406030204" pitchFamily="18" charset="0"/>
                          </a:rPr>
                          <m:t>4</m:t>
                        </m:r>
                      </m:sup>
                    </m:sSup>
                  </m:oMath>
                </a14:m>
                <a:r>
                  <a:rPr lang="en-US" dirty="0"/>
                  <a:t> gives unit digit 1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72</m:t>
                        </m:r>
                      </m:sup>
                    </m:sSup>
                  </m:oMath>
                </a14:m>
                <a:r>
                  <a:rPr lang="en-US" dirty="0"/>
                  <a:t> = 1</a:t>
                </a:r>
              </a:p>
              <a:p>
                <a:pPr marL="457200" lvl="1" indent="0">
                  <a:buNone/>
                </a:pPr>
                <a:r>
                  <a:rPr lang="en-US" dirty="0"/>
                  <a:t>Therefore,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i="1">
                            <a:latin typeface="Cambria Math" panose="02040503050406030204" pitchFamily="18" charset="0"/>
                          </a:rPr>
                          <m:t>153</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72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7</m:t>
                            </m:r>
                          </m:e>
                          <m:sup>
                            <m:r>
                              <a:rPr lang="en-US" i="1">
                                <a:latin typeface="Cambria Math" panose="02040503050406030204" pitchFamily="18" charset="0"/>
                              </a:rPr>
                              <m:t>4</m:t>
                            </m:r>
                          </m:sup>
                        </m:sSup>
                        <m:r>
                          <a:rPr lang="en-US" i="1">
                            <a:latin typeface="Cambria Math" panose="02040503050406030204" pitchFamily="18" charset="0"/>
                          </a:rPr>
                          <m:t>)</m:t>
                        </m:r>
                      </m:e>
                      <m:sup>
                        <m:r>
                          <a:rPr lang="en-US" i="1">
                            <a:latin typeface="Cambria Math" panose="02040503050406030204" pitchFamily="18" charset="0"/>
                          </a:rPr>
                          <m:t>38</m:t>
                        </m:r>
                      </m:sup>
                    </m:sSup>
                  </m:oMath>
                </a14:m>
                <a:r>
                  <a:rPr lang="en-US" dirty="0"/>
                  <a:t> x 7 x 1] = (1 x 7 x 1) = 7.</a:t>
                </a:r>
              </a:p>
              <a:p>
                <a:pPr marL="457200" lvl="1"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1600" y="1570181"/>
                <a:ext cx="11970327" cy="5430982"/>
              </a:xfrm>
              <a:blipFill>
                <a:blip r:embed="rId2"/>
                <a:stretch>
                  <a:fillRect l="-662" t="-1461"/>
                </a:stretch>
              </a:blipFill>
            </p:spPr>
            <p:txBody>
              <a:bodyPr/>
              <a:lstStyle/>
              <a:p>
                <a:r>
                  <a:rPr lang="en-US">
                    <a:noFill/>
                  </a:rPr>
                  <a:t> </a:t>
                </a:r>
              </a:p>
            </p:txBody>
          </p:sp>
        </mc:Fallback>
      </mc:AlternateContent>
    </p:spTree>
    <p:extLst>
      <p:ext uri="{BB962C8B-B14F-4D97-AF65-F5344CB8AC3E}">
        <p14:creationId xmlns:p14="http://schemas.microsoft.com/office/powerpoint/2010/main" xmlns="" val="1420424706"/>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1000"/>
                                        <p:tgtEl>
                                          <p:spTgt spid="3">
                                            <p:txEl>
                                              <p:pRg st="8" end="8"/>
                                            </p:txEl>
                                          </p:spTgt>
                                        </p:tgtEl>
                                      </p:cBhvr>
                                    </p:animEffect>
                                    <p:anim calcmode="lin" valueType="num">
                                      <p:cBhvr>
                                        <p:cTn id="4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1000"/>
                                        <p:tgtEl>
                                          <p:spTgt spid="3">
                                            <p:txEl>
                                              <p:pRg st="9" end="9"/>
                                            </p:txEl>
                                          </p:spTgt>
                                        </p:tgtEl>
                                      </p:cBhvr>
                                    </p:animEffect>
                                    <p:anim calcmode="lin" valueType="num">
                                      <p:cBhvr>
                                        <p:cTn id="4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1000"/>
                                        <p:tgtEl>
                                          <p:spTgt spid="3">
                                            <p:txEl>
                                              <p:pRg st="10" end="10"/>
                                            </p:txEl>
                                          </p:spTgt>
                                        </p:tgtEl>
                                      </p:cBhvr>
                                    </p:animEffect>
                                    <p:anim calcmode="lin" valueType="num">
                                      <p:cBhvr>
                                        <p:cTn id="5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110836" y="1394692"/>
                <a:ext cx="11988800" cy="5357090"/>
              </a:xfrm>
            </p:spPr>
            <p:txBody>
              <a:bodyPr>
                <a:normAutofit lnSpcReduction="10000"/>
              </a:bodyPr>
              <a:lstStyle/>
              <a:p>
                <a:pPr marL="0" lvl="0" indent="0">
                  <a:buNone/>
                </a:pPr>
                <a:r>
                  <a:rPr lang="en-US" dirty="0"/>
                  <a:t>14) What is the unit digit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264</m:t>
                        </m:r>
                      </m:e>
                      <m:sup>
                        <m:r>
                          <a:rPr lang="en-US" i="1">
                            <a:latin typeface="Cambria Math" panose="02040503050406030204" pitchFamily="18" charset="0"/>
                          </a:rPr>
                          <m:t>102</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264</m:t>
                        </m:r>
                      </m:e>
                      <m:sup>
                        <m:r>
                          <a:rPr lang="en-US" i="1">
                            <a:latin typeface="Cambria Math" panose="02040503050406030204" pitchFamily="18" charset="0"/>
                          </a:rPr>
                          <m:t>103</m:t>
                        </m:r>
                      </m:sup>
                    </m:sSup>
                  </m:oMath>
                </a14:m>
                <a:r>
                  <a:rPr lang="en-US" dirty="0"/>
                  <a:t> ]?</a:t>
                </a:r>
              </a:p>
              <a:p>
                <a:pPr marL="0" indent="0">
                  <a:buNone/>
                </a:pPr>
                <a:r>
                  <a:rPr lang="en-US" dirty="0"/>
                  <a:t>Sol: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264</m:t>
                        </m:r>
                      </m:e>
                      <m:sup>
                        <m:r>
                          <a:rPr lang="en-US" i="1">
                            <a:latin typeface="Cambria Math" panose="02040503050406030204" pitchFamily="18" charset="0"/>
                          </a:rPr>
                          <m:t>102</m:t>
                        </m:r>
                      </m:sup>
                    </m:sSup>
                    <m:r>
                      <a:rPr lang="en-US" i="1">
                        <a:latin typeface="Cambria Math" panose="02040503050406030204" pitchFamily="18" charset="0"/>
                      </a:rPr>
                      <m:t>[1+264]</m:t>
                    </m:r>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264</m:t>
                        </m:r>
                      </m:e>
                      <m:sup>
                        <m:r>
                          <a:rPr lang="en-US" i="1">
                            <a:latin typeface="Cambria Math" panose="02040503050406030204" pitchFamily="18" charset="0"/>
                          </a:rPr>
                          <m:t>102</m:t>
                        </m:r>
                      </m:sup>
                    </m:sSup>
                  </m:oMath>
                </a14:m>
                <a:r>
                  <a:rPr lang="en-US" dirty="0"/>
                  <a:t> x 265</a:t>
                </a:r>
              </a:p>
              <a:p>
                <a:pPr marL="914400" lvl="2" indent="0">
                  <a:buNone/>
                </a:pPr>
                <a:r>
                  <a:rPr lang="en-US" dirty="0"/>
                  <a:t>Req. digit = Unit Digit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4</m:t>
                        </m:r>
                      </m:e>
                      <m:sup>
                        <m:r>
                          <a:rPr lang="en-US" i="1">
                            <a:latin typeface="Cambria Math" panose="02040503050406030204" pitchFamily="18" charset="0"/>
                          </a:rPr>
                          <m:t>102</m:t>
                        </m:r>
                      </m:sup>
                    </m:sSup>
                  </m:oMath>
                </a14:m>
                <a:r>
                  <a:rPr lang="en-US" dirty="0"/>
                  <a:t> x 5]</a:t>
                </a:r>
              </a:p>
              <a:p>
                <a:pPr marL="914400" lvl="2" indent="0">
                  <a:buNone/>
                </a:pPr>
                <a:r>
                  <a:rPr lang="en-US" dirty="0"/>
                  <a:t>= Unit Digit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4</m:t>
                            </m:r>
                          </m:e>
                          <m:sup>
                            <m:r>
                              <a:rPr lang="en-US" i="1">
                                <a:latin typeface="Cambria Math" panose="02040503050406030204" pitchFamily="18" charset="0"/>
                              </a:rPr>
                              <m:t>4</m:t>
                            </m:r>
                          </m:sup>
                        </m:sSup>
                        <m:r>
                          <a:rPr lang="en-US" i="1">
                            <a:latin typeface="Cambria Math" panose="02040503050406030204" pitchFamily="18" charset="0"/>
                          </a:rPr>
                          <m:t>)</m:t>
                        </m:r>
                      </m:e>
                      <m:sup>
                        <m:r>
                          <a:rPr lang="en-US" i="1">
                            <a:latin typeface="Cambria Math" panose="02040503050406030204" pitchFamily="18" charset="0"/>
                          </a:rPr>
                          <m:t>25</m:t>
                        </m:r>
                      </m:sup>
                    </m:sSup>
                  </m:oMath>
                </a14:m>
                <a:r>
                  <a:rPr lang="en-US" dirty="0"/>
                  <a:t>  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4</m:t>
                        </m:r>
                      </m:e>
                      <m:sup>
                        <m:r>
                          <a:rPr lang="en-US" i="1">
                            <a:latin typeface="Cambria Math" panose="02040503050406030204" pitchFamily="18" charset="0"/>
                          </a:rPr>
                          <m:t>2</m:t>
                        </m:r>
                      </m:sup>
                    </m:sSup>
                  </m:oMath>
                </a14:m>
                <a:r>
                  <a:rPr lang="en-US" dirty="0"/>
                  <a:t> x 5]</a:t>
                </a:r>
              </a:p>
              <a:p>
                <a:pPr marL="914400" lvl="2" indent="0">
                  <a:buNone/>
                </a:pPr>
                <a:r>
                  <a:rPr lang="en-US" dirty="0"/>
                  <a:t>= Unit Digit in (6 x 6 x 5) = 0.</a:t>
                </a:r>
              </a:p>
              <a:p>
                <a:pPr marL="0" lvl="0" indent="0">
                  <a:buNone/>
                </a:pPr>
                <a:r>
                  <a:rPr lang="en-US" dirty="0"/>
                  <a:t>15) Find the total number of prime factors in the product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4</m:t>
                        </m:r>
                      </m:e>
                      <m:sup>
                        <m:r>
                          <a:rPr lang="en-US" i="1">
                            <a:latin typeface="Cambria Math" panose="02040503050406030204" pitchFamily="18" charset="0"/>
                          </a:rPr>
                          <m:t>11</m:t>
                        </m:r>
                      </m:sup>
                    </m:sSup>
                  </m:oMath>
                </a14:m>
                <a:r>
                  <a:rPr lang="en-US" dirty="0"/>
                  <a:t> 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7</m:t>
                        </m:r>
                      </m:e>
                      <m:sup>
                        <m:r>
                          <a:rPr lang="en-US" i="1">
                            <a:latin typeface="Cambria Math" panose="02040503050406030204" pitchFamily="18" charset="0"/>
                          </a:rPr>
                          <m:t>5</m:t>
                        </m:r>
                      </m:sup>
                    </m:sSup>
                    <m:r>
                      <a:rPr lang="en-US" i="1">
                        <a:latin typeface="Cambria Math" panose="02040503050406030204" pitchFamily="18" charset="0"/>
                      </a:rPr>
                      <m:t> </m:t>
                    </m:r>
                    <m:r>
                      <a:rPr lang="en-US" i="1" smtClean="0">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11</m:t>
                        </m:r>
                      </m:e>
                      <m:sup>
                        <m:r>
                          <a:rPr lang="en-US" i="1">
                            <a:latin typeface="Cambria Math" panose="02040503050406030204" pitchFamily="18" charset="0"/>
                          </a:rPr>
                          <m:t>2</m:t>
                        </m:r>
                      </m:sup>
                    </m:sSup>
                  </m:oMath>
                </a14:m>
                <a:r>
                  <a:rPr lang="en-US" dirty="0"/>
                  <a:t>]?</a:t>
                </a:r>
              </a:p>
              <a:p>
                <a:pPr marL="0" indent="0">
                  <a:buNone/>
                </a:pPr>
                <a:r>
                  <a:rPr lang="en-US" dirty="0"/>
                  <a:t>Sol: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2)</m:t>
                        </m:r>
                      </m:e>
                      <m:sup>
                        <m:r>
                          <a:rPr lang="en-US" i="1">
                            <a:latin typeface="Cambria Math" panose="02040503050406030204" pitchFamily="18" charset="0"/>
                          </a:rPr>
                          <m:t>11</m:t>
                        </m:r>
                      </m:sup>
                    </m:sSup>
                  </m:oMath>
                </a14:m>
                <a:r>
                  <a:rPr lang="en-US" dirty="0"/>
                  <a:t> x</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7</m:t>
                        </m:r>
                      </m:e>
                      <m:sup>
                        <m:r>
                          <a:rPr lang="en-US" i="1">
                            <a:latin typeface="Cambria Math" panose="02040503050406030204" pitchFamily="18" charset="0"/>
                          </a:rPr>
                          <m:t>5</m:t>
                        </m:r>
                      </m:sup>
                    </m:sSup>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11</m:t>
                        </m:r>
                      </m:e>
                      <m:sup>
                        <m:r>
                          <a:rPr lang="en-US" i="1">
                            <a:latin typeface="Cambria Math" panose="02040503050406030204" pitchFamily="18" charset="0"/>
                          </a:rPr>
                          <m:t>2</m:t>
                        </m:r>
                      </m:sup>
                    </m:sSup>
                  </m:oMath>
                </a14:m>
                <a:r>
                  <a:rPr lang="en-US" dirty="0"/>
                  <a:t>]</a:t>
                </a:r>
              </a:p>
              <a:p>
                <a:pPr marL="457200" lvl="1" indent="0">
                  <a:buNone/>
                </a:pP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e>
                      <m:sup>
                        <m:r>
                          <a:rPr lang="en-US" i="1">
                            <a:latin typeface="Cambria Math" panose="02040503050406030204" pitchFamily="18" charset="0"/>
                          </a:rPr>
                          <m:t>11</m:t>
                        </m:r>
                      </m:sup>
                    </m:sSup>
                  </m:oMath>
                </a14:m>
                <a:r>
                  <a:rPr lang="en-US" dirty="0"/>
                  <a:t> 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7</m:t>
                        </m:r>
                      </m:e>
                      <m:sup>
                        <m:r>
                          <a:rPr lang="en-US" i="1">
                            <a:latin typeface="Cambria Math" panose="02040503050406030204" pitchFamily="18" charset="0"/>
                          </a:rPr>
                          <m:t>5</m:t>
                        </m:r>
                      </m:sup>
                    </m:sSup>
                  </m:oMath>
                </a14:m>
                <a:r>
                  <a:rPr lang="en-US" dirty="0"/>
                  <a:t> 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11</m:t>
                        </m:r>
                      </m:e>
                      <m:sup>
                        <m:r>
                          <a:rPr lang="en-US" i="1">
                            <a:latin typeface="Cambria Math" panose="02040503050406030204" pitchFamily="18" charset="0"/>
                          </a:rPr>
                          <m:t>2</m:t>
                        </m:r>
                      </m:sup>
                    </m:sSup>
                  </m:oMath>
                </a14:m>
                <a:endParaRPr lang="en-US" dirty="0"/>
              </a:p>
              <a:p>
                <a:pPr marL="457200" lvl="1" indent="0">
                  <a:buNone/>
                </a:pPr>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2</m:t>
                        </m:r>
                      </m:e>
                      <m:sup>
                        <m:r>
                          <a:rPr lang="en-US" i="1">
                            <a:latin typeface="Cambria Math" panose="02040503050406030204" pitchFamily="18" charset="0"/>
                          </a:rPr>
                          <m:t>22</m:t>
                        </m:r>
                      </m:sup>
                    </m:sSup>
                  </m:oMath>
                </a14:m>
                <a:r>
                  <a:rPr lang="en-US" dirty="0"/>
                  <a:t> 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7</m:t>
                        </m:r>
                      </m:e>
                      <m:sup>
                        <m:r>
                          <a:rPr lang="en-US" i="1">
                            <a:latin typeface="Cambria Math" panose="02040503050406030204" pitchFamily="18" charset="0"/>
                          </a:rPr>
                          <m:t>5</m:t>
                        </m:r>
                      </m:sup>
                    </m:sSup>
                  </m:oMath>
                </a14:m>
                <a:r>
                  <a:rPr lang="en-US" dirty="0"/>
                  <a:t> 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11</m:t>
                        </m:r>
                      </m:e>
                      <m:sup>
                        <m:r>
                          <a:rPr lang="en-US" i="1">
                            <a:latin typeface="Cambria Math" panose="02040503050406030204" pitchFamily="18" charset="0"/>
                          </a:rPr>
                          <m:t>2</m:t>
                        </m:r>
                      </m:sup>
                    </m:sSup>
                  </m:oMath>
                </a14:m>
                <a:endParaRPr lang="en-US" dirty="0"/>
              </a:p>
              <a:p>
                <a:pPr marL="0" indent="0">
                  <a:buNone/>
                </a:pPr>
                <a:r>
                  <a:rPr lang="en-US" dirty="0"/>
                  <a:t>Therefore, Req. no. of factors = (22 + 5 + 2) = 29.</a:t>
                </a:r>
              </a:p>
              <a:p>
                <a:pPr marL="0" lvl="0" indent="0">
                  <a:buNone/>
                </a:pPr>
                <a:r>
                  <a:rPr lang="en-US" dirty="0"/>
                  <a:t>16) Find the remainder when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2</m:t>
                        </m:r>
                      </m:e>
                      <m:sup>
                        <m:r>
                          <a:rPr lang="en-US" i="1">
                            <a:latin typeface="Cambria Math" panose="02040503050406030204" pitchFamily="18" charset="0"/>
                          </a:rPr>
                          <m:t>31</m:t>
                        </m:r>
                      </m:sup>
                    </m:sSup>
                  </m:oMath>
                </a14:m>
                <a:r>
                  <a:rPr lang="en-US" dirty="0"/>
                  <a:t> is divided by 5?</a:t>
                </a:r>
              </a:p>
              <a:p>
                <a:pPr marL="0" indent="0">
                  <a:buNone/>
                </a:pPr>
                <a:r>
                  <a:rPr lang="en-US" dirty="0"/>
                  <a:t>Sol: </a:t>
                </a:r>
              </a:p>
              <a:p>
                <a:pPr marL="457200" lvl="1"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2</m:t>
                        </m:r>
                      </m:e>
                      <m:sup>
                        <m:r>
                          <a:rPr lang="en-US" i="1">
                            <a:latin typeface="Cambria Math" panose="02040503050406030204" pitchFamily="18" charset="0"/>
                          </a:rPr>
                          <m:t>31</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10</m:t>
                            </m:r>
                          </m:sup>
                        </m:sSup>
                        <m:r>
                          <a:rPr lang="en-US" i="1">
                            <a:latin typeface="Cambria Math" panose="02040503050406030204" pitchFamily="18" charset="0"/>
                          </a:rPr>
                          <m:t> </m:t>
                        </m:r>
                        <m:r>
                          <a:rPr lang="en-US" i="1">
                            <a:latin typeface="Cambria Math" panose="02040503050406030204" pitchFamily="18" charset="0"/>
                          </a:rPr>
                          <m:t>𝑥</m:t>
                        </m:r>
                        <m:sSup>
                          <m:sSupPr>
                            <m:ctrlPr>
                              <a:rPr lang="en-US" i="1">
                                <a:latin typeface="Cambria Math" panose="02040503050406030204" pitchFamily="18" charset="0"/>
                              </a:rPr>
                            </m:ctrlPr>
                          </m:sSupPr>
                          <m:e>
                            <m:r>
                              <a:rPr lang="en-US" i="1">
                                <a:latin typeface="Cambria Math" panose="02040503050406030204" pitchFamily="18" charset="0"/>
                              </a:rPr>
                              <m:t> 2</m:t>
                            </m:r>
                          </m:e>
                          <m:sup>
                            <m:r>
                              <a:rPr lang="en-US" i="1">
                                <a:latin typeface="Cambria Math" panose="02040503050406030204" pitchFamily="18" charset="0"/>
                              </a:rPr>
                              <m:t>10</m:t>
                            </m:r>
                          </m:sup>
                        </m:sSup>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10</m:t>
                            </m:r>
                          </m:sup>
                        </m:sSup>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10</m:t>
                            </m:r>
                          </m:sup>
                        </m:sSup>
                        <m:r>
                          <a:rPr lang="en-US" i="1">
                            <a:latin typeface="Cambria Math" panose="02040503050406030204" pitchFamily="18" charset="0"/>
                          </a:rPr>
                          <m:t>)</m:t>
                        </m:r>
                      </m:e>
                      <m:sup>
                        <m:r>
                          <a:rPr lang="en-US" i="1">
                            <a:latin typeface="Cambria Math" panose="02040503050406030204" pitchFamily="18" charset="0"/>
                          </a:rPr>
                          <m:t>3</m:t>
                        </m:r>
                      </m:sup>
                    </m:sSup>
                  </m:oMath>
                </a14:m>
                <a:r>
                  <a:rPr lang="en-US" dirty="0"/>
                  <a:t> x 2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1024</m:t>
                        </m:r>
                      </m:e>
                      <m:sup>
                        <m:r>
                          <a:rPr lang="en-US" i="1">
                            <a:latin typeface="Cambria Math" panose="02040503050406030204" pitchFamily="18" charset="0"/>
                          </a:rPr>
                          <m:t>3</m:t>
                        </m:r>
                      </m:sup>
                    </m:sSup>
                  </m:oMath>
                </a14:m>
                <a:r>
                  <a:rPr lang="en-US" dirty="0"/>
                  <a:t> x 2.</a:t>
                </a:r>
              </a:p>
              <a:p>
                <a:pPr marL="457200" lvl="1" indent="0">
                  <a:buNone/>
                </a:pPr>
                <a:r>
                  <a:rPr lang="en-US" dirty="0"/>
                  <a:t>Unit digit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2</m:t>
                        </m:r>
                      </m:e>
                      <m:sup>
                        <m:r>
                          <a:rPr lang="en-US" i="1">
                            <a:latin typeface="Cambria Math" panose="02040503050406030204" pitchFamily="18" charset="0"/>
                          </a:rPr>
                          <m:t>31</m:t>
                        </m:r>
                      </m:sup>
                    </m:sSup>
                  </m:oMath>
                </a14:m>
                <a:r>
                  <a:rPr lang="en-US" dirty="0"/>
                  <a:t> = unit digit 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1024</m:t>
                        </m:r>
                      </m:e>
                      <m:sup>
                        <m:r>
                          <a:rPr lang="en-US" i="1">
                            <a:latin typeface="Cambria Math" panose="02040503050406030204" pitchFamily="18" charset="0"/>
                          </a:rPr>
                          <m:t>3</m:t>
                        </m:r>
                      </m:sup>
                    </m:sSup>
                  </m:oMath>
                </a14:m>
                <a:r>
                  <a:rPr lang="en-US" dirty="0"/>
                  <a:t> x 2] = (4 x 2) = 8.</a:t>
                </a:r>
              </a:p>
              <a:p>
                <a:pPr marL="457200" lvl="1" indent="0">
                  <a:buNone/>
                </a:pPr>
                <a:r>
                  <a:rPr lang="en-US" dirty="0"/>
                  <a:t>Now, 8 when divided by 5 gives 3 as remainder.</a:t>
                </a:r>
              </a:p>
              <a:p>
                <a:pPr marL="914400" lvl="2" indent="0">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110836" y="1394692"/>
                <a:ext cx="11988800" cy="5357090"/>
              </a:xfrm>
              <a:blipFill>
                <a:blip r:embed="rId2"/>
                <a:stretch>
                  <a:fillRect l="-661" t="-2048"/>
                </a:stretch>
              </a:blipFill>
            </p:spPr>
            <p:txBody>
              <a:bodyPr/>
              <a:lstStyle/>
              <a:p>
                <a:r>
                  <a:rPr lang="en-US">
                    <a:noFill/>
                  </a:rPr>
                  <a:t> </a:t>
                </a:r>
              </a:p>
            </p:txBody>
          </p:sp>
        </mc:Fallback>
      </mc:AlternateContent>
    </p:spTree>
    <p:extLst>
      <p:ext uri="{BB962C8B-B14F-4D97-AF65-F5344CB8AC3E}">
        <p14:creationId xmlns:p14="http://schemas.microsoft.com/office/powerpoint/2010/main" xmlns="" val="14199878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heel(1)">
                                      <p:cBhvr>
                                        <p:cTn id="12" dur="2000"/>
                                        <p:tgtEl>
                                          <p:spTgt spid="4">
                                            <p:txEl>
                                              <p:pRg st="1" end="1"/>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heel(1)">
                                      <p:cBhvr>
                                        <p:cTn id="15" dur="2000"/>
                                        <p:tgtEl>
                                          <p:spTgt spid="4">
                                            <p:txEl>
                                              <p:pRg st="2" end="2"/>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heel(1)">
                                      <p:cBhvr>
                                        <p:cTn id="18" dur="2000"/>
                                        <p:tgtEl>
                                          <p:spTgt spid="4">
                                            <p:txEl>
                                              <p:pRg st="3" end="3"/>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heel(1)">
                                      <p:cBhvr>
                                        <p:cTn id="21" dur="20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circle(in)">
                                      <p:cBhvr>
                                        <p:cTn id="26" dur="20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1" dur="500"/>
                                        <p:tgtEl>
                                          <p:spTgt spid="4">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4" dur="500"/>
                                        <p:tgtEl>
                                          <p:spTgt spid="4">
                                            <p:txEl>
                                              <p:pRg st="7" end="7"/>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7" dur="500"/>
                                        <p:tgtEl>
                                          <p:spTgt spid="4">
                                            <p:txEl>
                                              <p:pRg st="8" end="8"/>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0" dur="500"/>
                                        <p:tgtEl>
                                          <p:spTgt spid="4">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wipe(down)">
                                      <p:cBhvr>
                                        <p:cTn id="45" dur="580">
                                          <p:stCondLst>
                                            <p:cond delay="0"/>
                                          </p:stCondLst>
                                        </p:cTn>
                                        <p:tgtEl>
                                          <p:spTgt spid="4">
                                            <p:txEl>
                                              <p:pRg st="10" end="10"/>
                                            </p:txEl>
                                          </p:spTgt>
                                        </p:tgtEl>
                                      </p:cBhvr>
                                    </p:animEffect>
                                    <p:anim calcmode="lin" valueType="num">
                                      <p:cBhvr>
                                        <p:cTn id="46" dur="1822" tmFilter="0,0; 0.14,0.36; 0.43,0.73; 0.71,0.91; 1.0,1.0">
                                          <p:stCondLst>
                                            <p:cond delay="0"/>
                                          </p:stCondLst>
                                        </p:cTn>
                                        <p:tgtEl>
                                          <p:spTgt spid="4">
                                            <p:txEl>
                                              <p:pRg st="10" end="10"/>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4">
                                            <p:txEl>
                                              <p:pRg st="10" end="10"/>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4">
                                            <p:txEl>
                                              <p:pRg st="10" end="10"/>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4">
                                            <p:txEl>
                                              <p:pRg st="10" end="10"/>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4">
                                            <p:txEl>
                                              <p:pRg st="10" end="10"/>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4">
                                            <p:txEl>
                                              <p:pRg st="10" end="10"/>
                                            </p:txEl>
                                          </p:spTgt>
                                        </p:tgtEl>
                                      </p:cBhvr>
                                      <p:to x="100000" y="60000"/>
                                    </p:animScale>
                                    <p:animScale>
                                      <p:cBhvr>
                                        <p:cTn id="52" dur="166" decel="50000">
                                          <p:stCondLst>
                                            <p:cond delay="676"/>
                                          </p:stCondLst>
                                        </p:cTn>
                                        <p:tgtEl>
                                          <p:spTgt spid="4">
                                            <p:txEl>
                                              <p:pRg st="10" end="10"/>
                                            </p:txEl>
                                          </p:spTgt>
                                        </p:tgtEl>
                                      </p:cBhvr>
                                      <p:to x="100000" y="100000"/>
                                    </p:animScale>
                                    <p:animScale>
                                      <p:cBhvr>
                                        <p:cTn id="53" dur="26">
                                          <p:stCondLst>
                                            <p:cond delay="1312"/>
                                          </p:stCondLst>
                                        </p:cTn>
                                        <p:tgtEl>
                                          <p:spTgt spid="4">
                                            <p:txEl>
                                              <p:pRg st="10" end="10"/>
                                            </p:txEl>
                                          </p:spTgt>
                                        </p:tgtEl>
                                      </p:cBhvr>
                                      <p:to x="100000" y="80000"/>
                                    </p:animScale>
                                    <p:animScale>
                                      <p:cBhvr>
                                        <p:cTn id="54" dur="166" decel="50000">
                                          <p:stCondLst>
                                            <p:cond delay="1338"/>
                                          </p:stCondLst>
                                        </p:cTn>
                                        <p:tgtEl>
                                          <p:spTgt spid="4">
                                            <p:txEl>
                                              <p:pRg st="10" end="10"/>
                                            </p:txEl>
                                          </p:spTgt>
                                        </p:tgtEl>
                                      </p:cBhvr>
                                      <p:to x="100000" y="100000"/>
                                    </p:animScale>
                                    <p:animScale>
                                      <p:cBhvr>
                                        <p:cTn id="55" dur="26">
                                          <p:stCondLst>
                                            <p:cond delay="1642"/>
                                          </p:stCondLst>
                                        </p:cTn>
                                        <p:tgtEl>
                                          <p:spTgt spid="4">
                                            <p:txEl>
                                              <p:pRg st="10" end="10"/>
                                            </p:txEl>
                                          </p:spTgt>
                                        </p:tgtEl>
                                      </p:cBhvr>
                                      <p:to x="100000" y="90000"/>
                                    </p:animScale>
                                    <p:animScale>
                                      <p:cBhvr>
                                        <p:cTn id="56" dur="166" decel="50000">
                                          <p:stCondLst>
                                            <p:cond delay="1668"/>
                                          </p:stCondLst>
                                        </p:cTn>
                                        <p:tgtEl>
                                          <p:spTgt spid="4">
                                            <p:txEl>
                                              <p:pRg st="10" end="10"/>
                                            </p:txEl>
                                          </p:spTgt>
                                        </p:tgtEl>
                                      </p:cBhvr>
                                      <p:to x="100000" y="100000"/>
                                    </p:animScale>
                                    <p:animScale>
                                      <p:cBhvr>
                                        <p:cTn id="57" dur="26">
                                          <p:stCondLst>
                                            <p:cond delay="1808"/>
                                          </p:stCondLst>
                                        </p:cTn>
                                        <p:tgtEl>
                                          <p:spTgt spid="4">
                                            <p:txEl>
                                              <p:pRg st="10" end="10"/>
                                            </p:txEl>
                                          </p:spTgt>
                                        </p:tgtEl>
                                      </p:cBhvr>
                                      <p:to x="100000" y="95000"/>
                                    </p:animScale>
                                    <p:animScale>
                                      <p:cBhvr>
                                        <p:cTn id="58" dur="166" decel="50000">
                                          <p:stCondLst>
                                            <p:cond delay="1834"/>
                                          </p:stCondLst>
                                        </p:cTn>
                                        <p:tgtEl>
                                          <p:spTgt spid="4">
                                            <p:txEl>
                                              <p:pRg st="10" end="10"/>
                                            </p:txEl>
                                          </p:spTgt>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animEffect transition="in" filter="wipe(down)">
                                      <p:cBhvr>
                                        <p:cTn id="63" dur="500"/>
                                        <p:tgtEl>
                                          <p:spTgt spid="4">
                                            <p:txEl>
                                              <p:pRg st="11" end="11"/>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4">
                                            <p:txEl>
                                              <p:pRg st="12" end="12"/>
                                            </p:txEl>
                                          </p:spTgt>
                                        </p:tgtEl>
                                        <p:attrNameLst>
                                          <p:attrName>style.visibility</p:attrName>
                                        </p:attrNameLst>
                                      </p:cBhvr>
                                      <p:to>
                                        <p:strVal val="visible"/>
                                      </p:to>
                                    </p:set>
                                    <p:animEffect transition="in" filter="wipe(down)">
                                      <p:cBhvr>
                                        <p:cTn id="66" dur="500"/>
                                        <p:tgtEl>
                                          <p:spTgt spid="4">
                                            <p:txEl>
                                              <p:pRg st="12" end="12"/>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animEffect transition="in" filter="wipe(down)">
                                      <p:cBhvr>
                                        <p:cTn id="69" dur="500"/>
                                        <p:tgtEl>
                                          <p:spTgt spid="4">
                                            <p:txEl>
                                              <p:pRg st="13" end="13"/>
                                            </p:txEl>
                                          </p:spTgt>
                                        </p:tgtEl>
                                      </p:cBhvr>
                                    </p:animEffect>
                                  </p:childTnLst>
                                </p:cTn>
                              </p:par>
                              <p:par>
                                <p:cTn id="70" presetID="22" presetClass="entr" presetSubtype="4" fill="hold" nodeType="withEffect">
                                  <p:stCondLst>
                                    <p:cond delay="0"/>
                                  </p:stCondLst>
                                  <p:childTnLst>
                                    <p:set>
                                      <p:cBhvr>
                                        <p:cTn id="71" dur="1" fill="hold">
                                          <p:stCondLst>
                                            <p:cond delay="0"/>
                                          </p:stCondLst>
                                        </p:cTn>
                                        <p:tgtEl>
                                          <p:spTgt spid="4">
                                            <p:txEl>
                                              <p:pRg st="14" end="14"/>
                                            </p:txEl>
                                          </p:spTgt>
                                        </p:tgtEl>
                                        <p:attrNameLst>
                                          <p:attrName>style.visibility</p:attrName>
                                        </p:attrNameLst>
                                      </p:cBhvr>
                                      <p:to>
                                        <p:strVal val="visible"/>
                                      </p:to>
                                    </p:set>
                                    <p:animEffect transition="in" filter="wipe(down)">
                                      <p:cBhvr>
                                        <p:cTn id="72"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091" y="413390"/>
            <a:ext cx="8610600" cy="1293028"/>
          </a:xfrm>
        </p:spPr>
        <p:txBody>
          <a:bodyPr>
            <a:normAutofit fontScale="90000"/>
          </a:bodyPr>
          <a:lstStyle/>
          <a:p>
            <a:r>
              <a:rPr lang="en-US" dirty="0"/>
              <a:t> </a:t>
            </a:r>
            <a:br>
              <a:rPr lang="en-US" dirty="0"/>
            </a:br>
            <a:r>
              <a:rPr lang="en-US" sz="6000" dirty="0"/>
              <a:t>FORMULAE</a:t>
            </a:r>
            <a:br>
              <a:rPr lang="en-US" sz="6000" dirty="0"/>
            </a:br>
            <a:endParaRPr lang="en-US" sz="60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01600" y="2149764"/>
                <a:ext cx="11961091" cy="5359399"/>
              </a:xfrm>
            </p:spPr>
            <p:txBody>
              <a:bodyPr>
                <a:normAutofit/>
              </a:bodyPr>
              <a:lstStyle/>
              <a:p>
                <a:pPr marL="457200" lvl="0" indent="-457200">
                  <a:buFont typeface="+mj-lt"/>
                  <a:buAutoNum type="alphaLcPeriod"/>
                </a:pPr>
                <a:r>
                  <a:rPr lang="en-US" sz="4000" dirty="0"/>
                  <a:t>1 + 2 + 3 + …….+ n = </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1</m:t>
                        </m:r>
                      </m:num>
                      <m:den>
                        <m:r>
                          <a:rPr lang="en-US" sz="4000" i="1">
                            <a:latin typeface="Cambria Math" panose="02040503050406030204" pitchFamily="18" charset="0"/>
                          </a:rPr>
                          <m:t>2</m:t>
                        </m:r>
                      </m:den>
                    </m:f>
                    <m:r>
                      <a:rPr lang="en-US" sz="4000" i="1">
                        <a:latin typeface="Cambria Math" panose="02040503050406030204" pitchFamily="18" charset="0"/>
                      </a:rPr>
                      <m:t>[</m:t>
                    </m:r>
                    <m:r>
                      <a:rPr lang="en-US" sz="4000" i="1">
                        <a:latin typeface="Cambria Math" panose="02040503050406030204" pitchFamily="18" charset="0"/>
                      </a:rPr>
                      <m:t>𝑛</m:t>
                    </m:r>
                    <m:r>
                      <a:rPr lang="en-US" sz="4000" i="1">
                        <a:latin typeface="Cambria Math" panose="02040503050406030204" pitchFamily="18" charset="0"/>
                      </a:rPr>
                      <m:t>(</m:t>
                    </m:r>
                    <m:r>
                      <a:rPr lang="en-US" sz="4000" i="1">
                        <a:latin typeface="Cambria Math" panose="02040503050406030204" pitchFamily="18" charset="0"/>
                      </a:rPr>
                      <m:t>𝑛</m:t>
                    </m:r>
                    <m:r>
                      <a:rPr lang="en-US" sz="4000" i="1">
                        <a:latin typeface="Cambria Math" panose="02040503050406030204" pitchFamily="18" charset="0"/>
                      </a:rPr>
                      <m:t>+1)]</m:t>
                    </m:r>
                  </m:oMath>
                </a14:m>
                <a:r>
                  <a:rPr lang="en-US" sz="4000" dirty="0"/>
                  <a:t> = </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𝑛</m:t>
                        </m:r>
                        <m:r>
                          <a:rPr lang="en-US" sz="4000" i="1">
                            <a:latin typeface="Cambria Math" panose="02040503050406030204" pitchFamily="18" charset="0"/>
                          </a:rPr>
                          <m:t>(</m:t>
                        </m:r>
                        <m:r>
                          <a:rPr lang="en-US" sz="4000" i="1">
                            <a:latin typeface="Cambria Math" panose="02040503050406030204" pitchFamily="18" charset="0"/>
                          </a:rPr>
                          <m:t>𝑛</m:t>
                        </m:r>
                        <m:r>
                          <a:rPr lang="en-US" sz="4000" i="1">
                            <a:latin typeface="Cambria Math" panose="02040503050406030204" pitchFamily="18" charset="0"/>
                          </a:rPr>
                          <m:t>+1)</m:t>
                        </m:r>
                      </m:num>
                      <m:den>
                        <m:r>
                          <a:rPr lang="en-US" sz="4000" i="1">
                            <a:latin typeface="Cambria Math" panose="02040503050406030204" pitchFamily="18" charset="0"/>
                          </a:rPr>
                          <m:t>2</m:t>
                        </m:r>
                      </m:den>
                    </m:f>
                  </m:oMath>
                </a14:m>
                <a:r>
                  <a:rPr lang="en-US" sz="4000" dirty="0"/>
                  <a:t>.</a:t>
                </a:r>
                <a:br>
                  <a:rPr lang="en-US" sz="4000" dirty="0"/>
                </a:br>
                <a:endParaRPr lang="en-US" sz="4000" dirty="0"/>
              </a:p>
              <a:p>
                <a:pPr marL="457200" lvl="0" indent="-457200">
                  <a:buFont typeface="+mj-lt"/>
                  <a:buAutoNum type="alphaLcPeriod"/>
                </a:pPr>
                <a14:m>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1</m:t>
                        </m:r>
                      </m:e>
                      <m:sup>
                        <m:r>
                          <a:rPr lang="en-US" sz="4000" i="1">
                            <a:latin typeface="Cambria Math" panose="02040503050406030204" pitchFamily="18" charset="0"/>
                          </a:rPr>
                          <m:t>2</m:t>
                        </m:r>
                      </m:sup>
                    </m:sSup>
                    <m:r>
                      <a:rPr lang="en-US" sz="4000" i="1">
                        <a:latin typeface="Cambria Math" panose="02040503050406030204" pitchFamily="18" charset="0"/>
                      </a:rPr>
                      <m:t>+ </m:t>
                    </m:r>
                    <m:sSup>
                      <m:sSupPr>
                        <m:ctrlPr>
                          <a:rPr lang="en-US" sz="4000" i="1">
                            <a:latin typeface="Cambria Math" panose="02040503050406030204" pitchFamily="18" charset="0"/>
                          </a:rPr>
                        </m:ctrlPr>
                      </m:sSupPr>
                      <m:e>
                        <m:r>
                          <a:rPr lang="en-US" sz="4000" i="1">
                            <a:latin typeface="Cambria Math" panose="02040503050406030204" pitchFamily="18" charset="0"/>
                          </a:rPr>
                          <m:t>2</m:t>
                        </m:r>
                      </m:e>
                      <m:sup>
                        <m:r>
                          <a:rPr lang="en-US" sz="4000" i="1">
                            <a:latin typeface="Cambria Math" panose="02040503050406030204" pitchFamily="18" charset="0"/>
                          </a:rPr>
                          <m:t>2</m:t>
                        </m:r>
                      </m:sup>
                    </m:sSup>
                    <m:r>
                      <a:rPr lang="en-US" sz="4000" i="1">
                        <a:latin typeface="Cambria Math" panose="02040503050406030204" pitchFamily="18" charset="0"/>
                      </a:rPr>
                      <m:t>+ </m:t>
                    </m:r>
                    <m:sSup>
                      <m:sSupPr>
                        <m:ctrlPr>
                          <a:rPr lang="en-US" sz="4000" i="1">
                            <a:latin typeface="Cambria Math" panose="02040503050406030204" pitchFamily="18" charset="0"/>
                          </a:rPr>
                        </m:ctrlPr>
                      </m:sSupPr>
                      <m:e>
                        <m:r>
                          <a:rPr lang="en-US" sz="4000" i="1">
                            <a:latin typeface="Cambria Math" panose="02040503050406030204" pitchFamily="18" charset="0"/>
                          </a:rPr>
                          <m:t>3</m:t>
                        </m:r>
                      </m:e>
                      <m:sup>
                        <m:r>
                          <a:rPr lang="en-US" sz="4000" i="1">
                            <a:latin typeface="Cambria Math" panose="02040503050406030204" pitchFamily="18" charset="0"/>
                          </a:rPr>
                          <m:t>2</m:t>
                        </m:r>
                      </m:sup>
                    </m:sSup>
                    <m:r>
                      <a:rPr lang="en-US" sz="4000" i="1">
                        <a:latin typeface="Cambria Math" panose="02040503050406030204" pitchFamily="18" charset="0"/>
                      </a:rPr>
                      <m:t>+………………. + </m:t>
                    </m:r>
                    <m:sSup>
                      <m:sSupPr>
                        <m:ctrlPr>
                          <a:rPr lang="en-US" sz="4000" i="1">
                            <a:latin typeface="Cambria Math" panose="02040503050406030204" pitchFamily="18" charset="0"/>
                          </a:rPr>
                        </m:ctrlPr>
                      </m:sSupPr>
                      <m:e>
                        <m:r>
                          <a:rPr lang="en-US" sz="4000" i="1">
                            <a:latin typeface="Cambria Math" panose="02040503050406030204" pitchFamily="18" charset="0"/>
                          </a:rPr>
                          <m:t>𝑛</m:t>
                        </m:r>
                      </m:e>
                      <m:sup>
                        <m:r>
                          <a:rPr lang="en-US" sz="4000" i="1">
                            <a:latin typeface="Cambria Math" panose="02040503050406030204" pitchFamily="18" charset="0"/>
                          </a:rPr>
                          <m:t>2</m:t>
                        </m:r>
                      </m:sup>
                    </m:sSup>
                  </m:oMath>
                </a14:m>
                <a:r>
                  <a:rPr lang="en-US" sz="4000" dirty="0"/>
                  <a:t> =  </a:t>
                </a:r>
                <a14:m>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𝑛</m:t>
                        </m:r>
                        <m:r>
                          <a:rPr lang="en-US" sz="4000" i="1">
                            <a:latin typeface="Cambria Math" panose="02040503050406030204" pitchFamily="18" charset="0"/>
                          </a:rPr>
                          <m:t>(</m:t>
                        </m:r>
                        <m:r>
                          <a:rPr lang="en-US" sz="4000" i="1">
                            <a:latin typeface="Cambria Math" panose="02040503050406030204" pitchFamily="18" charset="0"/>
                          </a:rPr>
                          <m:t>𝑛</m:t>
                        </m:r>
                        <m:r>
                          <a:rPr lang="en-US" sz="4000" i="1">
                            <a:latin typeface="Cambria Math" panose="02040503050406030204" pitchFamily="18" charset="0"/>
                          </a:rPr>
                          <m:t>+1)(2</m:t>
                        </m:r>
                        <m:r>
                          <a:rPr lang="en-US" sz="4000" i="1">
                            <a:latin typeface="Cambria Math" panose="02040503050406030204" pitchFamily="18" charset="0"/>
                          </a:rPr>
                          <m:t>𝑛</m:t>
                        </m:r>
                        <m:r>
                          <a:rPr lang="en-US" sz="4000" i="1">
                            <a:latin typeface="Cambria Math" panose="02040503050406030204" pitchFamily="18" charset="0"/>
                          </a:rPr>
                          <m:t>+1)</m:t>
                        </m:r>
                        <m:r>
                          <a:rPr lang="en-US" sz="4000">
                            <a:latin typeface="Cambria Math" panose="02040503050406030204" pitchFamily="18" charset="0"/>
                          </a:rPr>
                          <m:t> </m:t>
                        </m:r>
                      </m:num>
                      <m:den>
                        <m:r>
                          <a:rPr lang="en-US" sz="4000" i="1">
                            <a:latin typeface="Cambria Math" panose="02040503050406030204" pitchFamily="18" charset="0"/>
                          </a:rPr>
                          <m:t>6</m:t>
                        </m:r>
                      </m:den>
                    </m:f>
                  </m:oMath>
                </a14:m>
                <a:r>
                  <a:rPr lang="en-US" sz="4000" dirty="0"/>
                  <a:t>.</a:t>
                </a:r>
                <a:br>
                  <a:rPr lang="en-US" sz="4000" dirty="0"/>
                </a:br>
                <a:endParaRPr lang="en-US" sz="4000" dirty="0"/>
              </a:p>
              <a:p>
                <a:pPr marL="457200" lvl="0" indent="-457200">
                  <a:buFont typeface="+mj-lt"/>
                  <a:buAutoNum type="alphaLcPeriod"/>
                </a:pPr>
                <a14:m>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1</m:t>
                        </m:r>
                      </m:e>
                      <m:sup>
                        <m:r>
                          <a:rPr lang="en-US" sz="4000" i="1">
                            <a:latin typeface="Cambria Math" panose="02040503050406030204" pitchFamily="18" charset="0"/>
                          </a:rPr>
                          <m:t>3</m:t>
                        </m:r>
                      </m:sup>
                    </m:sSup>
                    <m:r>
                      <a:rPr lang="en-US" sz="4000" i="1">
                        <a:latin typeface="Cambria Math" panose="02040503050406030204" pitchFamily="18" charset="0"/>
                      </a:rPr>
                      <m:t>+ </m:t>
                    </m:r>
                    <m:sSup>
                      <m:sSupPr>
                        <m:ctrlPr>
                          <a:rPr lang="en-US" sz="4000" i="1">
                            <a:latin typeface="Cambria Math" panose="02040503050406030204" pitchFamily="18" charset="0"/>
                          </a:rPr>
                        </m:ctrlPr>
                      </m:sSupPr>
                      <m:e>
                        <m:r>
                          <a:rPr lang="en-US" sz="4000" i="1">
                            <a:latin typeface="Cambria Math" panose="02040503050406030204" pitchFamily="18" charset="0"/>
                          </a:rPr>
                          <m:t>2</m:t>
                        </m:r>
                      </m:e>
                      <m:sup>
                        <m:r>
                          <a:rPr lang="en-US" sz="4000" i="1">
                            <a:latin typeface="Cambria Math" panose="02040503050406030204" pitchFamily="18" charset="0"/>
                          </a:rPr>
                          <m:t>3</m:t>
                        </m:r>
                      </m:sup>
                    </m:sSup>
                    <m:r>
                      <a:rPr lang="en-US" sz="4000" i="1">
                        <a:latin typeface="Cambria Math" panose="02040503050406030204" pitchFamily="18" charset="0"/>
                      </a:rPr>
                      <m:t>+ </m:t>
                    </m:r>
                    <m:sSup>
                      <m:sSupPr>
                        <m:ctrlPr>
                          <a:rPr lang="en-US" sz="4000" i="1">
                            <a:latin typeface="Cambria Math" panose="02040503050406030204" pitchFamily="18" charset="0"/>
                          </a:rPr>
                        </m:ctrlPr>
                      </m:sSupPr>
                      <m:e>
                        <m:r>
                          <a:rPr lang="en-US" sz="4000" i="1">
                            <a:latin typeface="Cambria Math" panose="02040503050406030204" pitchFamily="18" charset="0"/>
                          </a:rPr>
                          <m:t>3</m:t>
                        </m:r>
                      </m:e>
                      <m:sup>
                        <m:r>
                          <a:rPr lang="en-US" sz="4000" i="1">
                            <a:latin typeface="Cambria Math" panose="02040503050406030204" pitchFamily="18" charset="0"/>
                          </a:rPr>
                          <m:t>3</m:t>
                        </m:r>
                      </m:sup>
                    </m:sSup>
                    <m:r>
                      <a:rPr lang="en-US" sz="4000" i="1">
                        <a:latin typeface="Cambria Math" panose="02040503050406030204" pitchFamily="18" charset="0"/>
                      </a:rPr>
                      <m:t>+………………. + </m:t>
                    </m:r>
                    <m:sSup>
                      <m:sSupPr>
                        <m:ctrlPr>
                          <a:rPr lang="en-US" sz="4000" i="1">
                            <a:latin typeface="Cambria Math" panose="02040503050406030204" pitchFamily="18" charset="0"/>
                          </a:rPr>
                        </m:ctrlPr>
                      </m:sSupPr>
                      <m:e>
                        <m:r>
                          <a:rPr lang="en-US" sz="4000" i="1">
                            <a:latin typeface="Cambria Math" panose="02040503050406030204" pitchFamily="18" charset="0"/>
                          </a:rPr>
                          <m:t>𝑛</m:t>
                        </m:r>
                      </m:e>
                      <m:sup>
                        <m:r>
                          <a:rPr lang="en-US" sz="4000" i="1">
                            <a:latin typeface="Cambria Math" panose="02040503050406030204" pitchFamily="18" charset="0"/>
                          </a:rPr>
                          <m:t>3</m:t>
                        </m:r>
                      </m:sup>
                    </m:sSup>
                  </m:oMath>
                </a14:m>
                <a:r>
                  <a:rPr lang="en-US" sz="4000" dirty="0"/>
                  <a:t> = </a:t>
                </a:r>
                <a14:m>
                  <m:oMath xmlns:m="http://schemas.openxmlformats.org/officeDocument/2006/math">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𝑛</m:t>
                            </m:r>
                          </m:e>
                          <m:sup>
                            <m:r>
                              <a:rPr lang="en-US" sz="4000" i="1">
                                <a:latin typeface="Cambria Math" panose="02040503050406030204" pitchFamily="18" charset="0"/>
                              </a:rPr>
                              <m:t>2</m:t>
                            </m:r>
                          </m:sup>
                        </m:sSup>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𝑛</m:t>
                            </m:r>
                            <m:r>
                              <a:rPr lang="en-US" sz="4000" i="1">
                                <a:latin typeface="Cambria Math" panose="02040503050406030204" pitchFamily="18" charset="0"/>
                              </a:rPr>
                              <m:t>+1)</m:t>
                            </m:r>
                          </m:e>
                          <m:sup>
                            <m:r>
                              <a:rPr lang="en-US" sz="4000" i="1">
                                <a:latin typeface="Cambria Math" panose="02040503050406030204" pitchFamily="18" charset="0"/>
                              </a:rPr>
                              <m:t>2</m:t>
                            </m:r>
                          </m:sup>
                        </m:sSup>
                      </m:num>
                      <m:den>
                        <m:r>
                          <a:rPr lang="en-US" sz="4000" i="1">
                            <a:latin typeface="Cambria Math" panose="02040503050406030204" pitchFamily="18" charset="0"/>
                          </a:rPr>
                          <m:t>4</m:t>
                        </m:r>
                      </m:den>
                    </m:f>
                  </m:oMath>
                </a14:m>
                <a:r>
                  <a:rPr lang="en-US" sz="4000" dirty="0"/>
                  <a:t>.</a:t>
                </a:r>
              </a:p>
              <a:p>
                <a:pPr marL="0" indent="0">
                  <a:buNone/>
                </a:pPr>
                <a:endParaRPr lang="en-US" sz="4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1600" y="2149764"/>
                <a:ext cx="11961091" cy="5359399"/>
              </a:xfrm>
              <a:blipFill>
                <a:blip r:embed="rId2"/>
                <a:stretch>
                  <a:fillRect l="-1784" t="-796"/>
                </a:stretch>
              </a:blipFill>
            </p:spPr>
            <p:txBody>
              <a:bodyPr/>
              <a:lstStyle/>
              <a:p>
                <a:r>
                  <a:rPr lang="en-US">
                    <a:noFill/>
                  </a:rPr>
                  <a:t> </a:t>
                </a:r>
              </a:p>
            </p:txBody>
          </p:sp>
        </mc:Fallback>
      </mc:AlternateContent>
    </p:spTree>
    <p:extLst>
      <p:ext uri="{BB962C8B-B14F-4D97-AF65-F5344CB8AC3E}">
        <p14:creationId xmlns:p14="http://schemas.microsoft.com/office/powerpoint/2010/main" xmlns="" val="427695039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down)">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20073" y="434111"/>
                <a:ext cx="11961091" cy="5985161"/>
              </a:xfrm>
            </p:spPr>
            <p:txBody>
              <a:bodyPr>
                <a:normAutofit/>
              </a:bodyPr>
              <a:lstStyle/>
              <a:p>
                <a:pPr marL="0" indent="0">
                  <a:buNone/>
                </a:pPr>
                <a:r>
                  <a:rPr lang="en-US" sz="3200" dirty="0"/>
                  <a:t>					  		ARITHMETIC PROGRESSION</a:t>
                </a:r>
              </a:p>
              <a:p>
                <a:pPr marL="0" indent="0">
                  <a:buNone/>
                </a:pPr>
                <a:endParaRPr lang="en-US" dirty="0"/>
              </a:p>
              <a:p>
                <a:pPr marL="0" indent="0">
                  <a:buNone/>
                </a:pPr>
                <a:endParaRPr lang="en-US" dirty="0"/>
              </a:p>
              <a:p>
                <a:pPr marL="0" indent="0">
                  <a:buNone/>
                </a:pPr>
                <a:r>
                  <a:rPr lang="en-US" sz="2400" dirty="0"/>
                  <a:t>a, </a:t>
                </a:r>
                <a:r>
                  <a:rPr lang="en-US" sz="2400" dirty="0" err="1"/>
                  <a:t>a+d</a:t>
                </a:r>
                <a:r>
                  <a:rPr lang="en-US" sz="2400" dirty="0"/>
                  <a:t>, a+2d,…….. are said to be in A.P., in which first term = “a” and common difference is “d”.</a:t>
                </a:r>
              </a:p>
              <a:p>
                <a:pPr marL="0" indent="0">
                  <a:buNone/>
                </a:pPr>
                <a:endParaRPr lang="en-US" sz="2400" dirty="0"/>
              </a:p>
              <a:p>
                <a:pPr marL="0" indent="0">
                  <a:buNone/>
                </a:pPr>
                <a:r>
                  <a:rPr lang="en-US" sz="2400" dirty="0"/>
                  <a:t>Let the “nth” term be n and first term is “a” and last term be “l”. Then</a:t>
                </a:r>
              </a:p>
              <a:p>
                <a:pPr marL="0" indent="0">
                  <a:buNone/>
                </a:pPr>
                <a:endParaRPr lang="en-US" sz="2400" dirty="0"/>
              </a:p>
              <a:p>
                <a:pPr lvl="1"/>
                <a:r>
                  <a:rPr lang="en-US" sz="2400" dirty="0"/>
                  <a:t>nth term = a + (n-1)d</a:t>
                </a:r>
              </a:p>
              <a:p>
                <a:pPr lvl="1"/>
                <a:r>
                  <a:rPr lang="en-US" sz="2400" dirty="0"/>
                  <a:t>Sum of n terms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2</m:t>
                        </m:r>
                      </m:den>
                    </m:f>
                  </m:oMath>
                </a14:m>
                <a:r>
                  <a:rPr lang="en-US" sz="2400" dirty="0"/>
                  <a:t>[2a + (n-1)d] </a:t>
                </a:r>
              </a:p>
              <a:p>
                <a:pPr lvl="1"/>
                <a:r>
                  <a:rPr lang="en-US" sz="2400" dirty="0"/>
                  <a:t>Sum of n terms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2</m:t>
                        </m:r>
                      </m:den>
                    </m:f>
                  </m:oMath>
                </a14:m>
                <a:r>
                  <a:rPr lang="en-US" sz="2400" dirty="0"/>
                  <a:t> (a + l), where l is last term. </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0073" y="434111"/>
                <a:ext cx="11961091" cy="5985161"/>
              </a:xfrm>
              <a:blipFill>
                <a:blip r:embed="rId2"/>
                <a:stretch>
                  <a:fillRect l="-815" t="-2138"/>
                </a:stretch>
              </a:blipFill>
            </p:spPr>
            <p:txBody>
              <a:bodyPr/>
              <a:lstStyle/>
              <a:p>
                <a:r>
                  <a:rPr lang="en-IN">
                    <a:noFill/>
                  </a:rPr>
                  <a:t> </a:t>
                </a:r>
              </a:p>
            </p:txBody>
          </p:sp>
        </mc:Fallback>
      </mc:AlternateContent>
    </p:spTree>
    <p:extLst>
      <p:ext uri="{BB962C8B-B14F-4D97-AF65-F5344CB8AC3E}">
        <p14:creationId xmlns:p14="http://schemas.microsoft.com/office/powerpoint/2010/main" xmlns="" val="39786333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800" decel="100000"/>
                                        <p:tgtEl>
                                          <p:spTgt spid="3">
                                            <p:txEl>
                                              <p:pRg st="3" end="3"/>
                                            </p:txEl>
                                          </p:spTgt>
                                        </p:tgtEl>
                                      </p:cBhvr>
                                    </p:animEffect>
                                    <p:anim calcmode="lin" valueType="num">
                                      <p:cBhvr>
                                        <p:cTn id="16" dur="800" decel="100000" fill="hold"/>
                                        <p:tgtEl>
                                          <p:spTgt spid="3">
                                            <p:txEl>
                                              <p:pRg st="3" end="3"/>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3">
                                            <p:txEl>
                                              <p:pRg st="3" end="3"/>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3">
                                            <p:txEl>
                                              <p:pRg st="3" end="3"/>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3">
                                            <p:txEl>
                                              <p:pRg st="3" end="3"/>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3">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800" decel="100000"/>
                                        <p:tgtEl>
                                          <p:spTgt spid="3">
                                            <p:txEl>
                                              <p:pRg st="5" end="5"/>
                                            </p:txEl>
                                          </p:spTgt>
                                        </p:tgtEl>
                                      </p:cBhvr>
                                    </p:animEffect>
                                    <p:anim calcmode="lin" valueType="num">
                                      <p:cBhvr>
                                        <p:cTn id="26" dur="800" decel="100000" fill="hold"/>
                                        <p:tgtEl>
                                          <p:spTgt spid="3">
                                            <p:txEl>
                                              <p:pRg st="5" end="5"/>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3">
                                            <p:txEl>
                                              <p:pRg st="5" end="5"/>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3">
                                            <p:txEl>
                                              <p:pRg st="5" end="5"/>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
                                            <p:txEl>
                                              <p:pRg st="5" end="5"/>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1000"/>
                                        <p:tgtEl>
                                          <p:spTgt spid="3">
                                            <p:txEl>
                                              <p:pRg st="8" end="8"/>
                                            </p:txEl>
                                          </p:spTgt>
                                        </p:tgtEl>
                                      </p:cBhvr>
                                    </p:animEffect>
                                    <p:anim calcmode="lin" valueType="num">
                                      <p:cBhvr>
                                        <p:cTn id="4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1000"/>
                                        <p:tgtEl>
                                          <p:spTgt spid="3">
                                            <p:txEl>
                                              <p:pRg st="9" end="9"/>
                                            </p:txEl>
                                          </p:spTgt>
                                        </p:tgtEl>
                                      </p:cBhvr>
                                    </p:animEffect>
                                    <p:anim calcmode="lin" valueType="num">
                                      <p:cBhvr>
                                        <p:cTn id="4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5" name="Title 1"/>
              <p:cNvSpPr>
                <a:spLocks noGrp="1"/>
              </p:cNvSpPr>
              <p:nvPr>
                <p:ph idx="1"/>
              </p:nvPr>
            </p:nvSpPr>
            <p:spPr>
              <a:xfrm>
                <a:off x="212437" y="618836"/>
                <a:ext cx="11979563" cy="5394037"/>
              </a:xfrm>
            </p:spPr>
            <p:txBody>
              <a:bodyPr>
                <a:normAutofit/>
              </a:bodyPr>
              <a:lstStyle/>
              <a:p>
                <a:pPr marL="0" indent="0">
                  <a:buNone/>
                </a:pPr>
                <a:r>
                  <a:rPr lang="en-US" sz="3200" dirty="0"/>
                  <a:t>							GEOMETIC PROGRESSION</a:t>
                </a:r>
              </a:p>
              <a:p>
                <a:pPr marL="0" indent="0">
                  <a:buNone/>
                </a:pPr>
                <a:endParaRPr lang="en-US" sz="3200" dirty="0"/>
              </a:p>
              <a:p>
                <a:pPr marL="0" indent="0">
                  <a:buNone/>
                </a:pPr>
                <a14:m>
                  <m:oMath xmlns:m="http://schemas.openxmlformats.org/officeDocument/2006/math">
                    <m:r>
                      <a:rPr lang="en-US" sz="2400" i="1">
                        <a:latin typeface="Cambria Math" panose="02040503050406030204" pitchFamily="18" charset="0"/>
                      </a:rPr>
                      <m:t>𝑎</m:t>
                    </m:r>
                  </m:oMath>
                </a14:m>
                <a:r>
                  <a:rPr lang="en-US" sz="2400" dirty="0"/>
                  <a:t>, </a:t>
                </a:r>
                <a14:m>
                  <m:oMath xmlns:m="http://schemas.openxmlformats.org/officeDocument/2006/math">
                    <m:r>
                      <a:rPr lang="en-US" sz="2400" i="1">
                        <a:latin typeface="Cambria Math" panose="02040503050406030204" pitchFamily="18" charset="0"/>
                      </a:rPr>
                      <m:t>𝑎𝑟</m:t>
                    </m:r>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𝑎𝑟</m:t>
                        </m:r>
                      </m:e>
                      <m:sup>
                        <m:r>
                          <a:rPr lang="en-US" sz="2400" i="1">
                            <a:latin typeface="Cambria Math" panose="02040503050406030204" pitchFamily="18" charset="0"/>
                          </a:rPr>
                          <m:t>2</m:t>
                        </m:r>
                      </m:sup>
                    </m:sSup>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𝑎𝑟</m:t>
                        </m:r>
                      </m:e>
                      <m:sup>
                        <m:r>
                          <a:rPr lang="en-US" sz="2400" i="1">
                            <a:latin typeface="Cambria Math" panose="02040503050406030204" pitchFamily="18" charset="0"/>
                          </a:rPr>
                          <m:t>3</m:t>
                        </m:r>
                      </m:sup>
                    </m:sSup>
                    <m:r>
                      <a:rPr lang="en-US" sz="2400" i="1">
                        <a:latin typeface="Cambria Math" panose="02040503050406030204" pitchFamily="18" charset="0"/>
                      </a:rPr>
                      <m:t>,</m:t>
                    </m:r>
                  </m:oMath>
                </a14:m>
                <a:r>
                  <a:rPr lang="en-US" sz="2400" dirty="0"/>
                  <a:t>……… are said to be in G.P., in which first term = “</a:t>
                </a:r>
                <a14:m>
                  <m:oMath xmlns:m="http://schemas.openxmlformats.org/officeDocument/2006/math">
                    <m:r>
                      <a:rPr lang="en-US" sz="2400" i="1">
                        <a:latin typeface="Cambria Math" panose="02040503050406030204" pitchFamily="18" charset="0"/>
                      </a:rPr>
                      <m:t>𝑎</m:t>
                    </m:r>
                  </m:oMath>
                </a14:m>
                <a:r>
                  <a:rPr lang="en-US" sz="2400" dirty="0"/>
                  <a:t>” and the common ratio = “r”.</a:t>
                </a:r>
              </a:p>
              <a:p>
                <a:pPr marL="0" indent="0">
                  <a:buNone/>
                </a:pPr>
                <a:endParaRPr lang="en-US" sz="2400" dirty="0"/>
              </a:p>
              <a:p>
                <a:pPr marL="457200" lvl="0" indent="-457200">
                  <a:buFont typeface="+mj-lt"/>
                  <a:buAutoNum type="arabicPeriod"/>
                </a:pPr>
                <a:r>
                  <a:rPr lang="en-US" sz="2400" dirty="0"/>
                  <a:t>nth term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𝑎𝑟</m:t>
                        </m:r>
                      </m:e>
                      <m:sup>
                        <m:r>
                          <a:rPr lang="en-US" sz="2400" i="1">
                            <a:latin typeface="Cambria Math" panose="02040503050406030204" pitchFamily="18" charset="0"/>
                          </a:rPr>
                          <m:t>𝑛</m:t>
                        </m:r>
                        <m:r>
                          <a:rPr lang="en-US" sz="2400" i="1">
                            <a:latin typeface="Cambria Math" panose="02040503050406030204" pitchFamily="18" charset="0"/>
                          </a:rPr>
                          <m:t>−1</m:t>
                        </m:r>
                      </m:sup>
                    </m:sSup>
                  </m:oMath>
                </a14:m>
                <a:br>
                  <a:rPr lang="en-US" sz="2400" dirty="0"/>
                </a:br>
                <a:endParaRPr lang="en-US" sz="2400" dirty="0"/>
              </a:p>
              <a:p>
                <a:pPr marL="457200" lvl="0" indent="-457200">
                  <a:buFont typeface="+mj-lt"/>
                  <a:buAutoNum type="arabicPeriod"/>
                </a:pPr>
                <a:r>
                  <a:rPr lang="en-US" sz="2400" dirty="0"/>
                  <a:t>Sum of n terms</a:t>
                </a:r>
              </a:p>
              <a:p>
                <a:pPr lvl="1"/>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𝑎</m:t>
                        </m:r>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𝑟</m:t>
                            </m:r>
                          </m:e>
                          <m:sup>
                            <m:r>
                              <a:rPr lang="en-US" sz="2400" i="1">
                                <a:latin typeface="Cambria Math" panose="02040503050406030204" pitchFamily="18" charset="0"/>
                              </a:rPr>
                              <m:t>𝑛</m:t>
                            </m:r>
                          </m:sup>
                        </m:sSup>
                        <m:r>
                          <a:rPr lang="en-US" sz="2400" i="1">
                            <a:latin typeface="Cambria Math" panose="02040503050406030204" pitchFamily="18" charset="0"/>
                          </a:rPr>
                          <m:t>)</m:t>
                        </m:r>
                      </m:num>
                      <m:den>
                        <m:r>
                          <a:rPr lang="en-US" sz="2400" i="1">
                            <a:latin typeface="Cambria Math" panose="02040503050406030204" pitchFamily="18" charset="0"/>
                          </a:rPr>
                          <m:t>1−</m:t>
                        </m:r>
                        <m:r>
                          <a:rPr lang="en-US" sz="2400" i="1">
                            <a:latin typeface="Cambria Math" panose="02040503050406030204" pitchFamily="18" charset="0"/>
                          </a:rPr>
                          <m:t>𝑟</m:t>
                        </m:r>
                      </m:den>
                    </m:f>
                  </m:oMath>
                </a14:m>
                <a:r>
                  <a:rPr lang="en-US" sz="2400" dirty="0"/>
                  <a:t>, where r &lt;1</a:t>
                </a:r>
              </a:p>
              <a:p>
                <a:pPr lvl="1"/>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𝑎</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smtClean="0">
                                <a:latin typeface="Cambria Math" panose="02040503050406030204" pitchFamily="18" charset="0"/>
                              </a:rPr>
                              <m:t>𝑟</m:t>
                            </m:r>
                          </m:e>
                          <m:sup>
                            <m:r>
                              <a:rPr lang="en-US" sz="2400" i="1">
                                <a:latin typeface="Cambria Math" panose="02040503050406030204" pitchFamily="18" charset="0"/>
                              </a:rPr>
                              <m:t>𝑛</m:t>
                            </m:r>
                            <m:r>
                              <a:rPr lang="en-US" sz="2400" b="0" i="1" smtClean="0">
                                <a:latin typeface="Cambria Math" panose="02040503050406030204" pitchFamily="18" charset="0"/>
                              </a:rPr>
                              <m:t> </m:t>
                            </m:r>
                          </m:sup>
                        </m:sSup>
                        <m:r>
                          <a:rPr lang="en-US" sz="2400" b="0" i="1" smtClean="0">
                            <a:latin typeface="Cambria Math" panose="02040503050406030204" pitchFamily="18" charset="0"/>
                          </a:rPr>
                          <m:t>−1</m:t>
                        </m:r>
                        <m:r>
                          <a:rPr lang="en-US" sz="2400" i="1">
                            <a:latin typeface="Cambria Math" panose="02040503050406030204" pitchFamily="18" charset="0"/>
                          </a:rPr>
                          <m:t>)</m:t>
                        </m:r>
                      </m:num>
                      <m:den>
                        <m:r>
                          <a:rPr lang="en-US" sz="2400" b="0" i="1" smtClean="0">
                            <a:latin typeface="Cambria Math" panose="02040503050406030204" pitchFamily="18" charset="0"/>
                          </a:rPr>
                          <m:t>𝑟</m:t>
                        </m:r>
                        <m:r>
                          <a:rPr lang="en-US" sz="2400" b="0" i="1" smtClean="0">
                            <a:latin typeface="Cambria Math" panose="02040503050406030204" pitchFamily="18" charset="0"/>
                          </a:rPr>
                          <m:t>−1</m:t>
                        </m:r>
                      </m:den>
                    </m:f>
                  </m:oMath>
                </a14:m>
                <a:r>
                  <a:rPr lang="en-US" sz="2400" dirty="0"/>
                  <a:t>, where r &gt; 1</a:t>
                </a:r>
              </a:p>
              <a:p>
                <a:pPr marL="0" indent="0">
                  <a:buNone/>
                </a:pPr>
                <a:endParaRPr lang="en-US" dirty="0"/>
              </a:p>
            </p:txBody>
          </p:sp>
        </mc:Choice>
        <mc:Fallback>
          <p:sp>
            <p:nvSpPr>
              <p:cNvPr id="5" name="Title 1"/>
              <p:cNvSpPr>
                <a:spLocks noGrp="1" noRot="1" noChangeAspect="1" noMove="1" noResize="1" noEditPoints="1" noAdjustHandles="1" noChangeArrowheads="1" noChangeShapeType="1" noTextEdit="1"/>
              </p:cNvSpPr>
              <p:nvPr>
                <p:ph idx="1"/>
              </p:nvPr>
            </p:nvSpPr>
            <p:spPr>
              <a:xfrm>
                <a:off x="212437" y="618836"/>
                <a:ext cx="11979563" cy="5394037"/>
              </a:xfrm>
              <a:blipFill>
                <a:blip r:embed="rId2"/>
                <a:stretch>
                  <a:fillRect l="-814" t="-2376"/>
                </a:stretch>
              </a:blipFill>
            </p:spPr>
            <p:txBody>
              <a:bodyPr/>
              <a:lstStyle/>
              <a:p>
                <a:r>
                  <a:rPr lang="en-US">
                    <a:noFill/>
                  </a:rPr>
                  <a:t> </a:t>
                </a:r>
              </a:p>
            </p:txBody>
          </p:sp>
        </mc:Fallback>
      </mc:AlternateContent>
    </p:spTree>
    <p:extLst>
      <p:ext uri="{BB962C8B-B14F-4D97-AF65-F5344CB8AC3E}">
        <p14:creationId xmlns:p14="http://schemas.microsoft.com/office/powerpoint/2010/main" xmlns="" val="1110199790"/>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p:cTn id="16" dur="5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18" dur="5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p:cTn id="25" dur="5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27" dur="5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iterate type="lt">
                                    <p:tmPct val="10000"/>
                                  </p:iterate>
                                  <p:childTnLst>
                                    <p:set>
                                      <p:cBhvr>
                                        <p:cTn id="33" dur="1" fill="hold">
                                          <p:stCondLst>
                                            <p:cond delay="0"/>
                                          </p:stCondLst>
                                        </p:cTn>
                                        <p:tgtEl>
                                          <p:spTgt spid="5">
                                            <p:txEl>
                                              <p:pRg st="5" end="5"/>
                                            </p:txEl>
                                          </p:spTgt>
                                        </p:tgtEl>
                                        <p:attrNameLst>
                                          <p:attrName>style.visibility</p:attrName>
                                        </p:attrNameLst>
                                      </p:cBhvr>
                                      <p:to>
                                        <p:strVal val="visible"/>
                                      </p:to>
                                    </p:set>
                                    <p:anim calcmode="lin" valueType="num">
                                      <p:cBhvr>
                                        <p:cTn id="34" dur="5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36" dur="5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nodeType="clickEffect">
                                  <p:stCondLst>
                                    <p:cond delay="0"/>
                                  </p:stCondLst>
                                  <p:iterate type="lt">
                                    <p:tmPct val="10000"/>
                                  </p:iterate>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p:cTn id="43" dur="5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45" dur="5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nodeType="clickEffect">
                                  <p:stCondLst>
                                    <p:cond delay="0"/>
                                  </p:stCondLst>
                                  <p:iterate type="lt">
                                    <p:tmPct val="10000"/>
                                  </p:iterate>
                                  <p:childTnLst>
                                    <p:set>
                                      <p:cBhvr>
                                        <p:cTn id="51" dur="1" fill="hold">
                                          <p:stCondLst>
                                            <p:cond delay="0"/>
                                          </p:stCondLst>
                                        </p:cTn>
                                        <p:tgtEl>
                                          <p:spTgt spid="5">
                                            <p:txEl>
                                              <p:pRg st="7" end="7"/>
                                            </p:txEl>
                                          </p:spTgt>
                                        </p:tgtEl>
                                        <p:attrNameLst>
                                          <p:attrName>style.visibility</p:attrName>
                                        </p:attrNameLst>
                                      </p:cBhvr>
                                      <p:to>
                                        <p:strVal val="visible"/>
                                      </p:to>
                                    </p:set>
                                    <p:anim calcmode="lin" valueType="num">
                                      <p:cBhvr>
                                        <p:cTn id="52" dur="5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54" dur="5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563" y="182482"/>
            <a:ext cx="8610600" cy="1293028"/>
          </a:xfrm>
        </p:spPr>
        <p:txBody>
          <a:bodyPr>
            <a:normAutofit/>
          </a:bodyPr>
          <a:lstStyle/>
          <a:p>
            <a:r>
              <a:rPr lang="en-US" sz="4400" dirty="0"/>
              <a:t>PROBLEMS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40854" y="1475510"/>
                <a:ext cx="11940309" cy="5303981"/>
              </a:xfrm>
            </p:spPr>
            <p:txBody>
              <a:bodyPr>
                <a:normAutofit/>
              </a:bodyPr>
              <a:lstStyle/>
              <a:p>
                <a:pPr marL="0" lvl="0" indent="0">
                  <a:buNone/>
                </a:pPr>
                <a:r>
                  <a:rPr lang="en-US" dirty="0"/>
                  <a:t>1) How many natural nos. between 17 and 80 are divisible by 6?</a:t>
                </a:r>
              </a:p>
              <a:p>
                <a:pPr marL="0" indent="0">
                  <a:buNone/>
                </a:pPr>
                <a:r>
                  <a:rPr lang="en-US" dirty="0"/>
                  <a:t>Sol: The nos. are 18, 24, 30…………, 78</a:t>
                </a:r>
              </a:p>
              <a:p>
                <a:pPr marL="457200" lvl="1" indent="0">
                  <a:buNone/>
                </a:pPr>
                <a:r>
                  <a:rPr lang="en-US" dirty="0"/>
                  <a:t>This is an A.P.. in which a= 18, d=6 and l=78.</a:t>
                </a:r>
              </a:p>
              <a:p>
                <a:pPr marL="457200" lvl="1" indent="0">
                  <a:buNone/>
                </a:pPr>
                <a:r>
                  <a:rPr lang="en-US" dirty="0"/>
                  <a:t>Let the no.of these terms be “n” then</a:t>
                </a:r>
              </a:p>
              <a:p>
                <a:pPr marL="457200" lvl="1" indent="0">
                  <a:buNone/>
                </a:pPr>
                <a:r>
                  <a:rPr lang="en-US" dirty="0"/>
                  <a:t>nth term = 78 =&gt; a + (n-1) d = 78.</a:t>
                </a:r>
              </a:p>
              <a:p>
                <a:pPr marL="457200" lvl="1" indent="0">
                  <a:buNone/>
                </a:pPr>
                <a:r>
                  <a:rPr lang="en-US" dirty="0"/>
                  <a:t>Therefore, n=11</a:t>
                </a:r>
              </a:p>
              <a:p>
                <a:pPr marL="457200" lvl="1" indent="0">
                  <a:buNone/>
                </a:pPr>
                <a:r>
                  <a:rPr lang="en-US" dirty="0"/>
                  <a:t>Req. no. of terms be 11.</a:t>
                </a:r>
              </a:p>
              <a:p>
                <a:pPr marL="457200" lvl="1" indent="0">
                  <a:buNone/>
                </a:pPr>
                <a:endParaRPr lang="en-US" dirty="0"/>
              </a:p>
              <a:p>
                <a:pPr marL="0" lvl="0" indent="0">
                  <a:buNone/>
                </a:pPr>
                <a:r>
                  <a:rPr lang="en-US" sz="2400" dirty="0"/>
                  <a:t>2) Find the sum of all even natural nos. less than 75.</a:t>
                </a:r>
                <a:endParaRPr lang="en-US" sz="2000" dirty="0"/>
              </a:p>
              <a:p>
                <a:pPr marL="0" indent="0">
                  <a:buNone/>
                </a:pPr>
                <a:r>
                  <a:rPr lang="en-US" sz="2400" dirty="0"/>
                  <a:t>Sol: Req. sum = 2 + 4 + 6 + …… + 74</a:t>
                </a:r>
                <a:endParaRPr lang="en-US" sz="2000" dirty="0"/>
              </a:p>
              <a:p>
                <a:pPr marL="457200" lvl="1" indent="0">
                  <a:buNone/>
                </a:pPr>
                <a:r>
                  <a:rPr lang="en-US" sz="2200" dirty="0"/>
                  <a:t>This is an A.P., with a=2, d=2 &amp; l=74.</a:t>
                </a:r>
                <a:endParaRPr lang="en-US" sz="1800" dirty="0"/>
              </a:p>
              <a:p>
                <a:pPr marL="457200" lvl="1" indent="0">
                  <a:buNone/>
                </a:pPr>
                <a:r>
                  <a:rPr lang="en-US" sz="2200" dirty="0"/>
                  <a:t>Therefore,  n=37</a:t>
                </a:r>
                <a:endParaRPr lang="en-US" sz="1800" dirty="0"/>
              </a:p>
              <a:p>
                <a:pPr marL="457200" lvl="1" indent="0">
                  <a:buNone/>
                </a:pPr>
                <a:r>
                  <a:rPr lang="en-US" sz="2200" dirty="0"/>
                  <a:t>Therefore, req. sum =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𝑛</m:t>
                        </m:r>
                      </m:num>
                      <m:den>
                        <m:r>
                          <a:rPr lang="en-US" sz="2200" i="1">
                            <a:latin typeface="Cambria Math" panose="02040503050406030204" pitchFamily="18" charset="0"/>
                          </a:rPr>
                          <m:t>2</m:t>
                        </m:r>
                      </m:den>
                    </m:f>
                    <m:d>
                      <m:dPr>
                        <m:ctrlPr>
                          <a:rPr lang="en-US" sz="2200" i="1">
                            <a:latin typeface="Cambria Math" panose="02040503050406030204" pitchFamily="18" charset="0"/>
                          </a:rPr>
                        </m:ctrlPr>
                      </m:dPr>
                      <m:e>
                        <m:r>
                          <a:rPr lang="en-US" sz="2200" i="1">
                            <a:latin typeface="Cambria Math" panose="02040503050406030204" pitchFamily="18" charset="0"/>
                          </a:rPr>
                          <m:t>𝑎</m:t>
                        </m:r>
                        <m:r>
                          <a:rPr lang="en-US" sz="2200" i="1">
                            <a:latin typeface="Cambria Math" panose="02040503050406030204" pitchFamily="18" charset="0"/>
                          </a:rPr>
                          <m:t>+</m:t>
                        </m:r>
                        <m:r>
                          <a:rPr lang="en-US" sz="2200" i="1">
                            <a:latin typeface="Cambria Math" panose="02040503050406030204" pitchFamily="18" charset="0"/>
                          </a:rPr>
                          <m:t>𝑙</m:t>
                        </m:r>
                      </m:e>
                    </m:d>
                    <m:r>
                      <a:rPr lang="en-US" sz="2200" i="1">
                        <a:latin typeface="Cambria Math" panose="02040503050406030204" pitchFamily="18" charset="0"/>
                      </a:rPr>
                      <m:t>=1406</m:t>
                    </m:r>
                  </m:oMath>
                </a14:m>
                <a:endParaRPr lang="en-US" sz="1800" dirty="0"/>
              </a:p>
              <a:p>
                <a:pPr marL="457200" lvl="1"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0854" y="1475510"/>
                <a:ext cx="11940309" cy="5303981"/>
              </a:xfrm>
              <a:blipFill>
                <a:blip r:embed="rId2"/>
                <a:stretch>
                  <a:fillRect l="-766" t="-1494"/>
                </a:stretch>
              </a:blipFill>
            </p:spPr>
            <p:txBody>
              <a:bodyPr/>
              <a:lstStyle/>
              <a:p>
                <a:r>
                  <a:rPr lang="en-US">
                    <a:noFill/>
                  </a:rPr>
                  <a:t> </a:t>
                </a:r>
              </a:p>
            </p:txBody>
          </p:sp>
        </mc:Fallback>
      </mc:AlternateContent>
    </p:spTree>
    <p:extLst>
      <p:ext uri="{BB962C8B-B14F-4D97-AF65-F5344CB8AC3E}">
        <p14:creationId xmlns:p14="http://schemas.microsoft.com/office/powerpoint/2010/main" xmlns="" val="33833309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NUMBERS</a:t>
            </a:r>
            <a:br>
              <a:rPr lang="en-US" dirty="0"/>
            </a:br>
            <a:endParaRPr lang="en-US" dirty="0"/>
          </a:p>
        </p:txBody>
      </p:sp>
      <p:sp>
        <p:nvSpPr>
          <p:cNvPr id="3" name="Content Placeholder 2"/>
          <p:cNvSpPr>
            <a:spLocks noGrp="1"/>
          </p:cNvSpPr>
          <p:nvPr>
            <p:ph idx="1"/>
          </p:nvPr>
        </p:nvSpPr>
        <p:spPr>
          <a:xfrm>
            <a:off x="685800" y="2194560"/>
            <a:ext cx="10820400" cy="4344785"/>
          </a:xfrm>
        </p:spPr>
        <p:txBody>
          <a:bodyPr>
            <a:normAutofit/>
          </a:bodyPr>
          <a:lstStyle/>
          <a:p>
            <a:r>
              <a:rPr lang="en-US" dirty="0"/>
              <a:t>In Hindu Arabic system, we have 10 digits namely 0,1,2,3,4,……,9 are called zero, one, two,……..,nine respectively.</a:t>
            </a:r>
          </a:p>
          <a:p>
            <a:r>
              <a:rPr lang="en-US" dirty="0"/>
              <a:t>A number is denoted by a group of digits is called numeral.</a:t>
            </a:r>
          </a:p>
          <a:p>
            <a:r>
              <a:rPr lang="en-US" dirty="0"/>
              <a:t>For denoting a numeral, we use the “Place-value Chart:</a:t>
            </a:r>
          </a:p>
          <a:p>
            <a:pPr marL="0" indent="0">
              <a:buNone/>
            </a:pPr>
            <a:r>
              <a:rPr lang="en-US" dirty="0"/>
              <a:t/>
            </a:r>
            <a:br>
              <a:rPr lang="en-US" dirty="0"/>
            </a:br>
            <a:r>
              <a:rPr lang="en-US" dirty="0"/>
              <a:t/>
            </a:r>
            <a:br>
              <a:rPr lang="en-US" dirty="0"/>
            </a:br>
            <a:endParaRPr lang="en-US" dirty="0"/>
          </a:p>
          <a:p>
            <a:pPr marL="0" indent="0">
              <a:buNone/>
            </a:pPr>
            <a:r>
              <a:rPr lang="en-US" dirty="0"/>
              <a:t>Face value and place value (local value) of a digit in a numeral:</a:t>
            </a:r>
          </a:p>
          <a:p>
            <a:r>
              <a:rPr lang="en-US" dirty="0"/>
              <a:t>The face value of a digit in numeral is its own value at whatever place it may be.</a:t>
            </a:r>
          </a:p>
          <a:p>
            <a:pPr marL="0" indent="0">
              <a:buNone/>
            </a:pPr>
            <a:r>
              <a:rPr lang="en-US" dirty="0"/>
              <a:t>Ex: In the numeral 2768, the face values if 8 is 8, 6 is 6, 7 is 7 and 2 is 2.</a:t>
            </a:r>
          </a:p>
          <a:p>
            <a:pPr marL="0" indent="0">
              <a:buNone/>
            </a:pPr>
            <a:endParaRPr lang="en-US" dirty="0"/>
          </a:p>
        </p:txBody>
      </p:sp>
      <p:pic>
        <p:nvPicPr>
          <p:cNvPr id="5" name="Picture 4"/>
          <p:cNvPicPr>
            <a:picLocks noChangeAspect="1"/>
          </p:cNvPicPr>
          <p:nvPr/>
        </p:nvPicPr>
        <p:blipFill>
          <a:blip r:embed="rId2"/>
          <a:stretch>
            <a:fillRect/>
          </a:stretch>
        </p:blipFill>
        <p:spPr>
          <a:xfrm>
            <a:off x="685800" y="3801917"/>
            <a:ext cx="10820400" cy="816265"/>
          </a:xfrm>
          <a:prstGeom prst="rect">
            <a:avLst/>
          </a:prstGeom>
        </p:spPr>
      </p:pic>
    </p:spTree>
    <p:extLst>
      <p:ext uri="{BB962C8B-B14F-4D97-AF65-F5344CB8AC3E}">
        <p14:creationId xmlns:p14="http://schemas.microsoft.com/office/powerpoint/2010/main" xmlns="" val="352202082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30909" y="1584037"/>
                <a:ext cx="11961091" cy="5273963"/>
              </a:xfrm>
            </p:spPr>
            <p:txBody>
              <a:bodyPr/>
              <a:lstStyle/>
              <a:p>
                <a:pPr marL="0" lvl="0" indent="0">
                  <a:buNone/>
                </a:pPr>
                <a:r>
                  <a:rPr lang="en-US" sz="2400" dirty="0"/>
                  <a:t>3) Find the sum (2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2</m:t>
                        </m:r>
                      </m:sup>
                    </m:sSup>
                    <m:r>
                      <a:rPr lang="en-US" sz="2400">
                        <a:latin typeface="Cambria Math" panose="02040503050406030204" pitchFamily="18" charset="0"/>
                      </a:rPr>
                      <m:t>­</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3</m:t>
                        </m:r>
                      </m:sup>
                    </m:sSup>
                    <m:r>
                      <a:rPr lang="en-US" sz="2400" i="1">
                        <a:latin typeface="Cambria Math" panose="02040503050406030204" pitchFamily="18" charset="0"/>
                      </a:rPr>
                      <m:t>+</m:t>
                    </m:r>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10</m:t>
                        </m:r>
                      </m:sup>
                    </m:sSup>
                    <m:r>
                      <a:rPr lang="en-US" sz="2400" i="1">
                        <a:latin typeface="Cambria Math" panose="02040503050406030204" pitchFamily="18" charset="0"/>
                      </a:rPr>
                      <m:t>)</m:t>
                    </m:r>
                  </m:oMath>
                </a14:m>
                <a:endParaRPr lang="en-US" sz="2400" dirty="0"/>
              </a:p>
              <a:p>
                <a:pPr marL="0" indent="0">
                  <a:buNone/>
                </a:pPr>
                <a:r>
                  <a:rPr lang="en-US" sz="2400" dirty="0"/>
                  <a:t>Sol: G.P.; a=2, r=2</a:t>
                </a:r>
              </a:p>
              <a:p>
                <a:pPr marL="457200" lvl="1" indent="0">
                  <a:buNone/>
                </a:pPr>
                <a:r>
                  <a:rPr lang="en-US" sz="2400" dirty="0"/>
                  <a:t>Req sum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𝑎</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𝑟</m:t>
                            </m:r>
                          </m:e>
                          <m:sup>
                            <m:r>
                              <a:rPr lang="en-US" sz="2400" i="1">
                                <a:latin typeface="Cambria Math" panose="02040503050406030204" pitchFamily="18" charset="0"/>
                              </a:rPr>
                              <m:t>𝑛</m:t>
                            </m:r>
                          </m:sup>
                        </m:sSup>
                        <m:r>
                          <a:rPr lang="en-US" sz="2400" i="1">
                            <a:latin typeface="Cambria Math" panose="02040503050406030204" pitchFamily="18" charset="0"/>
                          </a:rPr>
                          <m:t>−1)</m:t>
                        </m:r>
                      </m:num>
                      <m:den>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−1)</m:t>
                        </m:r>
                      </m:den>
                    </m:f>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10</m:t>
                            </m:r>
                          </m:sup>
                        </m:sSup>
                        <m:r>
                          <a:rPr lang="en-US" sz="2400" i="1">
                            <a:latin typeface="Cambria Math" panose="02040503050406030204" pitchFamily="18" charset="0"/>
                          </a:rPr>
                          <m:t>−1)</m:t>
                        </m:r>
                      </m:num>
                      <m:den>
                        <m:r>
                          <a:rPr lang="en-US" sz="2400" i="1">
                            <a:latin typeface="Cambria Math" panose="02040503050406030204" pitchFamily="18" charset="0"/>
                          </a:rPr>
                          <m:t>(2−1)</m:t>
                        </m:r>
                      </m:den>
                    </m:f>
                    <m:r>
                      <a:rPr lang="en-US" sz="2400" i="1">
                        <a:latin typeface="Cambria Math" panose="02040503050406030204" pitchFamily="18" charset="0"/>
                      </a:rPr>
                      <m:t>=2046</m:t>
                    </m:r>
                  </m:oMath>
                </a14:m>
                <a:endParaRPr lang="en-US" sz="2400" dirty="0"/>
              </a:p>
              <a:p>
                <a:pPr marL="457200" lvl="1" indent="0">
                  <a:buNone/>
                </a:pPr>
                <a:endParaRPr lang="en-US" sz="2400" dirty="0"/>
              </a:p>
              <a:p>
                <a:pPr marL="0" lvl="0" indent="0">
                  <a:buNone/>
                </a:pPr>
                <a:r>
                  <a:rPr lang="en-US" sz="2400" dirty="0"/>
                  <a:t>4) What is the unit digit in the product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65</m:t>
                        </m:r>
                      </m:sup>
                    </m:sSup>
                    <m:r>
                      <a:rPr lang="en-US" sz="2400" i="1">
                        <a:latin typeface="Cambria Math" panose="02040503050406030204" pitchFamily="18" charset="0"/>
                      </a:rPr>
                      <m:t> </m:t>
                    </m:r>
                    <m:r>
                      <a:rPr lang="en-US" sz="2400" b="0" i="1" smtClean="0">
                        <a:latin typeface="Cambria Math" panose="02040503050406030204" pitchFamily="18" charset="0"/>
                      </a:rPr>
                      <m:t>∗</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6</m:t>
                        </m:r>
                      </m:e>
                      <m:sup>
                        <m:r>
                          <a:rPr lang="en-US" sz="2400" i="1">
                            <a:latin typeface="Cambria Math" panose="02040503050406030204" pitchFamily="18" charset="0"/>
                          </a:rPr>
                          <m:t>59</m:t>
                        </m:r>
                      </m:sup>
                    </m:sSup>
                    <m:r>
                      <a:rPr lang="en-US" sz="2400" b="0" i="1" smtClean="0">
                        <a:latin typeface="Cambria Math" panose="02040503050406030204" pitchFamily="18" charset="0"/>
                      </a:rPr>
                      <m:t>∗</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7</m:t>
                        </m:r>
                      </m:e>
                      <m:sup>
                        <m:r>
                          <a:rPr lang="en-US" sz="2400" i="1">
                            <a:latin typeface="Cambria Math" panose="02040503050406030204" pitchFamily="18" charset="0"/>
                          </a:rPr>
                          <m:t>71</m:t>
                        </m:r>
                      </m:sup>
                    </m:sSup>
                    <m:r>
                      <a:rPr lang="en-US" sz="2400" i="1">
                        <a:latin typeface="Cambria Math" panose="02040503050406030204" pitchFamily="18" charset="0"/>
                      </a:rPr>
                      <m:t>)?</m:t>
                    </m:r>
                  </m:oMath>
                </a14:m>
                <a:endParaRPr lang="en-US" sz="2400" dirty="0"/>
              </a:p>
              <a:p>
                <a:pPr marL="0" indent="0">
                  <a:buNone/>
                </a:pPr>
                <a:r>
                  <a:rPr lang="en-US" sz="2400" dirty="0"/>
                  <a:t>Sol: Unit digit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65</m:t>
                        </m:r>
                      </m:sup>
                    </m:sSup>
                  </m:oMath>
                </a14:m>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3</m:t>
                            </m:r>
                          </m:e>
                          <m:sup>
                            <m:r>
                              <a:rPr lang="en-US" sz="2400" i="1">
                                <a:latin typeface="Cambria Math" panose="02040503050406030204" pitchFamily="18" charset="0"/>
                              </a:rPr>
                              <m:t>4</m:t>
                            </m:r>
                          </m:sup>
                        </m:sSup>
                        <m:r>
                          <a:rPr lang="en-US" sz="2400" i="1">
                            <a:latin typeface="Cambria Math" panose="02040503050406030204" pitchFamily="18" charset="0"/>
                          </a:rPr>
                          <m:t>)</m:t>
                        </m:r>
                      </m:e>
                      <m:sup>
                        <m:r>
                          <a:rPr lang="en-US" sz="2400" i="1">
                            <a:latin typeface="Cambria Math" panose="02040503050406030204" pitchFamily="18" charset="0"/>
                          </a:rPr>
                          <m:t>16</m:t>
                        </m:r>
                      </m:sup>
                    </m:sSup>
                    <m:r>
                      <a:rPr lang="en-US" sz="2400" i="1">
                        <a:latin typeface="Cambria Math" panose="02040503050406030204" pitchFamily="18" charset="0"/>
                      </a:rPr>
                      <m:t>𝑥</m:t>
                    </m:r>
                    <m:r>
                      <a:rPr lang="en-US" sz="2400" i="1">
                        <a:latin typeface="Cambria Math" panose="02040503050406030204" pitchFamily="18" charset="0"/>
                      </a:rPr>
                      <m:t>3=3</m:t>
                    </m:r>
                  </m:oMath>
                </a14:m>
                <a:endParaRPr lang="en-US" sz="2400" dirty="0"/>
              </a:p>
              <a:p>
                <a:pPr marL="457200" lvl="1" indent="0">
                  <a:buNone/>
                </a:pPr>
                <a:r>
                  <a:rPr lang="en-US" sz="2400" dirty="0"/>
                  <a:t>Unit digit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6</m:t>
                        </m:r>
                      </m:e>
                      <m:sup>
                        <m:r>
                          <a:rPr lang="en-US" sz="2400" i="1">
                            <a:latin typeface="Cambria Math" panose="02040503050406030204" pitchFamily="18" charset="0"/>
                          </a:rPr>
                          <m:t>59</m:t>
                        </m:r>
                      </m:sup>
                    </m:sSup>
                  </m:oMath>
                </a14:m>
                <a:r>
                  <a:rPr lang="en-US" sz="2400" dirty="0"/>
                  <a:t> = 6</a:t>
                </a:r>
              </a:p>
              <a:p>
                <a:pPr marL="457200" lvl="1" indent="0">
                  <a:buNone/>
                </a:pPr>
                <a:r>
                  <a:rPr lang="en-US" sz="2400" dirty="0"/>
                  <a:t>Unit digit in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7</m:t>
                        </m:r>
                      </m:e>
                      <m:sup>
                        <m:r>
                          <a:rPr lang="en-US" sz="2400" i="1">
                            <a:latin typeface="Cambria Math" panose="02040503050406030204" pitchFamily="18" charset="0"/>
                          </a:rPr>
                          <m:t>71</m:t>
                        </m:r>
                      </m:sup>
                    </m:sSup>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7</m:t>
                            </m:r>
                          </m:e>
                          <m:sup>
                            <m:r>
                              <a:rPr lang="en-US" sz="2400" i="1">
                                <a:latin typeface="Cambria Math" panose="02040503050406030204" pitchFamily="18" charset="0"/>
                              </a:rPr>
                              <m:t>4</m:t>
                            </m:r>
                          </m:sup>
                        </m:sSup>
                        <m:r>
                          <a:rPr lang="en-US" sz="2400" i="1">
                            <a:latin typeface="Cambria Math" panose="02040503050406030204" pitchFamily="18" charset="0"/>
                          </a:rPr>
                          <m:t>)</m:t>
                        </m:r>
                      </m:e>
                      <m:sup>
                        <m:r>
                          <a:rPr lang="en-US" sz="2400" i="1">
                            <a:latin typeface="Cambria Math" panose="02040503050406030204" pitchFamily="18" charset="0"/>
                          </a:rPr>
                          <m:t>17</m:t>
                        </m:r>
                      </m:sup>
                    </m:sSup>
                    <m:r>
                      <a:rPr lang="en-US" sz="2400" i="1">
                        <a:latin typeface="Cambria Math" panose="02040503050406030204" pitchFamily="18" charset="0"/>
                      </a:rPr>
                      <m:t>𝑥</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7</m:t>
                        </m:r>
                      </m:e>
                      <m:sup>
                        <m:r>
                          <a:rPr lang="en-US" sz="2400" i="1">
                            <a:latin typeface="Cambria Math" panose="02040503050406030204" pitchFamily="18" charset="0"/>
                          </a:rPr>
                          <m:t>3</m:t>
                        </m:r>
                      </m:sup>
                    </m:sSup>
                    <m:r>
                      <a:rPr lang="en-US" sz="2400" i="1">
                        <a:latin typeface="Cambria Math" panose="02040503050406030204" pitchFamily="18" charset="0"/>
                      </a:rPr>
                      <m:t> </m:t>
                    </m:r>
                  </m:oMath>
                </a14:m>
                <a:r>
                  <a:rPr lang="en-US" sz="2400" dirty="0"/>
                  <a:t>= 1 x 3 = 3</a:t>
                </a:r>
              </a:p>
              <a:p>
                <a:pPr marL="457200" lvl="1" indent="0">
                  <a:buNone/>
                </a:pPr>
                <a:r>
                  <a:rPr lang="en-US" sz="2400" dirty="0"/>
                  <a:t>Therefore, Req. digit = 3 x 6 x 3 = 4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30909" y="1584037"/>
                <a:ext cx="11961091" cy="5273963"/>
              </a:xfrm>
              <a:blipFill>
                <a:blip r:embed="rId2"/>
                <a:stretch>
                  <a:fillRect l="-815" t="-925"/>
                </a:stretch>
              </a:blipFill>
            </p:spPr>
            <p:txBody>
              <a:bodyPr/>
              <a:lstStyle/>
              <a:p>
                <a:r>
                  <a:rPr lang="en-IN">
                    <a:noFill/>
                  </a:rPr>
                  <a:t> </a:t>
                </a:r>
              </a:p>
            </p:txBody>
          </p:sp>
        </mc:Fallback>
      </mc:AlternateContent>
    </p:spTree>
    <p:extLst>
      <p:ext uri="{BB962C8B-B14F-4D97-AF65-F5344CB8AC3E}">
        <p14:creationId xmlns:p14="http://schemas.microsoft.com/office/powerpoint/2010/main" xmlns="" val="3949852353"/>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09" y="1348509"/>
            <a:ext cx="11961091" cy="5394035"/>
          </a:xfrm>
        </p:spPr>
        <p:txBody>
          <a:bodyPr>
            <a:normAutofit/>
          </a:bodyPr>
          <a:lstStyle/>
          <a:p>
            <a:pPr marL="0" indent="0">
              <a:buNone/>
            </a:pPr>
            <a:endParaRPr lang="en-US" dirty="0"/>
          </a:p>
          <a:p>
            <a:pPr marL="0" lvl="0" indent="0">
              <a:buNone/>
            </a:pPr>
            <a:r>
              <a:rPr lang="en-US" dirty="0"/>
              <a:t>6) Which one of the following numbers is completely divisible by 45?</a:t>
            </a:r>
          </a:p>
          <a:p>
            <a:pPr marL="914400" lvl="1" indent="-457200">
              <a:buFont typeface="+mj-lt"/>
              <a:buAutoNum type="alphaLcPeriod"/>
            </a:pPr>
            <a:r>
              <a:rPr lang="en-US" dirty="0"/>
              <a:t>181560  b. 331145  c. 202860  d. 203550  e. None</a:t>
            </a:r>
          </a:p>
          <a:p>
            <a:pPr marL="0" indent="0">
              <a:buNone/>
            </a:pPr>
            <a:r>
              <a:rPr lang="en-US" dirty="0"/>
              <a:t>Sol: 	45= 5 x9, 5,9 are co-primes</a:t>
            </a:r>
          </a:p>
          <a:p>
            <a:pPr marL="0" indent="0">
              <a:buNone/>
            </a:pPr>
            <a:r>
              <a:rPr lang="en-US" dirty="0"/>
              <a:t>	So, div. by 5 and div. by 9 should be applicable.</a:t>
            </a:r>
          </a:p>
          <a:p>
            <a:pPr marL="0" indent="0">
              <a:buNone/>
            </a:pPr>
            <a:endParaRPr lang="en-US" dirty="0"/>
          </a:p>
          <a:p>
            <a:pPr marL="0" lvl="0" indent="0">
              <a:buNone/>
            </a:pPr>
            <a:r>
              <a:rPr lang="en-US" dirty="0"/>
              <a:t>7) If the number 42573* is exactly divisible by 72, then the minimum value of * is______</a:t>
            </a:r>
          </a:p>
          <a:p>
            <a:pPr marL="0" indent="0">
              <a:buNone/>
            </a:pPr>
            <a:r>
              <a:rPr lang="en-US" dirty="0"/>
              <a:t>Sol: 	</a:t>
            </a:r>
            <a:r>
              <a:rPr lang="en-US" sz="2000" dirty="0"/>
              <a:t>72 = 8 x 9, where 8,9 are co-primes (so both the concepts will apply)</a:t>
            </a:r>
          </a:p>
          <a:p>
            <a:pPr marL="914400" lvl="2" indent="0">
              <a:buNone/>
            </a:pPr>
            <a:r>
              <a:rPr lang="en-US" sz="2000" dirty="0"/>
              <a:t>So, the given no. is divisible by 8 only when the minimum no. of * be 6.</a:t>
            </a:r>
          </a:p>
          <a:p>
            <a:pPr marL="914400" lvl="2" indent="0">
              <a:buNone/>
            </a:pPr>
            <a:r>
              <a:rPr lang="en-US" sz="2000" dirty="0"/>
              <a:t>Sum of digits of 425736 = 27, which is divided by 9.</a:t>
            </a:r>
          </a:p>
          <a:p>
            <a:pPr marL="914400" lvl="2" indent="0">
              <a:buNone/>
            </a:pPr>
            <a:r>
              <a:rPr lang="en-US" sz="2000" dirty="0"/>
              <a:t>Therefore, req. no = 6.</a:t>
            </a:r>
          </a:p>
          <a:p>
            <a:pPr marL="0" indent="0">
              <a:buNone/>
            </a:pPr>
            <a:endParaRPr lang="en-US" dirty="0"/>
          </a:p>
        </p:txBody>
      </p:sp>
    </p:spTree>
    <p:extLst>
      <p:ext uri="{BB962C8B-B14F-4D97-AF65-F5344CB8AC3E}">
        <p14:creationId xmlns:p14="http://schemas.microsoft.com/office/powerpoint/2010/main" xmlns="" val="2116521076"/>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heel(1)">
                                      <p:cBhvr>
                                        <p:cTn id="19" dur="2000"/>
                                        <p:tgtEl>
                                          <p:spTgt spid="3">
                                            <p:txEl>
                                              <p:pRg st="3" end="3"/>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heel(1)">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80">
                                          <p:stCondLst>
                                            <p:cond delay="0"/>
                                          </p:stCondLst>
                                        </p:cTn>
                                        <p:tgtEl>
                                          <p:spTgt spid="3">
                                            <p:txEl>
                                              <p:pRg st="6" end="6"/>
                                            </p:txEl>
                                          </p:spTgt>
                                        </p:tgtEl>
                                      </p:cBhvr>
                                    </p:animEffect>
                                    <p:anim calcmode="lin" valueType="num">
                                      <p:cBhvr>
                                        <p:cTn id="2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3">
                                            <p:txEl>
                                              <p:pRg st="6" end="6"/>
                                            </p:txEl>
                                          </p:spTgt>
                                        </p:tgtEl>
                                      </p:cBhvr>
                                      <p:to x="100000" y="60000"/>
                                    </p:animScale>
                                    <p:animScale>
                                      <p:cBhvr>
                                        <p:cTn id="34" dur="166" decel="50000">
                                          <p:stCondLst>
                                            <p:cond delay="676"/>
                                          </p:stCondLst>
                                        </p:cTn>
                                        <p:tgtEl>
                                          <p:spTgt spid="3">
                                            <p:txEl>
                                              <p:pRg st="6" end="6"/>
                                            </p:txEl>
                                          </p:spTgt>
                                        </p:tgtEl>
                                      </p:cBhvr>
                                      <p:to x="100000" y="100000"/>
                                    </p:animScale>
                                    <p:animScale>
                                      <p:cBhvr>
                                        <p:cTn id="35" dur="26">
                                          <p:stCondLst>
                                            <p:cond delay="1312"/>
                                          </p:stCondLst>
                                        </p:cTn>
                                        <p:tgtEl>
                                          <p:spTgt spid="3">
                                            <p:txEl>
                                              <p:pRg st="6" end="6"/>
                                            </p:txEl>
                                          </p:spTgt>
                                        </p:tgtEl>
                                      </p:cBhvr>
                                      <p:to x="100000" y="80000"/>
                                    </p:animScale>
                                    <p:animScale>
                                      <p:cBhvr>
                                        <p:cTn id="36" dur="166" decel="50000">
                                          <p:stCondLst>
                                            <p:cond delay="1338"/>
                                          </p:stCondLst>
                                        </p:cTn>
                                        <p:tgtEl>
                                          <p:spTgt spid="3">
                                            <p:txEl>
                                              <p:pRg st="6" end="6"/>
                                            </p:txEl>
                                          </p:spTgt>
                                        </p:tgtEl>
                                      </p:cBhvr>
                                      <p:to x="100000" y="100000"/>
                                    </p:animScale>
                                    <p:animScale>
                                      <p:cBhvr>
                                        <p:cTn id="37" dur="26">
                                          <p:stCondLst>
                                            <p:cond delay="1642"/>
                                          </p:stCondLst>
                                        </p:cTn>
                                        <p:tgtEl>
                                          <p:spTgt spid="3">
                                            <p:txEl>
                                              <p:pRg st="6" end="6"/>
                                            </p:txEl>
                                          </p:spTgt>
                                        </p:tgtEl>
                                      </p:cBhvr>
                                      <p:to x="100000" y="90000"/>
                                    </p:animScale>
                                    <p:animScale>
                                      <p:cBhvr>
                                        <p:cTn id="38" dur="166" decel="50000">
                                          <p:stCondLst>
                                            <p:cond delay="1668"/>
                                          </p:stCondLst>
                                        </p:cTn>
                                        <p:tgtEl>
                                          <p:spTgt spid="3">
                                            <p:txEl>
                                              <p:pRg st="6" end="6"/>
                                            </p:txEl>
                                          </p:spTgt>
                                        </p:tgtEl>
                                      </p:cBhvr>
                                      <p:to x="100000" y="100000"/>
                                    </p:animScale>
                                    <p:animScale>
                                      <p:cBhvr>
                                        <p:cTn id="39" dur="26">
                                          <p:stCondLst>
                                            <p:cond delay="1808"/>
                                          </p:stCondLst>
                                        </p:cTn>
                                        <p:tgtEl>
                                          <p:spTgt spid="3">
                                            <p:txEl>
                                              <p:pRg st="6" end="6"/>
                                            </p:txEl>
                                          </p:spTgt>
                                        </p:tgtEl>
                                      </p:cBhvr>
                                      <p:to x="100000" y="95000"/>
                                    </p:animScale>
                                    <p:animScale>
                                      <p:cBhvr>
                                        <p:cTn id="40" dur="166" decel="50000">
                                          <p:stCondLst>
                                            <p:cond delay="1834"/>
                                          </p:stCondLst>
                                        </p:cTn>
                                        <p:tgtEl>
                                          <p:spTgt spid="3">
                                            <p:txEl>
                                              <p:pRg st="6" end="6"/>
                                            </p:txEl>
                                          </p:spTgt>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1000"/>
                                        <p:tgtEl>
                                          <p:spTgt spid="3">
                                            <p:txEl>
                                              <p:pRg st="10" end="10"/>
                                            </p:txEl>
                                          </p:spTgt>
                                        </p:tgtEl>
                                      </p:cBhvr>
                                    </p:animEffect>
                                    <p:anim calcmode="lin" valueType="num">
                                      <p:cBhvr>
                                        <p:cTn id="6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1492100"/>
            <a:ext cx="11998036" cy="5394035"/>
          </a:xfrm>
        </p:spPr>
        <p:txBody>
          <a:bodyPr>
            <a:normAutofit/>
          </a:bodyPr>
          <a:lstStyle/>
          <a:p>
            <a:pPr marL="914400" lvl="2" indent="0">
              <a:buNone/>
            </a:pPr>
            <a:endParaRPr lang="en-US" sz="2000" dirty="0"/>
          </a:p>
          <a:p>
            <a:pPr marL="0" lvl="0" indent="0">
              <a:buNone/>
            </a:pPr>
            <a:r>
              <a:rPr lang="en-US" dirty="0"/>
              <a:t>9) If the product 4864*9p2 is divisible by 12, the minimum value of  “p” is_____</a:t>
            </a:r>
          </a:p>
          <a:p>
            <a:pPr marL="0" lvl="0" indent="0">
              <a:buNone/>
            </a:pPr>
            <a:r>
              <a:rPr lang="en-US" dirty="0"/>
              <a:t>Sol: 	</a:t>
            </a:r>
            <a:r>
              <a:rPr lang="en-US" sz="2000" dirty="0"/>
              <a:t>12 = 4x3, clearly 4864 is divisible by 4.</a:t>
            </a:r>
          </a:p>
          <a:p>
            <a:pPr marL="914400" lvl="2" indent="0">
              <a:buNone/>
            </a:pPr>
            <a:r>
              <a:rPr lang="en-US" sz="2000" dirty="0"/>
              <a:t>So 9p2 must be divisible by 3</a:t>
            </a:r>
          </a:p>
          <a:p>
            <a:pPr marL="914400" lvl="2" indent="0">
              <a:buNone/>
            </a:pPr>
            <a:r>
              <a:rPr lang="en-US" sz="2000" dirty="0"/>
              <a:t>i.e., 9 + p +2 = 11+p = 11+1=12</a:t>
            </a:r>
          </a:p>
          <a:p>
            <a:pPr marL="914400" lvl="2" indent="0">
              <a:buNone/>
            </a:pPr>
            <a:r>
              <a:rPr lang="en-US" sz="2000" dirty="0"/>
              <a:t>Therefore, P=1.</a:t>
            </a:r>
          </a:p>
          <a:p>
            <a:pPr marL="0" indent="0">
              <a:buNone/>
            </a:pPr>
            <a:endParaRPr lang="en-US" dirty="0"/>
          </a:p>
        </p:txBody>
      </p:sp>
    </p:spTree>
    <p:extLst>
      <p:ext uri="{BB962C8B-B14F-4D97-AF65-F5344CB8AC3E}">
        <p14:creationId xmlns:p14="http://schemas.microsoft.com/office/powerpoint/2010/main" xmlns="" val="14944824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29309" y="1473201"/>
                <a:ext cx="11951855" cy="5384799"/>
              </a:xfrm>
            </p:spPr>
            <p:txBody>
              <a:bodyPr>
                <a:normAutofit/>
              </a:bodyPr>
              <a:lstStyle/>
              <a:p>
                <a:pPr marL="0" lvl="0" indent="0">
                  <a:buNone/>
                </a:pPr>
                <a:r>
                  <a:rPr lang="en-US" dirty="0"/>
                  <a:t>10) How many 3 digit numbers are divisible by 6 in all?</a:t>
                </a:r>
              </a:p>
              <a:p>
                <a:pPr marL="0" lvl="0" indent="0">
                  <a:buNone/>
                </a:pPr>
                <a:r>
                  <a:rPr lang="en-US" dirty="0"/>
                  <a:t>Sol: 	</a:t>
                </a:r>
                <a:r>
                  <a:rPr lang="en-US" sz="2400" dirty="0"/>
                  <a:t>Req. nos. are : 102, 108, 114,…….,996</a:t>
                </a:r>
              </a:p>
              <a:p>
                <a:pPr marL="914400" lvl="2" indent="0">
                  <a:buNone/>
                </a:pPr>
                <a:r>
                  <a:rPr lang="en-US" sz="2400" dirty="0"/>
                  <a:t>This is an A.P.; a= 102, d=6, nth term= 996</a:t>
                </a:r>
              </a:p>
              <a:p>
                <a:pPr marL="914400" lvl="2" indent="0">
                  <a:buNone/>
                </a:pPr>
                <a:r>
                  <a:rPr lang="en-US" sz="2400" dirty="0"/>
                  <a:t>Therefore, n=150.</a:t>
                </a:r>
              </a:p>
              <a:p>
                <a:pPr marL="0" indent="0">
                  <a:buNone/>
                </a:pPr>
                <a:endParaRPr lang="en-US" dirty="0"/>
              </a:p>
              <a:p>
                <a:pPr marL="0" lvl="0" indent="0">
                  <a:buNone/>
                </a:pPr>
                <a:r>
                  <a:rPr lang="en-US" dirty="0"/>
                  <a:t>11) (51 + 52+ 53+ …….. + 100) =?</a:t>
                </a:r>
              </a:p>
              <a:p>
                <a:pPr marL="0" indent="0">
                  <a:buNone/>
                </a:pPr>
                <a:r>
                  <a:rPr lang="en-US" dirty="0"/>
                  <a:t>Sol:	 Sn= (1 + 2 +…..+ 50 + 51 + 52 +……. + 100) – (1 + 2 + 3 + …… + 50)</a:t>
                </a:r>
              </a:p>
              <a:p>
                <a:pPr marL="0" indent="0">
                  <a:buNone/>
                </a:pP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100</m:t>
                        </m:r>
                      </m:num>
                      <m:den>
                        <m:r>
                          <a:rPr lang="en-US" i="1">
                            <a:latin typeface="Cambria Math" panose="02040503050406030204" pitchFamily="18" charset="0"/>
                          </a:rPr>
                          <m:t>2</m:t>
                        </m:r>
                      </m:den>
                    </m:f>
                    <m:d>
                      <m:dPr>
                        <m:begChr m:val="["/>
                        <m:endChr m:val="]"/>
                        <m:ctrlPr>
                          <a:rPr lang="en-US" i="1">
                            <a:latin typeface="Cambria Math" panose="02040503050406030204" pitchFamily="18" charset="0"/>
                          </a:rPr>
                        </m:ctrlPr>
                      </m:dPr>
                      <m:e>
                        <m:r>
                          <a:rPr lang="en-US" i="1">
                            <a:latin typeface="Cambria Math" panose="02040503050406030204" pitchFamily="18" charset="0"/>
                          </a:rPr>
                          <m:t>1+100</m:t>
                        </m:r>
                      </m:e>
                    </m:d>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50</m:t>
                        </m:r>
                      </m:num>
                      <m:den>
                        <m:r>
                          <a:rPr lang="en-US" i="1">
                            <a:latin typeface="Cambria Math" panose="02040503050406030204" pitchFamily="18" charset="0"/>
                          </a:rPr>
                          <m:t>2</m:t>
                        </m:r>
                      </m:den>
                    </m:f>
                    <m:d>
                      <m:dPr>
                        <m:begChr m:val="["/>
                        <m:endChr m:val="]"/>
                        <m:ctrlPr>
                          <a:rPr lang="en-US" i="1">
                            <a:latin typeface="Cambria Math" panose="02040503050406030204" pitchFamily="18" charset="0"/>
                          </a:rPr>
                        </m:ctrlPr>
                      </m:dPr>
                      <m:e>
                        <m:r>
                          <a:rPr lang="en-US" i="1">
                            <a:latin typeface="Cambria Math" panose="02040503050406030204" pitchFamily="18" charset="0"/>
                          </a:rPr>
                          <m:t>1+50</m:t>
                        </m:r>
                      </m:e>
                    </m:d>
                    <m:r>
                      <a:rPr lang="en-US" i="1">
                        <a:latin typeface="Cambria Math" panose="02040503050406030204" pitchFamily="18" charset="0"/>
                      </a:rPr>
                      <m:t>=3775. </m:t>
                    </m:r>
                  </m:oMath>
                </a14:m>
                <a:endParaRPr lang="en-US" dirty="0"/>
              </a:p>
              <a:p>
                <a:pPr marL="0" indent="0">
                  <a:buNone/>
                </a:pPr>
                <a:endParaRPr lang="en-US" dirty="0"/>
              </a:p>
              <a:p>
                <a:pPr marL="0" lvl="0" indent="0">
                  <a:buNone/>
                </a:pPr>
                <a:r>
                  <a:rPr lang="en-US" dirty="0"/>
                  <a:t>12) The smallest prime no. is --------</a:t>
                </a:r>
              </a:p>
              <a:p>
                <a:pPr marL="0" indent="0">
                  <a:buNone/>
                </a:pPr>
                <a:r>
                  <a:rPr lang="en-US" dirty="0"/>
                  <a:t>Sol: 	2</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309" y="1473201"/>
                <a:ext cx="11951855" cy="5384799"/>
              </a:xfrm>
              <a:blipFill>
                <a:blip r:embed="rId2"/>
                <a:stretch>
                  <a:fillRect l="-663" t="-1472"/>
                </a:stretch>
              </a:blipFill>
            </p:spPr>
            <p:txBody>
              <a:bodyPr/>
              <a:lstStyle/>
              <a:p>
                <a:r>
                  <a:rPr lang="en-IN">
                    <a:noFill/>
                  </a:rPr>
                  <a:t> </a:t>
                </a:r>
              </a:p>
            </p:txBody>
          </p:sp>
        </mc:Fallback>
      </mc:AlternateContent>
    </p:spTree>
    <p:extLst>
      <p:ext uri="{BB962C8B-B14F-4D97-AF65-F5344CB8AC3E}">
        <p14:creationId xmlns:p14="http://schemas.microsoft.com/office/powerpoint/2010/main" xmlns="" val="79960134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down)">
                                      <p:cBhvr>
                                        <p:cTn id="48" dur="580">
                                          <p:stCondLst>
                                            <p:cond delay="0"/>
                                          </p:stCondLst>
                                        </p:cTn>
                                        <p:tgtEl>
                                          <p:spTgt spid="3">
                                            <p:txEl>
                                              <p:pRg st="9" end="9"/>
                                            </p:txEl>
                                          </p:spTgt>
                                        </p:tgtEl>
                                      </p:cBhvr>
                                    </p:animEffect>
                                    <p:anim calcmode="lin" valueType="num">
                                      <p:cBhvr>
                                        <p:cTn id="49"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9" end="9"/>
                                            </p:txEl>
                                          </p:spTgt>
                                        </p:tgtEl>
                                      </p:cBhvr>
                                      <p:to x="100000" y="60000"/>
                                    </p:animScale>
                                    <p:animScale>
                                      <p:cBhvr>
                                        <p:cTn id="55" dur="166" decel="50000">
                                          <p:stCondLst>
                                            <p:cond delay="676"/>
                                          </p:stCondLst>
                                        </p:cTn>
                                        <p:tgtEl>
                                          <p:spTgt spid="3">
                                            <p:txEl>
                                              <p:pRg st="9" end="9"/>
                                            </p:txEl>
                                          </p:spTgt>
                                        </p:tgtEl>
                                      </p:cBhvr>
                                      <p:to x="100000" y="100000"/>
                                    </p:animScale>
                                    <p:animScale>
                                      <p:cBhvr>
                                        <p:cTn id="56" dur="26">
                                          <p:stCondLst>
                                            <p:cond delay="1312"/>
                                          </p:stCondLst>
                                        </p:cTn>
                                        <p:tgtEl>
                                          <p:spTgt spid="3">
                                            <p:txEl>
                                              <p:pRg st="9" end="9"/>
                                            </p:txEl>
                                          </p:spTgt>
                                        </p:tgtEl>
                                      </p:cBhvr>
                                      <p:to x="100000" y="80000"/>
                                    </p:animScale>
                                    <p:animScale>
                                      <p:cBhvr>
                                        <p:cTn id="57" dur="166" decel="50000">
                                          <p:stCondLst>
                                            <p:cond delay="1338"/>
                                          </p:stCondLst>
                                        </p:cTn>
                                        <p:tgtEl>
                                          <p:spTgt spid="3">
                                            <p:txEl>
                                              <p:pRg st="9" end="9"/>
                                            </p:txEl>
                                          </p:spTgt>
                                        </p:tgtEl>
                                      </p:cBhvr>
                                      <p:to x="100000" y="100000"/>
                                    </p:animScale>
                                    <p:animScale>
                                      <p:cBhvr>
                                        <p:cTn id="58" dur="26">
                                          <p:stCondLst>
                                            <p:cond delay="1642"/>
                                          </p:stCondLst>
                                        </p:cTn>
                                        <p:tgtEl>
                                          <p:spTgt spid="3">
                                            <p:txEl>
                                              <p:pRg st="9" end="9"/>
                                            </p:txEl>
                                          </p:spTgt>
                                        </p:tgtEl>
                                      </p:cBhvr>
                                      <p:to x="100000" y="90000"/>
                                    </p:animScale>
                                    <p:animScale>
                                      <p:cBhvr>
                                        <p:cTn id="59" dur="166" decel="50000">
                                          <p:stCondLst>
                                            <p:cond delay="1668"/>
                                          </p:stCondLst>
                                        </p:cTn>
                                        <p:tgtEl>
                                          <p:spTgt spid="3">
                                            <p:txEl>
                                              <p:pRg st="9" end="9"/>
                                            </p:txEl>
                                          </p:spTgt>
                                        </p:tgtEl>
                                      </p:cBhvr>
                                      <p:to x="100000" y="100000"/>
                                    </p:animScale>
                                    <p:animScale>
                                      <p:cBhvr>
                                        <p:cTn id="60" dur="26">
                                          <p:stCondLst>
                                            <p:cond delay="1808"/>
                                          </p:stCondLst>
                                        </p:cTn>
                                        <p:tgtEl>
                                          <p:spTgt spid="3">
                                            <p:txEl>
                                              <p:pRg st="9" end="9"/>
                                            </p:txEl>
                                          </p:spTgt>
                                        </p:tgtEl>
                                      </p:cBhvr>
                                      <p:to x="100000" y="95000"/>
                                    </p:animScale>
                                    <p:animScale>
                                      <p:cBhvr>
                                        <p:cTn id="61" dur="166" decel="50000">
                                          <p:stCondLst>
                                            <p:cond delay="1834"/>
                                          </p:stCondLst>
                                        </p:cTn>
                                        <p:tgtEl>
                                          <p:spTgt spid="3">
                                            <p:txEl>
                                              <p:pRg st="9" end="9"/>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1000"/>
                                        <p:tgtEl>
                                          <p:spTgt spid="3">
                                            <p:txEl>
                                              <p:pRg st="10" end="10"/>
                                            </p:txEl>
                                          </p:spTgt>
                                        </p:tgtEl>
                                      </p:cBhvr>
                                    </p:animEffect>
                                    <p:anim calcmode="lin" valueType="num">
                                      <p:cBhvr>
                                        <p:cTn id="6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57018" y="1533236"/>
                <a:ext cx="12034982" cy="5403271"/>
              </a:xfrm>
            </p:spPr>
            <p:txBody>
              <a:bodyPr>
                <a:normAutofit fontScale="85000" lnSpcReduction="20000"/>
              </a:bodyPr>
              <a:lstStyle/>
              <a:p>
                <a:pPr marL="0" lvl="0" indent="0">
                  <a:buNone/>
                </a:pPr>
                <a:r>
                  <a:rPr lang="en-US" dirty="0"/>
                  <a:t>13) The smallest 3 digit prime no. is -------</a:t>
                </a:r>
              </a:p>
              <a:p>
                <a:pPr marL="0" lvl="0" indent="0">
                  <a:buNone/>
                </a:pPr>
                <a:r>
                  <a:rPr lang="en-US" dirty="0"/>
                  <a:t>Sol: 	The smallest 3 digit no. is 100, which is divisible by 2.</a:t>
                </a:r>
              </a:p>
              <a:p>
                <a:pPr marL="914400" lvl="2" indent="0">
                  <a:buNone/>
                </a:pPr>
                <a:r>
                  <a:rPr lang="en-US" sz="2000" dirty="0"/>
                  <a:t>Therefore, 100 is not a prime.</a:t>
                </a:r>
              </a:p>
              <a:p>
                <a:pPr marL="914400" lvl="2" indent="0">
                  <a:buNone/>
                </a:pP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11</m:t>
                        </m:r>
                      </m:e>
                      <m:sup>
                        <m:r>
                          <a:rPr lang="en-US" sz="2000" i="1">
                            <a:latin typeface="Cambria Math" panose="02040503050406030204" pitchFamily="18" charset="0"/>
                          </a:rPr>
                          <m:t>2</m:t>
                        </m:r>
                      </m:sup>
                    </m:sSup>
                    <m:r>
                      <a:rPr lang="en-US" sz="2000" i="1">
                        <a:latin typeface="Cambria Math" panose="02040503050406030204" pitchFamily="18" charset="0"/>
                      </a:rPr>
                      <m:t> &gt;101</m:t>
                    </m:r>
                  </m:oMath>
                </a14:m>
                <a:r>
                  <a:rPr lang="en-US" sz="2000" dirty="0"/>
                  <a:t> and is not divisible by any of the prime nos.: 2, 3, 5, 7, 11.</a:t>
                </a:r>
              </a:p>
              <a:p>
                <a:pPr marL="914400" lvl="2" indent="0">
                  <a:buNone/>
                </a:pPr>
                <a:r>
                  <a:rPr lang="en-US" sz="2000" dirty="0"/>
                  <a:t>Therefore, 101 is the smallest 3 digit prime number.</a:t>
                </a:r>
              </a:p>
              <a:p>
                <a:pPr marL="914400" lvl="2" indent="0">
                  <a:buNone/>
                </a:pPr>
                <a:endParaRPr lang="en-US" sz="2000" dirty="0"/>
              </a:p>
              <a:p>
                <a:pPr marL="0" lvl="0" indent="0">
                  <a:buNone/>
                </a:pPr>
                <a:r>
                  <a:rPr lang="en-US" dirty="0"/>
                  <a:t>14) Which one of the following cannot be the square of a natural no.?</a:t>
                </a:r>
              </a:p>
              <a:p>
                <a:pPr marL="0" lvl="0" indent="0">
                  <a:buNone/>
                </a:pPr>
                <a:r>
                  <a:rPr lang="en-US" dirty="0"/>
                  <a:t>	a. 30976  b.75625  c. 28561 d. 143642</a:t>
                </a:r>
              </a:p>
              <a:p>
                <a:pPr marL="0" indent="0">
                  <a:buNone/>
                </a:pPr>
                <a:r>
                  <a:rPr lang="en-US" dirty="0"/>
                  <a:t>Sol: 	The Square of a natural no. never ends in 2, 3, 7 or 8. So, answer: d</a:t>
                </a:r>
              </a:p>
              <a:p>
                <a:pPr marL="0" indent="0">
                  <a:buNone/>
                </a:pPr>
                <a:endParaRPr lang="en-US" dirty="0"/>
              </a:p>
              <a:p>
                <a:pPr marL="0" lvl="0" indent="0">
                  <a:buNone/>
                </a:pPr>
                <a:r>
                  <a:rPr lang="en-US" dirty="0"/>
                  <a:t>15) The largest 4 digit number exactly divisible by 88 is?</a:t>
                </a:r>
              </a:p>
              <a:p>
                <a:pPr marL="0" lvl="0" indent="0">
                  <a:buNone/>
                </a:pPr>
                <a:r>
                  <a:rPr lang="en-US" dirty="0"/>
                  <a:t>	a.9944 b.9768 c.9988 d.8888 e. None of the above</a:t>
                </a:r>
              </a:p>
              <a:p>
                <a:pPr marL="0" indent="0">
                  <a:buNone/>
                </a:pPr>
                <a:r>
                  <a:rPr lang="en-US" dirty="0"/>
                  <a:t>Sol: 	</a:t>
                </a:r>
                <a:r>
                  <a:rPr lang="en-US" sz="1900" dirty="0"/>
                  <a:t>[Divisor × Quotient]+ [Reminder] = Dividend</a:t>
                </a:r>
              </a:p>
              <a:p>
                <a:pPr marL="914400" lvl="2" indent="0">
                  <a:buNone/>
                </a:pPr>
                <a:r>
                  <a:rPr lang="en-US" sz="1900" dirty="0"/>
                  <a:t>Dividend= 9999</a:t>
                </a:r>
              </a:p>
              <a:p>
                <a:pPr marL="914400" lvl="2" indent="0">
                  <a:buNone/>
                </a:pPr>
                <a:r>
                  <a:rPr lang="en-US" sz="1900" dirty="0"/>
                  <a:t>Divisor= 88</a:t>
                </a:r>
              </a:p>
              <a:p>
                <a:pPr marL="914400" lvl="2" indent="0">
                  <a:buNone/>
                </a:pPr>
                <a:r>
                  <a:rPr lang="en-US" sz="1900" dirty="0"/>
                  <a:t>Quotient = 113</a:t>
                </a:r>
              </a:p>
              <a:p>
                <a:pPr marL="914400" lvl="2" indent="0">
                  <a:buNone/>
                </a:pPr>
                <a:r>
                  <a:rPr lang="en-US" sz="1900" dirty="0"/>
                  <a:t>Reminder= 55</a:t>
                </a:r>
              </a:p>
              <a:p>
                <a:pPr marL="914400" lvl="2" indent="0">
                  <a:buNone/>
                </a:pPr>
                <a:r>
                  <a:rPr lang="en-US" sz="1900" dirty="0"/>
                  <a:t>Therefore, no. to be subtracted is 55. So, answer : 9999-55=9944</a:t>
                </a:r>
              </a:p>
              <a:p>
                <a:pPr marL="0" indent="0">
                  <a:buNone/>
                </a:pPr>
                <a:endParaRPr lang="en-US" sz="19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7018" y="1533236"/>
                <a:ext cx="12034982" cy="5403271"/>
              </a:xfrm>
              <a:blipFill>
                <a:blip r:embed="rId2"/>
                <a:stretch>
                  <a:fillRect l="-507" t="-2144"/>
                </a:stretch>
              </a:blipFill>
            </p:spPr>
            <p:txBody>
              <a:bodyPr/>
              <a:lstStyle/>
              <a:p>
                <a:r>
                  <a:rPr lang="en-IN">
                    <a:noFill/>
                  </a:rPr>
                  <a:t> </a:t>
                </a:r>
              </a:p>
            </p:txBody>
          </p:sp>
        </mc:Fallback>
      </mc:AlternateContent>
    </p:spTree>
    <p:extLst>
      <p:ext uri="{BB962C8B-B14F-4D97-AF65-F5344CB8AC3E}">
        <p14:creationId xmlns:p14="http://schemas.microsoft.com/office/powerpoint/2010/main" xmlns="" val="1362872027"/>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80">
                                          <p:stCondLst>
                                            <p:cond delay="0"/>
                                          </p:stCondLst>
                                        </p:cTn>
                                        <p:tgtEl>
                                          <p:spTgt spid="3">
                                            <p:txEl>
                                              <p:pRg st="6" end="6"/>
                                            </p:txEl>
                                          </p:spTgt>
                                        </p:tgtEl>
                                      </p:cBhvr>
                                    </p:animEffect>
                                    <p:anim calcmode="lin" valueType="num">
                                      <p:cBhvr>
                                        <p:cTn id="27"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32" dur="26">
                                          <p:stCondLst>
                                            <p:cond delay="650"/>
                                          </p:stCondLst>
                                        </p:cTn>
                                        <p:tgtEl>
                                          <p:spTgt spid="3">
                                            <p:txEl>
                                              <p:pRg st="6" end="6"/>
                                            </p:txEl>
                                          </p:spTgt>
                                        </p:tgtEl>
                                      </p:cBhvr>
                                      <p:to x="100000" y="60000"/>
                                    </p:animScale>
                                    <p:animScale>
                                      <p:cBhvr>
                                        <p:cTn id="33" dur="166" decel="50000">
                                          <p:stCondLst>
                                            <p:cond delay="676"/>
                                          </p:stCondLst>
                                        </p:cTn>
                                        <p:tgtEl>
                                          <p:spTgt spid="3">
                                            <p:txEl>
                                              <p:pRg st="6" end="6"/>
                                            </p:txEl>
                                          </p:spTgt>
                                        </p:tgtEl>
                                      </p:cBhvr>
                                      <p:to x="100000" y="100000"/>
                                    </p:animScale>
                                    <p:animScale>
                                      <p:cBhvr>
                                        <p:cTn id="34" dur="26">
                                          <p:stCondLst>
                                            <p:cond delay="1312"/>
                                          </p:stCondLst>
                                        </p:cTn>
                                        <p:tgtEl>
                                          <p:spTgt spid="3">
                                            <p:txEl>
                                              <p:pRg st="6" end="6"/>
                                            </p:txEl>
                                          </p:spTgt>
                                        </p:tgtEl>
                                      </p:cBhvr>
                                      <p:to x="100000" y="80000"/>
                                    </p:animScale>
                                    <p:animScale>
                                      <p:cBhvr>
                                        <p:cTn id="35" dur="166" decel="50000">
                                          <p:stCondLst>
                                            <p:cond delay="1338"/>
                                          </p:stCondLst>
                                        </p:cTn>
                                        <p:tgtEl>
                                          <p:spTgt spid="3">
                                            <p:txEl>
                                              <p:pRg st="6" end="6"/>
                                            </p:txEl>
                                          </p:spTgt>
                                        </p:tgtEl>
                                      </p:cBhvr>
                                      <p:to x="100000" y="100000"/>
                                    </p:animScale>
                                    <p:animScale>
                                      <p:cBhvr>
                                        <p:cTn id="36" dur="26">
                                          <p:stCondLst>
                                            <p:cond delay="1642"/>
                                          </p:stCondLst>
                                        </p:cTn>
                                        <p:tgtEl>
                                          <p:spTgt spid="3">
                                            <p:txEl>
                                              <p:pRg st="6" end="6"/>
                                            </p:txEl>
                                          </p:spTgt>
                                        </p:tgtEl>
                                      </p:cBhvr>
                                      <p:to x="100000" y="90000"/>
                                    </p:animScale>
                                    <p:animScale>
                                      <p:cBhvr>
                                        <p:cTn id="37" dur="166" decel="50000">
                                          <p:stCondLst>
                                            <p:cond delay="1668"/>
                                          </p:stCondLst>
                                        </p:cTn>
                                        <p:tgtEl>
                                          <p:spTgt spid="3">
                                            <p:txEl>
                                              <p:pRg st="6" end="6"/>
                                            </p:txEl>
                                          </p:spTgt>
                                        </p:tgtEl>
                                      </p:cBhvr>
                                      <p:to x="100000" y="100000"/>
                                    </p:animScale>
                                    <p:animScale>
                                      <p:cBhvr>
                                        <p:cTn id="38" dur="26">
                                          <p:stCondLst>
                                            <p:cond delay="1808"/>
                                          </p:stCondLst>
                                        </p:cTn>
                                        <p:tgtEl>
                                          <p:spTgt spid="3">
                                            <p:txEl>
                                              <p:pRg st="6" end="6"/>
                                            </p:txEl>
                                          </p:spTgt>
                                        </p:tgtEl>
                                      </p:cBhvr>
                                      <p:to x="100000" y="95000"/>
                                    </p:animScale>
                                    <p:animScale>
                                      <p:cBhvr>
                                        <p:cTn id="39" dur="166" decel="50000">
                                          <p:stCondLst>
                                            <p:cond delay="1834"/>
                                          </p:stCondLst>
                                        </p:cTn>
                                        <p:tgtEl>
                                          <p:spTgt spid="3">
                                            <p:txEl>
                                              <p:pRg st="6" end="6"/>
                                            </p:txEl>
                                          </p:spTgt>
                                        </p:tgtEl>
                                      </p:cBhvr>
                                      <p:to x="100000" y="100000"/>
                                    </p:animScale>
                                  </p:childTnLst>
                                </p:cTn>
                              </p:par>
                              <p:par>
                                <p:cTn id="40" presetID="26"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80">
                                          <p:stCondLst>
                                            <p:cond delay="0"/>
                                          </p:stCondLst>
                                        </p:cTn>
                                        <p:tgtEl>
                                          <p:spTgt spid="3">
                                            <p:txEl>
                                              <p:pRg st="7" end="7"/>
                                            </p:txEl>
                                          </p:spTgt>
                                        </p:tgtEl>
                                      </p:cBhvr>
                                    </p:animEffect>
                                    <p:anim calcmode="lin" valueType="num">
                                      <p:cBhvr>
                                        <p:cTn id="43"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7" end="7"/>
                                            </p:txEl>
                                          </p:spTgt>
                                        </p:tgtEl>
                                      </p:cBhvr>
                                      <p:to x="100000" y="60000"/>
                                    </p:animScale>
                                    <p:animScale>
                                      <p:cBhvr>
                                        <p:cTn id="49" dur="166" decel="50000">
                                          <p:stCondLst>
                                            <p:cond delay="676"/>
                                          </p:stCondLst>
                                        </p:cTn>
                                        <p:tgtEl>
                                          <p:spTgt spid="3">
                                            <p:txEl>
                                              <p:pRg st="7" end="7"/>
                                            </p:txEl>
                                          </p:spTgt>
                                        </p:tgtEl>
                                      </p:cBhvr>
                                      <p:to x="100000" y="100000"/>
                                    </p:animScale>
                                    <p:animScale>
                                      <p:cBhvr>
                                        <p:cTn id="50" dur="26">
                                          <p:stCondLst>
                                            <p:cond delay="1312"/>
                                          </p:stCondLst>
                                        </p:cTn>
                                        <p:tgtEl>
                                          <p:spTgt spid="3">
                                            <p:txEl>
                                              <p:pRg st="7" end="7"/>
                                            </p:txEl>
                                          </p:spTgt>
                                        </p:tgtEl>
                                      </p:cBhvr>
                                      <p:to x="100000" y="80000"/>
                                    </p:animScale>
                                    <p:animScale>
                                      <p:cBhvr>
                                        <p:cTn id="51" dur="166" decel="50000">
                                          <p:stCondLst>
                                            <p:cond delay="1338"/>
                                          </p:stCondLst>
                                        </p:cTn>
                                        <p:tgtEl>
                                          <p:spTgt spid="3">
                                            <p:txEl>
                                              <p:pRg st="7" end="7"/>
                                            </p:txEl>
                                          </p:spTgt>
                                        </p:tgtEl>
                                      </p:cBhvr>
                                      <p:to x="100000" y="100000"/>
                                    </p:animScale>
                                    <p:animScale>
                                      <p:cBhvr>
                                        <p:cTn id="52" dur="26">
                                          <p:stCondLst>
                                            <p:cond delay="1642"/>
                                          </p:stCondLst>
                                        </p:cTn>
                                        <p:tgtEl>
                                          <p:spTgt spid="3">
                                            <p:txEl>
                                              <p:pRg st="7" end="7"/>
                                            </p:txEl>
                                          </p:spTgt>
                                        </p:tgtEl>
                                      </p:cBhvr>
                                      <p:to x="100000" y="90000"/>
                                    </p:animScale>
                                    <p:animScale>
                                      <p:cBhvr>
                                        <p:cTn id="53" dur="166" decel="50000">
                                          <p:stCondLst>
                                            <p:cond delay="1668"/>
                                          </p:stCondLst>
                                        </p:cTn>
                                        <p:tgtEl>
                                          <p:spTgt spid="3">
                                            <p:txEl>
                                              <p:pRg st="7" end="7"/>
                                            </p:txEl>
                                          </p:spTgt>
                                        </p:tgtEl>
                                      </p:cBhvr>
                                      <p:to x="100000" y="100000"/>
                                    </p:animScale>
                                    <p:animScale>
                                      <p:cBhvr>
                                        <p:cTn id="54" dur="26">
                                          <p:stCondLst>
                                            <p:cond delay="1808"/>
                                          </p:stCondLst>
                                        </p:cTn>
                                        <p:tgtEl>
                                          <p:spTgt spid="3">
                                            <p:txEl>
                                              <p:pRg st="7" end="7"/>
                                            </p:txEl>
                                          </p:spTgt>
                                        </p:tgtEl>
                                      </p:cBhvr>
                                      <p:to x="100000" y="95000"/>
                                    </p:animScale>
                                    <p:animScale>
                                      <p:cBhvr>
                                        <p:cTn id="55" dur="166" decel="50000">
                                          <p:stCondLst>
                                            <p:cond delay="1834"/>
                                          </p:stCondLst>
                                        </p:cTn>
                                        <p:tgtEl>
                                          <p:spTgt spid="3">
                                            <p:txEl>
                                              <p:pRg st="7" end="7"/>
                                            </p:txEl>
                                          </p:spTgt>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barn(inVertical)">
                                      <p:cBhvr>
                                        <p:cTn id="60" dur="500"/>
                                        <p:tgtEl>
                                          <p:spTgt spid="3">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p:cTn id="65"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10" end="10"/>
                                            </p:txEl>
                                          </p:spTgt>
                                        </p:tgtEl>
                                      </p:cBhvr>
                                    </p:animEffect>
                                  </p:childTnLst>
                                </p:cTn>
                              </p:par>
                              <p:par>
                                <p:cTn id="69" presetID="31" presetClass="entr" presetSubtype="0" fill="hold"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p:cTn id="71"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1000"/>
                                        <p:tgtEl>
                                          <p:spTgt spid="3">
                                            <p:txEl>
                                              <p:pRg st="14" end="14"/>
                                            </p:txEl>
                                          </p:spTgt>
                                        </p:tgtEl>
                                      </p:cBhvr>
                                    </p:animEffect>
                                    <p:anim calcmode="lin" valueType="num">
                                      <p:cBhvr>
                                        <p:cTn id="9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xEl>
                                              <p:pRg st="15" end="15"/>
                                            </p:txEl>
                                          </p:spTgt>
                                        </p:tgtEl>
                                        <p:attrNameLst>
                                          <p:attrName>style.visibility</p:attrName>
                                        </p:attrNameLst>
                                      </p:cBhvr>
                                      <p:to>
                                        <p:strVal val="visible"/>
                                      </p:to>
                                    </p:set>
                                    <p:animEffect transition="in" filter="fade">
                                      <p:cBhvr>
                                        <p:cTn id="94" dur="1000"/>
                                        <p:tgtEl>
                                          <p:spTgt spid="3">
                                            <p:txEl>
                                              <p:pRg st="15" end="15"/>
                                            </p:txEl>
                                          </p:spTgt>
                                        </p:tgtEl>
                                      </p:cBhvr>
                                    </p:animEffect>
                                    <p:anim calcmode="lin" valueType="num">
                                      <p:cBhvr>
                                        <p:cTn id="9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3">
                                            <p:txEl>
                                              <p:pRg st="16" end="16"/>
                                            </p:txEl>
                                          </p:spTgt>
                                        </p:tgtEl>
                                        <p:attrNameLst>
                                          <p:attrName>style.visibility</p:attrName>
                                        </p:attrNameLst>
                                      </p:cBhvr>
                                      <p:to>
                                        <p:strVal val="visible"/>
                                      </p:to>
                                    </p:set>
                                    <p:animEffect transition="in" filter="fade">
                                      <p:cBhvr>
                                        <p:cTn id="99" dur="1000"/>
                                        <p:tgtEl>
                                          <p:spTgt spid="3">
                                            <p:txEl>
                                              <p:pRg st="16" end="16"/>
                                            </p:txEl>
                                          </p:spTgt>
                                        </p:tgtEl>
                                      </p:cBhvr>
                                    </p:animEffect>
                                    <p:anim calcmode="lin" valueType="num">
                                      <p:cBhvr>
                                        <p:cTn id="10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3">
                                            <p:txEl>
                                              <p:pRg st="17" end="17"/>
                                            </p:txEl>
                                          </p:spTgt>
                                        </p:tgtEl>
                                        <p:attrNameLst>
                                          <p:attrName>style.visibility</p:attrName>
                                        </p:attrNameLst>
                                      </p:cBhvr>
                                      <p:to>
                                        <p:strVal val="visible"/>
                                      </p:to>
                                    </p:set>
                                    <p:animEffect transition="in" filter="fade">
                                      <p:cBhvr>
                                        <p:cTn id="104" dur="1000"/>
                                        <p:tgtEl>
                                          <p:spTgt spid="3">
                                            <p:txEl>
                                              <p:pRg st="17" end="17"/>
                                            </p:txEl>
                                          </p:spTgt>
                                        </p:tgtEl>
                                      </p:cBhvr>
                                    </p:animEffect>
                                    <p:anim calcmode="lin" valueType="num">
                                      <p:cBhvr>
                                        <p:cTn id="105"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6"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94692"/>
            <a:ext cx="12349018" cy="5357090"/>
          </a:xfrm>
        </p:spPr>
        <p:txBody>
          <a:bodyPr>
            <a:normAutofit/>
          </a:bodyPr>
          <a:lstStyle/>
          <a:p>
            <a:pPr marL="0" lvl="0" indent="0">
              <a:buNone/>
            </a:pPr>
            <a:r>
              <a:rPr lang="en-US" dirty="0"/>
              <a:t>16) What least no must be subtracted from 13601, so that the remainder is divisible by 87?</a:t>
            </a:r>
          </a:p>
          <a:p>
            <a:pPr marL="0" lvl="0" indent="0">
              <a:buNone/>
            </a:pPr>
            <a:r>
              <a:rPr lang="en-US" dirty="0"/>
              <a:t>	a. 29 b.31 c.29 d.37 e.49</a:t>
            </a:r>
          </a:p>
          <a:p>
            <a:pPr marL="0" indent="0">
              <a:buNone/>
            </a:pPr>
            <a:r>
              <a:rPr lang="en-US" dirty="0"/>
              <a:t>Sol: 	</a:t>
            </a:r>
            <a:r>
              <a:rPr lang="en-US" sz="1900" dirty="0"/>
              <a:t>[Divisor × Quotient]+ [Reminder] = Dividend</a:t>
            </a:r>
          </a:p>
          <a:p>
            <a:pPr marL="914400" lvl="2" indent="0">
              <a:buNone/>
            </a:pPr>
            <a:r>
              <a:rPr lang="en-US" sz="1900" dirty="0"/>
              <a:t>Dividend= 13601</a:t>
            </a:r>
          </a:p>
          <a:p>
            <a:pPr marL="914400" lvl="2" indent="0">
              <a:buNone/>
            </a:pPr>
            <a:r>
              <a:rPr lang="en-US" sz="1900" dirty="0"/>
              <a:t>Divisor= 87</a:t>
            </a:r>
          </a:p>
          <a:p>
            <a:pPr marL="914400" lvl="2" indent="0">
              <a:buNone/>
            </a:pPr>
            <a:r>
              <a:rPr lang="en-US" sz="1900" dirty="0"/>
              <a:t>Quotient = 156</a:t>
            </a:r>
          </a:p>
          <a:p>
            <a:pPr marL="914400" lvl="2" indent="0">
              <a:buNone/>
            </a:pPr>
            <a:r>
              <a:rPr lang="en-US" sz="1900" dirty="0"/>
              <a:t>Reminder= 29</a:t>
            </a:r>
          </a:p>
          <a:p>
            <a:pPr marL="914400" lvl="2" indent="0">
              <a:buNone/>
            </a:pPr>
            <a:r>
              <a:rPr lang="en-US" sz="1900" dirty="0"/>
              <a:t>Therefore, no. to be subtracted is 29. (obs.: 13601-29=13572)</a:t>
            </a:r>
          </a:p>
          <a:p>
            <a:pPr marL="914400" lvl="2" indent="0">
              <a:buNone/>
            </a:pPr>
            <a:endParaRPr lang="en-US" sz="1900" dirty="0"/>
          </a:p>
          <a:p>
            <a:pPr marL="0" lvl="0" indent="0">
              <a:buNone/>
            </a:pPr>
            <a:r>
              <a:rPr lang="en-US" dirty="0"/>
              <a:t>17) On dividing a number by 56, we get 29 as remainder. On dividing the same no. by 8, what will be the remainder?</a:t>
            </a:r>
          </a:p>
          <a:p>
            <a:pPr marL="0" lvl="0" indent="0">
              <a:buNone/>
            </a:pPr>
            <a:r>
              <a:rPr lang="en-US" dirty="0"/>
              <a:t>Sol) 	</a:t>
            </a:r>
            <a:r>
              <a:rPr lang="en-US" sz="2000" dirty="0"/>
              <a:t>Let “X” be the number and “y” be the quotient. Then, </a:t>
            </a:r>
          </a:p>
          <a:p>
            <a:pPr marL="914400" lvl="2" indent="0">
              <a:buNone/>
            </a:pPr>
            <a:r>
              <a:rPr lang="en-US" sz="2000" dirty="0"/>
              <a:t>X= 56*y + 29 = (8 x 7y) + (8 x 3) + 5 = 8 x [7y+3] + 5</a:t>
            </a:r>
          </a:p>
          <a:p>
            <a:pPr marL="914400" lvl="2" indent="0">
              <a:buNone/>
            </a:pPr>
            <a:r>
              <a:rPr lang="en-US" sz="2000" dirty="0"/>
              <a:t>Therefore, req. no. = 5 = req. remainder.        (D=</a:t>
            </a:r>
            <a:r>
              <a:rPr lang="en-US" sz="2000" dirty="0" err="1"/>
              <a:t>aq+r</a:t>
            </a:r>
            <a:r>
              <a:rPr lang="en-US" sz="2000" dirty="0"/>
              <a:t>)</a:t>
            </a:r>
          </a:p>
          <a:p>
            <a:pPr marL="914400" lvl="2" indent="0">
              <a:buNone/>
            </a:pPr>
            <a:endParaRPr lang="en-US" dirty="0"/>
          </a:p>
        </p:txBody>
      </p:sp>
    </p:spTree>
    <p:extLst>
      <p:ext uri="{BB962C8B-B14F-4D97-AF65-F5344CB8AC3E}">
        <p14:creationId xmlns:p14="http://schemas.microsoft.com/office/powerpoint/2010/main" xmlns="" val="345259978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73890" y="1445491"/>
                <a:ext cx="12016509" cy="5412509"/>
              </a:xfrm>
            </p:spPr>
            <p:txBody>
              <a:bodyPr>
                <a:normAutofit fontScale="92500" lnSpcReduction="20000"/>
              </a:bodyPr>
              <a:lstStyle/>
              <a:p>
                <a:pPr marL="0" lvl="0" indent="0">
                  <a:buNone/>
                </a:pPr>
                <a:r>
                  <a:rPr lang="en-US" dirty="0"/>
                  <a:t>18) If “n” is a natural no, then (6</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+6</m:t>
                    </m:r>
                    <m:r>
                      <a:rPr lang="en-US" i="1">
                        <a:latin typeface="Cambria Math" panose="02040503050406030204" pitchFamily="18" charset="0"/>
                      </a:rPr>
                      <m:t>𝑛</m:t>
                    </m:r>
                  </m:oMath>
                </a14:m>
                <a:r>
                  <a:rPr lang="en-US" dirty="0"/>
                  <a:t>) is always divisible by?</a:t>
                </a:r>
              </a:p>
              <a:p>
                <a:pPr marL="0" lvl="0" indent="0">
                  <a:buNone/>
                </a:pPr>
                <a:r>
                  <a:rPr lang="en-US" dirty="0"/>
                  <a:t>	a. 6 only b. 6 and 12 both  c. 12 only  d. 18 only</a:t>
                </a:r>
              </a:p>
              <a:p>
                <a:pPr marL="0" indent="0">
                  <a:buNone/>
                </a:pPr>
                <a:r>
                  <a:rPr lang="en-US" dirty="0"/>
                  <a:t>Sol: 	6</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+6</m:t>
                    </m:r>
                    <m:r>
                      <a:rPr lang="en-US" i="1">
                        <a:latin typeface="Cambria Math" panose="02040503050406030204" pitchFamily="18" charset="0"/>
                      </a:rPr>
                      <m:t>𝑛</m:t>
                    </m:r>
                  </m:oMath>
                </a14:m>
                <a:r>
                  <a:rPr lang="en-US" dirty="0"/>
                  <a:t> = 6n (n+1), which is always divisible by 6 and 12.</a:t>
                </a:r>
              </a:p>
              <a:p>
                <a:pPr marL="0" indent="0">
                  <a:buNone/>
                </a:pPr>
                <a:r>
                  <a:rPr lang="en-US" dirty="0"/>
                  <a:t>	Since, n(n+1) is always even.</a:t>
                </a:r>
              </a:p>
              <a:p>
                <a:pPr marL="0" indent="0">
                  <a:buNone/>
                </a:pPr>
                <a:endParaRPr lang="en-US" dirty="0"/>
              </a:p>
              <a:p>
                <a:pPr marL="0" lvl="0" indent="0">
                  <a:buNone/>
                </a:pPr>
                <a:r>
                  <a:rPr lang="en-US" dirty="0"/>
                  <a:t>19) The difference of the squares of two consecutive even integers is divisible by which of the following integer?</a:t>
                </a:r>
              </a:p>
              <a:p>
                <a:pPr marL="0" lvl="0" indent="0">
                  <a:buNone/>
                </a:pPr>
                <a:r>
                  <a:rPr lang="en-US" dirty="0"/>
                  <a:t>	a. 3 b. 4 c. 6 d. 7</a:t>
                </a:r>
              </a:p>
              <a:p>
                <a:pPr marL="0" indent="0">
                  <a:buNone/>
                </a:pPr>
                <a:r>
                  <a:rPr lang="en-US" dirty="0"/>
                  <a:t>Sol: 	Let the two consecutive even integers be 2n, (2n+2), then</a:t>
                </a:r>
              </a:p>
              <a:p>
                <a:pPr marL="0" indent="0">
                  <a:buNone/>
                </a:pPr>
                <a:r>
                  <a:rPr lang="en-US" dirty="0"/>
                  <a:t>	(2</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𝑛</m:t>
                        </m:r>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t> = (4n+2) x 2 = 4(2n+1), which is divisible by 4.</a:t>
                </a:r>
              </a:p>
              <a:p>
                <a:pPr marL="0" indent="0">
                  <a:buNone/>
                </a:pPr>
                <a:endParaRPr lang="en-US" dirty="0"/>
              </a:p>
              <a:p>
                <a:pPr marL="0" lvl="0" indent="0">
                  <a:buNone/>
                </a:pPr>
                <a:r>
                  <a:rPr lang="en-US" dirty="0"/>
                  <a:t>20) What will be the remainder when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67</m:t>
                        </m:r>
                      </m:e>
                      <m:sup>
                        <m:r>
                          <a:rPr lang="en-US" i="1">
                            <a:latin typeface="Cambria Math" panose="02040503050406030204" pitchFamily="18" charset="0"/>
                          </a:rPr>
                          <m:t>67</m:t>
                        </m:r>
                      </m:sup>
                    </m:sSup>
                  </m:oMath>
                </a14:m>
                <a:r>
                  <a:rPr lang="en-US" dirty="0"/>
                  <a:t>+67) is divided by 68?</a:t>
                </a:r>
              </a:p>
              <a:p>
                <a:pPr marL="0" lvl="0" indent="0">
                  <a:buNone/>
                </a:pPr>
                <a:r>
                  <a:rPr lang="en-US" dirty="0"/>
                  <a:t>	a.1 b.63 c.66 d.67</a:t>
                </a:r>
              </a:p>
              <a:p>
                <a:pPr marL="0" lvl="0" indent="0">
                  <a:buNone/>
                </a:pPr>
                <a:r>
                  <a:rPr lang="en-US" dirty="0"/>
                  <a:t>Sol: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𝑛</m:t>
                        </m:r>
                      </m:sup>
                    </m:sSup>
                    <m:r>
                      <a:rPr lang="en-US" i="1">
                        <a:latin typeface="Cambria Math" panose="02040503050406030204" pitchFamily="18" charset="0"/>
                      </a:rPr>
                      <m:t>+1)</m:t>
                    </m:r>
                  </m:oMath>
                </a14:m>
                <a:r>
                  <a:rPr lang="en-US" dirty="0"/>
                  <a:t> will be divisible by (x+1) only when “n” is odd.</a:t>
                </a:r>
              </a:p>
              <a:p>
                <a:pPr marL="914400" lvl="2" indent="0">
                  <a:buNone/>
                </a:pPr>
                <a:r>
                  <a:rPr lang="en-US" sz="2200" dirty="0"/>
                  <a:t>Therefore,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67</m:t>
                        </m:r>
                      </m:e>
                      <m:sup>
                        <m:r>
                          <a:rPr lang="en-US" sz="2200" i="1">
                            <a:latin typeface="Cambria Math" panose="02040503050406030204" pitchFamily="18" charset="0"/>
                          </a:rPr>
                          <m:t>67</m:t>
                        </m:r>
                      </m:sup>
                    </m:sSup>
                  </m:oMath>
                </a14:m>
                <a:r>
                  <a:rPr lang="en-US" sz="2200" dirty="0"/>
                  <a:t>+1) will be divisible by (67+1)</a:t>
                </a:r>
              </a:p>
              <a:p>
                <a:pPr marL="914400" lvl="2" indent="0">
                  <a:buNone/>
                </a:pPr>
                <a:r>
                  <a:rPr lang="en-US" sz="2200" dirty="0"/>
                  <a:t>Therefore,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67</m:t>
                        </m:r>
                      </m:e>
                      <m:sup>
                        <m:r>
                          <a:rPr lang="en-US" sz="2200" i="1">
                            <a:latin typeface="Cambria Math" panose="02040503050406030204" pitchFamily="18" charset="0"/>
                          </a:rPr>
                          <m:t>67</m:t>
                        </m:r>
                      </m:sup>
                    </m:sSup>
                  </m:oMath>
                </a14:m>
                <a:r>
                  <a:rPr lang="en-US" sz="2200" dirty="0"/>
                  <a:t>+1)+ 66, when divided by 68, will gives 66 as remainder.</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3890" y="1445491"/>
                <a:ext cx="12016509" cy="5412509"/>
              </a:xfrm>
              <a:blipFill>
                <a:blip r:embed="rId2"/>
                <a:stretch>
                  <a:fillRect l="-507" t="-2252"/>
                </a:stretch>
              </a:blipFill>
            </p:spPr>
            <p:txBody>
              <a:bodyPr/>
              <a:lstStyle/>
              <a:p>
                <a:r>
                  <a:rPr lang="en-US">
                    <a:noFill/>
                  </a:rPr>
                  <a:t> </a:t>
                </a:r>
              </a:p>
            </p:txBody>
          </p:sp>
        </mc:Fallback>
      </mc:AlternateContent>
    </p:spTree>
    <p:extLst>
      <p:ext uri="{BB962C8B-B14F-4D97-AF65-F5344CB8AC3E}">
        <p14:creationId xmlns:p14="http://schemas.microsoft.com/office/powerpoint/2010/main" xmlns="" val="698694902"/>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down)">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down)">
                                      <p:cBhvr>
                                        <p:cTn id="47" dur="500"/>
                                        <p:tgtEl>
                                          <p:spTgt spid="3">
                                            <p:txEl>
                                              <p:pRg st="12" end="12"/>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wipe(down)">
                                      <p:cBhvr>
                                        <p:cTn id="50" dur="500"/>
                                        <p:tgtEl>
                                          <p:spTgt spid="3">
                                            <p:txEl>
                                              <p:pRg st="13" end="13"/>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wipe(down)">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249237" y="1247486"/>
                <a:ext cx="11942763" cy="5328805"/>
              </a:xfrm>
            </p:spPr>
            <p:txBody>
              <a:bodyPr>
                <a:normAutofit/>
              </a:bodyPr>
              <a:lstStyle/>
              <a:p>
                <a:pPr marL="0" lvl="0" indent="0">
                  <a:buNone/>
                </a:pPr>
                <a:endParaRPr lang="en-US" sz="2000" dirty="0"/>
              </a:p>
              <a:p>
                <a:pPr marL="0" lvl="0" indent="0">
                  <a:buNone/>
                </a:pPr>
                <a:r>
                  <a:rPr lang="en-US" sz="2000" dirty="0"/>
                  <a:t>21) Which of the following no's will completely divide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49</m:t>
                        </m:r>
                      </m:e>
                      <m:sup>
                        <m:r>
                          <a:rPr lang="en-US" sz="2000" i="1">
                            <a:latin typeface="Cambria Math" panose="02040503050406030204" pitchFamily="18" charset="0"/>
                          </a:rPr>
                          <m:t>15</m:t>
                        </m:r>
                      </m:sup>
                    </m:sSup>
                  </m:oMath>
                </a14:m>
                <a:r>
                  <a:rPr lang="en-US" sz="2000" dirty="0"/>
                  <a:t>-1)?</a:t>
                </a:r>
              </a:p>
              <a:p>
                <a:pPr marL="0" lvl="0" indent="0">
                  <a:buNone/>
                </a:pPr>
                <a:r>
                  <a:rPr lang="en-US" sz="2000" dirty="0"/>
                  <a:t>	a.8 b.14 c.48 d.50</a:t>
                </a:r>
              </a:p>
              <a:p>
                <a:pPr marL="0" lvl="0" indent="0">
                  <a:buNone/>
                </a:pPr>
                <a:r>
                  <a:rPr lang="en-US" sz="2000" dirty="0"/>
                  <a:t>Sol: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𝑛</m:t>
                        </m:r>
                      </m:sup>
                    </m:sSup>
                  </m:oMath>
                </a14:m>
                <a:r>
                  <a:rPr lang="en-US" sz="2000" dirty="0"/>
                  <a:t>-1) will be divisible by (x+1) only when “n” is even.</a:t>
                </a:r>
              </a:p>
              <a:p>
                <a:pPr marL="457200" lvl="1" indent="0">
                  <a:buNone/>
                </a:pP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49</m:t>
                        </m:r>
                      </m:e>
                      <m:sup>
                        <m:r>
                          <a:rPr lang="en-US" i="1">
                            <a:latin typeface="Cambria Math" panose="02040503050406030204" pitchFamily="18" charset="0"/>
                          </a:rPr>
                          <m:t>15</m:t>
                        </m:r>
                      </m:sup>
                    </m:sSup>
                  </m:oMath>
                </a14:m>
                <a:r>
                  <a:rPr lang="en-US" dirty="0"/>
                  <a:t>-1)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7</m:t>
                            </m:r>
                          </m:e>
                          <m:sup>
                            <m:r>
                              <a:rPr lang="en-US" i="1">
                                <a:latin typeface="Cambria Math" panose="02040503050406030204" pitchFamily="18" charset="0"/>
                              </a:rPr>
                              <m:t>2</m:t>
                            </m:r>
                          </m:sup>
                        </m:sSup>
                        <m:r>
                          <a:rPr lang="en-US" i="1">
                            <a:latin typeface="Cambria Math" panose="02040503050406030204" pitchFamily="18" charset="0"/>
                          </a:rPr>
                          <m:t>)</m:t>
                        </m:r>
                      </m:e>
                      <m:sup>
                        <m:r>
                          <a:rPr lang="en-US" i="1">
                            <a:latin typeface="Cambria Math" panose="02040503050406030204" pitchFamily="18" charset="0"/>
                          </a:rPr>
                          <m:t>15</m:t>
                        </m:r>
                      </m:sup>
                    </m:sSup>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7</m:t>
                        </m:r>
                      </m:e>
                      <m:sup>
                        <m:r>
                          <a:rPr lang="en-US" b="0" i="1" smtClean="0">
                            <a:latin typeface="Cambria Math" panose="02040503050406030204" pitchFamily="18" charset="0"/>
                          </a:rPr>
                          <m:t>30</m:t>
                        </m:r>
                      </m:sup>
                    </m:sSup>
                    <m:r>
                      <a:rPr lang="en-US" i="1">
                        <a:latin typeface="Cambria Math" panose="02040503050406030204" pitchFamily="18" charset="0"/>
                      </a:rPr>
                      <m:t>)</m:t>
                    </m:r>
                  </m:oMath>
                </a14:m>
                <a:r>
                  <a:rPr lang="en-US" dirty="0"/>
                  <a:t>- 1, which is divisible by (7+1) i.e., 8.</a:t>
                </a:r>
              </a:p>
              <a:p>
                <a:pPr marL="457200" lvl="1" indent="0">
                  <a:buNone/>
                </a:pPr>
                <a:endParaRPr lang="en-US" dirty="0"/>
              </a:p>
              <a:p>
                <a:pPr marL="0" lvl="0" indent="0">
                  <a:buNone/>
                </a:pPr>
                <a:r>
                  <a:rPr lang="en-US" sz="2000" dirty="0"/>
                  <a:t>22) What will be the remainder when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17</m:t>
                        </m:r>
                      </m:e>
                      <m:sup>
                        <m:r>
                          <a:rPr lang="en-US" sz="2000" i="1">
                            <a:latin typeface="Cambria Math" panose="02040503050406030204" pitchFamily="18" charset="0"/>
                          </a:rPr>
                          <m:t>200</m:t>
                        </m:r>
                      </m:sup>
                    </m:sSup>
                  </m:oMath>
                </a14:m>
                <a:r>
                  <a:rPr lang="en-US" sz="2000" dirty="0"/>
                  <a:t> is divided by 18?</a:t>
                </a:r>
              </a:p>
              <a:p>
                <a:pPr marL="0" lvl="0" indent="0">
                  <a:buNone/>
                </a:pPr>
                <a:r>
                  <a:rPr lang="en-US" sz="2000" dirty="0"/>
                  <a:t>	a.17 b.16 c.1 d.2</a:t>
                </a:r>
              </a:p>
              <a:p>
                <a:pPr marL="0" lvl="0" indent="0">
                  <a:buNone/>
                </a:pPr>
                <a:r>
                  <a:rPr lang="en-US" sz="2000" dirty="0"/>
                  <a:t>Sol: 	when n is even,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𝑛</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𝑎</m:t>
                        </m:r>
                      </m:e>
                      <m:sup>
                        <m:r>
                          <a:rPr lang="en-US" sz="2000" i="1">
                            <a:latin typeface="Cambria Math" panose="02040503050406030204" pitchFamily="18" charset="0"/>
                          </a:rPr>
                          <m:t>𝑛</m:t>
                        </m:r>
                      </m:sup>
                    </m:sSup>
                    <m:r>
                      <a:rPr lang="en-US" sz="2000" i="1">
                        <a:latin typeface="Cambria Math" panose="02040503050406030204" pitchFamily="18" charset="0"/>
                      </a:rPr>
                      <m:t>)</m:t>
                    </m:r>
                  </m:oMath>
                </a14:m>
                <a:r>
                  <a:rPr lang="en-US" sz="2000" dirty="0"/>
                  <a:t> is completely divisible by (</a:t>
                </a:r>
                <a:r>
                  <a:rPr lang="en-US" sz="2000" dirty="0" err="1"/>
                  <a:t>x+a</a:t>
                </a:r>
                <a:r>
                  <a:rPr lang="en-US" sz="2000" dirty="0"/>
                  <a:t>)</a:t>
                </a:r>
              </a:p>
              <a:p>
                <a:pPr marL="914400" lvl="2" indent="0">
                  <a:buNone/>
                </a:pPr>
                <a:r>
                  <a:rPr lang="en-US" sz="2000" dirty="0"/>
                  <a:t>(</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17</m:t>
                        </m:r>
                      </m:e>
                      <m:sup>
                        <m:r>
                          <a:rPr lang="en-US" sz="2000" i="1">
                            <a:latin typeface="Cambria Math" panose="02040503050406030204" pitchFamily="18" charset="0"/>
                          </a:rPr>
                          <m:t>200</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1</m:t>
                        </m:r>
                      </m:e>
                      <m:sup>
                        <m:r>
                          <a:rPr lang="en-US" sz="2000" i="1">
                            <a:latin typeface="Cambria Math" panose="02040503050406030204" pitchFamily="18" charset="0"/>
                          </a:rPr>
                          <m:t>200</m:t>
                        </m:r>
                      </m:sup>
                    </m:sSup>
                    <m:r>
                      <a:rPr lang="en-US" sz="2000" i="1">
                        <a:latin typeface="Cambria Math" panose="02040503050406030204" pitchFamily="18" charset="0"/>
                      </a:rPr>
                      <m:t>)</m:t>
                    </m:r>
                  </m:oMath>
                </a14:m>
                <a:r>
                  <a:rPr lang="en-US" sz="2000" dirty="0"/>
                  <a:t> is completely divisible by (17+1) = 18.</a:t>
                </a:r>
              </a:p>
              <a:p>
                <a:pPr marL="914400" lvl="2" indent="0">
                  <a:buNone/>
                </a:pPr>
                <a:r>
                  <a:rPr lang="en-US" sz="2000" dirty="0"/>
                  <a:t>(</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17</m:t>
                        </m:r>
                      </m:e>
                      <m:sup>
                        <m:r>
                          <a:rPr lang="en-US" sz="2000" i="1">
                            <a:latin typeface="Cambria Math" panose="02040503050406030204" pitchFamily="18" charset="0"/>
                          </a:rPr>
                          <m:t>200</m:t>
                        </m:r>
                      </m:sup>
                    </m:sSup>
                    <m:r>
                      <a:rPr lang="en-US" sz="2000" i="1">
                        <a:latin typeface="Cambria Math" panose="02040503050406030204" pitchFamily="18" charset="0"/>
                      </a:rPr>
                      <m:t>−1)</m:t>
                    </m:r>
                  </m:oMath>
                </a14:m>
                <a:r>
                  <a:rPr lang="en-US" sz="2000" dirty="0"/>
                  <a:t> is completely divisible by 18.</a:t>
                </a:r>
              </a:p>
              <a:p>
                <a:pPr marL="914400" lvl="2" indent="0">
                  <a:buNone/>
                </a:pPr>
                <a:r>
                  <a:rPr lang="en-US" sz="2000" dirty="0"/>
                  <a:t>Therefore, on dividing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17</m:t>
                        </m:r>
                      </m:e>
                      <m:sup>
                        <m:r>
                          <a:rPr lang="en-US" sz="2000" i="1">
                            <a:latin typeface="Cambria Math" panose="02040503050406030204" pitchFamily="18" charset="0"/>
                          </a:rPr>
                          <m:t>200</m:t>
                        </m:r>
                      </m:sup>
                    </m:sSup>
                    <m:r>
                      <a:rPr lang="en-US" sz="2000" i="1">
                        <a:latin typeface="Cambria Math" panose="02040503050406030204" pitchFamily="18" charset="0"/>
                      </a:rPr>
                      <m:t>)</m:t>
                    </m:r>
                  </m:oMath>
                </a14:m>
                <a:r>
                  <a:rPr lang="en-US" sz="2000" dirty="0"/>
                  <a:t> by 18, we get 1 as remainder.</a:t>
                </a:r>
              </a:p>
              <a:p>
                <a:pPr marL="914400" lvl="2" indent="0">
                  <a:buNone/>
                </a:pPr>
                <a:r>
                  <a:rPr lang="en-US" sz="2000" dirty="0"/>
                  <a:t>17^200=(17^200-1)+1</a:t>
                </a:r>
              </a:p>
            </p:txBody>
          </p:sp>
        </mc:Choice>
        <mc:Fallback>
          <p:sp>
            <p:nvSpPr>
              <p:cNvPr id="4" name="Title 1"/>
              <p:cNvSpPr>
                <a:spLocks noGrp="1" noRot="1" noChangeAspect="1" noMove="1" noResize="1" noEditPoints="1" noAdjustHandles="1" noChangeArrowheads="1" noChangeShapeType="1" noTextEdit="1"/>
              </p:cNvSpPr>
              <p:nvPr>
                <p:ph idx="1"/>
              </p:nvPr>
            </p:nvSpPr>
            <p:spPr>
              <a:xfrm>
                <a:off x="249237" y="1247486"/>
                <a:ext cx="11942763" cy="5328805"/>
              </a:xfrm>
              <a:blipFill>
                <a:blip r:embed="rId2"/>
                <a:stretch>
                  <a:fillRect l="-562"/>
                </a:stretch>
              </a:blipFill>
            </p:spPr>
            <p:txBody>
              <a:bodyPr/>
              <a:lstStyle/>
              <a:p>
                <a:r>
                  <a:rPr lang="en-IN">
                    <a:noFill/>
                  </a:rPr>
                  <a:t> </a:t>
                </a:r>
              </a:p>
            </p:txBody>
          </p:sp>
        </mc:Fallback>
      </mc:AlternateContent>
    </p:spTree>
    <p:extLst>
      <p:ext uri="{BB962C8B-B14F-4D97-AF65-F5344CB8AC3E}">
        <p14:creationId xmlns:p14="http://schemas.microsoft.com/office/powerpoint/2010/main" xmlns="" val="3447217062"/>
      </p:ext>
    </p:extLst>
  </p:cSld>
  <p:clrMapOvr>
    <a:masterClrMapping/>
  </p:clrMapOvr>
  <p:transition spd="slow">
    <p:wheel spokes="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0" y="1422400"/>
                <a:ext cx="12108873" cy="5666510"/>
              </a:xfrm>
            </p:spPr>
            <p:txBody>
              <a:bodyPr>
                <a:normAutofit fontScale="92500" lnSpcReduction="10000"/>
              </a:bodyPr>
              <a:lstStyle/>
              <a:p>
                <a:pPr marL="0" lvl="0" indent="0">
                  <a:buNone/>
                </a:pPr>
                <a:r>
                  <a:rPr lang="en-US" sz="2000" dirty="0"/>
                  <a:t>23) Which one of the following nos. will completely divide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61</m:t>
                        </m:r>
                      </m:sup>
                    </m:sSup>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62</m:t>
                        </m:r>
                      </m:sup>
                    </m:sSup>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63</m:t>
                        </m:r>
                      </m:sup>
                    </m:sSup>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64</m:t>
                        </m:r>
                      </m:sup>
                    </m:sSup>
                    <m:r>
                      <a:rPr lang="en-US" sz="2000" i="1">
                        <a:latin typeface="Cambria Math" panose="02040503050406030204" pitchFamily="18" charset="0"/>
                      </a:rPr>
                      <m:t>)</m:t>
                    </m:r>
                  </m:oMath>
                </a14:m>
                <a:r>
                  <a:rPr lang="en-US" sz="2000" dirty="0"/>
                  <a:t>?</a:t>
                </a:r>
              </a:p>
              <a:p>
                <a:pPr marL="0" lvl="0" indent="0">
                  <a:buNone/>
                </a:pPr>
                <a:r>
                  <a:rPr lang="en-US" sz="2000" dirty="0"/>
                  <a:t>	a.3 b.10 c.11 d.13</a:t>
                </a:r>
              </a:p>
              <a:p>
                <a:pPr marL="0" lvl="0" indent="0">
                  <a:buNone/>
                </a:pPr>
                <a:r>
                  <a:rPr lang="en-US" sz="2000" dirty="0"/>
                  <a:t>Sol: 	LHS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61</m:t>
                        </m:r>
                      </m:sup>
                    </m:sSup>
                    <m:d>
                      <m:dPr>
                        <m:ctrlPr>
                          <a:rPr lang="en-US" sz="2000" i="1">
                            <a:latin typeface="Cambria Math" panose="02040503050406030204" pitchFamily="18" charset="0"/>
                          </a:rPr>
                        </m:ctrlPr>
                      </m:dPr>
                      <m:e>
                        <m:r>
                          <a:rPr lang="en-US" sz="2000" i="1">
                            <a:latin typeface="Cambria Math" panose="02040503050406030204" pitchFamily="18" charset="0"/>
                          </a:rPr>
                          <m:t>1+4+</m:t>
                        </m:r>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3</m:t>
                            </m:r>
                          </m:sup>
                        </m:sSup>
                      </m:e>
                    </m:d>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61</m:t>
                        </m:r>
                      </m:sup>
                    </m:sSup>
                    <m:r>
                      <a:rPr lang="en-US" sz="2000" i="1">
                        <a:latin typeface="Cambria Math" panose="02040503050406030204" pitchFamily="18" charset="0"/>
                      </a:rPr>
                      <m:t>𝑥</m:t>
                    </m:r>
                    <m:r>
                      <a:rPr lang="en-US" sz="2000" i="1">
                        <a:latin typeface="Cambria Math" panose="02040503050406030204" pitchFamily="18" charset="0"/>
                      </a:rPr>
                      <m:t> 85</m:t>
                    </m:r>
                  </m:oMath>
                </a14:m>
                <a:endParaRPr lang="en-US" sz="2000" dirty="0"/>
              </a:p>
              <a:p>
                <a:pPr marL="914400" lvl="2" indent="0">
                  <a:buNone/>
                </a:pPr>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60</m:t>
                        </m:r>
                      </m:sup>
                    </m:sSup>
                    <m:r>
                      <a:rPr lang="en-US" sz="2000" i="1">
                        <a:latin typeface="Cambria Math" panose="02040503050406030204" pitchFamily="18" charset="0"/>
                      </a:rPr>
                      <m:t> </m:t>
                    </m:r>
                    <m:r>
                      <a:rPr lang="en-US" sz="2000" i="1">
                        <a:latin typeface="Cambria Math" panose="02040503050406030204" pitchFamily="18" charset="0"/>
                      </a:rPr>
                      <m:t>𝑥</m:t>
                    </m:r>
                    <m:r>
                      <a:rPr lang="en-US" sz="2000" i="1">
                        <a:latin typeface="Cambria Math" panose="02040503050406030204" pitchFamily="18" charset="0"/>
                      </a:rPr>
                      <m:t> (4</m:t>
                    </m:r>
                    <m:r>
                      <a:rPr lang="en-US" sz="2000" i="1">
                        <a:latin typeface="Cambria Math" panose="02040503050406030204" pitchFamily="18" charset="0"/>
                      </a:rPr>
                      <m:t>𝑥</m:t>
                    </m:r>
                    <m:r>
                      <a:rPr lang="en-US" sz="2000" i="1">
                        <a:latin typeface="Cambria Math" panose="02040503050406030204" pitchFamily="18" charset="0"/>
                      </a:rPr>
                      <m:t>85)</m:t>
                    </m:r>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60</m:t>
                        </m:r>
                      </m:sup>
                    </m:sSup>
                    <m:r>
                      <a:rPr lang="en-US" sz="2000" i="1">
                        <a:latin typeface="Cambria Math" panose="02040503050406030204" pitchFamily="18" charset="0"/>
                      </a:rPr>
                      <m:t>𝑥</m:t>
                    </m:r>
                    <m:r>
                      <a:rPr lang="en-US" sz="2000" i="1">
                        <a:latin typeface="Cambria Math" panose="02040503050406030204" pitchFamily="18" charset="0"/>
                      </a:rPr>
                      <m:t> 340</m:t>
                    </m:r>
                  </m:oMath>
                </a14:m>
                <a:r>
                  <a:rPr lang="en-US" sz="2000" dirty="0"/>
                  <a:t>, which is divisible by 10.</a:t>
                </a:r>
              </a:p>
              <a:p>
                <a:pPr marL="0" indent="0">
                  <a:buNone/>
                </a:pPr>
                <a:endParaRPr lang="en-US" sz="1600" dirty="0"/>
              </a:p>
              <a:p>
                <a:pPr marL="0" lvl="0" indent="0">
                  <a:buNone/>
                </a:pPr>
                <a:r>
                  <a:rPr lang="en-US" dirty="0"/>
                  <a:t>24) (1-</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m:t>
                    </m:r>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𝑛</m:t>
                        </m:r>
                      </m:den>
                    </m:f>
                    <m:r>
                      <a:rPr lang="en-US" i="1">
                        <a:latin typeface="Cambria Math" panose="02040503050406030204" pitchFamily="18" charset="0"/>
                      </a:rPr>
                      <m:t>)</m:t>
                    </m:r>
                  </m:oMath>
                </a14:m>
                <a:r>
                  <a:rPr lang="en-US" dirty="0"/>
                  <a:t> + (1 -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𝑛</m:t>
                        </m:r>
                      </m:den>
                    </m:f>
                    <m:r>
                      <a:rPr lang="en-US" i="1">
                        <a:latin typeface="Cambria Math" panose="02040503050406030204" pitchFamily="18" charset="0"/>
                      </a:rPr>
                      <m:t>)</m:t>
                    </m:r>
                  </m:oMath>
                </a14:m>
                <a:r>
                  <a:rPr lang="en-US" dirty="0"/>
                  <a:t> + …. Up to “n” terms=?</a:t>
                </a:r>
              </a:p>
              <a:p>
                <a:pPr marL="0" indent="0">
                  <a:buNone/>
                </a:pPr>
                <a:r>
                  <a:rPr lang="en-US" dirty="0"/>
                  <a:t>Sol: 	= (1+1+1+…..+1) –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𝑛</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𝑛</m:t>
                        </m:r>
                      </m:den>
                    </m:f>
                    <m:r>
                      <a:rPr lang="en-US" i="1">
                        <a:latin typeface="Cambria Math" panose="02040503050406030204" pitchFamily="18" charset="0"/>
                      </a:rPr>
                      <m:t>)</m:t>
                    </m:r>
                  </m:oMath>
                </a14:m>
                <a:endParaRPr lang="en-US" dirty="0"/>
              </a:p>
              <a:p>
                <a:pPr marL="0" indent="0">
                  <a:buNone/>
                </a:pPr>
                <a:r>
                  <a:rPr lang="en-US" dirty="0"/>
                  <a:t>	= n -</a:t>
                </a: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 </m:t>
                        </m:r>
                        <m:r>
                          <a:rPr lang="en-US" i="1">
                            <a:latin typeface="Cambria Math" panose="02040503050406030204" pitchFamily="18" charset="0"/>
                          </a:rPr>
                          <m:t>𝑛</m:t>
                        </m:r>
                      </m:den>
                    </m:f>
                  </m:oMath>
                </a14:m>
                <a:r>
                  <a:rPr lang="en-US" dirty="0"/>
                  <a:t>(1+2+….+n) = n-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rPr>
                          <m:t>−1</m:t>
                        </m:r>
                      </m:num>
                      <m:den>
                        <m:r>
                          <a:rPr lang="en-US" i="1">
                            <a:latin typeface="Cambria Math" panose="02040503050406030204" pitchFamily="18" charset="0"/>
                          </a:rPr>
                          <m:t>2</m:t>
                        </m:r>
                      </m:den>
                    </m:f>
                  </m:oMath>
                </a14:m>
                <a:endParaRPr lang="en-US" dirty="0"/>
              </a:p>
              <a:p>
                <a:pPr marL="0" indent="0">
                  <a:buNone/>
                </a:pPr>
                <a:endParaRPr lang="en-US" dirty="0"/>
              </a:p>
              <a:p>
                <a:pPr marL="0" lvl="0" indent="0">
                  <a:buNone/>
                </a:pPr>
                <a:r>
                  <a:rPr lang="en-US" dirty="0"/>
                  <a:t>25) How many terms are there in G.P., 3, 6, 12, 24……., 384?</a:t>
                </a:r>
              </a:p>
              <a:p>
                <a:pPr marL="0" indent="0">
                  <a:buNone/>
                </a:pPr>
                <a:r>
                  <a:rPr lang="en-US" dirty="0"/>
                  <a:t>Sol: 	a=3, r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6</m:t>
                        </m:r>
                      </m:num>
                      <m:den>
                        <m:r>
                          <a:rPr lang="en-US" i="1">
                            <a:latin typeface="Cambria Math" panose="02040503050406030204" pitchFamily="18" charset="0"/>
                          </a:rPr>
                          <m:t>3</m:t>
                        </m:r>
                      </m:den>
                    </m:f>
                    <m:r>
                      <a:rPr lang="en-US" i="1">
                        <a:latin typeface="Cambria Math" panose="02040503050406030204" pitchFamily="18" charset="0"/>
                      </a:rPr>
                      <m:t>=2</m:t>
                    </m:r>
                  </m:oMath>
                </a14:m>
                <a:r>
                  <a:rPr lang="en-US" dirty="0"/>
                  <a:t> , nth term = a.</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p>
                    </m:sSup>
                  </m:oMath>
                </a14:m>
                <a:r>
                  <a:rPr lang="en-US" dirty="0"/>
                  <a:t> = 384.</a:t>
                </a:r>
              </a:p>
              <a:p>
                <a:pPr marL="0" indent="0">
                  <a:buNone/>
                </a:pPr>
                <a:r>
                  <a:rPr lang="en-US" dirty="0"/>
                  <a:t>	Therefore,  3 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oMath>
                </a14:m>
                <a:r>
                  <a:rPr lang="en-US" dirty="0"/>
                  <a:t> = 384</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r>
                            <a:rPr lang="en-US" i="1">
                              <a:latin typeface="Cambria Math" panose="02040503050406030204" pitchFamily="18" charset="0"/>
                            </a:rPr>
                            <m:t>−1</m:t>
                          </m:r>
                        </m:sup>
                      </m:sSup>
                      <m:r>
                        <a:rPr lang="en-US" i="1">
                          <a:latin typeface="Cambria Math" panose="02040503050406030204" pitchFamily="18" charset="0"/>
                        </a:rPr>
                        <m:t>=128= </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7</m:t>
                          </m:r>
                        </m:sup>
                      </m:sSup>
                    </m:oMath>
                  </m:oMathPara>
                </a14:m>
                <a:endParaRPr lang="en-US" dirty="0"/>
              </a:p>
              <a:p>
                <a:pPr marL="0" lvl="0" indent="0">
                  <a:buNone/>
                </a:pPr>
                <a14:m>
                  <m:oMath xmlns:m="http://schemas.openxmlformats.org/officeDocument/2006/math">
                    <m:r>
                      <m:rPr>
                        <m:sty m:val="p"/>
                      </m:rPr>
                      <a:rPr lang="en-US" b="0" i="0" smtClean="0">
                        <a:latin typeface="Cambria Math" panose="02040503050406030204" pitchFamily="18" charset="0"/>
                      </a:rPr>
                      <m:t>T</m:t>
                    </m:r>
                    <m:r>
                      <a:rPr lang="en-US" i="1">
                        <a:latin typeface="Cambria Math" panose="02040503050406030204" pitchFamily="18" charset="0"/>
                      </a:rPr>
                      <m:t>h𝑒𝑟𝑒𝑓𝑜𝑟𝑒</m:t>
                    </m:r>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𝑛</m:t>
                    </m:r>
                    <m:r>
                      <a:rPr lang="en-US" i="1">
                        <a:latin typeface="Cambria Math" panose="02040503050406030204" pitchFamily="18" charset="0"/>
                      </a:rPr>
                      <m:t>=8</m:t>
                    </m:r>
                  </m:oMath>
                </a14:m>
                <a:r>
                  <a:rPr lang="en-US" dirty="0"/>
                  <a: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422400"/>
                <a:ext cx="12108873" cy="5666510"/>
              </a:xfrm>
              <a:blipFill>
                <a:blip r:embed="rId2"/>
                <a:stretch>
                  <a:fillRect l="-504" t="-1613"/>
                </a:stretch>
              </a:blipFill>
            </p:spPr>
            <p:txBody>
              <a:bodyPr/>
              <a:lstStyle/>
              <a:p>
                <a:r>
                  <a:rPr lang="en-US">
                    <a:noFill/>
                  </a:rPr>
                  <a:t> </a:t>
                </a:r>
              </a:p>
            </p:txBody>
          </p:sp>
        </mc:Fallback>
      </mc:AlternateContent>
    </p:spTree>
    <p:extLst>
      <p:ext uri="{BB962C8B-B14F-4D97-AF65-F5344CB8AC3E}">
        <p14:creationId xmlns:p14="http://schemas.microsoft.com/office/powerpoint/2010/main" xmlns="" val="3493226686"/>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1000"/>
                                        <p:tgtEl>
                                          <p:spTgt spid="3">
                                            <p:txEl>
                                              <p:pRg st="12" end="12"/>
                                            </p:txEl>
                                          </p:spTgt>
                                        </p:tgtEl>
                                      </p:cBhvr>
                                    </p:animEffect>
                                    <p:anim calcmode="lin" valueType="num">
                                      <p:cBhvr>
                                        <p:cTn id="7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03909" y="1431637"/>
                <a:ext cx="12004964" cy="5301672"/>
              </a:xfrm>
            </p:spPr>
            <p:txBody>
              <a:bodyPr>
                <a:normAutofit/>
              </a:bodyPr>
              <a:lstStyle/>
              <a:p>
                <a:pPr marL="0" lvl="0" indent="0">
                  <a:buNone/>
                </a:pPr>
                <a:r>
                  <a:rPr lang="en-US" dirty="0"/>
                  <a:t>26)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4</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6</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20</m:t>
                        </m:r>
                      </m:e>
                      <m:sup>
                        <m:r>
                          <a:rPr lang="en-US" i="1">
                            <a:latin typeface="Cambria Math" panose="02040503050406030204" pitchFamily="18" charset="0"/>
                          </a:rPr>
                          <m:t>2</m:t>
                        </m:r>
                      </m:sup>
                    </m:sSup>
                  </m:oMath>
                </a14:m>
                <a:r>
                  <a:rPr lang="en-US" dirty="0"/>
                  <a:t>) = ?</a:t>
                </a:r>
              </a:p>
              <a:p>
                <a:pPr marL="0" lvl="0" indent="0">
                  <a:buNone/>
                </a:pPr>
                <a:r>
                  <a:rPr lang="en-US" dirty="0"/>
                  <a:t>	a.770 b.1155 c.1540 d.385 x 385</a:t>
                </a:r>
              </a:p>
              <a:p>
                <a:pPr marL="0" lvl="0" indent="0">
                  <a:buNone/>
                </a:pPr>
                <a:r>
                  <a:rPr lang="en-US" dirty="0"/>
                  <a:t>Sol: 	LHS =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2</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3</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10</m:t>
                            </m:r>
                          </m:e>
                        </m:d>
                      </m:e>
                      <m:sup>
                        <m:r>
                          <a:rPr lang="en-US" i="1">
                            <a:latin typeface="Cambria Math" panose="02040503050406030204" pitchFamily="18" charset="0"/>
                          </a:rPr>
                          <m:t>2</m:t>
                        </m:r>
                      </m:sup>
                    </m:sSup>
                  </m:oMath>
                </a14:m>
                <a:endParaRPr lang="en-US" dirty="0"/>
              </a:p>
              <a:p>
                <a:pPr marL="457200" lvl="1" indent="0">
                  <a:buNone/>
                </a:pPr>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m:t>
                            </m:r>
                          </m:sup>
                        </m:sSup>
                      </m:e>
                    </m:d>
                  </m:oMath>
                </a14:m>
                <a:endParaRPr lang="en-US" dirty="0"/>
              </a:p>
              <a:p>
                <a:pPr marL="457200" lvl="1" indent="0">
                  <a:buNone/>
                </a:pPr>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10(10+1)(20+1)</m:t>
                        </m:r>
                      </m:num>
                      <m:den>
                        <m:r>
                          <a:rPr lang="en-US" i="1">
                            <a:latin typeface="Cambria Math" panose="02040503050406030204" pitchFamily="18" charset="0"/>
                          </a:rPr>
                          <m:t>6</m:t>
                        </m:r>
                      </m:den>
                    </m:f>
                    <m:r>
                      <a:rPr lang="en-US" i="1">
                        <a:latin typeface="Cambria Math" panose="02040503050406030204" pitchFamily="18" charset="0"/>
                      </a:rPr>
                      <m:t>]</m:t>
                    </m:r>
                  </m:oMath>
                </a14:m>
                <a:r>
                  <a:rPr lang="en-US" dirty="0"/>
                  <a:t> = 1540.</a:t>
                </a:r>
              </a:p>
              <a:p>
                <a:pPr marL="0" indent="0">
                  <a:buNone/>
                </a:pPr>
                <a:endParaRPr lang="en-US" dirty="0"/>
              </a:p>
              <a:p>
                <a:pPr marL="0" lvl="0" indent="0">
                  <a:buNone/>
                </a:pPr>
                <a:r>
                  <a:rPr lang="en-US" dirty="0"/>
                  <a:t>27)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12</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13</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20</m:t>
                        </m:r>
                      </m:e>
                      <m:sup>
                        <m:r>
                          <a:rPr lang="en-US" i="1">
                            <a:latin typeface="Cambria Math" panose="02040503050406030204" pitchFamily="18" charset="0"/>
                          </a:rPr>
                          <m:t>2</m:t>
                        </m:r>
                      </m:sup>
                    </m:sSup>
                  </m:oMath>
                </a14:m>
                <a:r>
                  <a:rPr lang="en-US" dirty="0"/>
                  <a:t>) = ?</a:t>
                </a:r>
              </a:p>
              <a:p>
                <a:pPr marL="0" indent="0">
                  <a:buNone/>
                </a:pPr>
                <a:r>
                  <a:rPr lang="en-US" dirty="0"/>
                  <a:t>Sol: 	</a:t>
                </a:r>
                <a14:m>
                  <m:oMath xmlns:m="http://schemas.openxmlformats.org/officeDocument/2006/math">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20</m:t>
                            </m:r>
                          </m:e>
                          <m:sup>
                            <m:r>
                              <a:rPr lang="en-US" i="1">
                                <a:latin typeface="Cambria Math" panose="02040503050406030204" pitchFamily="18" charset="0"/>
                              </a:rPr>
                              <m:t>2</m:t>
                            </m:r>
                          </m:sup>
                        </m:sSup>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1</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2</m:t>
                            </m:r>
                          </m:sup>
                        </m:sSup>
                      </m:e>
                    </m:d>
                  </m:oMath>
                </a14:m>
                <a:endParaRPr lang="en-US" dirty="0"/>
              </a:p>
              <a:p>
                <a:pPr marL="0" indent="0">
                  <a:buNone/>
                </a:pP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20(21)(41)</m:t>
                        </m:r>
                      </m:num>
                      <m:den>
                        <m:r>
                          <a:rPr lang="en-US" i="1">
                            <a:latin typeface="Cambria Math" panose="02040503050406030204" pitchFamily="18" charset="0"/>
                          </a:rPr>
                          <m:t>6</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10</m:t>
                        </m:r>
                        <m:r>
                          <a:rPr lang="en-US" i="1">
                            <a:latin typeface="Cambria Math" panose="02040503050406030204" pitchFamily="18" charset="0"/>
                          </a:rPr>
                          <m:t>𝑥</m:t>
                        </m:r>
                        <m:r>
                          <a:rPr lang="en-US" i="1">
                            <a:latin typeface="Cambria Math" panose="02040503050406030204" pitchFamily="18" charset="0"/>
                          </a:rPr>
                          <m:t>11</m:t>
                        </m:r>
                        <m:r>
                          <a:rPr lang="en-US" i="1">
                            <a:latin typeface="Cambria Math" panose="02040503050406030204" pitchFamily="18" charset="0"/>
                          </a:rPr>
                          <m:t>𝑥</m:t>
                        </m:r>
                        <m:r>
                          <a:rPr lang="en-US" i="1">
                            <a:latin typeface="Cambria Math" panose="02040503050406030204" pitchFamily="18" charset="0"/>
                          </a:rPr>
                          <m:t>21</m:t>
                        </m:r>
                      </m:num>
                      <m:den>
                        <m:r>
                          <a:rPr lang="en-US" i="1">
                            <a:latin typeface="Cambria Math" panose="02040503050406030204" pitchFamily="18" charset="0"/>
                          </a:rPr>
                          <m:t>6</m:t>
                        </m:r>
                      </m:den>
                    </m:f>
                  </m:oMath>
                </a14:m>
                <a:endParaRPr lang="en-US" dirty="0"/>
              </a:p>
              <a:p>
                <a:pPr marL="0" indent="0">
                  <a:buNone/>
                </a:pPr>
                <a:r>
                  <a:rPr lang="en-US" dirty="0"/>
                  <a:t>	= 2870- 385</a:t>
                </a:r>
              </a:p>
              <a:p>
                <a:pPr marL="0" indent="0">
                  <a:buNone/>
                </a:pPr>
                <a:r>
                  <a:rPr lang="en-US" dirty="0"/>
                  <a:t>	= 2485</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3909" y="1431637"/>
                <a:ext cx="12004964" cy="5301672"/>
              </a:xfrm>
              <a:blipFill>
                <a:blip r:embed="rId2"/>
                <a:stretch>
                  <a:fillRect l="-660" t="-1494"/>
                </a:stretch>
              </a:blipFill>
            </p:spPr>
            <p:txBody>
              <a:bodyPr/>
              <a:lstStyle/>
              <a:p>
                <a:r>
                  <a:rPr lang="en-US">
                    <a:noFill/>
                  </a:rPr>
                  <a:t> </a:t>
                </a:r>
              </a:p>
            </p:txBody>
          </p:sp>
        </mc:Fallback>
      </mc:AlternateContent>
    </p:spTree>
    <p:extLst>
      <p:ext uri="{BB962C8B-B14F-4D97-AF65-F5344CB8AC3E}">
        <p14:creationId xmlns:p14="http://schemas.microsoft.com/office/powerpoint/2010/main" xmlns="" val="3553062837"/>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p:cTn id="3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964" y="1376218"/>
            <a:ext cx="11545454" cy="5560291"/>
          </a:xfrm>
        </p:spPr>
        <p:txBody>
          <a:bodyPr>
            <a:normAutofit/>
          </a:bodyPr>
          <a:lstStyle/>
          <a:p>
            <a:pPr marL="0" indent="0">
              <a:buNone/>
            </a:pPr>
            <a:r>
              <a:rPr lang="en-US" dirty="0"/>
              <a:t>Place value:</a:t>
            </a:r>
          </a:p>
          <a:p>
            <a:pPr marL="0" indent="0">
              <a:buNone/>
            </a:pPr>
            <a:endParaRPr lang="en-US" dirty="0"/>
          </a:p>
          <a:p>
            <a:pPr marL="914400" lvl="1" indent="-457200">
              <a:buFont typeface="+mj-lt"/>
              <a:buAutoNum type="alphaLcPeriod"/>
            </a:pPr>
            <a:r>
              <a:rPr lang="en-US" dirty="0"/>
              <a:t>Place value of unit digit = (Unit Digit) × 1</a:t>
            </a:r>
          </a:p>
          <a:p>
            <a:pPr marL="914400" lvl="1" indent="-457200">
              <a:buFont typeface="+mj-lt"/>
              <a:buAutoNum type="alphaLcPeriod"/>
            </a:pPr>
            <a:r>
              <a:rPr lang="en-US" dirty="0"/>
              <a:t>Place value of tens digit = (tens Digit) × 10</a:t>
            </a:r>
          </a:p>
          <a:p>
            <a:pPr marL="914400" lvl="1" indent="-457200">
              <a:buFont typeface="+mj-lt"/>
              <a:buAutoNum type="alphaLcPeriod"/>
            </a:pPr>
            <a:r>
              <a:rPr lang="en-US" dirty="0"/>
              <a:t>Place value of hundreds digit = (Hundreds Digit) × 100 and so on.</a:t>
            </a:r>
          </a:p>
          <a:p>
            <a:pPr marL="457200" lvl="1" indent="0">
              <a:buNone/>
            </a:pPr>
            <a:endParaRPr lang="en-US" dirty="0"/>
          </a:p>
          <a:p>
            <a:pPr marL="0" indent="0">
              <a:buNone/>
            </a:pPr>
            <a:r>
              <a:rPr lang="en-US" dirty="0"/>
              <a:t>Ex: In the numeral 62013, we have </a:t>
            </a:r>
          </a:p>
          <a:p>
            <a:pPr marL="914400" lvl="1" indent="-457200">
              <a:buFont typeface="+mj-lt"/>
              <a:buAutoNum type="alphaLcPeriod"/>
            </a:pPr>
            <a:r>
              <a:rPr lang="en-US" dirty="0"/>
              <a:t>Place value of 3 = (3) × 1 = 3</a:t>
            </a:r>
          </a:p>
          <a:p>
            <a:pPr marL="914400" lvl="1" indent="-457200">
              <a:buFont typeface="+mj-lt"/>
              <a:buAutoNum type="alphaLcPeriod"/>
            </a:pPr>
            <a:r>
              <a:rPr lang="en-US" dirty="0"/>
              <a:t>Place value of 1 = (1) × 10 = 10</a:t>
            </a:r>
          </a:p>
          <a:p>
            <a:pPr marL="914400" lvl="1" indent="-457200">
              <a:buFont typeface="+mj-lt"/>
              <a:buAutoNum type="alphaLcPeriod"/>
            </a:pPr>
            <a:r>
              <a:rPr lang="en-US" dirty="0"/>
              <a:t>Place value of 0 = (0) × 100 = 0</a:t>
            </a:r>
          </a:p>
          <a:p>
            <a:pPr marL="914400" lvl="1" indent="-457200">
              <a:buFont typeface="+mj-lt"/>
              <a:buAutoNum type="alphaLcPeriod"/>
            </a:pPr>
            <a:r>
              <a:rPr lang="en-US" dirty="0"/>
              <a:t>Place value of 2 = (2) × 1000 = 2000</a:t>
            </a:r>
          </a:p>
          <a:p>
            <a:pPr marL="914400" lvl="1" indent="-457200">
              <a:buFont typeface="+mj-lt"/>
              <a:buAutoNum type="alphaLcPeriod"/>
            </a:pPr>
            <a:r>
              <a:rPr lang="en-US" dirty="0"/>
              <a:t>Place value of 6 = (6) × 10k = 60k</a:t>
            </a:r>
          </a:p>
          <a:p>
            <a:pPr marL="457200" lvl="1" indent="0">
              <a:buNone/>
            </a:pPr>
            <a:endParaRPr lang="en-US" dirty="0"/>
          </a:p>
          <a:p>
            <a:pPr marL="0" indent="0">
              <a:buNone/>
            </a:pPr>
            <a:r>
              <a:rPr lang="en-US" dirty="0"/>
              <a:t>NOTE: Place value of zero is zero in a given numeral, at whatever place it may be.</a:t>
            </a:r>
          </a:p>
          <a:p>
            <a:pPr marL="0" indent="0">
              <a:buNone/>
            </a:pPr>
            <a:endParaRPr lang="en-US" dirty="0"/>
          </a:p>
        </p:txBody>
      </p:sp>
    </p:spTree>
    <p:extLst>
      <p:ext uri="{BB962C8B-B14F-4D97-AF65-F5344CB8AC3E}">
        <p14:creationId xmlns:p14="http://schemas.microsoft.com/office/powerpoint/2010/main" xmlns="" val="2685284780"/>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barn(inVertical)">
                                      <p:cBhvr>
                                        <p:cTn id="6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30264"/>
            <a:ext cx="8610600" cy="1293028"/>
          </a:xfrm>
        </p:spPr>
        <p:txBody>
          <a:bodyPr>
            <a:normAutofit/>
          </a:bodyPr>
          <a:lstStyle/>
          <a:p>
            <a:r>
              <a:rPr lang="en-US" dirty="0"/>
              <a:t>H.C.F. &amp; L.C.M. of NUMBERS</a:t>
            </a:r>
            <a:br>
              <a:rPr lang="en-US" dirty="0"/>
            </a:br>
            <a:endParaRPr lang="en-US" dirty="0"/>
          </a:p>
        </p:txBody>
      </p:sp>
      <p:sp>
        <p:nvSpPr>
          <p:cNvPr id="3" name="Content Placeholder 2"/>
          <p:cNvSpPr>
            <a:spLocks noGrp="1"/>
          </p:cNvSpPr>
          <p:nvPr>
            <p:ph idx="1"/>
          </p:nvPr>
        </p:nvSpPr>
        <p:spPr>
          <a:xfrm>
            <a:off x="85436" y="1477820"/>
            <a:ext cx="10820400" cy="4934830"/>
          </a:xfrm>
        </p:spPr>
        <p:txBody>
          <a:bodyPr>
            <a:normAutofit/>
          </a:bodyPr>
          <a:lstStyle/>
          <a:p>
            <a:pPr marL="0" indent="0">
              <a:buNone/>
            </a:pPr>
            <a:r>
              <a:rPr lang="en-US" dirty="0"/>
              <a:t>IMPORTANT FACTS AND FORMULAE</a:t>
            </a:r>
          </a:p>
          <a:p>
            <a:pPr marL="0" indent="0">
              <a:buNone/>
            </a:pPr>
            <a:endParaRPr lang="en-US" dirty="0"/>
          </a:p>
          <a:p>
            <a:pPr marL="514350" indent="-514350">
              <a:buFont typeface="+mj-lt"/>
              <a:buAutoNum type="romanUcPeriod"/>
            </a:pPr>
            <a:r>
              <a:rPr lang="en-US" sz="2400" dirty="0"/>
              <a:t>Factors And Multipliers: </a:t>
            </a:r>
          </a:p>
          <a:p>
            <a:pPr marL="0" indent="0">
              <a:buNone/>
            </a:pPr>
            <a:r>
              <a:rPr lang="en-US" sz="2400" dirty="0"/>
              <a:t>	If a number “a” divides another numbers “b” exactly, we say that “a” is a factor of “b”. In this case, “b” is called a multiple of “a”.</a:t>
            </a:r>
          </a:p>
          <a:p>
            <a:pPr marL="0" indent="0">
              <a:buNone/>
            </a:pPr>
            <a:endParaRPr lang="en-US" sz="2400" dirty="0"/>
          </a:p>
          <a:p>
            <a:pPr marL="0" indent="0">
              <a:buNone/>
            </a:pPr>
            <a:r>
              <a:rPr lang="en-US" dirty="0"/>
              <a:t>Ex: 4/2--------[Divisor × Quotient]+ [Reminder] = Dividend</a:t>
            </a:r>
          </a:p>
          <a:p>
            <a:pPr marL="1371600" lvl="3" indent="0">
              <a:buNone/>
            </a:pPr>
            <a:r>
              <a:rPr lang="en-US" sz="2000" dirty="0"/>
              <a:t>Dividend= 4</a:t>
            </a:r>
          </a:p>
          <a:p>
            <a:pPr marL="1371600" lvl="3" indent="0">
              <a:buNone/>
            </a:pPr>
            <a:r>
              <a:rPr lang="en-US" sz="2000" dirty="0"/>
              <a:t>Divisor= 2</a:t>
            </a:r>
          </a:p>
          <a:p>
            <a:pPr marL="1371600" lvl="3" indent="0">
              <a:buNone/>
            </a:pPr>
            <a:r>
              <a:rPr lang="en-US" sz="2000" dirty="0"/>
              <a:t>Quotient = 2</a:t>
            </a:r>
          </a:p>
          <a:p>
            <a:pPr marL="1371600" lvl="3" indent="0">
              <a:buNone/>
            </a:pPr>
            <a:r>
              <a:rPr lang="en-US" sz="2000" dirty="0"/>
              <a:t>Reminder= 0</a:t>
            </a:r>
          </a:p>
          <a:p>
            <a:pPr marL="1371600" lvl="3" indent="0">
              <a:buNone/>
            </a:pPr>
            <a:r>
              <a:rPr lang="en-US" sz="2000" dirty="0"/>
              <a:t>Here 2 is a factor of 4 and 4 is a multiple of 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2625786771"/>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8"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9" dur="10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80">
                                          <p:stCondLst>
                                            <p:cond delay="0"/>
                                          </p:stCondLst>
                                        </p:cTn>
                                        <p:tgtEl>
                                          <p:spTgt spid="3">
                                            <p:txEl>
                                              <p:pRg st="2" end="2"/>
                                            </p:txEl>
                                          </p:spTgt>
                                        </p:tgtEl>
                                      </p:cBhvr>
                                    </p:animEffect>
                                    <p:anim calcmode="lin" valueType="num">
                                      <p:cBhvr>
                                        <p:cTn id="2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2" end="2"/>
                                            </p:txEl>
                                          </p:spTgt>
                                        </p:tgtEl>
                                      </p:cBhvr>
                                      <p:to x="100000" y="60000"/>
                                    </p:animScale>
                                    <p:animScale>
                                      <p:cBhvr>
                                        <p:cTn id="31" dur="166" decel="50000">
                                          <p:stCondLst>
                                            <p:cond delay="676"/>
                                          </p:stCondLst>
                                        </p:cTn>
                                        <p:tgtEl>
                                          <p:spTgt spid="3">
                                            <p:txEl>
                                              <p:pRg st="2" end="2"/>
                                            </p:txEl>
                                          </p:spTgt>
                                        </p:tgtEl>
                                      </p:cBhvr>
                                      <p:to x="100000" y="100000"/>
                                    </p:animScale>
                                    <p:animScale>
                                      <p:cBhvr>
                                        <p:cTn id="32" dur="26">
                                          <p:stCondLst>
                                            <p:cond delay="1312"/>
                                          </p:stCondLst>
                                        </p:cTn>
                                        <p:tgtEl>
                                          <p:spTgt spid="3">
                                            <p:txEl>
                                              <p:pRg st="2" end="2"/>
                                            </p:txEl>
                                          </p:spTgt>
                                        </p:tgtEl>
                                      </p:cBhvr>
                                      <p:to x="100000" y="80000"/>
                                    </p:animScale>
                                    <p:animScale>
                                      <p:cBhvr>
                                        <p:cTn id="33" dur="166" decel="50000">
                                          <p:stCondLst>
                                            <p:cond delay="1338"/>
                                          </p:stCondLst>
                                        </p:cTn>
                                        <p:tgtEl>
                                          <p:spTgt spid="3">
                                            <p:txEl>
                                              <p:pRg st="2" end="2"/>
                                            </p:txEl>
                                          </p:spTgt>
                                        </p:tgtEl>
                                      </p:cBhvr>
                                      <p:to x="100000" y="100000"/>
                                    </p:animScale>
                                    <p:animScale>
                                      <p:cBhvr>
                                        <p:cTn id="34" dur="26">
                                          <p:stCondLst>
                                            <p:cond delay="1642"/>
                                          </p:stCondLst>
                                        </p:cTn>
                                        <p:tgtEl>
                                          <p:spTgt spid="3">
                                            <p:txEl>
                                              <p:pRg st="2" end="2"/>
                                            </p:txEl>
                                          </p:spTgt>
                                        </p:tgtEl>
                                      </p:cBhvr>
                                      <p:to x="100000" y="90000"/>
                                    </p:animScale>
                                    <p:animScale>
                                      <p:cBhvr>
                                        <p:cTn id="35" dur="166" decel="50000">
                                          <p:stCondLst>
                                            <p:cond delay="1668"/>
                                          </p:stCondLst>
                                        </p:cTn>
                                        <p:tgtEl>
                                          <p:spTgt spid="3">
                                            <p:txEl>
                                              <p:pRg st="2" end="2"/>
                                            </p:txEl>
                                          </p:spTgt>
                                        </p:tgtEl>
                                      </p:cBhvr>
                                      <p:to x="100000" y="100000"/>
                                    </p:animScale>
                                    <p:animScale>
                                      <p:cBhvr>
                                        <p:cTn id="36" dur="26">
                                          <p:stCondLst>
                                            <p:cond delay="1808"/>
                                          </p:stCondLst>
                                        </p:cTn>
                                        <p:tgtEl>
                                          <p:spTgt spid="3">
                                            <p:txEl>
                                              <p:pRg st="2" end="2"/>
                                            </p:txEl>
                                          </p:spTgt>
                                        </p:tgtEl>
                                      </p:cBhvr>
                                      <p:to x="100000" y="95000"/>
                                    </p:animScale>
                                    <p:animScale>
                                      <p:cBhvr>
                                        <p:cTn id="37" dur="166" decel="50000">
                                          <p:stCondLst>
                                            <p:cond delay="1834"/>
                                          </p:stCondLst>
                                        </p:cTn>
                                        <p:tgtEl>
                                          <p:spTgt spid="3">
                                            <p:txEl>
                                              <p:pRg st="2" end="2"/>
                                            </p:txEl>
                                          </p:spTgt>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down)">
                                      <p:cBhvr>
                                        <p:cTn id="47" dur="500"/>
                                        <p:tgtEl>
                                          <p:spTgt spid="3">
                                            <p:txEl>
                                              <p:pRg st="5" end="5"/>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wipe(down)">
                                      <p:cBhvr>
                                        <p:cTn id="50" dur="500"/>
                                        <p:tgtEl>
                                          <p:spTgt spid="3">
                                            <p:txEl>
                                              <p:pRg st="6" end="6"/>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wipe(down)">
                                      <p:cBhvr>
                                        <p:cTn id="53" dur="500"/>
                                        <p:tgtEl>
                                          <p:spTgt spid="3">
                                            <p:txEl>
                                              <p:pRg st="7" end="7"/>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wipe(down)">
                                      <p:cBhvr>
                                        <p:cTn id="56" dur="500"/>
                                        <p:tgtEl>
                                          <p:spTgt spid="3">
                                            <p:txEl>
                                              <p:pRg st="8" end="8"/>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down)">
                                      <p:cBhvr>
                                        <p:cTn id="59" dur="500"/>
                                        <p:tgtEl>
                                          <p:spTgt spid="3">
                                            <p:txEl>
                                              <p:pRg st="9" end="9"/>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0" y="1413163"/>
                <a:ext cx="12127345" cy="674716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HIGHEST COMMON FACTORS (HCF) OR GREATEST COMMON MEASURE (GCM) OR GREATEST COMMON DIVISOR (GCD):</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HCF of two or more than two numbers is the greatest number that divides each of them exactly.</a:t>
                </a:r>
              </a:p>
              <a:p>
                <a:r>
                  <a:rPr lang="en-US" sz="1800" dirty="0">
                    <a:latin typeface="Times New Roman" panose="02020603050405020304" pitchFamily="18" charset="0"/>
                    <a:cs typeface="Times New Roman" panose="02020603050405020304" pitchFamily="18" charset="0"/>
                  </a:rPr>
                  <a:t>There are two methods of finding the HCF of the given set of numbers.</a:t>
                </a:r>
              </a:p>
              <a:p>
                <a:pPr marL="0" indent="0">
                  <a:buNone/>
                </a:pPr>
                <a:endParaRPr lang="en-US" sz="1800" dirty="0">
                  <a:latin typeface="Times New Roman" panose="02020603050405020304" pitchFamily="18" charset="0"/>
                  <a:cs typeface="Times New Roman" panose="02020603050405020304" pitchFamily="18" charset="0"/>
                </a:endParaRPr>
              </a:p>
              <a:p>
                <a:pPr marL="0" lvl="0" indent="0">
                  <a:buNone/>
                </a:pPr>
                <a:r>
                  <a:rPr lang="en-US" sz="1800" dirty="0">
                    <a:latin typeface="Times New Roman" panose="02020603050405020304" pitchFamily="18" charset="0"/>
                    <a:cs typeface="Times New Roman" panose="02020603050405020304" pitchFamily="18" charset="0"/>
                  </a:rPr>
                  <a:t>FACTORIZATION METHOD: </a:t>
                </a:r>
              </a:p>
              <a:p>
                <a:pPr marL="0" indent="0">
                  <a:buNone/>
                </a:pPr>
                <a:r>
                  <a:rPr lang="en-US" sz="1800" dirty="0">
                    <a:latin typeface="Times New Roman" panose="02020603050405020304" pitchFamily="18" charset="0"/>
                    <a:cs typeface="Times New Roman" panose="02020603050405020304" pitchFamily="18" charset="0"/>
                  </a:rPr>
                  <a:t>	Express each one of the given numbers as the product of prime factors. The product of least powers of common prime factors gives HCF.</a:t>
                </a:r>
              </a:p>
              <a:p>
                <a:pPr marL="0" indent="0">
                  <a:buNone/>
                </a:pPr>
                <a:r>
                  <a:rPr lang="en-US" sz="1800" dirty="0">
                    <a:latin typeface="Times New Roman" panose="02020603050405020304" pitchFamily="18" charset="0"/>
                    <a:cs typeface="Times New Roman" panose="02020603050405020304" pitchFamily="18" charset="0"/>
                  </a:rPr>
                  <a:t>Ex: </a:t>
                </a:r>
              </a:p>
              <a:p>
                <a:pPr marL="457200" lvl="1" indent="0">
                  <a:buNone/>
                </a:pPr>
                <a:r>
                  <a:rPr lang="en-US" sz="1600" dirty="0">
                    <a:latin typeface="Times New Roman" panose="02020603050405020304" pitchFamily="18" charset="0"/>
                    <a:cs typeface="Times New Roman" panose="02020603050405020304" pitchFamily="18" charset="0"/>
                  </a:rPr>
                  <a:t>Find the HCF of 108, 288 &amp; 360</a:t>
                </a:r>
              </a:p>
              <a:p>
                <a:pPr marL="457200" lvl="1" indent="0">
                  <a:buNone/>
                </a:pPr>
                <a:r>
                  <a:rPr lang="en-US" sz="1600" dirty="0">
                    <a:latin typeface="Times New Roman" panose="02020603050405020304" pitchFamily="18" charset="0"/>
                    <a:cs typeface="Times New Roman" panose="02020603050405020304" pitchFamily="18" charset="0"/>
                  </a:rPr>
                  <a:t>Sol: 	108=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2</m:t>
                        </m:r>
                      </m:sup>
                    </m:sSup>
                  </m:oMath>
                </a14:m>
                <a:r>
                  <a:rPr lang="en-US" sz="1600" dirty="0">
                    <a:latin typeface="Times New Roman" panose="02020603050405020304" pitchFamily="18" charset="0"/>
                    <a:cs typeface="Times New Roman" panose="02020603050405020304" pitchFamily="18" charset="0"/>
                  </a:rPr>
                  <a:t>x</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3</m:t>
                        </m:r>
                      </m:e>
                      <m:sup>
                        <m:r>
                          <a:rPr lang="en-US" sz="1600" i="1">
                            <a:latin typeface="Cambria Math" panose="02040503050406030204" pitchFamily="18" charset="0"/>
                          </a:rPr>
                          <m:t>3</m:t>
                        </m:r>
                      </m:sup>
                    </m:sSup>
                  </m:oMath>
                </a14:m>
                <a:r>
                  <a:rPr lang="en-US" sz="1600" dirty="0">
                    <a:latin typeface="Times New Roman" panose="02020603050405020304" pitchFamily="18" charset="0"/>
                    <a:cs typeface="Times New Roman" panose="02020603050405020304" pitchFamily="18" charset="0"/>
                  </a:rPr>
                  <a:t>, 288=</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5</m:t>
                        </m:r>
                      </m:sup>
                    </m:sSup>
                    <m:r>
                      <a:rPr lang="en-US" sz="1600" i="1">
                        <a:latin typeface="Cambria Math" panose="02040503050406030204" pitchFamily="18" charset="0"/>
                      </a:rPr>
                      <m:t>𝑥</m:t>
                    </m:r>
                    <m:sSup>
                      <m:sSupPr>
                        <m:ctrlPr>
                          <a:rPr lang="en-US" sz="1600" i="1">
                            <a:latin typeface="Cambria Math" panose="02040503050406030204" pitchFamily="18" charset="0"/>
                          </a:rPr>
                        </m:ctrlPr>
                      </m:sSupPr>
                      <m:e>
                        <m:r>
                          <a:rPr lang="en-US" sz="1600" i="1">
                            <a:latin typeface="Cambria Math" panose="02040503050406030204" pitchFamily="18" charset="0"/>
                          </a:rPr>
                          <m:t>3</m:t>
                        </m:r>
                      </m:e>
                      <m:sup>
                        <m:r>
                          <a:rPr lang="en-US" sz="1600" i="1">
                            <a:latin typeface="Cambria Math" panose="02040503050406030204" pitchFamily="18" charset="0"/>
                          </a:rPr>
                          <m:t>2</m:t>
                        </m:r>
                      </m:sup>
                    </m:sSup>
                  </m:oMath>
                </a14:m>
                <a:r>
                  <a:rPr lang="en-US" sz="1600" dirty="0">
                    <a:latin typeface="Times New Roman" panose="02020603050405020304" pitchFamily="18" charset="0"/>
                    <a:cs typeface="Times New Roman" panose="02020603050405020304" pitchFamily="18" charset="0"/>
                  </a:rPr>
                  <a:t>, 360=</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3</m:t>
                        </m:r>
                      </m:sup>
                    </m:sSup>
                    <m:r>
                      <a:rPr lang="en-US" sz="1600" i="1">
                        <a:latin typeface="Cambria Math" panose="02040503050406030204" pitchFamily="18" charset="0"/>
                      </a:rPr>
                      <m:t>𝑥</m:t>
                    </m:r>
                    <m:sSup>
                      <m:sSupPr>
                        <m:ctrlPr>
                          <a:rPr lang="en-US" sz="1600" i="1">
                            <a:latin typeface="Cambria Math" panose="02040503050406030204" pitchFamily="18" charset="0"/>
                          </a:rPr>
                        </m:ctrlPr>
                      </m:sSupPr>
                      <m:e>
                        <m:r>
                          <a:rPr lang="en-US" sz="1600" i="1">
                            <a:latin typeface="Cambria Math" panose="02040503050406030204" pitchFamily="18" charset="0"/>
                          </a:rPr>
                          <m:t>3</m:t>
                        </m:r>
                      </m:e>
                      <m:sup>
                        <m:r>
                          <a:rPr lang="en-US" sz="1600" i="1">
                            <a:latin typeface="Cambria Math" panose="02040503050406030204" pitchFamily="18" charset="0"/>
                          </a:rPr>
                          <m:t>2</m:t>
                        </m:r>
                      </m:sup>
                    </m:sSup>
                    <m:r>
                      <a:rPr lang="en-US" sz="1600" i="1">
                        <a:latin typeface="Cambria Math" panose="02040503050406030204" pitchFamily="18" charset="0"/>
                      </a:rPr>
                      <m:t>𝑥</m:t>
                    </m:r>
                    <m:r>
                      <a:rPr lang="en-US" sz="1600" i="1">
                        <a:latin typeface="Cambria Math" panose="02040503050406030204" pitchFamily="18" charset="0"/>
                      </a:rPr>
                      <m:t>5</m:t>
                    </m:r>
                  </m:oMath>
                </a14:m>
                <a:endParaRPr lang="en-US" sz="1600" dirty="0">
                  <a:latin typeface="Times New Roman" panose="02020603050405020304" pitchFamily="18" charset="0"/>
                  <a:cs typeface="Times New Roman" panose="02020603050405020304" pitchFamily="18" charset="0"/>
                </a:endParaRPr>
              </a:p>
              <a:p>
                <a:pPr marL="457200" lvl="1" indent="0">
                  <a:buNone/>
                </a:pPr>
                <a:r>
                  <a:rPr lang="en-US" sz="1600" dirty="0">
                    <a:latin typeface="Times New Roman" panose="02020603050405020304" pitchFamily="18" charset="0"/>
                    <a:cs typeface="Times New Roman" panose="02020603050405020304" pitchFamily="18" charset="0"/>
                  </a:rPr>
                  <a:t>		Therefore, H.C.F=</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2</m:t>
                        </m:r>
                      </m:sup>
                    </m:sSup>
                    <m:r>
                      <a:rPr lang="en-US" sz="1600" i="1">
                        <a:latin typeface="Cambria Math" panose="02040503050406030204" pitchFamily="18" charset="0"/>
                      </a:rPr>
                      <m:t>𝑥</m:t>
                    </m:r>
                    <m:sSup>
                      <m:sSupPr>
                        <m:ctrlPr>
                          <a:rPr lang="en-US" sz="1600" i="1">
                            <a:latin typeface="Cambria Math" panose="02040503050406030204" pitchFamily="18" charset="0"/>
                          </a:rPr>
                        </m:ctrlPr>
                      </m:sSupPr>
                      <m:e>
                        <m:r>
                          <a:rPr lang="en-US" sz="1600" i="1">
                            <a:latin typeface="Cambria Math" panose="02040503050406030204" pitchFamily="18" charset="0"/>
                          </a:rPr>
                          <m:t>3</m:t>
                        </m:r>
                      </m:e>
                      <m:sup>
                        <m:r>
                          <a:rPr lang="en-US" sz="1600" i="1">
                            <a:latin typeface="Cambria Math" panose="02040503050406030204" pitchFamily="18" charset="0"/>
                          </a:rPr>
                          <m:t>2</m:t>
                        </m:r>
                      </m:sup>
                    </m:sSup>
                    <m:r>
                      <a:rPr lang="en-US" sz="1600" i="1">
                        <a:latin typeface="Cambria Math" panose="02040503050406030204" pitchFamily="18" charset="0"/>
                      </a:rPr>
                      <m:t>=36</m:t>
                    </m:r>
                  </m:oMath>
                </a14:m>
                <a:r>
                  <a:rPr lang="en-US" sz="1600" dirty="0">
                    <a:latin typeface="Times New Roman" panose="02020603050405020304" pitchFamily="18" charset="0"/>
                    <a:cs typeface="Times New Roman" panose="02020603050405020304" pitchFamily="18" charset="0"/>
                  </a:rPr>
                  <a:t>.</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dirty="0">
                    <a:latin typeface="Times New Roman" panose="02020603050405020304" pitchFamily="18" charset="0"/>
                    <a:cs typeface="Times New Roman" panose="02020603050405020304" pitchFamily="18" charset="0"/>
                  </a:rPr>
                  <a:t>Ex:  Find the H.C.F of</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 2</m:t>
                        </m:r>
                      </m:e>
                      <m:sup>
                        <m:r>
                          <a:rPr lang="en-US" sz="1600" i="1">
                            <a:latin typeface="Cambria Math" panose="02040503050406030204" pitchFamily="18" charset="0"/>
                          </a:rPr>
                          <m:t>3</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𝑥</m:t>
                        </m:r>
                        <m:r>
                          <a:rPr lang="en-US" sz="1600" i="1">
                            <a:latin typeface="Cambria Math" panose="02040503050406030204" pitchFamily="18" charset="0"/>
                          </a:rPr>
                          <m:t>3</m:t>
                        </m:r>
                      </m:e>
                      <m:sup>
                        <m:r>
                          <a:rPr lang="en-US" sz="1600" i="1">
                            <a:latin typeface="Cambria Math" panose="02040503050406030204" pitchFamily="18" charset="0"/>
                          </a:rPr>
                          <m:t>2</m:t>
                        </m:r>
                      </m:sup>
                    </m:sSup>
                    <m:r>
                      <a:rPr lang="en-US" sz="1600" i="1">
                        <a:latin typeface="Cambria Math" panose="02040503050406030204" pitchFamily="18" charset="0"/>
                      </a:rPr>
                      <m:t>𝑥</m:t>
                    </m:r>
                    <m:r>
                      <a:rPr lang="en-US" sz="1600" i="1">
                        <a:latin typeface="Cambria Math" panose="02040503050406030204" pitchFamily="18" charset="0"/>
                      </a:rPr>
                      <m:t>5</m:t>
                    </m:r>
                    <m:r>
                      <a:rPr lang="en-US" sz="1600" i="1">
                        <a:latin typeface="Cambria Math" panose="02040503050406030204" pitchFamily="18" charset="0"/>
                      </a:rPr>
                      <m:t>𝑥</m:t>
                    </m:r>
                    <m:sSup>
                      <m:sSupPr>
                        <m:ctrlPr>
                          <a:rPr lang="en-US" sz="1600" i="1">
                            <a:latin typeface="Cambria Math" panose="02040503050406030204" pitchFamily="18" charset="0"/>
                          </a:rPr>
                        </m:ctrlPr>
                      </m:sSupPr>
                      <m:e>
                        <m:r>
                          <a:rPr lang="en-US" sz="1600" i="1">
                            <a:latin typeface="Cambria Math" panose="02040503050406030204" pitchFamily="18" charset="0"/>
                          </a:rPr>
                          <m:t>7</m:t>
                        </m:r>
                      </m:e>
                      <m:sup>
                        <m:r>
                          <a:rPr lang="en-US" sz="1600" i="1">
                            <a:latin typeface="Cambria Math" panose="02040503050406030204" pitchFamily="18" charset="0"/>
                          </a:rPr>
                          <m:t>4</m:t>
                        </m:r>
                      </m:sup>
                    </m:sSup>
                    <m:r>
                      <a:rPr lang="en-US" sz="1600" i="1">
                        <a:latin typeface="Cambria Math" panose="02040503050406030204" pitchFamily="18" charset="0"/>
                      </a:rPr>
                      <m:t>, </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2</m:t>
                        </m:r>
                      </m:sup>
                    </m:sSup>
                    <m:r>
                      <a:rPr lang="en-US" sz="1600" i="1">
                        <a:latin typeface="Cambria Math" panose="02040503050406030204" pitchFamily="18" charset="0"/>
                      </a:rPr>
                      <m:t>𝑥</m:t>
                    </m:r>
                    <m:sSup>
                      <m:sSupPr>
                        <m:ctrlPr>
                          <a:rPr lang="en-US" sz="1600" i="1">
                            <a:latin typeface="Cambria Math" panose="02040503050406030204" pitchFamily="18" charset="0"/>
                          </a:rPr>
                        </m:ctrlPr>
                      </m:sSupPr>
                      <m:e>
                        <m:r>
                          <a:rPr lang="en-US" sz="1600" i="1">
                            <a:latin typeface="Cambria Math" panose="02040503050406030204" pitchFamily="18" charset="0"/>
                          </a:rPr>
                          <m:t>3</m:t>
                        </m:r>
                      </m:e>
                      <m:sup>
                        <m:r>
                          <a:rPr lang="en-US" sz="1600" i="1">
                            <a:latin typeface="Cambria Math" panose="02040503050406030204" pitchFamily="18" charset="0"/>
                          </a:rPr>
                          <m:t>5</m:t>
                        </m:r>
                      </m:sup>
                    </m:sSup>
                    <m:r>
                      <a:rPr lang="en-US" sz="1600" i="1">
                        <a:latin typeface="Cambria Math" panose="02040503050406030204" pitchFamily="18" charset="0"/>
                      </a:rPr>
                      <m:t>𝑥</m:t>
                    </m:r>
                    <m:sSup>
                      <m:sSupPr>
                        <m:ctrlPr>
                          <a:rPr lang="en-US" sz="1600" i="1">
                            <a:latin typeface="Cambria Math" panose="02040503050406030204" pitchFamily="18" charset="0"/>
                          </a:rPr>
                        </m:ctrlPr>
                      </m:sSupPr>
                      <m:e>
                        <m:r>
                          <a:rPr lang="en-US" sz="1600" i="1">
                            <a:latin typeface="Cambria Math" panose="02040503050406030204" pitchFamily="18" charset="0"/>
                          </a:rPr>
                          <m:t>5</m:t>
                        </m:r>
                      </m:e>
                      <m:sup>
                        <m:r>
                          <a:rPr lang="en-US" sz="1600" i="1">
                            <a:latin typeface="Cambria Math" panose="02040503050406030204" pitchFamily="18" charset="0"/>
                          </a:rPr>
                          <m:t>2</m:t>
                        </m:r>
                      </m:sup>
                    </m:sSup>
                    <m:r>
                      <a:rPr lang="en-US" sz="1600" i="1">
                        <a:latin typeface="Cambria Math" panose="02040503050406030204" pitchFamily="18" charset="0"/>
                      </a:rPr>
                      <m:t>𝑥</m:t>
                    </m:r>
                    <m:sSup>
                      <m:sSupPr>
                        <m:ctrlPr>
                          <a:rPr lang="en-US" sz="1600" i="1">
                            <a:latin typeface="Cambria Math" panose="02040503050406030204" pitchFamily="18" charset="0"/>
                          </a:rPr>
                        </m:ctrlPr>
                      </m:sSupPr>
                      <m:e>
                        <m:r>
                          <a:rPr lang="en-US" sz="1600" i="1">
                            <a:latin typeface="Cambria Math" panose="02040503050406030204" pitchFamily="18" charset="0"/>
                          </a:rPr>
                          <m:t>7</m:t>
                        </m:r>
                      </m:e>
                      <m:sup>
                        <m:r>
                          <a:rPr lang="en-US" sz="1600" i="1">
                            <a:latin typeface="Cambria Math" panose="02040503050406030204" pitchFamily="18" charset="0"/>
                          </a:rPr>
                          <m:t>6</m:t>
                        </m:r>
                      </m:sup>
                    </m:sSup>
                    <m:r>
                      <a:rPr lang="en-US" sz="1600" i="1">
                        <a:latin typeface="Cambria Math" panose="02040503050406030204" pitchFamily="18" charset="0"/>
                      </a:rPr>
                      <m:t> &amp; </m:t>
                    </m:r>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3</m:t>
                        </m:r>
                      </m:sup>
                    </m:sSup>
                    <m:r>
                      <a:rPr lang="en-US" sz="1600" i="1">
                        <a:latin typeface="Cambria Math" panose="02040503050406030204" pitchFamily="18" charset="0"/>
                      </a:rPr>
                      <m:t>𝑥</m:t>
                    </m:r>
                    <m:sSup>
                      <m:sSupPr>
                        <m:ctrlPr>
                          <a:rPr lang="en-US" sz="1600" i="1">
                            <a:latin typeface="Cambria Math" panose="02040503050406030204" pitchFamily="18" charset="0"/>
                          </a:rPr>
                        </m:ctrlPr>
                      </m:sSupPr>
                      <m:e>
                        <m:r>
                          <a:rPr lang="en-US" sz="1600" i="1">
                            <a:latin typeface="Cambria Math" panose="02040503050406030204" pitchFamily="18" charset="0"/>
                          </a:rPr>
                          <m:t>5</m:t>
                        </m:r>
                      </m:e>
                      <m:sup>
                        <m:r>
                          <a:rPr lang="en-US" sz="1600" i="1">
                            <a:latin typeface="Cambria Math" panose="02040503050406030204" pitchFamily="18" charset="0"/>
                          </a:rPr>
                          <m:t>3</m:t>
                        </m:r>
                      </m:sup>
                    </m:sSup>
                    <m:r>
                      <a:rPr lang="en-US" sz="1600" i="1">
                        <a:latin typeface="Cambria Math" panose="02040503050406030204" pitchFamily="18" charset="0"/>
                      </a:rPr>
                      <m:t>𝑥</m:t>
                    </m:r>
                    <m:sSup>
                      <m:sSupPr>
                        <m:ctrlPr>
                          <a:rPr lang="en-US" sz="1600" i="1">
                            <a:latin typeface="Cambria Math" panose="02040503050406030204" pitchFamily="18" charset="0"/>
                          </a:rPr>
                        </m:ctrlPr>
                      </m:sSupPr>
                      <m:e>
                        <m:r>
                          <a:rPr lang="en-US" sz="1600" i="1">
                            <a:latin typeface="Cambria Math" panose="02040503050406030204" pitchFamily="18" charset="0"/>
                          </a:rPr>
                          <m:t>7</m:t>
                        </m:r>
                      </m:e>
                      <m:sup>
                        <m:r>
                          <a:rPr lang="en-US" sz="1600" i="1">
                            <a:latin typeface="Cambria Math" panose="02040503050406030204" pitchFamily="18" charset="0"/>
                          </a:rPr>
                          <m:t>2</m:t>
                        </m:r>
                      </m:sup>
                    </m:sSup>
                  </m:oMath>
                </a14:m>
                <a:r>
                  <a:rPr lang="en-US" sz="1600" dirty="0">
                    <a:latin typeface="Times New Roman" panose="02020603050405020304" pitchFamily="18" charset="0"/>
                    <a:cs typeface="Times New Roman" panose="02020603050405020304" pitchFamily="18" charset="0"/>
                  </a:rPr>
                  <a:t>?</a:t>
                </a:r>
              </a:p>
              <a:p>
                <a:pPr marL="457200" lvl="1" indent="0">
                  <a:buNone/>
                </a:pPr>
                <a:r>
                  <a:rPr lang="en-US" sz="1600" dirty="0">
                    <a:latin typeface="Times New Roman" panose="02020603050405020304" pitchFamily="18" charset="0"/>
                    <a:cs typeface="Times New Roman" panose="02020603050405020304" pitchFamily="18" charset="0"/>
                  </a:rPr>
                  <a:t>Sol: 	The Primes numbers common to given numbers are 2, 5 &amp; 7.</a:t>
                </a:r>
              </a:p>
              <a:p>
                <a:pPr marL="457200" lvl="1" indent="0">
                  <a:buNone/>
                </a:pPr>
                <a:r>
                  <a:rPr lang="en-US" sz="1600" dirty="0">
                    <a:latin typeface="Times New Roman" panose="02020603050405020304" pitchFamily="18" charset="0"/>
                    <a:cs typeface="Times New Roman" panose="02020603050405020304" pitchFamily="18" charset="0"/>
                  </a:rPr>
                  <a:t>		Therefore, H.C.F =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2</m:t>
                        </m:r>
                      </m:e>
                      <m:sup>
                        <m:r>
                          <a:rPr lang="en-US" sz="1600" i="1">
                            <a:latin typeface="Cambria Math" panose="02040503050406030204" pitchFamily="18" charset="0"/>
                          </a:rPr>
                          <m:t>2</m:t>
                        </m:r>
                      </m:sup>
                    </m:sSup>
                    <m:r>
                      <a:rPr lang="en-US" sz="1600" i="1">
                        <a:latin typeface="Cambria Math" panose="02040503050406030204" pitchFamily="18" charset="0"/>
                      </a:rPr>
                      <m:t>𝑥</m:t>
                    </m:r>
                    <m:r>
                      <a:rPr lang="en-US" sz="1600" i="1">
                        <a:latin typeface="Cambria Math" panose="02040503050406030204" pitchFamily="18" charset="0"/>
                      </a:rPr>
                      <m:t>5</m:t>
                    </m:r>
                    <m:sSup>
                      <m:sSupPr>
                        <m:ctrlPr>
                          <a:rPr lang="en-US" sz="1600" i="1">
                            <a:latin typeface="Cambria Math" panose="02040503050406030204" pitchFamily="18" charset="0"/>
                          </a:rPr>
                        </m:ctrlPr>
                      </m:sSupPr>
                      <m:e>
                        <m:r>
                          <a:rPr lang="en-US" sz="1600" i="1">
                            <a:latin typeface="Cambria Math" panose="02040503050406030204" pitchFamily="18" charset="0"/>
                          </a:rPr>
                          <m:t>𝑥</m:t>
                        </m:r>
                        <m:r>
                          <a:rPr lang="en-US" sz="1600" i="1">
                            <a:latin typeface="Cambria Math" panose="02040503050406030204" pitchFamily="18" charset="0"/>
                          </a:rPr>
                          <m:t>7</m:t>
                        </m:r>
                      </m:e>
                      <m:sup>
                        <m:r>
                          <a:rPr lang="en-US" sz="1600" i="1">
                            <a:latin typeface="Cambria Math" panose="02040503050406030204" pitchFamily="18" charset="0"/>
                          </a:rPr>
                          <m:t>2</m:t>
                        </m:r>
                      </m:sup>
                    </m:sSup>
                    <m:r>
                      <a:rPr lang="en-US" sz="1600" i="1">
                        <a:latin typeface="Cambria Math" panose="02040503050406030204" pitchFamily="18" charset="0"/>
                      </a:rPr>
                      <m:t>=980</m:t>
                    </m:r>
                  </m:oMath>
                </a14:m>
                <a:r>
                  <a:rPr lang="en-US" sz="16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0" y="1413163"/>
                <a:ext cx="12127345" cy="6747163"/>
              </a:xfrm>
              <a:blipFill>
                <a:blip r:embed="rId2"/>
                <a:stretch>
                  <a:fillRect l="-402" t="-903"/>
                </a:stretch>
              </a:blipFill>
            </p:spPr>
            <p:txBody>
              <a:bodyPr/>
              <a:lstStyle/>
              <a:p>
                <a:r>
                  <a:rPr lang="en-IN">
                    <a:noFill/>
                  </a:rPr>
                  <a:t> </a:t>
                </a:r>
              </a:p>
            </p:txBody>
          </p:sp>
        </mc:Fallback>
      </mc:AlternateContent>
    </p:spTree>
    <p:extLst>
      <p:ext uri="{BB962C8B-B14F-4D97-AF65-F5344CB8AC3E}">
        <p14:creationId xmlns:p14="http://schemas.microsoft.com/office/powerpoint/2010/main" xmlns="" val="1368565918"/>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80">
                                          <p:stCondLst>
                                            <p:cond delay="0"/>
                                          </p:stCondLst>
                                        </p:cTn>
                                        <p:tgtEl>
                                          <p:spTgt spid="4">
                                            <p:txEl>
                                              <p:pRg st="2" end="2"/>
                                            </p:txEl>
                                          </p:spTgt>
                                        </p:tgtEl>
                                      </p:cBhvr>
                                    </p:animEffect>
                                    <p:anim calcmode="lin" valueType="num">
                                      <p:cBhvr>
                                        <p:cTn id="13"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2" end="2"/>
                                            </p:txEl>
                                          </p:spTgt>
                                        </p:tgtEl>
                                      </p:cBhvr>
                                      <p:to x="100000" y="60000"/>
                                    </p:animScale>
                                    <p:animScale>
                                      <p:cBhvr>
                                        <p:cTn id="19" dur="166" decel="50000">
                                          <p:stCondLst>
                                            <p:cond delay="676"/>
                                          </p:stCondLst>
                                        </p:cTn>
                                        <p:tgtEl>
                                          <p:spTgt spid="4">
                                            <p:txEl>
                                              <p:pRg st="2" end="2"/>
                                            </p:txEl>
                                          </p:spTgt>
                                        </p:tgtEl>
                                      </p:cBhvr>
                                      <p:to x="100000" y="100000"/>
                                    </p:animScale>
                                    <p:animScale>
                                      <p:cBhvr>
                                        <p:cTn id="20" dur="26">
                                          <p:stCondLst>
                                            <p:cond delay="1312"/>
                                          </p:stCondLst>
                                        </p:cTn>
                                        <p:tgtEl>
                                          <p:spTgt spid="4">
                                            <p:txEl>
                                              <p:pRg st="2" end="2"/>
                                            </p:txEl>
                                          </p:spTgt>
                                        </p:tgtEl>
                                      </p:cBhvr>
                                      <p:to x="100000" y="80000"/>
                                    </p:animScale>
                                    <p:animScale>
                                      <p:cBhvr>
                                        <p:cTn id="21" dur="166" decel="50000">
                                          <p:stCondLst>
                                            <p:cond delay="1338"/>
                                          </p:stCondLst>
                                        </p:cTn>
                                        <p:tgtEl>
                                          <p:spTgt spid="4">
                                            <p:txEl>
                                              <p:pRg st="2" end="2"/>
                                            </p:txEl>
                                          </p:spTgt>
                                        </p:tgtEl>
                                      </p:cBhvr>
                                      <p:to x="100000" y="100000"/>
                                    </p:animScale>
                                    <p:animScale>
                                      <p:cBhvr>
                                        <p:cTn id="22" dur="26">
                                          <p:stCondLst>
                                            <p:cond delay="1642"/>
                                          </p:stCondLst>
                                        </p:cTn>
                                        <p:tgtEl>
                                          <p:spTgt spid="4">
                                            <p:txEl>
                                              <p:pRg st="2" end="2"/>
                                            </p:txEl>
                                          </p:spTgt>
                                        </p:tgtEl>
                                      </p:cBhvr>
                                      <p:to x="100000" y="90000"/>
                                    </p:animScale>
                                    <p:animScale>
                                      <p:cBhvr>
                                        <p:cTn id="23" dur="166" decel="50000">
                                          <p:stCondLst>
                                            <p:cond delay="1668"/>
                                          </p:stCondLst>
                                        </p:cTn>
                                        <p:tgtEl>
                                          <p:spTgt spid="4">
                                            <p:txEl>
                                              <p:pRg st="2" end="2"/>
                                            </p:txEl>
                                          </p:spTgt>
                                        </p:tgtEl>
                                      </p:cBhvr>
                                      <p:to x="100000" y="100000"/>
                                    </p:animScale>
                                    <p:animScale>
                                      <p:cBhvr>
                                        <p:cTn id="24" dur="26">
                                          <p:stCondLst>
                                            <p:cond delay="1808"/>
                                          </p:stCondLst>
                                        </p:cTn>
                                        <p:tgtEl>
                                          <p:spTgt spid="4">
                                            <p:txEl>
                                              <p:pRg st="2" end="2"/>
                                            </p:txEl>
                                          </p:spTgt>
                                        </p:tgtEl>
                                      </p:cBhvr>
                                      <p:to x="100000" y="95000"/>
                                    </p:animScale>
                                    <p:animScale>
                                      <p:cBhvr>
                                        <p:cTn id="25" dur="166" decel="50000">
                                          <p:stCondLst>
                                            <p:cond delay="1834"/>
                                          </p:stCondLst>
                                        </p:cTn>
                                        <p:tgtEl>
                                          <p:spTgt spid="4">
                                            <p:txEl>
                                              <p:pRg st="2" end="2"/>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down)">
                                      <p:cBhvr>
                                        <p:cTn id="28" dur="580">
                                          <p:stCondLst>
                                            <p:cond delay="0"/>
                                          </p:stCondLst>
                                        </p:cTn>
                                        <p:tgtEl>
                                          <p:spTgt spid="4">
                                            <p:txEl>
                                              <p:pRg st="3" end="3"/>
                                            </p:txEl>
                                          </p:spTgt>
                                        </p:tgtEl>
                                      </p:cBhvr>
                                    </p:animEffect>
                                    <p:anim calcmode="lin" valueType="num">
                                      <p:cBhvr>
                                        <p:cTn id="29"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4">
                                            <p:txEl>
                                              <p:pRg st="3" end="3"/>
                                            </p:txEl>
                                          </p:spTgt>
                                        </p:tgtEl>
                                      </p:cBhvr>
                                      <p:to x="100000" y="60000"/>
                                    </p:animScale>
                                    <p:animScale>
                                      <p:cBhvr>
                                        <p:cTn id="35" dur="166" decel="50000">
                                          <p:stCondLst>
                                            <p:cond delay="676"/>
                                          </p:stCondLst>
                                        </p:cTn>
                                        <p:tgtEl>
                                          <p:spTgt spid="4">
                                            <p:txEl>
                                              <p:pRg st="3" end="3"/>
                                            </p:txEl>
                                          </p:spTgt>
                                        </p:tgtEl>
                                      </p:cBhvr>
                                      <p:to x="100000" y="100000"/>
                                    </p:animScale>
                                    <p:animScale>
                                      <p:cBhvr>
                                        <p:cTn id="36" dur="26">
                                          <p:stCondLst>
                                            <p:cond delay="1312"/>
                                          </p:stCondLst>
                                        </p:cTn>
                                        <p:tgtEl>
                                          <p:spTgt spid="4">
                                            <p:txEl>
                                              <p:pRg st="3" end="3"/>
                                            </p:txEl>
                                          </p:spTgt>
                                        </p:tgtEl>
                                      </p:cBhvr>
                                      <p:to x="100000" y="80000"/>
                                    </p:animScale>
                                    <p:animScale>
                                      <p:cBhvr>
                                        <p:cTn id="37" dur="166" decel="50000">
                                          <p:stCondLst>
                                            <p:cond delay="1338"/>
                                          </p:stCondLst>
                                        </p:cTn>
                                        <p:tgtEl>
                                          <p:spTgt spid="4">
                                            <p:txEl>
                                              <p:pRg st="3" end="3"/>
                                            </p:txEl>
                                          </p:spTgt>
                                        </p:tgtEl>
                                      </p:cBhvr>
                                      <p:to x="100000" y="100000"/>
                                    </p:animScale>
                                    <p:animScale>
                                      <p:cBhvr>
                                        <p:cTn id="38" dur="26">
                                          <p:stCondLst>
                                            <p:cond delay="1642"/>
                                          </p:stCondLst>
                                        </p:cTn>
                                        <p:tgtEl>
                                          <p:spTgt spid="4">
                                            <p:txEl>
                                              <p:pRg st="3" end="3"/>
                                            </p:txEl>
                                          </p:spTgt>
                                        </p:tgtEl>
                                      </p:cBhvr>
                                      <p:to x="100000" y="90000"/>
                                    </p:animScale>
                                    <p:animScale>
                                      <p:cBhvr>
                                        <p:cTn id="39" dur="166" decel="50000">
                                          <p:stCondLst>
                                            <p:cond delay="1668"/>
                                          </p:stCondLst>
                                        </p:cTn>
                                        <p:tgtEl>
                                          <p:spTgt spid="4">
                                            <p:txEl>
                                              <p:pRg st="3" end="3"/>
                                            </p:txEl>
                                          </p:spTgt>
                                        </p:tgtEl>
                                      </p:cBhvr>
                                      <p:to x="100000" y="100000"/>
                                    </p:animScale>
                                    <p:animScale>
                                      <p:cBhvr>
                                        <p:cTn id="40" dur="26">
                                          <p:stCondLst>
                                            <p:cond delay="1808"/>
                                          </p:stCondLst>
                                        </p:cTn>
                                        <p:tgtEl>
                                          <p:spTgt spid="4">
                                            <p:txEl>
                                              <p:pRg st="3" end="3"/>
                                            </p:txEl>
                                          </p:spTgt>
                                        </p:tgtEl>
                                      </p:cBhvr>
                                      <p:to x="100000" y="95000"/>
                                    </p:animScale>
                                    <p:animScale>
                                      <p:cBhvr>
                                        <p:cTn id="41" dur="166" decel="50000">
                                          <p:stCondLst>
                                            <p:cond delay="1834"/>
                                          </p:stCondLst>
                                        </p:cTn>
                                        <p:tgtEl>
                                          <p:spTgt spid="4">
                                            <p:txEl>
                                              <p:pRg st="3" end="3"/>
                                            </p:txEl>
                                          </p:spTgt>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 calcmode="lin" valueType="num">
                                      <p:cBhvr>
                                        <p:cTn id="46"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7"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48"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49" dur="1000"/>
                                        <p:tgtEl>
                                          <p:spTgt spid="4">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wipe(down)">
                                      <p:cBhvr>
                                        <p:cTn id="54" dur="580">
                                          <p:stCondLst>
                                            <p:cond delay="0"/>
                                          </p:stCondLst>
                                        </p:cTn>
                                        <p:tgtEl>
                                          <p:spTgt spid="4">
                                            <p:txEl>
                                              <p:pRg st="6" end="6"/>
                                            </p:txEl>
                                          </p:spTgt>
                                        </p:tgtEl>
                                      </p:cBhvr>
                                    </p:animEffect>
                                    <p:anim calcmode="lin" valueType="num">
                                      <p:cBhvr>
                                        <p:cTn id="55"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4">
                                            <p:txEl>
                                              <p:pRg st="6" end="6"/>
                                            </p:txEl>
                                          </p:spTgt>
                                        </p:tgtEl>
                                      </p:cBhvr>
                                      <p:to x="100000" y="60000"/>
                                    </p:animScale>
                                    <p:animScale>
                                      <p:cBhvr>
                                        <p:cTn id="61" dur="166" decel="50000">
                                          <p:stCondLst>
                                            <p:cond delay="676"/>
                                          </p:stCondLst>
                                        </p:cTn>
                                        <p:tgtEl>
                                          <p:spTgt spid="4">
                                            <p:txEl>
                                              <p:pRg st="6" end="6"/>
                                            </p:txEl>
                                          </p:spTgt>
                                        </p:tgtEl>
                                      </p:cBhvr>
                                      <p:to x="100000" y="100000"/>
                                    </p:animScale>
                                    <p:animScale>
                                      <p:cBhvr>
                                        <p:cTn id="62" dur="26">
                                          <p:stCondLst>
                                            <p:cond delay="1312"/>
                                          </p:stCondLst>
                                        </p:cTn>
                                        <p:tgtEl>
                                          <p:spTgt spid="4">
                                            <p:txEl>
                                              <p:pRg st="6" end="6"/>
                                            </p:txEl>
                                          </p:spTgt>
                                        </p:tgtEl>
                                      </p:cBhvr>
                                      <p:to x="100000" y="80000"/>
                                    </p:animScale>
                                    <p:animScale>
                                      <p:cBhvr>
                                        <p:cTn id="63" dur="166" decel="50000">
                                          <p:stCondLst>
                                            <p:cond delay="1338"/>
                                          </p:stCondLst>
                                        </p:cTn>
                                        <p:tgtEl>
                                          <p:spTgt spid="4">
                                            <p:txEl>
                                              <p:pRg st="6" end="6"/>
                                            </p:txEl>
                                          </p:spTgt>
                                        </p:tgtEl>
                                      </p:cBhvr>
                                      <p:to x="100000" y="100000"/>
                                    </p:animScale>
                                    <p:animScale>
                                      <p:cBhvr>
                                        <p:cTn id="64" dur="26">
                                          <p:stCondLst>
                                            <p:cond delay="1642"/>
                                          </p:stCondLst>
                                        </p:cTn>
                                        <p:tgtEl>
                                          <p:spTgt spid="4">
                                            <p:txEl>
                                              <p:pRg st="6" end="6"/>
                                            </p:txEl>
                                          </p:spTgt>
                                        </p:tgtEl>
                                      </p:cBhvr>
                                      <p:to x="100000" y="90000"/>
                                    </p:animScale>
                                    <p:animScale>
                                      <p:cBhvr>
                                        <p:cTn id="65" dur="166" decel="50000">
                                          <p:stCondLst>
                                            <p:cond delay="1668"/>
                                          </p:stCondLst>
                                        </p:cTn>
                                        <p:tgtEl>
                                          <p:spTgt spid="4">
                                            <p:txEl>
                                              <p:pRg st="6" end="6"/>
                                            </p:txEl>
                                          </p:spTgt>
                                        </p:tgtEl>
                                      </p:cBhvr>
                                      <p:to x="100000" y="100000"/>
                                    </p:animScale>
                                    <p:animScale>
                                      <p:cBhvr>
                                        <p:cTn id="66" dur="26">
                                          <p:stCondLst>
                                            <p:cond delay="1808"/>
                                          </p:stCondLst>
                                        </p:cTn>
                                        <p:tgtEl>
                                          <p:spTgt spid="4">
                                            <p:txEl>
                                              <p:pRg st="6" end="6"/>
                                            </p:txEl>
                                          </p:spTgt>
                                        </p:tgtEl>
                                      </p:cBhvr>
                                      <p:to x="100000" y="95000"/>
                                    </p:animScale>
                                    <p:animScale>
                                      <p:cBhvr>
                                        <p:cTn id="67" dur="166" decel="50000">
                                          <p:stCondLst>
                                            <p:cond delay="1834"/>
                                          </p:stCondLst>
                                        </p:cTn>
                                        <p:tgtEl>
                                          <p:spTgt spid="4">
                                            <p:txEl>
                                              <p:pRg st="6" end="6"/>
                                            </p:txEl>
                                          </p:spTgt>
                                        </p:tgtEl>
                                      </p:cBhvr>
                                      <p:to x="100000" y="100000"/>
                                    </p:animScale>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nodeType="clickEffect">
                                  <p:stCondLst>
                                    <p:cond delay="0"/>
                                  </p:stCondLst>
                                  <p:childTnLst>
                                    <p:set>
                                      <p:cBhvr>
                                        <p:cTn id="71" dur="1" fill="hold">
                                          <p:stCondLst>
                                            <p:cond delay="0"/>
                                          </p:stCondLst>
                                        </p:cTn>
                                        <p:tgtEl>
                                          <p:spTgt spid="4">
                                            <p:txEl>
                                              <p:pRg st="7" end="7"/>
                                            </p:txEl>
                                          </p:spTgt>
                                        </p:tgtEl>
                                        <p:attrNameLst>
                                          <p:attrName>style.visibility</p:attrName>
                                        </p:attrNameLst>
                                      </p:cBhvr>
                                      <p:to>
                                        <p:strVal val="visible"/>
                                      </p:to>
                                    </p:set>
                                    <p:animEffect transition="in" filter="wipe(down)">
                                      <p:cBhvr>
                                        <p:cTn id="72" dur="580">
                                          <p:stCondLst>
                                            <p:cond delay="0"/>
                                          </p:stCondLst>
                                        </p:cTn>
                                        <p:tgtEl>
                                          <p:spTgt spid="4">
                                            <p:txEl>
                                              <p:pRg st="7" end="7"/>
                                            </p:txEl>
                                          </p:spTgt>
                                        </p:tgtEl>
                                      </p:cBhvr>
                                    </p:animEffect>
                                    <p:anim calcmode="lin" valueType="num">
                                      <p:cBhvr>
                                        <p:cTn id="73"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78" dur="26">
                                          <p:stCondLst>
                                            <p:cond delay="650"/>
                                          </p:stCondLst>
                                        </p:cTn>
                                        <p:tgtEl>
                                          <p:spTgt spid="4">
                                            <p:txEl>
                                              <p:pRg st="7" end="7"/>
                                            </p:txEl>
                                          </p:spTgt>
                                        </p:tgtEl>
                                      </p:cBhvr>
                                      <p:to x="100000" y="60000"/>
                                    </p:animScale>
                                    <p:animScale>
                                      <p:cBhvr>
                                        <p:cTn id="79" dur="166" decel="50000">
                                          <p:stCondLst>
                                            <p:cond delay="676"/>
                                          </p:stCondLst>
                                        </p:cTn>
                                        <p:tgtEl>
                                          <p:spTgt spid="4">
                                            <p:txEl>
                                              <p:pRg st="7" end="7"/>
                                            </p:txEl>
                                          </p:spTgt>
                                        </p:tgtEl>
                                      </p:cBhvr>
                                      <p:to x="100000" y="100000"/>
                                    </p:animScale>
                                    <p:animScale>
                                      <p:cBhvr>
                                        <p:cTn id="80" dur="26">
                                          <p:stCondLst>
                                            <p:cond delay="1312"/>
                                          </p:stCondLst>
                                        </p:cTn>
                                        <p:tgtEl>
                                          <p:spTgt spid="4">
                                            <p:txEl>
                                              <p:pRg st="7" end="7"/>
                                            </p:txEl>
                                          </p:spTgt>
                                        </p:tgtEl>
                                      </p:cBhvr>
                                      <p:to x="100000" y="80000"/>
                                    </p:animScale>
                                    <p:animScale>
                                      <p:cBhvr>
                                        <p:cTn id="81" dur="166" decel="50000">
                                          <p:stCondLst>
                                            <p:cond delay="1338"/>
                                          </p:stCondLst>
                                        </p:cTn>
                                        <p:tgtEl>
                                          <p:spTgt spid="4">
                                            <p:txEl>
                                              <p:pRg st="7" end="7"/>
                                            </p:txEl>
                                          </p:spTgt>
                                        </p:tgtEl>
                                      </p:cBhvr>
                                      <p:to x="100000" y="100000"/>
                                    </p:animScale>
                                    <p:animScale>
                                      <p:cBhvr>
                                        <p:cTn id="82" dur="26">
                                          <p:stCondLst>
                                            <p:cond delay="1642"/>
                                          </p:stCondLst>
                                        </p:cTn>
                                        <p:tgtEl>
                                          <p:spTgt spid="4">
                                            <p:txEl>
                                              <p:pRg st="7" end="7"/>
                                            </p:txEl>
                                          </p:spTgt>
                                        </p:tgtEl>
                                      </p:cBhvr>
                                      <p:to x="100000" y="90000"/>
                                    </p:animScale>
                                    <p:animScale>
                                      <p:cBhvr>
                                        <p:cTn id="83" dur="166" decel="50000">
                                          <p:stCondLst>
                                            <p:cond delay="1668"/>
                                          </p:stCondLst>
                                        </p:cTn>
                                        <p:tgtEl>
                                          <p:spTgt spid="4">
                                            <p:txEl>
                                              <p:pRg st="7" end="7"/>
                                            </p:txEl>
                                          </p:spTgt>
                                        </p:tgtEl>
                                      </p:cBhvr>
                                      <p:to x="100000" y="100000"/>
                                    </p:animScale>
                                    <p:animScale>
                                      <p:cBhvr>
                                        <p:cTn id="84" dur="26">
                                          <p:stCondLst>
                                            <p:cond delay="1808"/>
                                          </p:stCondLst>
                                        </p:cTn>
                                        <p:tgtEl>
                                          <p:spTgt spid="4">
                                            <p:txEl>
                                              <p:pRg st="7" end="7"/>
                                            </p:txEl>
                                          </p:spTgt>
                                        </p:tgtEl>
                                      </p:cBhvr>
                                      <p:to x="100000" y="95000"/>
                                    </p:animScale>
                                    <p:animScale>
                                      <p:cBhvr>
                                        <p:cTn id="85" dur="166" decel="50000">
                                          <p:stCondLst>
                                            <p:cond delay="1834"/>
                                          </p:stCondLst>
                                        </p:cTn>
                                        <p:tgtEl>
                                          <p:spTgt spid="4">
                                            <p:txEl>
                                              <p:pRg st="7" end="7"/>
                                            </p:txEl>
                                          </p:spTgt>
                                        </p:tgtEl>
                                      </p:cBhvr>
                                      <p:to x="100000" y="100000"/>
                                    </p:animScale>
                                  </p:childTnLst>
                                </p:cTn>
                              </p:par>
                              <p:par>
                                <p:cTn id="86" presetID="26" presetClass="entr" presetSubtype="0" fill="hold" nodeType="withEffect">
                                  <p:stCondLst>
                                    <p:cond delay="0"/>
                                  </p:stCondLst>
                                  <p:childTnLst>
                                    <p:set>
                                      <p:cBhvr>
                                        <p:cTn id="87" dur="1" fill="hold">
                                          <p:stCondLst>
                                            <p:cond delay="0"/>
                                          </p:stCondLst>
                                        </p:cTn>
                                        <p:tgtEl>
                                          <p:spTgt spid="4">
                                            <p:txEl>
                                              <p:pRg st="8" end="8"/>
                                            </p:txEl>
                                          </p:spTgt>
                                        </p:tgtEl>
                                        <p:attrNameLst>
                                          <p:attrName>style.visibility</p:attrName>
                                        </p:attrNameLst>
                                      </p:cBhvr>
                                      <p:to>
                                        <p:strVal val="visible"/>
                                      </p:to>
                                    </p:set>
                                    <p:animEffect transition="in" filter="wipe(down)">
                                      <p:cBhvr>
                                        <p:cTn id="88" dur="580">
                                          <p:stCondLst>
                                            <p:cond delay="0"/>
                                          </p:stCondLst>
                                        </p:cTn>
                                        <p:tgtEl>
                                          <p:spTgt spid="4">
                                            <p:txEl>
                                              <p:pRg st="8" end="8"/>
                                            </p:txEl>
                                          </p:spTgt>
                                        </p:tgtEl>
                                      </p:cBhvr>
                                    </p:animEffect>
                                    <p:anim calcmode="lin" valueType="num">
                                      <p:cBhvr>
                                        <p:cTn id="89"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94" dur="26">
                                          <p:stCondLst>
                                            <p:cond delay="650"/>
                                          </p:stCondLst>
                                        </p:cTn>
                                        <p:tgtEl>
                                          <p:spTgt spid="4">
                                            <p:txEl>
                                              <p:pRg st="8" end="8"/>
                                            </p:txEl>
                                          </p:spTgt>
                                        </p:tgtEl>
                                      </p:cBhvr>
                                      <p:to x="100000" y="60000"/>
                                    </p:animScale>
                                    <p:animScale>
                                      <p:cBhvr>
                                        <p:cTn id="95" dur="166" decel="50000">
                                          <p:stCondLst>
                                            <p:cond delay="676"/>
                                          </p:stCondLst>
                                        </p:cTn>
                                        <p:tgtEl>
                                          <p:spTgt spid="4">
                                            <p:txEl>
                                              <p:pRg st="8" end="8"/>
                                            </p:txEl>
                                          </p:spTgt>
                                        </p:tgtEl>
                                      </p:cBhvr>
                                      <p:to x="100000" y="100000"/>
                                    </p:animScale>
                                    <p:animScale>
                                      <p:cBhvr>
                                        <p:cTn id="96" dur="26">
                                          <p:stCondLst>
                                            <p:cond delay="1312"/>
                                          </p:stCondLst>
                                        </p:cTn>
                                        <p:tgtEl>
                                          <p:spTgt spid="4">
                                            <p:txEl>
                                              <p:pRg st="8" end="8"/>
                                            </p:txEl>
                                          </p:spTgt>
                                        </p:tgtEl>
                                      </p:cBhvr>
                                      <p:to x="100000" y="80000"/>
                                    </p:animScale>
                                    <p:animScale>
                                      <p:cBhvr>
                                        <p:cTn id="97" dur="166" decel="50000">
                                          <p:stCondLst>
                                            <p:cond delay="1338"/>
                                          </p:stCondLst>
                                        </p:cTn>
                                        <p:tgtEl>
                                          <p:spTgt spid="4">
                                            <p:txEl>
                                              <p:pRg st="8" end="8"/>
                                            </p:txEl>
                                          </p:spTgt>
                                        </p:tgtEl>
                                      </p:cBhvr>
                                      <p:to x="100000" y="100000"/>
                                    </p:animScale>
                                    <p:animScale>
                                      <p:cBhvr>
                                        <p:cTn id="98" dur="26">
                                          <p:stCondLst>
                                            <p:cond delay="1642"/>
                                          </p:stCondLst>
                                        </p:cTn>
                                        <p:tgtEl>
                                          <p:spTgt spid="4">
                                            <p:txEl>
                                              <p:pRg st="8" end="8"/>
                                            </p:txEl>
                                          </p:spTgt>
                                        </p:tgtEl>
                                      </p:cBhvr>
                                      <p:to x="100000" y="90000"/>
                                    </p:animScale>
                                    <p:animScale>
                                      <p:cBhvr>
                                        <p:cTn id="99" dur="166" decel="50000">
                                          <p:stCondLst>
                                            <p:cond delay="1668"/>
                                          </p:stCondLst>
                                        </p:cTn>
                                        <p:tgtEl>
                                          <p:spTgt spid="4">
                                            <p:txEl>
                                              <p:pRg st="8" end="8"/>
                                            </p:txEl>
                                          </p:spTgt>
                                        </p:tgtEl>
                                      </p:cBhvr>
                                      <p:to x="100000" y="100000"/>
                                    </p:animScale>
                                    <p:animScale>
                                      <p:cBhvr>
                                        <p:cTn id="100" dur="26">
                                          <p:stCondLst>
                                            <p:cond delay="1808"/>
                                          </p:stCondLst>
                                        </p:cTn>
                                        <p:tgtEl>
                                          <p:spTgt spid="4">
                                            <p:txEl>
                                              <p:pRg st="8" end="8"/>
                                            </p:txEl>
                                          </p:spTgt>
                                        </p:tgtEl>
                                      </p:cBhvr>
                                      <p:to x="100000" y="95000"/>
                                    </p:animScale>
                                    <p:animScale>
                                      <p:cBhvr>
                                        <p:cTn id="101" dur="166" decel="50000">
                                          <p:stCondLst>
                                            <p:cond delay="1834"/>
                                          </p:stCondLst>
                                        </p:cTn>
                                        <p:tgtEl>
                                          <p:spTgt spid="4">
                                            <p:txEl>
                                              <p:pRg st="8" end="8"/>
                                            </p:txEl>
                                          </p:spTgt>
                                        </p:tgtEl>
                                      </p:cBhvr>
                                      <p:to x="100000" y="100000"/>
                                    </p:animScale>
                                  </p:childTnLst>
                                </p:cTn>
                              </p:par>
                              <p:par>
                                <p:cTn id="102" presetID="26" presetClass="entr" presetSubtype="0" fill="hold" nodeType="withEffect">
                                  <p:stCondLst>
                                    <p:cond delay="0"/>
                                  </p:stCondLst>
                                  <p:childTnLst>
                                    <p:set>
                                      <p:cBhvr>
                                        <p:cTn id="103" dur="1" fill="hold">
                                          <p:stCondLst>
                                            <p:cond delay="0"/>
                                          </p:stCondLst>
                                        </p:cTn>
                                        <p:tgtEl>
                                          <p:spTgt spid="4">
                                            <p:txEl>
                                              <p:pRg st="9" end="9"/>
                                            </p:txEl>
                                          </p:spTgt>
                                        </p:tgtEl>
                                        <p:attrNameLst>
                                          <p:attrName>style.visibility</p:attrName>
                                        </p:attrNameLst>
                                      </p:cBhvr>
                                      <p:to>
                                        <p:strVal val="visible"/>
                                      </p:to>
                                    </p:set>
                                    <p:animEffect transition="in" filter="wipe(down)">
                                      <p:cBhvr>
                                        <p:cTn id="104" dur="580">
                                          <p:stCondLst>
                                            <p:cond delay="0"/>
                                          </p:stCondLst>
                                        </p:cTn>
                                        <p:tgtEl>
                                          <p:spTgt spid="4">
                                            <p:txEl>
                                              <p:pRg st="9" end="9"/>
                                            </p:txEl>
                                          </p:spTgt>
                                        </p:tgtEl>
                                      </p:cBhvr>
                                    </p:animEffect>
                                    <p:anim calcmode="lin" valueType="num">
                                      <p:cBhvr>
                                        <p:cTn id="105" dur="1822" tmFilter="0,0; 0.14,0.36; 0.43,0.73; 0.71,0.91; 1.0,1.0">
                                          <p:stCondLst>
                                            <p:cond delay="0"/>
                                          </p:stCondLst>
                                        </p:cTn>
                                        <p:tgtEl>
                                          <p:spTgt spid="4">
                                            <p:txEl>
                                              <p:pRg st="9" end="9"/>
                                            </p:txEl>
                                          </p:spTgt>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4">
                                            <p:txEl>
                                              <p:pRg st="9" end="9"/>
                                            </p:txEl>
                                          </p:spTgt>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4">
                                            <p:txEl>
                                              <p:pRg st="9" end="9"/>
                                            </p:txEl>
                                          </p:spTgt>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4">
                                            <p:txEl>
                                              <p:pRg st="9" end="9"/>
                                            </p:txEl>
                                          </p:spTgt>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4">
                                            <p:txEl>
                                              <p:pRg st="9" end="9"/>
                                            </p:txEl>
                                          </p:spTgt>
                                        </p:tgtEl>
                                        <p:attrNameLst>
                                          <p:attrName>ppt_y</p:attrName>
                                        </p:attrNameLst>
                                      </p:cBhvr>
                                      <p:tavLst>
                                        <p:tav tm="0" fmla="#ppt_y-sin(pi*$)/81">
                                          <p:val>
                                            <p:fltVal val="0"/>
                                          </p:val>
                                        </p:tav>
                                        <p:tav tm="100000">
                                          <p:val>
                                            <p:fltVal val="1"/>
                                          </p:val>
                                        </p:tav>
                                      </p:tavLst>
                                    </p:anim>
                                    <p:animScale>
                                      <p:cBhvr>
                                        <p:cTn id="110" dur="26">
                                          <p:stCondLst>
                                            <p:cond delay="650"/>
                                          </p:stCondLst>
                                        </p:cTn>
                                        <p:tgtEl>
                                          <p:spTgt spid="4">
                                            <p:txEl>
                                              <p:pRg st="9" end="9"/>
                                            </p:txEl>
                                          </p:spTgt>
                                        </p:tgtEl>
                                      </p:cBhvr>
                                      <p:to x="100000" y="60000"/>
                                    </p:animScale>
                                    <p:animScale>
                                      <p:cBhvr>
                                        <p:cTn id="111" dur="166" decel="50000">
                                          <p:stCondLst>
                                            <p:cond delay="676"/>
                                          </p:stCondLst>
                                        </p:cTn>
                                        <p:tgtEl>
                                          <p:spTgt spid="4">
                                            <p:txEl>
                                              <p:pRg st="9" end="9"/>
                                            </p:txEl>
                                          </p:spTgt>
                                        </p:tgtEl>
                                      </p:cBhvr>
                                      <p:to x="100000" y="100000"/>
                                    </p:animScale>
                                    <p:animScale>
                                      <p:cBhvr>
                                        <p:cTn id="112" dur="26">
                                          <p:stCondLst>
                                            <p:cond delay="1312"/>
                                          </p:stCondLst>
                                        </p:cTn>
                                        <p:tgtEl>
                                          <p:spTgt spid="4">
                                            <p:txEl>
                                              <p:pRg st="9" end="9"/>
                                            </p:txEl>
                                          </p:spTgt>
                                        </p:tgtEl>
                                      </p:cBhvr>
                                      <p:to x="100000" y="80000"/>
                                    </p:animScale>
                                    <p:animScale>
                                      <p:cBhvr>
                                        <p:cTn id="113" dur="166" decel="50000">
                                          <p:stCondLst>
                                            <p:cond delay="1338"/>
                                          </p:stCondLst>
                                        </p:cTn>
                                        <p:tgtEl>
                                          <p:spTgt spid="4">
                                            <p:txEl>
                                              <p:pRg st="9" end="9"/>
                                            </p:txEl>
                                          </p:spTgt>
                                        </p:tgtEl>
                                      </p:cBhvr>
                                      <p:to x="100000" y="100000"/>
                                    </p:animScale>
                                    <p:animScale>
                                      <p:cBhvr>
                                        <p:cTn id="114" dur="26">
                                          <p:stCondLst>
                                            <p:cond delay="1642"/>
                                          </p:stCondLst>
                                        </p:cTn>
                                        <p:tgtEl>
                                          <p:spTgt spid="4">
                                            <p:txEl>
                                              <p:pRg st="9" end="9"/>
                                            </p:txEl>
                                          </p:spTgt>
                                        </p:tgtEl>
                                      </p:cBhvr>
                                      <p:to x="100000" y="90000"/>
                                    </p:animScale>
                                    <p:animScale>
                                      <p:cBhvr>
                                        <p:cTn id="115" dur="166" decel="50000">
                                          <p:stCondLst>
                                            <p:cond delay="1668"/>
                                          </p:stCondLst>
                                        </p:cTn>
                                        <p:tgtEl>
                                          <p:spTgt spid="4">
                                            <p:txEl>
                                              <p:pRg st="9" end="9"/>
                                            </p:txEl>
                                          </p:spTgt>
                                        </p:tgtEl>
                                      </p:cBhvr>
                                      <p:to x="100000" y="100000"/>
                                    </p:animScale>
                                    <p:animScale>
                                      <p:cBhvr>
                                        <p:cTn id="116" dur="26">
                                          <p:stCondLst>
                                            <p:cond delay="1808"/>
                                          </p:stCondLst>
                                        </p:cTn>
                                        <p:tgtEl>
                                          <p:spTgt spid="4">
                                            <p:txEl>
                                              <p:pRg st="9" end="9"/>
                                            </p:txEl>
                                          </p:spTgt>
                                        </p:tgtEl>
                                      </p:cBhvr>
                                      <p:to x="100000" y="95000"/>
                                    </p:animScale>
                                    <p:animScale>
                                      <p:cBhvr>
                                        <p:cTn id="117" dur="166" decel="50000">
                                          <p:stCondLst>
                                            <p:cond delay="1834"/>
                                          </p:stCondLst>
                                        </p:cTn>
                                        <p:tgtEl>
                                          <p:spTgt spid="4">
                                            <p:txEl>
                                              <p:pRg st="9" end="9"/>
                                            </p:txEl>
                                          </p:spTgt>
                                        </p:tgtEl>
                                      </p:cBhvr>
                                      <p:to x="100000" y="100000"/>
                                    </p:animScale>
                                  </p:childTnLst>
                                </p:cTn>
                              </p:par>
                              <p:par>
                                <p:cTn id="118" presetID="26" presetClass="entr" presetSubtype="0" fill="hold" nodeType="withEffect">
                                  <p:stCondLst>
                                    <p:cond delay="0"/>
                                  </p:stCondLst>
                                  <p:childTnLst>
                                    <p:set>
                                      <p:cBhvr>
                                        <p:cTn id="119" dur="1" fill="hold">
                                          <p:stCondLst>
                                            <p:cond delay="0"/>
                                          </p:stCondLst>
                                        </p:cTn>
                                        <p:tgtEl>
                                          <p:spTgt spid="4">
                                            <p:txEl>
                                              <p:pRg st="10" end="10"/>
                                            </p:txEl>
                                          </p:spTgt>
                                        </p:tgtEl>
                                        <p:attrNameLst>
                                          <p:attrName>style.visibility</p:attrName>
                                        </p:attrNameLst>
                                      </p:cBhvr>
                                      <p:to>
                                        <p:strVal val="visible"/>
                                      </p:to>
                                    </p:set>
                                    <p:animEffect transition="in" filter="wipe(down)">
                                      <p:cBhvr>
                                        <p:cTn id="120" dur="580">
                                          <p:stCondLst>
                                            <p:cond delay="0"/>
                                          </p:stCondLst>
                                        </p:cTn>
                                        <p:tgtEl>
                                          <p:spTgt spid="4">
                                            <p:txEl>
                                              <p:pRg st="10" end="10"/>
                                            </p:txEl>
                                          </p:spTgt>
                                        </p:tgtEl>
                                      </p:cBhvr>
                                    </p:animEffect>
                                    <p:anim calcmode="lin" valueType="num">
                                      <p:cBhvr>
                                        <p:cTn id="121" dur="1822" tmFilter="0,0; 0.14,0.36; 0.43,0.73; 0.71,0.91; 1.0,1.0">
                                          <p:stCondLst>
                                            <p:cond delay="0"/>
                                          </p:stCondLst>
                                        </p:cTn>
                                        <p:tgtEl>
                                          <p:spTgt spid="4">
                                            <p:txEl>
                                              <p:pRg st="10" end="10"/>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10" end="10"/>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10" end="10"/>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10" end="10"/>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10" end="10"/>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10" end="10"/>
                                            </p:txEl>
                                          </p:spTgt>
                                        </p:tgtEl>
                                      </p:cBhvr>
                                      <p:to x="100000" y="60000"/>
                                    </p:animScale>
                                    <p:animScale>
                                      <p:cBhvr>
                                        <p:cTn id="127" dur="166" decel="50000">
                                          <p:stCondLst>
                                            <p:cond delay="676"/>
                                          </p:stCondLst>
                                        </p:cTn>
                                        <p:tgtEl>
                                          <p:spTgt spid="4">
                                            <p:txEl>
                                              <p:pRg st="10" end="10"/>
                                            </p:txEl>
                                          </p:spTgt>
                                        </p:tgtEl>
                                      </p:cBhvr>
                                      <p:to x="100000" y="100000"/>
                                    </p:animScale>
                                    <p:animScale>
                                      <p:cBhvr>
                                        <p:cTn id="128" dur="26">
                                          <p:stCondLst>
                                            <p:cond delay="1312"/>
                                          </p:stCondLst>
                                        </p:cTn>
                                        <p:tgtEl>
                                          <p:spTgt spid="4">
                                            <p:txEl>
                                              <p:pRg st="10" end="10"/>
                                            </p:txEl>
                                          </p:spTgt>
                                        </p:tgtEl>
                                      </p:cBhvr>
                                      <p:to x="100000" y="80000"/>
                                    </p:animScale>
                                    <p:animScale>
                                      <p:cBhvr>
                                        <p:cTn id="129" dur="166" decel="50000">
                                          <p:stCondLst>
                                            <p:cond delay="1338"/>
                                          </p:stCondLst>
                                        </p:cTn>
                                        <p:tgtEl>
                                          <p:spTgt spid="4">
                                            <p:txEl>
                                              <p:pRg st="10" end="10"/>
                                            </p:txEl>
                                          </p:spTgt>
                                        </p:tgtEl>
                                      </p:cBhvr>
                                      <p:to x="100000" y="100000"/>
                                    </p:animScale>
                                    <p:animScale>
                                      <p:cBhvr>
                                        <p:cTn id="130" dur="26">
                                          <p:stCondLst>
                                            <p:cond delay="1642"/>
                                          </p:stCondLst>
                                        </p:cTn>
                                        <p:tgtEl>
                                          <p:spTgt spid="4">
                                            <p:txEl>
                                              <p:pRg st="10" end="10"/>
                                            </p:txEl>
                                          </p:spTgt>
                                        </p:tgtEl>
                                      </p:cBhvr>
                                      <p:to x="100000" y="90000"/>
                                    </p:animScale>
                                    <p:animScale>
                                      <p:cBhvr>
                                        <p:cTn id="131" dur="166" decel="50000">
                                          <p:stCondLst>
                                            <p:cond delay="1668"/>
                                          </p:stCondLst>
                                        </p:cTn>
                                        <p:tgtEl>
                                          <p:spTgt spid="4">
                                            <p:txEl>
                                              <p:pRg st="10" end="10"/>
                                            </p:txEl>
                                          </p:spTgt>
                                        </p:tgtEl>
                                      </p:cBhvr>
                                      <p:to x="100000" y="100000"/>
                                    </p:animScale>
                                    <p:animScale>
                                      <p:cBhvr>
                                        <p:cTn id="132" dur="26">
                                          <p:stCondLst>
                                            <p:cond delay="1808"/>
                                          </p:stCondLst>
                                        </p:cTn>
                                        <p:tgtEl>
                                          <p:spTgt spid="4">
                                            <p:txEl>
                                              <p:pRg st="10" end="10"/>
                                            </p:txEl>
                                          </p:spTgt>
                                        </p:tgtEl>
                                      </p:cBhvr>
                                      <p:to x="100000" y="95000"/>
                                    </p:animScale>
                                    <p:animScale>
                                      <p:cBhvr>
                                        <p:cTn id="133" dur="166" decel="50000">
                                          <p:stCondLst>
                                            <p:cond delay="1834"/>
                                          </p:stCondLst>
                                        </p:cTn>
                                        <p:tgtEl>
                                          <p:spTgt spid="4">
                                            <p:txEl>
                                              <p:pRg st="10" end="10"/>
                                            </p:txEl>
                                          </p:spTgt>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26" presetClass="entr" presetSubtype="0" fill="hold" nodeType="clickEffect">
                                  <p:stCondLst>
                                    <p:cond delay="0"/>
                                  </p:stCondLst>
                                  <p:childTnLst>
                                    <p:set>
                                      <p:cBhvr>
                                        <p:cTn id="137" dur="1" fill="hold">
                                          <p:stCondLst>
                                            <p:cond delay="0"/>
                                          </p:stCondLst>
                                        </p:cTn>
                                        <p:tgtEl>
                                          <p:spTgt spid="4">
                                            <p:txEl>
                                              <p:pRg st="12" end="12"/>
                                            </p:txEl>
                                          </p:spTgt>
                                        </p:tgtEl>
                                        <p:attrNameLst>
                                          <p:attrName>style.visibility</p:attrName>
                                        </p:attrNameLst>
                                      </p:cBhvr>
                                      <p:to>
                                        <p:strVal val="visible"/>
                                      </p:to>
                                    </p:set>
                                    <p:animEffect transition="in" filter="wipe(down)">
                                      <p:cBhvr>
                                        <p:cTn id="138" dur="580">
                                          <p:stCondLst>
                                            <p:cond delay="0"/>
                                          </p:stCondLst>
                                        </p:cTn>
                                        <p:tgtEl>
                                          <p:spTgt spid="4">
                                            <p:txEl>
                                              <p:pRg st="12" end="12"/>
                                            </p:txEl>
                                          </p:spTgt>
                                        </p:tgtEl>
                                      </p:cBhvr>
                                    </p:animEffect>
                                    <p:anim calcmode="lin" valueType="num">
                                      <p:cBhvr>
                                        <p:cTn id="139" dur="1822" tmFilter="0,0; 0.14,0.36; 0.43,0.73; 0.71,0.91; 1.0,1.0">
                                          <p:stCondLst>
                                            <p:cond delay="0"/>
                                          </p:stCondLst>
                                        </p:cTn>
                                        <p:tgtEl>
                                          <p:spTgt spid="4">
                                            <p:txEl>
                                              <p:pRg st="12" end="12"/>
                                            </p:txEl>
                                          </p:spTgt>
                                        </p:tgtEl>
                                        <p:attrNameLst>
                                          <p:attrName>ppt_x</p:attrName>
                                        </p:attrNameLst>
                                      </p:cBhvr>
                                      <p:tavLst>
                                        <p:tav tm="0">
                                          <p:val>
                                            <p:strVal val="#ppt_x-0.25"/>
                                          </p:val>
                                        </p:tav>
                                        <p:tav tm="100000">
                                          <p:val>
                                            <p:strVal val="#ppt_x"/>
                                          </p:val>
                                        </p:tav>
                                      </p:tavLst>
                                    </p:anim>
                                    <p:anim calcmode="lin" valueType="num">
                                      <p:cBhvr>
                                        <p:cTn id="140" dur="664" tmFilter="0.0,0.0; 0.25,0.07; 0.50,0.2; 0.75,0.467; 1.0,1.0">
                                          <p:stCondLst>
                                            <p:cond delay="0"/>
                                          </p:stCondLst>
                                        </p:cTn>
                                        <p:tgtEl>
                                          <p:spTgt spid="4">
                                            <p:txEl>
                                              <p:pRg st="12" end="12"/>
                                            </p:txEl>
                                          </p:spTgt>
                                        </p:tgtEl>
                                        <p:attrNameLst>
                                          <p:attrName>ppt_y</p:attrName>
                                        </p:attrNameLst>
                                      </p:cBhvr>
                                      <p:tavLst>
                                        <p:tav tm="0" fmla="#ppt_y-sin(pi*$)/3">
                                          <p:val>
                                            <p:fltVal val="0.5"/>
                                          </p:val>
                                        </p:tav>
                                        <p:tav tm="100000">
                                          <p:val>
                                            <p:fltVal val="1"/>
                                          </p:val>
                                        </p:tav>
                                      </p:tavLst>
                                    </p:anim>
                                    <p:anim calcmode="lin" valueType="num">
                                      <p:cBhvr>
                                        <p:cTn id="141" dur="664" tmFilter="0, 0; 0.125,0.2665; 0.25,0.4; 0.375,0.465; 0.5,0.5;  0.625,0.535; 0.75,0.6; 0.875,0.7335; 1,1">
                                          <p:stCondLst>
                                            <p:cond delay="664"/>
                                          </p:stCondLst>
                                        </p:cTn>
                                        <p:tgtEl>
                                          <p:spTgt spid="4">
                                            <p:txEl>
                                              <p:pRg st="12" end="12"/>
                                            </p:txEl>
                                          </p:spTgt>
                                        </p:tgtEl>
                                        <p:attrNameLst>
                                          <p:attrName>ppt_y</p:attrName>
                                        </p:attrNameLst>
                                      </p:cBhvr>
                                      <p:tavLst>
                                        <p:tav tm="0" fmla="#ppt_y-sin(pi*$)/9">
                                          <p:val>
                                            <p:fltVal val="0"/>
                                          </p:val>
                                        </p:tav>
                                        <p:tav tm="100000">
                                          <p:val>
                                            <p:fltVal val="1"/>
                                          </p:val>
                                        </p:tav>
                                      </p:tavLst>
                                    </p:anim>
                                    <p:anim calcmode="lin" valueType="num">
                                      <p:cBhvr>
                                        <p:cTn id="142" dur="332" tmFilter="0, 0; 0.125,0.2665; 0.25,0.4; 0.375,0.465; 0.5,0.5;  0.625,0.535; 0.75,0.6; 0.875,0.7335; 1,1">
                                          <p:stCondLst>
                                            <p:cond delay="1324"/>
                                          </p:stCondLst>
                                        </p:cTn>
                                        <p:tgtEl>
                                          <p:spTgt spid="4">
                                            <p:txEl>
                                              <p:pRg st="12" end="12"/>
                                            </p:txEl>
                                          </p:spTgt>
                                        </p:tgtEl>
                                        <p:attrNameLst>
                                          <p:attrName>ppt_y</p:attrName>
                                        </p:attrNameLst>
                                      </p:cBhvr>
                                      <p:tavLst>
                                        <p:tav tm="0" fmla="#ppt_y-sin(pi*$)/27">
                                          <p:val>
                                            <p:fltVal val="0"/>
                                          </p:val>
                                        </p:tav>
                                        <p:tav tm="100000">
                                          <p:val>
                                            <p:fltVal val="1"/>
                                          </p:val>
                                        </p:tav>
                                      </p:tavLst>
                                    </p:anim>
                                    <p:anim calcmode="lin" valueType="num">
                                      <p:cBhvr>
                                        <p:cTn id="143" dur="164" tmFilter="0, 0; 0.125,0.2665; 0.25,0.4; 0.375,0.465; 0.5,0.5;  0.625,0.535; 0.75,0.6; 0.875,0.7335; 1,1">
                                          <p:stCondLst>
                                            <p:cond delay="1656"/>
                                          </p:stCondLst>
                                        </p:cTn>
                                        <p:tgtEl>
                                          <p:spTgt spid="4">
                                            <p:txEl>
                                              <p:pRg st="12" end="12"/>
                                            </p:txEl>
                                          </p:spTgt>
                                        </p:tgtEl>
                                        <p:attrNameLst>
                                          <p:attrName>ppt_y</p:attrName>
                                        </p:attrNameLst>
                                      </p:cBhvr>
                                      <p:tavLst>
                                        <p:tav tm="0" fmla="#ppt_y-sin(pi*$)/81">
                                          <p:val>
                                            <p:fltVal val="0"/>
                                          </p:val>
                                        </p:tav>
                                        <p:tav tm="100000">
                                          <p:val>
                                            <p:fltVal val="1"/>
                                          </p:val>
                                        </p:tav>
                                      </p:tavLst>
                                    </p:anim>
                                    <p:animScale>
                                      <p:cBhvr>
                                        <p:cTn id="144" dur="26">
                                          <p:stCondLst>
                                            <p:cond delay="650"/>
                                          </p:stCondLst>
                                        </p:cTn>
                                        <p:tgtEl>
                                          <p:spTgt spid="4">
                                            <p:txEl>
                                              <p:pRg st="12" end="12"/>
                                            </p:txEl>
                                          </p:spTgt>
                                        </p:tgtEl>
                                      </p:cBhvr>
                                      <p:to x="100000" y="60000"/>
                                    </p:animScale>
                                    <p:animScale>
                                      <p:cBhvr>
                                        <p:cTn id="145" dur="166" decel="50000">
                                          <p:stCondLst>
                                            <p:cond delay="676"/>
                                          </p:stCondLst>
                                        </p:cTn>
                                        <p:tgtEl>
                                          <p:spTgt spid="4">
                                            <p:txEl>
                                              <p:pRg st="12" end="12"/>
                                            </p:txEl>
                                          </p:spTgt>
                                        </p:tgtEl>
                                      </p:cBhvr>
                                      <p:to x="100000" y="100000"/>
                                    </p:animScale>
                                    <p:animScale>
                                      <p:cBhvr>
                                        <p:cTn id="146" dur="26">
                                          <p:stCondLst>
                                            <p:cond delay="1312"/>
                                          </p:stCondLst>
                                        </p:cTn>
                                        <p:tgtEl>
                                          <p:spTgt spid="4">
                                            <p:txEl>
                                              <p:pRg st="12" end="12"/>
                                            </p:txEl>
                                          </p:spTgt>
                                        </p:tgtEl>
                                      </p:cBhvr>
                                      <p:to x="100000" y="80000"/>
                                    </p:animScale>
                                    <p:animScale>
                                      <p:cBhvr>
                                        <p:cTn id="147" dur="166" decel="50000">
                                          <p:stCondLst>
                                            <p:cond delay="1338"/>
                                          </p:stCondLst>
                                        </p:cTn>
                                        <p:tgtEl>
                                          <p:spTgt spid="4">
                                            <p:txEl>
                                              <p:pRg st="12" end="12"/>
                                            </p:txEl>
                                          </p:spTgt>
                                        </p:tgtEl>
                                      </p:cBhvr>
                                      <p:to x="100000" y="100000"/>
                                    </p:animScale>
                                    <p:animScale>
                                      <p:cBhvr>
                                        <p:cTn id="148" dur="26">
                                          <p:stCondLst>
                                            <p:cond delay="1642"/>
                                          </p:stCondLst>
                                        </p:cTn>
                                        <p:tgtEl>
                                          <p:spTgt spid="4">
                                            <p:txEl>
                                              <p:pRg st="12" end="12"/>
                                            </p:txEl>
                                          </p:spTgt>
                                        </p:tgtEl>
                                      </p:cBhvr>
                                      <p:to x="100000" y="90000"/>
                                    </p:animScale>
                                    <p:animScale>
                                      <p:cBhvr>
                                        <p:cTn id="149" dur="166" decel="50000">
                                          <p:stCondLst>
                                            <p:cond delay="1668"/>
                                          </p:stCondLst>
                                        </p:cTn>
                                        <p:tgtEl>
                                          <p:spTgt spid="4">
                                            <p:txEl>
                                              <p:pRg st="12" end="12"/>
                                            </p:txEl>
                                          </p:spTgt>
                                        </p:tgtEl>
                                      </p:cBhvr>
                                      <p:to x="100000" y="100000"/>
                                    </p:animScale>
                                    <p:animScale>
                                      <p:cBhvr>
                                        <p:cTn id="150" dur="26">
                                          <p:stCondLst>
                                            <p:cond delay="1808"/>
                                          </p:stCondLst>
                                        </p:cTn>
                                        <p:tgtEl>
                                          <p:spTgt spid="4">
                                            <p:txEl>
                                              <p:pRg st="12" end="12"/>
                                            </p:txEl>
                                          </p:spTgt>
                                        </p:tgtEl>
                                      </p:cBhvr>
                                      <p:to x="100000" y="95000"/>
                                    </p:animScale>
                                    <p:animScale>
                                      <p:cBhvr>
                                        <p:cTn id="151" dur="166" decel="50000">
                                          <p:stCondLst>
                                            <p:cond delay="1834"/>
                                          </p:stCondLst>
                                        </p:cTn>
                                        <p:tgtEl>
                                          <p:spTgt spid="4">
                                            <p:txEl>
                                              <p:pRg st="12" end="12"/>
                                            </p:txEl>
                                          </p:spTgt>
                                        </p:tgtEl>
                                      </p:cBhvr>
                                      <p:to x="100000" y="100000"/>
                                    </p:animScale>
                                  </p:childTnLst>
                                </p:cTn>
                              </p:par>
                              <p:par>
                                <p:cTn id="152" presetID="26" presetClass="entr" presetSubtype="0" fill="hold" nodeType="withEffect">
                                  <p:stCondLst>
                                    <p:cond delay="0"/>
                                  </p:stCondLst>
                                  <p:childTnLst>
                                    <p:set>
                                      <p:cBhvr>
                                        <p:cTn id="153" dur="1" fill="hold">
                                          <p:stCondLst>
                                            <p:cond delay="0"/>
                                          </p:stCondLst>
                                        </p:cTn>
                                        <p:tgtEl>
                                          <p:spTgt spid="4">
                                            <p:txEl>
                                              <p:pRg st="13" end="13"/>
                                            </p:txEl>
                                          </p:spTgt>
                                        </p:tgtEl>
                                        <p:attrNameLst>
                                          <p:attrName>style.visibility</p:attrName>
                                        </p:attrNameLst>
                                      </p:cBhvr>
                                      <p:to>
                                        <p:strVal val="visible"/>
                                      </p:to>
                                    </p:set>
                                    <p:animEffect transition="in" filter="wipe(down)">
                                      <p:cBhvr>
                                        <p:cTn id="154" dur="580">
                                          <p:stCondLst>
                                            <p:cond delay="0"/>
                                          </p:stCondLst>
                                        </p:cTn>
                                        <p:tgtEl>
                                          <p:spTgt spid="4">
                                            <p:txEl>
                                              <p:pRg st="13" end="13"/>
                                            </p:txEl>
                                          </p:spTgt>
                                        </p:tgtEl>
                                      </p:cBhvr>
                                    </p:animEffect>
                                    <p:anim calcmode="lin" valueType="num">
                                      <p:cBhvr>
                                        <p:cTn id="155" dur="1822" tmFilter="0,0; 0.14,0.36; 0.43,0.73; 0.71,0.91; 1.0,1.0">
                                          <p:stCondLst>
                                            <p:cond delay="0"/>
                                          </p:stCondLst>
                                        </p:cTn>
                                        <p:tgtEl>
                                          <p:spTgt spid="4">
                                            <p:txEl>
                                              <p:pRg st="13" end="13"/>
                                            </p:txEl>
                                          </p:spTgt>
                                        </p:tgtEl>
                                        <p:attrNameLst>
                                          <p:attrName>ppt_x</p:attrName>
                                        </p:attrNameLst>
                                      </p:cBhvr>
                                      <p:tavLst>
                                        <p:tav tm="0">
                                          <p:val>
                                            <p:strVal val="#ppt_x-0.25"/>
                                          </p:val>
                                        </p:tav>
                                        <p:tav tm="100000">
                                          <p:val>
                                            <p:strVal val="#ppt_x"/>
                                          </p:val>
                                        </p:tav>
                                      </p:tavLst>
                                    </p:anim>
                                    <p:anim calcmode="lin" valueType="num">
                                      <p:cBhvr>
                                        <p:cTn id="156" dur="664" tmFilter="0.0,0.0; 0.25,0.07; 0.50,0.2; 0.75,0.467; 1.0,1.0">
                                          <p:stCondLst>
                                            <p:cond delay="0"/>
                                          </p:stCondLst>
                                        </p:cTn>
                                        <p:tgtEl>
                                          <p:spTgt spid="4">
                                            <p:txEl>
                                              <p:pRg st="13" end="13"/>
                                            </p:txEl>
                                          </p:spTgt>
                                        </p:tgtEl>
                                        <p:attrNameLst>
                                          <p:attrName>ppt_y</p:attrName>
                                        </p:attrNameLst>
                                      </p:cBhvr>
                                      <p:tavLst>
                                        <p:tav tm="0" fmla="#ppt_y-sin(pi*$)/3">
                                          <p:val>
                                            <p:fltVal val="0.5"/>
                                          </p:val>
                                        </p:tav>
                                        <p:tav tm="100000">
                                          <p:val>
                                            <p:fltVal val="1"/>
                                          </p:val>
                                        </p:tav>
                                      </p:tavLst>
                                    </p:anim>
                                    <p:anim calcmode="lin" valueType="num">
                                      <p:cBhvr>
                                        <p:cTn id="157" dur="664" tmFilter="0, 0; 0.125,0.2665; 0.25,0.4; 0.375,0.465; 0.5,0.5;  0.625,0.535; 0.75,0.6; 0.875,0.7335; 1,1">
                                          <p:stCondLst>
                                            <p:cond delay="664"/>
                                          </p:stCondLst>
                                        </p:cTn>
                                        <p:tgtEl>
                                          <p:spTgt spid="4">
                                            <p:txEl>
                                              <p:pRg st="13" end="13"/>
                                            </p:txEl>
                                          </p:spTgt>
                                        </p:tgtEl>
                                        <p:attrNameLst>
                                          <p:attrName>ppt_y</p:attrName>
                                        </p:attrNameLst>
                                      </p:cBhvr>
                                      <p:tavLst>
                                        <p:tav tm="0" fmla="#ppt_y-sin(pi*$)/9">
                                          <p:val>
                                            <p:fltVal val="0"/>
                                          </p:val>
                                        </p:tav>
                                        <p:tav tm="100000">
                                          <p:val>
                                            <p:fltVal val="1"/>
                                          </p:val>
                                        </p:tav>
                                      </p:tavLst>
                                    </p:anim>
                                    <p:anim calcmode="lin" valueType="num">
                                      <p:cBhvr>
                                        <p:cTn id="158" dur="332" tmFilter="0, 0; 0.125,0.2665; 0.25,0.4; 0.375,0.465; 0.5,0.5;  0.625,0.535; 0.75,0.6; 0.875,0.7335; 1,1">
                                          <p:stCondLst>
                                            <p:cond delay="1324"/>
                                          </p:stCondLst>
                                        </p:cTn>
                                        <p:tgtEl>
                                          <p:spTgt spid="4">
                                            <p:txEl>
                                              <p:pRg st="13" end="13"/>
                                            </p:txEl>
                                          </p:spTgt>
                                        </p:tgtEl>
                                        <p:attrNameLst>
                                          <p:attrName>ppt_y</p:attrName>
                                        </p:attrNameLst>
                                      </p:cBhvr>
                                      <p:tavLst>
                                        <p:tav tm="0" fmla="#ppt_y-sin(pi*$)/27">
                                          <p:val>
                                            <p:fltVal val="0"/>
                                          </p:val>
                                        </p:tav>
                                        <p:tav tm="100000">
                                          <p:val>
                                            <p:fltVal val="1"/>
                                          </p:val>
                                        </p:tav>
                                      </p:tavLst>
                                    </p:anim>
                                    <p:anim calcmode="lin" valueType="num">
                                      <p:cBhvr>
                                        <p:cTn id="159" dur="164" tmFilter="0, 0; 0.125,0.2665; 0.25,0.4; 0.375,0.465; 0.5,0.5;  0.625,0.535; 0.75,0.6; 0.875,0.7335; 1,1">
                                          <p:stCondLst>
                                            <p:cond delay="1656"/>
                                          </p:stCondLst>
                                        </p:cTn>
                                        <p:tgtEl>
                                          <p:spTgt spid="4">
                                            <p:txEl>
                                              <p:pRg st="13" end="13"/>
                                            </p:txEl>
                                          </p:spTgt>
                                        </p:tgtEl>
                                        <p:attrNameLst>
                                          <p:attrName>ppt_y</p:attrName>
                                        </p:attrNameLst>
                                      </p:cBhvr>
                                      <p:tavLst>
                                        <p:tav tm="0" fmla="#ppt_y-sin(pi*$)/81">
                                          <p:val>
                                            <p:fltVal val="0"/>
                                          </p:val>
                                        </p:tav>
                                        <p:tav tm="100000">
                                          <p:val>
                                            <p:fltVal val="1"/>
                                          </p:val>
                                        </p:tav>
                                      </p:tavLst>
                                    </p:anim>
                                    <p:animScale>
                                      <p:cBhvr>
                                        <p:cTn id="160" dur="26">
                                          <p:stCondLst>
                                            <p:cond delay="650"/>
                                          </p:stCondLst>
                                        </p:cTn>
                                        <p:tgtEl>
                                          <p:spTgt spid="4">
                                            <p:txEl>
                                              <p:pRg st="13" end="13"/>
                                            </p:txEl>
                                          </p:spTgt>
                                        </p:tgtEl>
                                      </p:cBhvr>
                                      <p:to x="100000" y="60000"/>
                                    </p:animScale>
                                    <p:animScale>
                                      <p:cBhvr>
                                        <p:cTn id="161" dur="166" decel="50000">
                                          <p:stCondLst>
                                            <p:cond delay="676"/>
                                          </p:stCondLst>
                                        </p:cTn>
                                        <p:tgtEl>
                                          <p:spTgt spid="4">
                                            <p:txEl>
                                              <p:pRg st="13" end="13"/>
                                            </p:txEl>
                                          </p:spTgt>
                                        </p:tgtEl>
                                      </p:cBhvr>
                                      <p:to x="100000" y="100000"/>
                                    </p:animScale>
                                    <p:animScale>
                                      <p:cBhvr>
                                        <p:cTn id="162" dur="26">
                                          <p:stCondLst>
                                            <p:cond delay="1312"/>
                                          </p:stCondLst>
                                        </p:cTn>
                                        <p:tgtEl>
                                          <p:spTgt spid="4">
                                            <p:txEl>
                                              <p:pRg st="13" end="13"/>
                                            </p:txEl>
                                          </p:spTgt>
                                        </p:tgtEl>
                                      </p:cBhvr>
                                      <p:to x="100000" y="80000"/>
                                    </p:animScale>
                                    <p:animScale>
                                      <p:cBhvr>
                                        <p:cTn id="163" dur="166" decel="50000">
                                          <p:stCondLst>
                                            <p:cond delay="1338"/>
                                          </p:stCondLst>
                                        </p:cTn>
                                        <p:tgtEl>
                                          <p:spTgt spid="4">
                                            <p:txEl>
                                              <p:pRg st="13" end="13"/>
                                            </p:txEl>
                                          </p:spTgt>
                                        </p:tgtEl>
                                      </p:cBhvr>
                                      <p:to x="100000" y="100000"/>
                                    </p:animScale>
                                    <p:animScale>
                                      <p:cBhvr>
                                        <p:cTn id="164" dur="26">
                                          <p:stCondLst>
                                            <p:cond delay="1642"/>
                                          </p:stCondLst>
                                        </p:cTn>
                                        <p:tgtEl>
                                          <p:spTgt spid="4">
                                            <p:txEl>
                                              <p:pRg st="13" end="13"/>
                                            </p:txEl>
                                          </p:spTgt>
                                        </p:tgtEl>
                                      </p:cBhvr>
                                      <p:to x="100000" y="90000"/>
                                    </p:animScale>
                                    <p:animScale>
                                      <p:cBhvr>
                                        <p:cTn id="165" dur="166" decel="50000">
                                          <p:stCondLst>
                                            <p:cond delay="1668"/>
                                          </p:stCondLst>
                                        </p:cTn>
                                        <p:tgtEl>
                                          <p:spTgt spid="4">
                                            <p:txEl>
                                              <p:pRg st="13" end="13"/>
                                            </p:txEl>
                                          </p:spTgt>
                                        </p:tgtEl>
                                      </p:cBhvr>
                                      <p:to x="100000" y="100000"/>
                                    </p:animScale>
                                    <p:animScale>
                                      <p:cBhvr>
                                        <p:cTn id="166" dur="26">
                                          <p:stCondLst>
                                            <p:cond delay="1808"/>
                                          </p:stCondLst>
                                        </p:cTn>
                                        <p:tgtEl>
                                          <p:spTgt spid="4">
                                            <p:txEl>
                                              <p:pRg st="13" end="13"/>
                                            </p:txEl>
                                          </p:spTgt>
                                        </p:tgtEl>
                                      </p:cBhvr>
                                      <p:to x="100000" y="95000"/>
                                    </p:animScale>
                                    <p:animScale>
                                      <p:cBhvr>
                                        <p:cTn id="167" dur="166" decel="50000">
                                          <p:stCondLst>
                                            <p:cond delay="1834"/>
                                          </p:stCondLst>
                                        </p:cTn>
                                        <p:tgtEl>
                                          <p:spTgt spid="4">
                                            <p:txEl>
                                              <p:pRg st="13" end="13"/>
                                            </p:txEl>
                                          </p:spTgt>
                                        </p:tgtEl>
                                      </p:cBhvr>
                                      <p:to x="100000" y="100000"/>
                                    </p:animScale>
                                  </p:childTnLst>
                                </p:cTn>
                              </p:par>
                              <p:par>
                                <p:cTn id="168" presetID="26" presetClass="entr" presetSubtype="0" fill="hold" nodeType="withEffect">
                                  <p:stCondLst>
                                    <p:cond delay="0"/>
                                  </p:stCondLst>
                                  <p:childTnLst>
                                    <p:set>
                                      <p:cBhvr>
                                        <p:cTn id="169" dur="1" fill="hold">
                                          <p:stCondLst>
                                            <p:cond delay="0"/>
                                          </p:stCondLst>
                                        </p:cTn>
                                        <p:tgtEl>
                                          <p:spTgt spid="4">
                                            <p:txEl>
                                              <p:pRg st="14" end="14"/>
                                            </p:txEl>
                                          </p:spTgt>
                                        </p:tgtEl>
                                        <p:attrNameLst>
                                          <p:attrName>style.visibility</p:attrName>
                                        </p:attrNameLst>
                                      </p:cBhvr>
                                      <p:to>
                                        <p:strVal val="visible"/>
                                      </p:to>
                                    </p:set>
                                    <p:animEffect transition="in" filter="wipe(down)">
                                      <p:cBhvr>
                                        <p:cTn id="170" dur="580">
                                          <p:stCondLst>
                                            <p:cond delay="0"/>
                                          </p:stCondLst>
                                        </p:cTn>
                                        <p:tgtEl>
                                          <p:spTgt spid="4">
                                            <p:txEl>
                                              <p:pRg st="14" end="14"/>
                                            </p:txEl>
                                          </p:spTgt>
                                        </p:tgtEl>
                                      </p:cBhvr>
                                    </p:animEffect>
                                    <p:anim calcmode="lin" valueType="num">
                                      <p:cBhvr>
                                        <p:cTn id="171" dur="1822" tmFilter="0,0; 0.14,0.36; 0.43,0.73; 0.71,0.91; 1.0,1.0">
                                          <p:stCondLst>
                                            <p:cond delay="0"/>
                                          </p:stCondLst>
                                        </p:cTn>
                                        <p:tgtEl>
                                          <p:spTgt spid="4">
                                            <p:txEl>
                                              <p:pRg st="14" end="14"/>
                                            </p:txEl>
                                          </p:spTgt>
                                        </p:tgtEl>
                                        <p:attrNameLst>
                                          <p:attrName>ppt_x</p:attrName>
                                        </p:attrNameLst>
                                      </p:cBhvr>
                                      <p:tavLst>
                                        <p:tav tm="0">
                                          <p:val>
                                            <p:strVal val="#ppt_x-0.25"/>
                                          </p:val>
                                        </p:tav>
                                        <p:tav tm="100000">
                                          <p:val>
                                            <p:strVal val="#ppt_x"/>
                                          </p:val>
                                        </p:tav>
                                      </p:tavLst>
                                    </p:anim>
                                    <p:anim calcmode="lin" valueType="num">
                                      <p:cBhvr>
                                        <p:cTn id="172" dur="664" tmFilter="0.0,0.0; 0.25,0.07; 0.50,0.2; 0.75,0.467; 1.0,1.0">
                                          <p:stCondLst>
                                            <p:cond delay="0"/>
                                          </p:stCondLst>
                                        </p:cTn>
                                        <p:tgtEl>
                                          <p:spTgt spid="4">
                                            <p:txEl>
                                              <p:pRg st="14" end="14"/>
                                            </p:txEl>
                                          </p:spTgt>
                                        </p:tgtEl>
                                        <p:attrNameLst>
                                          <p:attrName>ppt_y</p:attrName>
                                        </p:attrNameLst>
                                      </p:cBhvr>
                                      <p:tavLst>
                                        <p:tav tm="0" fmla="#ppt_y-sin(pi*$)/3">
                                          <p:val>
                                            <p:fltVal val="0.5"/>
                                          </p:val>
                                        </p:tav>
                                        <p:tav tm="100000">
                                          <p:val>
                                            <p:fltVal val="1"/>
                                          </p:val>
                                        </p:tav>
                                      </p:tavLst>
                                    </p:anim>
                                    <p:anim calcmode="lin" valueType="num">
                                      <p:cBhvr>
                                        <p:cTn id="173" dur="664" tmFilter="0, 0; 0.125,0.2665; 0.25,0.4; 0.375,0.465; 0.5,0.5;  0.625,0.535; 0.75,0.6; 0.875,0.7335; 1,1">
                                          <p:stCondLst>
                                            <p:cond delay="664"/>
                                          </p:stCondLst>
                                        </p:cTn>
                                        <p:tgtEl>
                                          <p:spTgt spid="4">
                                            <p:txEl>
                                              <p:pRg st="14" end="14"/>
                                            </p:txEl>
                                          </p:spTgt>
                                        </p:tgtEl>
                                        <p:attrNameLst>
                                          <p:attrName>ppt_y</p:attrName>
                                        </p:attrNameLst>
                                      </p:cBhvr>
                                      <p:tavLst>
                                        <p:tav tm="0" fmla="#ppt_y-sin(pi*$)/9">
                                          <p:val>
                                            <p:fltVal val="0"/>
                                          </p:val>
                                        </p:tav>
                                        <p:tav tm="100000">
                                          <p:val>
                                            <p:fltVal val="1"/>
                                          </p:val>
                                        </p:tav>
                                      </p:tavLst>
                                    </p:anim>
                                    <p:anim calcmode="lin" valueType="num">
                                      <p:cBhvr>
                                        <p:cTn id="174" dur="332" tmFilter="0, 0; 0.125,0.2665; 0.25,0.4; 0.375,0.465; 0.5,0.5;  0.625,0.535; 0.75,0.6; 0.875,0.7335; 1,1">
                                          <p:stCondLst>
                                            <p:cond delay="1324"/>
                                          </p:stCondLst>
                                        </p:cTn>
                                        <p:tgtEl>
                                          <p:spTgt spid="4">
                                            <p:txEl>
                                              <p:pRg st="14" end="14"/>
                                            </p:txEl>
                                          </p:spTgt>
                                        </p:tgtEl>
                                        <p:attrNameLst>
                                          <p:attrName>ppt_y</p:attrName>
                                        </p:attrNameLst>
                                      </p:cBhvr>
                                      <p:tavLst>
                                        <p:tav tm="0" fmla="#ppt_y-sin(pi*$)/27">
                                          <p:val>
                                            <p:fltVal val="0"/>
                                          </p:val>
                                        </p:tav>
                                        <p:tav tm="100000">
                                          <p:val>
                                            <p:fltVal val="1"/>
                                          </p:val>
                                        </p:tav>
                                      </p:tavLst>
                                    </p:anim>
                                    <p:anim calcmode="lin" valueType="num">
                                      <p:cBhvr>
                                        <p:cTn id="175" dur="164" tmFilter="0, 0; 0.125,0.2665; 0.25,0.4; 0.375,0.465; 0.5,0.5;  0.625,0.535; 0.75,0.6; 0.875,0.7335; 1,1">
                                          <p:stCondLst>
                                            <p:cond delay="1656"/>
                                          </p:stCondLst>
                                        </p:cTn>
                                        <p:tgtEl>
                                          <p:spTgt spid="4">
                                            <p:txEl>
                                              <p:pRg st="14" end="14"/>
                                            </p:txEl>
                                          </p:spTgt>
                                        </p:tgtEl>
                                        <p:attrNameLst>
                                          <p:attrName>ppt_y</p:attrName>
                                        </p:attrNameLst>
                                      </p:cBhvr>
                                      <p:tavLst>
                                        <p:tav tm="0" fmla="#ppt_y-sin(pi*$)/81">
                                          <p:val>
                                            <p:fltVal val="0"/>
                                          </p:val>
                                        </p:tav>
                                        <p:tav tm="100000">
                                          <p:val>
                                            <p:fltVal val="1"/>
                                          </p:val>
                                        </p:tav>
                                      </p:tavLst>
                                    </p:anim>
                                    <p:animScale>
                                      <p:cBhvr>
                                        <p:cTn id="176" dur="26">
                                          <p:stCondLst>
                                            <p:cond delay="650"/>
                                          </p:stCondLst>
                                        </p:cTn>
                                        <p:tgtEl>
                                          <p:spTgt spid="4">
                                            <p:txEl>
                                              <p:pRg st="14" end="14"/>
                                            </p:txEl>
                                          </p:spTgt>
                                        </p:tgtEl>
                                      </p:cBhvr>
                                      <p:to x="100000" y="60000"/>
                                    </p:animScale>
                                    <p:animScale>
                                      <p:cBhvr>
                                        <p:cTn id="177" dur="166" decel="50000">
                                          <p:stCondLst>
                                            <p:cond delay="676"/>
                                          </p:stCondLst>
                                        </p:cTn>
                                        <p:tgtEl>
                                          <p:spTgt spid="4">
                                            <p:txEl>
                                              <p:pRg st="14" end="14"/>
                                            </p:txEl>
                                          </p:spTgt>
                                        </p:tgtEl>
                                      </p:cBhvr>
                                      <p:to x="100000" y="100000"/>
                                    </p:animScale>
                                    <p:animScale>
                                      <p:cBhvr>
                                        <p:cTn id="178" dur="26">
                                          <p:stCondLst>
                                            <p:cond delay="1312"/>
                                          </p:stCondLst>
                                        </p:cTn>
                                        <p:tgtEl>
                                          <p:spTgt spid="4">
                                            <p:txEl>
                                              <p:pRg st="14" end="14"/>
                                            </p:txEl>
                                          </p:spTgt>
                                        </p:tgtEl>
                                      </p:cBhvr>
                                      <p:to x="100000" y="80000"/>
                                    </p:animScale>
                                    <p:animScale>
                                      <p:cBhvr>
                                        <p:cTn id="179" dur="166" decel="50000">
                                          <p:stCondLst>
                                            <p:cond delay="1338"/>
                                          </p:stCondLst>
                                        </p:cTn>
                                        <p:tgtEl>
                                          <p:spTgt spid="4">
                                            <p:txEl>
                                              <p:pRg st="14" end="14"/>
                                            </p:txEl>
                                          </p:spTgt>
                                        </p:tgtEl>
                                      </p:cBhvr>
                                      <p:to x="100000" y="100000"/>
                                    </p:animScale>
                                    <p:animScale>
                                      <p:cBhvr>
                                        <p:cTn id="180" dur="26">
                                          <p:stCondLst>
                                            <p:cond delay="1642"/>
                                          </p:stCondLst>
                                        </p:cTn>
                                        <p:tgtEl>
                                          <p:spTgt spid="4">
                                            <p:txEl>
                                              <p:pRg st="14" end="14"/>
                                            </p:txEl>
                                          </p:spTgt>
                                        </p:tgtEl>
                                      </p:cBhvr>
                                      <p:to x="100000" y="90000"/>
                                    </p:animScale>
                                    <p:animScale>
                                      <p:cBhvr>
                                        <p:cTn id="181" dur="166" decel="50000">
                                          <p:stCondLst>
                                            <p:cond delay="1668"/>
                                          </p:stCondLst>
                                        </p:cTn>
                                        <p:tgtEl>
                                          <p:spTgt spid="4">
                                            <p:txEl>
                                              <p:pRg st="14" end="14"/>
                                            </p:txEl>
                                          </p:spTgt>
                                        </p:tgtEl>
                                      </p:cBhvr>
                                      <p:to x="100000" y="100000"/>
                                    </p:animScale>
                                    <p:animScale>
                                      <p:cBhvr>
                                        <p:cTn id="182" dur="26">
                                          <p:stCondLst>
                                            <p:cond delay="1808"/>
                                          </p:stCondLst>
                                        </p:cTn>
                                        <p:tgtEl>
                                          <p:spTgt spid="4">
                                            <p:txEl>
                                              <p:pRg st="14" end="14"/>
                                            </p:txEl>
                                          </p:spTgt>
                                        </p:tgtEl>
                                      </p:cBhvr>
                                      <p:to x="100000" y="95000"/>
                                    </p:animScale>
                                    <p:animScale>
                                      <p:cBhvr>
                                        <p:cTn id="183" dur="166" decel="50000">
                                          <p:stCondLst>
                                            <p:cond delay="1834"/>
                                          </p:stCondLst>
                                        </p:cTn>
                                        <p:tgtEl>
                                          <p:spTgt spid="4">
                                            <p:txEl>
                                              <p:pRg st="14" end="1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7056"/>
            <a:ext cx="12192000" cy="5472544"/>
          </a:xfrm>
        </p:spPr>
        <p:txBody>
          <a:bodyPr>
            <a:normAutofit/>
          </a:bodyPr>
          <a:lstStyle/>
          <a:p>
            <a:pPr marL="0" lvl="0" indent="0">
              <a:buNone/>
            </a:pPr>
            <a:r>
              <a:rPr lang="en-US" dirty="0"/>
              <a:t>DIVISION METHOD:</a:t>
            </a:r>
          </a:p>
          <a:p>
            <a:pPr algn="just"/>
            <a:r>
              <a:rPr lang="en-US" sz="1800" dirty="0"/>
              <a:t>Suppose we have to find the HCF of two given numbers. Divide the larger number by the smaller one. Now, divide the divisor by the remainder. Repeat the process of dividing the preceding number by the remainder last obtained till zero is obtained as remainder. The last divisor is the required HCF.</a:t>
            </a:r>
          </a:p>
          <a:p>
            <a:pPr marL="0" indent="0">
              <a:buNone/>
            </a:pPr>
            <a:r>
              <a:rPr lang="en-US" sz="1800" dirty="0"/>
              <a:t>Ex: </a:t>
            </a:r>
          </a:p>
          <a:p>
            <a:pPr marL="0" indent="0">
              <a:buNone/>
            </a:pPr>
            <a:r>
              <a:rPr lang="en-US" sz="1800" dirty="0"/>
              <a:t>Find the HCF of 513 &amp; 81.</a:t>
            </a:r>
          </a:p>
          <a:p>
            <a:pPr marL="0" indent="0">
              <a:buNone/>
            </a:pPr>
            <a:r>
              <a:rPr lang="en-US" sz="1800" dirty="0"/>
              <a:t>Sol: Therefore, HCF of given number = 27(last divisor)</a:t>
            </a:r>
          </a:p>
          <a:p>
            <a:pPr marL="0" indent="0">
              <a:buNone/>
            </a:pPr>
            <a:endParaRPr lang="en-US" sz="1800" dirty="0"/>
          </a:p>
          <a:p>
            <a:pPr marL="0" indent="0">
              <a:buNone/>
            </a:pPr>
            <a:r>
              <a:rPr lang="en-US" dirty="0"/>
              <a:t>FINDING THE H.C.F. OF MORE THAN TWO NUMBERS:</a:t>
            </a:r>
          </a:p>
          <a:p>
            <a:pPr algn="just"/>
            <a:r>
              <a:rPr lang="en-US" sz="1800" dirty="0"/>
              <a:t>Suppose we have to find the HCF of three numbers. Then, HCF of [(HCF of any two  numbers) &amp; (the third number)] gives the HCF of three given numbers.</a:t>
            </a:r>
          </a:p>
          <a:p>
            <a:pPr algn="just"/>
            <a:r>
              <a:rPr lang="en-US" sz="1800" dirty="0"/>
              <a:t>Similarly the HCF of more than three numbers may be obtained.</a:t>
            </a:r>
          </a:p>
          <a:p>
            <a:pPr marL="0" indent="0">
              <a:buNone/>
            </a:pPr>
            <a:r>
              <a:rPr lang="en-US" sz="1800" dirty="0"/>
              <a:t>Ex: </a:t>
            </a:r>
          </a:p>
          <a:p>
            <a:pPr marL="0" indent="0">
              <a:buNone/>
            </a:pPr>
            <a:r>
              <a:rPr lang="en-US" sz="1800" dirty="0"/>
              <a:t>Find the HCF of 513, 1134, 1215.</a:t>
            </a:r>
          </a:p>
          <a:p>
            <a:pPr marL="0" indent="0">
              <a:buNone/>
            </a:pPr>
            <a:r>
              <a:rPr lang="en-US" sz="1800" dirty="0"/>
              <a:t>Sol: Therefore HCF of the given number is 27</a:t>
            </a:r>
          </a:p>
          <a:p>
            <a:pPr marL="0" indent="0" algn="just">
              <a:buNone/>
            </a:pPr>
            <a:endParaRPr lang="en-US" dirty="0"/>
          </a:p>
        </p:txBody>
      </p:sp>
    </p:spTree>
    <p:extLst>
      <p:ext uri="{BB962C8B-B14F-4D97-AF65-F5344CB8AC3E}">
        <p14:creationId xmlns:p14="http://schemas.microsoft.com/office/powerpoint/2010/main" xmlns="" val="107281666"/>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arn(inVertic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heel(1)">
                                      <p:cBhvr>
                                        <p:cTn id="30" dur="2000"/>
                                        <p:tgtEl>
                                          <p:spTgt spid="3">
                                            <p:txEl>
                                              <p:pRg st="2" end="2"/>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heel(1)">
                                      <p:cBhvr>
                                        <p:cTn id="33" dur="2000"/>
                                        <p:tgtEl>
                                          <p:spTgt spid="3">
                                            <p:txEl>
                                              <p:pRg st="3" end="3"/>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heel(1)">
                                      <p:cBhvr>
                                        <p:cTn id="36" dur="20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1000"/>
                                        <p:tgtEl>
                                          <p:spTgt spid="3">
                                            <p:txEl>
                                              <p:pRg st="10" end="10"/>
                                            </p:txEl>
                                          </p:spTgt>
                                        </p:tgtEl>
                                      </p:cBhvr>
                                    </p:animEffect>
                                    <p:anim calcmode="lin" valueType="num">
                                      <p:cBhvr>
                                        <p:cTn id="6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1000"/>
                                        <p:tgtEl>
                                          <p:spTgt spid="3">
                                            <p:txEl>
                                              <p:pRg st="11" end="11"/>
                                            </p:txEl>
                                          </p:spTgt>
                                        </p:tgtEl>
                                      </p:cBhvr>
                                    </p:animEffect>
                                    <p:anim calcmode="lin" valueType="num">
                                      <p:cBhvr>
                                        <p:cTn id="6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57972"/>
            <a:ext cx="8610600" cy="1293028"/>
          </a:xfrm>
        </p:spPr>
        <p:txBody>
          <a:bodyPr>
            <a:normAutofit/>
          </a:bodyPr>
          <a:lstStyle/>
          <a:p>
            <a:r>
              <a:rPr lang="en-US" dirty="0"/>
              <a:t>LEAST COMMON MULTIPLE (L.C.M)</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14746" y="1475510"/>
                <a:ext cx="11977254" cy="5521036"/>
              </a:xfrm>
            </p:spPr>
            <p:txBody>
              <a:bodyPr>
                <a:normAutofit/>
              </a:bodyPr>
              <a:lstStyle/>
              <a:p>
                <a:pPr marL="457200" indent="-457200">
                  <a:buFont typeface="+mj-lt"/>
                  <a:buAutoNum type="alphaLcParenR"/>
                </a:pPr>
                <a:r>
                  <a:rPr lang="en-US" dirty="0"/>
                  <a:t>The least number which is exactly divisible by each one of the given numbers is called L.C.M.</a:t>
                </a:r>
              </a:p>
              <a:p>
                <a:pPr lvl="1"/>
                <a:r>
                  <a:rPr lang="en-US" dirty="0"/>
                  <a:t>Factorization method of finding L.C.M:</a:t>
                </a:r>
              </a:p>
              <a:p>
                <a:pPr lvl="1"/>
                <a:r>
                  <a:rPr lang="en-US" dirty="0"/>
                  <a:t>Resolve each one of the given numbers into a product of prime factors. Then L.C.M is the product of highest power of all the factors.</a:t>
                </a:r>
              </a:p>
              <a:p>
                <a:pPr marL="0" indent="0">
                  <a:buNone/>
                </a:pPr>
                <a:r>
                  <a:rPr lang="en-US" dirty="0"/>
                  <a:t>Ex: 	</a:t>
                </a:r>
                <a:r>
                  <a:rPr lang="en-US" sz="1800" dirty="0"/>
                  <a:t>Find the LCM of 72, 108, 2100.</a:t>
                </a:r>
              </a:p>
              <a:p>
                <a:pPr marL="0" indent="0">
                  <a:buNone/>
                </a:pPr>
                <a:r>
                  <a:rPr lang="en-US" sz="1800" dirty="0"/>
                  <a:t>	Sol: 72=</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3</m:t>
                        </m:r>
                      </m:sup>
                    </m:sSup>
                    <m:r>
                      <a:rPr lang="en-US" sz="1800" i="1">
                        <a:latin typeface="Cambria Math" panose="02040503050406030204" pitchFamily="18" charset="0"/>
                      </a:rPr>
                      <m:t>𝑥</m:t>
                    </m:r>
                    <m:sSup>
                      <m:sSupPr>
                        <m:ctrlPr>
                          <a:rPr lang="en-US" sz="1800" i="1">
                            <a:latin typeface="Cambria Math" panose="02040503050406030204" pitchFamily="18" charset="0"/>
                          </a:rPr>
                        </m:ctrlPr>
                      </m:sSupPr>
                      <m:e>
                        <m:r>
                          <a:rPr lang="en-US" sz="1800" i="1">
                            <a:latin typeface="Cambria Math" panose="02040503050406030204" pitchFamily="18" charset="0"/>
                          </a:rPr>
                          <m:t>3</m:t>
                        </m:r>
                      </m:e>
                      <m:sup>
                        <m:r>
                          <a:rPr lang="en-US" sz="1800" i="1">
                            <a:latin typeface="Cambria Math" panose="02040503050406030204" pitchFamily="18" charset="0"/>
                          </a:rPr>
                          <m:t>2</m:t>
                        </m:r>
                      </m:sup>
                    </m:sSup>
                  </m:oMath>
                </a14:m>
                <a:r>
                  <a:rPr lang="en-US" sz="1800" dirty="0"/>
                  <a:t>, 108=</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3</m:t>
                        </m:r>
                      </m:e>
                      <m:sup>
                        <m:r>
                          <a:rPr lang="en-US" sz="1800" i="1">
                            <a:latin typeface="Cambria Math" panose="02040503050406030204" pitchFamily="18" charset="0"/>
                          </a:rPr>
                          <m:t>3</m:t>
                        </m:r>
                      </m:sup>
                    </m:sSup>
                    <m:r>
                      <a:rPr lang="en-US" sz="1800" i="1">
                        <a:latin typeface="Cambria Math" panose="02040503050406030204" pitchFamily="18" charset="0"/>
                      </a:rPr>
                      <m:t>𝑥</m:t>
                    </m:r>
                    <m:sSup>
                      <m:sSupPr>
                        <m:ctrlPr>
                          <a:rPr lang="en-US"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2</m:t>
                        </m:r>
                      </m:sup>
                    </m:sSup>
                    <m:r>
                      <a:rPr lang="en-US" sz="1800" i="1">
                        <a:latin typeface="Cambria Math" panose="02040503050406030204" pitchFamily="18" charset="0"/>
                      </a:rPr>
                      <m:t>, 2100=</m:t>
                    </m:r>
                    <m:sSup>
                      <m:sSupPr>
                        <m:ctrlPr>
                          <a:rPr lang="en-US" sz="1800" i="1">
                            <a:latin typeface="Cambria Math" panose="02040503050406030204" pitchFamily="18" charset="0"/>
                          </a:rPr>
                        </m:ctrlPr>
                      </m:sSupPr>
                      <m:e>
                        <m:r>
                          <a:rPr lang="en-US" sz="1800" i="1">
                            <a:latin typeface="Cambria Math" panose="02040503050406030204" pitchFamily="18" charset="0"/>
                          </a:rPr>
                          <m:t>2</m:t>
                        </m:r>
                      </m:e>
                      <m:sup>
                        <m:r>
                          <a:rPr lang="en-US" sz="1800" i="1">
                            <a:latin typeface="Cambria Math" panose="02040503050406030204" pitchFamily="18" charset="0"/>
                          </a:rPr>
                          <m:t>2</m:t>
                        </m:r>
                      </m:sup>
                    </m:sSup>
                    <m:r>
                      <a:rPr lang="en-US" sz="1800" i="1">
                        <a:latin typeface="Cambria Math" panose="02040503050406030204" pitchFamily="18" charset="0"/>
                      </a:rPr>
                      <m:t>𝑥</m:t>
                    </m:r>
                    <m:r>
                      <a:rPr lang="en-US" sz="1800" i="1">
                        <a:latin typeface="Cambria Math" panose="02040503050406030204" pitchFamily="18" charset="0"/>
                      </a:rPr>
                      <m:t>3</m:t>
                    </m:r>
                    <m:sSup>
                      <m:sSupPr>
                        <m:ctrlPr>
                          <a:rPr lang="en-US" sz="1800" i="1">
                            <a:latin typeface="Cambria Math" panose="02040503050406030204" pitchFamily="18" charset="0"/>
                          </a:rPr>
                        </m:ctrlPr>
                      </m:sSupPr>
                      <m:e>
                        <m:r>
                          <a:rPr lang="en-US" sz="1800" i="1">
                            <a:latin typeface="Cambria Math" panose="02040503050406030204" pitchFamily="18" charset="0"/>
                          </a:rPr>
                          <m:t>𝑥</m:t>
                        </m:r>
                        <m:r>
                          <a:rPr lang="en-US" sz="1800" i="1">
                            <a:latin typeface="Cambria Math" panose="02040503050406030204" pitchFamily="18" charset="0"/>
                          </a:rPr>
                          <m:t>5</m:t>
                        </m:r>
                      </m:e>
                      <m:sup>
                        <m:r>
                          <a:rPr lang="en-US" sz="1800" i="1">
                            <a:latin typeface="Cambria Math" panose="02040503050406030204" pitchFamily="18" charset="0"/>
                          </a:rPr>
                          <m:t>2</m:t>
                        </m:r>
                      </m:sup>
                    </m:sSup>
                    <m:r>
                      <a:rPr lang="en-US" sz="1800" i="1">
                        <a:latin typeface="Cambria Math" panose="02040503050406030204" pitchFamily="18" charset="0"/>
                      </a:rPr>
                      <m:t>𝑥</m:t>
                    </m:r>
                    <m:r>
                      <a:rPr lang="en-US" sz="1800" i="1">
                        <a:latin typeface="Cambria Math" panose="02040503050406030204" pitchFamily="18" charset="0"/>
                      </a:rPr>
                      <m:t>7</m:t>
                    </m:r>
                  </m:oMath>
                </a14:m>
                <a:endParaRPr lang="en-US" sz="1800" dirty="0"/>
              </a:p>
              <a:p>
                <a:pPr marL="0" indent="0">
                  <a:buNone/>
                </a:pPr>
                <a:r>
                  <a:rPr lang="en-US" sz="1800" dirty="0"/>
                  <a:t>	Therefore, LCM= 2^3*3^3*5^2*7=37800</a:t>
                </a:r>
              </a:p>
              <a:p>
                <a:pPr marL="0" indent="0">
                  <a:buNone/>
                </a:pPr>
                <a:endParaRPr lang="en-US" sz="1800" dirty="0"/>
              </a:p>
              <a:p>
                <a:pPr marL="0" lvl="0" indent="0">
                  <a:buNone/>
                </a:pPr>
                <a:r>
                  <a:rPr lang="en-US" dirty="0"/>
                  <a:t>b) Common Division Method (Short - cut method) of finding L.C.M.:</a:t>
                </a:r>
              </a:p>
              <a:p>
                <a:r>
                  <a:rPr lang="en-US" dirty="0"/>
                  <a:t>Arrange the given numbers in a row in any order. Divide by a number which divides exactly at least two of the given numbers and carry forward the numbers which are not divisible. Repeat the above process till no two of the numbers are divisible by the same number except 1. The product of the divisors and the undivided numbers is the required LCM of the given numbers.</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14746" y="1475510"/>
                <a:ext cx="11977254" cy="5521036"/>
              </a:xfrm>
              <a:blipFill>
                <a:blip r:embed="rId2"/>
                <a:stretch>
                  <a:fillRect l="-662" t="-1435" r="-305"/>
                </a:stretch>
              </a:blipFill>
            </p:spPr>
            <p:txBody>
              <a:bodyPr/>
              <a:lstStyle/>
              <a:p>
                <a:r>
                  <a:rPr lang="en-IN">
                    <a:noFill/>
                  </a:rPr>
                  <a:t> </a:t>
                </a:r>
              </a:p>
            </p:txBody>
          </p:sp>
        </mc:Fallback>
      </mc:AlternateContent>
    </p:spTree>
    <p:extLst>
      <p:ext uri="{BB962C8B-B14F-4D97-AF65-F5344CB8AC3E}">
        <p14:creationId xmlns:p14="http://schemas.microsoft.com/office/powerpoint/2010/main" xmlns="" val="607375191"/>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1" end="1"/>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p:cTn id="3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500"/>
                                        <p:tgtEl>
                                          <p:spTgt spid="3">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500"/>
                                        <p:tgtEl>
                                          <p:spTgt spid="3">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wipe(down)">
                                      <p:cBhvr>
                                        <p:cTn id="56" dur="580">
                                          <p:stCondLst>
                                            <p:cond delay="0"/>
                                          </p:stCondLst>
                                        </p:cTn>
                                        <p:tgtEl>
                                          <p:spTgt spid="3">
                                            <p:txEl>
                                              <p:pRg st="7" end="7"/>
                                            </p:txEl>
                                          </p:spTgt>
                                        </p:tgtEl>
                                      </p:cBhvr>
                                    </p:animEffect>
                                    <p:anim calcmode="lin" valueType="num">
                                      <p:cBhvr>
                                        <p:cTn id="57"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3">
                                            <p:txEl>
                                              <p:pRg st="7" end="7"/>
                                            </p:txEl>
                                          </p:spTgt>
                                        </p:tgtEl>
                                      </p:cBhvr>
                                      <p:to x="100000" y="60000"/>
                                    </p:animScale>
                                    <p:animScale>
                                      <p:cBhvr>
                                        <p:cTn id="63" dur="166" decel="50000">
                                          <p:stCondLst>
                                            <p:cond delay="676"/>
                                          </p:stCondLst>
                                        </p:cTn>
                                        <p:tgtEl>
                                          <p:spTgt spid="3">
                                            <p:txEl>
                                              <p:pRg st="7" end="7"/>
                                            </p:txEl>
                                          </p:spTgt>
                                        </p:tgtEl>
                                      </p:cBhvr>
                                      <p:to x="100000" y="100000"/>
                                    </p:animScale>
                                    <p:animScale>
                                      <p:cBhvr>
                                        <p:cTn id="64" dur="26">
                                          <p:stCondLst>
                                            <p:cond delay="1312"/>
                                          </p:stCondLst>
                                        </p:cTn>
                                        <p:tgtEl>
                                          <p:spTgt spid="3">
                                            <p:txEl>
                                              <p:pRg st="7" end="7"/>
                                            </p:txEl>
                                          </p:spTgt>
                                        </p:tgtEl>
                                      </p:cBhvr>
                                      <p:to x="100000" y="80000"/>
                                    </p:animScale>
                                    <p:animScale>
                                      <p:cBhvr>
                                        <p:cTn id="65" dur="166" decel="50000">
                                          <p:stCondLst>
                                            <p:cond delay="1338"/>
                                          </p:stCondLst>
                                        </p:cTn>
                                        <p:tgtEl>
                                          <p:spTgt spid="3">
                                            <p:txEl>
                                              <p:pRg st="7" end="7"/>
                                            </p:txEl>
                                          </p:spTgt>
                                        </p:tgtEl>
                                      </p:cBhvr>
                                      <p:to x="100000" y="100000"/>
                                    </p:animScale>
                                    <p:animScale>
                                      <p:cBhvr>
                                        <p:cTn id="66" dur="26">
                                          <p:stCondLst>
                                            <p:cond delay="1642"/>
                                          </p:stCondLst>
                                        </p:cTn>
                                        <p:tgtEl>
                                          <p:spTgt spid="3">
                                            <p:txEl>
                                              <p:pRg st="7" end="7"/>
                                            </p:txEl>
                                          </p:spTgt>
                                        </p:tgtEl>
                                      </p:cBhvr>
                                      <p:to x="100000" y="90000"/>
                                    </p:animScale>
                                    <p:animScale>
                                      <p:cBhvr>
                                        <p:cTn id="67" dur="166" decel="50000">
                                          <p:stCondLst>
                                            <p:cond delay="1668"/>
                                          </p:stCondLst>
                                        </p:cTn>
                                        <p:tgtEl>
                                          <p:spTgt spid="3">
                                            <p:txEl>
                                              <p:pRg st="7" end="7"/>
                                            </p:txEl>
                                          </p:spTgt>
                                        </p:tgtEl>
                                      </p:cBhvr>
                                      <p:to x="100000" y="100000"/>
                                    </p:animScale>
                                    <p:animScale>
                                      <p:cBhvr>
                                        <p:cTn id="68" dur="26">
                                          <p:stCondLst>
                                            <p:cond delay="1808"/>
                                          </p:stCondLst>
                                        </p:cTn>
                                        <p:tgtEl>
                                          <p:spTgt spid="3">
                                            <p:txEl>
                                              <p:pRg st="7" end="7"/>
                                            </p:txEl>
                                          </p:spTgt>
                                        </p:tgtEl>
                                      </p:cBhvr>
                                      <p:to x="100000" y="95000"/>
                                    </p:animScale>
                                    <p:animScale>
                                      <p:cBhvr>
                                        <p:cTn id="69" dur="166" decel="50000">
                                          <p:stCondLst>
                                            <p:cond delay="1834"/>
                                          </p:stCondLst>
                                        </p:cTn>
                                        <p:tgtEl>
                                          <p:spTgt spid="3">
                                            <p:txEl>
                                              <p:pRg st="7" end="7"/>
                                            </p:txEl>
                                          </p:spTgt>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nodeType="click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7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103909" y="1437178"/>
                <a:ext cx="10820400" cy="5222240"/>
              </a:xfrm>
            </p:spPr>
            <p:txBody>
              <a:bodyPr>
                <a:normAutofit/>
              </a:bodyPr>
              <a:lstStyle/>
              <a:p>
                <a:pPr marL="457200" indent="-457200">
                  <a:buAutoNum type="arabicParenR"/>
                </a:pPr>
                <a:r>
                  <a:rPr lang="en-US" sz="2000" dirty="0"/>
                  <a:t>Find the LCM of 16, 24, 36 &amp; 54.</a:t>
                </a:r>
              </a:p>
              <a:p>
                <a:pPr marL="0" indent="0">
                  <a:buNone/>
                </a:pPr>
                <a:r>
                  <a:rPr lang="en-US" sz="2000" dirty="0"/>
                  <a:t>Sol: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1800" dirty="0"/>
                  <a:t>Therefore, L.C.M = 2x2x2x3x3x2x3= 432.</a:t>
                </a:r>
              </a:p>
              <a:p>
                <a:pPr marL="0" indent="0">
                  <a:buNone/>
                </a:pPr>
                <a:endParaRPr lang="en-US" sz="1800" dirty="0"/>
              </a:p>
              <a:p>
                <a:pPr marL="0" lvl="0" indent="0">
                  <a:buNone/>
                </a:pPr>
                <a:r>
                  <a:rPr lang="en-US" sz="1800" dirty="0"/>
                  <a:t>2) </a:t>
                </a:r>
                <a:r>
                  <a:rPr lang="en-US" sz="2000" dirty="0"/>
                  <a:t>Find the LCM of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2</m:t>
                        </m:r>
                      </m:sup>
                    </m:sSup>
                    <m:r>
                      <a:rPr lang="en-US" sz="2000" i="1">
                        <a:latin typeface="Cambria Math" panose="02040503050406030204" pitchFamily="18" charset="0"/>
                      </a:rPr>
                      <m:t>𝑥</m:t>
                    </m:r>
                    <m:sSup>
                      <m:sSupPr>
                        <m:ctrlPr>
                          <a:rPr lang="en-US" sz="2000" i="1">
                            <a:latin typeface="Cambria Math" panose="02040503050406030204" pitchFamily="18" charset="0"/>
                          </a:rPr>
                        </m:ctrlPr>
                      </m:sSupPr>
                      <m:e>
                        <m:r>
                          <a:rPr lang="en-US" sz="2000" i="1">
                            <a:latin typeface="Cambria Math" panose="02040503050406030204" pitchFamily="18" charset="0"/>
                          </a:rPr>
                          <m:t>3</m:t>
                        </m:r>
                      </m:e>
                      <m:sup>
                        <m:r>
                          <a:rPr lang="en-US" sz="2000" i="1">
                            <a:latin typeface="Cambria Math" panose="02040503050406030204" pitchFamily="18" charset="0"/>
                          </a:rPr>
                          <m:t>3</m:t>
                        </m:r>
                      </m:sup>
                    </m:sSup>
                    <m:r>
                      <a:rPr lang="en-US" sz="2000" i="1">
                        <a:latin typeface="Cambria Math" panose="02040503050406030204" pitchFamily="18" charset="0"/>
                      </a:rPr>
                      <m:t>𝑥</m:t>
                    </m:r>
                    <m:r>
                      <a:rPr lang="en-US" sz="2000" i="1">
                        <a:latin typeface="Cambria Math" panose="02040503050406030204" pitchFamily="18" charset="0"/>
                      </a:rPr>
                      <m:t>5</m:t>
                    </m:r>
                    <m:r>
                      <a:rPr lang="en-US" sz="2000" i="1">
                        <a:latin typeface="Cambria Math" panose="02040503050406030204" pitchFamily="18" charset="0"/>
                      </a:rPr>
                      <m:t>𝑥</m:t>
                    </m:r>
                    <m:sSup>
                      <m:sSupPr>
                        <m:ctrlPr>
                          <a:rPr lang="en-US" sz="2000" i="1">
                            <a:latin typeface="Cambria Math" panose="02040503050406030204" pitchFamily="18" charset="0"/>
                          </a:rPr>
                        </m:ctrlPr>
                      </m:sSupPr>
                      <m:e>
                        <m:r>
                          <a:rPr lang="en-US" sz="2000" i="1">
                            <a:latin typeface="Cambria Math" panose="02040503050406030204" pitchFamily="18" charset="0"/>
                          </a:rPr>
                          <m:t>7</m:t>
                        </m:r>
                      </m:e>
                      <m:sup>
                        <m:r>
                          <a:rPr lang="en-US" sz="2000" i="1">
                            <a:latin typeface="Cambria Math" panose="02040503050406030204" pitchFamily="18" charset="0"/>
                          </a:rPr>
                          <m:t>2</m:t>
                        </m:r>
                      </m:sup>
                    </m:sSup>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3</m:t>
                        </m:r>
                      </m:sup>
                    </m:sSup>
                    <m:sSup>
                      <m:sSupPr>
                        <m:ctrlPr>
                          <a:rPr lang="en-US" sz="2000" i="1">
                            <a:latin typeface="Cambria Math" panose="02040503050406030204" pitchFamily="18" charset="0"/>
                          </a:rPr>
                        </m:ctrlPr>
                      </m:sSupPr>
                      <m:e>
                        <m:r>
                          <a:rPr lang="en-US" sz="2000" i="1">
                            <a:latin typeface="Cambria Math" panose="02040503050406030204" pitchFamily="18" charset="0"/>
                          </a:rPr>
                          <m:t>𝑥</m:t>
                        </m:r>
                        <m:r>
                          <a:rPr lang="en-US" sz="2000" i="1">
                            <a:latin typeface="Cambria Math" panose="02040503050406030204" pitchFamily="18" charset="0"/>
                          </a:rPr>
                          <m:t>3</m:t>
                        </m:r>
                      </m:e>
                      <m:sup>
                        <m:r>
                          <a:rPr lang="en-US" sz="2000" i="1">
                            <a:latin typeface="Cambria Math" panose="02040503050406030204" pitchFamily="18" charset="0"/>
                          </a:rPr>
                          <m:t>2</m:t>
                        </m:r>
                      </m:sup>
                    </m:sSup>
                    <m:r>
                      <a:rPr lang="en-US" sz="2000" i="1">
                        <a:latin typeface="Cambria Math" panose="02040503050406030204" pitchFamily="18" charset="0"/>
                      </a:rPr>
                      <m:t>𝑥</m:t>
                    </m:r>
                    <m:sSup>
                      <m:sSupPr>
                        <m:ctrlPr>
                          <a:rPr lang="en-US" sz="2000" i="1">
                            <a:latin typeface="Cambria Math" panose="02040503050406030204" pitchFamily="18" charset="0"/>
                          </a:rPr>
                        </m:ctrlPr>
                      </m:sSupPr>
                      <m:e>
                        <m:r>
                          <a:rPr lang="en-US" sz="2000" i="1">
                            <a:latin typeface="Cambria Math" panose="02040503050406030204" pitchFamily="18" charset="0"/>
                          </a:rPr>
                          <m:t>5</m:t>
                        </m:r>
                      </m:e>
                      <m:sup>
                        <m:r>
                          <a:rPr lang="en-US" sz="2000" i="1">
                            <a:latin typeface="Cambria Math" panose="02040503050406030204" pitchFamily="18" charset="0"/>
                          </a:rPr>
                          <m:t>2</m:t>
                        </m:r>
                      </m:sup>
                    </m:sSup>
                    <m:r>
                      <a:rPr lang="en-US" sz="2000" i="1">
                        <a:latin typeface="Cambria Math" panose="02040503050406030204" pitchFamily="18" charset="0"/>
                      </a:rPr>
                      <m:t>𝑥</m:t>
                    </m:r>
                    <m:sSup>
                      <m:sSupPr>
                        <m:ctrlPr>
                          <a:rPr lang="en-US" sz="2000" i="1">
                            <a:latin typeface="Cambria Math" panose="02040503050406030204" pitchFamily="18" charset="0"/>
                          </a:rPr>
                        </m:ctrlPr>
                      </m:sSupPr>
                      <m:e>
                        <m:r>
                          <a:rPr lang="en-US" sz="2000" i="1">
                            <a:latin typeface="Cambria Math" panose="02040503050406030204" pitchFamily="18" charset="0"/>
                          </a:rPr>
                          <m:t>7</m:t>
                        </m:r>
                      </m:e>
                      <m:sup>
                        <m:r>
                          <a:rPr lang="en-US" sz="2000" i="1">
                            <a:latin typeface="Cambria Math" panose="02040503050406030204" pitchFamily="18" charset="0"/>
                          </a:rPr>
                          <m:t>4</m:t>
                        </m:r>
                      </m:sup>
                    </m:sSup>
                    <m:r>
                      <a:rPr lang="en-US" sz="2000" i="1">
                        <a:latin typeface="Cambria Math" panose="02040503050406030204" pitchFamily="18" charset="0"/>
                      </a:rPr>
                      <m:t> &amp; 2</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𝑥</m:t>
                    </m:r>
                    <m:sSup>
                      <m:sSupPr>
                        <m:ctrlPr>
                          <a:rPr lang="en-US" sz="2000" i="1">
                            <a:latin typeface="Cambria Math" panose="02040503050406030204" pitchFamily="18" charset="0"/>
                          </a:rPr>
                        </m:ctrlPr>
                      </m:sSupPr>
                      <m:e>
                        <m:r>
                          <a:rPr lang="en-US" sz="2000" i="1">
                            <a:latin typeface="Cambria Math" panose="02040503050406030204" pitchFamily="18" charset="0"/>
                          </a:rPr>
                          <m:t>5</m:t>
                        </m:r>
                      </m:e>
                      <m:sup>
                        <m:r>
                          <a:rPr lang="en-US" sz="2000" i="1">
                            <a:latin typeface="Cambria Math" panose="02040503050406030204" pitchFamily="18" charset="0"/>
                          </a:rPr>
                          <m:t>3</m:t>
                        </m:r>
                      </m:sup>
                    </m:sSup>
                    <m:r>
                      <a:rPr lang="en-US" sz="2000" i="1">
                        <a:latin typeface="Cambria Math" panose="02040503050406030204" pitchFamily="18" charset="0"/>
                      </a:rPr>
                      <m:t>𝑥</m:t>
                    </m:r>
                    <m:r>
                      <a:rPr lang="en-US" sz="2000" i="1">
                        <a:latin typeface="Cambria Math" panose="02040503050406030204" pitchFamily="18" charset="0"/>
                      </a:rPr>
                      <m:t>7</m:t>
                    </m:r>
                    <m:r>
                      <a:rPr lang="en-US" sz="2000" i="1">
                        <a:latin typeface="Cambria Math" panose="02040503050406030204" pitchFamily="18" charset="0"/>
                      </a:rPr>
                      <m:t>𝑥</m:t>
                    </m:r>
                    <m:r>
                      <a:rPr lang="en-US" sz="2000" i="1">
                        <a:latin typeface="Cambria Math" panose="02040503050406030204" pitchFamily="18" charset="0"/>
                      </a:rPr>
                      <m:t>11?</m:t>
                    </m:r>
                  </m:oMath>
                </a14:m>
                <a:endParaRPr lang="en-US" sz="2000" dirty="0"/>
              </a:p>
              <a:p>
                <a:pPr marL="0" indent="0">
                  <a:buNone/>
                </a:pPr>
                <a:r>
                  <a:rPr lang="en-US" sz="2000" dirty="0"/>
                  <a:t>Sol: LCM= Product of highest powers of 2, 3, 5, 7 and 11 = 2^3</a:t>
                </a:r>
                <a14:m>
                  <m:oMath xmlns:m="http://schemas.openxmlformats.org/officeDocument/2006/math">
                    <m:r>
                      <a:rPr lang="en-US" sz="2000" i="1">
                        <a:latin typeface="Cambria Math" panose="02040503050406030204" pitchFamily="18" charset="0"/>
                      </a:rPr>
                      <m:t>𝑥</m:t>
                    </m:r>
                    <m:sSup>
                      <m:sSupPr>
                        <m:ctrlPr>
                          <a:rPr lang="en-US" sz="2000" i="1">
                            <a:latin typeface="Cambria Math" panose="02040503050406030204" pitchFamily="18" charset="0"/>
                          </a:rPr>
                        </m:ctrlPr>
                      </m:sSupPr>
                      <m:e>
                        <m:r>
                          <a:rPr lang="en-US" sz="2000" i="1">
                            <a:latin typeface="Cambria Math" panose="02040503050406030204" pitchFamily="18" charset="0"/>
                          </a:rPr>
                          <m:t>3</m:t>
                        </m:r>
                      </m:e>
                      <m:sup>
                        <m:r>
                          <a:rPr lang="en-US" sz="2000" i="1">
                            <a:latin typeface="Cambria Math" panose="02040503050406030204" pitchFamily="18" charset="0"/>
                          </a:rPr>
                          <m:t>3</m:t>
                        </m:r>
                      </m:sup>
                    </m:sSup>
                    <m:r>
                      <a:rPr lang="en-US" sz="2000" i="1">
                        <a:latin typeface="Cambria Math" panose="02040503050406030204" pitchFamily="18" charset="0"/>
                      </a:rPr>
                      <m:t>𝑥</m:t>
                    </m:r>
                    <m:sSup>
                      <m:sSupPr>
                        <m:ctrlPr>
                          <a:rPr lang="en-US" sz="2000" i="1">
                            <a:latin typeface="Cambria Math" panose="02040503050406030204" pitchFamily="18" charset="0"/>
                          </a:rPr>
                        </m:ctrlPr>
                      </m:sSupPr>
                      <m:e>
                        <m:r>
                          <a:rPr lang="en-US" sz="2000" i="1">
                            <a:latin typeface="Cambria Math" panose="02040503050406030204" pitchFamily="18" charset="0"/>
                          </a:rPr>
                          <m:t>5</m:t>
                        </m:r>
                      </m:e>
                      <m:sup>
                        <m:r>
                          <a:rPr lang="en-US" sz="2000" i="1">
                            <a:latin typeface="Cambria Math" panose="02040503050406030204" pitchFamily="18" charset="0"/>
                          </a:rPr>
                          <m:t>3</m:t>
                        </m:r>
                      </m:sup>
                    </m:sSup>
                    <m:r>
                      <a:rPr lang="en-US" sz="2000" i="1">
                        <a:latin typeface="Cambria Math" panose="02040503050406030204" pitchFamily="18" charset="0"/>
                      </a:rPr>
                      <m:t>𝑥</m:t>
                    </m:r>
                    <m:sSup>
                      <m:sSupPr>
                        <m:ctrlPr>
                          <a:rPr lang="en-US" sz="2000" i="1">
                            <a:latin typeface="Cambria Math" panose="02040503050406030204" pitchFamily="18" charset="0"/>
                          </a:rPr>
                        </m:ctrlPr>
                      </m:sSupPr>
                      <m:e>
                        <m:r>
                          <a:rPr lang="en-US" sz="2000" i="1">
                            <a:latin typeface="Cambria Math" panose="02040503050406030204" pitchFamily="18" charset="0"/>
                          </a:rPr>
                          <m:t>7</m:t>
                        </m:r>
                      </m:e>
                      <m:sup>
                        <m:r>
                          <a:rPr lang="en-US" sz="2000" i="1">
                            <a:latin typeface="Cambria Math" panose="02040503050406030204" pitchFamily="18" charset="0"/>
                          </a:rPr>
                          <m:t>4</m:t>
                        </m:r>
                      </m:sup>
                    </m:sSup>
                    <m:r>
                      <a:rPr lang="en-US" sz="2000" i="1">
                        <a:latin typeface="Cambria Math" panose="02040503050406030204" pitchFamily="18" charset="0"/>
                      </a:rPr>
                      <m:t>𝑥</m:t>
                    </m:r>
                    <m:r>
                      <a:rPr lang="en-US" sz="2000" i="1">
                        <a:latin typeface="Cambria Math" panose="02040503050406030204" pitchFamily="18" charset="0"/>
                      </a:rPr>
                      <m:t>11</m:t>
                    </m:r>
                  </m:oMath>
                </a14:m>
                <a:endParaRPr lang="en-US" sz="2000" dirty="0"/>
              </a:p>
              <a:p>
                <a:pPr marL="0" indent="0">
                  <a:buNone/>
                </a:pPr>
                <a:endParaRPr lang="en-US" sz="2000" dirty="0"/>
              </a:p>
              <a:p>
                <a:pPr marL="0" indent="0">
                  <a:buNone/>
                </a:pPr>
                <a:endParaRPr lang="en-US" dirty="0"/>
              </a:p>
              <a:p>
                <a:pPr marL="0" indent="0" algn="ctr">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103909" y="1437178"/>
                <a:ext cx="10820400" cy="5222240"/>
              </a:xfrm>
              <a:blipFill>
                <a:blip r:embed="rId2"/>
                <a:stretch>
                  <a:fillRect l="-563" t="-1285"/>
                </a:stretch>
              </a:blipFill>
            </p:spPr>
            <p:txBody>
              <a:bodyPr/>
              <a:lstStyle/>
              <a:p>
                <a:r>
                  <a:rPr lang="en-IN">
                    <a:noFill/>
                  </a:rPr>
                  <a:t> </a:t>
                </a:r>
              </a:p>
            </p:txBody>
          </p:sp>
        </mc:Fallback>
      </mc:AlternateContent>
      <p:pic>
        <p:nvPicPr>
          <p:cNvPr id="5" name="Picture 4"/>
          <p:cNvPicPr/>
          <p:nvPr/>
        </p:nvPicPr>
        <p:blipFill>
          <a:blip r:embed="rId3">
            <a:extLst>
              <a:ext uri="{28A0092B-C50C-407E-A947-70E740481C1C}">
                <a14:useLocalDpi xmlns:a14="http://schemas.microsoft.com/office/drawing/2010/main" xmlns="" val="0"/>
              </a:ext>
            </a:extLst>
          </a:blip>
          <a:srcRect/>
          <a:stretch>
            <a:fillRect/>
          </a:stretch>
        </p:blipFill>
        <p:spPr bwMode="auto">
          <a:xfrm>
            <a:off x="1092259" y="2091198"/>
            <a:ext cx="2119630" cy="2564765"/>
          </a:xfrm>
          <a:prstGeom prst="rect">
            <a:avLst/>
          </a:prstGeom>
          <a:noFill/>
          <a:ln>
            <a:noFill/>
          </a:ln>
        </p:spPr>
      </p:pic>
    </p:spTree>
    <p:extLst>
      <p:ext uri="{BB962C8B-B14F-4D97-AF65-F5344CB8AC3E}">
        <p14:creationId xmlns:p14="http://schemas.microsoft.com/office/powerpoint/2010/main" xmlns="" val="3486266909"/>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fade">
                                      <p:cBhvr>
                                        <p:cTn id="26" dur="1000"/>
                                        <p:tgtEl>
                                          <p:spTgt spid="4">
                                            <p:txEl>
                                              <p:pRg st="8" end="8"/>
                                            </p:txEl>
                                          </p:spTgt>
                                        </p:tgtEl>
                                      </p:cBhvr>
                                    </p:animEffect>
                                    <p:anim calcmode="lin" valueType="num">
                                      <p:cBhvr>
                                        <p:cTn id="2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 calcmode="lin" valueType="num">
                                      <p:cBhvr>
                                        <p:cTn id="33" dur="10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34" dur="1000" fill="hold"/>
                                        <p:tgtEl>
                                          <p:spTgt spid="4">
                                            <p:txEl>
                                              <p:pRg st="10" end="10"/>
                                            </p:txEl>
                                          </p:spTgt>
                                        </p:tgtEl>
                                        <p:attrNameLst>
                                          <p:attrName>ppt_h</p:attrName>
                                        </p:attrNameLst>
                                      </p:cBhvr>
                                      <p:tavLst>
                                        <p:tav tm="0">
                                          <p:val>
                                            <p:fltVal val="0"/>
                                          </p:val>
                                        </p:tav>
                                        <p:tav tm="100000">
                                          <p:val>
                                            <p:strVal val="#ppt_h"/>
                                          </p:val>
                                        </p:tav>
                                      </p:tavLst>
                                    </p:anim>
                                    <p:anim calcmode="lin" valueType="num">
                                      <p:cBhvr>
                                        <p:cTn id="35" dur="1000" fill="hold"/>
                                        <p:tgtEl>
                                          <p:spTgt spid="4">
                                            <p:txEl>
                                              <p:pRg st="10" end="10"/>
                                            </p:txEl>
                                          </p:spTgt>
                                        </p:tgtEl>
                                        <p:attrNameLst>
                                          <p:attrName>style.rotation</p:attrName>
                                        </p:attrNameLst>
                                      </p:cBhvr>
                                      <p:tavLst>
                                        <p:tav tm="0">
                                          <p:val>
                                            <p:fltVal val="90"/>
                                          </p:val>
                                        </p:tav>
                                        <p:tav tm="100000">
                                          <p:val>
                                            <p:fltVal val="0"/>
                                          </p:val>
                                        </p:tav>
                                      </p:tavLst>
                                    </p:anim>
                                    <p:animEffect transition="in" filter="fade">
                                      <p:cBhvr>
                                        <p:cTn id="36" dur="1000"/>
                                        <p:tgtEl>
                                          <p:spTgt spid="4">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1000"/>
                                        <p:tgtEl>
                                          <p:spTgt spid="4">
                                            <p:txEl>
                                              <p:pRg st="11" end="11"/>
                                            </p:txEl>
                                          </p:spTgt>
                                        </p:tgtEl>
                                      </p:cBhvr>
                                    </p:animEffect>
                                    <p:anim calcmode="lin" valueType="num">
                                      <p:cBhvr>
                                        <p:cTn id="4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147782" y="1385456"/>
                <a:ext cx="11951854" cy="5472544"/>
              </a:xfrm>
            </p:spPr>
            <p:txBody>
              <a:bodyPr>
                <a:normAutofit lnSpcReduction="10000"/>
              </a:bodyPr>
              <a:lstStyle/>
              <a:p>
                <a:pPr marL="0" indent="0">
                  <a:buNone/>
                </a:pPr>
                <a:r>
                  <a:rPr lang="en-US" dirty="0"/>
                  <a:t>Product of two numbers = Product of their HCF and LCM.</a:t>
                </a:r>
              </a:p>
              <a:p>
                <a:pPr marL="0" indent="0">
                  <a:buNone/>
                </a:pPr>
                <a:endParaRPr lang="en-US" dirty="0"/>
              </a:p>
              <a:p>
                <a:pPr marL="0" indent="0">
                  <a:buNone/>
                </a:pPr>
                <a:r>
                  <a:rPr lang="en-US" dirty="0"/>
                  <a:t>CO-PRIMES:</a:t>
                </a:r>
              </a:p>
              <a:p>
                <a:pPr marL="0" indent="0">
                  <a:buNone/>
                </a:pPr>
                <a:r>
                  <a:rPr lang="en-US" dirty="0"/>
                  <a:t>	Two numbers are said to be co-primes if the HCF is 1.</a:t>
                </a:r>
              </a:p>
              <a:p>
                <a:pPr marL="0" indent="0">
                  <a:buNone/>
                </a:pPr>
                <a:endParaRPr lang="en-US" dirty="0"/>
              </a:p>
              <a:p>
                <a:pPr marL="0" indent="0">
                  <a:buNone/>
                </a:pPr>
                <a:r>
                  <a:rPr lang="en-US" dirty="0"/>
                  <a:t>H.C.F &amp; L.C.M OF FRACTIONS:</a:t>
                </a:r>
              </a:p>
              <a:p>
                <a:pPr marL="0" indent="0">
                  <a:buNone/>
                </a:pPr>
                <a:r>
                  <a:rPr lang="en-US" dirty="0"/>
                  <a:t>	a) HCF=</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𝐻𝐶𝐹</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𝑁𝑢𝑚𝑒𝑟𝑎𝑡𝑜𝑟𝑠</m:t>
                        </m:r>
                      </m:num>
                      <m:den>
                        <m:r>
                          <a:rPr lang="en-US" i="1">
                            <a:latin typeface="Cambria Math" panose="02040503050406030204" pitchFamily="18" charset="0"/>
                          </a:rPr>
                          <m:t>𝐿𝐶𝑀</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𝐷𝑒𝑛𝑜𝑚𝑖𝑛𝑎𝑡𝑜𝑟𝑠</m:t>
                        </m:r>
                      </m:den>
                    </m:f>
                  </m:oMath>
                </a14:m>
                <a:endParaRPr lang="en-US" dirty="0"/>
              </a:p>
              <a:p>
                <a:pPr marL="0" indent="0">
                  <a:buNone/>
                </a:pPr>
                <a:r>
                  <a:rPr lang="en-US" dirty="0"/>
                  <a:t>	b) LCM=</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𝐿𝐶𝑀</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𝑁𝑢𝑚𝑒𝑟𝑎𝑡𝑜𝑟𝑠</m:t>
                        </m:r>
                      </m:num>
                      <m:den>
                        <m:r>
                          <a:rPr lang="en-US" i="1">
                            <a:latin typeface="Cambria Math" panose="02040503050406030204" pitchFamily="18" charset="0"/>
                          </a:rPr>
                          <m:t>𝐻𝐶𝐹</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𝐷𝑒𝑛𝑜𝑚𝑖𝑛𝑎𝑡𝑜𝑟𝑠</m:t>
                        </m:r>
                      </m:den>
                    </m:f>
                  </m:oMath>
                </a14:m>
                <a:endParaRPr lang="en-US" dirty="0"/>
              </a:p>
              <a:p>
                <a:pPr marL="0" indent="0">
                  <a:buNone/>
                </a:pPr>
                <a:endParaRPr lang="en-US" dirty="0"/>
              </a:p>
              <a:p>
                <a:pPr marL="0" indent="0">
                  <a:buNone/>
                </a:pPr>
                <a:r>
                  <a:rPr lang="en-US" dirty="0"/>
                  <a:t>Ex:  Find the HCF &amp; LCM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9</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16</m:t>
                        </m:r>
                      </m:num>
                      <m:den>
                        <m:r>
                          <a:rPr lang="en-US" i="1">
                            <a:latin typeface="Cambria Math" panose="02040503050406030204" pitchFamily="18" charset="0"/>
                          </a:rPr>
                          <m:t>81</m:t>
                        </m:r>
                      </m:den>
                    </m:f>
                    <m:r>
                      <a:rPr lang="en-US" i="1">
                        <a:latin typeface="Cambria Math" panose="02040503050406030204" pitchFamily="18" charset="0"/>
                      </a:rPr>
                      <m:t> &amp; </m:t>
                    </m:r>
                    <m:f>
                      <m:fPr>
                        <m:ctrlPr>
                          <a:rPr lang="en-US" i="1">
                            <a:latin typeface="Cambria Math" panose="02040503050406030204" pitchFamily="18" charset="0"/>
                          </a:rPr>
                        </m:ctrlPr>
                      </m:fPr>
                      <m:num>
                        <m:r>
                          <a:rPr lang="en-US" i="1">
                            <a:latin typeface="Cambria Math" panose="02040503050406030204" pitchFamily="18" charset="0"/>
                          </a:rPr>
                          <m:t>10</m:t>
                        </m:r>
                      </m:num>
                      <m:den>
                        <m:r>
                          <a:rPr lang="en-US" i="1">
                            <a:latin typeface="Cambria Math" panose="02040503050406030204" pitchFamily="18" charset="0"/>
                          </a:rPr>
                          <m:t>27</m:t>
                        </m:r>
                      </m:den>
                    </m:f>
                  </m:oMath>
                </a14:m>
                <a:endParaRPr lang="en-US" dirty="0"/>
              </a:p>
              <a:p>
                <a:pPr marL="0" indent="0">
                  <a:buNone/>
                </a:pPr>
                <a:r>
                  <a:rPr lang="en-US" dirty="0"/>
                  <a:t>Sol: 	HCF of given fractions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𝐻𝐶𝐹</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(2, 8, 16, 10)</m:t>
                        </m:r>
                      </m:num>
                      <m:den>
                        <m:r>
                          <a:rPr lang="en-US" i="1">
                            <a:latin typeface="Cambria Math" panose="02040503050406030204" pitchFamily="18" charset="0"/>
                          </a:rPr>
                          <m:t>𝐿𝐶𝑀</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(3, 9, 81, 27)</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81</m:t>
                        </m:r>
                      </m:den>
                    </m:f>
                  </m:oMath>
                </a14:m>
                <a:endParaRPr lang="en-US" dirty="0"/>
              </a:p>
              <a:p>
                <a:pPr marL="457200" lvl="1" indent="0">
                  <a:buNone/>
                </a:pPr>
                <a:r>
                  <a:rPr lang="en-US" dirty="0"/>
                  <a:t>	LCM of given fractions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𝐿𝐶𝑀</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(2, 8, 6, 10)</m:t>
                        </m:r>
                      </m:num>
                      <m:den>
                        <m:r>
                          <a:rPr lang="en-US" i="1">
                            <a:latin typeface="Cambria Math" panose="02040503050406030204" pitchFamily="18" charset="0"/>
                          </a:rPr>
                          <m:t>𝐻𝐶𝐹</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(3, 9, 81, 27)</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80</m:t>
                        </m:r>
                      </m:num>
                      <m:den>
                        <m:r>
                          <a:rPr lang="en-US" i="1">
                            <a:latin typeface="Cambria Math" panose="02040503050406030204" pitchFamily="18" charset="0"/>
                          </a:rPr>
                          <m:t>3</m:t>
                        </m:r>
                      </m:den>
                    </m:f>
                  </m:oMath>
                </a14:m>
                <a:endParaRPr lang="en-US" dirty="0"/>
              </a:p>
              <a:p>
                <a:pPr marL="457200" lvl="1" indent="0">
                  <a:buNone/>
                </a:pPr>
                <a:endParaRPr lang="en-US" dirty="0"/>
              </a:p>
              <a:p>
                <a:pPr marL="0" indent="0">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147782" y="1385456"/>
                <a:ext cx="11951854" cy="5472544"/>
              </a:xfrm>
              <a:blipFill>
                <a:blip r:embed="rId2"/>
                <a:stretch>
                  <a:fillRect l="-663" t="-1893"/>
                </a:stretch>
              </a:blipFill>
            </p:spPr>
            <p:txBody>
              <a:bodyPr/>
              <a:lstStyle/>
              <a:p>
                <a:r>
                  <a:rPr lang="en-US">
                    <a:noFill/>
                  </a:rPr>
                  <a:t> </a:t>
                </a:r>
              </a:p>
            </p:txBody>
          </p:sp>
        </mc:Fallback>
      </mc:AlternateContent>
    </p:spTree>
    <p:extLst>
      <p:ext uri="{BB962C8B-B14F-4D97-AF65-F5344CB8AC3E}">
        <p14:creationId xmlns:p14="http://schemas.microsoft.com/office/powerpoint/2010/main" xmlns="" val="22544631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80">
                                          <p:stCondLst>
                                            <p:cond delay="0"/>
                                          </p:stCondLst>
                                        </p:cTn>
                                        <p:tgtEl>
                                          <p:spTgt spid="4">
                                            <p:txEl>
                                              <p:pRg st="2" end="2"/>
                                            </p:txEl>
                                          </p:spTgt>
                                        </p:tgtEl>
                                      </p:cBhvr>
                                    </p:animEffect>
                                    <p:anim calcmode="lin" valueType="num">
                                      <p:cBhvr>
                                        <p:cTn id="13"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2" end="2"/>
                                            </p:txEl>
                                          </p:spTgt>
                                        </p:tgtEl>
                                      </p:cBhvr>
                                      <p:to x="100000" y="60000"/>
                                    </p:animScale>
                                    <p:animScale>
                                      <p:cBhvr>
                                        <p:cTn id="19" dur="166" decel="50000">
                                          <p:stCondLst>
                                            <p:cond delay="676"/>
                                          </p:stCondLst>
                                        </p:cTn>
                                        <p:tgtEl>
                                          <p:spTgt spid="4">
                                            <p:txEl>
                                              <p:pRg st="2" end="2"/>
                                            </p:txEl>
                                          </p:spTgt>
                                        </p:tgtEl>
                                      </p:cBhvr>
                                      <p:to x="100000" y="100000"/>
                                    </p:animScale>
                                    <p:animScale>
                                      <p:cBhvr>
                                        <p:cTn id="20" dur="26">
                                          <p:stCondLst>
                                            <p:cond delay="1312"/>
                                          </p:stCondLst>
                                        </p:cTn>
                                        <p:tgtEl>
                                          <p:spTgt spid="4">
                                            <p:txEl>
                                              <p:pRg st="2" end="2"/>
                                            </p:txEl>
                                          </p:spTgt>
                                        </p:tgtEl>
                                      </p:cBhvr>
                                      <p:to x="100000" y="80000"/>
                                    </p:animScale>
                                    <p:animScale>
                                      <p:cBhvr>
                                        <p:cTn id="21" dur="166" decel="50000">
                                          <p:stCondLst>
                                            <p:cond delay="1338"/>
                                          </p:stCondLst>
                                        </p:cTn>
                                        <p:tgtEl>
                                          <p:spTgt spid="4">
                                            <p:txEl>
                                              <p:pRg st="2" end="2"/>
                                            </p:txEl>
                                          </p:spTgt>
                                        </p:tgtEl>
                                      </p:cBhvr>
                                      <p:to x="100000" y="100000"/>
                                    </p:animScale>
                                    <p:animScale>
                                      <p:cBhvr>
                                        <p:cTn id="22" dur="26">
                                          <p:stCondLst>
                                            <p:cond delay="1642"/>
                                          </p:stCondLst>
                                        </p:cTn>
                                        <p:tgtEl>
                                          <p:spTgt spid="4">
                                            <p:txEl>
                                              <p:pRg st="2" end="2"/>
                                            </p:txEl>
                                          </p:spTgt>
                                        </p:tgtEl>
                                      </p:cBhvr>
                                      <p:to x="100000" y="90000"/>
                                    </p:animScale>
                                    <p:animScale>
                                      <p:cBhvr>
                                        <p:cTn id="23" dur="166" decel="50000">
                                          <p:stCondLst>
                                            <p:cond delay="1668"/>
                                          </p:stCondLst>
                                        </p:cTn>
                                        <p:tgtEl>
                                          <p:spTgt spid="4">
                                            <p:txEl>
                                              <p:pRg st="2" end="2"/>
                                            </p:txEl>
                                          </p:spTgt>
                                        </p:tgtEl>
                                      </p:cBhvr>
                                      <p:to x="100000" y="100000"/>
                                    </p:animScale>
                                    <p:animScale>
                                      <p:cBhvr>
                                        <p:cTn id="24" dur="26">
                                          <p:stCondLst>
                                            <p:cond delay="1808"/>
                                          </p:stCondLst>
                                        </p:cTn>
                                        <p:tgtEl>
                                          <p:spTgt spid="4">
                                            <p:txEl>
                                              <p:pRg st="2" end="2"/>
                                            </p:txEl>
                                          </p:spTgt>
                                        </p:tgtEl>
                                      </p:cBhvr>
                                      <p:to x="100000" y="95000"/>
                                    </p:animScale>
                                    <p:animScale>
                                      <p:cBhvr>
                                        <p:cTn id="25" dur="166" decel="50000">
                                          <p:stCondLst>
                                            <p:cond delay="1834"/>
                                          </p:stCondLst>
                                        </p:cTn>
                                        <p:tgtEl>
                                          <p:spTgt spid="4">
                                            <p:txEl>
                                              <p:pRg st="2" end="2"/>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1000"/>
                                        <p:tgtEl>
                                          <p:spTgt spid="4">
                                            <p:txEl>
                                              <p:pRg st="3" end="3"/>
                                            </p:txEl>
                                          </p:spTgt>
                                        </p:tgtEl>
                                      </p:cBhvr>
                                    </p:animEffect>
                                    <p:anim calcmode="lin" valueType="num">
                                      <p:cBhvr>
                                        <p:cTn id="3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down)">
                                      <p:cBhvr>
                                        <p:cTn id="37" dur="580">
                                          <p:stCondLst>
                                            <p:cond delay="0"/>
                                          </p:stCondLst>
                                        </p:cTn>
                                        <p:tgtEl>
                                          <p:spTgt spid="4">
                                            <p:txEl>
                                              <p:pRg st="5" end="5"/>
                                            </p:txEl>
                                          </p:spTgt>
                                        </p:tgtEl>
                                      </p:cBhvr>
                                    </p:animEffect>
                                    <p:anim calcmode="lin" valueType="num">
                                      <p:cBhvr>
                                        <p:cTn id="38"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4">
                                            <p:txEl>
                                              <p:pRg st="5" end="5"/>
                                            </p:txEl>
                                          </p:spTgt>
                                        </p:tgtEl>
                                      </p:cBhvr>
                                      <p:to x="100000" y="60000"/>
                                    </p:animScale>
                                    <p:animScale>
                                      <p:cBhvr>
                                        <p:cTn id="44" dur="166" decel="50000">
                                          <p:stCondLst>
                                            <p:cond delay="676"/>
                                          </p:stCondLst>
                                        </p:cTn>
                                        <p:tgtEl>
                                          <p:spTgt spid="4">
                                            <p:txEl>
                                              <p:pRg st="5" end="5"/>
                                            </p:txEl>
                                          </p:spTgt>
                                        </p:tgtEl>
                                      </p:cBhvr>
                                      <p:to x="100000" y="100000"/>
                                    </p:animScale>
                                    <p:animScale>
                                      <p:cBhvr>
                                        <p:cTn id="45" dur="26">
                                          <p:stCondLst>
                                            <p:cond delay="1312"/>
                                          </p:stCondLst>
                                        </p:cTn>
                                        <p:tgtEl>
                                          <p:spTgt spid="4">
                                            <p:txEl>
                                              <p:pRg st="5" end="5"/>
                                            </p:txEl>
                                          </p:spTgt>
                                        </p:tgtEl>
                                      </p:cBhvr>
                                      <p:to x="100000" y="80000"/>
                                    </p:animScale>
                                    <p:animScale>
                                      <p:cBhvr>
                                        <p:cTn id="46" dur="166" decel="50000">
                                          <p:stCondLst>
                                            <p:cond delay="1338"/>
                                          </p:stCondLst>
                                        </p:cTn>
                                        <p:tgtEl>
                                          <p:spTgt spid="4">
                                            <p:txEl>
                                              <p:pRg st="5" end="5"/>
                                            </p:txEl>
                                          </p:spTgt>
                                        </p:tgtEl>
                                      </p:cBhvr>
                                      <p:to x="100000" y="100000"/>
                                    </p:animScale>
                                    <p:animScale>
                                      <p:cBhvr>
                                        <p:cTn id="47" dur="26">
                                          <p:stCondLst>
                                            <p:cond delay="1642"/>
                                          </p:stCondLst>
                                        </p:cTn>
                                        <p:tgtEl>
                                          <p:spTgt spid="4">
                                            <p:txEl>
                                              <p:pRg st="5" end="5"/>
                                            </p:txEl>
                                          </p:spTgt>
                                        </p:tgtEl>
                                      </p:cBhvr>
                                      <p:to x="100000" y="90000"/>
                                    </p:animScale>
                                    <p:animScale>
                                      <p:cBhvr>
                                        <p:cTn id="48" dur="166" decel="50000">
                                          <p:stCondLst>
                                            <p:cond delay="1668"/>
                                          </p:stCondLst>
                                        </p:cTn>
                                        <p:tgtEl>
                                          <p:spTgt spid="4">
                                            <p:txEl>
                                              <p:pRg st="5" end="5"/>
                                            </p:txEl>
                                          </p:spTgt>
                                        </p:tgtEl>
                                      </p:cBhvr>
                                      <p:to x="100000" y="100000"/>
                                    </p:animScale>
                                    <p:animScale>
                                      <p:cBhvr>
                                        <p:cTn id="49" dur="26">
                                          <p:stCondLst>
                                            <p:cond delay="1808"/>
                                          </p:stCondLst>
                                        </p:cTn>
                                        <p:tgtEl>
                                          <p:spTgt spid="4">
                                            <p:txEl>
                                              <p:pRg st="5" end="5"/>
                                            </p:txEl>
                                          </p:spTgt>
                                        </p:tgtEl>
                                      </p:cBhvr>
                                      <p:to x="100000" y="95000"/>
                                    </p:animScale>
                                    <p:animScale>
                                      <p:cBhvr>
                                        <p:cTn id="50" dur="166" decel="50000">
                                          <p:stCondLst>
                                            <p:cond delay="1834"/>
                                          </p:stCondLst>
                                        </p:cTn>
                                        <p:tgtEl>
                                          <p:spTgt spid="4">
                                            <p:txEl>
                                              <p:pRg st="5" end="5"/>
                                            </p:txEl>
                                          </p:spTgt>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Effect transition="in" filter="fade">
                                      <p:cBhvr>
                                        <p:cTn id="55" dur="1000"/>
                                        <p:tgtEl>
                                          <p:spTgt spid="4">
                                            <p:txEl>
                                              <p:pRg st="6" end="6"/>
                                            </p:txEl>
                                          </p:spTgt>
                                        </p:tgtEl>
                                      </p:cBhvr>
                                    </p:animEffect>
                                    <p:anim calcmode="lin" valueType="num">
                                      <p:cBhvr>
                                        <p:cTn id="5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6" end="6"/>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Effect transition="in" filter="fade">
                                      <p:cBhvr>
                                        <p:cTn id="60" dur="1000"/>
                                        <p:tgtEl>
                                          <p:spTgt spid="4">
                                            <p:txEl>
                                              <p:pRg st="7" end="7"/>
                                            </p:txEl>
                                          </p:spTgt>
                                        </p:tgtEl>
                                      </p:cBhvr>
                                    </p:animEffect>
                                    <p:anim calcmode="lin" valueType="num">
                                      <p:cBhvr>
                                        <p:cTn id="61"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randombar(horizontal)">
                                      <p:cBhvr>
                                        <p:cTn id="67" dur="500"/>
                                        <p:tgtEl>
                                          <p:spTgt spid="4">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6" presetClass="entr" presetSubtype="0" fill="hold" nodeType="clickEffect">
                                  <p:stCondLst>
                                    <p:cond delay="0"/>
                                  </p:stCondLst>
                                  <p:childTnLst>
                                    <p:set>
                                      <p:cBhvr>
                                        <p:cTn id="71" dur="1" fill="hold">
                                          <p:stCondLst>
                                            <p:cond delay="0"/>
                                          </p:stCondLst>
                                        </p:cTn>
                                        <p:tgtEl>
                                          <p:spTgt spid="4">
                                            <p:txEl>
                                              <p:pRg st="10" end="10"/>
                                            </p:txEl>
                                          </p:spTgt>
                                        </p:tgtEl>
                                        <p:attrNameLst>
                                          <p:attrName>style.visibility</p:attrName>
                                        </p:attrNameLst>
                                      </p:cBhvr>
                                      <p:to>
                                        <p:strVal val="visible"/>
                                      </p:to>
                                    </p:set>
                                    <p:animEffect transition="in" filter="wipe(down)">
                                      <p:cBhvr>
                                        <p:cTn id="72" dur="580">
                                          <p:stCondLst>
                                            <p:cond delay="0"/>
                                          </p:stCondLst>
                                        </p:cTn>
                                        <p:tgtEl>
                                          <p:spTgt spid="4">
                                            <p:txEl>
                                              <p:pRg st="10" end="10"/>
                                            </p:txEl>
                                          </p:spTgt>
                                        </p:tgtEl>
                                      </p:cBhvr>
                                    </p:animEffect>
                                    <p:anim calcmode="lin" valueType="num">
                                      <p:cBhvr>
                                        <p:cTn id="73" dur="1822" tmFilter="0,0; 0.14,0.36; 0.43,0.73; 0.71,0.91; 1.0,1.0">
                                          <p:stCondLst>
                                            <p:cond delay="0"/>
                                          </p:stCondLst>
                                        </p:cTn>
                                        <p:tgtEl>
                                          <p:spTgt spid="4">
                                            <p:txEl>
                                              <p:pRg st="10" end="10"/>
                                            </p:txEl>
                                          </p:spTgt>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4">
                                            <p:txEl>
                                              <p:pRg st="10" end="10"/>
                                            </p:txEl>
                                          </p:spTgt>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4">
                                            <p:txEl>
                                              <p:pRg st="10" end="10"/>
                                            </p:txEl>
                                          </p:spTgt>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4">
                                            <p:txEl>
                                              <p:pRg st="10" end="10"/>
                                            </p:txEl>
                                          </p:spTgt>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4">
                                            <p:txEl>
                                              <p:pRg st="10" end="10"/>
                                            </p:txEl>
                                          </p:spTgt>
                                        </p:tgtEl>
                                        <p:attrNameLst>
                                          <p:attrName>ppt_y</p:attrName>
                                        </p:attrNameLst>
                                      </p:cBhvr>
                                      <p:tavLst>
                                        <p:tav tm="0" fmla="#ppt_y-sin(pi*$)/81">
                                          <p:val>
                                            <p:fltVal val="0"/>
                                          </p:val>
                                        </p:tav>
                                        <p:tav tm="100000">
                                          <p:val>
                                            <p:fltVal val="1"/>
                                          </p:val>
                                        </p:tav>
                                      </p:tavLst>
                                    </p:anim>
                                    <p:animScale>
                                      <p:cBhvr>
                                        <p:cTn id="78" dur="26">
                                          <p:stCondLst>
                                            <p:cond delay="650"/>
                                          </p:stCondLst>
                                        </p:cTn>
                                        <p:tgtEl>
                                          <p:spTgt spid="4">
                                            <p:txEl>
                                              <p:pRg st="10" end="10"/>
                                            </p:txEl>
                                          </p:spTgt>
                                        </p:tgtEl>
                                      </p:cBhvr>
                                      <p:to x="100000" y="60000"/>
                                    </p:animScale>
                                    <p:animScale>
                                      <p:cBhvr>
                                        <p:cTn id="79" dur="166" decel="50000">
                                          <p:stCondLst>
                                            <p:cond delay="676"/>
                                          </p:stCondLst>
                                        </p:cTn>
                                        <p:tgtEl>
                                          <p:spTgt spid="4">
                                            <p:txEl>
                                              <p:pRg st="10" end="10"/>
                                            </p:txEl>
                                          </p:spTgt>
                                        </p:tgtEl>
                                      </p:cBhvr>
                                      <p:to x="100000" y="100000"/>
                                    </p:animScale>
                                    <p:animScale>
                                      <p:cBhvr>
                                        <p:cTn id="80" dur="26">
                                          <p:stCondLst>
                                            <p:cond delay="1312"/>
                                          </p:stCondLst>
                                        </p:cTn>
                                        <p:tgtEl>
                                          <p:spTgt spid="4">
                                            <p:txEl>
                                              <p:pRg st="10" end="10"/>
                                            </p:txEl>
                                          </p:spTgt>
                                        </p:tgtEl>
                                      </p:cBhvr>
                                      <p:to x="100000" y="80000"/>
                                    </p:animScale>
                                    <p:animScale>
                                      <p:cBhvr>
                                        <p:cTn id="81" dur="166" decel="50000">
                                          <p:stCondLst>
                                            <p:cond delay="1338"/>
                                          </p:stCondLst>
                                        </p:cTn>
                                        <p:tgtEl>
                                          <p:spTgt spid="4">
                                            <p:txEl>
                                              <p:pRg st="10" end="10"/>
                                            </p:txEl>
                                          </p:spTgt>
                                        </p:tgtEl>
                                      </p:cBhvr>
                                      <p:to x="100000" y="100000"/>
                                    </p:animScale>
                                    <p:animScale>
                                      <p:cBhvr>
                                        <p:cTn id="82" dur="26">
                                          <p:stCondLst>
                                            <p:cond delay="1642"/>
                                          </p:stCondLst>
                                        </p:cTn>
                                        <p:tgtEl>
                                          <p:spTgt spid="4">
                                            <p:txEl>
                                              <p:pRg st="10" end="10"/>
                                            </p:txEl>
                                          </p:spTgt>
                                        </p:tgtEl>
                                      </p:cBhvr>
                                      <p:to x="100000" y="90000"/>
                                    </p:animScale>
                                    <p:animScale>
                                      <p:cBhvr>
                                        <p:cTn id="83" dur="166" decel="50000">
                                          <p:stCondLst>
                                            <p:cond delay="1668"/>
                                          </p:stCondLst>
                                        </p:cTn>
                                        <p:tgtEl>
                                          <p:spTgt spid="4">
                                            <p:txEl>
                                              <p:pRg st="10" end="10"/>
                                            </p:txEl>
                                          </p:spTgt>
                                        </p:tgtEl>
                                      </p:cBhvr>
                                      <p:to x="100000" y="100000"/>
                                    </p:animScale>
                                    <p:animScale>
                                      <p:cBhvr>
                                        <p:cTn id="84" dur="26">
                                          <p:stCondLst>
                                            <p:cond delay="1808"/>
                                          </p:stCondLst>
                                        </p:cTn>
                                        <p:tgtEl>
                                          <p:spTgt spid="4">
                                            <p:txEl>
                                              <p:pRg st="10" end="10"/>
                                            </p:txEl>
                                          </p:spTgt>
                                        </p:tgtEl>
                                      </p:cBhvr>
                                      <p:to x="100000" y="95000"/>
                                    </p:animScale>
                                    <p:animScale>
                                      <p:cBhvr>
                                        <p:cTn id="85" dur="166" decel="50000">
                                          <p:stCondLst>
                                            <p:cond delay="1834"/>
                                          </p:stCondLst>
                                        </p:cTn>
                                        <p:tgtEl>
                                          <p:spTgt spid="4">
                                            <p:txEl>
                                              <p:pRg st="10" end="10"/>
                                            </p:txEl>
                                          </p:spTgt>
                                        </p:tgtEl>
                                      </p:cBhvr>
                                      <p:to x="100000" y="100000"/>
                                    </p:animScale>
                                  </p:childTnLst>
                                </p:cTn>
                              </p:par>
                              <p:par>
                                <p:cTn id="86" presetID="26" presetClass="entr" presetSubtype="0" fill="hold" nodeType="withEffect">
                                  <p:stCondLst>
                                    <p:cond delay="0"/>
                                  </p:stCondLst>
                                  <p:childTnLst>
                                    <p:set>
                                      <p:cBhvr>
                                        <p:cTn id="87" dur="1" fill="hold">
                                          <p:stCondLst>
                                            <p:cond delay="0"/>
                                          </p:stCondLst>
                                        </p:cTn>
                                        <p:tgtEl>
                                          <p:spTgt spid="4">
                                            <p:txEl>
                                              <p:pRg st="11" end="11"/>
                                            </p:txEl>
                                          </p:spTgt>
                                        </p:tgtEl>
                                        <p:attrNameLst>
                                          <p:attrName>style.visibility</p:attrName>
                                        </p:attrNameLst>
                                      </p:cBhvr>
                                      <p:to>
                                        <p:strVal val="visible"/>
                                      </p:to>
                                    </p:set>
                                    <p:animEffect transition="in" filter="wipe(down)">
                                      <p:cBhvr>
                                        <p:cTn id="88" dur="580">
                                          <p:stCondLst>
                                            <p:cond delay="0"/>
                                          </p:stCondLst>
                                        </p:cTn>
                                        <p:tgtEl>
                                          <p:spTgt spid="4">
                                            <p:txEl>
                                              <p:pRg st="11" end="11"/>
                                            </p:txEl>
                                          </p:spTgt>
                                        </p:tgtEl>
                                      </p:cBhvr>
                                    </p:animEffect>
                                    <p:anim calcmode="lin" valueType="num">
                                      <p:cBhvr>
                                        <p:cTn id="89" dur="1822" tmFilter="0,0; 0.14,0.36; 0.43,0.73; 0.71,0.91; 1.0,1.0">
                                          <p:stCondLst>
                                            <p:cond delay="0"/>
                                          </p:stCondLst>
                                        </p:cTn>
                                        <p:tgtEl>
                                          <p:spTgt spid="4">
                                            <p:txEl>
                                              <p:pRg st="11" end="11"/>
                                            </p:txEl>
                                          </p:spTgt>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4">
                                            <p:txEl>
                                              <p:pRg st="11" end="11"/>
                                            </p:txEl>
                                          </p:spTgt>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4">
                                            <p:txEl>
                                              <p:pRg st="11" end="11"/>
                                            </p:txEl>
                                          </p:spTgt>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4">
                                            <p:txEl>
                                              <p:pRg st="11" end="11"/>
                                            </p:txEl>
                                          </p:spTgt>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4">
                                            <p:txEl>
                                              <p:pRg st="11" end="11"/>
                                            </p:txEl>
                                          </p:spTgt>
                                        </p:tgtEl>
                                        <p:attrNameLst>
                                          <p:attrName>ppt_y</p:attrName>
                                        </p:attrNameLst>
                                      </p:cBhvr>
                                      <p:tavLst>
                                        <p:tav tm="0" fmla="#ppt_y-sin(pi*$)/81">
                                          <p:val>
                                            <p:fltVal val="0"/>
                                          </p:val>
                                        </p:tav>
                                        <p:tav tm="100000">
                                          <p:val>
                                            <p:fltVal val="1"/>
                                          </p:val>
                                        </p:tav>
                                      </p:tavLst>
                                    </p:anim>
                                    <p:animScale>
                                      <p:cBhvr>
                                        <p:cTn id="94" dur="26">
                                          <p:stCondLst>
                                            <p:cond delay="650"/>
                                          </p:stCondLst>
                                        </p:cTn>
                                        <p:tgtEl>
                                          <p:spTgt spid="4">
                                            <p:txEl>
                                              <p:pRg st="11" end="11"/>
                                            </p:txEl>
                                          </p:spTgt>
                                        </p:tgtEl>
                                      </p:cBhvr>
                                      <p:to x="100000" y="60000"/>
                                    </p:animScale>
                                    <p:animScale>
                                      <p:cBhvr>
                                        <p:cTn id="95" dur="166" decel="50000">
                                          <p:stCondLst>
                                            <p:cond delay="676"/>
                                          </p:stCondLst>
                                        </p:cTn>
                                        <p:tgtEl>
                                          <p:spTgt spid="4">
                                            <p:txEl>
                                              <p:pRg st="11" end="11"/>
                                            </p:txEl>
                                          </p:spTgt>
                                        </p:tgtEl>
                                      </p:cBhvr>
                                      <p:to x="100000" y="100000"/>
                                    </p:animScale>
                                    <p:animScale>
                                      <p:cBhvr>
                                        <p:cTn id="96" dur="26">
                                          <p:stCondLst>
                                            <p:cond delay="1312"/>
                                          </p:stCondLst>
                                        </p:cTn>
                                        <p:tgtEl>
                                          <p:spTgt spid="4">
                                            <p:txEl>
                                              <p:pRg st="11" end="11"/>
                                            </p:txEl>
                                          </p:spTgt>
                                        </p:tgtEl>
                                      </p:cBhvr>
                                      <p:to x="100000" y="80000"/>
                                    </p:animScale>
                                    <p:animScale>
                                      <p:cBhvr>
                                        <p:cTn id="97" dur="166" decel="50000">
                                          <p:stCondLst>
                                            <p:cond delay="1338"/>
                                          </p:stCondLst>
                                        </p:cTn>
                                        <p:tgtEl>
                                          <p:spTgt spid="4">
                                            <p:txEl>
                                              <p:pRg st="11" end="11"/>
                                            </p:txEl>
                                          </p:spTgt>
                                        </p:tgtEl>
                                      </p:cBhvr>
                                      <p:to x="100000" y="100000"/>
                                    </p:animScale>
                                    <p:animScale>
                                      <p:cBhvr>
                                        <p:cTn id="98" dur="26">
                                          <p:stCondLst>
                                            <p:cond delay="1642"/>
                                          </p:stCondLst>
                                        </p:cTn>
                                        <p:tgtEl>
                                          <p:spTgt spid="4">
                                            <p:txEl>
                                              <p:pRg st="11" end="11"/>
                                            </p:txEl>
                                          </p:spTgt>
                                        </p:tgtEl>
                                      </p:cBhvr>
                                      <p:to x="100000" y="90000"/>
                                    </p:animScale>
                                    <p:animScale>
                                      <p:cBhvr>
                                        <p:cTn id="99" dur="166" decel="50000">
                                          <p:stCondLst>
                                            <p:cond delay="1668"/>
                                          </p:stCondLst>
                                        </p:cTn>
                                        <p:tgtEl>
                                          <p:spTgt spid="4">
                                            <p:txEl>
                                              <p:pRg st="11" end="11"/>
                                            </p:txEl>
                                          </p:spTgt>
                                        </p:tgtEl>
                                      </p:cBhvr>
                                      <p:to x="100000" y="100000"/>
                                    </p:animScale>
                                    <p:animScale>
                                      <p:cBhvr>
                                        <p:cTn id="100" dur="26">
                                          <p:stCondLst>
                                            <p:cond delay="1808"/>
                                          </p:stCondLst>
                                        </p:cTn>
                                        <p:tgtEl>
                                          <p:spTgt spid="4">
                                            <p:txEl>
                                              <p:pRg st="11" end="11"/>
                                            </p:txEl>
                                          </p:spTgt>
                                        </p:tgtEl>
                                      </p:cBhvr>
                                      <p:to x="100000" y="95000"/>
                                    </p:animScale>
                                    <p:animScale>
                                      <p:cBhvr>
                                        <p:cTn id="101" dur="166" decel="50000">
                                          <p:stCondLst>
                                            <p:cond delay="1834"/>
                                          </p:stCondLst>
                                        </p:cTn>
                                        <p:tgtEl>
                                          <p:spTgt spid="4">
                                            <p:txEl>
                                              <p:pRg st="11" end="1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437" y="478046"/>
            <a:ext cx="9947563" cy="1293028"/>
          </a:xfrm>
        </p:spPr>
        <p:txBody>
          <a:bodyPr>
            <a:normAutofit/>
          </a:bodyPr>
          <a:lstStyle/>
          <a:p>
            <a:r>
              <a:rPr lang="en-US" sz="3600" dirty="0"/>
              <a:t>HCF and LCM of Decimal Fractions</a:t>
            </a:r>
          </a:p>
        </p:txBody>
      </p:sp>
      <p:sp>
        <p:nvSpPr>
          <p:cNvPr id="3" name="Content Placeholder 2"/>
          <p:cNvSpPr>
            <a:spLocks noGrp="1"/>
          </p:cNvSpPr>
          <p:nvPr>
            <p:ph idx="1"/>
          </p:nvPr>
        </p:nvSpPr>
        <p:spPr>
          <a:xfrm>
            <a:off x="187035" y="1771074"/>
            <a:ext cx="11875655" cy="5286894"/>
          </a:xfrm>
        </p:spPr>
        <p:txBody>
          <a:bodyPr>
            <a:normAutofit/>
          </a:bodyPr>
          <a:lstStyle/>
          <a:p>
            <a:pPr marL="0" indent="0" algn="just">
              <a:buNone/>
            </a:pPr>
            <a:r>
              <a:rPr lang="en-US" sz="2400" dirty="0"/>
              <a:t>In given numbers, make the same numbers of decimal places by annexing zeros in the same numbers, if necessary. considering these numbers without decimal point, find HCF or LCM as the case may be. Now, in the result, mark off as many decimal places as are there in each of the given numbers</a:t>
            </a:r>
            <a:r>
              <a:rPr lang="en-US" dirty="0"/>
              <a:t>.</a:t>
            </a:r>
          </a:p>
          <a:p>
            <a:pPr marL="0" indent="0">
              <a:buNone/>
            </a:pPr>
            <a:endParaRPr lang="en-US" dirty="0"/>
          </a:p>
          <a:p>
            <a:pPr marL="0" indent="0">
              <a:buNone/>
            </a:pPr>
            <a:r>
              <a:rPr lang="en-US" sz="2000" dirty="0"/>
              <a:t>Ex:</a:t>
            </a:r>
          </a:p>
          <a:p>
            <a:pPr marL="0" indent="0">
              <a:buNone/>
            </a:pPr>
            <a:r>
              <a:rPr lang="en-US" sz="2000" dirty="0"/>
              <a:t>Find the HCF and LCM of 0.63, 1.05, and 2.1</a:t>
            </a:r>
          </a:p>
          <a:p>
            <a:pPr marL="0" indent="0">
              <a:buNone/>
            </a:pPr>
            <a:r>
              <a:rPr lang="en-US" sz="1800" dirty="0"/>
              <a:t>Sol: 	Making the same numbers of decimal places, the given numbers are: 0.63, 1.05 &amp; 2.10</a:t>
            </a:r>
          </a:p>
          <a:p>
            <a:pPr marL="914400" lvl="2" indent="0">
              <a:buNone/>
            </a:pPr>
            <a:r>
              <a:rPr lang="en-US" dirty="0"/>
              <a:t>Without decimal places, these numbers are 63, 105 &amp; 210</a:t>
            </a:r>
          </a:p>
          <a:p>
            <a:pPr marL="914400" lvl="2" indent="0">
              <a:buNone/>
            </a:pPr>
            <a:r>
              <a:rPr lang="en-US" dirty="0"/>
              <a:t>Now HCF of 63, 105 &amp; 210 is: 21</a:t>
            </a:r>
          </a:p>
          <a:p>
            <a:pPr marL="914400" lvl="2" indent="0">
              <a:buNone/>
            </a:pPr>
            <a:r>
              <a:rPr lang="en-US" dirty="0"/>
              <a:t>Therefore, HCF of 0.63, 1.05 &amp; 2.1 is: 0.21.</a:t>
            </a:r>
          </a:p>
          <a:p>
            <a:pPr marL="914400" lvl="2" indent="0">
              <a:buNone/>
            </a:pPr>
            <a:r>
              <a:rPr lang="en-US" dirty="0"/>
              <a:t>LCM of 63, 105 &amp; 210 is: 630</a:t>
            </a:r>
          </a:p>
          <a:p>
            <a:pPr marL="914400" lvl="2" indent="0">
              <a:buNone/>
            </a:pPr>
            <a:r>
              <a:rPr lang="en-US" dirty="0"/>
              <a:t>Therefore LCM of 0.63, 1.05 &amp; 2.1 is: 6.30</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xmlns="" val="19964713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heel(1)">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wipe(down)">
                                      <p:cBhvr>
                                        <p:cTn id="42" dur="580">
                                          <p:stCondLst>
                                            <p:cond delay="0"/>
                                          </p:stCondLst>
                                        </p:cTn>
                                        <p:tgtEl>
                                          <p:spTgt spid="3">
                                            <p:txEl>
                                              <p:pRg st="4" end="4"/>
                                            </p:txEl>
                                          </p:spTgt>
                                        </p:tgtEl>
                                      </p:cBhvr>
                                    </p:animEffect>
                                    <p:anim calcmode="lin" valueType="num">
                                      <p:cBhvr>
                                        <p:cTn id="43"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4" end="4"/>
                                            </p:txEl>
                                          </p:spTgt>
                                        </p:tgtEl>
                                      </p:cBhvr>
                                      <p:to x="100000" y="60000"/>
                                    </p:animScale>
                                    <p:animScale>
                                      <p:cBhvr>
                                        <p:cTn id="49" dur="166" decel="50000">
                                          <p:stCondLst>
                                            <p:cond delay="676"/>
                                          </p:stCondLst>
                                        </p:cTn>
                                        <p:tgtEl>
                                          <p:spTgt spid="3">
                                            <p:txEl>
                                              <p:pRg st="4" end="4"/>
                                            </p:txEl>
                                          </p:spTgt>
                                        </p:tgtEl>
                                      </p:cBhvr>
                                      <p:to x="100000" y="100000"/>
                                    </p:animScale>
                                    <p:animScale>
                                      <p:cBhvr>
                                        <p:cTn id="50" dur="26">
                                          <p:stCondLst>
                                            <p:cond delay="1312"/>
                                          </p:stCondLst>
                                        </p:cTn>
                                        <p:tgtEl>
                                          <p:spTgt spid="3">
                                            <p:txEl>
                                              <p:pRg st="4" end="4"/>
                                            </p:txEl>
                                          </p:spTgt>
                                        </p:tgtEl>
                                      </p:cBhvr>
                                      <p:to x="100000" y="80000"/>
                                    </p:animScale>
                                    <p:animScale>
                                      <p:cBhvr>
                                        <p:cTn id="51" dur="166" decel="50000">
                                          <p:stCondLst>
                                            <p:cond delay="1338"/>
                                          </p:stCondLst>
                                        </p:cTn>
                                        <p:tgtEl>
                                          <p:spTgt spid="3">
                                            <p:txEl>
                                              <p:pRg st="4" end="4"/>
                                            </p:txEl>
                                          </p:spTgt>
                                        </p:tgtEl>
                                      </p:cBhvr>
                                      <p:to x="100000" y="100000"/>
                                    </p:animScale>
                                    <p:animScale>
                                      <p:cBhvr>
                                        <p:cTn id="52" dur="26">
                                          <p:stCondLst>
                                            <p:cond delay="1642"/>
                                          </p:stCondLst>
                                        </p:cTn>
                                        <p:tgtEl>
                                          <p:spTgt spid="3">
                                            <p:txEl>
                                              <p:pRg st="4" end="4"/>
                                            </p:txEl>
                                          </p:spTgt>
                                        </p:tgtEl>
                                      </p:cBhvr>
                                      <p:to x="100000" y="90000"/>
                                    </p:animScale>
                                    <p:animScale>
                                      <p:cBhvr>
                                        <p:cTn id="53" dur="166" decel="50000">
                                          <p:stCondLst>
                                            <p:cond delay="1668"/>
                                          </p:stCondLst>
                                        </p:cTn>
                                        <p:tgtEl>
                                          <p:spTgt spid="3">
                                            <p:txEl>
                                              <p:pRg st="4" end="4"/>
                                            </p:txEl>
                                          </p:spTgt>
                                        </p:tgtEl>
                                      </p:cBhvr>
                                      <p:to x="100000" y="100000"/>
                                    </p:animScale>
                                    <p:animScale>
                                      <p:cBhvr>
                                        <p:cTn id="54" dur="26">
                                          <p:stCondLst>
                                            <p:cond delay="1808"/>
                                          </p:stCondLst>
                                        </p:cTn>
                                        <p:tgtEl>
                                          <p:spTgt spid="3">
                                            <p:txEl>
                                              <p:pRg st="4" end="4"/>
                                            </p:txEl>
                                          </p:spTgt>
                                        </p:tgtEl>
                                      </p:cBhvr>
                                      <p:to x="100000" y="95000"/>
                                    </p:animScale>
                                    <p:animScale>
                                      <p:cBhvr>
                                        <p:cTn id="55" dur="166" decel="50000">
                                          <p:stCondLst>
                                            <p:cond delay="1834"/>
                                          </p:stCondLst>
                                        </p:cTn>
                                        <p:tgtEl>
                                          <p:spTgt spid="3">
                                            <p:txEl>
                                              <p:pRg st="4" end="4"/>
                                            </p:txEl>
                                          </p:spTgt>
                                        </p:tgtEl>
                                      </p:cBhvr>
                                      <p:to x="100000" y="100000"/>
                                    </p:animScale>
                                  </p:childTnLst>
                                </p:cTn>
                              </p:par>
                              <p:par>
                                <p:cTn id="56" presetID="26" presetClass="entr" presetSubtype="0" fill="hold" nodeType="with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wipe(down)">
                                      <p:cBhvr>
                                        <p:cTn id="58" dur="580">
                                          <p:stCondLst>
                                            <p:cond delay="0"/>
                                          </p:stCondLst>
                                        </p:cTn>
                                        <p:tgtEl>
                                          <p:spTgt spid="3">
                                            <p:txEl>
                                              <p:pRg st="5" end="5"/>
                                            </p:txEl>
                                          </p:spTgt>
                                        </p:tgtEl>
                                      </p:cBhvr>
                                    </p:animEffect>
                                    <p:anim calcmode="lin" valueType="num">
                                      <p:cBhvr>
                                        <p:cTn id="59"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3">
                                            <p:txEl>
                                              <p:pRg st="5" end="5"/>
                                            </p:txEl>
                                          </p:spTgt>
                                        </p:tgtEl>
                                      </p:cBhvr>
                                      <p:to x="100000" y="60000"/>
                                    </p:animScale>
                                    <p:animScale>
                                      <p:cBhvr>
                                        <p:cTn id="65" dur="166" decel="50000">
                                          <p:stCondLst>
                                            <p:cond delay="676"/>
                                          </p:stCondLst>
                                        </p:cTn>
                                        <p:tgtEl>
                                          <p:spTgt spid="3">
                                            <p:txEl>
                                              <p:pRg st="5" end="5"/>
                                            </p:txEl>
                                          </p:spTgt>
                                        </p:tgtEl>
                                      </p:cBhvr>
                                      <p:to x="100000" y="100000"/>
                                    </p:animScale>
                                    <p:animScale>
                                      <p:cBhvr>
                                        <p:cTn id="66" dur="26">
                                          <p:stCondLst>
                                            <p:cond delay="1312"/>
                                          </p:stCondLst>
                                        </p:cTn>
                                        <p:tgtEl>
                                          <p:spTgt spid="3">
                                            <p:txEl>
                                              <p:pRg st="5" end="5"/>
                                            </p:txEl>
                                          </p:spTgt>
                                        </p:tgtEl>
                                      </p:cBhvr>
                                      <p:to x="100000" y="80000"/>
                                    </p:animScale>
                                    <p:animScale>
                                      <p:cBhvr>
                                        <p:cTn id="67" dur="166" decel="50000">
                                          <p:stCondLst>
                                            <p:cond delay="1338"/>
                                          </p:stCondLst>
                                        </p:cTn>
                                        <p:tgtEl>
                                          <p:spTgt spid="3">
                                            <p:txEl>
                                              <p:pRg st="5" end="5"/>
                                            </p:txEl>
                                          </p:spTgt>
                                        </p:tgtEl>
                                      </p:cBhvr>
                                      <p:to x="100000" y="100000"/>
                                    </p:animScale>
                                    <p:animScale>
                                      <p:cBhvr>
                                        <p:cTn id="68" dur="26">
                                          <p:stCondLst>
                                            <p:cond delay="1642"/>
                                          </p:stCondLst>
                                        </p:cTn>
                                        <p:tgtEl>
                                          <p:spTgt spid="3">
                                            <p:txEl>
                                              <p:pRg st="5" end="5"/>
                                            </p:txEl>
                                          </p:spTgt>
                                        </p:tgtEl>
                                      </p:cBhvr>
                                      <p:to x="100000" y="90000"/>
                                    </p:animScale>
                                    <p:animScale>
                                      <p:cBhvr>
                                        <p:cTn id="69" dur="166" decel="50000">
                                          <p:stCondLst>
                                            <p:cond delay="1668"/>
                                          </p:stCondLst>
                                        </p:cTn>
                                        <p:tgtEl>
                                          <p:spTgt spid="3">
                                            <p:txEl>
                                              <p:pRg st="5" end="5"/>
                                            </p:txEl>
                                          </p:spTgt>
                                        </p:tgtEl>
                                      </p:cBhvr>
                                      <p:to x="100000" y="100000"/>
                                    </p:animScale>
                                    <p:animScale>
                                      <p:cBhvr>
                                        <p:cTn id="70" dur="26">
                                          <p:stCondLst>
                                            <p:cond delay="1808"/>
                                          </p:stCondLst>
                                        </p:cTn>
                                        <p:tgtEl>
                                          <p:spTgt spid="3">
                                            <p:txEl>
                                              <p:pRg st="5" end="5"/>
                                            </p:txEl>
                                          </p:spTgt>
                                        </p:tgtEl>
                                      </p:cBhvr>
                                      <p:to x="100000" y="95000"/>
                                    </p:animScale>
                                    <p:animScale>
                                      <p:cBhvr>
                                        <p:cTn id="71" dur="166" decel="50000">
                                          <p:stCondLst>
                                            <p:cond delay="1834"/>
                                          </p:stCondLst>
                                        </p:cTn>
                                        <p:tgtEl>
                                          <p:spTgt spid="3">
                                            <p:txEl>
                                              <p:pRg st="5" end="5"/>
                                            </p:txEl>
                                          </p:spTgt>
                                        </p:tgtEl>
                                      </p:cBhvr>
                                      <p:to x="100000" y="100000"/>
                                    </p:animScale>
                                  </p:childTnLst>
                                </p:cTn>
                              </p:par>
                              <p:par>
                                <p:cTn id="72" presetID="26" presetClass="entr" presetSubtype="0" fill="hold" nodeType="withEffect">
                                  <p:stCondLst>
                                    <p:cond delay="0"/>
                                  </p:stCondLst>
                                  <p:childTnLst>
                                    <p:set>
                                      <p:cBhvr>
                                        <p:cTn id="73" dur="1" fill="hold">
                                          <p:stCondLst>
                                            <p:cond delay="0"/>
                                          </p:stCondLst>
                                        </p:cTn>
                                        <p:tgtEl>
                                          <p:spTgt spid="3">
                                            <p:txEl>
                                              <p:pRg st="6" end="6"/>
                                            </p:txEl>
                                          </p:spTgt>
                                        </p:tgtEl>
                                        <p:attrNameLst>
                                          <p:attrName>style.visibility</p:attrName>
                                        </p:attrNameLst>
                                      </p:cBhvr>
                                      <p:to>
                                        <p:strVal val="visible"/>
                                      </p:to>
                                    </p:set>
                                    <p:animEffect transition="in" filter="wipe(down)">
                                      <p:cBhvr>
                                        <p:cTn id="74" dur="580">
                                          <p:stCondLst>
                                            <p:cond delay="0"/>
                                          </p:stCondLst>
                                        </p:cTn>
                                        <p:tgtEl>
                                          <p:spTgt spid="3">
                                            <p:txEl>
                                              <p:pRg st="6" end="6"/>
                                            </p:txEl>
                                          </p:spTgt>
                                        </p:tgtEl>
                                      </p:cBhvr>
                                    </p:animEffect>
                                    <p:anim calcmode="lin" valueType="num">
                                      <p:cBhvr>
                                        <p:cTn id="75"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80" dur="26">
                                          <p:stCondLst>
                                            <p:cond delay="650"/>
                                          </p:stCondLst>
                                        </p:cTn>
                                        <p:tgtEl>
                                          <p:spTgt spid="3">
                                            <p:txEl>
                                              <p:pRg st="6" end="6"/>
                                            </p:txEl>
                                          </p:spTgt>
                                        </p:tgtEl>
                                      </p:cBhvr>
                                      <p:to x="100000" y="60000"/>
                                    </p:animScale>
                                    <p:animScale>
                                      <p:cBhvr>
                                        <p:cTn id="81" dur="166" decel="50000">
                                          <p:stCondLst>
                                            <p:cond delay="676"/>
                                          </p:stCondLst>
                                        </p:cTn>
                                        <p:tgtEl>
                                          <p:spTgt spid="3">
                                            <p:txEl>
                                              <p:pRg st="6" end="6"/>
                                            </p:txEl>
                                          </p:spTgt>
                                        </p:tgtEl>
                                      </p:cBhvr>
                                      <p:to x="100000" y="100000"/>
                                    </p:animScale>
                                    <p:animScale>
                                      <p:cBhvr>
                                        <p:cTn id="82" dur="26">
                                          <p:stCondLst>
                                            <p:cond delay="1312"/>
                                          </p:stCondLst>
                                        </p:cTn>
                                        <p:tgtEl>
                                          <p:spTgt spid="3">
                                            <p:txEl>
                                              <p:pRg st="6" end="6"/>
                                            </p:txEl>
                                          </p:spTgt>
                                        </p:tgtEl>
                                      </p:cBhvr>
                                      <p:to x="100000" y="80000"/>
                                    </p:animScale>
                                    <p:animScale>
                                      <p:cBhvr>
                                        <p:cTn id="83" dur="166" decel="50000">
                                          <p:stCondLst>
                                            <p:cond delay="1338"/>
                                          </p:stCondLst>
                                        </p:cTn>
                                        <p:tgtEl>
                                          <p:spTgt spid="3">
                                            <p:txEl>
                                              <p:pRg st="6" end="6"/>
                                            </p:txEl>
                                          </p:spTgt>
                                        </p:tgtEl>
                                      </p:cBhvr>
                                      <p:to x="100000" y="100000"/>
                                    </p:animScale>
                                    <p:animScale>
                                      <p:cBhvr>
                                        <p:cTn id="84" dur="26">
                                          <p:stCondLst>
                                            <p:cond delay="1642"/>
                                          </p:stCondLst>
                                        </p:cTn>
                                        <p:tgtEl>
                                          <p:spTgt spid="3">
                                            <p:txEl>
                                              <p:pRg st="6" end="6"/>
                                            </p:txEl>
                                          </p:spTgt>
                                        </p:tgtEl>
                                      </p:cBhvr>
                                      <p:to x="100000" y="90000"/>
                                    </p:animScale>
                                    <p:animScale>
                                      <p:cBhvr>
                                        <p:cTn id="85" dur="166" decel="50000">
                                          <p:stCondLst>
                                            <p:cond delay="1668"/>
                                          </p:stCondLst>
                                        </p:cTn>
                                        <p:tgtEl>
                                          <p:spTgt spid="3">
                                            <p:txEl>
                                              <p:pRg st="6" end="6"/>
                                            </p:txEl>
                                          </p:spTgt>
                                        </p:tgtEl>
                                      </p:cBhvr>
                                      <p:to x="100000" y="100000"/>
                                    </p:animScale>
                                    <p:animScale>
                                      <p:cBhvr>
                                        <p:cTn id="86" dur="26">
                                          <p:stCondLst>
                                            <p:cond delay="1808"/>
                                          </p:stCondLst>
                                        </p:cTn>
                                        <p:tgtEl>
                                          <p:spTgt spid="3">
                                            <p:txEl>
                                              <p:pRg st="6" end="6"/>
                                            </p:txEl>
                                          </p:spTgt>
                                        </p:tgtEl>
                                      </p:cBhvr>
                                      <p:to x="100000" y="95000"/>
                                    </p:animScale>
                                    <p:animScale>
                                      <p:cBhvr>
                                        <p:cTn id="87" dur="166" decel="50000">
                                          <p:stCondLst>
                                            <p:cond delay="1834"/>
                                          </p:stCondLst>
                                        </p:cTn>
                                        <p:tgtEl>
                                          <p:spTgt spid="3">
                                            <p:txEl>
                                              <p:pRg st="6" end="6"/>
                                            </p:txEl>
                                          </p:spTgt>
                                        </p:tgtEl>
                                      </p:cBhvr>
                                      <p:to x="100000" y="100000"/>
                                    </p:animScale>
                                  </p:childTnLst>
                                </p:cTn>
                              </p:par>
                              <p:par>
                                <p:cTn id="88" presetID="26" presetClass="entr" presetSubtype="0" fill="hold" nodeType="withEffect">
                                  <p:stCondLst>
                                    <p:cond delay="0"/>
                                  </p:stCondLst>
                                  <p:childTnLst>
                                    <p:set>
                                      <p:cBhvr>
                                        <p:cTn id="89" dur="1" fill="hold">
                                          <p:stCondLst>
                                            <p:cond delay="0"/>
                                          </p:stCondLst>
                                        </p:cTn>
                                        <p:tgtEl>
                                          <p:spTgt spid="3">
                                            <p:txEl>
                                              <p:pRg st="7" end="7"/>
                                            </p:txEl>
                                          </p:spTgt>
                                        </p:tgtEl>
                                        <p:attrNameLst>
                                          <p:attrName>style.visibility</p:attrName>
                                        </p:attrNameLst>
                                      </p:cBhvr>
                                      <p:to>
                                        <p:strVal val="visible"/>
                                      </p:to>
                                    </p:set>
                                    <p:animEffect transition="in" filter="wipe(down)">
                                      <p:cBhvr>
                                        <p:cTn id="90" dur="580">
                                          <p:stCondLst>
                                            <p:cond delay="0"/>
                                          </p:stCondLst>
                                        </p:cTn>
                                        <p:tgtEl>
                                          <p:spTgt spid="3">
                                            <p:txEl>
                                              <p:pRg st="7" end="7"/>
                                            </p:txEl>
                                          </p:spTgt>
                                        </p:tgtEl>
                                      </p:cBhvr>
                                    </p:animEffect>
                                    <p:anim calcmode="lin" valueType="num">
                                      <p:cBhvr>
                                        <p:cTn id="91"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96" dur="26">
                                          <p:stCondLst>
                                            <p:cond delay="650"/>
                                          </p:stCondLst>
                                        </p:cTn>
                                        <p:tgtEl>
                                          <p:spTgt spid="3">
                                            <p:txEl>
                                              <p:pRg st="7" end="7"/>
                                            </p:txEl>
                                          </p:spTgt>
                                        </p:tgtEl>
                                      </p:cBhvr>
                                      <p:to x="100000" y="60000"/>
                                    </p:animScale>
                                    <p:animScale>
                                      <p:cBhvr>
                                        <p:cTn id="97" dur="166" decel="50000">
                                          <p:stCondLst>
                                            <p:cond delay="676"/>
                                          </p:stCondLst>
                                        </p:cTn>
                                        <p:tgtEl>
                                          <p:spTgt spid="3">
                                            <p:txEl>
                                              <p:pRg st="7" end="7"/>
                                            </p:txEl>
                                          </p:spTgt>
                                        </p:tgtEl>
                                      </p:cBhvr>
                                      <p:to x="100000" y="100000"/>
                                    </p:animScale>
                                    <p:animScale>
                                      <p:cBhvr>
                                        <p:cTn id="98" dur="26">
                                          <p:stCondLst>
                                            <p:cond delay="1312"/>
                                          </p:stCondLst>
                                        </p:cTn>
                                        <p:tgtEl>
                                          <p:spTgt spid="3">
                                            <p:txEl>
                                              <p:pRg st="7" end="7"/>
                                            </p:txEl>
                                          </p:spTgt>
                                        </p:tgtEl>
                                      </p:cBhvr>
                                      <p:to x="100000" y="80000"/>
                                    </p:animScale>
                                    <p:animScale>
                                      <p:cBhvr>
                                        <p:cTn id="99" dur="166" decel="50000">
                                          <p:stCondLst>
                                            <p:cond delay="1338"/>
                                          </p:stCondLst>
                                        </p:cTn>
                                        <p:tgtEl>
                                          <p:spTgt spid="3">
                                            <p:txEl>
                                              <p:pRg st="7" end="7"/>
                                            </p:txEl>
                                          </p:spTgt>
                                        </p:tgtEl>
                                      </p:cBhvr>
                                      <p:to x="100000" y="100000"/>
                                    </p:animScale>
                                    <p:animScale>
                                      <p:cBhvr>
                                        <p:cTn id="100" dur="26">
                                          <p:stCondLst>
                                            <p:cond delay="1642"/>
                                          </p:stCondLst>
                                        </p:cTn>
                                        <p:tgtEl>
                                          <p:spTgt spid="3">
                                            <p:txEl>
                                              <p:pRg st="7" end="7"/>
                                            </p:txEl>
                                          </p:spTgt>
                                        </p:tgtEl>
                                      </p:cBhvr>
                                      <p:to x="100000" y="90000"/>
                                    </p:animScale>
                                    <p:animScale>
                                      <p:cBhvr>
                                        <p:cTn id="101" dur="166" decel="50000">
                                          <p:stCondLst>
                                            <p:cond delay="1668"/>
                                          </p:stCondLst>
                                        </p:cTn>
                                        <p:tgtEl>
                                          <p:spTgt spid="3">
                                            <p:txEl>
                                              <p:pRg st="7" end="7"/>
                                            </p:txEl>
                                          </p:spTgt>
                                        </p:tgtEl>
                                      </p:cBhvr>
                                      <p:to x="100000" y="100000"/>
                                    </p:animScale>
                                    <p:animScale>
                                      <p:cBhvr>
                                        <p:cTn id="102" dur="26">
                                          <p:stCondLst>
                                            <p:cond delay="1808"/>
                                          </p:stCondLst>
                                        </p:cTn>
                                        <p:tgtEl>
                                          <p:spTgt spid="3">
                                            <p:txEl>
                                              <p:pRg st="7" end="7"/>
                                            </p:txEl>
                                          </p:spTgt>
                                        </p:tgtEl>
                                      </p:cBhvr>
                                      <p:to x="100000" y="95000"/>
                                    </p:animScale>
                                    <p:animScale>
                                      <p:cBhvr>
                                        <p:cTn id="103" dur="166" decel="50000">
                                          <p:stCondLst>
                                            <p:cond delay="1834"/>
                                          </p:stCondLst>
                                        </p:cTn>
                                        <p:tgtEl>
                                          <p:spTgt spid="3">
                                            <p:txEl>
                                              <p:pRg st="7" end="7"/>
                                            </p:txEl>
                                          </p:spTgt>
                                        </p:tgtEl>
                                      </p:cBhvr>
                                      <p:to x="100000" y="100000"/>
                                    </p:animScale>
                                  </p:childTnLst>
                                </p:cTn>
                              </p:par>
                              <p:par>
                                <p:cTn id="104" presetID="26" presetClass="entr" presetSubtype="0" fill="hold" nodeType="withEffect">
                                  <p:stCondLst>
                                    <p:cond delay="0"/>
                                  </p:stCondLst>
                                  <p:childTnLst>
                                    <p:set>
                                      <p:cBhvr>
                                        <p:cTn id="105" dur="1" fill="hold">
                                          <p:stCondLst>
                                            <p:cond delay="0"/>
                                          </p:stCondLst>
                                        </p:cTn>
                                        <p:tgtEl>
                                          <p:spTgt spid="3">
                                            <p:txEl>
                                              <p:pRg st="8" end="8"/>
                                            </p:txEl>
                                          </p:spTgt>
                                        </p:tgtEl>
                                        <p:attrNameLst>
                                          <p:attrName>style.visibility</p:attrName>
                                        </p:attrNameLst>
                                      </p:cBhvr>
                                      <p:to>
                                        <p:strVal val="visible"/>
                                      </p:to>
                                    </p:set>
                                    <p:animEffect transition="in" filter="wipe(down)">
                                      <p:cBhvr>
                                        <p:cTn id="106" dur="580">
                                          <p:stCondLst>
                                            <p:cond delay="0"/>
                                          </p:stCondLst>
                                        </p:cTn>
                                        <p:tgtEl>
                                          <p:spTgt spid="3">
                                            <p:txEl>
                                              <p:pRg st="8" end="8"/>
                                            </p:txEl>
                                          </p:spTgt>
                                        </p:tgtEl>
                                      </p:cBhvr>
                                    </p:animEffect>
                                    <p:anim calcmode="lin" valueType="num">
                                      <p:cBhvr>
                                        <p:cTn id="107"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12" dur="26">
                                          <p:stCondLst>
                                            <p:cond delay="650"/>
                                          </p:stCondLst>
                                        </p:cTn>
                                        <p:tgtEl>
                                          <p:spTgt spid="3">
                                            <p:txEl>
                                              <p:pRg st="8" end="8"/>
                                            </p:txEl>
                                          </p:spTgt>
                                        </p:tgtEl>
                                      </p:cBhvr>
                                      <p:to x="100000" y="60000"/>
                                    </p:animScale>
                                    <p:animScale>
                                      <p:cBhvr>
                                        <p:cTn id="113" dur="166" decel="50000">
                                          <p:stCondLst>
                                            <p:cond delay="676"/>
                                          </p:stCondLst>
                                        </p:cTn>
                                        <p:tgtEl>
                                          <p:spTgt spid="3">
                                            <p:txEl>
                                              <p:pRg st="8" end="8"/>
                                            </p:txEl>
                                          </p:spTgt>
                                        </p:tgtEl>
                                      </p:cBhvr>
                                      <p:to x="100000" y="100000"/>
                                    </p:animScale>
                                    <p:animScale>
                                      <p:cBhvr>
                                        <p:cTn id="114" dur="26">
                                          <p:stCondLst>
                                            <p:cond delay="1312"/>
                                          </p:stCondLst>
                                        </p:cTn>
                                        <p:tgtEl>
                                          <p:spTgt spid="3">
                                            <p:txEl>
                                              <p:pRg st="8" end="8"/>
                                            </p:txEl>
                                          </p:spTgt>
                                        </p:tgtEl>
                                      </p:cBhvr>
                                      <p:to x="100000" y="80000"/>
                                    </p:animScale>
                                    <p:animScale>
                                      <p:cBhvr>
                                        <p:cTn id="115" dur="166" decel="50000">
                                          <p:stCondLst>
                                            <p:cond delay="1338"/>
                                          </p:stCondLst>
                                        </p:cTn>
                                        <p:tgtEl>
                                          <p:spTgt spid="3">
                                            <p:txEl>
                                              <p:pRg st="8" end="8"/>
                                            </p:txEl>
                                          </p:spTgt>
                                        </p:tgtEl>
                                      </p:cBhvr>
                                      <p:to x="100000" y="100000"/>
                                    </p:animScale>
                                    <p:animScale>
                                      <p:cBhvr>
                                        <p:cTn id="116" dur="26">
                                          <p:stCondLst>
                                            <p:cond delay="1642"/>
                                          </p:stCondLst>
                                        </p:cTn>
                                        <p:tgtEl>
                                          <p:spTgt spid="3">
                                            <p:txEl>
                                              <p:pRg st="8" end="8"/>
                                            </p:txEl>
                                          </p:spTgt>
                                        </p:tgtEl>
                                      </p:cBhvr>
                                      <p:to x="100000" y="90000"/>
                                    </p:animScale>
                                    <p:animScale>
                                      <p:cBhvr>
                                        <p:cTn id="117" dur="166" decel="50000">
                                          <p:stCondLst>
                                            <p:cond delay="1668"/>
                                          </p:stCondLst>
                                        </p:cTn>
                                        <p:tgtEl>
                                          <p:spTgt spid="3">
                                            <p:txEl>
                                              <p:pRg st="8" end="8"/>
                                            </p:txEl>
                                          </p:spTgt>
                                        </p:tgtEl>
                                      </p:cBhvr>
                                      <p:to x="100000" y="100000"/>
                                    </p:animScale>
                                    <p:animScale>
                                      <p:cBhvr>
                                        <p:cTn id="118" dur="26">
                                          <p:stCondLst>
                                            <p:cond delay="1808"/>
                                          </p:stCondLst>
                                        </p:cTn>
                                        <p:tgtEl>
                                          <p:spTgt spid="3">
                                            <p:txEl>
                                              <p:pRg st="8" end="8"/>
                                            </p:txEl>
                                          </p:spTgt>
                                        </p:tgtEl>
                                      </p:cBhvr>
                                      <p:to x="100000" y="95000"/>
                                    </p:animScale>
                                    <p:animScale>
                                      <p:cBhvr>
                                        <p:cTn id="119" dur="166" decel="50000">
                                          <p:stCondLst>
                                            <p:cond delay="1834"/>
                                          </p:stCondLst>
                                        </p:cTn>
                                        <p:tgtEl>
                                          <p:spTgt spid="3">
                                            <p:txEl>
                                              <p:pRg st="8" end="8"/>
                                            </p:txEl>
                                          </p:spTgt>
                                        </p:tgtEl>
                                      </p:cBhvr>
                                      <p:to x="100000" y="100000"/>
                                    </p:animScale>
                                  </p:childTnLst>
                                </p:cTn>
                              </p:par>
                              <p:par>
                                <p:cTn id="120" presetID="26" presetClass="entr" presetSubtype="0" fill="hold" nodeType="withEffect">
                                  <p:stCondLst>
                                    <p:cond delay="0"/>
                                  </p:stCondLst>
                                  <p:childTnLst>
                                    <p:set>
                                      <p:cBhvr>
                                        <p:cTn id="121" dur="1" fill="hold">
                                          <p:stCondLst>
                                            <p:cond delay="0"/>
                                          </p:stCondLst>
                                        </p:cTn>
                                        <p:tgtEl>
                                          <p:spTgt spid="3">
                                            <p:txEl>
                                              <p:pRg st="9" end="9"/>
                                            </p:txEl>
                                          </p:spTgt>
                                        </p:tgtEl>
                                        <p:attrNameLst>
                                          <p:attrName>style.visibility</p:attrName>
                                        </p:attrNameLst>
                                      </p:cBhvr>
                                      <p:to>
                                        <p:strVal val="visible"/>
                                      </p:to>
                                    </p:set>
                                    <p:animEffect transition="in" filter="wipe(down)">
                                      <p:cBhvr>
                                        <p:cTn id="122" dur="580">
                                          <p:stCondLst>
                                            <p:cond delay="0"/>
                                          </p:stCondLst>
                                        </p:cTn>
                                        <p:tgtEl>
                                          <p:spTgt spid="3">
                                            <p:txEl>
                                              <p:pRg st="9" end="9"/>
                                            </p:txEl>
                                          </p:spTgt>
                                        </p:tgtEl>
                                      </p:cBhvr>
                                    </p:animEffect>
                                    <p:anim calcmode="lin" valueType="num">
                                      <p:cBhvr>
                                        <p:cTn id="123"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28" dur="26">
                                          <p:stCondLst>
                                            <p:cond delay="650"/>
                                          </p:stCondLst>
                                        </p:cTn>
                                        <p:tgtEl>
                                          <p:spTgt spid="3">
                                            <p:txEl>
                                              <p:pRg st="9" end="9"/>
                                            </p:txEl>
                                          </p:spTgt>
                                        </p:tgtEl>
                                      </p:cBhvr>
                                      <p:to x="100000" y="60000"/>
                                    </p:animScale>
                                    <p:animScale>
                                      <p:cBhvr>
                                        <p:cTn id="129" dur="166" decel="50000">
                                          <p:stCondLst>
                                            <p:cond delay="676"/>
                                          </p:stCondLst>
                                        </p:cTn>
                                        <p:tgtEl>
                                          <p:spTgt spid="3">
                                            <p:txEl>
                                              <p:pRg st="9" end="9"/>
                                            </p:txEl>
                                          </p:spTgt>
                                        </p:tgtEl>
                                      </p:cBhvr>
                                      <p:to x="100000" y="100000"/>
                                    </p:animScale>
                                    <p:animScale>
                                      <p:cBhvr>
                                        <p:cTn id="130" dur="26">
                                          <p:stCondLst>
                                            <p:cond delay="1312"/>
                                          </p:stCondLst>
                                        </p:cTn>
                                        <p:tgtEl>
                                          <p:spTgt spid="3">
                                            <p:txEl>
                                              <p:pRg st="9" end="9"/>
                                            </p:txEl>
                                          </p:spTgt>
                                        </p:tgtEl>
                                      </p:cBhvr>
                                      <p:to x="100000" y="80000"/>
                                    </p:animScale>
                                    <p:animScale>
                                      <p:cBhvr>
                                        <p:cTn id="131" dur="166" decel="50000">
                                          <p:stCondLst>
                                            <p:cond delay="1338"/>
                                          </p:stCondLst>
                                        </p:cTn>
                                        <p:tgtEl>
                                          <p:spTgt spid="3">
                                            <p:txEl>
                                              <p:pRg st="9" end="9"/>
                                            </p:txEl>
                                          </p:spTgt>
                                        </p:tgtEl>
                                      </p:cBhvr>
                                      <p:to x="100000" y="100000"/>
                                    </p:animScale>
                                    <p:animScale>
                                      <p:cBhvr>
                                        <p:cTn id="132" dur="26">
                                          <p:stCondLst>
                                            <p:cond delay="1642"/>
                                          </p:stCondLst>
                                        </p:cTn>
                                        <p:tgtEl>
                                          <p:spTgt spid="3">
                                            <p:txEl>
                                              <p:pRg st="9" end="9"/>
                                            </p:txEl>
                                          </p:spTgt>
                                        </p:tgtEl>
                                      </p:cBhvr>
                                      <p:to x="100000" y="90000"/>
                                    </p:animScale>
                                    <p:animScale>
                                      <p:cBhvr>
                                        <p:cTn id="133" dur="166" decel="50000">
                                          <p:stCondLst>
                                            <p:cond delay="1668"/>
                                          </p:stCondLst>
                                        </p:cTn>
                                        <p:tgtEl>
                                          <p:spTgt spid="3">
                                            <p:txEl>
                                              <p:pRg st="9" end="9"/>
                                            </p:txEl>
                                          </p:spTgt>
                                        </p:tgtEl>
                                      </p:cBhvr>
                                      <p:to x="100000" y="100000"/>
                                    </p:animScale>
                                    <p:animScale>
                                      <p:cBhvr>
                                        <p:cTn id="134" dur="26">
                                          <p:stCondLst>
                                            <p:cond delay="1808"/>
                                          </p:stCondLst>
                                        </p:cTn>
                                        <p:tgtEl>
                                          <p:spTgt spid="3">
                                            <p:txEl>
                                              <p:pRg st="9" end="9"/>
                                            </p:txEl>
                                          </p:spTgt>
                                        </p:tgtEl>
                                      </p:cBhvr>
                                      <p:to x="100000" y="95000"/>
                                    </p:animScale>
                                    <p:animScale>
                                      <p:cBhvr>
                                        <p:cTn id="135"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47136"/>
            <a:ext cx="8610600" cy="1293028"/>
          </a:xfrm>
        </p:spPr>
        <p:txBody>
          <a:bodyPr>
            <a:normAutofit/>
          </a:bodyPr>
          <a:lstStyle/>
          <a:p>
            <a:r>
              <a:rPr lang="en-US" sz="3200" dirty="0"/>
              <a:t>Comparison of Fractions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97872" y="1528618"/>
                <a:ext cx="11727873" cy="5329382"/>
              </a:xfrm>
            </p:spPr>
            <p:txBody>
              <a:bodyPr>
                <a:normAutofit fontScale="92500" lnSpcReduction="20000"/>
              </a:bodyPr>
              <a:lstStyle/>
              <a:p>
                <a:pPr marL="0" indent="0" algn="just">
                  <a:buNone/>
                </a:pPr>
                <a:r>
                  <a:rPr lang="en-US" sz="2600" dirty="0"/>
                  <a:t>Find the LCM of the denominators of the given fractions. Convert each of the fractions into an equivalent fraction with LCM as the denominator, by multiplying both numerator and denominator by the same number. The resultant fraction with greatest numerator is the greatest.</a:t>
                </a:r>
              </a:p>
              <a:p>
                <a:pPr marL="0" indent="0">
                  <a:buNone/>
                </a:pPr>
                <a:endParaRPr lang="en-US" dirty="0"/>
              </a:p>
              <a:p>
                <a:pPr marL="0" indent="0">
                  <a:buNone/>
                </a:pPr>
                <a:r>
                  <a:rPr lang="en-US" dirty="0"/>
                  <a:t>Ex: Arrange the fractions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17</m:t>
                        </m:r>
                      </m:num>
                      <m:den>
                        <m:r>
                          <a:rPr lang="en-US" i="1">
                            <a:latin typeface="Cambria Math" panose="02040503050406030204" pitchFamily="18" charset="0"/>
                          </a:rPr>
                          <m:t>18 </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31</m:t>
                        </m:r>
                      </m:num>
                      <m:den>
                        <m:r>
                          <a:rPr lang="en-US" i="1">
                            <a:latin typeface="Cambria Math" panose="02040503050406030204" pitchFamily="18" charset="0"/>
                          </a:rPr>
                          <m:t>36</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43</m:t>
                        </m:r>
                      </m:num>
                      <m:den>
                        <m:r>
                          <a:rPr lang="en-US" i="1">
                            <a:latin typeface="Cambria Math" panose="02040503050406030204" pitchFamily="18" charset="0"/>
                          </a:rPr>
                          <m:t>45</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59</m:t>
                        </m:r>
                      </m:num>
                      <m:den>
                        <m:r>
                          <a:rPr lang="en-US" i="1">
                            <a:latin typeface="Cambria Math" panose="02040503050406030204" pitchFamily="18" charset="0"/>
                          </a:rPr>
                          <m:t>60</m:t>
                        </m:r>
                      </m:den>
                    </m:f>
                  </m:oMath>
                </a14:m>
                <a:r>
                  <a:rPr lang="en-US" dirty="0"/>
                  <a:t> in the ascending order.</a:t>
                </a:r>
              </a:p>
              <a:p>
                <a:pPr marL="0" indent="0">
                  <a:buNone/>
                </a:pPr>
                <a:endParaRPr lang="en-US" dirty="0"/>
              </a:p>
              <a:p>
                <a:pPr marL="0" indent="0">
                  <a:buNone/>
                </a:pPr>
                <a:r>
                  <a:rPr lang="en-US" dirty="0"/>
                  <a:t>Sol: 	</a:t>
                </a:r>
                <a:r>
                  <a:rPr lang="en-US" sz="1800" dirty="0"/>
                  <a:t>LCM of 18, 45, 36 &amp; 60 = 180</a:t>
                </a:r>
              </a:p>
              <a:p>
                <a:pPr marL="0" indent="0">
                  <a:buNone/>
                </a:pPr>
                <a:endParaRPr lang="en-US" sz="1800" dirty="0"/>
              </a:p>
              <a:p>
                <a:pPr marL="914400" lvl="2" indent="0">
                  <a:buNone/>
                </a:pPr>
                <a:r>
                  <a:rPr lang="en-US" dirty="0"/>
                  <a:t>Now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17</m:t>
                        </m:r>
                      </m:num>
                      <m:den>
                        <m:r>
                          <a:rPr lang="en-US" i="1">
                            <a:latin typeface="Cambria Math" panose="02040503050406030204" pitchFamily="18" charset="0"/>
                          </a:rPr>
                          <m:t>18 </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17</m:t>
                        </m:r>
                        <m:r>
                          <a:rPr lang="en-US" i="1">
                            <a:latin typeface="Cambria Math" panose="02040503050406030204" pitchFamily="18" charset="0"/>
                          </a:rPr>
                          <m:t>𝑥</m:t>
                        </m:r>
                        <m:r>
                          <a:rPr lang="en-US" i="1">
                            <a:latin typeface="Cambria Math" panose="02040503050406030204" pitchFamily="18" charset="0"/>
                          </a:rPr>
                          <m:t>10</m:t>
                        </m:r>
                      </m:num>
                      <m:den>
                        <m:r>
                          <a:rPr lang="en-US" i="1">
                            <a:latin typeface="Cambria Math" panose="02040503050406030204" pitchFamily="18" charset="0"/>
                          </a:rPr>
                          <m:t>18 </m:t>
                        </m:r>
                        <m:r>
                          <a:rPr lang="en-US" i="1">
                            <a:latin typeface="Cambria Math" panose="02040503050406030204" pitchFamily="18" charset="0"/>
                          </a:rPr>
                          <m:t>𝑥</m:t>
                        </m:r>
                        <m:r>
                          <a:rPr lang="en-US" i="1">
                            <a:latin typeface="Cambria Math" panose="02040503050406030204" pitchFamily="18" charset="0"/>
                          </a:rPr>
                          <m:t>10</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170</m:t>
                        </m:r>
                      </m:num>
                      <m:den>
                        <m:r>
                          <a:rPr lang="en-US" i="1">
                            <a:latin typeface="Cambria Math" panose="02040503050406030204" pitchFamily="18" charset="0"/>
                          </a:rPr>
                          <m:t>180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31</m:t>
                        </m:r>
                      </m:num>
                      <m:den>
                        <m:r>
                          <a:rPr lang="en-US" i="1">
                            <a:latin typeface="Cambria Math" panose="02040503050406030204" pitchFamily="18" charset="0"/>
                          </a:rPr>
                          <m:t>36</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31</m:t>
                        </m:r>
                        <m:r>
                          <a:rPr lang="en-US" i="1">
                            <a:latin typeface="Cambria Math" panose="02040503050406030204" pitchFamily="18" charset="0"/>
                          </a:rPr>
                          <m:t>𝑥</m:t>
                        </m:r>
                        <m:r>
                          <a:rPr lang="en-US" i="1">
                            <a:latin typeface="Cambria Math" panose="02040503050406030204" pitchFamily="18" charset="0"/>
                          </a:rPr>
                          <m:t>5</m:t>
                        </m:r>
                      </m:num>
                      <m:den>
                        <m:r>
                          <a:rPr lang="en-US" i="1">
                            <a:latin typeface="Cambria Math" panose="02040503050406030204" pitchFamily="18" charset="0"/>
                          </a:rPr>
                          <m:t>36</m:t>
                        </m:r>
                        <m:r>
                          <a:rPr lang="en-US" i="1">
                            <a:latin typeface="Cambria Math" panose="02040503050406030204" pitchFamily="18" charset="0"/>
                          </a:rPr>
                          <m:t>𝑥</m:t>
                        </m:r>
                        <m:r>
                          <a:rPr lang="en-US" i="1">
                            <a:latin typeface="Cambria Math" panose="02040503050406030204" pitchFamily="18" charset="0"/>
                          </a:rPr>
                          <m:t>5</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155</m:t>
                        </m:r>
                      </m:num>
                      <m:den>
                        <m:r>
                          <a:rPr lang="en-US" i="1">
                            <a:latin typeface="Cambria Math" panose="02040503050406030204" pitchFamily="18" charset="0"/>
                          </a:rPr>
                          <m:t>180</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43</m:t>
                        </m:r>
                      </m:num>
                      <m:den>
                        <m:r>
                          <a:rPr lang="en-US" i="1">
                            <a:latin typeface="Cambria Math" panose="02040503050406030204" pitchFamily="18" charset="0"/>
                          </a:rPr>
                          <m:t>45</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43</m:t>
                        </m:r>
                        <m:r>
                          <a:rPr lang="en-US" i="1">
                            <a:latin typeface="Cambria Math" panose="02040503050406030204" pitchFamily="18" charset="0"/>
                          </a:rPr>
                          <m:t>𝑥</m:t>
                        </m:r>
                        <m:r>
                          <a:rPr lang="en-US" i="1">
                            <a:latin typeface="Cambria Math" panose="02040503050406030204" pitchFamily="18" charset="0"/>
                          </a:rPr>
                          <m:t>4</m:t>
                        </m:r>
                      </m:num>
                      <m:den>
                        <m:r>
                          <a:rPr lang="en-US" i="1">
                            <a:latin typeface="Cambria Math" panose="02040503050406030204" pitchFamily="18" charset="0"/>
                          </a:rPr>
                          <m:t>45</m:t>
                        </m:r>
                        <m:r>
                          <a:rPr lang="en-US" i="1">
                            <a:latin typeface="Cambria Math" panose="02040503050406030204" pitchFamily="18" charset="0"/>
                          </a:rPr>
                          <m:t>𝑥</m:t>
                        </m:r>
                        <m:r>
                          <a:rPr lang="en-US" i="1">
                            <a:latin typeface="Cambria Math" panose="02040503050406030204" pitchFamily="18" charset="0"/>
                          </a:rPr>
                          <m:t>4</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172</m:t>
                        </m:r>
                      </m:num>
                      <m:den>
                        <m:r>
                          <a:rPr lang="en-US" i="1">
                            <a:latin typeface="Cambria Math" panose="02040503050406030204" pitchFamily="18" charset="0"/>
                          </a:rPr>
                          <m:t>180</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59</m:t>
                        </m:r>
                      </m:num>
                      <m:den>
                        <m:r>
                          <a:rPr lang="en-US" i="1">
                            <a:latin typeface="Cambria Math" panose="02040503050406030204" pitchFamily="18" charset="0"/>
                          </a:rPr>
                          <m:t>60</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59</m:t>
                        </m:r>
                        <m:r>
                          <a:rPr lang="en-US" i="1">
                            <a:latin typeface="Cambria Math" panose="02040503050406030204" pitchFamily="18" charset="0"/>
                          </a:rPr>
                          <m:t>𝑥</m:t>
                        </m:r>
                        <m:r>
                          <a:rPr lang="en-US" i="1">
                            <a:latin typeface="Cambria Math" panose="02040503050406030204" pitchFamily="18" charset="0"/>
                          </a:rPr>
                          <m:t>3</m:t>
                        </m:r>
                      </m:num>
                      <m:den>
                        <m:r>
                          <a:rPr lang="en-US" i="1">
                            <a:latin typeface="Cambria Math" panose="02040503050406030204" pitchFamily="18" charset="0"/>
                          </a:rPr>
                          <m:t>60</m:t>
                        </m:r>
                        <m:r>
                          <a:rPr lang="en-US" i="1">
                            <a:latin typeface="Cambria Math" panose="02040503050406030204" pitchFamily="18" charset="0"/>
                          </a:rPr>
                          <m:t>𝑥</m:t>
                        </m:r>
                        <m:r>
                          <a:rPr lang="en-US" i="1">
                            <a:latin typeface="Cambria Math" panose="02040503050406030204" pitchFamily="18" charset="0"/>
                          </a:rPr>
                          <m:t>3</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177</m:t>
                        </m:r>
                      </m:num>
                      <m:den>
                        <m:r>
                          <a:rPr lang="en-US" i="1">
                            <a:latin typeface="Cambria Math" panose="02040503050406030204" pitchFamily="18" charset="0"/>
                          </a:rPr>
                          <m:t>180</m:t>
                        </m:r>
                      </m:den>
                    </m:f>
                  </m:oMath>
                </a14:m>
                <a:endParaRPr lang="en-US" dirty="0"/>
              </a:p>
              <a:p>
                <a:pPr marL="914400" lvl="2" indent="0">
                  <a:buNone/>
                </a:pPr>
                <a:endParaRPr lang="en-US" dirty="0"/>
              </a:p>
              <a:p>
                <a:pPr marL="914400" lvl="2" indent="0">
                  <a:buNone/>
                </a:pPr>
                <a:r>
                  <a:rPr lang="en-US" dirty="0"/>
                  <a:t>Since, 155&lt;170&lt;172&lt;177</a:t>
                </a:r>
              </a:p>
              <a:p>
                <a:pPr marL="914400" lvl="2" indent="0">
                  <a:buNone/>
                </a:pPr>
                <a:endParaRPr lang="en-US" dirty="0"/>
              </a:p>
              <a:p>
                <a:pPr marL="914400" lvl="2"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155</m:t>
                          </m:r>
                        </m:num>
                        <m:den>
                          <m:r>
                            <a:rPr lang="en-US" i="1">
                              <a:latin typeface="Cambria Math" panose="02040503050406030204" pitchFamily="18" charset="0"/>
                            </a:rPr>
                            <m:t>180</m:t>
                          </m:r>
                        </m:den>
                      </m:f>
                      <m:r>
                        <a:rPr lang="en-US" i="1">
                          <a:latin typeface="Cambria Math" panose="02040503050406030204" pitchFamily="18" charset="0"/>
                        </a:rPr>
                        <m:t>&lt; </m:t>
                      </m:r>
                      <m:f>
                        <m:fPr>
                          <m:ctrlPr>
                            <a:rPr lang="en-US" i="1">
                              <a:latin typeface="Cambria Math" panose="02040503050406030204" pitchFamily="18" charset="0"/>
                            </a:rPr>
                          </m:ctrlPr>
                        </m:fPr>
                        <m:num>
                          <m:r>
                            <a:rPr lang="en-US" i="1">
                              <a:latin typeface="Cambria Math" panose="02040503050406030204" pitchFamily="18" charset="0"/>
                            </a:rPr>
                            <m:t>170</m:t>
                          </m:r>
                        </m:num>
                        <m:den>
                          <m:r>
                            <a:rPr lang="en-US" i="1">
                              <a:latin typeface="Cambria Math" panose="02040503050406030204" pitchFamily="18" charset="0"/>
                            </a:rPr>
                            <m:t>180</m:t>
                          </m:r>
                        </m:den>
                      </m:f>
                      <m:r>
                        <a:rPr lang="en-US" i="1">
                          <a:latin typeface="Cambria Math" panose="02040503050406030204" pitchFamily="18" charset="0"/>
                        </a:rPr>
                        <m:t>&lt; </m:t>
                      </m:r>
                      <m:f>
                        <m:fPr>
                          <m:ctrlPr>
                            <a:rPr lang="en-US" i="1">
                              <a:latin typeface="Cambria Math" panose="02040503050406030204" pitchFamily="18" charset="0"/>
                            </a:rPr>
                          </m:ctrlPr>
                        </m:fPr>
                        <m:num>
                          <m:r>
                            <a:rPr lang="en-US" i="1">
                              <a:latin typeface="Cambria Math" panose="02040503050406030204" pitchFamily="18" charset="0"/>
                            </a:rPr>
                            <m:t>172</m:t>
                          </m:r>
                        </m:num>
                        <m:den>
                          <m:r>
                            <a:rPr lang="en-US" i="1">
                              <a:latin typeface="Cambria Math" panose="02040503050406030204" pitchFamily="18" charset="0"/>
                            </a:rPr>
                            <m:t>180</m:t>
                          </m:r>
                        </m:den>
                      </m:f>
                      <m:r>
                        <a:rPr lang="en-US" i="1">
                          <a:latin typeface="Cambria Math" panose="02040503050406030204" pitchFamily="18" charset="0"/>
                        </a:rPr>
                        <m:t>&lt; </m:t>
                      </m:r>
                      <m:f>
                        <m:fPr>
                          <m:ctrlPr>
                            <a:rPr lang="en-US" i="1">
                              <a:latin typeface="Cambria Math" panose="02040503050406030204" pitchFamily="18" charset="0"/>
                            </a:rPr>
                          </m:ctrlPr>
                        </m:fPr>
                        <m:num>
                          <m:r>
                            <a:rPr lang="en-US" i="1">
                              <a:latin typeface="Cambria Math" panose="02040503050406030204" pitchFamily="18" charset="0"/>
                            </a:rPr>
                            <m:t>177</m:t>
                          </m:r>
                        </m:num>
                        <m:den>
                          <m:r>
                            <a:rPr lang="en-US" i="1">
                              <a:latin typeface="Cambria Math" panose="02040503050406030204" pitchFamily="18" charset="0"/>
                            </a:rPr>
                            <m:t>180</m:t>
                          </m:r>
                        </m:den>
                      </m:f>
                    </m:oMath>
                  </m:oMathPara>
                </a14:m>
                <a:endParaRPr lang="en-US" dirty="0"/>
              </a:p>
              <a:p>
                <a:pPr marL="914400" lvl="2" indent="0">
                  <a:buNone/>
                </a:pPr>
                <a:endParaRPr lang="en-US" dirty="0"/>
              </a:p>
              <a:p>
                <a:pPr marL="914400" lvl="2" indent="0">
                  <a:buNone/>
                </a:pPr>
                <a:r>
                  <a:rPr lang="en-US" dirty="0"/>
                  <a:t>Hence, </a:t>
                </a: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31</m:t>
                        </m:r>
                      </m:num>
                      <m:den>
                        <m:r>
                          <a:rPr lang="en-US" i="1">
                            <a:latin typeface="Cambria Math" panose="02040503050406030204" pitchFamily="18" charset="0"/>
                          </a:rPr>
                          <m:t>36</m:t>
                        </m:r>
                      </m:den>
                    </m:f>
                    <m:r>
                      <a:rPr lang="en-US" i="1">
                        <a:latin typeface="Cambria Math" panose="02040503050406030204" pitchFamily="18" charset="0"/>
                      </a:rPr>
                      <m:t>&lt;</m:t>
                    </m:r>
                    <m:f>
                      <m:fPr>
                        <m:ctrlPr>
                          <a:rPr lang="en-US" i="1">
                            <a:latin typeface="Cambria Math" panose="02040503050406030204" pitchFamily="18" charset="0"/>
                          </a:rPr>
                        </m:ctrlPr>
                      </m:fPr>
                      <m:num>
                        <m:r>
                          <a:rPr lang="en-US" i="1">
                            <a:latin typeface="Cambria Math" panose="02040503050406030204" pitchFamily="18" charset="0"/>
                          </a:rPr>
                          <m:t>17</m:t>
                        </m:r>
                      </m:num>
                      <m:den>
                        <m:r>
                          <a:rPr lang="en-US" i="1">
                            <a:latin typeface="Cambria Math" panose="02040503050406030204" pitchFamily="18" charset="0"/>
                          </a:rPr>
                          <m:t>18</m:t>
                        </m:r>
                      </m:den>
                    </m:f>
                    <m:r>
                      <a:rPr lang="en-US" i="1">
                        <a:latin typeface="Cambria Math" panose="02040503050406030204" pitchFamily="18" charset="0"/>
                      </a:rPr>
                      <m:t>&lt; </m:t>
                    </m:r>
                    <m:f>
                      <m:fPr>
                        <m:ctrlPr>
                          <a:rPr lang="en-US" i="1">
                            <a:latin typeface="Cambria Math" panose="02040503050406030204" pitchFamily="18" charset="0"/>
                          </a:rPr>
                        </m:ctrlPr>
                      </m:fPr>
                      <m:num>
                        <m:r>
                          <a:rPr lang="en-US" i="1">
                            <a:latin typeface="Cambria Math" panose="02040503050406030204" pitchFamily="18" charset="0"/>
                          </a:rPr>
                          <m:t>43</m:t>
                        </m:r>
                      </m:num>
                      <m:den>
                        <m:r>
                          <a:rPr lang="en-US" i="1">
                            <a:latin typeface="Cambria Math" panose="02040503050406030204" pitchFamily="18" charset="0"/>
                          </a:rPr>
                          <m:t>45</m:t>
                        </m:r>
                      </m:den>
                    </m:f>
                    <m:r>
                      <a:rPr lang="en-US" i="1">
                        <a:latin typeface="Cambria Math" panose="02040503050406030204" pitchFamily="18" charset="0"/>
                      </a:rPr>
                      <m:t>&lt;</m:t>
                    </m:r>
                    <m:f>
                      <m:fPr>
                        <m:ctrlPr>
                          <a:rPr lang="en-US" i="1">
                            <a:latin typeface="Cambria Math" panose="02040503050406030204" pitchFamily="18" charset="0"/>
                          </a:rPr>
                        </m:ctrlPr>
                      </m:fPr>
                      <m:num>
                        <m:r>
                          <a:rPr lang="en-US" i="1">
                            <a:latin typeface="Cambria Math" panose="02040503050406030204" pitchFamily="18" charset="0"/>
                          </a:rPr>
                          <m:t>59</m:t>
                        </m:r>
                      </m:num>
                      <m:den>
                        <m:r>
                          <a:rPr lang="en-US" i="1">
                            <a:latin typeface="Cambria Math" panose="02040503050406030204" pitchFamily="18" charset="0"/>
                          </a:rPr>
                          <m:t>60</m:t>
                        </m:r>
                      </m:den>
                    </m:f>
                  </m:oMath>
                </a14:m>
                <a:endParaRPr lang="en-US" dirty="0"/>
              </a:p>
              <a:p>
                <a:pPr marL="914400" lvl="2" indent="0">
                  <a:buNone/>
                </a:pPr>
                <a:endParaRPr lang="en-U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7872" y="1528618"/>
                <a:ext cx="11727873" cy="5329382"/>
              </a:xfrm>
              <a:blipFill>
                <a:blip r:embed="rId2"/>
                <a:stretch>
                  <a:fillRect l="-832" t="-2860" r="-780"/>
                </a:stretch>
              </a:blipFill>
            </p:spPr>
            <p:txBody>
              <a:bodyPr/>
              <a:lstStyle/>
              <a:p>
                <a:r>
                  <a:rPr lang="en-IN">
                    <a:noFill/>
                  </a:rPr>
                  <a:t> </a:t>
                </a:r>
              </a:p>
            </p:txBody>
          </p:sp>
        </mc:Fallback>
      </mc:AlternateContent>
    </p:spTree>
    <p:extLst>
      <p:ext uri="{BB962C8B-B14F-4D97-AF65-F5344CB8AC3E}">
        <p14:creationId xmlns:p14="http://schemas.microsoft.com/office/powerpoint/2010/main" xmlns="" val="3252740817"/>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heel(1)">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down)">
                                      <p:cBhvr>
                                        <p:cTn id="30" dur="580">
                                          <p:stCondLst>
                                            <p:cond delay="0"/>
                                          </p:stCondLst>
                                        </p:cTn>
                                        <p:tgtEl>
                                          <p:spTgt spid="3">
                                            <p:txEl>
                                              <p:pRg st="2" end="2"/>
                                            </p:txEl>
                                          </p:spTgt>
                                        </p:tgtEl>
                                      </p:cBhvr>
                                    </p:animEffect>
                                    <p:anim calcmode="lin" valueType="num">
                                      <p:cBhvr>
                                        <p:cTn id="3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2" end="2"/>
                                            </p:txEl>
                                          </p:spTgt>
                                        </p:tgtEl>
                                      </p:cBhvr>
                                      <p:to x="100000" y="60000"/>
                                    </p:animScale>
                                    <p:animScale>
                                      <p:cBhvr>
                                        <p:cTn id="37" dur="166" decel="50000">
                                          <p:stCondLst>
                                            <p:cond delay="676"/>
                                          </p:stCondLst>
                                        </p:cTn>
                                        <p:tgtEl>
                                          <p:spTgt spid="3">
                                            <p:txEl>
                                              <p:pRg st="2" end="2"/>
                                            </p:txEl>
                                          </p:spTgt>
                                        </p:tgtEl>
                                      </p:cBhvr>
                                      <p:to x="100000" y="100000"/>
                                    </p:animScale>
                                    <p:animScale>
                                      <p:cBhvr>
                                        <p:cTn id="38" dur="26">
                                          <p:stCondLst>
                                            <p:cond delay="1312"/>
                                          </p:stCondLst>
                                        </p:cTn>
                                        <p:tgtEl>
                                          <p:spTgt spid="3">
                                            <p:txEl>
                                              <p:pRg st="2" end="2"/>
                                            </p:txEl>
                                          </p:spTgt>
                                        </p:tgtEl>
                                      </p:cBhvr>
                                      <p:to x="100000" y="80000"/>
                                    </p:animScale>
                                    <p:animScale>
                                      <p:cBhvr>
                                        <p:cTn id="39" dur="166" decel="50000">
                                          <p:stCondLst>
                                            <p:cond delay="1338"/>
                                          </p:stCondLst>
                                        </p:cTn>
                                        <p:tgtEl>
                                          <p:spTgt spid="3">
                                            <p:txEl>
                                              <p:pRg st="2" end="2"/>
                                            </p:txEl>
                                          </p:spTgt>
                                        </p:tgtEl>
                                      </p:cBhvr>
                                      <p:to x="100000" y="100000"/>
                                    </p:animScale>
                                    <p:animScale>
                                      <p:cBhvr>
                                        <p:cTn id="40" dur="26">
                                          <p:stCondLst>
                                            <p:cond delay="1642"/>
                                          </p:stCondLst>
                                        </p:cTn>
                                        <p:tgtEl>
                                          <p:spTgt spid="3">
                                            <p:txEl>
                                              <p:pRg st="2" end="2"/>
                                            </p:txEl>
                                          </p:spTgt>
                                        </p:tgtEl>
                                      </p:cBhvr>
                                      <p:to x="100000" y="90000"/>
                                    </p:animScale>
                                    <p:animScale>
                                      <p:cBhvr>
                                        <p:cTn id="41" dur="166" decel="50000">
                                          <p:stCondLst>
                                            <p:cond delay="1668"/>
                                          </p:stCondLst>
                                        </p:cTn>
                                        <p:tgtEl>
                                          <p:spTgt spid="3">
                                            <p:txEl>
                                              <p:pRg st="2" end="2"/>
                                            </p:txEl>
                                          </p:spTgt>
                                        </p:tgtEl>
                                      </p:cBhvr>
                                      <p:to x="100000" y="100000"/>
                                    </p:animScale>
                                    <p:animScale>
                                      <p:cBhvr>
                                        <p:cTn id="42" dur="26">
                                          <p:stCondLst>
                                            <p:cond delay="1808"/>
                                          </p:stCondLst>
                                        </p:cTn>
                                        <p:tgtEl>
                                          <p:spTgt spid="3">
                                            <p:txEl>
                                              <p:pRg st="2" end="2"/>
                                            </p:txEl>
                                          </p:spTgt>
                                        </p:tgtEl>
                                      </p:cBhvr>
                                      <p:to x="100000" y="95000"/>
                                    </p:animScale>
                                    <p:animScale>
                                      <p:cBhvr>
                                        <p:cTn id="43" dur="166" decel="50000">
                                          <p:stCondLst>
                                            <p:cond delay="1834"/>
                                          </p:stCondLst>
                                        </p:cTn>
                                        <p:tgtEl>
                                          <p:spTgt spid="3">
                                            <p:txEl>
                                              <p:pRg st="2" end="2"/>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1000"/>
                                        <p:tgtEl>
                                          <p:spTgt spid="3">
                                            <p:txEl>
                                              <p:pRg st="6" end="6"/>
                                            </p:txEl>
                                          </p:spTgt>
                                        </p:tgtEl>
                                      </p:cBhvr>
                                    </p:animEffect>
                                    <p:anim calcmode="lin" valueType="num">
                                      <p:cBhvr>
                                        <p:cTn id="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000"/>
                                        <p:tgtEl>
                                          <p:spTgt spid="3">
                                            <p:txEl>
                                              <p:pRg st="8" end="8"/>
                                            </p:txEl>
                                          </p:spTgt>
                                        </p:tgtEl>
                                      </p:cBhvr>
                                    </p:animEffect>
                                    <p:anim calcmode="lin" valueType="num">
                                      <p:cBhvr>
                                        <p:cTn id="5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1000"/>
                                        <p:tgtEl>
                                          <p:spTgt spid="3">
                                            <p:txEl>
                                              <p:pRg st="12" end="12"/>
                                            </p:txEl>
                                          </p:spTgt>
                                        </p:tgtEl>
                                      </p:cBhvr>
                                    </p:animEffect>
                                    <p:anim calcmode="lin" valueType="num">
                                      <p:cBhvr>
                                        <p:cTn id="6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436" y="274845"/>
            <a:ext cx="8610600" cy="1293028"/>
          </a:xfrm>
        </p:spPr>
        <p:txBody>
          <a:bodyPr>
            <a:normAutofit/>
          </a:bodyPr>
          <a:lstStyle/>
          <a:p>
            <a:r>
              <a:rPr lang="en-US" dirty="0"/>
              <a:t>PROBLEMS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92364" y="1567873"/>
                <a:ext cx="12032672" cy="5430981"/>
              </a:xfrm>
            </p:spPr>
            <p:txBody>
              <a:bodyPr>
                <a:normAutofit/>
              </a:bodyPr>
              <a:lstStyle/>
              <a:p>
                <a:pPr marL="0" lvl="0" indent="0">
                  <a:buNone/>
                </a:pPr>
                <a:r>
                  <a:rPr lang="en-US" dirty="0"/>
                  <a:t>1) Reduce </a:t>
                </a: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391</m:t>
                        </m:r>
                      </m:num>
                      <m:den>
                        <m:r>
                          <a:rPr lang="en-US" i="1">
                            <a:latin typeface="Cambria Math" panose="02040503050406030204" pitchFamily="18" charset="0"/>
                          </a:rPr>
                          <m:t>667</m:t>
                        </m:r>
                      </m:den>
                    </m:f>
                  </m:oMath>
                </a14:m>
                <a:r>
                  <a:rPr lang="en-US" dirty="0"/>
                  <a:t> to lowest terms.</a:t>
                </a:r>
              </a:p>
              <a:p>
                <a:pPr marL="0" indent="0">
                  <a:buNone/>
                </a:pPr>
                <a:r>
                  <a:rPr lang="en-US" dirty="0"/>
                  <a:t>Sol: 	HCF of 391 and 667 is 23</a:t>
                </a:r>
              </a:p>
              <a:p>
                <a:pPr marL="0" indent="0">
                  <a:buNone/>
                </a:pPr>
                <a:r>
                  <a:rPr lang="en-US" dirty="0"/>
                  <a:t>	Therefore, </a:t>
                </a: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391</m:t>
                        </m:r>
                      </m:num>
                      <m:den>
                        <m:r>
                          <a:rPr lang="en-US" i="1">
                            <a:latin typeface="Cambria Math" panose="02040503050406030204" pitchFamily="18" charset="0"/>
                          </a:rPr>
                          <m:t>667</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391÷23</m:t>
                        </m:r>
                      </m:num>
                      <m:den>
                        <m:r>
                          <a:rPr lang="en-US" i="1">
                            <a:latin typeface="Cambria Math" panose="02040503050406030204" pitchFamily="18" charset="0"/>
                          </a:rPr>
                          <m:t>667÷23</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17</m:t>
                        </m:r>
                      </m:num>
                      <m:den>
                        <m:r>
                          <a:rPr lang="en-US" i="1">
                            <a:latin typeface="Cambria Math" panose="02040503050406030204" pitchFamily="18" charset="0"/>
                          </a:rPr>
                          <m:t>29</m:t>
                        </m:r>
                      </m:den>
                    </m:f>
                  </m:oMath>
                </a14:m>
                <a:endParaRPr lang="en-US" dirty="0"/>
              </a:p>
              <a:p>
                <a:pPr marL="0" lvl="0" indent="0">
                  <a:buNone/>
                </a:pPr>
                <a:r>
                  <a:rPr lang="en-US" dirty="0"/>
                  <a:t>2) Two numbers are in the ratio 15:11. If their HCF is 13, find the numbers.</a:t>
                </a:r>
              </a:p>
              <a:p>
                <a:pPr marL="0" indent="0">
                  <a:buNone/>
                </a:pPr>
                <a:r>
                  <a:rPr lang="en-US" dirty="0"/>
                  <a:t>Sol: 	Let the required numbers be 15x and 11x.</a:t>
                </a:r>
              </a:p>
              <a:p>
                <a:pPr marL="0" indent="0">
                  <a:buNone/>
                </a:pPr>
                <a:r>
                  <a:rPr lang="en-US" dirty="0"/>
                  <a:t>	Then their HCF is “X”. so, x=13</a:t>
                </a:r>
              </a:p>
              <a:p>
                <a:pPr marL="0" indent="0">
                  <a:buNone/>
                </a:pPr>
                <a:r>
                  <a:rPr lang="en-US" dirty="0"/>
                  <a:t>	Therefore, the numbers are : (15x13, 11x13) i.e., 195&amp; 143.</a:t>
                </a:r>
              </a:p>
              <a:p>
                <a:pPr marL="0" lvl="0" indent="0">
                  <a:buNone/>
                </a:pPr>
                <a:r>
                  <a:rPr lang="en-US" dirty="0"/>
                  <a:t>3) The HCF of two numbers is 11 and their LCM is 693. If one of the number is 77, find the other.</a:t>
                </a:r>
              </a:p>
              <a:p>
                <a:pPr marL="0" indent="0">
                  <a:buNone/>
                </a:pPr>
                <a:r>
                  <a:rPr lang="en-US" dirty="0"/>
                  <a:t>Sol: 	Product of two numbers = Product of their HCF &amp; LCM</a:t>
                </a:r>
              </a:p>
              <a:p>
                <a:pPr marL="0" indent="0">
                  <a:buNone/>
                </a:pPr>
                <a:r>
                  <a:rPr lang="en-US" dirty="0"/>
                  <a:t>	Therefore, other number= </a:t>
                </a: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11</m:t>
                        </m:r>
                        <m:r>
                          <a:rPr lang="en-US" i="1">
                            <a:latin typeface="Cambria Math" panose="02040503050406030204" pitchFamily="18" charset="0"/>
                          </a:rPr>
                          <m:t>𝑥</m:t>
                        </m:r>
                        <m:r>
                          <a:rPr lang="en-US" i="1">
                            <a:latin typeface="Cambria Math" panose="02040503050406030204" pitchFamily="18" charset="0"/>
                          </a:rPr>
                          <m:t>693</m:t>
                        </m:r>
                      </m:num>
                      <m:den>
                        <m:r>
                          <a:rPr lang="en-US" i="1">
                            <a:latin typeface="Cambria Math" panose="02040503050406030204" pitchFamily="18" charset="0"/>
                          </a:rPr>
                          <m:t>77</m:t>
                        </m:r>
                      </m:den>
                    </m:f>
                  </m:oMath>
                </a14:m>
                <a:r>
                  <a:rPr lang="en-US" dirty="0"/>
                  <a:t> = 99</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2364" y="1567873"/>
                <a:ext cx="12032672" cy="5430981"/>
              </a:xfrm>
              <a:blipFill>
                <a:blip r:embed="rId2"/>
                <a:stretch>
                  <a:fillRect l="-659" t="-337" r="-507"/>
                </a:stretch>
              </a:blipFill>
            </p:spPr>
            <p:txBody>
              <a:bodyPr/>
              <a:lstStyle/>
              <a:p>
                <a:r>
                  <a:rPr lang="en-IN">
                    <a:noFill/>
                  </a:rPr>
                  <a:t> </a:t>
                </a:r>
              </a:p>
            </p:txBody>
          </p:sp>
        </mc:Fallback>
      </mc:AlternateContent>
    </p:spTree>
    <p:extLst>
      <p:ext uri="{BB962C8B-B14F-4D97-AF65-F5344CB8AC3E}">
        <p14:creationId xmlns:p14="http://schemas.microsoft.com/office/powerpoint/2010/main" xmlns="" val="1997918165"/>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4" end="4"/>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5" end="5"/>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wipe(down)">
                                      <p:cBhvr>
                                        <p:cTn id="55" dur="580">
                                          <p:stCondLst>
                                            <p:cond delay="0"/>
                                          </p:stCondLst>
                                        </p:cTn>
                                        <p:tgtEl>
                                          <p:spTgt spid="3">
                                            <p:txEl>
                                              <p:pRg st="7" end="7"/>
                                            </p:txEl>
                                          </p:spTgt>
                                        </p:tgtEl>
                                      </p:cBhvr>
                                    </p:animEffect>
                                    <p:anim calcmode="lin" valueType="num">
                                      <p:cBhvr>
                                        <p:cTn id="5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7" end="7"/>
                                            </p:txEl>
                                          </p:spTgt>
                                        </p:tgtEl>
                                      </p:cBhvr>
                                      <p:to x="100000" y="60000"/>
                                    </p:animScale>
                                    <p:animScale>
                                      <p:cBhvr>
                                        <p:cTn id="62" dur="166" decel="50000">
                                          <p:stCondLst>
                                            <p:cond delay="676"/>
                                          </p:stCondLst>
                                        </p:cTn>
                                        <p:tgtEl>
                                          <p:spTgt spid="3">
                                            <p:txEl>
                                              <p:pRg st="7" end="7"/>
                                            </p:txEl>
                                          </p:spTgt>
                                        </p:tgtEl>
                                      </p:cBhvr>
                                      <p:to x="100000" y="100000"/>
                                    </p:animScale>
                                    <p:animScale>
                                      <p:cBhvr>
                                        <p:cTn id="63" dur="26">
                                          <p:stCondLst>
                                            <p:cond delay="1312"/>
                                          </p:stCondLst>
                                        </p:cTn>
                                        <p:tgtEl>
                                          <p:spTgt spid="3">
                                            <p:txEl>
                                              <p:pRg st="7" end="7"/>
                                            </p:txEl>
                                          </p:spTgt>
                                        </p:tgtEl>
                                      </p:cBhvr>
                                      <p:to x="100000" y="80000"/>
                                    </p:animScale>
                                    <p:animScale>
                                      <p:cBhvr>
                                        <p:cTn id="64" dur="166" decel="50000">
                                          <p:stCondLst>
                                            <p:cond delay="1338"/>
                                          </p:stCondLst>
                                        </p:cTn>
                                        <p:tgtEl>
                                          <p:spTgt spid="3">
                                            <p:txEl>
                                              <p:pRg st="7" end="7"/>
                                            </p:txEl>
                                          </p:spTgt>
                                        </p:tgtEl>
                                      </p:cBhvr>
                                      <p:to x="100000" y="100000"/>
                                    </p:animScale>
                                    <p:animScale>
                                      <p:cBhvr>
                                        <p:cTn id="65" dur="26">
                                          <p:stCondLst>
                                            <p:cond delay="1642"/>
                                          </p:stCondLst>
                                        </p:cTn>
                                        <p:tgtEl>
                                          <p:spTgt spid="3">
                                            <p:txEl>
                                              <p:pRg st="7" end="7"/>
                                            </p:txEl>
                                          </p:spTgt>
                                        </p:tgtEl>
                                      </p:cBhvr>
                                      <p:to x="100000" y="90000"/>
                                    </p:animScale>
                                    <p:animScale>
                                      <p:cBhvr>
                                        <p:cTn id="66" dur="166" decel="50000">
                                          <p:stCondLst>
                                            <p:cond delay="1668"/>
                                          </p:stCondLst>
                                        </p:cTn>
                                        <p:tgtEl>
                                          <p:spTgt spid="3">
                                            <p:txEl>
                                              <p:pRg st="7" end="7"/>
                                            </p:txEl>
                                          </p:spTgt>
                                        </p:tgtEl>
                                      </p:cBhvr>
                                      <p:to x="100000" y="100000"/>
                                    </p:animScale>
                                    <p:animScale>
                                      <p:cBhvr>
                                        <p:cTn id="67" dur="26">
                                          <p:stCondLst>
                                            <p:cond delay="1808"/>
                                          </p:stCondLst>
                                        </p:cTn>
                                        <p:tgtEl>
                                          <p:spTgt spid="3">
                                            <p:txEl>
                                              <p:pRg st="7" end="7"/>
                                            </p:txEl>
                                          </p:spTgt>
                                        </p:tgtEl>
                                      </p:cBhvr>
                                      <p:to x="100000" y="95000"/>
                                    </p:animScale>
                                    <p:animScale>
                                      <p:cBhvr>
                                        <p:cTn id="68" dur="166" decel="50000">
                                          <p:stCondLst>
                                            <p:cond delay="1834"/>
                                          </p:stCondLst>
                                        </p:cTn>
                                        <p:tgtEl>
                                          <p:spTgt spid="3">
                                            <p:txEl>
                                              <p:pRg st="7" end="7"/>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animEffect transition="in" filter="fade">
                                      <p:cBhvr>
                                        <p:cTn id="73" dur="1000"/>
                                        <p:tgtEl>
                                          <p:spTgt spid="3">
                                            <p:txEl>
                                              <p:pRg st="8" end="8"/>
                                            </p:txEl>
                                          </p:spTgt>
                                        </p:tgtEl>
                                      </p:cBhvr>
                                    </p:animEffect>
                                    <p:anim calcmode="lin" valueType="num">
                                      <p:cBhvr>
                                        <p:cTn id="7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9" end="9"/>
                                            </p:txEl>
                                          </p:spTgt>
                                        </p:tgtEl>
                                        <p:attrNameLst>
                                          <p:attrName>style.visibility</p:attrName>
                                        </p:attrNameLst>
                                      </p:cBhvr>
                                      <p:to>
                                        <p:strVal val="visible"/>
                                      </p:to>
                                    </p:set>
                                    <p:animEffect transition="in" filter="fade">
                                      <p:cBhvr>
                                        <p:cTn id="78" dur="1000"/>
                                        <p:tgtEl>
                                          <p:spTgt spid="3">
                                            <p:txEl>
                                              <p:pRg st="9" end="9"/>
                                            </p:txEl>
                                          </p:spTgt>
                                        </p:tgtEl>
                                      </p:cBhvr>
                                    </p:animEffect>
                                    <p:anim calcmode="lin" valueType="num">
                                      <p:cBhvr>
                                        <p:cTn id="7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127" y="1330036"/>
            <a:ext cx="11998037" cy="5421746"/>
          </a:xfrm>
        </p:spPr>
        <p:txBody>
          <a:bodyPr>
            <a:normAutofit/>
          </a:bodyPr>
          <a:lstStyle/>
          <a:p>
            <a:pPr marL="0" lvl="0" indent="0">
              <a:buNone/>
            </a:pPr>
            <a:r>
              <a:rPr lang="en-US" dirty="0"/>
              <a:t>4) Find the greatest possible length which can be used to measure exactly the lengths 4m95cm, 9m &amp; 16m65cm</a:t>
            </a:r>
          </a:p>
          <a:p>
            <a:pPr marL="0" indent="0">
              <a:buNone/>
            </a:pPr>
            <a:r>
              <a:rPr lang="en-US" dirty="0"/>
              <a:t>Sol:	 Required length = HCF of (495cm, 900cm &amp; 1665cm)</a:t>
            </a:r>
          </a:p>
          <a:p>
            <a:pPr marL="0" indent="0">
              <a:buNone/>
            </a:pPr>
            <a:r>
              <a:rPr lang="en-US" dirty="0"/>
              <a:t>	= HCF of (495, 900 &amp; 1665)</a:t>
            </a:r>
          </a:p>
          <a:p>
            <a:pPr marL="0" indent="0">
              <a:buNone/>
            </a:pPr>
            <a:r>
              <a:rPr lang="en-US" dirty="0"/>
              <a:t>	= 45cm.</a:t>
            </a:r>
          </a:p>
          <a:p>
            <a:pPr marL="0" lvl="0" indent="0">
              <a:buNone/>
            </a:pPr>
            <a:r>
              <a:rPr lang="en-US" dirty="0"/>
              <a:t>5) Find the greatest number which on dividing 1657 and 2037 leaves remainder 6&amp; 5 respectively.</a:t>
            </a:r>
          </a:p>
          <a:p>
            <a:pPr marL="0" indent="0">
              <a:buNone/>
            </a:pPr>
            <a:r>
              <a:rPr lang="en-US" dirty="0"/>
              <a:t>Sol: </a:t>
            </a:r>
            <a:r>
              <a:rPr lang="en-US" dirty="0">
                <a:solidFill>
                  <a:srgbClr val="FF0000"/>
                </a:solidFill>
              </a:rPr>
              <a:t>	</a:t>
            </a:r>
            <a:r>
              <a:rPr lang="en-US" dirty="0"/>
              <a:t>Required Number = HCF of (1657-6) &amp; (2037-5)</a:t>
            </a:r>
          </a:p>
          <a:p>
            <a:pPr marL="0" indent="0">
              <a:buNone/>
            </a:pPr>
            <a:r>
              <a:rPr lang="en-US" dirty="0"/>
              <a:t>	= HCF of 1651 &amp; 2032; so, Ans. : 127</a:t>
            </a:r>
          </a:p>
          <a:p>
            <a:pPr marL="0" lvl="0" indent="0">
              <a:buNone/>
            </a:pPr>
            <a:r>
              <a:rPr lang="en-US" dirty="0"/>
              <a:t>6) Find the largest number which divides 62, 132 and 237 leaves the same remainder in each case.</a:t>
            </a:r>
          </a:p>
          <a:p>
            <a:pPr marL="0" indent="0">
              <a:buNone/>
            </a:pPr>
            <a:r>
              <a:rPr lang="en-US" dirty="0"/>
              <a:t>Sol: 	Required number= HCF of (132-62), (237-132) &amp; (237-62)</a:t>
            </a:r>
          </a:p>
          <a:p>
            <a:pPr marL="0" indent="0">
              <a:buNone/>
            </a:pPr>
            <a:r>
              <a:rPr lang="en-US" dirty="0"/>
              <a:t>	=HCF of (70, 105 &amp; 175) = 35.</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4265066903"/>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5" dur="500"/>
                                        <p:tgtEl>
                                          <p:spTgt spid="4">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8" dur="500"/>
                                        <p:tgtEl>
                                          <p:spTgt spid="4">
                                            <p:txEl>
                                              <p:pRg st="2" end="2"/>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1000"/>
                                        <p:tgtEl>
                                          <p:spTgt spid="4">
                                            <p:txEl>
                                              <p:pRg st="4" end="4"/>
                                            </p:txEl>
                                          </p:spTgt>
                                        </p:tgtEl>
                                      </p:cBhvr>
                                    </p:animEffect>
                                    <p:anim calcmode="lin" valueType="num">
                                      <p:cBhvr>
                                        <p:cTn id="3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fade">
                                      <p:cBhvr>
                                        <p:cTn id="43" dur="1000"/>
                                        <p:tgtEl>
                                          <p:spTgt spid="4">
                                            <p:txEl>
                                              <p:pRg st="5" end="5"/>
                                            </p:txEl>
                                          </p:spTgt>
                                        </p:tgtEl>
                                      </p:cBhvr>
                                    </p:animEffect>
                                    <p:anim calcmode="lin" valueType="num">
                                      <p:cBhvr>
                                        <p:cTn id="4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1000"/>
                                        <p:tgtEl>
                                          <p:spTgt spid="4">
                                            <p:txEl>
                                              <p:pRg st="6" end="6"/>
                                            </p:txEl>
                                          </p:spTgt>
                                        </p:tgtEl>
                                      </p:cBhvr>
                                    </p:animEffect>
                                    <p:anim calcmode="lin" valueType="num">
                                      <p:cBhvr>
                                        <p:cTn id="4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1000"/>
                                        <p:tgtEl>
                                          <p:spTgt spid="4">
                                            <p:txEl>
                                              <p:pRg st="7" end="7"/>
                                            </p:txEl>
                                          </p:spTgt>
                                        </p:tgtEl>
                                      </p:cBhvr>
                                    </p:animEffect>
                                    <p:anim calcmode="lin" valueType="num">
                                      <p:cBhvr>
                                        <p:cTn id="5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animEffect transition="in" filter="fade">
                                      <p:cBhvr>
                                        <p:cTn id="62" dur="1000"/>
                                        <p:tgtEl>
                                          <p:spTgt spid="4">
                                            <p:txEl>
                                              <p:pRg st="8" end="8"/>
                                            </p:txEl>
                                          </p:spTgt>
                                        </p:tgtEl>
                                      </p:cBhvr>
                                    </p:animEffect>
                                    <p:anim calcmode="lin" valueType="num">
                                      <p:cBhvr>
                                        <p:cTn id="6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animEffect transition="in" filter="fade">
                                      <p:cBhvr>
                                        <p:cTn id="67" dur="1000"/>
                                        <p:tgtEl>
                                          <p:spTgt spid="4">
                                            <p:txEl>
                                              <p:pRg st="9" end="9"/>
                                            </p:txEl>
                                          </p:spTgt>
                                        </p:tgtEl>
                                      </p:cBhvr>
                                    </p:animEffect>
                                    <p:anim calcmode="lin" valueType="num">
                                      <p:cBhvr>
                                        <p:cTn id="6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9782" y="267855"/>
            <a:ext cx="8610600" cy="1430187"/>
          </a:xfrm>
        </p:spPr>
        <p:txBody>
          <a:bodyPr>
            <a:normAutofit/>
          </a:bodyPr>
          <a:lstStyle/>
          <a:p>
            <a:r>
              <a:rPr lang="en-US" dirty="0"/>
              <a:t>TYPES OF NUMBERS</a:t>
            </a:r>
            <a:br>
              <a:rPr lang="en-US" dirty="0"/>
            </a:br>
            <a:endParaRPr lang="en-US" dirty="0"/>
          </a:p>
        </p:txBody>
      </p:sp>
      <p:sp>
        <p:nvSpPr>
          <p:cNvPr id="3" name="Content Placeholder 2"/>
          <p:cNvSpPr>
            <a:spLocks noGrp="1"/>
          </p:cNvSpPr>
          <p:nvPr>
            <p:ph idx="1"/>
          </p:nvPr>
        </p:nvSpPr>
        <p:spPr>
          <a:xfrm>
            <a:off x="64655" y="873760"/>
            <a:ext cx="11995727" cy="5822604"/>
          </a:xfrm>
        </p:spPr>
        <p:txBody>
          <a:bodyPr>
            <a:normAutofit lnSpcReduction="10000"/>
          </a:bodyPr>
          <a:lstStyle/>
          <a:p>
            <a:pPr marL="0" lvl="0" indent="0">
              <a:buNone/>
            </a:pPr>
            <a:endParaRPr lang="en-US" dirty="0"/>
          </a:p>
          <a:p>
            <a:pPr marL="0" lvl="0" indent="0">
              <a:buNone/>
            </a:pPr>
            <a:endParaRPr lang="en-US" dirty="0"/>
          </a:p>
          <a:p>
            <a:pPr marL="0" lvl="0" indent="0">
              <a:buNone/>
            </a:pPr>
            <a:r>
              <a:rPr lang="en-US" dirty="0"/>
              <a:t>NATURAL NUMBER: </a:t>
            </a:r>
          </a:p>
          <a:p>
            <a:r>
              <a:rPr lang="en-US" dirty="0"/>
              <a:t>All counting numbers are called natural numbers.</a:t>
            </a:r>
          </a:p>
          <a:p>
            <a:r>
              <a:rPr lang="en-US" dirty="0"/>
              <a:t>It is denoted by “N”. i.e. N = ( 1,2,3,4,…….)</a:t>
            </a:r>
          </a:p>
          <a:p>
            <a:pPr marL="0" lvl="0" indent="0">
              <a:buNone/>
            </a:pPr>
            <a:endParaRPr lang="en-US" dirty="0"/>
          </a:p>
          <a:p>
            <a:pPr marL="0" lvl="0" indent="0">
              <a:buNone/>
            </a:pPr>
            <a:r>
              <a:rPr lang="en-US" dirty="0"/>
              <a:t>WHOLE NUMBERS:</a:t>
            </a:r>
          </a:p>
          <a:p>
            <a:r>
              <a:rPr lang="en-US" dirty="0"/>
              <a:t>All counting numbers and 0 form whole numbers.</a:t>
            </a:r>
          </a:p>
          <a:p>
            <a:r>
              <a:rPr lang="en-US" dirty="0"/>
              <a:t>It is denoted by “W”. i.e. W = ( 0,1,2,3,4,…….)</a:t>
            </a:r>
          </a:p>
          <a:p>
            <a:pPr marL="0" indent="0">
              <a:buNone/>
            </a:pPr>
            <a:endParaRPr lang="en-US" dirty="0"/>
          </a:p>
          <a:p>
            <a:pPr marL="0" lvl="0" indent="0">
              <a:buNone/>
            </a:pPr>
            <a:r>
              <a:rPr lang="en-US" dirty="0"/>
              <a:t>INTEGERS:</a:t>
            </a:r>
          </a:p>
          <a:p>
            <a:r>
              <a:rPr lang="en-US" dirty="0"/>
              <a:t>All counting numbers and negative counting numbers and 0 form the set of </a:t>
            </a:r>
            <a:r>
              <a:rPr lang="en-US" dirty="0" err="1"/>
              <a:t>Interger</a:t>
            </a:r>
            <a:r>
              <a:rPr lang="en-US" dirty="0"/>
              <a:t> numbers.</a:t>
            </a:r>
          </a:p>
          <a:p>
            <a:r>
              <a:rPr lang="en-US" dirty="0"/>
              <a:t>It is denoted by “Z”. i.e. Z = ( ………..-4,-3,-2,-1,0,1,2,3,4,…….)</a:t>
            </a:r>
          </a:p>
          <a:p>
            <a:pPr marL="0" indent="0">
              <a:buNone/>
            </a:pPr>
            <a:endParaRPr lang="en-US" dirty="0"/>
          </a:p>
        </p:txBody>
      </p:sp>
    </p:spTree>
    <p:extLst>
      <p:ext uri="{BB962C8B-B14F-4D97-AF65-F5344CB8AC3E}">
        <p14:creationId xmlns:p14="http://schemas.microsoft.com/office/powerpoint/2010/main" xmlns="" val="315184770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p:cTn id="2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heel(1)">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barn(inVertical)">
                                      <p:cBhvr>
                                        <p:cTn id="49" dur="5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1000"/>
                                        <p:tgtEl>
                                          <p:spTgt spid="3">
                                            <p:txEl>
                                              <p:pRg st="12" end="12"/>
                                            </p:txEl>
                                          </p:spTgt>
                                        </p:tgtEl>
                                      </p:cBhvr>
                                    </p:animEffect>
                                    <p:anim calcmode="lin" valueType="num">
                                      <p:cBhvr>
                                        <p:cTn id="6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599" y="1366982"/>
            <a:ext cx="11970327" cy="5292436"/>
          </a:xfrm>
        </p:spPr>
        <p:txBody>
          <a:bodyPr>
            <a:normAutofit/>
          </a:bodyPr>
          <a:lstStyle/>
          <a:p>
            <a:pPr marL="0" lvl="0" indent="0">
              <a:buNone/>
            </a:pPr>
            <a:endParaRPr lang="en-US" dirty="0"/>
          </a:p>
          <a:p>
            <a:pPr marL="0" lvl="0" indent="0">
              <a:buNone/>
            </a:pPr>
            <a:r>
              <a:rPr lang="en-US" dirty="0"/>
              <a:t>7) Find the least number which when divided by 6, 7, 8, 9 &amp; 12 leaves the same remainder 1 in each case.</a:t>
            </a:r>
          </a:p>
          <a:p>
            <a:pPr marL="0" indent="0">
              <a:buNone/>
            </a:pPr>
            <a:r>
              <a:rPr lang="en-US" dirty="0"/>
              <a:t>Sol:	 Required number= (LCM of 6, 7, 8, 9, 12) +1</a:t>
            </a:r>
          </a:p>
          <a:p>
            <a:pPr marL="0" indent="0">
              <a:buNone/>
            </a:pPr>
            <a:r>
              <a:rPr lang="en-US" dirty="0"/>
              <a:t> 	Therefore LCM of (6, 7, 8, 9, 12) = 504</a:t>
            </a:r>
          </a:p>
          <a:p>
            <a:pPr marL="0" indent="0">
              <a:buNone/>
            </a:pPr>
            <a:r>
              <a:rPr lang="en-US" dirty="0"/>
              <a:t>	Therefore, required number = 504+1 = 505.</a:t>
            </a:r>
          </a:p>
          <a:p>
            <a:pPr marL="0" indent="0">
              <a:buNone/>
            </a:pPr>
            <a:endParaRPr lang="en-US" dirty="0"/>
          </a:p>
          <a:p>
            <a:pPr marL="0" lvl="0" indent="0">
              <a:buNone/>
            </a:pPr>
            <a:r>
              <a:rPr lang="en-US" dirty="0"/>
              <a:t>8) Find the largest number of four digits exactly divisible by 12, 15, 18 &amp; 27.</a:t>
            </a:r>
          </a:p>
          <a:p>
            <a:pPr marL="0" lvl="0" indent="0">
              <a:buNone/>
            </a:pPr>
            <a:r>
              <a:rPr lang="en-US" dirty="0"/>
              <a:t>         The largest four digit number is 9999.</a:t>
            </a:r>
          </a:p>
          <a:p>
            <a:pPr marL="0" indent="0">
              <a:buNone/>
            </a:pPr>
            <a:r>
              <a:rPr lang="en-US" dirty="0"/>
              <a:t>Sol: 	The req. no. must be divisible by LCM of 12, 15, 18 &amp; 27 </a:t>
            </a:r>
            <a:r>
              <a:rPr lang="en-US" dirty="0" err="1"/>
              <a:t>i.e</a:t>
            </a:r>
            <a:r>
              <a:rPr lang="en-US" dirty="0"/>
              <a:t>, 540.</a:t>
            </a:r>
          </a:p>
          <a:p>
            <a:pPr marL="0" indent="0">
              <a:buNone/>
            </a:pPr>
            <a:r>
              <a:rPr lang="en-US" dirty="0"/>
              <a:t>	On dividing 9999 by 540, we get 279 as remainder.</a:t>
            </a:r>
          </a:p>
          <a:p>
            <a:pPr marL="0" indent="0">
              <a:buNone/>
            </a:pPr>
            <a:r>
              <a:rPr lang="en-US" dirty="0"/>
              <a:t>	Therefore, required number = (9999-279) = 9720.</a:t>
            </a:r>
          </a:p>
        </p:txBody>
      </p:sp>
    </p:spTree>
    <p:extLst>
      <p:ext uri="{BB962C8B-B14F-4D97-AF65-F5344CB8AC3E}">
        <p14:creationId xmlns:p14="http://schemas.microsoft.com/office/powerpoint/2010/main" xmlns="" val="3564545329"/>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6" dur="500"/>
                                        <p:tgtEl>
                                          <p:spTgt spid="3">
                                            <p:txEl>
                                              <p:pRg st="8" end="8"/>
                                            </p:txEl>
                                          </p:spTgt>
                                        </p:tgtEl>
                                      </p:cBhvr>
                                    </p:animEffect>
                                  </p:childTnLst>
                                </p:cTn>
                              </p:par>
                              <p:par>
                                <p:cTn id="57" presetID="14" presetClass="entr" presetSubtype="10" fill="hold"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9" dur="500"/>
                                        <p:tgtEl>
                                          <p:spTgt spid="3">
                                            <p:txEl>
                                              <p:pRg st="9" end="9"/>
                                            </p:txEl>
                                          </p:spTgt>
                                        </p:tgtEl>
                                      </p:cBhvr>
                                    </p:animEffect>
                                  </p:childTnLst>
                                </p:cTn>
                              </p:par>
                              <p:par>
                                <p:cTn id="60" presetID="14" presetClass="entr" presetSubtype="10"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0835" y="1357745"/>
            <a:ext cx="11961091" cy="5384799"/>
          </a:xfrm>
        </p:spPr>
        <p:txBody>
          <a:bodyPr>
            <a:normAutofit/>
          </a:bodyPr>
          <a:lstStyle/>
          <a:p>
            <a:pPr marL="0" lvl="0" indent="0">
              <a:buNone/>
            </a:pPr>
            <a:endParaRPr lang="en-US" dirty="0"/>
          </a:p>
          <a:p>
            <a:pPr marL="0" lvl="0" indent="0">
              <a:buNone/>
            </a:pPr>
            <a:r>
              <a:rPr lang="en-US" dirty="0"/>
              <a:t>9) Find the smallest number of five digits exactly divisible by 16, 24, 36 &amp; 54.</a:t>
            </a:r>
          </a:p>
          <a:p>
            <a:pPr marL="0" indent="0">
              <a:buNone/>
            </a:pPr>
            <a:r>
              <a:rPr lang="en-US" dirty="0"/>
              <a:t>Sol: 	smallest number of five digits is 10000</a:t>
            </a:r>
          </a:p>
          <a:p>
            <a:pPr marL="0" indent="0">
              <a:buNone/>
            </a:pPr>
            <a:r>
              <a:rPr lang="en-US" dirty="0"/>
              <a:t>	Required number must be divisible by LCM of given nos. i.e. 432.</a:t>
            </a:r>
          </a:p>
          <a:p>
            <a:pPr marL="0" indent="0">
              <a:buNone/>
            </a:pPr>
            <a:r>
              <a:rPr lang="en-US" dirty="0"/>
              <a:t>	On dividing 10000 by 432, we get 64 as remainder.</a:t>
            </a:r>
          </a:p>
          <a:p>
            <a:pPr marL="0" indent="0">
              <a:buNone/>
            </a:pPr>
            <a:r>
              <a:rPr lang="en-US" dirty="0"/>
              <a:t>	Required number = 10000+ (432-64) = 10368.</a:t>
            </a:r>
          </a:p>
          <a:p>
            <a:pPr marL="0" indent="0">
              <a:buNone/>
            </a:pPr>
            <a:endParaRPr lang="en-US" dirty="0"/>
          </a:p>
          <a:p>
            <a:pPr marL="0" lvl="0" indent="0">
              <a:buNone/>
            </a:pPr>
            <a:r>
              <a:rPr lang="en-US" dirty="0"/>
              <a:t>10) Find the least number which when divided by 20, 25, 35 &amp; 40 leaves remainders 14, 19, 29 &amp; 34 respectively.</a:t>
            </a:r>
          </a:p>
          <a:p>
            <a:pPr marL="0" indent="0">
              <a:buNone/>
            </a:pPr>
            <a:r>
              <a:rPr lang="en-US" dirty="0"/>
              <a:t>Sol: 	Here (20-14) =6, (25-19) = 6, (35-29) = 6, (40-34) = 6.</a:t>
            </a:r>
          </a:p>
          <a:p>
            <a:pPr marL="0" indent="0">
              <a:buNone/>
            </a:pPr>
            <a:r>
              <a:rPr lang="en-US" dirty="0"/>
              <a:t>	Required Number= (LCM of 20, 25, 35, 40)-6 = 1394.</a:t>
            </a:r>
          </a:p>
          <a:p>
            <a:pPr marL="0" indent="0">
              <a:buNone/>
            </a:pPr>
            <a:endParaRPr lang="en-US" dirty="0"/>
          </a:p>
        </p:txBody>
      </p:sp>
    </p:spTree>
    <p:extLst>
      <p:ext uri="{BB962C8B-B14F-4D97-AF65-F5344CB8AC3E}">
        <p14:creationId xmlns:p14="http://schemas.microsoft.com/office/powerpoint/2010/main" xmlns="" val="30435005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80">
                                          <p:stCondLst>
                                            <p:cond delay="0"/>
                                          </p:stCondLst>
                                        </p:cTn>
                                        <p:tgtEl>
                                          <p:spTgt spid="4">
                                            <p:txEl>
                                              <p:pRg st="1" end="1"/>
                                            </p:txEl>
                                          </p:spTgt>
                                        </p:tgtEl>
                                      </p:cBhvr>
                                    </p:animEffect>
                                    <p:anim calcmode="lin" valueType="num">
                                      <p:cBhvr>
                                        <p:cTn id="8"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1" end="1"/>
                                            </p:txEl>
                                          </p:spTgt>
                                        </p:tgtEl>
                                      </p:cBhvr>
                                      <p:to x="100000" y="60000"/>
                                    </p:animScale>
                                    <p:animScale>
                                      <p:cBhvr>
                                        <p:cTn id="14" dur="166" decel="50000">
                                          <p:stCondLst>
                                            <p:cond delay="676"/>
                                          </p:stCondLst>
                                        </p:cTn>
                                        <p:tgtEl>
                                          <p:spTgt spid="4">
                                            <p:txEl>
                                              <p:pRg st="1" end="1"/>
                                            </p:txEl>
                                          </p:spTgt>
                                        </p:tgtEl>
                                      </p:cBhvr>
                                      <p:to x="100000" y="100000"/>
                                    </p:animScale>
                                    <p:animScale>
                                      <p:cBhvr>
                                        <p:cTn id="15" dur="26">
                                          <p:stCondLst>
                                            <p:cond delay="1312"/>
                                          </p:stCondLst>
                                        </p:cTn>
                                        <p:tgtEl>
                                          <p:spTgt spid="4">
                                            <p:txEl>
                                              <p:pRg st="1" end="1"/>
                                            </p:txEl>
                                          </p:spTgt>
                                        </p:tgtEl>
                                      </p:cBhvr>
                                      <p:to x="100000" y="80000"/>
                                    </p:animScale>
                                    <p:animScale>
                                      <p:cBhvr>
                                        <p:cTn id="16" dur="166" decel="50000">
                                          <p:stCondLst>
                                            <p:cond delay="1338"/>
                                          </p:stCondLst>
                                        </p:cTn>
                                        <p:tgtEl>
                                          <p:spTgt spid="4">
                                            <p:txEl>
                                              <p:pRg st="1" end="1"/>
                                            </p:txEl>
                                          </p:spTgt>
                                        </p:tgtEl>
                                      </p:cBhvr>
                                      <p:to x="100000" y="100000"/>
                                    </p:animScale>
                                    <p:animScale>
                                      <p:cBhvr>
                                        <p:cTn id="17" dur="26">
                                          <p:stCondLst>
                                            <p:cond delay="1642"/>
                                          </p:stCondLst>
                                        </p:cTn>
                                        <p:tgtEl>
                                          <p:spTgt spid="4">
                                            <p:txEl>
                                              <p:pRg st="1" end="1"/>
                                            </p:txEl>
                                          </p:spTgt>
                                        </p:tgtEl>
                                      </p:cBhvr>
                                      <p:to x="100000" y="90000"/>
                                    </p:animScale>
                                    <p:animScale>
                                      <p:cBhvr>
                                        <p:cTn id="18" dur="166" decel="50000">
                                          <p:stCondLst>
                                            <p:cond delay="1668"/>
                                          </p:stCondLst>
                                        </p:cTn>
                                        <p:tgtEl>
                                          <p:spTgt spid="4">
                                            <p:txEl>
                                              <p:pRg st="1" end="1"/>
                                            </p:txEl>
                                          </p:spTgt>
                                        </p:tgtEl>
                                      </p:cBhvr>
                                      <p:to x="100000" y="100000"/>
                                    </p:animScale>
                                    <p:animScale>
                                      <p:cBhvr>
                                        <p:cTn id="19" dur="26">
                                          <p:stCondLst>
                                            <p:cond delay="1808"/>
                                          </p:stCondLst>
                                        </p:cTn>
                                        <p:tgtEl>
                                          <p:spTgt spid="4">
                                            <p:txEl>
                                              <p:pRg st="1" end="1"/>
                                            </p:txEl>
                                          </p:spTgt>
                                        </p:tgtEl>
                                      </p:cBhvr>
                                      <p:to x="100000" y="95000"/>
                                    </p:animScale>
                                    <p:animScale>
                                      <p:cBhvr>
                                        <p:cTn id="20" dur="166" decel="50000">
                                          <p:stCondLst>
                                            <p:cond delay="1834"/>
                                          </p:stCondLst>
                                        </p:cTn>
                                        <p:tgtEl>
                                          <p:spTgt spid="4">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1000"/>
                                        <p:tgtEl>
                                          <p:spTgt spid="4">
                                            <p:txEl>
                                              <p:pRg st="3" end="3"/>
                                            </p:txEl>
                                          </p:spTgt>
                                        </p:tgtEl>
                                      </p:cBhvr>
                                    </p:animEffect>
                                    <p:anim calcmode="lin" valueType="num">
                                      <p:cBhvr>
                                        <p:cTn id="3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1000"/>
                                        <p:tgtEl>
                                          <p:spTgt spid="4">
                                            <p:txEl>
                                              <p:pRg st="8" end="8"/>
                                            </p:txEl>
                                          </p:spTgt>
                                        </p:tgtEl>
                                      </p:cBhvr>
                                    </p:animEffect>
                                    <p:anim calcmode="lin" valueType="num">
                                      <p:cBhvr>
                                        <p:cTn id="5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1000"/>
                                        <p:tgtEl>
                                          <p:spTgt spid="4">
                                            <p:txEl>
                                              <p:pRg st="9" end="9"/>
                                            </p:txEl>
                                          </p:spTgt>
                                        </p:tgtEl>
                                      </p:cBhvr>
                                    </p:animEffect>
                                    <p:anim calcmode="lin" valueType="num">
                                      <p:cBhvr>
                                        <p:cTn id="5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38545" y="1450110"/>
            <a:ext cx="11905673" cy="5310908"/>
          </a:xfrm>
        </p:spPr>
        <p:txBody>
          <a:bodyPr>
            <a:normAutofit/>
          </a:bodyPr>
          <a:lstStyle/>
          <a:p>
            <a:pPr marL="0" lvl="0" indent="0">
              <a:buNone/>
            </a:pPr>
            <a:endParaRPr lang="en-US" dirty="0"/>
          </a:p>
          <a:p>
            <a:pPr marL="0" lvl="0" indent="0">
              <a:buNone/>
            </a:pPr>
            <a:r>
              <a:rPr lang="en-US" dirty="0"/>
              <a:t>11) Find the least number which when divided by 5, 6, 7 &amp; 8 leaves a remainder 3 but when divided by 9 leaves no remainder.</a:t>
            </a:r>
          </a:p>
          <a:p>
            <a:pPr marL="0" lvl="0" indent="0">
              <a:buNone/>
            </a:pPr>
            <a:r>
              <a:rPr lang="en-US" dirty="0"/>
              <a:t>Sol: 	LCM of 5, 6, 7 and 8 = 840.</a:t>
            </a:r>
          </a:p>
          <a:p>
            <a:pPr marL="914400" lvl="2" indent="0">
              <a:buNone/>
            </a:pPr>
            <a:r>
              <a:rPr lang="en-US" dirty="0"/>
              <a:t>Req no. is of the form: 840k+3</a:t>
            </a:r>
          </a:p>
          <a:p>
            <a:pPr marL="914400" lvl="2" indent="0">
              <a:buNone/>
            </a:pPr>
            <a:r>
              <a:rPr lang="en-US" dirty="0"/>
              <a:t>Least value of k for which (840k+3) is divisible by 9 is k=2.</a:t>
            </a:r>
          </a:p>
          <a:p>
            <a:pPr marL="914400" lvl="2" indent="0">
              <a:buNone/>
            </a:pPr>
            <a:r>
              <a:rPr lang="en-US" dirty="0"/>
              <a:t>Therefore, required number = (840x2+3) = 1683.</a:t>
            </a:r>
          </a:p>
          <a:p>
            <a:pPr marL="914400" lvl="2" indent="0">
              <a:buNone/>
            </a:pPr>
            <a:endParaRPr lang="en-US" dirty="0"/>
          </a:p>
          <a:p>
            <a:pPr marL="0" lvl="0" indent="0">
              <a:buNone/>
            </a:pPr>
            <a:r>
              <a:rPr lang="en-US" dirty="0"/>
              <a:t>12) The traffic lights at three different road crossing change after every 48sec, 72sec &amp; 108sec respectively. If they all change simultaneously at 8:20:00hrs, then at which time will they again change simultaneously?</a:t>
            </a:r>
          </a:p>
          <a:p>
            <a:pPr marL="0" lvl="0" indent="0">
              <a:buNone/>
            </a:pPr>
            <a:r>
              <a:rPr lang="en-US" dirty="0"/>
              <a:t>Sol: 	Interval of change = (LCM of 48, 72, 108)sec = 432sec.</a:t>
            </a:r>
          </a:p>
          <a:p>
            <a:pPr marL="914400" lvl="2" indent="0">
              <a:buNone/>
            </a:pPr>
            <a:r>
              <a:rPr lang="en-US" dirty="0"/>
              <a:t>So, lights will again change simultaneously after every 432sec. i.e., 7 min12sec.</a:t>
            </a:r>
          </a:p>
          <a:p>
            <a:pPr marL="914400" lvl="2" indent="0">
              <a:buNone/>
            </a:pPr>
            <a:r>
              <a:rPr lang="en-US" dirty="0"/>
              <a:t>Hence next simultaneous change will take place at 8:27:12hrs.</a:t>
            </a:r>
          </a:p>
          <a:p>
            <a:pPr marL="457200" lvl="1" indent="0">
              <a:buNone/>
            </a:pPr>
            <a:endParaRPr lang="en-US" dirty="0"/>
          </a:p>
        </p:txBody>
      </p:sp>
    </p:spTree>
    <p:extLst>
      <p:ext uri="{BB962C8B-B14F-4D97-AF65-F5344CB8AC3E}">
        <p14:creationId xmlns:p14="http://schemas.microsoft.com/office/powerpoint/2010/main" xmlns="" val="2779199102"/>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80">
                                          <p:stCondLst>
                                            <p:cond delay="0"/>
                                          </p:stCondLst>
                                        </p:cTn>
                                        <p:tgtEl>
                                          <p:spTgt spid="4">
                                            <p:txEl>
                                              <p:pRg st="1" end="1"/>
                                            </p:txEl>
                                          </p:spTgt>
                                        </p:tgtEl>
                                      </p:cBhvr>
                                    </p:animEffect>
                                    <p:anim calcmode="lin" valueType="num">
                                      <p:cBhvr>
                                        <p:cTn id="8"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1" end="1"/>
                                            </p:txEl>
                                          </p:spTgt>
                                        </p:tgtEl>
                                      </p:cBhvr>
                                      <p:to x="100000" y="60000"/>
                                    </p:animScale>
                                    <p:animScale>
                                      <p:cBhvr>
                                        <p:cTn id="14" dur="166" decel="50000">
                                          <p:stCondLst>
                                            <p:cond delay="676"/>
                                          </p:stCondLst>
                                        </p:cTn>
                                        <p:tgtEl>
                                          <p:spTgt spid="4">
                                            <p:txEl>
                                              <p:pRg st="1" end="1"/>
                                            </p:txEl>
                                          </p:spTgt>
                                        </p:tgtEl>
                                      </p:cBhvr>
                                      <p:to x="100000" y="100000"/>
                                    </p:animScale>
                                    <p:animScale>
                                      <p:cBhvr>
                                        <p:cTn id="15" dur="26">
                                          <p:stCondLst>
                                            <p:cond delay="1312"/>
                                          </p:stCondLst>
                                        </p:cTn>
                                        <p:tgtEl>
                                          <p:spTgt spid="4">
                                            <p:txEl>
                                              <p:pRg st="1" end="1"/>
                                            </p:txEl>
                                          </p:spTgt>
                                        </p:tgtEl>
                                      </p:cBhvr>
                                      <p:to x="100000" y="80000"/>
                                    </p:animScale>
                                    <p:animScale>
                                      <p:cBhvr>
                                        <p:cTn id="16" dur="166" decel="50000">
                                          <p:stCondLst>
                                            <p:cond delay="1338"/>
                                          </p:stCondLst>
                                        </p:cTn>
                                        <p:tgtEl>
                                          <p:spTgt spid="4">
                                            <p:txEl>
                                              <p:pRg st="1" end="1"/>
                                            </p:txEl>
                                          </p:spTgt>
                                        </p:tgtEl>
                                      </p:cBhvr>
                                      <p:to x="100000" y="100000"/>
                                    </p:animScale>
                                    <p:animScale>
                                      <p:cBhvr>
                                        <p:cTn id="17" dur="26">
                                          <p:stCondLst>
                                            <p:cond delay="1642"/>
                                          </p:stCondLst>
                                        </p:cTn>
                                        <p:tgtEl>
                                          <p:spTgt spid="4">
                                            <p:txEl>
                                              <p:pRg st="1" end="1"/>
                                            </p:txEl>
                                          </p:spTgt>
                                        </p:tgtEl>
                                      </p:cBhvr>
                                      <p:to x="100000" y="90000"/>
                                    </p:animScale>
                                    <p:animScale>
                                      <p:cBhvr>
                                        <p:cTn id="18" dur="166" decel="50000">
                                          <p:stCondLst>
                                            <p:cond delay="1668"/>
                                          </p:stCondLst>
                                        </p:cTn>
                                        <p:tgtEl>
                                          <p:spTgt spid="4">
                                            <p:txEl>
                                              <p:pRg st="1" end="1"/>
                                            </p:txEl>
                                          </p:spTgt>
                                        </p:tgtEl>
                                      </p:cBhvr>
                                      <p:to x="100000" y="100000"/>
                                    </p:animScale>
                                    <p:animScale>
                                      <p:cBhvr>
                                        <p:cTn id="19" dur="26">
                                          <p:stCondLst>
                                            <p:cond delay="1808"/>
                                          </p:stCondLst>
                                        </p:cTn>
                                        <p:tgtEl>
                                          <p:spTgt spid="4">
                                            <p:txEl>
                                              <p:pRg st="1" end="1"/>
                                            </p:txEl>
                                          </p:spTgt>
                                        </p:tgtEl>
                                      </p:cBhvr>
                                      <p:to x="100000" y="95000"/>
                                    </p:animScale>
                                    <p:animScale>
                                      <p:cBhvr>
                                        <p:cTn id="20" dur="166" decel="50000">
                                          <p:stCondLst>
                                            <p:cond delay="1834"/>
                                          </p:stCondLst>
                                        </p:cTn>
                                        <p:tgtEl>
                                          <p:spTgt spid="4">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1000"/>
                                        <p:tgtEl>
                                          <p:spTgt spid="4">
                                            <p:txEl>
                                              <p:pRg st="3" end="3"/>
                                            </p:txEl>
                                          </p:spTgt>
                                        </p:tgtEl>
                                      </p:cBhvr>
                                    </p:animEffect>
                                    <p:anim calcmode="lin" valueType="num">
                                      <p:cBhvr>
                                        <p:cTn id="3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1000"/>
                                        <p:tgtEl>
                                          <p:spTgt spid="4">
                                            <p:txEl>
                                              <p:pRg st="7" end="7"/>
                                            </p:txEl>
                                          </p:spTgt>
                                        </p:tgtEl>
                                      </p:cBhvr>
                                    </p:animEffect>
                                    <p:anim calcmode="lin" valueType="num">
                                      <p:cBhvr>
                                        <p:cTn id="4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randombar(horizontal)">
                                      <p:cBhvr>
                                        <p:cTn id="54" dur="500"/>
                                        <p:tgtEl>
                                          <p:spTgt spid="4">
                                            <p:txEl>
                                              <p:pRg st="8" end="8"/>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randombar(horizontal)">
                                      <p:cBhvr>
                                        <p:cTn id="57" dur="500"/>
                                        <p:tgtEl>
                                          <p:spTgt spid="4">
                                            <p:txEl>
                                              <p:pRg st="9" end="9"/>
                                            </p:txEl>
                                          </p:spTgt>
                                        </p:tgtEl>
                                      </p:cBhvr>
                                    </p:animEffect>
                                  </p:childTnLst>
                                </p:cTn>
                              </p:par>
                              <p:par>
                                <p:cTn id="58" presetID="14" presetClass="entr" presetSubtype="10" fill="hold" nodeType="with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6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1381761"/>
            <a:ext cx="11998035" cy="5545512"/>
          </a:xfrm>
        </p:spPr>
        <p:txBody>
          <a:bodyPr>
            <a:normAutofit fontScale="85000" lnSpcReduction="20000"/>
          </a:bodyPr>
          <a:lstStyle/>
          <a:p>
            <a:pPr marL="0" lvl="0" indent="0">
              <a:buNone/>
            </a:pPr>
            <a:r>
              <a:rPr lang="en-US" dirty="0"/>
              <a:t>13) The sum of two nos. is 216 &amp; their HCF is 27. The nos. are______</a:t>
            </a:r>
          </a:p>
          <a:p>
            <a:pPr marL="0" lvl="0" indent="0">
              <a:buNone/>
            </a:pPr>
            <a:r>
              <a:rPr lang="en-US" dirty="0"/>
              <a:t>	a.27,189 b.81,189 c.108.108 d.54,162.</a:t>
            </a:r>
          </a:p>
          <a:p>
            <a:pPr marL="0" lvl="0" indent="0">
              <a:buNone/>
            </a:pPr>
            <a:r>
              <a:rPr lang="en-US" dirty="0"/>
              <a:t>Sol: 	</a:t>
            </a:r>
            <a:r>
              <a:rPr lang="en-US" sz="2100" dirty="0"/>
              <a:t>Let the req. nos. be: 27a &amp; 27b, then 27a+27b=216</a:t>
            </a:r>
          </a:p>
          <a:p>
            <a:pPr marL="914400" lvl="2" indent="0">
              <a:buNone/>
            </a:pPr>
            <a:r>
              <a:rPr lang="en-US" sz="2100" dirty="0" err="1"/>
              <a:t>a+b</a:t>
            </a:r>
            <a:r>
              <a:rPr lang="en-US" sz="2100" dirty="0"/>
              <a:t>=8</a:t>
            </a:r>
          </a:p>
          <a:p>
            <a:pPr marL="914400" lvl="2" indent="0">
              <a:buNone/>
            </a:pPr>
            <a:r>
              <a:rPr lang="en-US" sz="2100" dirty="0"/>
              <a:t>Now, co-primes with 8 are: (1,7), (5,3)</a:t>
            </a:r>
          </a:p>
          <a:p>
            <a:pPr marL="914400" lvl="2" indent="0">
              <a:buNone/>
            </a:pPr>
            <a:r>
              <a:rPr lang="en-US" sz="2100" dirty="0"/>
              <a:t>Therefore, req. nos. are: (27x1, 27x7), (27x3, 27x5)</a:t>
            </a:r>
          </a:p>
          <a:p>
            <a:pPr marL="914400" lvl="2" indent="0">
              <a:buNone/>
            </a:pPr>
            <a:r>
              <a:rPr lang="en-US" sz="2100" dirty="0" err="1"/>
              <a:t>i.e</a:t>
            </a:r>
            <a:r>
              <a:rPr lang="en-US" sz="2100" dirty="0"/>
              <a:t>, (27,189), (81,135)</a:t>
            </a:r>
          </a:p>
          <a:p>
            <a:pPr marL="914400" lvl="2" indent="0">
              <a:buNone/>
            </a:pPr>
            <a:endParaRPr lang="en-US" sz="2100" dirty="0"/>
          </a:p>
          <a:p>
            <a:pPr marL="0" indent="0">
              <a:buNone/>
            </a:pPr>
            <a:r>
              <a:rPr lang="en-US" dirty="0"/>
              <a:t>14)  The sum of two nos. is 528 and their HCF is 33. The number of pairs of nos. satisfying the            above </a:t>
            </a:r>
            <a:r>
              <a:rPr lang="en-US"/>
              <a:t>conditions is______  </a:t>
            </a:r>
            <a:r>
              <a:rPr lang="en-US" dirty="0"/>
              <a:t>	</a:t>
            </a:r>
          </a:p>
          <a:p>
            <a:pPr marL="0" indent="0">
              <a:buNone/>
            </a:pPr>
            <a:r>
              <a:rPr lang="en-US" dirty="0"/>
              <a:t>	a) 4 b) 6 c) 8  d) 12</a:t>
            </a:r>
          </a:p>
          <a:p>
            <a:pPr marL="0" indent="0">
              <a:buNone/>
            </a:pPr>
            <a:r>
              <a:rPr lang="en-US" dirty="0"/>
              <a:t>Sol: 	same as above, will get 4 pairs.</a:t>
            </a:r>
          </a:p>
          <a:p>
            <a:pPr marL="0" indent="0">
              <a:buNone/>
            </a:pPr>
            <a:r>
              <a:rPr lang="en-US" dirty="0"/>
              <a:t> </a:t>
            </a:r>
          </a:p>
          <a:p>
            <a:pPr marL="0" lvl="0" indent="0">
              <a:buNone/>
            </a:pPr>
            <a:r>
              <a:rPr lang="en-US" dirty="0"/>
              <a:t>15) The LCM of two nos. is 48. The nos. are in the ratio 2:3, the sum of the nos. is____</a:t>
            </a:r>
          </a:p>
          <a:p>
            <a:pPr marL="0" lvl="0" indent="0">
              <a:buNone/>
            </a:pPr>
            <a:r>
              <a:rPr lang="en-US" dirty="0"/>
              <a:t>	a. 28 b.32 c.40 d.64</a:t>
            </a:r>
          </a:p>
          <a:p>
            <a:pPr marL="0" lvl="0" indent="0">
              <a:buNone/>
            </a:pPr>
            <a:r>
              <a:rPr lang="en-US" dirty="0"/>
              <a:t>Sol: 	</a:t>
            </a:r>
            <a:r>
              <a:rPr lang="en-US" sz="2100" dirty="0"/>
              <a:t>Let the nos. be 2x and 3x then their LCM = 6x.</a:t>
            </a:r>
          </a:p>
          <a:p>
            <a:pPr marL="914400" lvl="2" indent="0">
              <a:buNone/>
            </a:pPr>
            <a:r>
              <a:rPr lang="en-US" sz="2100" dirty="0"/>
              <a:t>So, 6x=48 </a:t>
            </a:r>
          </a:p>
          <a:p>
            <a:pPr marL="914400" lvl="2" indent="0">
              <a:buNone/>
            </a:pPr>
            <a:r>
              <a:rPr lang="en-US" sz="2100" dirty="0"/>
              <a:t>X=8.</a:t>
            </a:r>
          </a:p>
          <a:p>
            <a:pPr marL="914400" lvl="2" indent="0">
              <a:buNone/>
            </a:pPr>
            <a:r>
              <a:rPr lang="en-US" sz="2100" dirty="0"/>
              <a:t>The nos. are 16, 24; sum is 40.</a:t>
            </a:r>
          </a:p>
          <a:p>
            <a:pPr marL="0" indent="0">
              <a:buNone/>
            </a:pPr>
            <a:endParaRPr lang="en-US" dirty="0"/>
          </a:p>
        </p:txBody>
      </p:sp>
    </p:spTree>
    <p:extLst>
      <p:ext uri="{BB962C8B-B14F-4D97-AF65-F5344CB8AC3E}">
        <p14:creationId xmlns:p14="http://schemas.microsoft.com/office/powerpoint/2010/main" xmlns="" val="1928857775"/>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41" dur="500"/>
                                        <p:tgtEl>
                                          <p:spTgt spid="3">
                                            <p:txEl>
                                              <p:pRg st="2" end="2"/>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4" dur="500"/>
                                        <p:tgtEl>
                                          <p:spTgt spid="3">
                                            <p:txEl>
                                              <p:pRg st="3" end="3"/>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7" dur="500"/>
                                        <p:tgtEl>
                                          <p:spTgt spid="3">
                                            <p:txEl>
                                              <p:pRg st="4" end="4"/>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50" dur="500"/>
                                        <p:tgtEl>
                                          <p:spTgt spid="3">
                                            <p:txEl>
                                              <p:pRg st="5" end="5"/>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53" dur="500"/>
                                        <p:tgtEl>
                                          <p:spTgt spid="3">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wipe(down)">
                                      <p:cBhvr>
                                        <p:cTn id="58" dur="580">
                                          <p:stCondLst>
                                            <p:cond delay="0"/>
                                          </p:stCondLst>
                                        </p:cTn>
                                        <p:tgtEl>
                                          <p:spTgt spid="3">
                                            <p:txEl>
                                              <p:pRg st="8" end="8"/>
                                            </p:txEl>
                                          </p:spTgt>
                                        </p:tgtEl>
                                      </p:cBhvr>
                                    </p:animEffect>
                                    <p:anim calcmode="lin" valueType="num">
                                      <p:cBhvr>
                                        <p:cTn id="59"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3">
                                            <p:txEl>
                                              <p:pRg st="8" end="8"/>
                                            </p:txEl>
                                          </p:spTgt>
                                        </p:tgtEl>
                                      </p:cBhvr>
                                      <p:to x="100000" y="60000"/>
                                    </p:animScale>
                                    <p:animScale>
                                      <p:cBhvr>
                                        <p:cTn id="65" dur="166" decel="50000">
                                          <p:stCondLst>
                                            <p:cond delay="676"/>
                                          </p:stCondLst>
                                        </p:cTn>
                                        <p:tgtEl>
                                          <p:spTgt spid="3">
                                            <p:txEl>
                                              <p:pRg st="8" end="8"/>
                                            </p:txEl>
                                          </p:spTgt>
                                        </p:tgtEl>
                                      </p:cBhvr>
                                      <p:to x="100000" y="100000"/>
                                    </p:animScale>
                                    <p:animScale>
                                      <p:cBhvr>
                                        <p:cTn id="66" dur="26">
                                          <p:stCondLst>
                                            <p:cond delay="1312"/>
                                          </p:stCondLst>
                                        </p:cTn>
                                        <p:tgtEl>
                                          <p:spTgt spid="3">
                                            <p:txEl>
                                              <p:pRg st="8" end="8"/>
                                            </p:txEl>
                                          </p:spTgt>
                                        </p:tgtEl>
                                      </p:cBhvr>
                                      <p:to x="100000" y="80000"/>
                                    </p:animScale>
                                    <p:animScale>
                                      <p:cBhvr>
                                        <p:cTn id="67" dur="166" decel="50000">
                                          <p:stCondLst>
                                            <p:cond delay="1338"/>
                                          </p:stCondLst>
                                        </p:cTn>
                                        <p:tgtEl>
                                          <p:spTgt spid="3">
                                            <p:txEl>
                                              <p:pRg st="8" end="8"/>
                                            </p:txEl>
                                          </p:spTgt>
                                        </p:tgtEl>
                                      </p:cBhvr>
                                      <p:to x="100000" y="100000"/>
                                    </p:animScale>
                                    <p:animScale>
                                      <p:cBhvr>
                                        <p:cTn id="68" dur="26">
                                          <p:stCondLst>
                                            <p:cond delay="1642"/>
                                          </p:stCondLst>
                                        </p:cTn>
                                        <p:tgtEl>
                                          <p:spTgt spid="3">
                                            <p:txEl>
                                              <p:pRg st="8" end="8"/>
                                            </p:txEl>
                                          </p:spTgt>
                                        </p:tgtEl>
                                      </p:cBhvr>
                                      <p:to x="100000" y="90000"/>
                                    </p:animScale>
                                    <p:animScale>
                                      <p:cBhvr>
                                        <p:cTn id="69" dur="166" decel="50000">
                                          <p:stCondLst>
                                            <p:cond delay="1668"/>
                                          </p:stCondLst>
                                        </p:cTn>
                                        <p:tgtEl>
                                          <p:spTgt spid="3">
                                            <p:txEl>
                                              <p:pRg st="8" end="8"/>
                                            </p:txEl>
                                          </p:spTgt>
                                        </p:tgtEl>
                                      </p:cBhvr>
                                      <p:to x="100000" y="100000"/>
                                    </p:animScale>
                                    <p:animScale>
                                      <p:cBhvr>
                                        <p:cTn id="70" dur="26">
                                          <p:stCondLst>
                                            <p:cond delay="1808"/>
                                          </p:stCondLst>
                                        </p:cTn>
                                        <p:tgtEl>
                                          <p:spTgt spid="3">
                                            <p:txEl>
                                              <p:pRg st="8" end="8"/>
                                            </p:txEl>
                                          </p:spTgt>
                                        </p:tgtEl>
                                      </p:cBhvr>
                                      <p:to x="100000" y="95000"/>
                                    </p:animScale>
                                    <p:animScale>
                                      <p:cBhvr>
                                        <p:cTn id="71" dur="166" decel="50000">
                                          <p:stCondLst>
                                            <p:cond delay="1834"/>
                                          </p:stCondLst>
                                        </p:cTn>
                                        <p:tgtEl>
                                          <p:spTgt spid="3">
                                            <p:txEl>
                                              <p:pRg st="8" end="8"/>
                                            </p:txEl>
                                          </p:spTgt>
                                        </p:tgtEl>
                                      </p:cBhvr>
                                      <p:to x="100000" y="100000"/>
                                    </p:animScale>
                                  </p:childTnLst>
                                </p:cTn>
                              </p:par>
                              <p:par>
                                <p:cTn id="72" presetID="26"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wipe(down)">
                                      <p:cBhvr>
                                        <p:cTn id="74" dur="580">
                                          <p:stCondLst>
                                            <p:cond delay="0"/>
                                          </p:stCondLst>
                                        </p:cTn>
                                        <p:tgtEl>
                                          <p:spTgt spid="3">
                                            <p:txEl>
                                              <p:pRg st="9" end="9"/>
                                            </p:txEl>
                                          </p:spTgt>
                                        </p:tgtEl>
                                      </p:cBhvr>
                                    </p:animEffect>
                                    <p:anim calcmode="lin" valueType="num">
                                      <p:cBhvr>
                                        <p:cTn id="75"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80" dur="26">
                                          <p:stCondLst>
                                            <p:cond delay="650"/>
                                          </p:stCondLst>
                                        </p:cTn>
                                        <p:tgtEl>
                                          <p:spTgt spid="3">
                                            <p:txEl>
                                              <p:pRg st="9" end="9"/>
                                            </p:txEl>
                                          </p:spTgt>
                                        </p:tgtEl>
                                      </p:cBhvr>
                                      <p:to x="100000" y="60000"/>
                                    </p:animScale>
                                    <p:animScale>
                                      <p:cBhvr>
                                        <p:cTn id="81" dur="166" decel="50000">
                                          <p:stCondLst>
                                            <p:cond delay="676"/>
                                          </p:stCondLst>
                                        </p:cTn>
                                        <p:tgtEl>
                                          <p:spTgt spid="3">
                                            <p:txEl>
                                              <p:pRg st="9" end="9"/>
                                            </p:txEl>
                                          </p:spTgt>
                                        </p:tgtEl>
                                      </p:cBhvr>
                                      <p:to x="100000" y="100000"/>
                                    </p:animScale>
                                    <p:animScale>
                                      <p:cBhvr>
                                        <p:cTn id="82" dur="26">
                                          <p:stCondLst>
                                            <p:cond delay="1312"/>
                                          </p:stCondLst>
                                        </p:cTn>
                                        <p:tgtEl>
                                          <p:spTgt spid="3">
                                            <p:txEl>
                                              <p:pRg st="9" end="9"/>
                                            </p:txEl>
                                          </p:spTgt>
                                        </p:tgtEl>
                                      </p:cBhvr>
                                      <p:to x="100000" y="80000"/>
                                    </p:animScale>
                                    <p:animScale>
                                      <p:cBhvr>
                                        <p:cTn id="83" dur="166" decel="50000">
                                          <p:stCondLst>
                                            <p:cond delay="1338"/>
                                          </p:stCondLst>
                                        </p:cTn>
                                        <p:tgtEl>
                                          <p:spTgt spid="3">
                                            <p:txEl>
                                              <p:pRg st="9" end="9"/>
                                            </p:txEl>
                                          </p:spTgt>
                                        </p:tgtEl>
                                      </p:cBhvr>
                                      <p:to x="100000" y="100000"/>
                                    </p:animScale>
                                    <p:animScale>
                                      <p:cBhvr>
                                        <p:cTn id="84" dur="26">
                                          <p:stCondLst>
                                            <p:cond delay="1642"/>
                                          </p:stCondLst>
                                        </p:cTn>
                                        <p:tgtEl>
                                          <p:spTgt spid="3">
                                            <p:txEl>
                                              <p:pRg st="9" end="9"/>
                                            </p:txEl>
                                          </p:spTgt>
                                        </p:tgtEl>
                                      </p:cBhvr>
                                      <p:to x="100000" y="90000"/>
                                    </p:animScale>
                                    <p:animScale>
                                      <p:cBhvr>
                                        <p:cTn id="85" dur="166" decel="50000">
                                          <p:stCondLst>
                                            <p:cond delay="1668"/>
                                          </p:stCondLst>
                                        </p:cTn>
                                        <p:tgtEl>
                                          <p:spTgt spid="3">
                                            <p:txEl>
                                              <p:pRg st="9" end="9"/>
                                            </p:txEl>
                                          </p:spTgt>
                                        </p:tgtEl>
                                      </p:cBhvr>
                                      <p:to x="100000" y="100000"/>
                                    </p:animScale>
                                    <p:animScale>
                                      <p:cBhvr>
                                        <p:cTn id="86" dur="26">
                                          <p:stCondLst>
                                            <p:cond delay="1808"/>
                                          </p:stCondLst>
                                        </p:cTn>
                                        <p:tgtEl>
                                          <p:spTgt spid="3">
                                            <p:txEl>
                                              <p:pRg st="9" end="9"/>
                                            </p:txEl>
                                          </p:spTgt>
                                        </p:tgtEl>
                                      </p:cBhvr>
                                      <p:to x="100000" y="95000"/>
                                    </p:animScale>
                                    <p:animScale>
                                      <p:cBhvr>
                                        <p:cTn id="87" dur="166" decel="50000">
                                          <p:stCondLst>
                                            <p:cond delay="1834"/>
                                          </p:stCondLst>
                                        </p:cTn>
                                        <p:tgtEl>
                                          <p:spTgt spid="3">
                                            <p:txEl>
                                              <p:pRg st="9" end="9"/>
                                            </p:txEl>
                                          </p:spTgt>
                                        </p:tgtEl>
                                      </p:cBhvr>
                                      <p:to x="100000" y="100000"/>
                                    </p:animScale>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animEffect transition="in" filter="fade">
                                      <p:cBhvr>
                                        <p:cTn id="92" dur="1000"/>
                                        <p:tgtEl>
                                          <p:spTgt spid="3">
                                            <p:txEl>
                                              <p:pRg st="10" end="10"/>
                                            </p:txEl>
                                          </p:spTgt>
                                        </p:tgtEl>
                                      </p:cBhvr>
                                    </p:animEffect>
                                    <p:anim calcmode="lin" valueType="num">
                                      <p:cBhvr>
                                        <p:cTn id="9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6" presetClass="entr" presetSubtype="0" fill="hold" nodeType="clickEffect">
                                  <p:stCondLst>
                                    <p:cond delay="0"/>
                                  </p:stCondLst>
                                  <p:childTnLst>
                                    <p:set>
                                      <p:cBhvr>
                                        <p:cTn id="98" dur="1" fill="hold">
                                          <p:stCondLst>
                                            <p:cond delay="0"/>
                                          </p:stCondLst>
                                        </p:cTn>
                                        <p:tgtEl>
                                          <p:spTgt spid="3">
                                            <p:txEl>
                                              <p:pRg st="12" end="12"/>
                                            </p:txEl>
                                          </p:spTgt>
                                        </p:tgtEl>
                                        <p:attrNameLst>
                                          <p:attrName>style.visibility</p:attrName>
                                        </p:attrNameLst>
                                      </p:cBhvr>
                                      <p:to>
                                        <p:strVal val="visible"/>
                                      </p:to>
                                    </p:set>
                                    <p:animEffect transition="in" filter="wipe(down)">
                                      <p:cBhvr>
                                        <p:cTn id="99" dur="580">
                                          <p:stCondLst>
                                            <p:cond delay="0"/>
                                          </p:stCondLst>
                                        </p:cTn>
                                        <p:tgtEl>
                                          <p:spTgt spid="3">
                                            <p:txEl>
                                              <p:pRg st="12" end="12"/>
                                            </p:txEl>
                                          </p:spTgt>
                                        </p:tgtEl>
                                      </p:cBhvr>
                                    </p:animEffect>
                                    <p:anim calcmode="lin" valueType="num">
                                      <p:cBhvr>
                                        <p:cTn id="100" dur="1822" tmFilter="0,0; 0.14,0.36; 0.43,0.73; 0.71,0.91; 1.0,1.0">
                                          <p:stCondLst>
                                            <p:cond delay="0"/>
                                          </p:stCondLst>
                                        </p:cTn>
                                        <p:tgtEl>
                                          <p:spTgt spid="3">
                                            <p:txEl>
                                              <p:pRg st="12" end="12"/>
                                            </p:txEl>
                                          </p:spTgt>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3">
                                            <p:txEl>
                                              <p:pRg st="12" end="12"/>
                                            </p:txEl>
                                          </p:spTgt>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3">
                                            <p:txEl>
                                              <p:pRg st="12" end="12"/>
                                            </p:txEl>
                                          </p:spTgt>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3">
                                            <p:txEl>
                                              <p:pRg st="12" end="12"/>
                                            </p:txEl>
                                          </p:spTgt>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3">
                                            <p:txEl>
                                              <p:pRg st="12" end="12"/>
                                            </p:txEl>
                                          </p:spTgt>
                                        </p:tgtEl>
                                        <p:attrNameLst>
                                          <p:attrName>ppt_y</p:attrName>
                                        </p:attrNameLst>
                                      </p:cBhvr>
                                      <p:tavLst>
                                        <p:tav tm="0" fmla="#ppt_y-sin(pi*$)/81">
                                          <p:val>
                                            <p:fltVal val="0"/>
                                          </p:val>
                                        </p:tav>
                                        <p:tav tm="100000">
                                          <p:val>
                                            <p:fltVal val="1"/>
                                          </p:val>
                                        </p:tav>
                                      </p:tavLst>
                                    </p:anim>
                                    <p:animScale>
                                      <p:cBhvr>
                                        <p:cTn id="105" dur="26">
                                          <p:stCondLst>
                                            <p:cond delay="650"/>
                                          </p:stCondLst>
                                        </p:cTn>
                                        <p:tgtEl>
                                          <p:spTgt spid="3">
                                            <p:txEl>
                                              <p:pRg st="12" end="12"/>
                                            </p:txEl>
                                          </p:spTgt>
                                        </p:tgtEl>
                                      </p:cBhvr>
                                      <p:to x="100000" y="60000"/>
                                    </p:animScale>
                                    <p:animScale>
                                      <p:cBhvr>
                                        <p:cTn id="106" dur="166" decel="50000">
                                          <p:stCondLst>
                                            <p:cond delay="676"/>
                                          </p:stCondLst>
                                        </p:cTn>
                                        <p:tgtEl>
                                          <p:spTgt spid="3">
                                            <p:txEl>
                                              <p:pRg st="12" end="12"/>
                                            </p:txEl>
                                          </p:spTgt>
                                        </p:tgtEl>
                                      </p:cBhvr>
                                      <p:to x="100000" y="100000"/>
                                    </p:animScale>
                                    <p:animScale>
                                      <p:cBhvr>
                                        <p:cTn id="107" dur="26">
                                          <p:stCondLst>
                                            <p:cond delay="1312"/>
                                          </p:stCondLst>
                                        </p:cTn>
                                        <p:tgtEl>
                                          <p:spTgt spid="3">
                                            <p:txEl>
                                              <p:pRg st="12" end="12"/>
                                            </p:txEl>
                                          </p:spTgt>
                                        </p:tgtEl>
                                      </p:cBhvr>
                                      <p:to x="100000" y="80000"/>
                                    </p:animScale>
                                    <p:animScale>
                                      <p:cBhvr>
                                        <p:cTn id="108" dur="166" decel="50000">
                                          <p:stCondLst>
                                            <p:cond delay="1338"/>
                                          </p:stCondLst>
                                        </p:cTn>
                                        <p:tgtEl>
                                          <p:spTgt spid="3">
                                            <p:txEl>
                                              <p:pRg st="12" end="12"/>
                                            </p:txEl>
                                          </p:spTgt>
                                        </p:tgtEl>
                                      </p:cBhvr>
                                      <p:to x="100000" y="100000"/>
                                    </p:animScale>
                                    <p:animScale>
                                      <p:cBhvr>
                                        <p:cTn id="109" dur="26">
                                          <p:stCondLst>
                                            <p:cond delay="1642"/>
                                          </p:stCondLst>
                                        </p:cTn>
                                        <p:tgtEl>
                                          <p:spTgt spid="3">
                                            <p:txEl>
                                              <p:pRg st="12" end="12"/>
                                            </p:txEl>
                                          </p:spTgt>
                                        </p:tgtEl>
                                      </p:cBhvr>
                                      <p:to x="100000" y="90000"/>
                                    </p:animScale>
                                    <p:animScale>
                                      <p:cBhvr>
                                        <p:cTn id="110" dur="166" decel="50000">
                                          <p:stCondLst>
                                            <p:cond delay="1668"/>
                                          </p:stCondLst>
                                        </p:cTn>
                                        <p:tgtEl>
                                          <p:spTgt spid="3">
                                            <p:txEl>
                                              <p:pRg st="12" end="12"/>
                                            </p:txEl>
                                          </p:spTgt>
                                        </p:tgtEl>
                                      </p:cBhvr>
                                      <p:to x="100000" y="100000"/>
                                    </p:animScale>
                                    <p:animScale>
                                      <p:cBhvr>
                                        <p:cTn id="111" dur="26">
                                          <p:stCondLst>
                                            <p:cond delay="1808"/>
                                          </p:stCondLst>
                                        </p:cTn>
                                        <p:tgtEl>
                                          <p:spTgt spid="3">
                                            <p:txEl>
                                              <p:pRg st="12" end="12"/>
                                            </p:txEl>
                                          </p:spTgt>
                                        </p:tgtEl>
                                      </p:cBhvr>
                                      <p:to x="100000" y="95000"/>
                                    </p:animScale>
                                    <p:animScale>
                                      <p:cBhvr>
                                        <p:cTn id="112" dur="166" decel="50000">
                                          <p:stCondLst>
                                            <p:cond delay="1834"/>
                                          </p:stCondLst>
                                        </p:cTn>
                                        <p:tgtEl>
                                          <p:spTgt spid="3">
                                            <p:txEl>
                                              <p:pRg st="12" end="12"/>
                                            </p:txEl>
                                          </p:spTgt>
                                        </p:tgtEl>
                                      </p:cBhvr>
                                      <p:to x="100000" y="100000"/>
                                    </p:animScale>
                                  </p:childTnLst>
                                </p:cTn>
                              </p:par>
                              <p:par>
                                <p:cTn id="113" presetID="26" presetClass="entr" presetSubtype="0" fill="hold" nodeType="withEffect">
                                  <p:stCondLst>
                                    <p:cond delay="0"/>
                                  </p:stCondLst>
                                  <p:childTnLst>
                                    <p:set>
                                      <p:cBhvr>
                                        <p:cTn id="114" dur="1" fill="hold">
                                          <p:stCondLst>
                                            <p:cond delay="0"/>
                                          </p:stCondLst>
                                        </p:cTn>
                                        <p:tgtEl>
                                          <p:spTgt spid="3">
                                            <p:txEl>
                                              <p:pRg st="13" end="13"/>
                                            </p:txEl>
                                          </p:spTgt>
                                        </p:tgtEl>
                                        <p:attrNameLst>
                                          <p:attrName>style.visibility</p:attrName>
                                        </p:attrNameLst>
                                      </p:cBhvr>
                                      <p:to>
                                        <p:strVal val="visible"/>
                                      </p:to>
                                    </p:set>
                                    <p:animEffect transition="in" filter="wipe(down)">
                                      <p:cBhvr>
                                        <p:cTn id="115" dur="580">
                                          <p:stCondLst>
                                            <p:cond delay="0"/>
                                          </p:stCondLst>
                                        </p:cTn>
                                        <p:tgtEl>
                                          <p:spTgt spid="3">
                                            <p:txEl>
                                              <p:pRg st="13" end="13"/>
                                            </p:txEl>
                                          </p:spTgt>
                                        </p:tgtEl>
                                      </p:cBhvr>
                                    </p:animEffect>
                                    <p:anim calcmode="lin" valueType="num">
                                      <p:cBhvr>
                                        <p:cTn id="116" dur="1822" tmFilter="0,0; 0.14,0.36; 0.43,0.73; 0.71,0.91; 1.0,1.0">
                                          <p:stCondLst>
                                            <p:cond delay="0"/>
                                          </p:stCondLst>
                                        </p:cTn>
                                        <p:tgtEl>
                                          <p:spTgt spid="3">
                                            <p:txEl>
                                              <p:pRg st="13" end="13"/>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13" end="13"/>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13" end="13"/>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13" end="13"/>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13" end="13"/>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13" end="13"/>
                                            </p:txEl>
                                          </p:spTgt>
                                        </p:tgtEl>
                                      </p:cBhvr>
                                      <p:to x="100000" y="60000"/>
                                    </p:animScale>
                                    <p:animScale>
                                      <p:cBhvr>
                                        <p:cTn id="122" dur="166" decel="50000">
                                          <p:stCondLst>
                                            <p:cond delay="676"/>
                                          </p:stCondLst>
                                        </p:cTn>
                                        <p:tgtEl>
                                          <p:spTgt spid="3">
                                            <p:txEl>
                                              <p:pRg st="13" end="13"/>
                                            </p:txEl>
                                          </p:spTgt>
                                        </p:tgtEl>
                                      </p:cBhvr>
                                      <p:to x="100000" y="100000"/>
                                    </p:animScale>
                                    <p:animScale>
                                      <p:cBhvr>
                                        <p:cTn id="123" dur="26">
                                          <p:stCondLst>
                                            <p:cond delay="1312"/>
                                          </p:stCondLst>
                                        </p:cTn>
                                        <p:tgtEl>
                                          <p:spTgt spid="3">
                                            <p:txEl>
                                              <p:pRg st="13" end="13"/>
                                            </p:txEl>
                                          </p:spTgt>
                                        </p:tgtEl>
                                      </p:cBhvr>
                                      <p:to x="100000" y="80000"/>
                                    </p:animScale>
                                    <p:animScale>
                                      <p:cBhvr>
                                        <p:cTn id="124" dur="166" decel="50000">
                                          <p:stCondLst>
                                            <p:cond delay="1338"/>
                                          </p:stCondLst>
                                        </p:cTn>
                                        <p:tgtEl>
                                          <p:spTgt spid="3">
                                            <p:txEl>
                                              <p:pRg st="13" end="13"/>
                                            </p:txEl>
                                          </p:spTgt>
                                        </p:tgtEl>
                                      </p:cBhvr>
                                      <p:to x="100000" y="100000"/>
                                    </p:animScale>
                                    <p:animScale>
                                      <p:cBhvr>
                                        <p:cTn id="125" dur="26">
                                          <p:stCondLst>
                                            <p:cond delay="1642"/>
                                          </p:stCondLst>
                                        </p:cTn>
                                        <p:tgtEl>
                                          <p:spTgt spid="3">
                                            <p:txEl>
                                              <p:pRg st="13" end="13"/>
                                            </p:txEl>
                                          </p:spTgt>
                                        </p:tgtEl>
                                      </p:cBhvr>
                                      <p:to x="100000" y="90000"/>
                                    </p:animScale>
                                    <p:animScale>
                                      <p:cBhvr>
                                        <p:cTn id="126" dur="166" decel="50000">
                                          <p:stCondLst>
                                            <p:cond delay="1668"/>
                                          </p:stCondLst>
                                        </p:cTn>
                                        <p:tgtEl>
                                          <p:spTgt spid="3">
                                            <p:txEl>
                                              <p:pRg st="13" end="13"/>
                                            </p:txEl>
                                          </p:spTgt>
                                        </p:tgtEl>
                                      </p:cBhvr>
                                      <p:to x="100000" y="100000"/>
                                    </p:animScale>
                                    <p:animScale>
                                      <p:cBhvr>
                                        <p:cTn id="127" dur="26">
                                          <p:stCondLst>
                                            <p:cond delay="1808"/>
                                          </p:stCondLst>
                                        </p:cTn>
                                        <p:tgtEl>
                                          <p:spTgt spid="3">
                                            <p:txEl>
                                              <p:pRg st="13" end="13"/>
                                            </p:txEl>
                                          </p:spTgt>
                                        </p:tgtEl>
                                      </p:cBhvr>
                                      <p:to x="100000" y="95000"/>
                                    </p:animScale>
                                    <p:animScale>
                                      <p:cBhvr>
                                        <p:cTn id="128" dur="166" decel="50000">
                                          <p:stCondLst>
                                            <p:cond delay="1834"/>
                                          </p:stCondLst>
                                        </p:cTn>
                                        <p:tgtEl>
                                          <p:spTgt spid="3">
                                            <p:txEl>
                                              <p:pRg st="13" end="13"/>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3">
                                            <p:txEl>
                                              <p:pRg st="14" end="14"/>
                                            </p:txEl>
                                          </p:spTgt>
                                        </p:tgtEl>
                                        <p:attrNameLst>
                                          <p:attrName>style.visibility</p:attrName>
                                        </p:attrNameLst>
                                      </p:cBhvr>
                                      <p:to>
                                        <p:strVal val="visible"/>
                                      </p:to>
                                    </p:set>
                                    <p:animEffect transition="in" filter="fade">
                                      <p:cBhvr>
                                        <p:cTn id="133" dur="1000"/>
                                        <p:tgtEl>
                                          <p:spTgt spid="3">
                                            <p:txEl>
                                              <p:pRg st="14" end="14"/>
                                            </p:txEl>
                                          </p:spTgt>
                                        </p:tgtEl>
                                      </p:cBhvr>
                                    </p:animEffect>
                                    <p:anim calcmode="lin" valueType="num">
                                      <p:cBhvr>
                                        <p:cTn id="13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35"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3">
                                            <p:txEl>
                                              <p:pRg st="15" end="15"/>
                                            </p:txEl>
                                          </p:spTgt>
                                        </p:tgtEl>
                                        <p:attrNameLst>
                                          <p:attrName>style.visibility</p:attrName>
                                        </p:attrNameLst>
                                      </p:cBhvr>
                                      <p:to>
                                        <p:strVal val="visible"/>
                                      </p:to>
                                    </p:set>
                                    <p:animEffect transition="in" filter="fade">
                                      <p:cBhvr>
                                        <p:cTn id="138" dur="1000"/>
                                        <p:tgtEl>
                                          <p:spTgt spid="3">
                                            <p:txEl>
                                              <p:pRg st="15" end="15"/>
                                            </p:txEl>
                                          </p:spTgt>
                                        </p:tgtEl>
                                      </p:cBhvr>
                                    </p:animEffect>
                                    <p:anim calcmode="lin" valueType="num">
                                      <p:cBhvr>
                                        <p:cTn id="139"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40"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3">
                                            <p:txEl>
                                              <p:pRg st="16" end="16"/>
                                            </p:txEl>
                                          </p:spTgt>
                                        </p:tgtEl>
                                        <p:attrNameLst>
                                          <p:attrName>style.visibility</p:attrName>
                                        </p:attrNameLst>
                                      </p:cBhvr>
                                      <p:to>
                                        <p:strVal val="visible"/>
                                      </p:to>
                                    </p:set>
                                    <p:animEffect transition="in" filter="fade">
                                      <p:cBhvr>
                                        <p:cTn id="143" dur="1000"/>
                                        <p:tgtEl>
                                          <p:spTgt spid="3">
                                            <p:txEl>
                                              <p:pRg st="16" end="16"/>
                                            </p:txEl>
                                          </p:spTgt>
                                        </p:tgtEl>
                                      </p:cBhvr>
                                    </p:animEffect>
                                    <p:anim calcmode="lin" valueType="num">
                                      <p:cBhvr>
                                        <p:cTn id="144"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145"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3">
                                            <p:txEl>
                                              <p:pRg st="17" end="17"/>
                                            </p:txEl>
                                          </p:spTgt>
                                        </p:tgtEl>
                                        <p:attrNameLst>
                                          <p:attrName>style.visibility</p:attrName>
                                        </p:attrNameLst>
                                      </p:cBhvr>
                                      <p:to>
                                        <p:strVal val="visible"/>
                                      </p:to>
                                    </p:set>
                                    <p:animEffect transition="in" filter="fade">
                                      <p:cBhvr>
                                        <p:cTn id="148" dur="1000"/>
                                        <p:tgtEl>
                                          <p:spTgt spid="3">
                                            <p:txEl>
                                              <p:pRg st="17" end="17"/>
                                            </p:txEl>
                                          </p:spTgt>
                                        </p:tgtEl>
                                      </p:cBhvr>
                                    </p:animEffect>
                                    <p:anim calcmode="lin" valueType="num">
                                      <p:cBhvr>
                                        <p:cTn id="149"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50"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110836" y="1394691"/>
                <a:ext cx="11970328" cy="5347853"/>
              </a:xfrm>
            </p:spPr>
            <p:txBody>
              <a:bodyPr>
                <a:normAutofit fontScale="92500" lnSpcReduction="10000"/>
              </a:bodyPr>
              <a:lstStyle/>
              <a:p>
                <a:pPr marL="0" lvl="0" indent="0">
                  <a:buNone/>
                </a:pPr>
                <a:endParaRPr lang="en-US" sz="1600" dirty="0"/>
              </a:p>
              <a:p>
                <a:pPr marL="0" lvl="0" indent="0">
                  <a:buNone/>
                </a:pPr>
                <a:r>
                  <a:rPr lang="en-US" sz="1600" dirty="0"/>
                  <a:t>16) If the sum of the two nos. is 55 &amp; the HCF and LCM of these nos. are 5 &amp; 120 respectively, then the sum of the reciprocals of the nos. is equal to _____</a:t>
                </a:r>
              </a:p>
              <a:p>
                <a:pPr marL="0" lvl="0" indent="0">
                  <a:buNone/>
                </a:pPr>
                <a:r>
                  <a:rPr lang="en-US" sz="1600" dirty="0"/>
                  <a:t>	a. </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55</m:t>
                        </m:r>
                      </m:num>
                      <m:den>
                        <m:r>
                          <a:rPr lang="en-US" sz="1600" i="1">
                            <a:latin typeface="Cambria Math" panose="02040503050406030204" pitchFamily="18" charset="0"/>
                          </a:rPr>
                          <m:t>601</m:t>
                        </m:r>
                      </m:den>
                    </m:f>
                    <m:r>
                      <a:rPr lang="en-US" sz="1600" b="0" i="0" smtClean="0">
                        <a:latin typeface="Cambria Math" panose="02040503050406030204" pitchFamily="18" charset="0"/>
                      </a:rPr>
                      <m:t> </m:t>
                    </m:r>
                  </m:oMath>
                </a14:m>
                <a:r>
                  <a:rPr lang="en-US" sz="1600" dirty="0"/>
                  <a:t>b.</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601</m:t>
                        </m:r>
                      </m:num>
                      <m:den>
                        <m:r>
                          <a:rPr lang="en-US" sz="1600" i="1">
                            <a:latin typeface="Cambria Math" panose="02040503050406030204" pitchFamily="18" charset="0"/>
                          </a:rPr>
                          <m:t>55</m:t>
                        </m:r>
                      </m:den>
                    </m:f>
                    <m:r>
                      <a:rPr lang="en-US" sz="1600" b="0" i="0" smtClean="0">
                        <a:latin typeface="Cambria Math" panose="02040503050406030204" pitchFamily="18" charset="0"/>
                      </a:rPr>
                      <m:t> </m:t>
                    </m:r>
                  </m:oMath>
                </a14:m>
                <a:r>
                  <a:rPr lang="en-US" sz="1600" dirty="0"/>
                  <a:t>c.</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11</m:t>
                        </m:r>
                      </m:num>
                      <m:den>
                        <m:r>
                          <a:rPr lang="en-US" sz="1600" i="1">
                            <a:latin typeface="Cambria Math" panose="02040503050406030204" pitchFamily="18" charset="0"/>
                          </a:rPr>
                          <m:t>120</m:t>
                        </m:r>
                      </m:den>
                    </m:f>
                    <m:r>
                      <a:rPr lang="en-US" sz="1600" b="0" i="0" smtClean="0">
                        <a:latin typeface="Cambria Math" panose="02040503050406030204" pitchFamily="18" charset="0"/>
                      </a:rPr>
                      <m:t> </m:t>
                    </m:r>
                  </m:oMath>
                </a14:m>
                <a:r>
                  <a:rPr lang="en-US" sz="1600" dirty="0"/>
                  <a:t>d.</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120</m:t>
                        </m:r>
                      </m:num>
                      <m:den>
                        <m:r>
                          <a:rPr lang="en-US" sz="1600" i="1">
                            <a:latin typeface="Cambria Math" panose="02040503050406030204" pitchFamily="18" charset="0"/>
                          </a:rPr>
                          <m:t>11</m:t>
                        </m:r>
                      </m:den>
                    </m:f>
                  </m:oMath>
                </a14:m>
                <a:endParaRPr lang="en-US" sz="1600" dirty="0"/>
              </a:p>
              <a:p>
                <a:pPr marL="0" indent="0">
                  <a:buNone/>
                </a:pPr>
                <a:r>
                  <a:rPr lang="en-US" sz="1600" dirty="0"/>
                  <a:t>Sol: 	Let </a:t>
                </a:r>
                <a:r>
                  <a:rPr lang="en-US" sz="1600" dirty="0" err="1"/>
                  <a:t>a+b</a:t>
                </a:r>
                <a:r>
                  <a:rPr lang="en-US" sz="1600" dirty="0"/>
                  <a:t>=55; ab= 5 x120 =600</a:t>
                </a:r>
              </a:p>
              <a:p>
                <a:pPr marL="0" indent="0">
                  <a:buNone/>
                </a:pPr>
                <a:r>
                  <a:rPr lang="en-US" sz="1600" dirty="0"/>
                  <a:t> 	Therefore, sum = </a:t>
                </a:r>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𝑎</m:t>
                        </m:r>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𝑏</m:t>
                        </m:r>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𝑎</m:t>
                        </m:r>
                        <m:r>
                          <a:rPr lang="en-US" sz="1600" i="1">
                            <a:latin typeface="Cambria Math" panose="02040503050406030204" pitchFamily="18" charset="0"/>
                          </a:rPr>
                          <m:t>+</m:t>
                        </m:r>
                        <m:r>
                          <a:rPr lang="en-US" sz="1600" i="1">
                            <a:latin typeface="Cambria Math" panose="02040503050406030204" pitchFamily="18" charset="0"/>
                          </a:rPr>
                          <m:t>𝑏</m:t>
                        </m:r>
                      </m:num>
                      <m:den>
                        <m:r>
                          <a:rPr lang="en-US" sz="1600" i="1">
                            <a:latin typeface="Cambria Math" panose="02040503050406030204" pitchFamily="18" charset="0"/>
                          </a:rPr>
                          <m:t>𝑎𝑏</m:t>
                        </m:r>
                        <m:r>
                          <a:rPr lang="en-US" sz="1600" i="1">
                            <a:latin typeface="Cambria Math" panose="02040503050406030204" pitchFamily="18" charset="0"/>
                          </a:rPr>
                          <m:t> </m:t>
                        </m:r>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55</m:t>
                        </m:r>
                      </m:num>
                      <m:den>
                        <m:r>
                          <a:rPr lang="en-US" sz="1600" i="1">
                            <a:latin typeface="Cambria Math" panose="02040503050406030204" pitchFamily="18" charset="0"/>
                          </a:rPr>
                          <m:t>600</m:t>
                        </m:r>
                      </m:den>
                    </m:f>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11</m:t>
                        </m:r>
                      </m:num>
                      <m:den>
                        <m:r>
                          <a:rPr lang="en-US" sz="1600" i="1">
                            <a:latin typeface="Cambria Math" panose="02040503050406030204" pitchFamily="18" charset="0"/>
                          </a:rPr>
                          <m:t>120</m:t>
                        </m:r>
                      </m:den>
                    </m:f>
                  </m:oMath>
                </a14:m>
                <a:endParaRPr lang="en-US" sz="1600" dirty="0"/>
              </a:p>
              <a:p>
                <a:pPr marL="0" indent="0">
                  <a:buNone/>
                </a:pPr>
                <a:endParaRPr lang="en-US" sz="1600" dirty="0"/>
              </a:p>
              <a:p>
                <a:pPr marL="0" lvl="0" indent="0">
                  <a:buNone/>
                </a:pPr>
                <a:r>
                  <a:rPr lang="en-US" sz="1600" dirty="0"/>
                  <a:t>17) The HCF of two nos. is 8. Which one of the following can never be their LCM?</a:t>
                </a:r>
              </a:p>
              <a:p>
                <a:pPr marL="0" lvl="0" indent="0">
                  <a:buNone/>
                </a:pPr>
                <a:r>
                  <a:rPr lang="en-US" sz="1600" dirty="0"/>
                  <a:t>	a.24 b.48 c.56 d.60</a:t>
                </a:r>
              </a:p>
              <a:p>
                <a:pPr marL="0" indent="0">
                  <a:buNone/>
                </a:pPr>
                <a:r>
                  <a:rPr lang="en-US" sz="1600" dirty="0"/>
                  <a:t>Sol: 	HCF of two nos. divides their LCM exactly. so, option (d).</a:t>
                </a:r>
              </a:p>
              <a:p>
                <a:pPr marL="0" indent="0">
                  <a:buNone/>
                </a:pPr>
                <a:endParaRPr lang="en-US" sz="1600" dirty="0"/>
              </a:p>
              <a:p>
                <a:pPr marL="0" lvl="0" indent="0">
                  <a:buNone/>
                </a:pPr>
                <a:r>
                  <a:rPr lang="en-US" sz="1600" dirty="0"/>
                  <a:t>18) LCM of two prime nos. x &amp; y (x&gt;y) is 161. The value of (3y-x) is:</a:t>
                </a:r>
              </a:p>
              <a:p>
                <a:pPr marL="0" lvl="0" indent="0">
                  <a:buNone/>
                </a:pPr>
                <a:r>
                  <a:rPr lang="en-US" sz="1600" dirty="0"/>
                  <a:t>	a.-2 b.-1 c.1 d.2</a:t>
                </a:r>
              </a:p>
              <a:p>
                <a:pPr marL="0" lvl="0" indent="0">
                  <a:buNone/>
                </a:pPr>
                <a:r>
                  <a:rPr lang="en-US" sz="1600" dirty="0"/>
                  <a:t>Sol: 	HCF of two prime nos. is 1. Product of two nos. = 1x161= 161.</a:t>
                </a:r>
              </a:p>
              <a:p>
                <a:pPr marL="914400" lvl="2" indent="0">
                  <a:buNone/>
                </a:pPr>
                <a:r>
                  <a:rPr lang="en-US" sz="1600" dirty="0"/>
                  <a:t>Let the nos. be “a” &amp; “b”. Then ab=161.</a:t>
                </a:r>
              </a:p>
              <a:p>
                <a:pPr marL="914400" lvl="2" indent="0">
                  <a:buNone/>
                </a:pPr>
                <a:r>
                  <a:rPr lang="en-US" sz="1600" dirty="0"/>
                  <a:t>Now, co-primes with product 161 are : (1,161) , (7,23)</a:t>
                </a:r>
              </a:p>
              <a:p>
                <a:pPr marL="914400" lvl="2" indent="0">
                  <a:buNone/>
                </a:pPr>
                <a:r>
                  <a:rPr lang="en-US" sz="1600" dirty="0"/>
                  <a:t>Since, x and y are prime nos. &amp; x&gt;y, we have x=23 &amp; y=7. Ans. -2</a:t>
                </a:r>
                <a:endParaRPr lang="en-US" dirty="0"/>
              </a:p>
              <a:p>
                <a:pPr marL="0" indent="0">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110836" y="1394691"/>
                <a:ext cx="11970328" cy="5347853"/>
              </a:xfrm>
              <a:blipFill>
                <a:blip r:embed="rId2"/>
                <a:stretch>
                  <a:fillRect l="-204"/>
                </a:stretch>
              </a:blipFill>
            </p:spPr>
            <p:txBody>
              <a:bodyPr/>
              <a:lstStyle/>
              <a:p>
                <a:r>
                  <a:rPr lang="en-IN">
                    <a:noFill/>
                  </a:rPr>
                  <a:t> </a:t>
                </a:r>
              </a:p>
            </p:txBody>
          </p:sp>
        </mc:Fallback>
      </mc:AlternateContent>
    </p:spTree>
    <p:extLst>
      <p:ext uri="{BB962C8B-B14F-4D97-AF65-F5344CB8AC3E}">
        <p14:creationId xmlns:p14="http://schemas.microsoft.com/office/powerpoint/2010/main" xmlns="" val="26186800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80">
                                          <p:stCondLst>
                                            <p:cond delay="0"/>
                                          </p:stCondLst>
                                        </p:cTn>
                                        <p:tgtEl>
                                          <p:spTgt spid="4">
                                            <p:txEl>
                                              <p:pRg st="1" end="1"/>
                                            </p:txEl>
                                          </p:spTgt>
                                        </p:tgtEl>
                                      </p:cBhvr>
                                    </p:animEffect>
                                    <p:anim calcmode="lin" valueType="num">
                                      <p:cBhvr>
                                        <p:cTn id="8"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1" end="1"/>
                                            </p:txEl>
                                          </p:spTgt>
                                        </p:tgtEl>
                                      </p:cBhvr>
                                      <p:to x="100000" y="60000"/>
                                    </p:animScale>
                                    <p:animScale>
                                      <p:cBhvr>
                                        <p:cTn id="14" dur="166" decel="50000">
                                          <p:stCondLst>
                                            <p:cond delay="676"/>
                                          </p:stCondLst>
                                        </p:cTn>
                                        <p:tgtEl>
                                          <p:spTgt spid="4">
                                            <p:txEl>
                                              <p:pRg st="1" end="1"/>
                                            </p:txEl>
                                          </p:spTgt>
                                        </p:tgtEl>
                                      </p:cBhvr>
                                      <p:to x="100000" y="100000"/>
                                    </p:animScale>
                                    <p:animScale>
                                      <p:cBhvr>
                                        <p:cTn id="15" dur="26">
                                          <p:stCondLst>
                                            <p:cond delay="1312"/>
                                          </p:stCondLst>
                                        </p:cTn>
                                        <p:tgtEl>
                                          <p:spTgt spid="4">
                                            <p:txEl>
                                              <p:pRg st="1" end="1"/>
                                            </p:txEl>
                                          </p:spTgt>
                                        </p:tgtEl>
                                      </p:cBhvr>
                                      <p:to x="100000" y="80000"/>
                                    </p:animScale>
                                    <p:animScale>
                                      <p:cBhvr>
                                        <p:cTn id="16" dur="166" decel="50000">
                                          <p:stCondLst>
                                            <p:cond delay="1338"/>
                                          </p:stCondLst>
                                        </p:cTn>
                                        <p:tgtEl>
                                          <p:spTgt spid="4">
                                            <p:txEl>
                                              <p:pRg st="1" end="1"/>
                                            </p:txEl>
                                          </p:spTgt>
                                        </p:tgtEl>
                                      </p:cBhvr>
                                      <p:to x="100000" y="100000"/>
                                    </p:animScale>
                                    <p:animScale>
                                      <p:cBhvr>
                                        <p:cTn id="17" dur="26">
                                          <p:stCondLst>
                                            <p:cond delay="1642"/>
                                          </p:stCondLst>
                                        </p:cTn>
                                        <p:tgtEl>
                                          <p:spTgt spid="4">
                                            <p:txEl>
                                              <p:pRg st="1" end="1"/>
                                            </p:txEl>
                                          </p:spTgt>
                                        </p:tgtEl>
                                      </p:cBhvr>
                                      <p:to x="100000" y="90000"/>
                                    </p:animScale>
                                    <p:animScale>
                                      <p:cBhvr>
                                        <p:cTn id="18" dur="166" decel="50000">
                                          <p:stCondLst>
                                            <p:cond delay="1668"/>
                                          </p:stCondLst>
                                        </p:cTn>
                                        <p:tgtEl>
                                          <p:spTgt spid="4">
                                            <p:txEl>
                                              <p:pRg st="1" end="1"/>
                                            </p:txEl>
                                          </p:spTgt>
                                        </p:tgtEl>
                                      </p:cBhvr>
                                      <p:to x="100000" y="100000"/>
                                    </p:animScale>
                                    <p:animScale>
                                      <p:cBhvr>
                                        <p:cTn id="19" dur="26">
                                          <p:stCondLst>
                                            <p:cond delay="1808"/>
                                          </p:stCondLst>
                                        </p:cTn>
                                        <p:tgtEl>
                                          <p:spTgt spid="4">
                                            <p:txEl>
                                              <p:pRg st="1" end="1"/>
                                            </p:txEl>
                                          </p:spTgt>
                                        </p:tgtEl>
                                      </p:cBhvr>
                                      <p:to x="100000" y="95000"/>
                                    </p:animScale>
                                    <p:animScale>
                                      <p:cBhvr>
                                        <p:cTn id="20" dur="166" decel="50000">
                                          <p:stCondLst>
                                            <p:cond delay="1834"/>
                                          </p:stCondLst>
                                        </p:cTn>
                                        <p:tgtEl>
                                          <p:spTgt spid="4">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down)">
                                      <p:cBhvr>
                                        <p:cTn id="23" dur="580">
                                          <p:stCondLst>
                                            <p:cond delay="0"/>
                                          </p:stCondLst>
                                        </p:cTn>
                                        <p:tgtEl>
                                          <p:spTgt spid="4">
                                            <p:txEl>
                                              <p:pRg st="2" end="2"/>
                                            </p:txEl>
                                          </p:spTgt>
                                        </p:tgtEl>
                                      </p:cBhvr>
                                    </p:animEffect>
                                    <p:anim calcmode="lin" valueType="num">
                                      <p:cBhvr>
                                        <p:cTn id="24"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xEl>
                                              <p:pRg st="2" end="2"/>
                                            </p:txEl>
                                          </p:spTgt>
                                        </p:tgtEl>
                                      </p:cBhvr>
                                      <p:to x="100000" y="60000"/>
                                    </p:animScale>
                                    <p:animScale>
                                      <p:cBhvr>
                                        <p:cTn id="30" dur="166" decel="50000">
                                          <p:stCondLst>
                                            <p:cond delay="676"/>
                                          </p:stCondLst>
                                        </p:cTn>
                                        <p:tgtEl>
                                          <p:spTgt spid="4">
                                            <p:txEl>
                                              <p:pRg st="2" end="2"/>
                                            </p:txEl>
                                          </p:spTgt>
                                        </p:tgtEl>
                                      </p:cBhvr>
                                      <p:to x="100000" y="100000"/>
                                    </p:animScale>
                                    <p:animScale>
                                      <p:cBhvr>
                                        <p:cTn id="31" dur="26">
                                          <p:stCondLst>
                                            <p:cond delay="1312"/>
                                          </p:stCondLst>
                                        </p:cTn>
                                        <p:tgtEl>
                                          <p:spTgt spid="4">
                                            <p:txEl>
                                              <p:pRg st="2" end="2"/>
                                            </p:txEl>
                                          </p:spTgt>
                                        </p:tgtEl>
                                      </p:cBhvr>
                                      <p:to x="100000" y="80000"/>
                                    </p:animScale>
                                    <p:animScale>
                                      <p:cBhvr>
                                        <p:cTn id="32" dur="166" decel="50000">
                                          <p:stCondLst>
                                            <p:cond delay="1338"/>
                                          </p:stCondLst>
                                        </p:cTn>
                                        <p:tgtEl>
                                          <p:spTgt spid="4">
                                            <p:txEl>
                                              <p:pRg st="2" end="2"/>
                                            </p:txEl>
                                          </p:spTgt>
                                        </p:tgtEl>
                                      </p:cBhvr>
                                      <p:to x="100000" y="100000"/>
                                    </p:animScale>
                                    <p:animScale>
                                      <p:cBhvr>
                                        <p:cTn id="33" dur="26">
                                          <p:stCondLst>
                                            <p:cond delay="1642"/>
                                          </p:stCondLst>
                                        </p:cTn>
                                        <p:tgtEl>
                                          <p:spTgt spid="4">
                                            <p:txEl>
                                              <p:pRg st="2" end="2"/>
                                            </p:txEl>
                                          </p:spTgt>
                                        </p:tgtEl>
                                      </p:cBhvr>
                                      <p:to x="100000" y="90000"/>
                                    </p:animScale>
                                    <p:animScale>
                                      <p:cBhvr>
                                        <p:cTn id="34" dur="166" decel="50000">
                                          <p:stCondLst>
                                            <p:cond delay="1668"/>
                                          </p:stCondLst>
                                        </p:cTn>
                                        <p:tgtEl>
                                          <p:spTgt spid="4">
                                            <p:txEl>
                                              <p:pRg st="2" end="2"/>
                                            </p:txEl>
                                          </p:spTgt>
                                        </p:tgtEl>
                                      </p:cBhvr>
                                      <p:to x="100000" y="100000"/>
                                    </p:animScale>
                                    <p:animScale>
                                      <p:cBhvr>
                                        <p:cTn id="35" dur="26">
                                          <p:stCondLst>
                                            <p:cond delay="1808"/>
                                          </p:stCondLst>
                                        </p:cTn>
                                        <p:tgtEl>
                                          <p:spTgt spid="4">
                                            <p:txEl>
                                              <p:pRg st="2" end="2"/>
                                            </p:txEl>
                                          </p:spTgt>
                                        </p:tgtEl>
                                      </p:cBhvr>
                                      <p:to x="100000" y="95000"/>
                                    </p:animScale>
                                    <p:animScale>
                                      <p:cBhvr>
                                        <p:cTn id="36" dur="166" decel="50000">
                                          <p:stCondLst>
                                            <p:cond delay="1834"/>
                                          </p:stCondLst>
                                        </p:cTn>
                                        <p:tgtEl>
                                          <p:spTgt spid="4">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1000"/>
                                        <p:tgtEl>
                                          <p:spTgt spid="4">
                                            <p:txEl>
                                              <p:pRg st="3" end="3"/>
                                            </p:txEl>
                                          </p:spTgt>
                                        </p:tgtEl>
                                      </p:cBhvr>
                                    </p:animEffect>
                                    <p:anim calcmode="lin" valueType="num">
                                      <p:cBhvr>
                                        <p:cTn id="4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1000"/>
                                        <p:tgtEl>
                                          <p:spTgt spid="4">
                                            <p:txEl>
                                              <p:pRg st="4" end="4"/>
                                            </p:txEl>
                                          </p:spTgt>
                                        </p:tgtEl>
                                      </p:cBhvr>
                                    </p:animEffect>
                                    <p:anim calcmode="lin" valueType="num">
                                      <p:cBhvr>
                                        <p:cTn id="4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1000"/>
                                        <p:tgtEl>
                                          <p:spTgt spid="4">
                                            <p:txEl>
                                              <p:pRg st="6" end="6"/>
                                            </p:txEl>
                                          </p:spTgt>
                                        </p:tgtEl>
                                      </p:cBhvr>
                                    </p:animEffect>
                                    <p:anim calcmode="lin" valueType="num">
                                      <p:cBhvr>
                                        <p:cTn id="5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4">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xEl>
                                              <p:pRg st="7" end="7"/>
                                            </p:txEl>
                                          </p:spTgt>
                                        </p:tgtEl>
                                        <p:attrNameLst>
                                          <p:attrName>style.visibility</p:attrName>
                                        </p:attrNameLst>
                                      </p:cBhvr>
                                      <p:to>
                                        <p:strVal val="visible"/>
                                      </p:to>
                                    </p:set>
                                    <p:animEffect transition="in" filter="fade">
                                      <p:cBhvr>
                                        <p:cTn id="58" dur="1000"/>
                                        <p:tgtEl>
                                          <p:spTgt spid="4">
                                            <p:txEl>
                                              <p:pRg st="7" end="7"/>
                                            </p:txEl>
                                          </p:spTgt>
                                        </p:tgtEl>
                                      </p:cBhvr>
                                    </p:animEffect>
                                    <p:anim calcmode="lin" valueType="num">
                                      <p:cBhvr>
                                        <p:cTn id="5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wipe(down)">
                                      <p:cBhvr>
                                        <p:cTn id="65" dur="580">
                                          <p:stCondLst>
                                            <p:cond delay="0"/>
                                          </p:stCondLst>
                                        </p:cTn>
                                        <p:tgtEl>
                                          <p:spTgt spid="4">
                                            <p:txEl>
                                              <p:pRg st="8" end="8"/>
                                            </p:txEl>
                                          </p:spTgt>
                                        </p:tgtEl>
                                      </p:cBhvr>
                                    </p:animEffect>
                                    <p:anim calcmode="lin" valueType="num">
                                      <p:cBhvr>
                                        <p:cTn id="66" dur="1822" tmFilter="0,0; 0.14,0.36; 0.43,0.73; 0.71,0.91; 1.0,1.0">
                                          <p:stCondLst>
                                            <p:cond delay="0"/>
                                          </p:stCondLst>
                                        </p:cTn>
                                        <p:tgtEl>
                                          <p:spTgt spid="4">
                                            <p:txEl>
                                              <p:pRg st="8" end="8"/>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4">
                                            <p:txEl>
                                              <p:pRg st="8" end="8"/>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4">
                                            <p:txEl>
                                              <p:pRg st="8" end="8"/>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4">
                                            <p:txEl>
                                              <p:pRg st="8" end="8"/>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4">
                                            <p:txEl>
                                              <p:pRg st="8" end="8"/>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4">
                                            <p:txEl>
                                              <p:pRg st="8" end="8"/>
                                            </p:txEl>
                                          </p:spTgt>
                                        </p:tgtEl>
                                      </p:cBhvr>
                                      <p:to x="100000" y="60000"/>
                                    </p:animScale>
                                    <p:animScale>
                                      <p:cBhvr>
                                        <p:cTn id="72" dur="166" decel="50000">
                                          <p:stCondLst>
                                            <p:cond delay="676"/>
                                          </p:stCondLst>
                                        </p:cTn>
                                        <p:tgtEl>
                                          <p:spTgt spid="4">
                                            <p:txEl>
                                              <p:pRg st="8" end="8"/>
                                            </p:txEl>
                                          </p:spTgt>
                                        </p:tgtEl>
                                      </p:cBhvr>
                                      <p:to x="100000" y="100000"/>
                                    </p:animScale>
                                    <p:animScale>
                                      <p:cBhvr>
                                        <p:cTn id="73" dur="26">
                                          <p:stCondLst>
                                            <p:cond delay="1312"/>
                                          </p:stCondLst>
                                        </p:cTn>
                                        <p:tgtEl>
                                          <p:spTgt spid="4">
                                            <p:txEl>
                                              <p:pRg st="8" end="8"/>
                                            </p:txEl>
                                          </p:spTgt>
                                        </p:tgtEl>
                                      </p:cBhvr>
                                      <p:to x="100000" y="80000"/>
                                    </p:animScale>
                                    <p:animScale>
                                      <p:cBhvr>
                                        <p:cTn id="74" dur="166" decel="50000">
                                          <p:stCondLst>
                                            <p:cond delay="1338"/>
                                          </p:stCondLst>
                                        </p:cTn>
                                        <p:tgtEl>
                                          <p:spTgt spid="4">
                                            <p:txEl>
                                              <p:pRg st="8" end="8"/>
                                            </p:txEl>
                                          </p:spTgt>
                                        </p:tgtEl>
                                      </p:cBhvr>
                                      <p:to x="100000" y="100000"/>
                                    </p:animScale>
                                    <p:animScale>
                                      <p:cBhvr>
                                        <p:cTn id="75" dur="26">
                                          <p:stCondLst>
                                            <p:cond delay="1642"/>
                                          </p:stCondLst>
                                        </p:cTn>
                                        <p:tgtEl>
                                          <p:spTgt spid="4">
                                            <p:txEl>
                                              <p:pRg st="8" end="8"/>
                                            </p:txEl>
                                          </p:spTgt>
                                        </p:tgtEl>
                                      </p:cBhvr>
                                      <p:to x="100000" y="90000"/>
                                    </p:animScale>
                                    <p:animScale>
                                      <p:cBhvr>
                                        <p:cTn id="76" dur="166" decel="50000">
                                          <p:stCondLst>
                                            <p:cond delay="1668"/>
                                          </p:stCondLst>
                                        </p:cTn>
                                        <p:tgtEl>
                                          <p:spTgt spid="4">
                                            <p:txEl>
                                              <p:pRg st="8" end="8"/>
                                            </p:txEl>
                                          </p:spTgt>
                                        </p:tgtEl>
                                      </p:cBhvr>
                                      <p:to x="100000" y="100000"/>
                                    </p:animScale>
                                    <p:animScale>
                                      <p:cBhvr>
                                        <p:cTn id="77" dur="26">
                                          <p:stCondLst>
                                            <p:cond delay="1808"/>
                                          </p:stCondLst>
                                        </p:cTn>
                                        <p:tgtEl>
                                          <p:spTgt spid="4">
                                            <p:txEl>
                                              <p:pRg st="8" end="8"/>
                                            </p:txEl>
                                          </p:spTgt>
                                        </p:tgtEl>
                                      </p:cBhvr>
                                      <p:to x="100000" y="95000"/>
                                    </p:animScale>
                                    <p:animScale>
                                      <p:cBhvr>
                                        <p:cTn id="78" dur="166" decel="50000">
                                          <p:stCondLst>
                                            <p:cond delay="1834"/>
                                          </p:stCondLst>
                                        </p:cTn>
                                        <p:tgtEl>
                                          <p:spTgt spid="4">
                                            <p:txEl>
                                              <p:pRg st="8" end="8"/>
                                            </p:txEl>
                                          </p:spTgt>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4">
                                            <p:txEl>
                                              <p:pRg st="10" end="10"/>
                                            </p:txEl>
                                          </p:spTgt>
                                        </p:tgtEl>
                                        <p:attrNameLst>
                                          <p:attrName>style.visibility</p:attrName>
                                        </p:attrNameLst>
                                      </p:cBhvr>
                                      <p:to>
                                        <p:strVal val="visible"/>
                                      </p:to>
                                    </p:set>
                                    <p:animEffect transition="in" filter="wipe(down)">
                                      <p:cBhvr>
                                        <p:cTn id="83" dur="580">
                                          <p:stCondLst>
                                            <p:cond delay="0"/>
                                          </p:stCondLst>
                                        </p:cTn>
                                        <p:tgtEl>
                                          <p:spTgt spid="4">
                                            <p:txEl>
                                              <p:pRg st="10" end="10"/>
                                            </p:txEl>
                                          </p:spTgt>
                                        </p:tgtEl>
                                      </p:cBhvr>
                                    </p:animEffect>
                                    <p:anim calcmode="lin" valueType="num">
                                      <p:cBhvr>
                                        <p:cTn id="84" dur="1822" tmFilter="0,0; 0.14,0.36; 0.43,0.73; 0.71,0.91; 1.0,1.0">
                                          <p:stCondLst>
                                            <p:cond delay="0"/>
                                          </p:stCondLst>
                                        </p:cTn>
                                        <p:tgtEl>
                                          <p:spTgt spid="4">
                                            <p:txEl>
                                              <p:pRg st="10" end="10"/>
                                            </p:txEl>
                                          </p:spTgt>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4">
                                            <p:txEl>
                                              <p:pRg st="10" end="10"/>
                                            </p:txEl>
                                          </p:spTgt>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4">
                                            <p:txEl>
                                              <p:pRg st="10" end="10"/>
                                            </p:txEl>
                                          </p:spTgt>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4">
                                            <p:txEl>
                                              <p:pRg st="10" end="10"/>
                                            </p:txEl>
                                          </p:spTgt>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4">
                                            <p:txEl>
                                              <p:pRg st="10" end="10"/>
                                            </p:txEl>
                                          </p:spTgt>
                                        </p:tgtEl>
                                        <p:attrNameLst>
                                          <p:attrName>ppt_y</p:attrName>
                                        </p:attrNameLst>
                                      </p:cBhvr>
                                      <p:tavLst>
                                        <p:tav tm="0" fmla="#ppt_y-sin(pi*$)/81">
                                          <p:val>
                                            <p:fltVal val="0"/>
                                          </p:val>
                                        </p:tav>
                                        <p:tav tm="100000">
                                          <p:val>
                                            <p:fltVal val="1"/>
                                          </p:val>
                                        </p:tav>
                                      </p:tavLst>
                                    </p:anim>
                                    <p:animScale>
                                      <p:cBhvr>
                                        <p:cTn id="89" dur="26">
                                          <p:stCondLst>
                                            <p:cond delay="650"/>
                                          </p:stCondLst>
                                        </p:cTn>
                                        <p:tgtEl>
                                          <p:spTgt spid="4">
                                            <p:txEl>
                                              <p:pRg st="10" end="10"/>
                                            </p:txEl>
                                          </p:spTgt>
                                        </p:tgtEl>
                                      </p:cBhvr>
                                      <p:to x="100000" y="60000"/>
                                    </p:animScale>
                                    <p:animScale>
                                      <p:cBhvr>
                                        <p:cTn id="90" dur="166" decel="50000">
                                          <p:stCondLst>
                                            <p:cond delay="676"/>
                                          </p:stCondLst>
                                        </p:cTn>
                                        <p:tgtEl>
                                          <p:spTgt spid="4">
                                            <p:txEl>
                                              <p:pRg st="10" end="10"/>
                                            </p:txEl>
                                          </p:spTgt>
                                        </p:tgtEl>
                                      </p:cBhvr>
                                      <p:to x="100000" y="100000"/>
                                    </p:animScale>
                                    <p:animScale>
                                      <p:cBhvr>
                                        <p:cTn id="91" dur="26">
                                          <p:stCondLst>
                                            <p:cond delay="1312"/>
                                          </p:stCondLst>
                                        </p:cTn>
                                        <p:tgtEl>
                                          <p:spTgt spid="4">
                                            <p:txEl>
                                              <p:pRg st="10" end="10"/>
                                            </p:txEl>
                                          </p:spTgt>
                                        </p:tgtEl>
                                      </p:cBhvr>
                                      <p:to x="100000" y="80000"/>
                                    </p:animScale>
                                    <p:animScale>
                                      <p:cBhvr>
                                        <p:cTn id="92" dur="166" decel="50000">
                                          <p:stCondLst>
                                            <p:cond delay="1338"/>
                                          </p:stCondLst>
                                        </p:cTn>
                                        <p:tgtEl>
                                          <p:spTgt spid="4">
                                            <p:txEl>
                                              <p:pRg st="10" end="10"/>
                                            </p:txEl>
                                          </p:spTgt>
                                        </p:tgtEl>
                                      </p:cBhvr>
                                      <p:to x="100000" y="100000"/>
                                    </p:animScale>
                                    <p:animScale>
                                      <p:cBhvr>
                                        <p:cTn id="93" dur="26">
                                          <p:stCondLst>
                                            <p:cond delay="1642"/>
                                          </p:stCondLst>
                                        </p:cTn>
                                        <p:tgtEl>
                                          <p:spTgt spid="4">
                                            <p:txEl>
                                              <p:pRg st="10" end="10"/>
                                            </p:txEl>
                                          </p:spTgt>
                                        </p:tgtEl>
                                      </p:cBhvr>
                                      <p:to x="100000" y="90000"/>
                                    </p:animScale>
                                    <p:animScale>
                                      <p:cBhvr>
                                        <p:cTn id="94" dur="166" decel="50000">
                                          <p:stCondLst>
                                            <p:cond delay="1668"/>
                                          </p:stCondLst>
                                        </p:cTn>
                                        <p:tgtEl>
                                          <p:spTgt spid="4">
                                            <p:txEl>
                                              <p:pRg st="10" end="10"/>
                                            </p:txEl>
                                          </p:spTgt>
                                        </p:tgtEl>
                                      </p:cBhvr>
                                      <p:to x="100000" y="100000"/>
                                    </p:animScale>
                                    <p:animScale>
                                      <p:cBhvr>
                                        <p:cTn id="95" dur="26">
                                          <p:stCondLst>
                                            <p:cond delay="1808"/>
                                          </p:stCondLst>
                                        </p:cTn>
                                        <p:tgtEl>
                                          <p:spTgt spid="4">
                                            <p:txEl>
                                              <p:pRg st="10" end="10"/>
                                            </p:txEl>
                                          </p:spTgt>
                                        </p:tgtEl>
                                      </p:cBhvr>
                                      <p:to x="100000" y="95000"/>
                                    </p:animScale>
                                    <p:animScale>
                                      <p:cBhvr>
                                        <p:cTn id="96" dur="166" decel="50000">
                                          <p:stCondLst>
                                            <p:cond delay="1834"/>
                                          </p:stCondLst>
                                        </p:cTn>
                                        <p:tgtEl>
                                          <p:spTgt spid="4">
                                            <p:txEl>
                                              <p:pRg st="10" end="10"/>
                                            </p:txEl>
                                          </p:spTgt>
                                        </p:tgtEl>
                                      </p:cBhvr>
                                      <p:to x="100000" y="100000"/>
                                    </p:animScale>
                                  </p:childTnLst>
                                </p:cTn>
                              </p:par>
                              <p:par>
                                <p:cTn id="97" presetID="26" presetClass="entr" presetSubtype="0" fill="hold" nodeType="withEffect">
                                  <p:stCondLst>
                                    <p:cond delay="0"/>
                                  </p:stCondLst>
                                  <p:childTnLst>
                                    <p:set>
                                      <p:cBhvr>
                                        <p:cTn id="98" dur="1" fill="hold">
                                          <p:stCondLst>
                                            <p:cond delay="0"/>
                                          </p:stCondLst>
                                        </p:cTn>
                                        <p:tgtEl>
                                          <p:spTgt spid="4">
                                            <p:txEl>
                                              <p:pRg st="11" end="11"/>
                                            </p:txEl>
                                          </p:spTgt>
                                        </p:tgtEl>
                                        <p:attrNameLst>
                                          <p:attrName>style.visibility</p:attrName>
                                        </p:attrNameLst>
                                      </p:cBhvr>
                                      <p:to>
                                        <p:strVal val="visible"/>
                                      </p:to>
                                    </p:set>
                                    <p:animEffect transition="in" filter="wipe(down)">
                                      <p:cBhvr>
                                        <p:cTn id="99" dur="580">
                                          <p:stCondLst>
                                            <p:cond delay="0"/>
                                          </p:stCondLst>
                                        </p:cTn>
                                        <p:tgtEl>
                                          <p:spTgt spid="4">
                                            <p:txEl>
                                              <p:pRg st="11" end="11"/>
                                            </p:txEl>
                                          </p:spTgt>
                                        </p:tgtEl>
                                      </p:cBhvr>
                                    </p:animEffect>
                                    <p:anim calcmode="lin" valueType="num">
                                      <p:cBhvr>
                                        <p:cTn id="100" dur="1822" tmFilter="0,0; 0.14,0.36; 0.43,0.73; 0.71,0.91; 1.0,1.0">
                                          <p:stCondLst>
                                            <p:cond delay="0"/>
                                          </p:stCondLst>
                                        </p:cTn>
                                        <p:tgtEl>
                                          <p:spTgt spid="4">
                                            <p:txEl>
                                              <p:pRg st="11" end="11"/>
                                            </p:txEl>
                                          </p:spTgt>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4">
                                            <p:txEl>
                                              <p:pRg st="11" end="11"/>
                                            </p:txEl>
                                          </p:spTgt>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4">
                                            <p:txEl>
                                              <p:pRg st="11" end="11"/>
                                            </p:txEl>
                                          </p:spTgt>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4">
                                            <p:txEl>
                                              <p:pRg st="11" end="11"/>
                                            </p:txEl>
                                          </p:spTgt>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4">
                                            <p:txEl>
                                              <p:pRg st="11" end="11"/>
                                            </p:txEl>
                                          </p:spTgt>
                                        </p:tgtEl>
                                        <p:attrNameLst>
                                          <p:attrName>ppt_y</p:attrName>
                                        </p:attrNameLst>
                                      </p:cBhvr>
                                      <p:tavLst>
                                        <p:tav tm="0" fmla="#ppt_y-sin(pi*$)/81">
                                          <p:val>
                                            <p:fltVal val="0"/>
                                          </p:val>
                                        </p:tav>
                                        <p:tav tm="100000">
                                          <p:val>
                                            <p:fltVal val="1"/>
                                          </p:val>
                                        </p:tav>
                                      </p:tavLst>
                                    </p:anim>
                                    <p:animScale>
                                      <p:cBhvr>
                                        <p:cTn id="105" dur="26">
                                          <p:stCondLst>
                                            <p:cond delay="650"/>
                                          </p:stCondLst>
                                        </p:cTn>
                                        <p:tgtEl>
                                          <p:spTgt spid="4">
                                            <p:txEl>
                                              <p:pRg st="11" end="11"/>
                                            </p:txEl>
                                          </p:spTgt>
                                        </p:tgtEl>
                                      </p:cBhvr>
                                      <p:to x="100000" y="60000"/>
                                    </p:animScale>
                                    <p:animScale>
                                      <p:cBhvr>
                                        <p:cTn id="106" dur="166" decel="50000">
                                          <p:stCondLst>
                                            <p:cond delay="676"/>
                                          </p:stCondLst>
                                        </p:cTn>
                                        <p:tgtEl>
                                          <p:spTgt spid="4">
                                            <p:txEl>
                                              <p:pRg st="11" end="11"/>
                                            </p:txEl>
                                          </p:spTgt>
                                        </p:tgtEl>
                                      </p:cBhvr>
                                      <p:to x="100000" y="100000"/>
                                    </p:animScale>
                                    <p:animScale>
                                      <p:cBhvr>
                                        <p:cTn id="107" dur="26">
                                          <p:stCondLst>
                                            <p:cond delay="1312"/>
                                          </p:stCondLst>
                                        </p:cTn>
                                        <p:tgtEl>
                                          <p:spTgt spid="4">
                                            <p:txEl>
                                              <p:pRg st="11" end="11"/>
                                            </p:txEl>
                                          </p:spTgt>
                                        </p:tgtEl>
                                      </p:cBhvr>
                                      <p:to x="100000" y="80000"/>
                                    </p:animScale>
                                    <p:animScale>
                                      <p:cBhvr>
                                        <p:cTn id="108" dur="166" decel="50000">
                                          <p:stCondLst>
                                            <p:cond delay="1338"/>
                                          </p:stCondLst>
                                        </p:cTn>
                                        <p:tgtEl>
                                          <p:spTgt spid="4">
                                            <p:txEl>
                                              <p:pRg st="11" end="11"/>
                                            </p:txEl>
                                          </p:spTgt>
                                        </p:tgtEl>
                                      </p:cBhvr>
                                      <p:to x="100000" y="100000"/>
                                    </p:animScale>
                                    <p:animScale>
                                      <p:cBhvr>
                                        <p:cTn id="109" dur="26">
                                          <p:stCondLst>
                                            <p:cond delay="1642"/>
                                          </p:stCondLst>
                                        </p:cTn>
                                        <p:tgtEl>
                                          <p:spTgt spid="4">
                                            <p:txEl>
                                              <p:pRg st="11" end="11"/>
                                            </p:txEl>
                                          </p:spTgt>
                                        </p:tgtEl>
                                      </p:cBhvr>
                                      <p:to x="100000" y="90000"/>
                                    </p:animScale>
                                    <p:animScale>
                                      <p:cBhvr>
                                        <p:cTn id="110" dur="166" decel="50000">
                                          <p:stCondLst>
                                            <p:cond delay="1668"/>
                                          </p:stCondLst>
                                        </p:cTn>
                                        <p:tgtEl>
                                          <p:spTgt spid="4">
                                            <p:txEl>
                                              <p:pRg st="11" end="11"/>
                                            </p:txEl>
                                          </p:spTgt>
                                        </p:tgtEl>
                                      </p:cBhvr>
                                      <p:to x="100000" y="100000"/>
                                    </p:animScale>
                                    <p:animScale>
                                      <p:cBhvr>
                                        <p:cTn id="111" dur="26">
                                          <p:stCondLst>
                                            <p:cond delay="1808"/>
                                          </p:stCondLst>
                                        </p:cTn>
                                        <p:tgtEl>
                                          <p:spTgt spid="4">
                                            <p:txEl>
                                              <p:pRg st="11" end="11"/>
                                            </p:txEl>
                                          </p:spTgt>
                                        </p:tgtEl>
                                      </p:cBhvr>
                                      <p:to x="100000" y="95000"/>
                                    </p:animScale>
                                    <p:animScale>
                                      <p:cBhvr>
                                        <p:cTn id="112" dur="166" decel="50000">
                                          <p:stCondLst>
                                            <p:cond delay="1834"/>
                                          </p:stCondLst>
                                        </p:cTn>
                                        <p:tgtEl>
                                          <p:spTgt spid="4">
                                            <p:txEl>
                                              <p:pRg st="11" end="11"/>
                                            </p:txEl>
                                          </p:spTgt>
                                        </p:tgtEl>
                                      </p:cBhvr>
                                      <p:to x="100000" y="100000"/>
                                    </p:animScale>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nodeType="clickEffect">
                                  <p:stCondLst>
                                    <p:cond delay="0"/>
                                  </p:stCondLst>
                                  <p:childTnLst>
                                    <p:set>
                                      <p:cBhvr>
                                        <p:cTn id="116"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117" dur="500"/>
                                        <p:tgtEl>
                                          <p:spTgt spid="4">
                                            <p:txEl>
                                              <p:pRg st="12" end="12"/>
                                            </p:txEl>
                                          </p:spTgt>
                                        </p:tgtEl>
                                      </p:cBhvr>
                                    </p:animEffect>
                                  </p:childTnLst>
                                </p:cTn>
                              </p:par>
                              <p:par>
                                <p:cTn id="118" presetID="14" presetClass="entr" presetSubtype="10" fill="hold" nodeType="withEffect">
                                  <p:stCondLst>
                                    <p:cond delay="0"/>
                                  </p:stCondLst>
                                  <p:childTnLst>
                                    <p:set>
                                      <p:cBhvr>
                                        <p:cTn id="119" dur="1" fill="hold">
                                          <p:stCondLst>
                                            <p:cond delay="0"/>
                                          </p:stCondLst>
                                        </p:cTn>
                                        <p:tgtEl>
                                          <p:spTgt spid="4">
                                            <p:txEl>
                                              <p:pRg st="13" end="13"/>
                                            </p:txEl>
                                          </p:spTgt>
                                        </p:tgtEl>
                                        <p:attrNameLst>
                                          <p:attrName>style.visibility</p:attrName>
                                        </p:attrNameLst>
                                      </p:cBhvr>
                                      <p:to>
                                        <p:strVal val="visible"/>
                                      </p:to>
                                    </p:set>
                                    <p:animEffect transition="in" filter="randombar(horizontal)">
                                      <p:cBhvr>
                                        <p:cTn id="120" dur="500"/>
                                        <p:tgtEl>
                                          <p:spTgt spid="4">
                                            <p:txEl>
                                              <p:pRg st="13" end="13"/>
                                            </p:txEl>
                                          </p:spTgt>
                                        </p:tgtEl>
                                      </p:cBhvr>
                                    </p:animEffect>
                                  </p:childTnLst>
                                </p:cTn>
                              </p:par>
                              <p:par>
                                <p:cTn id="121" presetID="14" presetClass="entr" presetSubtype="10" fill="hold" nodeType="withEffect">
                                  <p:stCondLst>
                                    <p:cond delay="0"/>
                                  </p:stCondLst>
                                  <p:childTnLst>
                                    <p:set>
                                      <p:cBhvr>
                                        <p:cTn id="122"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123" dur="500"/>
                                        <p:tgtEl>
                                          <p:spTgt spid="4">
                                            <p:txEl>
                                              <p:pRg st="14" end="14"/>
                                            </p:txEl>
                                          </p:spTgt>
                                        </p:tgtEl>
                                      </p:cBhvr>
                                    </p:animEffect>
                                  </p:childTnLst>
                                </p:cTn>
                              </p:par>
                              <p:par>
                                <p:cTn id="124" presetID="14" presetClass="entr" presetSubtype="10" fill="hold" nodeType="withEffect">
                                  <p:stCondLst>
                                    <p:cond delay="0"/>
                                  </p:stCondLst>
                                  <p:childTnLst>
                                    <p:set>
                                      <p:cBhvr>
                                        <p:cTn id="125"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126"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09" y="1376218"/>
            <a:ext cx="11970327" cy="5357091"/>
          </a:xfrm>
        </p:spPr>
        <p:txBody>
          <a:bodyPr>
            <a:normAutofit/>
          </a:bodyPr>
          <a:lstStyle/>
          <a:p>
            <a:pPr marL="0" lvl="0" indent="0">
              <a:buNone/>
            </a:pPr>
            <a:r>
              <a:rPr lang="en-US" dirty="0"/>
              <a:t>19) The maximum no. of students among them 1001 pens and 910 pencils can be distributed in such a way that each student gets the same number of pens &amp; the same number of pencils are:</a:t>
            </a:r>
          </a:p>
          <a:p>
            <a:pPr marL="457200" lvl="1" indent="0">
              <a:buNone/>
            </a:pPr>
            <a:r>
              <a:rPr lang="en-US" dirty="0"/>
              <a:t>a.91 b.910 c.1001 d.1911</a:t>
            </a:r>
          </a:p>
          <a:p>
            <a:pPr marL="0" indent="0">
              <a:buNone/>
            </a:pPr>
            <a:r>
              <a:rPr lang="en-US" dirty="0"/>
              <a:t>Sol: 	Req.no of students = HCF of (1001 and 910) = 91</a:t>
            </a:r>
          </a:p>
          <a:p>
            <a:pPr marL="0" indent="0">
              <a:buNone/>
            </a:pPr>
            <a:endParaRPr lang="en-US" dirty="0"/>
          </a:p>
          <a:p>
            <a:pPr marL="0" lvl="0" indent="0">
              <a:buNone/>
            </a:pPr>
            <a:r>
              <a:rPr lang="en-US" dirty="0"/>
              <a:t>20) The smallest number which when diminished by 7, is divisible by 12, 16, 18, 21 &amp; 28 is:</a:t>
            </a:r>
          </a:p>
          <a:p>
            <a:pPr marL="457200" lvl="1" indent="0">
              <a:buNone/>
            </a:pPr>
            <a:r>
              <a:rPr lang="en-US" dirty="0"/>
              <a:t>a.1008 b.1015 c.1022 d.1032</a:t>
            </a:r>
          </a:p>
          <a:p>
            <a:pPr marL="0" indent="0">
              <a:buNone/>
            </a:pPr>
            <a:r>
              <a:rPr lang="en-US" dirty="0"/>
              <a:t>Sol: 	Req.no.: =(LCM of 12, 16, 18, 21, 28 ) + 7 = 1008+7 = 1015.</a:t>
            </a:r>
          </a:p>
          <a:p>
            <a:pPr marL="0" indent="0">
              <a:buNone/>
            </a:pPr>
            <a:endParaRPr lang="en-US" dirty="0"/>
          </a:p>
          <a:p>
            <a:pPr marL="0" lvl="0" indent="0">
              <a:buNone/>
            </a:pPr>
            <a:r>
              <a:rPr lang="en-US" dirty="0"/>
              <a:t>21)The least no. which when increased by 5 is divisible by each one of 24, 32, 36 &amp; 54 is:</a:t>
            </a:r>
          </a:p>
          <a:p>
            <a:pPr marL="457200" lvl="1" indent="0">
              <a:buNone/>
            </a:pPr>
            <a:r>
              <a:rPr lang="en-US" dirty="0"/>
              <a:t>a.427 b.859 c.869 d.4320</a:t>
            </a:r>
          </a:p>
          <a:p>
            <a:pPr marL="0" indent="0">
              <a:buNone/>
            </a:pPr>
            <a:r>
              <a:rPr lang="en-US" dirty="0"/>
              <a:t>Sol: 	Req.no = (LCM of 24, 32, 36, 54)-5 = 864-5 = 859.</a:t>
            </a:r>
          </a:p>
          <a:p>
            <a:pPr marL="0" indent="0">
              <a:buNone/>
            </a:pPr>
            <a:endParaRPr lang="en-US" dirty="0"/>
          </a:p>
        </p:txBody>
      </p:sp>
    </p:spTree>
    <p:extLst>
      <p:ext uri="{BB962C8B-B14F-4D97-AF65-F5344CB8AC3E}">
        <p14:creationId xmlns:p14="http://schemas.microsoft.com/office/powerpoint/2010/main" xmlns="" val="517043425"/>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80">
                                          <p:stCondLst>
                                            <p:cond delay="0"/>
                                          </p:stCondLst>
                                        </p:cTn>
                                        <p:tgtEl>
                                          <p:spTgt spid="3">
                                            <p:txEl>
                                              <p:pRg st="2" end="2"/>
                                            </p:txEl>
                                          </p:spTgt>
                                        </p:tgtEl>
                                      </p:cBhvr>
                                    </p:animEffect>
                                    <p:anim calcmode="lin" valueType="num">
                                      <p:cBhvr>
                                        <p:cTn id="1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2" end="2"/>
                                            </p:txEl>
                                          </p:spTgt>
                                        </p:tgtEl>
                                      </p:cBhvr>
                                      <p:to x="100000" y="60000"/>
                                    </p:animScale>
                                    <p:animScale>
                                      <p:cBhvr>
                                        <p:cTn id="22" dur="166" decel="50000">
                                          <p:stCondLst>
                                            <p:cond delay="676"/>
                                          </p:stCondLst>
                                        </p:cTn>
                                        <p:tgtEl>
                                          <p:spTgt spid="3">
                                            <p:txEl>
                                              <p:pRg st="2" end="2"/>
                                            </p:txEl>
                                          </p:spTgt>
                                        </p:tgtEl>
                                      </p:cBhvr>
                                      <p:to x="100000" y="100000"/>
                                    </p:animScale>
                                    <p:animScale>
                                      <p:cBhvr>
                                        <p:cTn id="23" dur="26">
                                          <p:stCondLst>
                                            <p:cond delay="1312"/>
                                          </p:stCondLst>
                                        </p:cTn>
                                        <p:tgtEl>
                                          <p:spTgt spid="3">
                                            <p:txEl>
                                              <p:pRg st="2" end="2"/>
                                            </p:txEl>
                                          </p:spTgt>
                                        </p:tgtEl>
                                      </p:cBhvr>
                                      <p:to x="100000" y="80000"/>
                                    </p:animScale>
                                    <p:animScale>
                                      <p:cBhvr>
                                        <p:cTn id="24" dur="166" decel="50000">
                                          <p:stCondLst>
                                            <p:cond delay="1338"/>
                                          </p:stCondLst>
                                        </p:cTn>
                                        <p:tgtEl>
                                          <p:spTgt spid="3">
                                            <p:txEl>
                                              <p:pRg st="2" end="2"/>
                                            </p:txEl>
                                          </p:spTgt>
                                        </p:tgtEl>
                                      </p:cBhvr>
                                      <p:to x="100000" y="100000"/>
                                    </p:animScale>
                                    <p:animScale>
                                      <p:cBhvr>
                                        <p:cTn id="25" dur="26">
                                          <p:stCondLst>
                                            <p:cond delay="1642"/>
                                          </p:stCondLst>
                                        </p:cTn>
                                        <p:tgtEl>
                                          <p:spTgt spid="3">
                                            <p:txEl>
                                              <p:pRg st="2" end="2"/>
                                            </p:txEl>
                                          </p:spTgt>
                                        </p:tgtEl>
                                      </p:cBhvr>
                                      <p:to x="100000" y="90000"/>
                                    </p:animScale>
                                    <p:animScale>
                                      <p:cBhvr>
                                        <p:cTn id="26" dur="166" decel="50000">
                                          <p:stCondLst>
                                            <p:cond delay="1668"/>
                                          </p:stCondLst>
                                        </p:cTn>
                                        <p:tgtEl>
                                          <p:spTgt spid="3">
                                            <p:txEl>
                                              <p:pRg st="2" end="2"/>
                                            </p:txEl>
                                          </p:spTgt>
                                        </p:tgtEl>
                                      </p:cBhvr>
                                      <p:to x="100000" y="100000"/>
                                    </p:animScale>
                                    <p:animScale>
                                      <p:cBhvr>
                                        <p:cTn id="27" dur="26">
                                          <p:stCondLst>
                                            <p:cond delay="1808"/>
                                          </p:stCondLst>
                                        </p:cTn>
                                        <p:tgtEl>
                                          <p:spTgt spid="3">
                                            <p:txEl>
                                              <p:pRg st="2" end="2"/>
                                            </p:txEl>
                                          </p:spTgt>
                                        </p:tgtEl>
                                      </p:cBhvr>
                                      <p:to x="100000" y="95000"/>
                                    </p:animScale>
                                    <p:animScale>
                                      <p:cBhvr>
                                        <p:cTn id="28" dur="166" decel="50000">
                                          <p:stCondLst>
                                            <p:cond delay="1834"/>
                                          </p:stCondLst>
                                        </p:cTn>
                                        <p:tgtEl>
                                          <p:spTgt spid="3">
                                            <p:txEl>
                                              <p:pRg st="2" end="2"/>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down)">
                                      <p:cBhvr>
                                        <p:cTn id="41" dur="580">
                                          <p:stCondLst>
                                            <p:cond delay="0"/>
                                          </p:stCondLst>
                                        </p:cTn>
                                        <p:tgtEl>
                                          <p:spTgt spid="3">
                                            <p:txEl>
                                              <p:pRg st="6" end="6"/>
                                            </p:txEl>
                                          </p:spTgt>
                                        </p:tgtEl>
                                      </p:cBhvr>
                                    </p:animEffect>
                                    <p:anim calcmode="lin" valueType="num">
                                      <p:cBhvr>
                                        <p:cTn id="4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6" end="6"/>
                                            </p:txEl>
                                          </p:spTgt>
                                        </p:tgtEl>
                                      </p:cBhvr>
                                      <p:to x="100000" y="60000"/>
                                    </p:animScale>
                                    <p:animScale>
                                      <p:cBhvr>
                                        <p:cTn id="48" dur="166" decel="50000">
                                          <p:stCondLst>
                                            <p:cond delay="676"/>
                                          </p:stCondLst>
                                        </p:cTn>
                                        <p:tgtEl>
                                          <p:spTgt spid="3">
                                            <p:txEl>
                                              <p:pRg st="6" end="6"/>
                                            </p:txEl>
                                          </p:spTgt>
                                        </p:tgtEl>
                                      </p:cBhvr>
                                      <p:to x="100000" y="100000"/>
                                    </p:animScale>
                                    <p:animScale>
                                      <p:cBhvr>
                                        <p:cTn id="49" dur="26">
                                          <p:stCondLst>
                                            <p:cond delay="1312"/>
                                          </p:stCondLst>
                                        </p:cTn>
                                        <p:tgtEl>
                                          <p:spTgt spid="3">
                                            <p:txEl>
                                              <p:pRg st="6" end="6"/>
                                            </p:txEl>
                                          </p:spTgt>
                                        </p:tgtEl>
                                      </p:cBhvr>
                                      <p:to x="100000" y="80000"/>
                                    </p:animScale>
                                    <p:animScale>
                                      <p:cBhvr>
                                        <p:cTn id="50" dur="166" decel="50000">
                                          <p:stCondLst>
                                            <p:cond delay="1338"/>
                                          </p:stCondLst>
                                        </p:cTn>
                                        <p:tgtEl>
                                          <p:spTgt spid="3">
                                            <p:txEl>
                                              <p:pRg st="6" end="6"/>
                                            </p:txEl>
                                          </p:spTgt>
                                        </p:tgtEl>
                                      </p:cBhvr>
                                      <p:to x="100000" y="100000"/>
                                    </p:animScale>
                                    <p:animScale>
                                      <p:cBhvr>
                                        <p:cTn id="51" dur="26">
                                          <p:stCondLst>
                                            <p:cond delay="1642"/>
                                          </p:stCondLst>
                                        </p:cTn>
                                        <p:tgtEl>
                                          <p:spTgt spid="3">
                                            <p:txEl>
                                              <p:pRg st="6" end="6"/>
                                            </p:txEl>
                                          </p:spTgt>
                                        </p:tgtEl>
                                      </p:cBhvr>
                                      <p:to x="100000" y="90000"/>
                                    </p:animScale>
                                    <p:animScale>
                                      <p:cBhvr>
                                        <p:cTn id="52" dur="166" decel="50000">
                                          <p:stCondLst>
                                            <p:cond delay="1668"/>
                                          </p:stCondLst>
                                        </p:cTn>
                                        <p:tgtEl>
                                          <p:spTgt spid="3">
                                            <p:txEl>
                                              <p:pRg st="6" end="6"/>
                                            </p:txEl>
                                          </p:spTgt>
                                        </p:tgtEl>
                                      </p:cBhvr>
                                      <p:to x="100000" y="100000"/>
                                    </p:animScale>
                                    <p:animScale>
                                      <p:cBhvr>
                                        <p:cTn id="53" dur="26">
                                          <p:stCondLst>
                                            <p:cond delay="1808"/>
                                          </p:stCondLst>
                                        </p:cTn>
                                        <p:tgtEl>
                                          <p:spTgt spid="3">
                                            <p:txEl>
                                              <p:pRg st="6" end="6"/>
                                            </p:txEl>
                                          </p:spTgt>
                                        </p:tgtEl>
                                      </p:cBhvr>
                                      <p:to x="100000" y="95000"/>
                                    </p:animScale>
                                    <p:animScale>
                                      <p:cBhvr>
                                        <p:cTn id="54" dur="166" decel="50000">
                                          <p:stCondLst>
                                            <p:cond delay="1834"/>
                                          </p:stCondLst>
                                        </p:cTn>
                                        <p:tgtEl>
                                          <p:spTgt spid="3">
                                            <p:txEl>
                                              <p:pRg st="6" end="6"/>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barn(inVertical)">
                                      <p:cBhvr>
                                        <p:cTn id="59" dur="500"/>
                                        <p:tgtEl>
                                          <p:spTgt spid="3">
                                            <p:txEl>
                                              <p:pRg st="8" end="8"/>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barn(inVertical)">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wipe(down)">
                                      <p:cBhvr>
                                        <p:cTn id="67" dur="580">
                                          <p:stCondLst>
                                            <p:cond delay="0"/>
                                          </p:stCondLst>
                                        </p:cTn>
                                        <p:tgtEl>
                                          <p:spTgt spid="3">
                                            <p:txEl>
                                              <p:pRg st="10" end="10"/>
                                            </p:txEl>
                                          </p:spTgt>
                                        </p:tgtEl>
                                      </p:cBhvr>
                                    </p:animEffect>
                                    <p:anim calcmode="lin" valueType="num">
                                      <p:cBhvr>
                                        <p:cTn id="68"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3">
                                            <p:txEl>
                                              <p:pRg st="10" end="10"/>
                                            </p:txEl>
                                          </p:spTgt>
                                        </p:tgtEl>
                                      </p:cBhvr>
                                      <p:to x="100000" y="60000"/>
                                    </p:animScale>
                                    <p:animScale>
                                      <p:cBhvr>
                                        <p:cTn id="74" dur="166" decel="50000">
                                          <p:stCondLst>
                                            <p:cond delay="676"/>
                                          </p:stCondLst>
                                        </p:cTn>
                                        <p:tgtEl>
                                          <p:spTgt spid="3">
                                            <p:txEl>
                                              <p:pRg st="10" end="10"/>
                                            </p:txEl>
                                          </p:spTgt>
                                        </p:tgtEl>
                                      </p:cBhvr>
                                      <p:to x="100000" y="100000"/>
                                    </p:animScale>
                                    <p:animScale>
                                      <p:cBhvr>
                                        <p:cTn id="75" dur="26">
                                          <p:stCondLst>
                                            <p:cond delay="1312"/>
                                          </p:stCondLst>
                                        </p:cTn>
                                        <p:tgtEl>
                                          <p:spTgt spid="3">
                                            <p:txEl>
                                              <p:pRg st="10" end="10"/>
                                            </p:txEl>
                                          </p:spTgt>
                                        </p:tgtEl>
                                      </p:cBhvr>
                                      <p:to x="100000" y="80000"/>
                                    </p:animScale>
                                    <p:animScale>
                                      <p:cBhvr>
                                        <p:cTn id="76" dur="166" decel="50000">
                                          <p:stCondLst>
                                            <p:cond delay="1338"/>
                                          </p:stCondLst>
                                        </p:cTn>
                                        <p:tgtEl>
                                          <p:spTgt spid="3">
                                            <p:txEl>
                                              <p:pRg st="10" end="10"/>
                                            </p:txEl>
                                          </p:spTgt>
                                        </p:tgtEl>
                                      </p:cBhvr>
                                      <p:to x="100000" y="100000"/>
                                    </p:animScale>
                                    <p:animScale>
                                      <p:cBhvr>
                                        <p:cTn id="77" dur="26">
                                          <p:stCondLst>
                                            <p:cond delay="1642"/>
                                          </p:stCondLst>
                                        </p:cTn>
                                        <p:tgtEl>
                                          <p:spTgt spid="3">
                                            <p:txEl>
                                              <p:pRg st="10" end="10"/>
                                            </p:txEl>
                                          </p:spTgt>
                                        </p:tgtEl>
                                      </p:cBhvr>
                                      <p:to x="100000" y="90000"/>
                                    </p:animScale>
                                    <p:animScale>
                                      <p:cBhvr>
                                        <p:cTn id="78" dur="166" decel="50000">
                                          <p:stCondLst>
                                            <p:cond delay="1668"/>
                                          </p:stCondLst>
                                        </p:cTn>
                                        <p:tgtEl>
                                          <p:spTgt spid="3">
                                            <p:txEl>
                                              <p:pRg st="10" end="10"/>
                                            </p:txEl>
                                          </p:spTgt>
                                        </p:tgtEl>
                                      </p:cBhvr>
                                      <p:to x="100000" y="100000"/>
                                    </p:animScale>
                                    <p:animScale>
                                      <p:cBhvr>
                                        <p:cTn id="79" dur="26">
                                          <p:stCondLst>
                                            <p:cond delay="1808"/>
                                          </p:stCondLst>
                                        </p:cTn>
                                        <p:tgtEl>
                                          <p:spTgt spid="3">
                                            <p:txEl>
                                              <p:pRg st="10" end="10"/>
                                            </p:txEl>
                                          </p:spTgt>
                                        </p:tgtEl>
                                      </p:cBhvr>
                                      <p:to x="100000" y="95000"/>
                                    </p:animScale>
                                    <p:animScale>
                                      <p:cBhvr>
                                        <p:cTn id="80"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273" y="274845"/>
            <a:ext cx="8610600" cy="1293028"/>
          </a:xfrm>
        </p:spPr>
        <p:txBody>
          <a:bodyPr>
            <a:normAutofit/>
          </a:bodyPr>
          <a:lstStyle/>
          <a:p>
            <a:r>
              <a:rPr lang="en-US" dirty="0"/>
              <a:t>AVERAGE</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621146" y="1732740"/>
                <a:ext cx="10820400" cy="4354024"/>
              </a:xfrm>
            </p:spPr>
            <p:txBody>
              <a:bodyPr>
                <a:normAutofit/>
              </a:bodyPr>
              <a:lstStyle/>
              <a:p>
                <a:pPr marL="0" indent="0">
                  <a:buNone/>
                </a:pPr>
                <a:r>
                  <a:rPr lang="en-US" sz="2400" dirty="0"/>
                  <a:t>IMPORTANT FACTS &amp; FORMULAE:</a:t>
                </a:r>
              </a:p>
              <a:p>
                <a:pPr marL="0" indent="0">
                  <a:buNone/>
                </a:pPr>
                <a:endParaRPr lang="en-US" dirty="0"/>
              </a:p>
              <a:p>
                <a:r>
                  <a:rPr lang="en-US" sz="2400" dirty="0"/>
                  <a:t>Average=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𝑆𝑢𝑚</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𝑂𝑏𝑠𝑒𝑟𝑎𝑡𝑖𝑜𝑛𝑠</m:t>
                        </m:r>
                        <m:r>
                          <a:rPr lang="en-US" sz="2400" i="1">
                            <a:latin typeface="Cambria Math" panose="02040503050406030204" pitchFamily="18" charset="0"/>
                          </a:rPr>
                          <m:t> </m:t>
                        </m:r>
                      </m:num>
                      <m:den>
                        <m:r>
                          <a:rPr lang="en-US" sz="2400" i="1">
                            <a:latin typeface="Cambria Math" panose="02040503050406030204" pitchFamily="18" charset="0"/>
                          </a:rPr>
                          <m:t>𝑁𝑢𝑚𝑏𝑒𝑟</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𝑂𝑏𝑠𝑒𝑟𝑣𝑎𝑡𝑖𝑜𝑛𝑠</m:t>
                        </m:r>
                      </m:den>
                    </m:f>
                  </m:oMath>
                </a14:m>
                <a:endParaRPr lang="en-US" sz="2400" dirty="0"/>
              </a:p>
              <a:p>
                <a:pPr marL="0" indent="0">
                  <a:buNone/>
                </a:pPr>
                <a:endParaRPr lang="en-US" sz="2400" dirty="0"/>
              </a:p>
              <a:p>
                <a:r>
                  <a:rPr lang="en-US" sz="2400" dirty="0"/>
                  <a:t>Suppose a man covers a certain distance at “x” km/h and an equal distance at “y” km/h. Then the average speed during the whole journey is: </a:t>
                </a:r>
                <a14:m>
                  <m:oMath xmlns:m="http://schemas.openxmlformats.org/officeDocument/2006/math">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rPr>
                              <m:t>𝑥𝑦</m:t>
                            </m:r>
                            <m:r>
                              <a:rPr lang="en-US" sz="2400" i="1">
                                <a:latin typeface="Cambria Math" panose="02040503050406030204" pitchFamily="18" charset="0"/>
                              </a:rPr>
                              <m:t> </m:t>
                            </m:r>
                          </m:num>
                          <m:den>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den>
                        </m:f>
                      </m:e>
                    </m:d>
                    <m:r>
                      <a:rPr lang="en-US" sz="2400" i="1">
                        <a:latin typeface="Cambria Math" panose="02040503050406030204" pitchFamily="18" charset="0"/>
                      </a:rPr>
                      <m:t>𝑘𝑚</m:t>
                    </m:r>
                    <m:r>
                      <a:rPr lang="en-US" sz="2400" b="0" i="1" smtClean="0">
                        <a:latin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m:t>
                    </m:r>
                  </m:oMath>
                </a14:m>
                <a:endParaRPr lang="en-US" sz="24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1146" y="1732740"/>
                <a:ext cx="10820400" cy="4354024"/>
              </a:xfrm>
              <a:blipFill>
                <a:blip r:embed="rId2"/>
                <a:stretch>
                  <a:fillRect l="-901" t="-1961"/>
                </a:stretch>
              </a:blipFill>
            </p:spPr>
            <p:txBody>
              <a:bodyPr/>
              <a:lstStyle/>
              <a:p>
                <a:r>
                  <a:rPr lang="en-IN">
                    <a:noFill/>
                  </a:rPr>
                  <a:t> </a:t>
                </a:r>
              </a:p>
            </p:txBody>
          </p:sp>
        </mc:Fallback>
      </mc:AlternateContent>
    </p:spTree>
    <p:extLst>
      <p:ext uri="{BB962C8B-B14F-4D97-AF65-F5344CB8AC3E}">
        <p14:creationId xmlns:p14="http://schemas.microsoft.com/office/powerpoint/2010/main" xmlns="" val="2496306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down)">
                                      <p:cBhvr>
                                        <p:cTn id="16" dur="580">
                                          <p:stCondLst>
                                            <p:cond delay="0"/>
                                          </p:stCondLst>
                                        </p:cTn>
                                        <p:tgtEl>
                                          <p:spTgt spid="3">
                                            <p:txEl>
                                              <p:pRg st="0" end="0"/>
                                            </p:txEl>
                                          </p:spTgt>
                                        </p:tgtEl>
                                      </p:cBhvr>
                                    </p:animEffect>
                                    <p:anim calcmode="lin" valueType="num">
                                      <p:cBhvr>
                                        <p:cTn id="17"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2" dur="26">
                                          <p:stCondLst>
                                            <p:cond delay="650"/>
                                          </p:stCondLst>
                                        </p:cTn>
                                        <p:tgtEl>
                                          <p:spTgt spid="3">
                                            <p:txEl>
                                              <p:pRg st="0" end="0"/>
                                            </p:txEl>
                                          </p:spTgt>
                                        </p:tgtEl>
                                      </p:cBhvr>
                                      <p:to x="100000" y="60000"/>
                                    </p:animScale>
                                    <p:animScale>
                                      <p:cBhvr>
                                        <p:cTn id="23" dur="166" decel="50000">
                                          <p:stCondLst>
                                            <p:cond delay="676"/>
                                          </p:stCondLst>
                                        </p:cTn>
                                        <p:tgtEl>
                                          <p:spTgt spid="3">
                                            <p:txEl>
                                              <p:pRg st="0" end="0"/>
                                            </p:txEl>
                                          </p:spTgt>
                                        </p:tgtEl>
                                      </p:cBhvr>
                                      <p:to x="100000" y="100000"/>
                                    </p:animScale>
                                    <p:animScale>
                                      <p:cBhvr>
                                        <p:cTn id="24" dur="26">
                                          <p:stCondLst>
                                            <p:cond delay="1312"/>
                                          </p:stCondLst>
                                        </p:cTn>
                                        <p:tgtEl>
                                          <p:spTgt spid="3">
                                            <p:txEl>
                                              <p:pRg st="0" end="0"/>
                                            </p:txEl>
                                          </p:spTgt>
                                        </p:tgtEl>
                                      </p:cBhvr>
                                      <p:to x="100000" y="80000"/>
                                    </p:animScale>
                                    <p:animScale>
                                      <p:cBhvr>
                                        <p:cTn id="25" dur="166" decel="50000">
                                          <p:stCondLst>
                                            <p:cond delay="1338"/>
                                          </p:stCondLst>
                                        </p:cTn>
                                        <p:tgtEl>
                                          <p:spTgt spid="3">
                                            <p:txEl>
                                              <p:pRg st="0" end="0"/>
                                            </p:txEl>
                                          </p:spTgt>
                                        </p:tgtEl>
                                      </p:cBhvr>
                                      <p:to x="100000" y="100000"/>
                                    </p:animScale>
                                    <p:animScale>
                                      <p:cBhvr>
                                        <p:cTn id="26" dur="26">
                                          <p:stCondLst>
                                            <p:cond delay="1642"/>
                                          </p:stCondLst>
                                        </p:cTn>
                                        <p:tgtEl>
                                          <p:spTgt spid="3">
                                            <p:txEl>
                                              <p:pRg st="0" end="0"/>
                                            </p:txEl>
                                          </p:spTgt>
                                        </p:tgtEl>
                                      </p:cBhvr>
                                      <p:to x="100000" y="90000"/>
                                    </p:animScale>
                                    <p:animScale>
                                      <p:cBhvr>
                                        <p:cTn id="27" dur="166" decel="50000">
                                          <p:stCondLst>
                                            <p:cond delay="1668"/>
                                          </p:stCondLst>
                                        </p:cTn>
                                        <p:tgtEl>
                                          <p:spTgt spid="3">
                                            <p:txEl>
                                              <p:pRg st="0" end="0"/>
                                            </p:txEl>
                                          </p:spTgt>
                                        </p:tgtEl>
                                      </p:cBhvr>
                                      <p:to x="100000" y="100000"/>
                                    </p:animScale>
                                    <p:animScale>
                                      <p:cBhvr>
                                        <p:cTn id="28" dur="26">
                                          <p:stCondLst>
                                            <p:cond delay="1808"/>
                                          </p:stCondLst>
                                        </p:cTn>
                                        <p:tgtEl>
                                          <p:spTgt spid="3">
                                            <p:txEl>
                                              <p:pRg st="0" end="0"/>
                                            </p:txEl>
                                          </p:spTgt>
                                        </p:tgtEl>
                                      </p:cBhvr>
                                      <p:to x="100000" y="95000"/>
                                    </p:animScale>
                                    <p:animScale>
                                      <p:cBhvr>
                                        <p:cTn id="29" dur="166" decel="50000">
                                          <p:stCondLst>
                                            <p:cond delay="1834"/>
                                          </p:stCondLst>
                                        </p:cTn>
                                        <p:tgtEl>
                                          <p:spTgt spid="3">
                                            <p:txEl>
                                              <p:pRg st="0" end="0"/>
                                            </p:txEl>
                                          </p:spTgt>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wheel(1)">
                                      <p:cBhvr>
                                        <p:cTn id="34" dur="20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327" y="293319"/>
            <a:ext cx="8610600" cy="1293028"/>
          </a:xfrm>
        </p:spPr>
        <p:txBody>
          <a:bodyPr>
            <a:normAutofit/>
          </a:bodyPr>
          <a:lstStyle/>
          <a:p>
            <a:r>
              <a:rPr lang="en-US" dirty="0"/>
              <a:t>PROBLEMS</a:t>
            </a:r>
            <a:endParaRPr lang="en-US" sz="36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29309" y="1653310"/>
                <a:ext cx="11942618" cy="5089236"/>
              </a:xfrm>
            </p:spPr>
            <p:txBody>
              <a:bodyPr>
                <a:normAutofit lnSpcReduction="10000"/>
              </a:bodyPr>
              <a:lstStyle/>
              <a:p>
                <a:pPr marL="0" lvl="0" indent="0">
                  <a:buNone/>
                </a:pPr>
                <a:r>
                  <a:rPr lang="en-US" dirty="0"/>
                  <a:t>1) Find the average of first 40 natural numbers.</a:t>
                </a:r>
              </a:p>
              <a:p>
                <a:pPr marL="0" indent="0">
                  <a:buNone/>
                </a:pPr>
                <a:r>
                  <a:rPr lang="en-US" dirty="0"/>
                  <a:t>Sol: 	1 + 2 +…….+ 40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r>
                          <a:rPr lang="en-US" i="1">
                            <a:latin typeface="Cambria Math" panose="02040503050406030204" pitchFamily="18" charset="0"/>
                          </a:rPr>
                          <m:t>𝑥</m:t>
                        </m:r>
                        <m:r>
                          <a:rPr lang="en-US" i="1">
                            <a:latin typeface="Cambria Math" panose="02040503050406030204" pitchFamily="18" charset="0"/>
                          </a:rPr>
                          <m:t>41 </m:t>
                        </m:r>
                      </m:num>
                      <m:den>
                        <m:r>
                          <a:rPr lang="en-US" i="1">
                            <a:latin typeface="Cambria Math" panose="02040503050406030204" pitchFamily="18" charset="0"/>
                          </a:rPr>
                          <m:t>2</m:t>
                        </m:r>
                      </m:den>
                    </m:f>
                  </m:oMath>
                </a14:m>
                <a:r>
                  <a:rPr lang="en-US" dirty="0"/>
                  <a:t> = 820</a:t>
                </a:r>
              </a:p>
              <a:p>
                <a:pPr marL="0" indent="0">
                  <a:buNone/>
                </a:pPr>
                <a:r>
                  <a:rPr lang="en-US" dirty="0"/>
                  <a:t>	Therefore, req. avg.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820 </m:t>
                        </m:r>
                      </m:num>
                      <m:den>
                        <m:r>
                          <a:rPr lang="en-US" i="1">
                            <a:latin typeface="Cambria Math" panose="02040503050406030204" pitchFamily="18" charset="0"/>
                          </a:rPr>
                          <m:t>40</m:t>
                        </m:r>
                      </m:den>
                    </m:f>
                    <m:r>
                      <a:rPr lang="en-US" i="1">
                        <a:latin typeface="Cambria Math" panose="02040503050406030204" pitchFamily="18" charset="0"/>
                      </a:rPr>
                      <m:t>=20.5</m:t>
                    </m:r>
                  </m:oMath>
                </a14:m>
                <a:r>
                  <a:rPr lang="en-US" dirty="0"/>
                  <a:t>.</a:t>
                </a:r>
              </a:p>
              <a:p>
                <a:pPr marL="0" indent="0">
                  <a:buNone/>
                </a:pPr>
                <a:endParaRPr lang="en-US" dirty="0"/>
              </a:p>
              <a:p>
                <a:pPr marL="0" lvl="0" indent="0">
                  <a:buNone/>
                </a:pPr>
                <a:r>
                  <a:rPr lang="en-US" dirty="0"/>
                  <a:t>2) Find the average of first 20 multiples of 7.</a:t>
                </a:r>
              </a:p>
              <a:p>
                <a:pPr marL="0" indent="0">
                  <a:buNone/>
                </a:pPr>
                <a:r>
                  <a:rPr lang="en-US" dirty="0"/>
                  <a:t>Sol: 	Req. avg.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7(1+2+…+20) </m:t>
                        </m:r>
                      </m:num>
                      <m:den>
                        <m:r>
                          <a:rPr lang="en-US" i="1">
                            <a:latin typeface="Cambria Math" panose="02040503050406030204" pitchFamily="18" charset="0"/>
                          </a:rPr>
                          <m:t>20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20</m:t>
                        </m:r>
                      </m:den>
                    </m:f>
                    <m:r>
                      <a:rPr lang="en-US" i="1">
                        <a:latin typeface="Cambria Math" panose="02040503050406030204" pitchFamily="18" charset="0"/>
                      </a:rPr>
                      <m:t>𝑥</m:t>
                    </m:r>
                    <m:f>
                      <m:fPr>
                        <m:ctrlPr>
                          <a:rPr lang="en-US" i="1">
                            <a:latin typeface="Cambria Math" panose="02040503050406030204" pitchFamily="18" charset="0"/>
                          </a:rPr>
                        </m:ctrlPr>
                      </m:fPr>
                      <m:num>
                        <m:r>
                          <a:rPr lang="en-US" i="1">
                            <a:latin typeface="Cambria Math" panose="02040503050406030204" pitchFamily="18" charset="0"/>
                          </a:rPr>
                          <m:t>20</m:t>
                        </m:r>
                        <m:r>
                          <a:rPr lang="en-US" i="1">
                            <a:latin typeface="Cambria Math" panose="02040503050406030204" pitchFamily="18" charset="0"/>
                          </a:rPr>
                          <m:t>𝑥</m:t>
                        </m:r>
                        <m:r>
                          <a:rPr lang="en-US" i="1">
                            <a:latin typeface="Cambria Math" panose="02040503050406030204" pitchFamily="18" charset="0"/>
                          </a:rPr>
                          <m:t>21 </m:t>
                        </m:r>
                      </m:num>
                      <m:den>
                        <m:r>
                          <a:rPr lang="en-US" i="1">
                            <a:latin typeface="Cambria Math" panose="02040503050406030204" pitchFamily="18" charset="0"/>
                          </a:rPr>
                          <m:t>2</m:t>
                        </m:r>
                      </m:den>
                    </m:f>
                  </m:oMath>
                </a14:m>
                <a:r>
                  <a:rPr lang="en-US" dirty="0"/>
                  <a:t>= 73.5.</a:t>
                </a:r>
              </a:p>
              <a:p>
                <a:pPr marL="0" indent="0">
                  <a:buNone/>
                </a:pPr>
                <a:endParaRPr lang="en-US" dirty="0"/>
              </a:p>
              <a:p>
                <a:pPr marL="0" lvl="0" indent="0">
                  <a:buNone/>
                </a:pPr>
                <a:r>
                  <a:rPr lang="en-US" dirty="0"/>
                  <a:t>3) There are two section A &amp; B of a class, consisting of 36 and 44 students resp. If the average weight of section A is 40kg and that of the section B is 35kg. Find the avg. weight of the whole class.</a:t>
                </a:r>
              </a:p>
              <a:p>
                <a:pPr marL="0" indent="0">
                  <a:buNone/>
                </a:pPr>
                <a:r>
                  <a:rPr lang="en-US" dirty="0"/>
                  <a:t>Sol: 	Total weight of (36+44) students = (36x40+44x35) = 2980kg</a:t>
                </a:r>
              </a:p>
              <a:p>
                <a:pPr marL="0" indent="0">
                  <a:buNone/>
                </a:pPr>
                <a:r>
                  <a:rPr lang="en-US" dirty="0"/>
                  <a:t>	Therefore, avg. weight of the whole class is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2980 </m:t>
                        </m:r>
                      </m:num>
                      <m:den>
                        <m:r>
                          <a:rPr lang="en-US" i="1">
                            <a:latin typeface="Cambria Math" panose="02040503050406030204" pitchFamily="18" charset="0"/>
                          </a:rPr>
                          <m:t>80</m:t>
                        </m:r>
                      </m:den>
                    </m:f>
                    <m:r>
                      <a:rPr lang="en-US" i="1">
                        <a:latin typeface="Cambria Math" panose="02040503050406030204" pitchFamily="18" charset="0"/>
                      </a:rPr>
                      <m:t> </m:t>
                    </m:r>
                    <m:r>
                      <a:rPr lang="en-US" i="1">
                        <a:latin typeface="Cambria Math" panose="02040503050406030204" pitchFamily="18" charset="0"/>
                      </a:rPr>
                      <m:t>𝑘𝑔</m:t>
                    </m:r>
                    <m:r>
                      <a:rPr lang="en-US" i="1">
                        <a:latin typeface="Cambria Math" panose="02040503050406030204" pitchFamily="18" charset="0"/>
                      </a:rPr>
                      <m:t>=37.25 </m:t>
                    </m:r>
                    <m:r>
                      <a:rPr lang="en-US" i="1">
                        <a:latin typeface="Cambria Math" panose="02040503050406030204" pitchFamily="18" charset="0"/>
                      </a:rPr>
                      <m:t>𝑘𝑔</m:t>
                    </m:r>
                  </m:oMath>
                </a14:m>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309" y="1653310"/>
                <a:ext cx="11942618" cy="5089236"/>
              </a:xfrm>
              <a:blipFill>
                <a:blip r:embed="rId2"/>
                <a:stretch>
                  <a:fillRect l="-664" t="-2156"/>
                </a:stretch>
              </a:blipFill>
            </p:spPr>
            <p:txBody>
              <a:bodyPr/>
              <a:lstStyle/>
              <a:p>
                <a:r>
                  <a:rPr lang="en-IN">
                    <a:noFill/>
                  </a:rPr>
                  <a:t> </a:t>
                </a:r>
              </a:p>
            </p:txBody>
          </p:sp>
        </mc:Fallback>
      </mc:AlternateContent>
    </p:spTree>
    <p:extLst>
      <p:ext uri="{BB962C8B-B14F-4D97-AF65-F5344CB8AC3E}">
        <p14:creationId xmlns:p14="http://schemas.microsoft.com/office/powerpoint/2010/main" xmlns="" val="193468970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p:cTn id="47"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101600" y="1376219"/>
                <a:ext cx="11998036" cy="5481781"/>
              </a:xfrm>
            </p:spPr>
            <p:txBody>
              <a:bodyPr>
                <a:normAutofit lnSpcReduction="10000"/>
              </a:bodyPr>
              <a:lstStyle/>
              <a:p>
                <a:pPr marL="0" lvl="0" indent="0">
                  <a:buNone/>
                </a:pPr>
                <a:endParaRPr lang="en-US" dirty="0"/>
              </a:p>
              <a:p>
                <a:pPr marL="0" lvl="0" indent="0">
                  <a:buNone/>
                </a:pPr>
                <a:r>
                  <a:rPr lang="en-US" dirty="0"/>
                  <a:t>4) Nine persons went to a hotel for taking their meals. Eight of them spent Rs.12 each on their meals and 9</a:t>
                </a:r>
                <a:r>
                  <a:rPr lang="en-US" baseline="30000" dirty="0"/>
                  <a:t>th</a:t>
                </a:r>
                <a:r>
                  <a:rPr lang="en-US" dirty="0"/>
                  <a:t> one spent Rs.8 more than the average expenditure of all the nine. What was the total money spent by them?</a:t>
                </a:r>
              </a:p>
              <a:p>
                <a:pPr marL="0" lvl="0" indent="0">
                  <a:buNone/>
                </a:pPr>
                <a:endParaRPr lang="en-US" dirty="0"/>
              </a:p>
              <a:p>
                <a:pPr marL="0" lvl="0" indent="0">
                  <a:buNone/>
                </a:pPr>
                <a:r>
                  <a:rPr lang="en-US" dirty="0"/>
                  <a:t>Sol: 	Let the avg. expenditure of all the 9 be </a:t>
                </a:r>
                <a:r>
                  <a:rPr lang="en-US" dirty="0" err="1"/>
                  <a:t>Rs.”x</a:t>
                </a:r>
                <a:r>
                  <a:rPr lang="en-US" dirty="0"/>
                  <a:t>”</a:t>
                </a:r>
              </a:p>
              <a:p>
                <a:pPr marL="914400" lvl="2" indent="0">
                  <a:buNone/>
                </a:pPr>
                <a:r>
                  <a:rPr lang="en-US" dirty="0"/>
                  <a:t>Then, 12x8+(x+8) = 9x =&gt; 8x = 104 =&gt;x=13.</a:t>
                </a:r>
              </a:p>
              <a:p>
                <a:pPr marL="914400" lvl="2" indent="0">
                  <a:buNone/>
                </a:pPr>
                <a:r>
                  <a:rPr lang="en-US" dirty="0"/>
                  <a:t>Therefore, money spent = 9x = 9x13 = Rs.117.</a:t>
                </a:r>
              </a:p>
              <a:p>
                <a:pPr marL="914400" lvl="2" indent="0">
                  <a:buNone/>
                </a:pPr>
                <a:endParaRPr lang="en-US" dirty="0"/>
              </a:p>
              <a:p>
                <a:pPr marL="0" lvl="0" indent="0">
                  <a:buNone/>
                </a:pPr>
                <a:r>
                  <a:rPr lang="en-US" dirty="0"/>
                  <a:t>5) Of the 3 nos., 2</a:t>
                </a:r>
                <a:r>
                  <a:rPr lang="en-US" baseline="30000" dirty="0"/>
                  <a:t>nd</a:t>
                </a:r>
                <a:r>
                  <a:rPr lang="en-US" dirty="0"/>
                  <a:t> is twice the 1</a:t>
                </a:r>
                <a:r>
                  <a:rPr lang="en-US" baseline="30000" dirty="0"/>
                  <a:t>st</a:t>
                </a:r>
                <a:r>
                  <a:rPr lang="en-US" dirty="0"/>
                  <a:t> and also thrice the 3</a:t>
                </a:r>
                <a:r>
                  <a:rPr lang="en-US" baseline="30000" dirty="0"/>
                  <a:t>rd</a:t>
                </a:r>
                <a:r>
                  <a:rPr lang="en-US" dirty="0"/>
                  <a:t>. If the avg. of the three nos. is 44, find the largest no.</a:t>
                </a:r>
              </a:p>
              <a:p>
                <a:pPr marL="0" lvl="0" indent="0">
                  <a:buNone/>
                </a:pPr>
                <a:endParaRPr lang="en-US" dirty="0"/>
              </a:p>
              <a:p>
                <a:pPr marL="0" lvl="0" indent="0">
                  <a:buNone/>
                </a:pPr>
                <a:r>
                  <a:rPr lang="en-US" dirty="0"/>
                  <a:t>Sol: 	Let the 3</a:t>
                </a:r>
                <a:r>
                  <a:rPr lang="en-US" baseline="30000" dirty="0"/>
                  <a:t>rd</a:t>
                </a:r>
                <a:r>
                  <a:rPr lang="en-US" dirty="0"/>
                  <a:t> no. be x. Then, 2</a:t>
                </a:r>
                <a:r>
                  <a:rPr lang="en-US" baseline="30000" dirty="0"/>
                  <a:t>nd</a:t>
                </a:r>
                <a:r>
                  <a:rPr lang="en-US" dirty="0"/>
                  <a:t> no = 3x.</a:t>
                </a:r>
              </a:p>
              <a:p>
                <a:pPr marL="914400" lvl="2" indent="0">
                  <a:buNone/>
                </a:pPr>
                <a:r>
                  <a:rPr lang="en-US" dirty="0"/>
                  <a:t>1</a:t>
                </a:r>
                <a:r>
                  <a:rPr lang="en-US" baseline="30000" dirty="0"/>
                  <a:t>st</a:t>
                </a:r>
                <a:r>
                  <a:rPr lang="en-US" dirty="0"/>
                  <a:t> no.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 </m:t>
                        </m:r>
                      </m:num>
                      <m:den>
                        <m:r>
                          <a:rPr lang="en-US" i="1">
                            <a:latin typeface="Cambria Math" panose="02040503050406030204" pitchFamily="18" charset="0"/>
                          </a:rPr>
                          <m:t>2</m:t>
                        </m:r>
                      </m:den>
                    </m:f>
                  </m:oMath>
                </a14:m>
                <a:endParaRPr lang="en-US" dirty="0"/>
              </a:p>
              <a:p>
                <a:pPr marL="914400" lvl="2" indent="0">
                  <a:buNone/>
                </a:pPr>
                <a:r>
                  <a:rPr lang="en-US" dirty="0"/>
                  <a:t>Therefore, x+3x+</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 </m:t>
                        </m:r>
                      </m:num>
                      <m:den>
                        <m:r>
                          <a:rPr lang="en-US" i="1">
                            <a:latin typeface="Cambria Math" panose="02040503050406030204" pitchFamily="18" charset="0"/>
                          </a:rPr>
                          <m:t>2</m:t>
                        </m:r>
                      </m:den>
                    </m:f>
                    <m:r>
                      <a:rPr lang="en-US" i="1">
                        <a:latin typeface="Cambria Math" panose="02040503050406030204" pitchFamily="18" charset="0"/>
                      </a:rPr>
                      <m:t>=44</m:t>
                    </m:r>
                    <m:r>
                      <a:rPr lang="en-US" i="1">
                        <a:latin typeface="Cambria Math" panose="02040503050406030204" pitchFamily="18" charset="0"/>
                      </a:rPr>
                      <m:t>𝑥</m:t>
                    </m:r>
                    <m:r>
                      <a:rPr lang="en-US" i="1">
                        <a:latin typeface="Cambria Math" panose="02040503050406030204" pitchFamily="18" charset="0"/>
                      </a:rPr>
                      <m:t>3=&gt;</m:t>
                    </m:r>
                    <m:r>
                      <a:rPr lang="en-US" i="1">
                        <a:latin typeface="Cambria Math" panose="02040503050406030204" pitchFamily="18" charset="0"/>
                      </a:rPr>
                      <m:t>𝑥</m:t>
                    </m:r>
                    <m:r>
                      <a:rPr lang="en-US" i="1">
                        <a:latin typeface="Cambria Math" panose="02040503050406030204" pitchFamily="18" charset="0"/>
                      </a:rPr>
                      <m:t>=24</m:t>
                    </m:r>
                  </m:oMath>
                </a14:m>
                <a:endParaRPr lang="en-US" dirty="0"/>
              </a:p>
              <a:p>
                <a:pPr marL="914400" lvl="2" indent="0">
                  <a:buNone/>
                </a:pPr>
                <a:r>
                  <a:rPr lang="en-US" dirty="0"/>
                  <a:t>So, largest no = 2</a:t>
                </a:r>
                <a:r>
                  <a:rPr lang="en-US" baseline="30000" dirty="0"/>
                  <a:t>nd</a:t>
                </a:r>
                <a:r>
                  <a:rPr lang="en-US" dirty="0"/>
                  <a:t> no = 3x24 = 72.</a:t>
                </a:r>
              </a:p>
              <a:p>
                <a:pPr marL="0" indent="0">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101600" y="1376219"/>
                <a:ext cx="11998036" cy="5481781"/>
              </a:xfrm>
              <a:blipFill>
                <a:blip r:embed="rId2"/>
                <a:stretch>
                  <a:fillRect l="-661" b="-556"/>
                </a:stretch>
              </a:blipFill>
            </p:spPr>
            <p:txBody>
              <a:bodyPr/>
              <a:lstStyle/>
              <a:p>
                <a:r>
                  <a:rPr lang="en-IN">
                    <a:noFill/>
                  </a:rPr>
                  <a:t> </a:t>
                </a:r>
              </a:p>
            </p:txBody>
          </p:sp>
        </mc:Fallback>
      </mc:AlternateContent>
    </p:spTree>
    <p:extLst>
      <p:ext uri="{BB962C8B-B14F-4D97-AF65-F5344CB8AC3E}">
        <p14:creationId xmlns:p14="http://schemas.microsoft.com/office/powerpoint/2010/main" xmlns="" val="1899977565"/>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4" dur="500"/>
                                        <p:tgtEl>
                                          <p:spTgt spid="4">
                                            <p:txEl>
                                              <p:pRg st="3" end="3"/>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1000"/>
                                        <p:tgtEl>
                                          <p:spTgt spid="4">
                                            <p:txEl>
                                              <p:pRg st="7" end="7"/>
                                            </p:txEl>
                                          </p:spTgt>
                                        </p:tgtEl>
                                      </p:cBhvr>
                                    </p:animEffect>
                                    <p:anim calcmode="lin" valueType="num">
                                      <p:cBhvr>
                                        <p:cTn id="2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32" dur="500"/>
                                        <p:tgtEl>
                                          <p:spTgt spid="4">
                                            <p:txEl>
                                              <p:pRg st="9" end="9"/>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5" dur="500"/>
                                        <p:tgtEl>
                                          <p:spTgt spid="4">
                                            <p:txEl>
                                              <p:pRg st="10" end="10"/>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38" dur="500"/>
                                        <p:tgtEl>
                                          <p:spTgt spid="4">
                                            <p:txEl>
                                              <p:pRg st="11" end="11"/>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41"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0836" y="1431636"/>
            <a:ext cx="11988800" cy="5338619"/>
          </a:xfrm>
        </p:spPr>
        <p:txBody>
          <a:bodyPr>
            <a:normAutofit lnSpcReduction="10000"/>
          </a:bodyPr>
          <a:lstStyle/>
          <a:p>
            <a:pPr marL="0" lvl="0" indent="0">
              <a:buNone/>
            </a:pPr>
            <a:r>
              <a:rPr lang="en-US" dirty="0"/>
              <a:t>6) The avg. of 25 results is 18. The avg. of first twelve of them is 14 &amp; that of last twelve is 17. Find the 13</a:t>
            </a:r>
            <a:r>
              <a:rPr lang="en-US" baseline="30000" dirty="0"/>
              <a:t>th</a:t>
            </a:r>
            <a:r>
              <a:rPr lang="en-US" dirty="0"/>
              <a:t> result.</a:t>
            </a:r>
          </a:p>
          <a:p>
            <a:pPr marL="0" indent="0">
              <a:buNone/>
            </a:pPr>
            <a:r>
              <a:rPr lang="en-US" dirty="0"/>
              <a:t>Sol:	13</a:t>
            </a:r>
            <a:r>
              <a:rPr lang="en-US" baseline="30000" dirty="0"/>
              <a:t>th</a:t>
            </a:r>
            <a:r>
              <a:rPr lang="en-US" dirty="0"/>
              <a:t> result =(sum of 25 results) – (sum of 24 results) </a:t>
            </a:r>
          </a:p>
          <a:p>
            <a:pPr marL="0" indent="0">
              <a:buNone/>
            </a:pPr>
            <a:r>
              <a:rPr lang="en-US" dirty="0"/>
              <a:t>	=(18x25) –[12x14+12x17] = 78.</a:t>
            </a:r>
          </a:p>
          <a:p>
            <a:pPr marL="0" indent="0">
              <a:buNone/>
            </a:pPr>
            <a:endParaRPr lang="en-US" dirty="0"/>
          </a:p>
          <a:p>
            <a:pPr marL="0" lvl="0" indent="0">
              <a:buNone/>
            </a:pPr>
            <a:r>
              <a:rPr lang="en-US" dirty="0"/>
              <a:t>7) The avg. of 11 results is 60. If the avg. of first six results is 58 and that of the last 6 results is 63, find the 6</a:t>
            </a:r>
            <a:r>
              <a:rPr lang="en-US" baseline="30000" dirty="0"/>
              <a:t>th</a:t>
            </a:r>
            <a:r>
              <a:rPr lang="en-US" dirty="0"/>
              <a:t> result.</a:t>
            </a:r>
          </a:p>
          <a:p>
            <a:pPr marL="0" indent="0">
              <a:buNone/>
            </a:pPr>
            <a:r>
              <a:rPr lang="en-US" dirty="0"/>
              <a:t>Sol: 	6</a:t>
            </a:r>
            <a:r>
              <a:rPr lang="en-US" baseline="30000" dirty="0"/>
              <a:t>th</a:t>
            </a:r>
            <a:r>
              <a:rPr lang="en-US" dirty="0"/>
              <a:t> result = (58x6 + 63x6 – 60x11) =66</a:t>
            </a:r>
          </a:p>
          <a:p>
            <a:pPr marL="0" indent="0">
              <a:buNone/>
            </a:pPr>
            <a:endParaRPr lang="en-US" dirty="0"/>
          </a:p>
          <a:p>
            <a:pPr marL="0" lvl="0" indent="0">
              <a:buNone/>
            </a:pPr>
            <a:r>
              <a:rPr lang="en-US" dirty="0"/>
              <a:t>8) The avg. weight of A,B,C is 45kgs. If the avg. weight of A &amp; B be 40kg &amp; that of B &amp; c be 43kg, find the weight of B.</a:t>
            </a:r>
          </a:p>
          <a:p>
            <a:pPr marL="0" lvl="0" indent="0">
              <a:buNone/>
            </a:pPr>
            <a:r>
              <a:rPr lang="en-US" dirty="0"/>
              <a:t>Sol: 	Let A,B,C represents their individual weights. Then,</a:t>
            </a:r>
          </a:p>
          <a:p>
            <a:pPr marL="914400" lvl="2" indent="0">
              <a:buNone/>
            </a:pPr>
            <a:r>
              <a:rPr lang="en-US" dirty="0"/>
              <a:t>A+B+C = 45x3 = 135Kg</a:t>
            </a:r>
          </a:p>
          <a:p>
            <a:pPr marL="914400" lvl="2" indent="0">
              <a:buNone/>
            </a:pPr>
            <a:r>
              <a:rPr lang="en-US" dirty="0"/>
              <a:t>A+B = 40x2 = 80kg and B+C = 43x2 = 86kgs</a:t>
            </a:r>
          </a:p>
          <a:p>
            <a:pPr marL="914400" lvl="2" indent="0">
              <a:buNone/>
            </a:pPr>
            <a:r>
              <a:rPr lang="en-US" dirty="0"/>
              <a:t>Therefore, B = (A+B) + (B+C)- (A+B+C) = 31kgs.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389846371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1000"/>
                                        <p:tgtEl>
                                          <p:spTgt spid="4">
                                            <p:txEl>
                                              <p:pRg st="7" end="7"/>
                                            </p:txEl>
                                          </p:spTgt>
                                        </p:tgtEl>
                                      </p:cBhvr>
                                    </p:animEffect>
                                    <p:anim calcmode="lin" valueType="num">
                                      <p:cBhvr>
                                        <p:cTn id="3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1" dur="500"/>
                                        <p:tgtEl>
                                          <p:spTgt spid="4">
                                            <p:txEl>
                                              <p:pRg st="8" end="8"/>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4" dur="500"/>
                                        <p:tgtEl>
                                          <p:spTgt spid="4">
                                            <p:txEl>
                                              <p:pRg st="9" end="9"/>
                                            </p:txEl>
                                          </p:spTgt>
                                        </p:tgtEl>
                                      </p:cBhvr>
                                    </p:animEffect>
                                  </p:childTnLst>
                                </p:cTn>
                              </p:par>
                              <p:par>
                                <p:cTn id="45" presetID="14" presetClass="entr" presetSubtype="1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7" dur="500"/>
                                        <p:tgtEl>
                                          <p:spTgt spid="4">
                                            <p:txEl>
                                              <p:pRg st="10" end="10"/>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0"/>
            <a:ext cx="8610600" cy="1293028"/>
          </a:xfrm>
        </p:spPr>
        <p:txBody>
          <a:bodyPr/>
          <a:lstStyle/>
          <a:p>
            <a:r>
              <a:rPr lang="en-US" dirty="0"/>
              <a:t>EVEN AND ODD NUMBERS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92363" y="1505465"/>
                <a:ext cx="11979564" cy="5440280"/>
              </a:xfrm>
            </p:spPr>
            <p:txBody>
              <a:bodyPr>
                <a:normAutofit lnSpcReduction="10000"/>
              </a:bodyPr>
              <a:lstStyle/>
              <a:p>
                <a:pPr marL="0" indent="0">
                  <a:buNone/>
                </a:pPr>
                <a:r>
                  <a:rPr lang="en-US" dirty="0"/>
                  <a:t>Even Numbers: </a:t>
                </a:r>
              </a:p>
              <a:p>
                <a:r>
                  <a:rPr lang="en-US" dirty="0"/>
                  <a:t>A counting number divisible by 2 is called an even number.</a:t>
                </a:r>
              </a:p>
              <a:p>
                <a:r>
                  <a:rPr lang="en-US" dirty="0"/>
                  <a:t>Thus, 0,2,4,6,8, …….. are all even numbers.</a:t>
                </a:r>
              </a:p>
              <a:p>
                <a:pPr marL="0" indent="0">
                  <a:buNone/>
                </a:pPr>
                <a:r>
                  <a:rPr lang="en-US" dirty="0"/>
                  <a:t>Odd Numbers:</a:t>
                </a:r>
              </a:p>
              <a:p>
                <a:r>
                  <a:rPr lang="en-US" dirty="0"/>
                  <a:t>A counting number not divisible by 2 is call an odd number.</a:t>
                </a:r>
              </a:p>
              <a:p>
                <a:r>
                  <a:rPr lang="en-US" dirty="0"/>
                  <a:t>Thus, 1,3,5,7,……. Are all odd numbers.</a:t>
                </a:r>
              </a:p>
              <a:p>
                <a:pPr marL="0" indent="0">
                  <a:buNone/>
                </a:pPr>
                <a:r>
                  <a:rPr lang="en-US" dirty="0"/>
                  <a:t>Prime Numbers:</a:t>
                </a:r>
              </a:p>
              <a:p>
                <a:r>
                  <a:rPr lang="en-US" dirty="0"/>
                  <a:t>A counting number is prime number if it has exactly two factors namely one and itself.</a:t>
                </a:r>
              </a:p>
              <a:p>
                <a:pPr marL="0" indent="0">
                  <a:buNone/>
                </a:pPr>
                <a:r>
                  <a:rPr lang="en-US" dirty="0"/>
                  <a:t>Test for a Numbers to be Prime:</a:t>
                </a:r>
              </a:p>
              <a:p>
                <a:r>
                  <a:rPr lang="en-US" dirty="0"/>
                  <a:t>Let “P” be a given number and let “n” be the smallest counting number such that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oMath>
                </a14:m>
                <a:endParaRPr lang="en-US" dirty="0"/>
              </a:p>
              <a:p>
                <a:r>
                  <a:rPr lang="en-US" dirty="0"/>
                  <a:t>Now test whether “p” is divisible by any of the prime numbers less than or equal to “n”. If yes, then “p” is not a prime otherwise “p” is prime.</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2363" y="1505465"/>
                <a:ext cx="11979564" cy="5440280"/>
              </a:xfrm>
              <a:blipFill>
                <a:blip r:embed="rId2"/>
                <a:stretch>
                  <a:fillRect l="-662" t="-2018"/>
                </a:stretch>
              </a:blipFill>
            </p:spPr>
            <p:txBody>
              <a:bodyPr/>
              <a:lstStyle/>
              <a:p>
                <a:r>
                  <a:rPr lang="en-US">
                    <a:noFill/>
                  </a:rPr>
                  <a:t> </a:t>
                </a:r>
              </a:p>
            </p:txBody>
          </p:sp>
        </mc:Fallback>
      </mc:AlternateContent>
    </p:spTree>
    <p:extLst>
      <p:ext uri="{BB962C8B-B14F-4D97-AF65-F5344CB8AC3E}">
        <p14:creationId xmlns:p14="http://schemas.microsoft.com/office/powerpoint/2010/main" xmlns="" val="225133614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down)">
                                      <p:cBhvr>
                                        <p:cTn id="47" dur="580">
                                          <p:stCondLst>
                                            <p:cond delay="0"/>
                                          </p:stCondLst>
                                        </p:cTn>
                                        <p:tgtEl>
                                          <p:spTgt spid="3">
                                            <p:txEl>
                                              <p:pRg st="4" end="4"/>
                                            </p:txEl>
                                          </p:spTgt>
                                        </p:tgtEl>
                                      </p:cBhvr>
                                    </p:animEffect>
                                    <p:anim calcmode="lin" valueType="num">
                                      <p:cBhvr>
                                        <p:cTn id="4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4" end="4"/>
                                            </p:txEl>
                                          </p:spTgt>
                                        </p:tgtEl>
                                      </p:cBhvr>
                                      <p:to x="100000" y="60000"/>
                                    </p:animScale>
                                    <p:animScale>
                                      <p:cBhvr>
                                        <p:cTn id="54" dur="166" decel="50000">
                                          <p:stCondLst>
                                            <p:cond delay="676"/>
                                          </p:stCondLst>
                                        </p:cTn>
                                        <p:tgtEl>
                                          <p:spTgt spid="3">
                                            <p:txEl>
                                              <p:pRg st="4" end="4"/>
                                            </p:txEl>
                                          </p:spTgt>
                                        </p:tgtEl>
                                      </p:cBhvr>
                                      <p:to x="100000" y="100000"/>
                                    </p:animScale>
                                    <p:animScale>
                                      <p:cBhvr>
                                        <p:cTn id="55" dur="26">
                                          <p:stCondLst>
                                            <p:cond delay="1312"/>
                                          </p:stCondLst>
                                        </p:cTn>
                                        <p:tgtEl>
                                          <p:spTgt spid="3">
                                            <p:txEl>
                                              <p:pRg st="4" end="4"/>
                                            </p:txEl>
                                          </p:spTgt>
                                        </p:tgtEl>
                                      </p:cBhvr>
                                      <p:to x="100000" y="80000"/>
                                    </p:animScale>
                                    <p:animScale>
                                      <p:cBhvr>
                                        <p:cTn id="56" dur="166" decel="50000">
                                          <p:stCondLst>
                                            <p:cond delay="1338"/>
                                          </p:stCondLst>
                                        </p:cTn>
                                        <p:tgtEl>
                                          <p:spTgt spid="3">
                                            <p:txEl>
                                              <p:pRg st="4" end="4"/>
                                            </p:txEl>
                                          </p:spTgt>
                                        </p:tgtEl>
                                      </p:cBhvr>
                                      <p:to x="100000" y="100000"/>
                                    </p:animScale>
                                    <p:animScale>
                                      <p:cBhvr>
                                        <p:cTn id="57" dur="26">
                                          <p:stCondLst>
                                            <p:cond delay="1642"/>
                                          </p:stCondLst>
                                        </p:cTn>
                                        <p:tgtEl>
                                          <p:spTgt spid="3">
                                            <p:txEl>
                                              <p:pRg st="4" end="4"/>
                                            </p:txEl>
                                          </p:spTgt>
                                        </p:tgtEl>
                                      </p:cBhvr>
                                      <p:to x="100000" y="90000"/>
                                    </p:animScale>
                                    <p:animScale>
                                      <p:cBhvr>
                                        <p:cTn id="58" dur="166" decel="50000">
                                          <p:stCondLst>
                                            <p:cond delay="1668"/>
                                          </p:stCondLst>
                                        </p:cTn>
                                        <p:tgtEl>
                                          <p:spTgt spid="3">
                                            <p:txEl>
                                              <p:pRg st="4" end="4"/>
                                            </p:txEl>
                                          </p:spTgt>
                                        </p:tgtEl>
                                      </p:cBhvr>
                                      <p:to x="100000" y="100000"/>
                                    </p:animScale>
                                    <p:animScale>
                                      <p:cBhvr>
                                        <p:cTn id="59" dur="26">
                                          <p:stCondLst>
                                            <p:cond delay="1808"/>
                                          </p:stCondLst>
                                        </p:cTn>
                                        <p:tgtEl>
                                          <p:spTgt spid="3">
                                            <p:txEl>
                                              <p:pRg st="4" end="4"/>
                                            </p:txEl>
                                          </p:spTgt>
                                        </p:tgtEl>
                                      </p:cBhvr>
                                      <p:to x="100000" y="95000"/>
                                    </p:animScale>
                                    <p:animScale>
                                      <p:cBhvr>
                                        <p:cTn id="60" dur="166" decel="50000">
                                          <p:stCondLst>
                                            <p:cond delay="1834"/>
                                          </p:stCondLst>
                                        </p:cTn>
                                        <p:tgtEl>
                                          <p:spTgt spid="3">
                                            <p:txEl>
                                              <p:pRg st="4" end="4"/>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wipe(down)">
                                      <p:cBhvr>
                                        <p:cTn id="63" dur="580">
                                          <p:stCondLst>
                                            <p:cond delay="0"/>
                                          </p:stCondLst>
                                        </p:cTn>
                                        <p:tgtEl>
                                          <p:spTgt spid="3">
                                            <p:txEl>
                                              <p:pRg st="5" end="5"/>
                                            </p:txEl>
                                          </p:spTgt>
                                        </p:tgtEl>
                                      </p:cBhvr>
                                    </p:animEffect>
                                    <p:anim calcmode="lin" valueType="num">
                                      <p:cBhvr>
                                        <p:cTn id="6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3">
                                            <p:txEl>
                                              <p:pRg st="5" end="5"/>
                                            </p:txEl>
                                          </p:spTgt>
                                        </p:tgtEl>
                                      </p:cBhvr>
                                      <p:to x="100000" y="60000"/>
                                    </p:animScale>
                                    <p:animScale>
                                      <p:cBhvr>
                                        <p:cTn id="70" dur="166" decel="50000">
                                          <p:stCondLst>
                                            <p:cond delay="676"/>
                                          </p:stCondLst>
                                        </p:cTn>
                                        <p:tgtEl>
                                          <p:spTgt spid="3">
                                            <p:txEl>
                                              <p:pRg st="5" end="5"/>
                                            </p:txEl>
                                          </p:spTgt>
                                        </p:tgtEl>
                                      </p:cBhvr>
                                      <p:to x="100000" y="100000"/>
                                    </p:animScale>
                                    <p:animScale>
                                      <p:cBhvr>
                                        <p:cTn id="71" dur="26">
                                          <p:stCondLst>
                                            <p:cond delay="1312"/>
                                          </p:stCondLst>
                                        </p:cTn>
                                        <p:tgtEl>
                                          <p:spTgt spid="3">
                                            <p:txEl>
                                              <p:pRg st="5" end="5"/>
                                            </p:txEl>
                                          </p:spTgt>
                                        </p:tgtEl>
                                      </p:cBhvr>
                                      <p:to x="100000" y="80000"/>
                                    </p:animScale>
                                    <p:animScale>
                                      <p:cBhvr>
                                        <p:cTn id="72" dur="166" decel="50000">
                                          <p:stCondLst>
                                            <p:cond delay="1338"/>
                                          </p:stCondLst>
                                        </p:cTn>
                                        <p:tgtEl>
                                          <p:spTgt spid="3">
                                            <p:txEl>
                                              <p:pRg st="5" end="5"/>
                                            </p:txEl>
                                          </p:spTgt>
                                        </p:tgtEl>
                                      </p:cBhvr>
                                      <p:to x="100000" y="100000"/>
                                    </p:animScale>
                                    <p:animScale>
                                      <p:cBhvr>
                                        <p:cTn id="73" dur="26">
                                          <p:stCondLst>
                                            <p:cond delay="1642"/>
                                          </p:stCondLst>
                                        </p:cTn>
                                        <p:tgtEl>
                                          <p:spTgt spid="3">
                                            <p:txEl>
                                              <p:pRg st="5" end="5"/>
                                            </p:txEl>
                                          </p:spTgt>
                                        </p:tgtEl>
                                      </p:cBhvr>
                                      <p:to x="100000" y="90000"/>
                                    </p:animScale>
                                    <p:animScale>
                                      <p:cBhvr>
                                        <p:cTn id="74" dur="166" decel="50000">
                                          <p:stCondLst>
                                            <p:cond delay="1668"/>
                                          </p:stCondLst>
                                        </p:cTn>
                                        <p:tgtEl>
                                          <p:spTgt spid="3">
                                            <p:txEl>
                                              <p:pRg st="5" end="5"/>
                                            </p:txEl>
                                          </p:spTgt>
                                        </p:tgtEl>
                                      </p:cBhvr>
                                      <p:to x="100000" y="100000"/>
                                    </p:animScale>
                                    <p:animScale>
                                      <p:cBhvr>
                                        <p:cTn id="75" dur="26">
                                          <p:stCondLst>
                                            <p:cond delay="1808"/>
                                          </p:stCondLst>
                                        </p:cTn>
                                        <p:tgtEl>
                                          <p:spTgt spid="3">
                                            <p:txEl>
                                              <p:pRg st="5" end="5"/>
                                            </p:txEl>
                                          </p:spTgt>
                                        </p:tgtEl>
                                      </p:cBhvr>
                                      <p:to x="100000" y="95000"/>
                                    </p:animScale>
                                    <p:animScale>
                                      <p:cBhvr>
                                        <p:cTn id="76" dur="166" decel="50000">
                                          <p:stCondLst>
                                            <p:cond delay="1834"/>
                                          </p:stCondLst>
                                        </p:cTn>
                                        <p:tgtEl>
                                          <p:spTgt spid="3">
                                            <p:txEl>
                                              <p:pRg st="5" end="5"/>
                                            </p:txEl>
                                          </p:spTgt>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animEffect transition="in" filter="fade">
                                      <p:cBhvr>
                                        <p:cTn id="81" dur="1000"/>
                                        <p:tgtEl>
                                          <p:spTgt spid="3">
                                            <p:txEl>
                                              <p:pRg st="6" end="6"/>
                                            </p:txEl>
                                          </p:spTgt>
                                        </p:tgtEl>
                                      </p:cBhvr>
                                    </p:animEffect>
                                    <p:anim calcmode="lin" valueType="num">
                                      <p:cBhvr>
                                        <p:cTn id="8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wipe(down)">
                                      <p:cBhvr>
                                        <p:cTn id="88" dur="580">
                                          <p:stCondLst>
                                            <p:cond delay="0"/>
                                          </p:stCondLst>
                                        </p:cTn>
                                        <p:tgtEl>
                                          <p:spTgt spid="3">
                                            <p:txEl>
                                              <p:pRg st="7" end="7"/>
                                            </p:txEl>
                                          </p:spTgt>
                                        </p:tgtEl>
                                      </p:cBhvr>
                                    </p:animEffect>
                                    <p:anim calcmode="lin" valueType="num">
                                      <p:cBhvr>
                                        <p:cTn id="89"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94" dur="26">
                                          <p:stCondLst>
                                            <p:cond delay="650"/>
                                          </p:stCondLst>
                                        </p:cTn>
                                        <p:tgtEl>
                                          <p:spTgt spid="3">
                                            <p:txEl>
                                              <p:pRg st="7" end="7"/>
                                            </p:txEl>
                                          </p:spTgt>
                                        </p:tgtEl>
                                      </p:cBhvr>
                                      <p:to x="100000" y="60000"/>
                                    </p:animScale>
                                    <p:animScale>
                                      <p:cBhvr>
                                        <p:cTn id="95" dur="166" decel="50000">
                                          <p:stCondLst>
                                            <p:cond delay="676"/>
                                          </p:stCondLst>
                                        </p:cTn>
                                        <p:tgtEl>
                                          <p:spTgt spid="3">
                                            <p:txEl>
                                              <p:pRg st="7" end="7"/>
                                            </p:txEl>
                                          </p:spTgt>
                                        </p:tgtEl>
                                      </p:cBhvr>
                                      <p:to x="100000" y="100000"/>
                                    </p:animScale>
                                    <p:animScale>
                                      <p:cBhvr>
                                        <p:cTn id="96" dur="26">
                                          <p:stCondLst>
                                            <p:cond delay="1312"/>
                                          </p:stCondLst>
                                        </p:cTn>
                                        <p:tgtEl>
                                          <p:spTgt spid="3">
                                            <p:txEl>
                                              <p:pRg st="7" end="7"/>
                                            </p:txEl>
                                          </p:spTgt>
                                        </p:tgtEl>
                                      </p:cBhvr>
                                      <p:to x="100000" y="80000"/>
                                    </p:animScale>
                                    <p:animScale>
                                      <p:cBhvr>
                                        <p:cTn id="97" dur="166" decel="50000">
                                          <p:stCondLst>
                                            <p:cond delay="1338"/>
                                          </p:stCondLst>
                                        </p:cTn>
                                        <p:tgtEl>
                                          <p:spTgt spid="3">
                                            <p:txEl>
                                              <p:pRg st="7" end="7"/>
                                            </p:txEl>
                                          </p:spTgt>
                                        </p:tgtEl>
                                      </p:cBhvr>
                                      <p:to x="100000" y="100000"/>
                                    </p:animScale>
                                    <p:animScale>
                                      <p:cBhvr>
                                        <p:cTn id="98" dur="26">
                                          <p:stCondLst>
                                            <p:cond delay="1642"/>
                                          </p:stCondLst>
                                        </p:cTn>
                                        <p:tgtEl>
                                          <p:spTgt spid="3">
                                            <p:txEl>
                                              <p:pRg st="7" end="7"/>
                                            </p:txEl>
                                          </p:spTgt>
                                        </p:tgtEl>
                                      </p:cBhvr>
                                      <p:to x="100000" y="90000"/>
                                    </p:animScale>
                                    <p:animScale>
                                      <p:cBhvr>
                                        <p:cTn id="99" dur="166" decel="50000">
                                          <p:stCondLst>
                                            <p:cond delay="1668"/>
                                          </p:stCondLst>
                                        </p:cTn>
                                        <p:tgtEl>
                                          <p:spTgt spid="3">
                                            <p:txEl>
                                              <p:pRg st="7" end="7"/>
                                            </p:txEl>
                                          </p:spTgt>
                                        </p:tgtEl>
                                      </p:cBhvr>
                                      <p:to x="100000" y="100000"/>
                                    </p:animScale>
                                    <p:animScale>
                                      <p:cBhvr>
                                        <p:cTn id="100" dur="26">
                                          <p:stCondLst>
                                            <p:cond delay="1808"/>
                                          </p:stCondLst>
                                        </p:cTn>
                                        <p:tgtEl>
                                          <p:spTgt spid="3">
                                            <p:txEl>
                                              <p:pRg st="7" end="7"/>
                                            </p:txEl>
                                          </p:spTgt>
                                        </p:tgtEl>
                                      </p:cBhvr>
                                      <p:to x="100000" y="95000"/>
                                    </p:animScale>
                                    <p:animScale>
                                      <p:cBhvr>
                                        <p:cTn id="101" dur="166" decel="50000">
                                          <p:stCondLst>
                                            <p:cond delay="1834"/>
                                          </p:stCondLst>
                                        </p:cTn>
                                        <p:tgtEl>
                                          <p:spTgt spid="3">
                                            <p:txEl>
                                              <p:pRg st="7" end="7"/>
                                            </p:txEl>
                                          </p:spTgt>
                                        </p:tgtEl>
                                      </p:cBhvr>
                                      <p:to x="100000" y="100000"/>
                                    </p:animScale>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3">
                                            <p:txEl>
                                              <p:pRg st="8" end="8"/>
                                            </p:txEl>
                                          </p:spTgt>
                                        </p:tgtEl>
                                        <p:attrNameLst>
                                          <p:attrName>style.visibility</p:attrName>
                                        </p:attrNameLst>
                                      </p:cBhvr>
                                      <p:to>
                                        <p:strVal val="visible"/>
                                      </p:to>
                                    </p:set>
                                    <p:animEffect transition="in" filter="fade">
                                      <p:cBhvr>
                                        <p:cTn id="106" dur="1000"/>
                                        <p:tgtEl>
                                          <p:spTgt spid="3">
                                            <p:txEl>
                                              <p:pRg st="8" end="8"/>
                                            </p:txEl>
                                          </p:spTgt>
                                        </p:tgtEl>
                                      </p:cBhvr>
                                    </p:animEffect>
                                    <p:anim calcmode="lin" valueType="num">
                                      <p:cBhvr>
                                        <p:cTn id="10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6" presetClass="entr" presetSubtype="0" fill="hold" nodeType="clickEffect">
                                  <p:stCondLst>
                                    <p:cond delay="0"/>
                                  </p:stCondLst>
                                  <p:childTnLst>
                                    <p:set>
                                      <p:cBhvr>
                                        <p:cTn id="112" dur="1" fill="hold">
                                          <p:stCondLst>
                                            <p:cond delay="0"/>
                                          </p:stCondLst>
                                        </p:cTn>
                                        <p:tgtEl>
                                          <p:spTgt spid="3">
                                            <p:txEl>
                                              <p:pRg st="9" end="9"/>
                                            </p:txEl>
                                          </p:spTgt>
                                        </p:tgtEl>
                                        <p:attrNameLst>
                                          <p:attrName>style.visibility</p:attrName>
                                        </p:attrNameLst>
                                      </p:cBhvr>
                                      <p:to>
                                        <p:strVal val="visible"/>
                                      </p:to>
                                    </p:set>
                                    <p:animEffect transition="in" filter="wipe(down)">
                                      <p:cBhvr>
                                        <p:cTn id="113" dur="580">
                                          <p:stCondLst>
                                            <p:cond delay="0"/>
                                          </p:stCondLst>
                                        </p:cTn>
                                        <p:tgtEl>
                                          <p:spTgt spid="3">
                                            <p:txEl>
                                              <p:pRg st="9" end="9"/>
                                            </p:txEl>
                                          </p:spTgt>
                                        </p:tgtEl>
                                      </p:cBhvr>
                                    </p:animEffect>
                                    <p:anim calcmode="lin" valueType="num">
                                      <p:cBhvr>
                                        <p:cTn id="114"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15"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16"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17"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18"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19" dur="26">
                                          <p:stCondLst>
                                            <p:cond delay="650"/>
                                          </p:stCondLst>
                                        </p:cTn>
                                        <p:tgtEl>
                                          <p:spTgt spid="3">
                                            <p:txEl>
                                              <p:pRg st="9" end="9"/>
                                            </p:txEl>
                                          </p:spTgt>
                                        </p:tgtEl>
                                      </p:cBhvr>
                                      <p:to x="100000" y="60000"/>
                                    </p:animScale>
                                    <p:animScale>
                                      <p:cBhvr>
                                        <p:cTn id="120" dur="166" decel="50000">
                                          <p:stCondLst>
                                            <p:cond delay="676"/>
                                          </p:stCondLst>
                                        </p:cTn>
                                        <p:tgtEl>
                                          <p:spTgt spid="3">
                                            <p:txEl>
                                              <p:pRg st="9" end="9"/>
                                            </p:txEl>
                                          </p:spTgt>
                                        </p:tgtEl>
                                      </p:cBhvr>
                                      <p:to x="100000" y="100000"/>
                                    </p:animScale>
                                    <p:animScale>
                                      <p:cBhvr>
                                        <p:cTn id="121" dur="26">
                                          <p:stCondLst>
                                            <p:cond delay="1312"/>
                                          </p:stCondLst>
                                        </p:cTn>
                                        <p:tgtEl>
                                          <p:spTgt spid="3">
                                            <p:txEl>
                                              <p:pRg st="9" end="9"/>
                                            </p:txEl>
                                          </p:spTgt>
                                        </p:tgtEl>
                                      </p:cBhvr>
                                      <p:to x="100000" y="80000"/>
                                    </p:animScale>
                                    <p:animScale>
                                      <p:cBhvr>
                                        <p:cTn id="122" dur="166" decel="50000">
                                          <p:stCondLst>
                                            <p:cond delay="1338"/>
                                          </p:stCondLst>
                                        </p:cTn>
                                        <p:tgtEl>
                                          <p:spTgt spid="3">
                                            <p:txEl>
                                              <p:pRg st="9" end="9"/>
                                            </p:txEl>
                                          </p:spTgt>
                                        </p:tgtEl>
                                      </p:cBhvr>
                                      <p:to x="100000" y="100000"/>
                                    </p:animScale>
                                    <p:animScale>
                                      <p:cBhvr>
                                        <p:cTn id="123" dur="26">
                                          <p:stCondLst>
                                            <p:cond delay="1642"/>
                                          </p:stCondLst>
                                        </p:cTn>
                                        <p:tgtEl>
                                          <p:spTgt spid="3">
                                            <p:txEl>
                                              <p:pRg st="9" end="9"/>
                                            </p:txEl>
                                          </p:spTgt>
                                        </p:tgtEl>
                                      </p:cBhvr>
                                      <p:to x="100000" y="90000"/>
                                    </p:animScale>
                                    <p:animScale>
                                      <p:cBhvr>
                                        <p:cTn id="124" dur="166" decel="50000">
                                          <p:stCondLst>
                                            <p:cond delay="1668"/>
                                          </p:stCondLst>
                                        </p:cTn>
                                        <p:tgtEl>
                                          <p:spTgt spid="3">
                                            <p:txEl>
                                              <p:pRg st="9" end="9"/>
                                            </p:txEl>
                                          </p:spTgt>
                                        </p:tgtEl>
                                      </p:cBhvr>
                                      <p:to x="100000" y="100000"/>
                                    </p:animScale>
                                    <p:animScale>
                                      <p:cBhvr>
                                        <p:cTn id="125" dur="26">
                                          <p:stCondLst>
                                            <p:cond delay="1808"/>
                                          </p:stCondLst>
                                        </p:cTn>
                                        <p:tgtEl>
                                          <p:spTgt spid="3">
                                            <p:txEl>
                                              <p:pRg st="9" end="9"/>
                                            </p:txEl>
                                          </p:spTgt>
                                        </p:tgtEl>
                                      </p:cBhvr>
                                      <p:to x="100000" y="95000"/>
                                    </p:animScale>
                                    <p:animScale>
                                      <p:cBhvr>
                                        <p:cTn id="126" dur="166" decel="50000">
                                          <p:stCondLst>
                                            <p:cond delay="1834"/>
                                          </p:stCondLst>
                                        </p:cTn>
                                        <p:tgtEl>
                                          <p:spTgt spid="3">
                                            <p:txEl>
                                              <p:pRg st="9" end="9"/>
                                            </p:txEl>
                                          </p:spTgt>
                                        </p:tgtEl>
                                      </p:cBhvr>
                                      <p:to x="100000" y="100000"/>
                                    </p:animScale>
                                  </p:childTnLst>
                                </p:cTn>
                              </p:par>
                              <p:par>
                                <p:cTn id="127" presetID="26" presetClass="entr" presetSubtype="0" fill="hold" nodeType="withEffect">
                                  <p:stCondLst>
                                    <p:cond delay="0"/>
                                  </p:stCondLst>
                                  <p:childTnLst>
                                    <p:set>
                                      <p:cBhvr>
                                        <p:cTn id="128" dur="1" fill="hold">
                                          <p:stCondLst>
                                            <p:cond delay="0"/>
                                          </p:stCondLst>
                                        </p:cTn>
                                        <p:tgtEl>
                                          <p:spTgt spid="3">
                                            <p:txEl>
                                              <p:pRg st="10" end="10"/>
                                            </p:txEl>
                                          </p:spTgt>
                                        </p:tgtEl>
                                        <p:attrNameLst>
                                          <p:attrName>style.visibility</p:attrName>
                                        </p:attrNameLst>
                                      </p:cBhvr>
                                      <p:to>
                                        <p:strVal val="visible"/>
                                      </p:to>
                                    </p:set>
                                    <p:animEffect transition="in" filter="wipe(down)">
                                      <p:cBhvr>
                                        <p:cTn id="129" dur="580">
                                          <p:stCondLst>
                                            <p:cond delay="0"/>
                                          </p:stCondLst>
                                        </p:cTn>
                                        <p:tgtEl>
                                          <p:spTgt spid="3">
                                            <p:txEl>
                                              <p:pRg st="10" end="10"/>
                                            </p:txEl>
                                          </p:spTgt>
                                        </p:tgtEl>
                                      </p:cBhvr>
                                    </p:animEffect>
                                    <p:anim calcmode="lin" valueType="num">
                                      <p:cBhvr>
                                        <p:cTn id="130"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131"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132"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133"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134"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135" dur="26">
                                          <p:stCondLst>
                                            <p:cond delay="650"/>
                                          </p:stCondLst>
                                        </p:cTn>
                                        <p:tgtEl>
                                          <p:spTgt spid="3">
                                            <p:txEl>
                                              <p:pRg st="10" end="10"/>
                                            </p:txEl>
                                          </p:spTgt>
                                        </p:tgtEl>
                                      </p:cBhvr>
                                      <p:to x="100000" y="60000"/>
                                    </p:animScale>
                                    <p:animScale>
                                      <p:cBhvr>
                                        <p:cTn id="136" dur="166" decel="50000">
                                          <p:stCondLst>
                                            <p:cond delay="676"/>
                                          </p:stCondLst>
                                        </p:cTn>
                                        <p:tgtEl>
                                          <p:spTgt spid="3">
                                            <p:txEl>
                                              <p:pRg st="10" end="10"/>
                                            </p:txEl>
                                          </p:spTgt>
                                        </p:tgtEl>
                                      </p:cBhvr>
                                      <p:to x="100000" y="100000"/>
                                    </p:animScale>
                                    <p:animScale>
                                      <p:cBhvr>
                                        <p:cTn id="137" dur="26">
                                          <p:stCondLst>
                                            <p:cond delay="1312"/>
                                          </p:stCondLst>
                                        </p:cTn>
                                        <p:tgtEl>
                                          <p:spTgt spid="3">
                                            <p:txEl>
                                              <p:pRg st="10" end="10"/>
                                            </p:txEl>
                                          </p:spTgt>
                                        </p:tgtEl>
                                      </p:cBhvr>
                                      <p:to x="100000" y="80000"/>
                                    </p:animScale>
                                    <p:animScale>
                                      <p:cBhvr>
                                        <p:cTn id="138" dur="166" decel="50000">
                                          <p:stCondLst>
                                            <p:cond delay="1338"/>
                                          </p:stCondLst>
                                        </p:cTn>
                                        <p:tgtEl>
                                          <p:spTgt spid="3">
                                            <p:txEl>
                                              <p:pRg st="10" end="10"/>
                                            </p:txEl>
                                          </p:spTgt>
                                        </p:tgtEl>
                                      </p:cBhvr>
                                      <p:to x="100000" y="100000"/>
                                    </p:animScale>
                                    <p:animScale>
                                      <p:cBhvr>
                                        <p:cTn id="139" dur="26">
                                          <p:stCondLst>
                                            <p:cond delay="1642"/>
                                          </p:stCondLst>
                                        </p:cTn>
                                        <p:tgtEl>
                                          <p:spTgt spid="3">
                                            <p:txEl>
                                              <p:pRg st="10" end="10"/>
                                            </p:txEl>
                                          </p:spTgt>
                                        </p:tgtEl>
                                      </p:cBhvr>
                                      <p:to x="100000" y="90000"/>
                                    </p:animScale>
                                    <p:animScale>
                                      <p:cBhvr>
                                        <p:cTn id="140" dur="166" decel="50000">
                                          <p:stCondLst>
                                            <p:cond delay="1668"/>
                                          </p:stCondLst>
                                        </p:cTn>
                                        <p:tgtEl>
                                          <p:spTgt spid="3">
                                            <p:txEl>
                                              <p:pRg st="10" end="10"/>
                                            </p:txEl>
                                          </p:spTgt>
                                        </p:tgtEl>
                                      </p:cBhvr>
                                      <p:to x="100000" y="100000"/>
                                    </p:animScale>
                                    <p:animScale>
                                      <p:cBhvr>
                                        <p:cTn id="141" dur="26">
                                          <p:stCondLst>
                                            <p:cond delay="1808"/>
                                          </p:stCondLst>
                                        </p:cTn>
                                        <p:tgtEl>
                                          <p:spTgt spid="3">
                                            <p:txEl>
                                              <p:pRg st="10" end="10"/>
                                            </p:txEl>
                                          </p:spTgt>
                                        </p:tgtEl>
                                      </p:cBhvr>
                                      <p:to x="100000" y="95000"/>
                                    </p:animScale>
                                    <p:animScale>
                                      <p:cBhvr>
                                        <p:cTn id="142"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73891" y="1427019"/>
                <a:ext cx="11998037" cy="5430981"/>
              </a:xfrm>
            </p:spPr>
            <p:txBody>
              <a:bodyPr>
                <a:normAutofit/>
              </a:bodyPr>
              <a:lstStyle/>
              <a:p>
                <a:pPr marL="0" lvl="0" indent="0">
                  <a:buNone/>
                </a:pPr>
                <a:r>
                  <a:rPr lang="en-US" dirty="0"/>
                  <a:t>9) </a:t>
                </a:r>
                <a:r>
                  <a:rPr lang="en-US" sz="1800" dirty="0"/>
                  <a:t>The avg. age of a class of 39students is 15yrs. If the age of the teacher be included, then the avg. increases by 3 months. Find the age of the teacher.</a:t>
                </a:r>
              </a:p>
              <a:p>
                <a:pPr marL="0" lvl="0" indent="0">
                  <a:buNone/>
                </a:pPr>
                <a:r>
                  <a:rPr lang="en-US" sz="1800" dirty="0"/>
                  <a:t>Sol: 	Total age of 39 persons = 39 X 15 = 585yrs</a:t>
                </a:r>
              </a:p>
              <a:p>
                <a:pPr marL="914400" lvl="2" indent="0">
                  <a:buNone/>
                </a:pPr>
                <a:r>
                  <a:rPr lang="en-US" dirty="0"/>
                  <a:t>Avg. age of 40 persons = 15 </a:t>
                </a:r>
                <a:r>
                  <a:rPr lang="en-US" dirty="0" err="1"/>
                  <a:t>yrs</a:t>
                </a:r>
                <a:r>
                  <a:rPr lang="en-US" dirty="0"/>
                  <a:t> 3 months = 15</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1 </m:t>
                        </m:r>
                      </m:num>
                      <m:den>
                        <m:r>
                          <a:rPr lang="en-US" i="1">
                            <a:latin typeface="Cambria Math" panose="02040503050406030204" pitchFamily="18" charset="0"/>
                          </a:rPr>
                          <m:t>4 </m:t>
                        </m:r>
                      </m:den>
                    </m:f>
                    <m:r>
                      <a:rPr lang="en-US" i="1">
                        <a:latin typeface="Cambria Math" panose="02040503050406030204" pitchFamily="18" charset="0"/>
                      </a:rPr>
                      <m:t> </m:t>
                    </m:r>
                    <m:r>
                      <a:rPr lang="en-US" i="1">
                        <a:latin typeface="Cambria Math" panose="02040503050406030204" pitchFamily="18" charset="0"/>
                      </a:rPr>
                      <m:t>𝑦𝑟𝑠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61 </m:t>
                        </m:r>
                      </m:num>
                      <m:den>
                        <m:r>
                          <a:rPr lang="en-US" i="1">
                            <a:latin typeface="Cambria Math" panose="02040503050406030204" pitchFamily="18" charset="0"/>
                          </a:rPr>
                          <m:t>4</m:t>
                        </m:r>
                      </m:den>
                    </m:f>
                    <m:r>
                      <a:rPr lang="en-US" i="1">
                        <a:latin typeface="Cambria Math" panose="02040503050406030204" pitchFamily="18" charset="0"/>
                      </a:rPr>
                      <m:t> </m:t>
                    </m:r>
                    <m:r>
                      <a:rPr lang="en-US" i="1">
                        <a:latin typeface="Cambria Math" panose="02040503050406030204" pitchFamily="18" charset="0"/>
                      </a:rPr>
                      <m:t>𝑦𝑟𝑠</m:t>
                    </m:r>
                  </m:oMath>
                </a14:m>
                <a:endParaRPr lang="en-US" dirty="0"/>
              </a:p>
              <a:p>
                <a:pPr marL="914400" lvl="2" indent="0">
                  <a:buNone/>
                </a:pPr>
                <a:r>
                  <a:rPr lang="en-US" dirty="0"/>
                  <a:t>Total age of 40 persons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61 </m:t>
                        </m:r>
                      </m:num>
                      <m:den>
                        <m:r>
                          <a:rPr lang="en-US" i="1">
                            <a:latin typeface="Cambria Math" panose="02040503050406030204" pitchFamily="18" charset="0"/>
                          </a:rPr>
                          <m:t>4</m:t>
                        </m:r>
                      </m:den>
                    </m:f>
                    <m:r>
                      <a:rPr lang="en-US" i="1">
                        <a:latin typeface="Cambria Math" panose="02040503050406030204" pitchFamily="18" charset="0"/>
                      </a:rPr>
                      <m:t>𝑥</m:t>
                    </m:r>
                    <m:r>
                      <a:rPr lang="en-US" i="1">
                        <a:latin typeface="Cambria Math" panose="02040503050406030204" pitchFamily="18" charset="0"/>
                      </a:rPr>
                      <m:t>40=610 </m:t>
                    </m:r>
                    <m:r>
                      <a:rPr lang="en-US" i="1">
                        <a:latin typeface="Cambria Math" panose="02040503050406030204" pitchFamily="18" charset="0"/>
                      </a:rPr>
                      <m:t>𝑦𝑟𝑠</m:t>
                    </m:r>
                    <m:r>
                      <a:rPr lang="en-US" i="1">
                        <a:latin typeface="Cambria Math" panose="02040503050406030204" pitchFamily="18" charset="0"/>
                      </a:rPr>
                      <m:t>.</m:t>
                    </m:r>
                  </m:oMath>
                </a14:m>
                <a:endParaRPr lang="en-US" dirty="0"/>
              </a:p>
              <a:p>
                <a:pPr marL="914400" lvl="2" indent="0">
                  <a:buNone/>
                </a:pPr>
                <a:r>
                  <a:rPr lang="en-US" dirty="0"/>
                  <a:t>Req. age = 610-585=25yrs.</a:t>
                </a:r>
              </a:p>
              <a:p>
                <a:pPr marL="0" lvl="0" indent="0">
                  <a:buNone/>
                </a:pPr>
                <a:r>
                  <a:rPr lang="en-US" sz="1800" dirty="0"/>
                  <a:t>10) A Batsman makes a score of 87 runs in the 17</a:t>
                </a:r>
                <a:r>
                  <a:rPr lang="en-US" sz="1800" baseline="30000" dirty="0"/>
                  <a:t>th</a:t>
                </a:r>
                <a:r>
                  <a:rPr lang="en-US" sz="1800" dirty="0"/>
                  <a:t> inning and thus increases his avg. by 3. Find his avg. after   17</a:t>
                </a:r>
                <a:r>
                  <a:rPr lang="en-US" sz="1800" baseline="30000" dirty="0"/>
                  <a:t>th</a:t>
                </a:r>
                <a:r>
                  <a:rPr lang="en-US" sz="1800" dirty="0"/>
                  <a:t> inning.</a:t>
                </a:r>
              </a:p>
              <a:p>
                <a:pPr marL="0" lvl="0" indent="0">
                  <a:buNone/>
                </a:pPr>
                <a:r>
                  <a:rPr lang="en-US" sz="1800" dirty="0"/>
                  <a:t>Sol: 	Let the avg. after 17</a:t>
                </a:r>
                <a:r>
                  <a:rPr lang="en-US" sz="1800" baseline="30000" dirty="0"/>
                  <a:t>th</a:t>
                </a:r>
                <a:r>
                  <a:rPr lang="en-US" sz="1800" dirty="0"/>
                  <a:t> inning = x</a:t>
                </a:r>
              </a:p>
              <a:p>
                <a:pPr marL="914400" lvl="2" indent="0">
                  <a:buNone/>
                </a:pPr>
                <a:r>
                  <a:rPr lang="en-US" dirty="0"/>
                  <a:t>Then the avg. after 16</a:t>
                </a:r>
                <a:r>
                  <a:rPr lang="en-US" baseline="30000" dirty="0"/>
                  <a:t>th</a:t>
                </a:r>
                <a:r>
                  <a:rPr lang="en-US" dirty="0"/>
                  <a:t> inning = x-3</a:t>
                </a:r>
              </a:p>
              <a:p>
                <a:pPr marL="914400" lvl="2" indent="0">
                  <a:buNone/>
                </a:pPr>
                <a:r>
                  <a:rPr lang="en-US" dirty="0"/>
                  <a:t>Therefore, 16(x-3)+87 = 17x or x=39.</a:t>
                </a:r>
              </a:p>
              <a:p>
                <a:pPr marL="0" lvl="0" indent="0">
                  <a:buNone/>
                </a:pPr>
                <a:r>
                  <a:rPr lang="en-US" sz="1800" dirty="0"/>
                  <a:t>11) Distance between two stations A&amp;B 778Km. A train covers the journey from A to B at 84 km/h and return back to A with a uniform speed of 56kmph. Find the avg. speed of the train during the whole journey.</a:t>
                </a:r>
              </a:p>
              <a:p>
                <a:pPr marL="0" indent="0">
                  <a:buNone/>
                </a:pPr>
                <a:r>
                  <a:rPr lang="en-US" sz="1800" dirty="0"/>
                  <a:t>Sol:	 Req. avg. speed = </a:t>
                </a:r>
                <a14:m>
                  <m:oMath xmlns:m="http://schemas.openxmlformats.org/officeDocument/2006/math">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rPr>
                              <m:t>2</m:t>
                            </m:r>
                            <m:r>
                              <a:rPr lang="en-US" sz="1800" i="1">
                                <a:latin typeface="Cambria Math" panose="02040503050406030204" pitchFamily="18" charset="0"/>
                              </a:rPr>
                              <m:t>𝑥𝑦</m:t>
                            </m:r>
                          </m:num>
                          <m:den>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den>
                        </m:f>
                      </m:e>
                    </m:d>
                    <m:r>
                      <a:rPr lang="en-US" sz="1800" i="1">
                        <a:latin typeface="Cambria Math" panose="02040503050406030204" pitchFamily="18" charset="0"/>
                      </a:rPr>
                      <m:t>𝑘𝑚𝑝h</m:t>
                    </m:r>
                    <m:r>
                      <a:rPr lang="en-US" sz="1800" i="1">
                        <a:latin typeface="Cambria Math" panose="02040503050406030204" pitchFamily="18" charset="0"/>
                      </a:rPr>
                      <m:t>=67.2</m:t>
                    </m:r>
                    <m:r>
                      <a:rPr lang="en-US" sz="1800" i="1">
                        <a:latin typeface="Cambria Math" panose="02040503050406030204" pitchFamily="18" charset="0"/>
                      </a:rPr>
                      <m:t>𝑘𝑚𝑝h</m:t>
                    </m:r>
                  </m:oMath>
                </a14:m>
                <a:endParaRPr lang="en-US" sz="18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3891" y="1427019"/>
                <a:ext cx="11998037" cy="5430981"/>
              </a:xfrm>
              <a:blipFill>
                <a:blip r:embed="rId2"/>
                <a:stretch>
                  <a:fillRect l="-661" t="-1459"/>
                </a:stretch>
              </a:blipFill>
            </p:spPr>
            <p:txBody>
              <a:bodyPr/>
              <a:lstStyle/>
              <a:p>
                <a:r>
                  <a:rPr lang="en-IN">
                    <a:noFill/>
                  </a:rPr>
                  <a:t> </a:t>
                </a:r>
              </a:p>
            </p:txBody>
          </p:sp>
        </mc:Fallback>
      </mc:AlternateContent>
    </p:spTree>
    <p:extLst>
      <p:ext uri="{BB962C8B-B14F-4D97-AF65-F5344CB8AC3E}">
        <p14:creationId xmlns:p14="http://schemas.microsoft.com/office/powerpoint/2010/main" xmlns="" val="38636611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0" dur="500"/>
                                        <p:tgtEl>
                                          <p:spTgt spid="3">
                                            <p:txEl>
                                              <p:pRg st="7" end="7"/>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p:cTn id="48"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9"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50"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51" dur="10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92365" y="1394692"/>
                <a:ext cx="12034980" cy="5347854"/>
              </a:xfrm>
            </p:spPr>
            <p:txBody>
              <a:bodyPr>
                <a:normAutofit fontScale="85000" lnSpcReduction="20000"/>
              </a:bodyPr>
              <a:lstStyle/>
              <a:p>
                <a:pPr marL="0" lvl="0" indent="0">
                  <a:buNone/>
                </a:pPr>
                <a:endParaRPr lang="en-US" dirty="0"/>
              </a:p>
              <a:p>
                <a:pPr marL="0" lvl="0" indent="0">
                  <a:buNone/>
                </a:pPr>
                <a:r>
                  <a:rPr lang="en-US" dirty="0"/>
                  <a:t>12) The avg. of 20 nos. is 0. Of them, at the most, how many may be greater than 0?</a:t>
                </a:r>
              </a:p>
              <a:p>
                <a:pPr marL="0" indent="0">
                  <a:buNone/>
                </a:pPr>
                <a:r>
                  <a:rPr lang="en-US" dirty="0"/>
                  <a:t>Sol: Avg. of 20 nos. =0</a:t>
                </a:r>
              </a:p>
              <a:p>
                <a:pPr marL="457200" lvl="1" indent="0">
                  <a:buNone/>
                </a:pPr>
                <a:r>
                  <a:rPr lang="en-US" dirty="0"/>
                  <a:t>Sum of 20 nos. = 0x20 = 0 </a:t>
                </a:r>
              </a:p>
              <a:p>
                <a:pPr marL="457200" lvl="1" indent="0">
                  <a:buNone/>
                </a:pPr>
                <a:r>
                  <a:rPr lang="en-US" dirty="0"/>
                  <a:t>It is quite possible that 19 of these nos. may be positive and if their sum is x then 20</a:t>
                </a:r>
                <a:r>
                  <a:rPr lang="en-US" baseline="30000" dirty="0"/>
                  <a:t>th</a:t>
                </a:r>
                <a:r>
                  <a:rPr lang="en-US" dirty="0"/>
                  <a:t> number is –x; ans. 19</a:t>
                </a:r>
              </a:p>
              <a:p>
                <a:pPr marL="457200" lvl="1" indent="0">
                  <a:buNone/>
                </a:pPr>
                <a:endParaRPr lang="en-US" dirty="0"/>
              </a:p>
              <a:p>
                <a:pPr marL="0" lvl="0" indent="0">
                  <a:buNone/>
                </a:pPr>
                <a:r>
                  <a:rPr lang="en-US" dirty="0"/>
                  <a:t>13) If the mean of a, b, c is m and </a:t>
                </a:r>
                <a:r>
                  <a:rPr lang="en-US" dirty="0" err="1"/>
                  <a:t>ab+bc+ca</a:t>
                </a:r>
                <a:r>
                  <a:rPr lang="en-US" dirty="0"/>
                  <a:t> = 0, then the mean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oMath>
                </a14:m>
                <a:r>
                  <a:rPr lang="en-US" dirty="0"/>
                  <a:t> is?</a:t>
                </a:r>
              </a:p>
              <a:p>
                <a:pPr marL="0" indent="0">
                  <a:buNone/>
                </a:pPr>
                <a:r>
                  <a:rPr lang="en-US" dirty="0"/>
                  <a:t>Sol: Since AM=mean=</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num>
                      <m:den>
                        <m:r>
                          <a:rPr lang="en-US" i="1">
                            <a:latin typeface="Cambria Math" panose="02040503050406030204" pitchFamily="18" charset="0"/>
                          </a:rPr>
                          <m:t>3</m:t>
                        </m:r>
                      </m:den>
                    </m:f>
                  </m:oMath>
                </a14:m>
                <a:r>
                  <a:rPr lang="en-US" dirty="0"/>
                  <a:t>= m =&gt;</a:t>
                </a:r>
                <a:r>
                  <a:rPr lang="en-US" dirty="0" err="1"/>
                  <a:t>a+b+c</a:t>
                </a:r>
                <a:r>
                  <a:rPr lang="en-US" dirty="0"/>
                  <a:t>= 3m</a:t>
                </a:r>
              </a:p>
              <a:p>
                <a:pPr marL="457200" lvl="1" indent="0">
                  <a:buNone/>
                </a:pPr>
                <a:r>
                  <a:rPr lang="en-US" dirty="0"/>
                  <a:t>Now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e>
                      <m:sup>
                        <m:r>
                          <a:rPr lang="en-US" i="1">
                            <a:latin typeface="Cambria Math" panose="02040503050406030204" pitchFamily="18" charset="0"/>
                          </a:rPr>
                          <m:t>2</m:t>
                        </m:r>
                      </m:sup>
                    </m:sSup>
                  </m:oMath>
                </a14:m>
                <a:r>
                  <a:rPr lang="en-US" dirty="0"/>
                  <a:t>= </a:t>
                </a:r>
                <a14:m>
                  <m:oMath xmlns:m="http://schemas.openxmlformats.org/officeDocument/2006/math">
                    <m:r>
                      <a:rPr lang="en-US" i="1">
                        <a:latin typeface="Cambria Math" panose="02040503050406030204" pitchFamily="18" charset="0"/>
                      </a:rPr>
                      <m:t>(3</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9</m:t>
                        </m:r>
                        <m:r>
                          <a:rPr lang="en-US" i="1">
                            <a:latin typeface="Cambria Math" panose="02040503050406030204" pitchFamily="18" charset="0"/>
                          </a:rPr>
                          <m:t>𝑚</m:t>
                        </m:r>
                      </m:e>
                      <m:sup>
                        <m:r>
                          <a:rPr lang="en-US" i="1">
                            <a:latin typeface="Cambria Math" panose="02040503050406030204" pitchFamily="18" charset="0"/>
                          </a:rPr>
                          <m:t>2</m:t>
                        </m:r>
                      </m:sup>
                    </m:sSup>
                  </m:oMath>
                </a14:m>
                <a:endParaRPr lang="en-US" i="1" dirty="0"/>
              </a:p>
              <a:p>
                <a:pPr marL="457200" lvl="1" indent="0">
                  <a:buNone/>
                </a:pPr>
                <a14:m>
                  <m:oMathPara xmlns:m="http://schemas.openxmlformats.org/officeDocument/2006/math">
                    <m:oMathParaPr>
                      <m:jc m:val="left"/>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r>
                        <a:rPr lang="en-US" i="1">
                          <a:latin typeface="Cambria Math" panose="02040503050406030204" pitchFamily="18" charset="0"/>
                        </a:rPr>
                        <m:t>=9</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oMath>
                  </m:oMathPara>
                </a14:m>
                <a:endParaRPr lang="en-US" dirty="0"/>
              </a:p>
              <a:p>
                <a:pPr marL="457200" lvl="1" indent="0">
                  <a:buNone/>
                </a:pPr>
                <a:r>
                  <a:rPr lang="en-US" dirty="0"/>
                  <a:t>Req mean =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num>
                      <m:den>
                        <m:r>
                          <a:rPr lang="en-US" i="1">
                            <a:latin typeface="Cambria Math" panose="02040503050406030204" pitchFamily="18" charset="0"/>
                          </a:rPr>
                          <m:t>3</m:t>
                        </m:r>
                      </m:den>
                    </m:f>
                  </m:oMath>
                </a14:m>
                <a:r>
                  <a:rPr lang="en-US" dirty="0"/>
                  <a:t> = 3</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oMath>
                </a14:m>
                <a:r>
                  <a:rPr lang="en-US" dirty="0"/>
                  <a:t>.</a:t>
                </a:r>
              </a:p>
              <a:p>
                <a:pPr marL="457200" lvl="1" indent="0">
                  <a:buNone/>
                </a:pPr>
                <a:endParaRPr lang="en-US" dirty="0"/>
              </a:p>
              <a:p>
                <a:pPr marL="0" lvl="0" indent="0">
                  <a:buNone/>
                </a:pPr>
                <a:r>
                  <a:rPr lang="en-US" dirty="0"/>
                  <a:t>14) </a:t>
                </a:r>
                <a:r>
                  <a:rPr lang="en-US" sz="2400" dirty="0"/>
                  <a:t>The avg. of all odd nos. up to 100 is _____</a:t>
                </a:r>
                <a:endParaRPr lang="en-US" sz="2000" dirty="0"/>
              </a:p>
              <a:p>
                <a:pPr marL="0" indent="0">
                  <a:buNone/>
                </a:pPr>
                <a:r>
                  <a:rPr lang="en-US" sz="2400" dirty="0"/>
                  <a:t>Sol: (1+3+5+…+99) = (1+99) + (3+97) + (5+95)+…+ up to 25 pairs</a:t>
                </a:r>
                <a:endParaRPr lang="en-US" sz="2000" dirty="0"/>
              </a:p>
              <a:p>
                <a:pPr marL="457200" lvl="1" indent="0">
                  <a:buNone/>
                </a:pPr>
                <a:r>
                  <a:rPr lang="en-US" sz="2200" dirty="0"/>
                  <a:t>= 100 + 100 +….+ 100 (25 times)</a:t>
                </a:r>
                <a:endParaRPr lang="en-US" sz="1800" dirty="0"/>
              </a:p>
              <a:p>
                <a:pPr marL="457200" lvl="1" indent="0">
                  <a:buNone/>
                </a:pPr>
                <a:r>
                  <a:rPr lang="en-US" sz="2200" dirty="0"/>
                  <a:t>= 25x100 = 2500.</a:t>
                </a:r>
                <a:endParaRPr lang="en-US" sz="1800" dirty="0"/>
              </a:p>
              <a:p>
                <a:pPr marL="457200" lvl="1" indent="0">
                  <a:buNone/>
                </a:pPr>
                <a:r>
                  <a:rPr lang="en-US" sz="2200" dirty="0"/>
                  <a:t>Avg. = </a:t>
                </a:r>
                <a14:m>
                  <m:oMath xmlns:m="http://schemas.openxmlformats.org/officeDocument/2006/math">
                    <m:f>
                      <m:fPr>
                        <m:ctrlPr>
                          <a:rPr lang="en-US" sz="2200" i="1">
                            <a:latin typeface="Cambria Math" panose="02040503050406030204" pitchFamily="18" charset="0"/>
                          </a:rPr>
                        </m:ctrlPr>
                      </m:fPr>
                      <m:num>
                        <m:r>
                          <a:rPr lang="en-US" sz="2200" i="1">
                            <a:latin typeface="Cambria Math" panose="02040503050406030204" pitchFamily="18" charset="0"/>
                          </a:rPr>
                          <m:t>2500</m:t>
                        </m:r>
                      </m:num>
                      <m:den>
                        <m:r>
                          <a:rPr lang="en-US" sz="2200" i="1">
                            <a:latin typeface="Cambria Math" panose="02040503050406030204" pitchFamily="18" charset="0"/>
                          </a:rPr>
                          <m:t>50</m:t>
                        </m:r>
                      </m:den>
                    </m:f>
                    <m:r>
                      <a:rPr lang="en-US" sz="2200" i="1">
                        <a:latin typeface="Cambria Math" panose="02040503050406030204" pitchFamily="18" charset="0"/>
                      </a:rPr>
                      <m:t>=50 </m:t>
                    </m:r>
                  </m:oMath>
                </a14:m>
                <a:endParaRPr lang="en-US" sz="1800" dirty="0"/>
              </a:p>
              <a:p>
                <a:pPr marL="457200" lvl="1"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2365" y="1394692"/>
                <a:ext cx="12034980" cy="5347854"/>
              </a:xfrm>
              <a:blipFill>
                <a:blip r:embed="rId2"/>
                <a:stretch>
                  <a:fillRect l="-507"/>
                </a:stretch>
              </a:blipFill>
            </p:spPr>
            <p:txBody>
              <a:bodyPr/>
              <a:lstStyle/>
              <a:p>
                <a:r>
                  <a:rPr lang="en-IN">
                    <a:noFill/>
                  </a:rPr>
                  <a:t> </a:t>
                </a:r>
              </a:p>
            </p:txBody>
          </p:sp>
        </mc:Fallback>
      </mc:AlternateContent>
    </p:spTree>
    <p:extLst>
      <p:ext uri="{BB962C8B-B14F-4D97-AF65-F5344CB8AC3E}">
        <p14:creationId xmlns:p14="http://schemas.microsoft.com/office/powerpoint/2010/main" xmlns="" val="29336080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2" dur="500"/>
                                        <p:tgtEl>
                                          <p:spTgt spid="3">
                                            <p:txEl>
                                              <p:pRg st="8" end="8"/>
                                            </p:txEl>
                                          </p:spTgt>
                                        </p:tgtEl>
                                      </p:cBhvr>
                                    </p:animEffect>
                                  </p:childTnLst>
                                </p:cTn>
                              </p:par>
                              <p:par>
                                <p:cTn id="53" presetID="14" presetClass="entr" presetSubtype="1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5" dur="500"/>
                                        <p:tgtEl>
                                          <p:spTgt spid="3">
                                            <p:txEl>
                                              <p:pRg st="9" end="9"/>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58" dur="500"/>
                                        <p:tgtEl>
                                          <p:spTgt spid="3">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70" dur="500"/>
                                        <p:tgtEl>
                                          <p:spTgt spid="3">
                                            <p:txEl>
                                              <p:pRg st="13" end="13"/>
                                            </p:txEl>
                                          </p:spTgt>
                                        </p:tgtEl>
                                      </p:cBhvr>
                                    </p:animEffect>
                                  </p:childTnLst>
                                </p:cTn>
                              </p:par>
                              <p:par>
                                <p:cTn id="71" presetID="14" presetClass="entr" presetSubtype="10" fill="hold"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73" dur="500"/>
                                        <p:tgtEl>
                                          <p:spTgt spid="3">
                                            <p:txEl>
                                              <p:pRg st="14" end="14"/>
                                            </p:txEl>
                                          </p:spTgt>
                                        </p:tgtEl>
                                      </p:cBhvr>
                                    </p:animEffect>
                                  </p:childTnLst>
                                </p:cTn>
                              </p:par>
                              <p:par>
                                <p:cTn id="74" presetID="14" presetClass="entr" presetSubtype="10" fill="hold" nodeType="with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76" dur="500"/>
                                        <p:tgtEl>
                                          <p:spTgt spid="3">
                                            <p:txEl>
                                              <p:pRg st="15" end="15"/>
                                            </p:txEl>
                                          </p:spTgt>
                                        </p:tgtEl>
                                      </p:cBhvr>
                                    </p:animEffect>
                                  </p:childTnLst>
                                </p:cTn>
                              </p:par>
                              <p:par>
                                <p:cTn id="77" presetID="14" presetClass="entr" presetSubtype="10" fill="hold"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randombar(horizontal)">
                                      <p:cBhvr>
                                        <p:cTn id="7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83127" y="1376218"/>
                <a:ext cx="11961091" cy="5412509"/>
              </a:xfrm>
            </p:spPr>
            <p:txBody>
              <a:bodyPr>
                <a:normAutofit lnSpcReduction="10000"/>
              </a:bodyPr>
              <a:lstStyle/>
              <a:p>
                <a:pPr marL="0" lvl="0" indent="0">
                  <a:buNone/>
                </a:pPr>
                <a:r>
                  <a:rPr lang="en-US" dirty="0"/>
                  <a:t>15) a, b, c, d, e are five consecutive odd nos., their avg. is?</a:t>
                </a:r>
              </a:p>
              <a:p>
                <a:pPr marL="0" indent="0">
                  <a:buNone/>
                </a:pPr>
                <a:r>
                  <a:rPr lang="en-US" dirty="0"/>
                  <a:t>Sol:  	b = a+2, c=b+2=a+4, d=a+6, e=a+8.</a:t>
                </a:r>
              </a:p>
              <a:p>
                <a:pPr marL="0" indent="0">
                  <a:buNone/>
                </a:pPr>
                <a:r>
                  <a:rPr lang="en-US" dirty="0"/>
                  <a:t>	Therefore, avg.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𝑎</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+2</m:t>
                            </m:r>
                          </m:e>
                        </m:d>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+8)</m:t>
                        </m:r>
                      </m:num>
                      <m:den>
                        <m:r>
                          <a:rPr lang="en-US" i="1">
                            <a:latin typeface="Cambria Math" panose="02040503050406030204" pitchFamily="18" charset="0"/>
                          </a:rPr>
                          <m:t>5</m:t>
                        </m:r>
                      </m:den>
                    </m:f>
                  </m:oMath>
                </a14:m>
                <a:r>
                  <a:rPr lang="en-US" dirty="0"/>
                  <a:t>= a+4.</a:t>
                </a:r>
              </a:p>
              <a:p>
                <a:pPr marL="0" indent="0">
                  <a:buNone/>
                </a:pPr>
                <a:endParaRPr lang="en-US" dirty="0"/>
              </a:p>
              <a:p>
                <a:pPr marL="0" lvl="0" indent="0">
                  <a:buNone/>
                </a:pPr>
                <a:r>
                  <a:rPr lang="en-US" dirty="0"/>
                  <a:t>16)The avg. of a non zero number and its square is the five times the number. The number is ?</a:t>
                </a:r>
              </a:p>
              <a:p>
                <a:pPr marL="0" indent="0">
                  <a:buNone/>
                </a:pPr>
                <a:r>
                  <a:rPr lang="en-US" dirty="0"/>
                  <a:t>Sol: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num>
                      <m:den>
                        <m:r>
                          <a:rPr lang="en-US" i="1">
                            <a:latin typeface="Cambria Math" panose="02040503050406030204" pitchFamily="18" charset="0"/>
                          </a:rPr>
                          <m:t>2</m:t>
                        </m:r>
                      </m:den>
                    </m:f>
                  </m:oMath>
                </a14:m>
                <a:r>
                  <a:rPr lang="en-US" dirty="0"/>
                  <a:t>= 5x =&gt; x=0 or x=9 i.e., </a:t>
                </a:r>
                <a:r>
                  <a:rPr lang="en-US" dirty="0" err="1"/>
                  <a:t>ans</a:t>
                </a:r>
                <a:r>
                  <a:rPr lang="en-US" dirty="0"/>
                  <a:t>: 9.</a:t>
                </a:r>
              </a:p>
              <a:p>
                <a:pPr marL="0" indent="0">
                  <a:buNone/>
                </a:pPr>
                <a:endParaRPr lang="en-US" dirty="0"/>
              </a:p>
              <a:p>
                <a:pPr marL="0" lvl="0" indent="0">
                  <a:buNone/>
                </a:pPr>
                <a:r>
                  <a:rPr lang="en-US" dirty="0"/>
                  <a:t>17) The avg. age of the boys in a class is 16 </a:t>
                </a:r>
                <a:r>
                  <a:rPr lang="en-US" dirty="0" err="1"/>
                  <a:t>yrs</a:t>
                </a:r>
                <a:r>
                  <a:rPr lang="en-US" dirty="0"/>
                  <a:t> and that of the girls is 15yrs. The avg. age for the whole class is_____</a:t>
                </a:r>
              </a:p>
              <a:p>
                <a:pPr marL="0" lvl="0" indent="0">
                  <a:buNone/>
                </a:pPr>
                <a:r>
                  <a:rPr lang="en-US" dirty="0"/>
                  <a:t>	a)15 years b) 15.5 years c) 16 years d) Data inadequate.</a:t>
                </a:r>
              </a:p>
              <a:p>
                <a:pPr marL="0" indent="0">
                  <a:buNone/>
                </a:pPr>
                <a:r>
                  <a:rPr lang="en-US" dirty="0"/>
                  <a:t>Sol: 	clearly to find the avg., we ought to know the no. of boys &amp; girls or students in class, neither of which has been given.</a:t>
                </a:r>
              </a:p>
              <a:p>
                <a:pPr marL="0" indent="0">
                  <a:buNone/>
                </a:pPr>
                <a:r>
                  <a:rPr lang="en-US" dirty="0"/>
                  <a:t>So, </a:t>
                </a:r>
                <a:r>
                  <a:rPr lang="en-US" dirty="0" err="1"/>
                  <a:t>ans</a:t>
                </a:r>
                <a:r>
                  <a:rPr lang="en-US" dirty="0"/>
                  <a:t>: d</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127" y="1376218"/>
                <a:ext cx="11961091" cy="5412509"/>
              </a:xfrm>
              <a:blipFill>
                <a:blip r:embed="rId2"/>
                <a:stretch>
                  <a:fillRect l="-663" t="-2027" b="-1914"/>
                </a:stretch>
              </a:blipFill>
            </p:spPr>
            <p:txBody>
              <a:bodyPr/>
              <a:lstStyle/>
              <a:p>
                <a:r>
                  <a:rPr lang="en-IN">
                    <a:noFill/>
                  </a:rPr>
                  <a:t> </a:t>
                </a:r>
              </a:p>
            </p:txBody>
          </p:sp>
        </mc:Fallback>
      </mc:AlternateContent>
    </p:spTree>
    <p:extLst>
      <p:ext uri="{BB962C8B-B14F-4D97-AF65-F5344CB8AC3E}">
        <p14:creationId xmlns:p14="http://schemas.microsoft.com/office/powerpoint/2010/main" xmlns="" val="985139398"/>
      </p:ext>
    </p:extLst>
  </p:cSld>
  <p:clrMapOvr>
    <a:masterClrMapping/>
  </p:clrMapOvr>
  <mc:AlternateContent xmlns:mc="http://schemas.openxmlformats.org/markup-compatibility/2006">
    <mc:Choice xmlns:p14="http://schemas.microsoft.com/office/powerpoint/2010/main" xmlns=""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wipe(down)">
                                      <p:cBhvr>
                                        <p:cTn id="44" dur="580">
                                          <p:stCondLst>
                                            <p:cond delay="0"/>
                                          </p:stCondLst>
                                        </p:cTn>
                                        <p:tgtEl>
                                          <p:spTgt spid="3">
                                            <p:txEl>
                                              <p:pRg st="5" end="5"/>
                                            </p:txEl>
                                          </p:spTgt>
                                        </p:tgtEl>
                                      </p:cBhvr>
                                    </p:animEffect>
                                    <p:anim calcmode="lin" valueType="num">
                                      <p:cBhvr>
                                        <p:cTn id="4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5" end="5"/>
                                            </p:txEl>
                                          </p:spTgt>
                                        </p:tgtEl>
                                      </p:cBhvr>
                                      <p:to x="100000" y="60000"/>
                                    </p:animScale>
                                    <p:animScale>
                                      <p:cBhvr>
                                        <p:cTn id="51" dur="166" decel="50000">
                                          <p:stCondLst>
                                            <p:cond delay="676"/>
                                          </p:stCondLst>
                                        </p:cTn>
                                        <p:tgtEl>
                                          <p:spTgt spid="3">
                                            <p:txEl>
                                              <p:pRg st="5" end="5"/>
                                            </p:txEl>
                                          </p:spTgt>
                                        </p:tgtEl>
                                      </p:cBhvr>
                                      <p:to x="100000" y="100000"/>
                                    </p:animScale>
                                    <p:animScale>
                                      <p:cBhvr>
                                        <p:cTn id="52" dur="26">
                                          <p:stCondLst>
                                            <p:cond delay="1312"/>
                                          </p:stCondLst>
                                        </p:cTn>
                                        <p:tgtEl>
                                          <p:spTgt spid="3">
                                            <p:txEl>
                                              <p:pRg st="5" end="5"/>
                                            </p:txEl>
                                          </p:spTgt>
                                        </p:tgtEl>
                                      </p:cBhvr>
                                      <p:to x="100000" y="80000"/>
                                    </p:animScale>
                                    <p:animScale>
                                      <p:cBhvr>
                                        <p:cTn id="53" dur="166" decel="50000">
                                          <p:stCondLst>
                                            <p:cond delay="1338"/>
                                          </p:stCondLst>
                                        </p:cTn>
                                        <p:tgtEl>
                                          <p:spTgt spid="3">
                                            <p:txEl>
                                              <p:pRg st="5" end="5"/>
                                            </p:txEl>
                                          </p:spTgt>
                                        </p:tgtEl>
                                      </p:cBhvr>
                                      <p:to x="100000" y="100000"/>
                                    </p:animScale>
                                    <p:animScale>
                                      <p:cBhvr>
                                        <p:cTn id="54" dur="26">
                                          <p:stCondLst>
                                            <p:cond delay="1642"/>
                                          </p:stCondLst>
                                        </p:cTn>
                                        <p:tgtEl>
                                          <p:spTgt spid="3">
                                            <p:txEl>
                                              <p:pRg st="5" end="5"/>
                                            </p:txEl>
                                          </p:spTgt>
                                        </p:tgtEl>
                                      </p:cBhvr>
                                      <p:to x="100000" y="90000"/>
                                    </p:animScale>
                                    <p:animScale>
                                      <p:cBhvr>
                                        <p:cTn id="55" dur="166" decel="50000">
                                          <p:stCondLst>
                                            <p:cond delay="1668"/>
                                          </p:stCondLst>
                                        </p:cTn>
                                        <p:tgtEl>
                                          <p:spTgt spid="3">
                                            <p:txEl>
                                              <p:pRg st="5" end="5"/>
                                            </p:txEl>
                                          </p:spTgt>
                                        </p:tgtEl>
                                      </p:cBhvr>
                                      <p:to x="100000" y="100000"/>
                                    </p:animScale>
                                    <p:animScale>
                                      <p:cBhvr>
                                        <p:cTn id="56" dur="26">
                                          <p:stCondLst>
                                            <p:cond delay="1808"/>
                                          </p:stCondLst>
                                        </p:cTn>
                                        <p:tgtEl>
                                          <p:spTgt spid="3">
                                            <p:txEl>
                                              <p:pRg st="5" end="5"/>
                                            </p:txEl>
                                          </p:spTgt>
                                        </p:tgtEl>
                                      </p:cBhvr>
                                      <p:to x="100000" y="95000"/>
                                    </p:animScale>
                                    <p:animScale>
                                      <p:cBhvr>
                                        <p:cTn id="57" dur="166" decel="50000">
                                          <p:stCondLst>
                                            <p:cond delay="1834"/>
                                          </p:stCondLst>
                                        </p:cTn>
                                        <p:tgtEl>
                                          <p:spTgt spid="3">
                                            <p:txEl>
                                              <p:pRg st="5" end="5"/>
                                            </p:txEl>
                                          </p:spTgt>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62" dur="500"/>
                                        <p:tgtEl>
                                          <p:spTgt spid="3">
                                            <p:txEl>
                                              <p:pRg st="7" end="7"/>
                                            </p:txEl>
                                          </p:spTgt>
                                        </p:tgtEl>
                                      </p:cBhvr>
                                    </p:animEffect>
                                  </p:childTnLst>
                                </p:cTn>
                              </p:par>
                              <p:par>
                                <p:cTn id="63" presetID="14" presetClass="entr" presetSubtype="10"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wipe(down)">
                                      <p:cBhvr>
                                        <p:cTn id="70" dur="580">
                                          <p:stCondLst>
                                            <p:cond delay="0"/>
                                          </p:stCondLst>
                                        </p:cTn>
                                        <p:tgtEl>
                                          <p:spTgt spid="3">
                                            <p:txEl>
                                              <p:pRg st="9" end="9"/>
                                            </p:txEl>
                                          </p:spTgt>
                                        </p:tgtEl>
                                      </p:cBhvr>
                                    </p:animEffect>
                                    <p:anim calcmode="lin" valueType="num">
                                      <p:cBhvr>
                                        <p:cTn id="71"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3">
                                            <p:txEl>
                                              <p:pRg st="9" end="9"/>
                                            </p:txEl>
                                          </p:spTgt>
                                        </p:tgtEl>
                                      </p:cBhvr>
                                      <p:to x="100000" y="60000"/>
                                    </p:animScale>
                                    <p:animScale>
                                      <p:cBhvr>
                                        <p:cTn id="77" dur="166" decel="50000">
                                          <p:stCondLst>
                                            <p:cond delay="676"/>
                                          </p:stCondLst>
                                        </p:cTn>
                                        <p:tgtEl>
                                          <p:spTgt spid="3">
                                            <p:txEl>
                                              <p:pRg st="9" end="9"/>
                                            </p:txEl>
                                          </p:spTgt>
                                        </p:tgtEl>
                                      </p:cBhvr>
                                      <p:to x="100000" y="100000"/>
                                    </p:animScale>
                                    <p:animScale>
                                      <p:cBhvr>
                                        <p:cTn id="78" dur="26">
                                          <p:stCondLst>
                                            <p:cond delay="1312"/>
                                          </p:stCondLst>
                                        </p:cTn>
                                        <p:tgtEl>
                                          <p:spTgt spid="3">
                                            <p:txEl>
                                              <p:pRg st="9" end="9"/>
                                            </p:txEl>
                                          </p:spTgt>
                                        </p:tgtEl>
                                      </p:cBhvr>
                                      <p:to x="100000" y="80000"/>
                                    </p:animScale>
                                    <p:animScale>
                                      <p:cBhvr>
                                        <p:cTn id="79" dur="166" decel="50000">
                                          <p:stCondLst>
                                            <p:cond delay="1338"/>
                                          </p:stCondLst>
                                        </p:cTn>
                                        <p:tgtEl>
                                          <p:spTgt spid="3">
                                            <p:txEl>
                                              <p:pRg st="9" end="9"/>
                                            </p:txEl>
                                          </p:spTgt>
                                        </p:tgtEl>
                                      </p:cBhvr>
                                      <p:to x="100000" y="100000"/>
                                    </p:animScale>
                                    <p:animScale>
                                      <p:cBhvr>
                                        <p:cTn id="80" dur="26">
                                          <p:stCondLst>
                                            <p:cond delay="1642"/>
                                          </p:stCondLst>
                                        </p:cTn>
                                        <p:tgtEl>
                                          <p:spTgt spid="3">
                                            <p:txEl>
                                              <p:pRg st="9" end="9"/>
                                            </p:txEl>
                                          </p:spTgt>
                                        </p:tgtEl>
                                      </p:cBhvr>
                                      <p:to x="100000" y="90000"/>
                                    </p:animScale>
                                    <p:animScale>
                                      <p:cBhvr>
                                        <p:cTn id="81" dur="166" decel="50000">
                                          <p:stCondLst>
                                            <p:cond delay="1668"/>
                                          </p:stCondLst>
                                        </p:cTn>
                                        <p:tgtEl>
                                          <p:spTgt spid="3">
                                            <p:txEl>
                                              <p:pRg st="9" end="9"/>
                                            </p:txEl>
                                          </p:spTgt>
                                        </p:tgtEl>
                                      </p:cBhvr>
                                      <p:to x="100000" y="100000"/>
                                    </p:animScale>
                                    <p:animScale>
                                      <p:cBhvr>
                                        <p:cTn id="82" dur="26">
                                          <p:stCondLst>
                                            <p:cond delay="1808"/>
                                          </p:stCondLst>
                                        </p:cTn>
                                        <p:tgtEl>
                                          <p:spTgt spid="3">
                                            <p:txEl>
                                              <p:pRg st="9" end="9"/>
                                            </p:txEl>
                                          </p:spTgt>
                                        </p:tgtEl>
                                      </p:cBhvr>
                                      <p:to x="100000" y="95000"/>
                                    </p:animScale>
                                    <p:animScale>
                                      <p:cBhvr>
                                        <p:cTn id="83" dur="166" decel="50000">
                                          <p:stCondLst>
                                            <p:cond delay="1834"/>
                                          </p:stCondLst>
                                        </p:cTn>
                                        <p:tgtEl>
                                          <p:spTgt spid="3">
                                            <p:txEl>
                                              <p:pRg st="9" end="9"/>
                                            </p:txEl>
                                          </p:spTgt>
                                        </p:tgtEl>
                                      </p:cBhvr>
                                      <p:to x="100000" y="100000"/>
                                    </p:animScale>
                                  </p:childTnLst>
                                </p:cTn>
                              </p:par>
                            </p:childTnLst>
                          </p:cTn>
                        </p:par>
                      </p:childTnLst>
                    </p:cTn>
                  </p:par>
                  <p:par>
                    <p:cTn id="84" fill="hold">
                      <p:stCondLst>
                        <p:cond delay="indefinite"/>
                      </p:stCondLst>
                      <p:childTnLst>
                        <p:par>
                          <p:cTn id="85" fill="hold">
                            <p:stCondLst>
                              <p:cond delay="0"/>
                            </p:stCondLst>
                            <p:childTnLst>
                              <p:par>
                                <p:cTn id="86" presetID="26" presetClass="entr" presetSubtype="0" fill="hold" nodeType="clickEffect">
                                  <p:stCondLst>
                                    <p:cond delay="0"/>
                                  </p:stCondLst>
                                  <p:childTnLst>
                                    <p:set>
                                      <p:cBhvr>
                                        <p:cTn id="87" dur="1" fill="hold">
                                          <p:stCondLst>
                                            <p:cond delay="0"/>
                                          </p:stCondLst>
                                        </p:cTn>
                                        <p:tgtEl>
                                          <p:spTgt spid="3">
                                            <p:txEl>
                                              <p:pRg st="10" end="10"/>
                                            </p:txEl>
                                          </p:spTgt>
                                        </p:tgtEl>
                                        <p:attrNameLst>
                                          <p:attrName>style.visibility</p:attrName>
                                        </p:attrNameLst>
                                      </p:cBhvr>
                                      <p:to>
                                        <p:strVal val="visible"/>
                                      </p:to>
                                    </p:set>
                                    <p:animEffect transition="in" filter="wipe(down)">
                                      <p:cBhvr>
                                        <p:cTn id="88" dur="580">
                                          <p:stCondLst>
                                            <p:cond delay="0"/>
                                          </p:stCondLst>
                                        </p:cTn>
                                        <p:tgtEl>
                                          <p:spTgt spid="3">
                                            <p:txEl>
                                              <p:pRg st="10" end="10"/>
                                            </p:txEl>
                                          </p:spTgt>
                                        </p:tgtEl>
                                      </p:cBhvr>
                                    </p:animEffect>
                                    <p:anim calcmode="lin" valueType="num">
                                      <p:cBhvr>
                                        <p:cTn id="89"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94" dur="26">
                                          <p:stCondLst>
                                            <p:cond delay="650"/>
                                          </p:stCondLst>
                                        </p:cTn>
                                        <p:tgtEl>
                                          <p:spTgt spid="3">
                                            <p:txEl>
                                              <p:pRg st="10" end="10"/>
                                            </p:txEl>
                                          </p:spTgt>
                                        </p:tgtEl>
                                      </p:cBhvr>
                                      <p:to x="100000" y="60000"/>
                                    </p:animScale>
                                    <p:animScale>
                                      <p:cBhvr>
                                        <p:cTn id="95" dur="166" decel="50000">
                                          <p:stCondLst>
                                            <p:cond delay="676"/>
                                          </p:stCondLst>
                                        </p:cTn>
                                        <p:tgtEl>
                                          <p:spTgt spid="3">
                                            <p:txEl>
                                              <p:pRg st="10" end="10"/>
                                            </p:txEl>
                                          </p:spTgt>
                                        </p:tgtEl>
                                      </p:cBhvr>
                                      <p:to x="100000" y="100000"/>
                                    </p:animScale>
                                    <p:animScale>
                                      <p:cBhvr>
                                        <p:cTn id="96" dur="26">
                                          <p:stCondLst>
                                            <p:cond delay="1312"/>
                                          </p:stCondLst>
                                        </p:cTn>
                                        <p:tgtEl>
                                          <p:spTgt spid="3">
                                            <p:txEl>
                                              <p:pRg st="10" end="10"/>
                                            </p:txEl>
                                          </p:spTgt>
                                        </p:tgtEl>
                                      </p:cBhvr>
                                      <p:to x="100000" y="80000"/>
                                    </p:animScale>
                                    <p:animScale>
                                      <p:cBhvr>
                                        <p:cTn id="97" dur="166" decel="50000">
                                          <p:stCondLst>
                                            <p:cond delay="1338"/>
                                          </p:stCondLst>
                                        </p:cTn>
                                        <p:tgtEl>
                                          <p:spTgt spid="3">
                                            <p:txEl>
                                              <p:pRg st="10" end="10"/>
                                            </p:txEl>
                                          </p:spTgt>
                                        </p:tgtEl>
                                      </p:cBhvr>
                                      <p:to x="100000" y="100000"/>
                                    </p:animScale>
                                    <p:animScale>
                                      <p:cBhvr>
                                        <p:cTn id="98" dur="26">
                                          <p:stCondLst>
                                            <p:cond delay="1642"/>
                                          </p:stCondLst>
                                        </p:cTn>
                                        <p:tgtEl>
                                          <p:spTgt spid="3">
                                            <p:txEl>
                                              <p:pRg st="10" end="10"/>
                                            </p:txEl>
                                          </p:spTgt>
                                        </p:tgtEl>
                                      </p:cBhvr>
                                      <p:to x="100000" y="90000"/>
                                    </p:animScale>
                                    <p:animScale>
                                      <p:cBhvr>
                                        <p:cTn id="99" dur="166" decel="50000">
                                          <p:stCondLst>
                                            <p:cond delay="1668"/>
                                          </p:stCondLst>
                                        </p:cTn>
                                        <p:tgtEl>
                                          <p:spTgt spid="3">
                                            <p:txEl>
                                              <p:pRg st="10" end="10"/>
                                            </p:txEl>
                                          </p:spTgt>
                                        </p:tgtEl>
                                      </p:cBhvr>
                                      <p:to x="100000" y="100000"/>
                                    </p:animScale>
                                    <p:animScale>
                                      <p:cBhvr>
                                        <p:cTn id="100" dur="26">
                                          <p:stCondLst>
                                            <p:cond delay="1808"/>
                                          </p:stCondLst>
                                        </p:cTn>
                                        <p:tgtEl>
                                          <p:spTgt spid="3">
                                            <p:txEl>
                                              <p:pRg st="10" end="10"/>
                                            </p:txEl>
                                          </p:spTgt>
                                        </p:tgtEl>
                                      </p:cBhvr>
                                      <p:to x="100000" y="95000"/>
                                    </p:animScale>
                                    <p:animScale>
                                      <p:cBhvr>
                                        <p:cTn id="101"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92075" y="1301750"/>
                <a:ext cx="12007850" cy="5468938"/>
              </a:xfrm>
            </p:spPr>
            <p:txBody>
              <a:bodyPr>
                <a:normAutofit/>
              </a:bodyPr>
              <a:lstStyle/>
              <a:p>
                <a:pPr marL="0" lvl="0" indent="0">
                  <a:buNone/>
                </a:pPr>
                <a:endParaRPr lang="en-US" dirty="0"/>
              </a:p>
              <a:p>
                <a:pPr marL="0" lvl="0" indent="0">
                  <a:buNone/>
                </a:pPr>
                <a:r>
                  <a:rPr lang="en-US" dirty="0"/>
                  <a:t>19) The avg. of six nos. is “x” and the avg. of 3 of these is “y”. If the avg. of the remaining three is “z”, then </a:t>
                </a:r>
              </a:p>
              <a:p>
                <a:pPr marL="0" lvl="0" indent="0">
                  <a:buNone/>
                </a:pPr>
                <a:r>
                  <a:rPr lang="en-US" dirty="0"/>
                  <a:t>	a) x=</a:t>
                </a:r>
                <a:r>
                  <a:rPr lang="en-US" dirty="0" err="1"/>
                  <a:t>y+z</a:t>
                </a:r>
                <a:r>
                  <a:rPr lang="en-US" dirty="0"/>
                  <a:t>  b) 2x=</a:t>
                </a:r>
                <a:r>
                  <a:rPr lang="en-US" dirty="0" err="1"/>
                  <a:t>y+z</a:t>
                </a:r>
                <a:r>
                  <a:rPr lang="en-US" dirty="0"/>
                  <a:t>  c) x=2y+2z  d) none of them</a:t>
                </a:r>
              </a:p>
              <a:p>
                <a:pPr marL="0" indent="0">
                  <a:buNone/>
                </a:pPr>
                <a:r>
                  <a:rPr lang="en-US" dirty="0"/>
                  <a:t>Sol: 	 Clearly x=</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𝑦</m:t>
                        </m:r>
                        <m:r>
                          <a:rPr lang="en-US" i="1">
                            <a:latin typeface="Cambria Math" panose="02040503050406030204" pitchFamily="18" charset="0"/>
                          </a:rPr>
                          <m:t>+3</m:t>
                        </m:r>
                        <m:r>
                          <a:rPr lang="en-US" i="1">
                            <a:latin typeface="Cambria Math" panose="02040503050406030204" pitchFamily="18" charset="0"/>
                          </a:rPr>
                          <m:t>𝑧</m:t>
                        </m:r>
                      </m:num>
                      <m:den>
                        <m:r>
                          <a:rPr lang="en-US" i="1">
                            <a:latin typeface="Cambria Math" panose="02040503050406030204" pitchFamily="18" charset="0"/>
                          </a:rPr>
                          <m:t>6</m:t>
                        </m:r>
                      </m:den>
                    </m:f>
                  </m:oMath>
                </a14:m>
                <a:r>
                  <a:rPr lang="en-US" dirty="0"/>
                  <a:t> or 2x=</a:t>
                </a:r>
                <a:r>
                  <a:rPr lang="en-US" dirty="0" err="1"/>
                  <a:t>y+z</a:t>
                </a:r>
                <a:endParaRPr lang="en-US" dirty="0"/>
              </a:p>
              <a:p>
                <a:pPr marL="0" indent="0">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92075" y="1301750"/>
                <a:ext cx="12007850" cy="5468938"/>
              </a:xfrm>
              <a:blipFill>
                <a:blip r:embed="rId2"/>
                <a:stretch>
                  <a:fillRect l="-660"/>
                </a:stretch>
              </a:blipFill>
            </p:spPr>
            <p:txBody>
              <a:bodyPr/>
              <a:lstStyle/>
              <a:p>
                <a:r>
                  <a:rPr lang="en-IN">
                    <a:noFill/>
                  </a:rPr>
                  <a:t> </a:t>
                </a:r>
              </a:p>
            </p:txBody>
          </p:sp>
        </mc:Fallback>
      </mc:AlternateContent>
    </p:spTree>
    <p:extLst>
      <p:ext uri="{BB962C8B-B14F-4D97-AF65-F5344CB8AC3E}">
        <p14:creationId xmlns:p14="http://schemas.microsoft.com/office/powerpoint/2010/main" xmlns="" val="1375785389"/>
      </p:ext>
    </p:extLst>
  </p:cSld>
  <p:clrMapOvr>
    <a:masterClrMapping/>
  </p:clrMapOvr>
  <mc:AlternateContent xmlns:mc="http://schemas.openxmlformats.org/markup-compatibility/2006">
    <mc:Choice xmlns:p14="http://schemas.microsoft.com/office/powerpoint/2010/main" xmlns=""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80">
                                          <p:stCondLst>
                                            <p:cond delay="0"/>
                                          </p:stCondLst>
                                        </p:cTn>
                                        <p:tgtEl>
                                          <p:spTgt spid="4">
                                            <p:txEl>
                                              <p:pRg st="1" end="1"/>
                                            </p:txEl>
                                          </p:spTgt>
                                        </p:tgtEl>
                                      </p:cBhvr>
                                    </p:animEffect>
                                    <p:anim calcmode="lin" valueType="num">
                                      <p:cBhvr>
                                        <p:cTn id="8"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1" end="1"/>
                                            </p:txEl>
                                          </p:spTgt>
                                        </p:tgtEl>
                                      </p:cBhvr>
                                      <p:to x="100000" y="60000"/>
                                    </p:animScale>
                                    <p:animScale>
                                      <p:cBhvr>
                                        <p:cTn id="14" dur="166" decel="50000">
                                          <p:stCondLst>
                                            <p:cond delay="676"/>
                                          </p:stCondLst>
                                        </p:cTn>
                                        <p:tgtEl>
                                          <p:spTgt spid="4">
                                            <p:txEl>
                                              <p:pRg st="1" end="1"/>
                                            </p:txEl>
                                          </p:spTgt>
                                        </p:tgtEl>
                                      </p:cBhvr>
                                      <p:to x="100000" y="100000"/>
                                    </p:animScale>
                                    <p:animScale>
                                      <p:cBhvr>
                                        <p:cTn id="15" dur="26">
                                          <p:stCondLst>
                                            <p:cond delay="1312"/>
                                          </p:stCondLst>
                                        </p:cTn>
                                        <p:tgtEl>
                                          <p:spTgt spid="4">
                                            <p:txEl>
                                              <p:pRg st="1" end="1"/>
                                            </p:txEl>
                                          </p:spTgt>
                                        </p:tgtEl>
                                      </p:cBhvr>
                                      <p:to x="100000" y="80000"/>
                                    </p:animScale>
                                    <p:animScale>
                                      <p:cBhvr>
                                        <p:cTn id="16" dur="166" decel="50000">
                                          <p:stCondLst>
                                            <p:cond delay="1338"/>
                                          </p:stCondLst>
                                        </p:cTn>
                                        <p:tgtEl>
                                          <p:spTgt spid="4">
                                            <p:txEl>
                                              <p:pRg st="1" end="1"/>
                                            </p:txEl>
                                          </p:spTgt>
                                        </p:tgtEl>
                                      </p:cBhvr>
                                      <p:to x="100000" y="100000"/>
                                    </p:animScale>
                                    <p:animScale>
                                      <p:cBhvr>
                                        <p:cTn id="17" dur="26">
                                          <p:stCondLst>
                                            <p:cond delay="1642"/>
                                          </p:stCondLst>
                                        </p:cTn>
                                        <p:tgtEl>
                                          <p:spTgt spid="4">
                                            <p:txEl>
                                              <p:pRg st="1" end="1"/>
                                            </p:txEl>
                                          </p:spTgt>
                                        </p:tgtEl>
                                      </p:cBhvr>
                                      <p:to x="100000" y="90000"/>
                                    </p:animScale>
                                    <p:animScale>
                                      <p:cBhvr>
                                        <p:cTn id="18" dur="166" decel="50000">
                                          <p:stCondLst>
                                            <p:cond delay="1668"/>
                                          </p:stCondLst>
                                        </p:cTn>
                                        <p:tgtEl>
                                          <p:spTgt spid="4">
                                            <p:txEl>
                                              <p:pRg st="1" end="1"/>
                                            </p:txEl>
                                          </p:spTgt>
                                        </p:tgtEl>
                                      </p:cBhvr>
                                      <p:to x="100000" y="100000"/>
                                    </p:animScale>
                                    <p:animScale>
                                      <p:cBhvr>
                                        <p:cTn id="19" dur="26">
                                          <p:stCondLst>
                                            <p:cond delay="1808"/>
                                          </p:stCondLst>
                                        </p:cTn>
                                        <p:tgtEl>
                                          <p:spTgt spid="4">
                                            <p:txEl>
                                              <p:pRg st="1" end="1"/>
                                            </p:txEl>
                                          </p:spTgt>
                                        </p:tgtEl>
                                      </p:cBhvr>
                                      <p:to x="100000" y="95000"/>
                                    </p:animScale>
                                    <p:animScale>
                                      <p:cBhvr>
                                        <p:cTn id="20" dur="166" decel="50000">
                                          <p:stCondLst>
                                            <p:cond delay="1834"/>
                                          </p:stCondLst>
                                        </p:cTn>
                                        <p:tgtEl>
                                          <p:spTgt spid="4">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down)">
                                      <p:cBhvr>
                                        <p:cTn id="23" dur="580">
                                          <p:stCondLst>
                                            <p:cond delay="0"/>
                                          </p:stCondLst>
                                        </p:cTn>
                                        <p:tgtEl>
                                          <p:spTgt spid="4">
                                            <p:txEl>
                                              <p:pRg st="2" end="2"/>
                                            </p:txEl>
                                          </p:spTgt>
                                        </p:tgtEl>
                                      </p:cBhvr>
                                    </p:animEffect>
                                    <p:anim calcmode="lin" valueType="num">
                                      <p:cBhvr>
                                        <p:cTn id="24"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xEl>
                                              <p:pRg st="2" end="2"/>
                                            </p:txEl>
                                          </p:spTgt>
                                        </p:tgtEl>
                                      </p:cBhvr>
                                      <p:to x="100000" y="60000"/>
                                    </p:animScale>
                                    <p:animScale>
                                      <p:cBhvr>
                                        <p:cTn id="30" dur="166" decel="50000">
                                          <p:stCondLst>
                                            <p:cond delay="676"/>
                                          </p:stCondLst>
                                        </p:cTn>
                                        <p:tgtEl>
                                          <p:spTgt spid="4">
                                            <p:txEl>
                                              <p:pRg st="2" end="2"/>
                                            </p:txEl>
                                          </p:spTgt>
                                        </p:tgtEl>
                                      </p:cBhvr>
                                      <p:to x="100000" y="100000"/>
                                    </p:animScale>
                                    <p:animScale>
                                      <p:cBhvr>
                                        <p:cTn id="31" dur="26">
                                          <p:stCondLst>
                                            <p:cond delay="1312"/>
                                          </p:stCondLst>
                                        </p:cTn>
                                        <p:tgtEl>
                                          <p:spTgt spid="4">
                                            <p:txEl>
                                              <p:pRg st="2" end="2"/>
                                            </p:txEl>
                                          </p:spTgt>
                                        </p:tgtEl>
                                      </p:cBhvr>
                                      <p:to x="100000" y="80000"/>
                                    </p:animScale>
                                    <p:animScale>
                                      <p:cBhvr>
                                        <p:cTn id="32" dur="166" decel="50000">
                                          <p:stCondLst>
                                            <p:cond delay="1338"/>
                                          </p:stCondLst>
                                        </p:cTn>
                                        <p:tgtEl>
                                          <p:spTgt spid="4">
                                            <p:txEl>
                                              <p:pRg st="2" end="2"/>
                                            </p:txEl>
                                          </p:spTgt>
                                        </p:tgtEl>
                                      </p:cBhvr>
                                      <p:to x="100000" y="100000"/>
                                    </p:animScale>
                                    <p:animScale>
                                      <p:cBhvr>
                                        <p:cTn id="33" dur="26">
                                          <p:stCondLst>
                                            <p:cond delay="1642"/>
                                          </p:stCondLst>
                                        </p:cTn>
                                        <p:tgtEl>
                                          <p:spTgt spid="4">
                                            <p:txEl>
                                              <p:pRg st="2" end="2"/>
                                            </p:txEl>
                                          </p:spTgt>
                                        </p:tgtEl>
                                      </p:cBhvr>
                                      <p:to x="100000" y="90000"/>
                                    </p:animScale>
                                    <p:animScale>
                                      <p:cBhvr>
                                        <p:cTn id="34" dur="166" decel="50000">
                                          <p:stCondLst>
                                            <p:cond delay="1668"/>
                                          </p:stCondLst>
                                        </p:cTn>
                                        <p:tgtEl>
                                          <p:spTgt spid="4">
                                            <p:txEl>
                                              <p:pRg st="2" end="2"/>
                                            </p:txEl>
                                          </p:spTgt>
                                        </p:tgtEl>
                                      </p:cBhvr>
                                      <p:to x="100000" y="100000"/>
                                    </p:animScale>
                                    <p:animScale>
                                      <p:cBhvr>
                                        <p:cTn id="35" dur="26">
                                          <p:stCondLst>
                                            <p:cond delay="1808"/>
                                          </p:stCondLst>
                                        </p:cTn>
                                        <p:tgtEl>
                                          <p:spTgt spid="4">
                                            <p:txEl>
                                              <p:pRg st="2" end="2"/>
                                            </p:txEl>
                                          </p:spTgt>
                                        </p:tgtEl>
                                      </p:cBhvr>
                                      <p:to x="100000" y="95000"/>
                                    </p:animScale>
                                    <p:animScale>
                                      <p:cBhvr>
                                        <p:cTn id="36" dur="166" decel="50000">
                                          <p:stCondLst>
                                            <p:cond delay="1834"/>
                                          </p:stCondLst>
                                        </p:cTn>
                                        <p:tgtEl>
                                          <p:spTgt spid="4">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barn(inVertical)">
                                      <p:cBhvr>
                                        <p:cTn id="4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01600" y="1348510"/>
                <a:ext cx="11979564" cy="5366326"/>
              </a:xfrm>
            </p:spPr>
            <p:txBody>
              <a:bodyPr>
                <a:normAutofit fontScale="92500" lnSpcReduction="20000"/>
              </a:bodyPr>
              <a:lstStyle/>
              <a:p>
                <a:pPr marL="0" lvl="0" indent="0" algn="just">
                  <a:buNone/>
                </a:pPr>
                <a:endParaRPr lang="en-US" sz="1900" dirty="0"/>
              </a:p>
              <a:p>
                <a:pPr marL="0" lvl="0" indent="0" algn="just">
                  <a:buNone/>
                </a:pPr>
                <a:r>
                  <a:rPr lang="en-US" sz="1900" dirty="0"/>
                  <a:t>20) The avg. price of 10 books is Rs.12 while the avg. price of 8 of these books is Rs.11.75. Of the remaining two books, if the price of one book is 60% more than the price of the other, what is the price of each of these two books?</a:t>
                </a:r>
              </a:p>
              <a:p>
                <a:pPr marL="0" indent="0">
                  <a:buNone/>
                </a:pPr>
                <a:r>
                  <a:rPr lang="en-US" sz="1900" dirty="0"/>
                  <a:t>Sol: 	Total price of the 2 books = 12x10-8x11.75 = Rs.26</a:t>
                </a:r>
              </a:p>
              <a:p>
                <a:pPr marL="914400" lvl="2" indent="0">
                  <a:buNone/>
                </a:pPr>
                <a:r>
                  <a:rPr lang="en-US" sz="1900" dirty="0"/>
                  <a:t>Let the price of one book be “X” rupees. </a:t>
                </a:r>
              </a:p>
              <a:p>
                <a:pPr marL="914400" lvl="2" indent="0">
                  <a:buNone/>
                </a:pPr>
                <a:r>
                  <a:rPr lang="en-US" sz="1900" dirty="0"/>
                  <a:t>Then the price of other book = (x+60%of x) = (x+</a:t>
                </a:r>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3</m:t>
                        </m:r>
                      </m:num>
                      <m:den>
                        <m:r>
                          <a:rPr lang="en-US" sz="1900" i="1">
                            <a:latin typeface="Cambria Math" panose="02040503050406030204" pitchFamily="18" charset="0"/>
                          </a:rPr>
                          <m:t>5</m:t>
                        </m:r>
                      </m:den>
                    </m:f>
                    <m:r>
                      <a:rPr lang="en-US" sz="1900" i="1">
                        <a:latin typeface="Cambria Math" panose="02040503050406030204" pitchFamily="18" charset="0"/>
                      </a:rPr>
                      <m:t>𝑥</m:t>
                    </m:r>
                    <m:r>
                      <a:rPr lang="en-US" sz="1900" i="1">
                        <a:latin typeface="Cambria Math" panose="02040503050406030204" pitchFamily="18" charset="0"/>
                      </a:rPr>
                      <m:t>)</m:t>
                    </m:r>
                  </m:oMath>
                </a14:m>
                <a:r>
                  <a:rPr lang="en-US" sz="1900" dirty="0"/>
                  <a:t> = </a:t>
                </a:r>
                <a:r>
                  <a:rPr lang="en-US" sz="1900" dirty="0" err="1"/>
                  <a:t>Rs</a:t>
                </a:r>
                <a:r>
                  <a:rPr lang="en-US" sz="1900" dirty="0"/>
                  <a:t>.</a:t>
                </a:r>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8</m:t>
                        </m:r>
                        <m:r>
                          <a:rPr lang="en-US" sz="1900" i="1">
                            <a:latin typeface="Cambria Math" panose="02040503050406030204" pitchFamily="18" charset="0"/>
                          </a:rPr>
                          <m:t>𝑥</m:t>
                        </m:r>
                      </m:num>
                      <m:den>
                        <m:r>
                          <a:rPr lang="en-US" sz="1900" i="1">
                            <a:latin typeface="Cambria Math" panose="02040503050406030204" pitchFamily="18" charset="0"/>
                          </a:rPr>
                          <m:t>5</m:t>
                        </m:r>
                      </m:den>
                    </m:f>
                  </m:oMath>
                </a14:m>
                <a:endParaRPr lang="en-US" sz="1900" dirty="0"/>
              </a:p>
              <a:p>
                <a:pPr marL="914400" lvl="2" indent="0">
                  <a:buNone/>
                </a:pPr>
                <a:r>
                  <a:rPr lang="en-US" sz="1900" dirty="0"/>
                  <a:t>So, x+</a:t>
                </a:r>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8</m:t>
                        </m:r>
                        <m:r>
                          <a:rPr lang="en-US" sz="1900" i="1">
                            <a:latin typeface="Cambria Math" panose="02040503050406030204" pitchFamily="18" charset="0"/>
                          </a:rPr>
                          <m:t>𝑥</m:t>
                        </m:r>
                      </m:num>
                      <m:den>
                        <m:r>
                          <a:rPr lang="en-US" sz="1900" i="1">
                            <a:latin typeface="Cambria Math" panose="02040503050406030204" pitchFamily="18" charset="0"/>
                          </a:rPr>
                          <m:t>5</m:t>
                        </m:r>
                      </m:den>
                    </m:f>
                    <m:r>
                      <a:rPr lang="en-US" sz="1900" i="1">
                        <a:latin typeface="Cambria Math" panose="02040503050406030204" pitchFamily="18" charset="0"/>
                      </a:rPr>
                      <m:t>=26</m:t>
                    </m:r>
                    <m:r>
                      <a:rPr lang="en-US" sz="1900">
                        <a:latin typeface="Cambria Math" panose="02040503050406030204" pitchFamily="18" charset="0"/>
                        <a:sym typeface="Wingdings" panose="05000000000000000000" pitchFamily="2" charset="2"/>
                      </a:rPr>
                      <m:t></m:t>
                    </m:r>
                    <m:r>
                      <a:rPr lang="en-US" sz="1900" i="1">
                        <a:latin typeface="Cambria Math" panose="02040503050406030204" pitchFamily="18" charset="0"/>
                      </a:rPr>
                      <m:t>13</m:t>
                    </m:r>
                    <m:r>
                      <a:rPr lang="en-US" sz="1900" i="1">
                        <a:latin typeface="Cambria Math" panose="02040503050406030204" pitchFamily="18" charset="0"/>
                      </a:rPr>
                      <m:t>𝑥</m:t>
                    </m:r>
                    <m:r>
                      <a:rPr lang="en-US" sz="1900" i="1">
                        <a:latin typeface="Cambria Math" panose="02040503050406030204" pitchFamily="18" charset="0"/>
                      </a:rPr>
                      <m:t>=130=&gt;</m:t>
                    </m:r>
                    <m:r>
                      <a:rPr lang="en-US" sz="1900" i="1">
                        <a:latin typeface="Cambria Math" panose="02040503050406030204" pitchFamily="18" charset="0"/>
                      </a:rPr>
                      <m:t>𝑥</m:t>
                    </m:r>
                    <m:r>
                      <a:rPr lang="en-US" sz="1900" i="1">
                        <a:latin typeface="Cambria Math" panose="02040503050406030204" pitchFamily="18" charset="0"/>
                      </a:rPr>
                      <m:t>=10</m:t>
                    </m:r>
                  </m:oMath>
                </a14:m>
                <a:endParaRPr lang="en-US" sz="1900" dirty="0"/>
              </a:p>
              <a:p>
                <a:pPr marL="914400" lvl="2" indent="0">
                  <a:buNone/>
                </a:pPr>
                <a:r>
                  <a:rPr lang="en-US" sz="1900" dirty="0"/>
                  <a:t>Therefore, the price of these books are Rs.10, Rs.16</a:t>
                </a:r>
              </a:p>
              <a:p>
                <a:endParaRPr lang="en-US" sz="1900" dirty="0"/>
              </a:p>
              <a:p>
                <a:pPr marL="0" lvl="0" indent="0">
                  <a:buNone/>
                </a:pPr>
                <a:r>
                  <a:rPr lang="en-US" sz="1900" dirty="0"/>
                  <a:t>21) Avg. of 10 positive nos. is “X”. If each no. is increased by 10% then “X”______</a:t>
                </a:r>
              </a:p>
              <a:p>
                <a:pPr marL="0" indent="0">
                  <a:buNone/>
                </a:pPr>
                <a:r>
                  <a:rPr lang="en-US" sz="1900" dirty="0"/>
                  <a:t>Sol: 	Given </a:t>
                </a:r>
                <a14:m>
                  <m:oMath xmlns:m="http://schemas.openxmlformats.org/officeDocument/2006/math">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m:t>
                            </m:r>
                          </m:sub>
                        </m:sSub>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2</m:t>
                            </m:r>
                          </m:sub>
                        </m:sSub>
                        <m:r>
                          <a:rPr lang="en-US" sz="1900" i="1">
                            <a:latin typeface="Cambria Math" panose="02040503050406030204" pitchFamily="18" charset="0"/>
                          </a:rPr>
                          <m:t> +…+ </m:t>
                        </m:r>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10</m:t>
                            </m:r>
                          </m:sub>
                        </m:sSub>
                      </m:num>
                      <m:den>
                        <m:r>
                          <a:rPr lang="en-US" sz="1900" i="1">
                            <a:latin typeface="Cambria Math" panose="02040503050406030204" pitchFamily="18" charset="0"/>
                          </a:rPr>
                          <m:t>10</m:t>
                        </m:r>
                      </m:den>
                    </m:f>
                  </m:oMath>
                </a14:m>
                <a:r>
                  <a:rPr lang="en-US" sz="1900" dirty="0"/>
                  <a:t> = X =&gt;</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m:t>
                        </m:r>
                      </m:sub>
                    </m:sSub>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2</m:t>
                        </m:r>
                      </m:sub>
                    </m:sSub>
                    <m:r>
                      <a:rPr lang="en-US" sz="1900" i="1">
                        <a:latin typeface="Cambria Math" panose="02040503050406030204" pitchFamily="18" charset="0"/>
                      </a:rPr>
                      <m:t> +…+ </m:t>
                    </m:r>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10</m:t>
                        </m:r>
                      </m:sub>
                    </m:sSub>
                  </m:oMath>
                </a14:m>
                <a:r>
                  <a:rPr lang="en-US" sz="1900" dirty="0"/>
                  <a:t> = 10X</a:t>
                </a:r>
              </a:p>
              <a:p>
                <a:pPr marL="914400" lvl="2" indent="0">
                  <a:buNone/>
                </a:pPr>
                <a14:m>
                  <m:oMathPara xmlns:m="http://schemas.openxmlformats.org/officeDocument/2006/math">
                    <m:oMathParaPr>
                      <m:jc m:val="left"/>
                    </m:oMathParaPr>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110</m:t>
                          </m:r>
                        </m:num>
                        <m:den>
                          <m:r>
                            <a:rPr lang="en-US" sz="1900" i="1">
                              <a:latin typeface="Cambria Math" panose="02040503050406030204" pitchFamily="18" charset="0"/>
                            </a:rPr>
                            <m:t>100</m:t>
                          </m:r>
                        </m:den>
                      </m:f>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m:t>
                          </m:r>
                        </m:sub>
                      </m:sSub>
                      <m:r>
                        <a:rPr lang="en-US" sz="1900" i="1">
                          <a:latin typeface="Cambria Math" panose="02040503050406030204" pitchFamily="18" charset="0"/>
                        </a:rPr>
                        <m:t>+ </m:t>
                      </m:r>
                      <m:f>
                        <m:fPr>
                          <m:ctrlPr>
                            <a:rPr lang="en-US" sz="1900" i="1">
                              <a:latin typeface="Cambria Math" panose="02040503050406030204" pitchFamily="18" charset="0"/>
                            </a:rPr>
                          </m:ctrlPr>
                        </m:fPr>
                        <m:num>
                          <m:r>
                            <a:rPr lang="en-US" sz="1900" i="1">
                              <a:latin typeface="Cambria Math" panose="02040503050406030204" pitchFamily="18" charset="0"/>
                            </a:rPr>
                            <m:t>110</m:t>
                          </m:r>
                        </m:num>
                        <m:den>
                          <m:r>
                            <a:rPr lang="en-US" sz="1900" i="1">
                              <a:latin typeface="Cambria Math" panose="02040503050406030204" pitchFamily="18" charset="0"/>
                            </a:rPr>
                            <m:t>100</m:t>
                          </m:r>
                        </m:den>
                      </m:f>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2</m:t>
                          </m:r>
                        </m:sub>
                      </m:sSub>
                      <m:r>
                        <a:rPr lang="en-US" sz="1900" i="1">
                          <a:latin typeface="Cambria Math" panose="02040503050406030204" pitchFamily="18" charset="0"/>
                        </a:rPr>
                        <m:t> +…+ </m:t>
                      </m:r>
                      <m:f>
                        <m:fPr>
                          <m:ctrlPr>
                            <a:rPr lang="en-US" sz="1900" i="1">
                              <a:latin typeface="Cambria Math" panose="02040503050406030204" pitchFamily="18" charset="0"/>
                            </a:rPr>
                          </m:ctrlPr>
                        </m:fPr>
                        <m:num>
                          <m:r>
                            <a:rPr lang="en-US" sz="1900" i="1">
                              <a:latin typeface="Cambria Math" panose="02040503050406030204" pitchFamily="18" charset="0"/>
                            </a:rPr>
                            <m:t>110</m:t>
                          </m:r>
                        </m:num>
                        <m:den>
                          <m:r>
                            <a:rPr lang="en-US" sz="1900" i="1">
                              <a:latin typeface="Cambria Math" panose="02040503050406030204" pitchFamily="18" charset="0"/>
                            </a:rPr>
                            <m:t>100</m:t>
                          </m:r>
                        </m:den>
                      </m:f>
                      <m:sSub>
                        <m:sSubPr>
                          <m:ctrlPr>
                            <a:rPr lang="en-US" sz="1900" i="1">
                              <a:latin typeface="Cambria Math" panose="02040503050406030204" pitchFamily="18" charset="0"/>
                            </a:rPr>
                          </m:ctrlPr>
                        </m:sSubPr>
                        <m:e>
                          <m:r>
                            <a:rPr lang="en-US" sz="1900" i="1">
                              <a:latin typeface="Cambria Math" panose="02040503050406030204" pitchFamily="18" charset="0"/>
                            </a:rPr>
                            <m:t>𝑥</m:t>
                          </m:r>
                        </m:e>
                        <m:sub>
                          <m:r>
                            <a:rPr lang="en-US" sz="1900" i="1">
                              <a:latin typeface="Cambria Math" panose="02040503050406030204" pitchFamily="18" charset="0"/>
                            </a:rPr>
                            <m:t>10</m:t>
                          </m:r>
                        </m:sub>
                      </m:sSub>
                      <m:r>
                        <a:rPr lang="en-US" sz="1900" i="1">
                          <a:latin typeface="Cambria Math" panose="02040503050406030204" pitchFamily="18" charset="0"/>
                        </a:rPr>
                        <m:t>= </m:t>
                      </m:r>
                      <m:f>
                        <m:fPr>
                          <m:ctrlPr>
                            <a:rPr lang="en-US" sz="1900" i="1">
                              <a:latin typeface="Cambria Math" panose="02040503050406030204" pitchFamily="18" charset="0"/>
                            </a:rPr>
                          </m:ctrlPr>
                        </m:fPr>
                        <m:num>
                          <m:r>
                            <a:rPr lang="en-US" sz="1900" i="1">
                              <a:latin typeface="Cambria Math" panose="02040503050406030204" pitchFamily="18" charset="0"/>
                            </a:rPr>
                            <m:t>110</m:t>
                          </m:r>
                        </m:num>
                        <m:den>
                          <m:r>
                            <a:rPr lang="en-US" sz="1900" i="1">
                              <a:latin typeface="Cambria Math" panose="02040503050406030204" pitchFamily="18" charset="0"/>
                            </a:rPr>
                            <m:t>100</m:t>
                          </m:r>
                        </m:den>
                      </m:f>
                      <m:r>
                        <a:rPr lang="en-US" sz="1900" i="1">
                          <a:latin typeface="Cambria Math" panose="02040503050406030204" pitchFamily="18" charset="0"/>
                        </a:rPr>
                        <m:t>𝑥</m:t>
                      </m:r>
                      <m:r>
                        <a:rPr lang="en-US" sz="1900" i="1">
                          <a:latin typeface="Cambria Math" panose="02040503050406030204" pitchFamily="18" charset="0"/>
                        </a:rPr>
                        <m:t>10</m:t>
                      </m:r>
                      <m:r>
                        <a:rPr lang="en-US" sz="1900" i="1">
                          <a:latin typeface="Cambria Math" panose="02040503050406030204" pitchFamily="18" charset="0"/>
                        </a:rPr>
                        <m:t>𝑋</m:t>
                      </m:r>
                    </m:oMath>
                  </m:oMathPara>
                </a14:m>
                <a:endParaRPr lang="en-US" sz="1900" dirty="0"/>
              </a:p>
              <a:p>
                <a:pPr marL="914400" lvl="2" indent="0">
                  <a:buNone/>
                </a:pPr>
                <a:endParaRPr lang="en-US" sz="1900" dirty="0"/>
              </a:p>
              <a:p>
                <a:pPr marL="914400" lvl="2" indent="0">
                  <a:buNone/>
                </a:pPr>
                <a14:m>
                  <m:oMathPara xmlns:m="http://schemas.openxmlformats.org/officeDocument/2006/math">
                    <m:oMathParaPr>
                      <m:jc m:val="left"/>
                    </m:oMathParaPr>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𝐿𝐻𝑆</m:t>
                          </m:r>
                        </m:num>
                        <m:den>
                          <m:r>
                            <a:rPr lang="en-US" sz="1900" i="1">
                              <a:latin typeface="Cambria Math" panose="02040503050406030204" pitchFamily="18" charset="0"/>
                            </a:rPr>
                            <m:t>10</m:t>
                          </m:r>
                        </m:den>
                      </m:f>
                      <m:r>
                        <a:rPr lang="en-US" sz="1900" i="1">
                          <a:latin typeface="Cambria Math" panose="02040503050406030204" pitchFamily="18" charset="0"/>
                        </a:rPr>
                        <m:t>= </m:t>
                      </m:r>
                      <m:f>
                        <m:fPr>
                          <m:ctrlPr>
                            <a:rPr lang="en-US" sz="1900" i="1">
                              <a:latin typeface="Cambria Math" panose="02040503050406030204" pitchFamily="18" charset="0"/>
                            </a:rPr>
                          </m:ctrlPr>
                        </m:fPr>
                        <m:num>
                          <m:r>
                            <a:rPr lang="en-US" sz="1900" i="1">
                              <a:latin typeface="Cambria Math" panose="02040503050406030204" pitchFamily="18" charset="0"/>
                            </a:rPr>
                            <m:t>11</m:t>
                          </m:r>
                        </m:num>
                        <m:den>
                          <m:r>
                            <a:rPr lang="en-US" sz="1900" i="1">
                              <a:latin typeface="Cambria Math" panose="02040503050406030204" pitchFamily="18" charset="0"/>
                            </a:rPr>
                            <m:t>10</m:t>
                          </m:r>
                        </m:den>
                      </m:f>
                      <m:r>
                        <a:rPr lang="en-US" sz="1900" i="1">
                          <a:latin typeface="Cambria Math" panose="02040503050406030204" pitchFamily="18" charset="0"/>
                        </a:rPr>
                        <m:t>𝑋</m:t>
                      </m:r>
                    </m:oMath>
                  </m:oMathPara>
                </a14:m>
                <a:endParaRPr lang="en-US" sz="1900" dirty="0"/>
              </a:p>
              <a:p>
                <a:pPr marL="914400" lvl="2" indent="0">
                  <a:buNone/>
                </a:pPr>
                <a:endParaRPr lang="en-US" sz="1900" dirty="0"/>
              </a:p>
              <a:p>
                <a:pPr marL="914400" lvl="2" indent="0">
                  <a:buNone/>
                </a:pPr>
                <a14:m>
                  <m:oMathPara xmlns:m="http://schemas.openxmlformats.org/officeDocument/2006/math">
                    <m:oMathParaPr>
                      <m:jc m:val="left"/>
                    </m:oMathParaPr>
                    <m:oMath xmlns:m="http://schemas.openxmlformats.org/officeDocument/2006/math">
                      <m:r>
                        <a:rPr lang="en-US" sz="1900" i="1">
                          <a:latin typeface="Cambria Math" panose="02040503050406030204" pitchFamily="18" charset="0"/>
                        </a:rPr>
                        <m:t>𝐴𝑣𝑔</m:t>
                      </m:r>
                      <m:r>
                        <a:rPr lang="en-US" sz="1900" b="0" i="1" smtClean="0">
                          <a:latin typeface="Cambria Math" panose="02040503050406030204" pitchFamily="18" charset="0"/>
                        </a:rPr>
                        <m:t>.</m:t>
                      </m:r>
                      <m:r>
                        <a:rPr lang="en-US" sz="1900" i="1">
                          <a:latin typeface="Cambria Math" panose="02040503050406030204" pitchFamily="18" charset="0"/>
                        </a:rPr>
                        <m:t> </m:t>
                      </m:r>
                      <m:r>
                        <a:rPr lang="en-US" sz="1900" i="1">
                          <a:latin typeface="Cambria Math" panose="02040503050406030204" pitchFamily="18" charset="0"/>
                        </a:rPr>
                        <m:t>𝑖𝑠</m:t>
                      </m:r>
                      <m:r>
                        <a:rPr lang="en-US" sz="1900" i="1">
                          <a:latin typeface="Cambria Math" panose="02040503050406030204" pitchFamily="18" charset="0"/>
                        </a:rPr>
                        <m:t> </m:t>
                      </m:r>
                      <m:r>
                        <a:rPr lang="en-US" sz="1900" i="1">
                          <a:latin typeface="Cambria Math" panose="02040503050406030204" pitchFamily="18" charset="0"/>
                        </a:rPr>
                        <m:t>𝑖𝑛𝑐𝑟𝑒𝑎𝑠𝑒𝑑</m:t>
                      </m:r>
                      <m:r>
                        <a:rPr lang="en-US" sz="1900" i="1">
                          <a:latin typeface="Cambria Math" panose="02040503050406030204" pitchFamily="18" charset="0"/>
                        </a:rPr>
                        <m:t> </m:t>
                      </m:r>
                      <m:r>
                        <a:rPr lang="en-US" sz="1900" i="1">
                          <a:latin typeface="Cambria Math" panose="02040503050406030204" pitchFamily="18" charset="0"/>
                        </a:rPr>
                        <m:t>𝑏𝑦</m:t>
                      </m:r>
                      <m:r>
                        <a:rPr lang="en-US" sz="1900" i="1">
                          <a:latin typeface="Cambria Math" panose="02040503050406030204" pitchFamily="18" charset="0"/>
                        </a:rPr>
                        <m:t> 10%.</m:t>
                      </m:r>
                    </m:oMath>
                  </m:oMathPara>
                </a14:m>
                <a:endParaRPr lang="en-US" sz="1900"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1600" y="1348510"/>
                <a:ext cx="11979564" cy="5366326"/>
              </a:xfrm>
              <a:blipFill>
                <a:blip r:embed="rId2"/>
                <a:stretch>
                  <a:fillRect l="-458" r="-407"/>
                </a:stretch>
              </a:blipFill>
            </p:spPr>
            <p:txBody>
              <a:bodyPr/>
              <a:lstStyle/>
              <a:p>
                <a:r>
                  <a:rPr lang="en-IN">
                    <a:noFill/>
                  </a:rPr>
                  <a:t> </a:t>
                </a:r>
              </a:p>
            </p:txBody>
          </p:sp>
        </mc:Fallback>
      </mc:AlternateContent>
    </p:spTree>
    <p:extLst>
      <p:ext uri="{BB962C8B-B14F-4D97-AF65-F5344CB8AC3E}">
        <p14:creationId xmlns:p14="http://schemas.microsoft.com/office/powerpoint/2010/main" xmlns="" val="1821445801"/>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491" y="1505527"/>
            <a:ext cx="11841017" cy="5283199"/>
          </a:xfrm>
        </p:spPr>
        <p:txBody>
          <a:bodyPr>
            <a:normAutofit/>
          </a:bodyPr>
          <a:lstStyle/>
          <a:p>
            <a:pPr marL="0" lvl="0" indent="0">
              <a:buNone/>
            </a:pPr>
            <a:r>
              <a:rPr lang="en-US" dirty="0"/>
              <a:t>22) The avg. temperature of the town in the 1</a:t>
            </a:r>
            <a:r>
              <a:rPr lang="en-US" baseline="30000" dirty="0"/>
              <a:t>st</a:t>
            </a:r>
            <a:r>
              <a:rPr lang="en-US" dirty="0"/>
              <a:t> 4 days of a month was 58 degrees. The avg. for the 2</a:t>
            </a:r>
            <a:r>
              <a:rPr lang="en-US" baseline="30000" dirty="0"/>
              <a:t>nd</a:t>
            </a:r>
            <a:r>
              <a:rPr lang="en-US" dirty="0"/>
              <a:t>, 3</a:t>
            </a:r>
            <a:r>
              <a:rPr lang="en-US" baseline="30000" dirty="0"/>
              <a:t>rd</a:t>
            </a:r>
            <a:r>
              <a:rPr lang="en-US" dirty="0"/>
              <a:t>, 4</a:t>
            </a:r>
            <a:r>
              <a:rPr lang="en-US" baseline="30000" dirty="0"/>
              <a:t>th</a:t>
            </a:r>
            <a:r>
              <a:rPr lang="en-US" dirty="0"/>
              <a:t> &amp; 5</a:t>
            </a:r>
            <a:r>
              <a:rPr lang="en-US" baseline="30000" dirty="0"/>
              <a:t>th</a:t>
            </a:r>
            <a:r>
              <a:rPr lang="en-US" dirty="0"/>
              <a:t> days was 60 degrees. If the temperature of the 1</a:t>
            </a:r>
            <a:r>
              <a:rPr lang="en-US" baseline="30000" dirty="0"/>
              <a:t>st</a:t>
            </a:r>
            <a:r>
              <a:rPr lang="en-US" dirty="0"/>
              <a:t> &amp; 5</a:t>
            </a:r>
            <a:r>
              <a:rPr lang="en-US" baseline="30000" dirty="0"/>
              <a:t>th</a:t>
            </a:r>
            <a:r>
              <a:rPr lang="en-US" dirty="0"/>
              <a:t> days were in the ration 7:8, then what is the temp. on 5</a:t>
            </a:r>
            <a:r>
              <a:rPr lang="en-US" baseline="30000" dirty="0"/>
              <a:t>th</a:t>
            </a:r>
            <a:r>
              <a:rPr lang="en-US" dirty="0"/>
              <a:t> day?</a:t>
            </a:r>
          </a:p>
          <a:p>
            <a:pPr marL="0" lvl="0" indent="0">
              <a:buNone/>
            </a:pPr>
            <a:endParaRPr lang="en-US" dirty="0"/>
          </a:p>
          <a:p>
            <a:pPr marL="0" lvl="0" indent="0">
              <a:buNone/>
            </a:pPr>
            <a:r>
              <a:rPr lang="en-US" dirty="0"/>
              <a:t>Sol: 	</a:t>
            </a:r>
            <a:r>
              <a:rPr lang="en-US" sz="2400" dirty="0"/>
              <a:t>Sum of temperatures on 1</a:t>
            </a:r>
            <a:r>
              <a:rPr lang="en-US" sz="2400" baseline="30000" dirty="0"/>
              <a:t>s</a:t>
            </a:r>
            <a:r>
              <a:rPr lang="en-US" sz="2400" dirty="0"/>
              <a:t>t,…, 4</a:t>
            </a:r>
            <a:r>
              <a:rPr lang="en-US" sz="2400" baseline="30000" dirty="0"/>
              <a:t>th</a:t>
            </a:r>
            <a:r>
              <a:rPr lang="en-US" sz="2400" dirty="0"/>
              <a:t> days = 58x4 = 232deg ----- [1]</a:t>
            </a:r>
          </a:p>
          <a:p>
            <a:pPr marL="914400" lvl="2" indent="0">
              <a:buNone/>
            </a:pPr>
            <a:r>
              <a:rPr lang="en-US" sz="2400" dirty="0"/>
              <a:t>Sum of temperatures on 2</a:t>
            </a:r>
            <a:r>
              <a:rPr lang="en-US" sz="2400" baseline="30000" dirty="0"/>
              <a:t>nd</a:t>
            </a:r>
            <a:r>
              <a:rPr lang="en-US" sz="2400" dirty="0"/>
              <a:t> ,…, 5</a:t>
            </a:r>
            <a:r>
              <a:rPr lang="en-US" sz="2400" baseline="30000" dirty="0"/>
              <a:t>th</a:t>
            </a:r>
            <a:r>
              <a:rPr lang="en-US" sz="2400" dirty="0"/>
              <a:t> days = 60x4 = 240deg ----- [2]</a:t>
            </a:r>
          </a:p>
          <a:p>
            <a:pPr marL="914400" lvl="2" indent="0">
              <a:buNone/>
            </a:pPr>
            <a:r>
              <a:rPr lang="en-US" sz="2400" dirty="0"/>
              <a:t>Now, [2]-[1] = Temp. on 5</a:t>
            </a:r>
            <a:r>
              <a:rPr lang="en-US" sz="2400" baseline="30000" dirty="0"/>
              <a:t>th</a:t>
            </a:r>
            <a:r>
              <a:rPr lang="en-US" sz="2400" dirty="0"/>
              <a:t> day – Temp. on 1</a:t>
            </a:r>
            <a:r>
              <a:rPr lang="en-US" sz="2400" baseline="30000" dirty="0"/>
              <a:t>st</a:t>
            </a:r>
            <a:r>
              <a:rPr lang="en-US" sz="2400" dirty="0"/>
              <a:t> day = 8deg.</a:t>
            </a:r>
          </a:p>
          <a:p>
            <a:pPr marL="914400" lvl="2" indent="0">
              <a:buNone/>
            </a:pPr>
            <a:r>
              <a:rPr lang="en-US" sz="2400" dirty="0"/>
              <a:t>Let the temperature on 1</a:t>
            </a:r>
            <a:r>
              <a:rPr lang="en-US" sz="2400" baseline="30000" dirty="0"/>
              <a:t>st</a:t>
            </a:r>
            <a:r>
              <a:rPr lang="en-US" sz="2400" dirty="0"/>
              <a:t> and 5</a:t>
            </a:r>
            <a:r>
              <a:rPr lang="en-US" sz="2400" baseline="30000" dirty="0"/>
              <a:t>th</a:t>
            </a:r>
            <a:r>
              <a:rPr lang="en-US" sz="2400" dirty="0"/>
              <a:t> days be 7x &amp; 8x  degrees respectively. Then,</a:t>
            </a:r>
          </a:p>
          <a:p>
            <a:pPr marL="914400" lvl="2" indent="0">
              <a:buNone/>
            </a:pPr>
            <a:r>
              <a:rPr lang="en-US" sz="2400" dirty="0"/>
              <a:t>8x – 7x = 8 =&gt; x=8.</a:t>
            </a:r>
          </a:p>
          <a:p>
            <a:pPr marL="914400" lvl="2" indent="0">
              <a:buNone/>
            </a:pPr>
            <a:r>
              <a:rPr lang="en-US" sz="2400" dirty="0"/>
              <a:t>Therefore, on 5th day temp.= 8x = 64 degrees.</a:t>
            </a:r>
          </a:p>
          <a:p>
            <a:pPr marL="0" indent="0">
              <a:buNone/>
            </a:pPr>
            <a:endParaRPr lang="en-US" dirty="0"/>
          </a:p>
        </p:txBody>
      </p:sp>
    </p:spTree>
    <p:extLst>
      <p:ext uri="{BB962C8B-B14F-4D97-AF65-F5344CB8AC3E}">
        <p14:creationId xmlns:p14="http://schemas.microsoft.com/office/powerpoint/2010/main" xmlns="" val="2843712106"/>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20072" y="1625601"/>
            <a:ext cx="11970328" cy="5098472"/>
          </a:xfrm>
        </p:spPr>
        <p:txBody>
          <a:bodyPr>
            <a:normAutofit/>
          </a:bodyPr>
          <a:lstStyle/>
          <a:p>
            <a:pPr marL="0" lvl="0" indent="0" algn="just">
              <a:buNone/>
            </a:pPr>
            <a:r>
              <a:rPr lang="en-US" dirty="0"/>
              <a:t>23) The avg. weight of 3 men A, B &amp; C is 84kgs. Another man D joins the group and the avg. now becomes 80kgs. If another man E, whose weight is 3kgs more than that of D, replaces A, then the avg. weight of B,C,D,E becomes 79 kgs.  The weight of A is_____</a:t>
            </a:r>
          </a:p>
          <a:p>
            <a:pPr marL="0" lvl="0" indent="0" algn="just">
              <a:buNone/>
            </a:pPr>
            <a:endParaRPr lang="en-US" dirty="0"/>
          </a:p>
          <a:p>
            <a:pPr marL="0" lvl="0" indent="0" algn="just">
              <a:buNone/>
            </a:pPr>
            <a:r>
              <a:rPr lang="en-US" dirty="0"/>
              <a:t>Sol: 	</a:t>
            </a:r>
            <a:r>
              <a:rPr lang="en-US" sz="2000" dirty="0"/>
              <a:t>Let A, B, C, D, E represent their respective weights. Then,</a:t>
            </a:r>
          </a:p>
          <a:p>
            <a:pPr marL="914400" lvl="2" indent="0" algn="just">
              <a:buNone/>
            </a:pPr>
            <a:r>
              <a:rPr lang="en-US" sz="2000" dirty="0"/>
              <a:t>A+B+C = 84x3 = 252kgs----------[1]</a:t>
            </a:r>
          </a:p>
          <a:p>
            <a:pPr marL="914400" lvl="2" indent="0" algn="just">
              <a:buNone/>
            </a:pPr>
            <a:r>
              <a:rPr lang="en-US" sz="2000" dirty="0"/>
              <a:t>A+B+C+D = 80x4 = 320kgs---------[2]</a:t>
            </a:r>
          </a:p>
          <a:p>
            <a:pPr marL="914400" lvl="2" indent="0" algn="just">
              <a:buNone/>
            </a:pPr>
            <a:r>
              <a:rPr lang="en-US" sz="2000" dirty="0"/>
              <a:t>Therefore, D= [2]-[1]= 68 kgs</a:t>
            </a:r>
          </a:p>
          <a:p>
            <a:pPr marL="914400" lvl="2" indent="0" algn="just">
              <a:buNone/>
            </a:pPr>
            <a:r>
              <a:rPr lang="en-US" sz="2000" dirty="0"/>
              <a:t>E = (68+3)kg = 71kgs</a:t>
            </a:r>
          </a:p>
          <a:p>
            <a:pPr marL="914400" lvl="2" indent="0" algn="just">
              <a:buNone/>
            </a:pPr>
            <a:r>
              <a:rPr lang="en-US" sz="2000" dirty="0"/>
              <a:t>Now B+C+D+E = 79x4 = 316 kgs-----------[3]</a:t>
            </a:r>
          </a:p>
          <a:p>
            <a:pPr marL="914400" lvl="2" indent="0" algn="just">
              <a:buNone/>
            </a:pPr>
            <a:r>
              <a:rPr lang="en-US" sz="2000" dirty="0"/>
              <a:t>Now [2]-[3] = 320-316 = 4 kgs</a:t>
            </a:r>
          </a:p>
          <a:p>
            <a:pPr marL="914400" lvl="2" indent="0" algn="just">
              <a:buNone/>
            </a:pPr>
            <a:r>
              <a:rPr lang="en-US" sz="2000" dirty="0"/>
              <a:t>i.e., A-E = 4 =&gt; A=4+E</a:t>
            </a:r>
          </a:p>
          <a:p>
            <a:pPr marL="914400" lvl="2" indent="0" algn="just">
              <a:buNone/>
            </a:pPr>
            <a:r>
              <a:rPr lang="en-US" sz="2000" dirty="0"/>
              <a:t>Therefore, A=75 kgs.</a:t>
            </a:r>
          </a:p>
          <a:p>
            <a:pPr marL="0" indent="0" algn="just">
              <a:buNone/>
            </a:pPr>
            <a:endParaRPr lang="en-US" dirty="0"/>
          </a:p>
        </p:txBody>
      </p:sp>
    </p:spTree>
    <p:extLst>
      <p:ext uri="{BB962C8B-B14F-4D97-AF65-F5344CB8AC3E}">
        <p14:creationId xmlns:p14="http://schemas.microsoft.com/office/powerpoint/2010/main" xmlns="" val="186411522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2" end="2"/>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p:cTn id="21"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2"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3"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4" dur="1000"/>
                                        <p:tgtEl>
                                          <p:spTgt spid="4">
                                            <p:txEl>
                                              <p:pRg st="3" end="3"/>
                                            </p:txEl>
                                          </p:spTgt>
                                        </p:tgtEl>
                                      </p:cBhvr>
                                    </p:animEffect>
                                  </p:childTnLst>
                                </p:cTn>
                              </p:par>
                              <p:par>
                                <p:cTn id="25" presetID="3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p:cTn id="27"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30" dur="1000"/>
                                        <p:tgtEl>
                                          <p:spTgt spid="4">
                                            <p:txEl>
                                              <p:pRg st="4" end="4"/>
                                            </p:txEl>
                                          </p:spTgt>
                                        </p:tgtEl>
                                      </p:cBhvr>
                                    </p:animEffect>
                                  </p:childTnLst>
                                </p:cTn>
                              </p:par>
                              <p:par>
                                <p:cTn id="31" presetID="3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p:cTn id="33"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4"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35"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36" dur="1000"/>
                                        <p:tgtEl>
                                          <p:spTgt spid="4">
                                            <p:txEl>
                                              <p:pRg st="5" end="5"/>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 calcmode="lin" valueType="num">
                                      <p:cBhvr>
                                        <p:cTn id="39"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0"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41"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42" dur="1000"/>
                                        <p:tgtEl>
                                          <p:spTgt spid="4">
                                            <p:txEl>
                                              <p:pRg st="6" end="6"/>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 calcmode="lin" valueType="num">
                                      <p:cBhvr>
                                        <p:cTn id="45" dur="10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6" dur="1000" fill="hold"/>
                                        <p:tgtEl>
                                          <p:spTgt spid="4">
                                            <p:txEl>
                                              <p:pRg st="7" end="7"/>
                                            </p:txEl>
                                          </p:spTgt>
                                        </p:tgtEl>
                                        <p:attrNameLst>
                                          <p:attrName>ppt_h</p:attrName>
                                        </p:attrNameLst>
                                      </p:cBhvr>
                                      <p:tavLst>
                                        <p:tav tm="0">
                                          <p:val>
                                            <p:fltVal val="0"/>
                                          </p:val>
                                        </p:tav>
                                        <p:tav tm="100000">
                                          <p:val>
                                            <p:strVal val="#ppt_h"/>
                                          </p:val>
                                        </p:tav>
                                      </p:tavLst>
                                    </p:anim>
                                    <p:anim calcmode="lin" valueType="num">
                                      <p:cBhvr>
                                        <p:cTn id="47" dur="1000" fill="hold"/>
                                        <p:tgtEl>
                                          <p:spTgt spid="4">
                                            <p:txEl>
                                              <p:pRg st="7" end="7"/>
                                            </p:txEl>
                                          </p:spTgt>
                                        </p:tgtEl>
                                        <p:attrNameLst>
                                          <p:attrName>style.rotation</p:attrName>
                                        </p:attrNameLst>
                                      </p:cBhvr>
                                      <p:tavLst>
                                        <p:tav tm="0">
                                          <p:val>
                                            <p:fltVal val="90"/>
                                          </p:val>
                                        </p:tav>
                                        <p:tav tm="100000">
                                          <p:val>
                                            <p:fltVal val="0"/>
                                          </p:val>
                                        </p:tav>
                                      </p:tavLst>
                                    </p:anim>
                                    <p:animEffect transition="in" filter="fade">
                                      <p:cBhvr>
                                        <p:cTn id="48" dur="1000"/>
                                        <p:tgtEl>
                                          <p:spTgt spid="4">
                                            <p:txEl>
                                              <p:pRg st="7" end="7"/>
                                            </p:txEl>
                                          </p:spTgt>
                                        </p:tgtEl>
                                      </p:cBhvr>
                                    </p:animEffect>
                                  </p:childTnLst>
                                </p:cTn>
                              </p:par>
                              <p:par>
                                <p:cTn id="49" presetID="3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p:cTn id="51" dur="1000" fill="hold"/>
                                        <p:tgtEl>
                                          <p:spTgt spid="4">
                                            <p:txEl>
                                              <p:pRg st="8" end="8"/>
                                            </p:txEl>
                                          </p:spTgt>
                                        </p:tgtEl>
                                        <p:attrNameLst>
                                          <p:attrName>ppt_w</p:attrName>
                                        </p:attrNameLst>
                                      </p:cBhvr>
                                      <p:tavLst>
                                        <p:tav tm="0">
                                          <p:val>
                                            <p:fltVal val="0"/>
                                          </p:val>
                                        </p:tav>
                                        <p:tav tm="100000">
                                          <p:val>
                                            <p:strVal val="#ppt_w"/>
                                          </p:val>
                                        </p:tav>
                                      </p:tavLst>
                                    </p:anim>
                                    <p:anim calcmode="lin" valueType="num">
                                      <p:cBhvr>
                                        <p:cTn id="52" dur="1000" fill="hold"/>
                                        <p:tgtEl>
                                          <p:spTgt spid="4">
                                            <p:txEl>
                                              <p:pRg st="8" end="8"/>
                                            </p:txEl>
                                          </p:spTgt>
                                        </p:tgtEl>
                                        <p:attrNameLst>
                                          <p:attrName>ppt_h</p:attrName>
                                        </p:attrNameLst>
                                      </p:cBhvr>
                                      <p:tavLst>
                                        <p:tav tm="0">
                                          <p:val>
                                            <p:fltVal val="0"/>
                                          </p:val>
                                        </p:tav>
                                        <p:tav tm="100000">
                                          <p:val>
                                            <p:strVal val="#ppt_h"/>
                                          </p:val>
                                        </p:tav>
                                      </p:tavLst>
                                    </p:anim>
                                    <p:anim calcmode="lin" valueType="num">
                                      <p:cBhvr>
                                        <p:cTn id="53" dur="1000" fill="hold"/>
                                        <p:tgtEl>
                                          <p:spTgt spid="4">
                                            <p:txEl>
                                              <p:pRg st="8" end="8"/>
                                            </p:txEl>
                                          </p:spTgt>
                                        </p:tgtEl>
                                        <p:attrNameLst>
                                          <p:attrName>style.rotation</p:attrName>
                                        </p:attrNameLst>
                                      </p:cBhvr>
                                      <p:tavLst>
                                        <p:tav tm="0">
                                          <p:val>
                                            <p:fltVal val="90"/>
                                          </p:val>
                                        </p:tav>
                                        <p:tav tm="100000">
                                          <p:val>
                                            <p:fltVal val="0"/>
                                          </p:val>
                                        </p:tav>
                                      </p:tavLst>
                                    </p:anim>
                                    <p:animEffect transition="in" filter="fade">
                                      <p:cBhvr>
                                        <p:cTn id="54" dur="1000"/>
                                        <p:tgtEl>
                                          <p:spTgt spid="4">
                                            <p:txEl>
                                              <p:pRg st="8" end="8"/>
                                            </p:txEl>
                                          </p:spTgt>
                                        </p:tgtEl>
                                      </p:cBhvr>
                                    </p:animEffect>
                                  </p:childTnLst>
                                </p:cTn>
                              </p:par>
                              <p:par>
                                <p:cTn id="55" presetID="31" presetClass="entr" presetSubtype="0"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 calcmode="lin" valueType="num">
                                      <p:cBhvr>
                                        <p:cTn id="57" dur="1000" fill="hold"/>
                                        <p:tgtEl>
                                          <p:spTgt spid="4">
                                            <p:txEl>
                                              <p:pRg st="9" end="9"/>
                                            </p:txEl>
                                          </p:spTgt>
                                        </p:tgtEl>
                                        <p:attrNameLst>
                                          <p:attrName>ppt_w</p:attrName>
                                        </p:attrNameLst>
                                      </p:cBhvr>
                                      <p:tavLst>
                                        <p:tav tm="0">
                                          <p:val>
                                            <p:fltVal val="0"/>
                                          </p:val>
                                        </p:tav>
                                        <p:tav tm="100000">
                                          <p:val>
                                            <p:strVal val="#ppt_w"/>
                                          </p:val>
                                        </p:tav>
                                      </p:tavLst>
                                    </p:anim>
                                    <p:anim calcmode="lin" valueType="num">
                                      <p:cBhvr>
                                        <p:cTn id="58" dur="1000" fill="hold"/>
                                        <p:tgtEl>
                                          <p:spTgt spid="4">
                                            <p:txEl>
                                              <p:pRg st="9" end="9"/>
                                            </p:txEl>
                                          </p:spTgt>
                                        </p:tgtEl>
                                        <p:attrNameLst>
                                          <p:attrName>ppt_h</p:attrName>
                                        </p:attrNameLst>
                                      </p:cBhvr>
                                      <p:tavLst>
                                        <p:tav tm="0">
                                          <p:val>
                                            <p:fltVal val="0"/>
                                          </p:val>
                                        </p:tav>
                                        <p:tav tm="100000">
                                          <p:val>
                                            <p:strVal val="#ppt_h"/>
                                          </p:val>
                                        </p:tav>
                                      </p:tavLst>
                                    </p:anim>
                                    <p:anim calcmode="lin" valueType="num">
                                      <p:cBhvr>
                                        <p:cTn id="59" dur="1000" fill="hold"/>
                                        <p:tgtEl>
                                          <p:spTgt spid="4">
                                            <p:txEl>
                                              <p:pRg st="9" end="9"/>
                                            </p:txEl>
                                          </p:spTgt>
                                        </p:tgtEl>
                                        <p:attrNameLst>
                                          <p:attrName>style.rotation</p:attrName>
                                        </p:attrNameLst>
                                      </p:cBhvr>
                                      <p:tavLst>
                                        <p:tav tm="0">
                                          <p:val>
                                            <p:fltVal val="90"/>
                                          </p:val>
                                        </p:tav>
                                        <p:tav tm="100000">
                                          <p:val>
                                            <p:fltVal val="0"/>
                                          </p:val>
                                        </p:tav>
                                      </p:tavLst>
                                    </p:anim>
                                    <p:animEffect transition="in" filter="fade">
                                      <p:cBhvr>
                                        <p:cTn id="60" dur="1000"/>
                                        <p:tgtEl>
                                          <p:spTgt spid="4">
                                            <p:txEl>
                                              <p:pRg st="9" end="9"/>
                                            </p:txEl>
                                          </p:spTgt>
                                        </p:tgtEl>
                                      </p:cBhvr>
                                    </p:animEffect>
                                  </p:childTnLst>
                                </p:cTn>
                              </p:par>
                              <p:par>
                                <p:cTn id="61" presetID="31" presetClass="entr" presetSubtype="0" fill="hold" nodeType="with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 calcmode="lin" valueType="num">
                                      <p:cBhvr>
                                        <p:cTn id="63" dur="1000" fill="hold"/>
                                        <p:tgtEl>
                                          <p:spTgt spid="4">
                                            <p:txEl>
                                              <p:pRg st="10" end="10"/>
                                            </p:txEl>
                                          </p:spTgt>
                                        </p:tgtEl>
                                        <p:attrNameLst>
                                          <p:attrName>ppt_w</p:attrName>
                                        </p:attrNameLst>
                                      </p:cBhvr>
                                      <p:tavLst>
                                        <p:tav tm="0">
                                          <p:val>
                                            <p:fltVal val="0"/>
                                          </p:val>
                                        </p:tav>
                                        <p:tav tm="100000">
                                          <p:val>
                                            <p:strVal val="#ppt_w"/>
                                          </p:val>
                                        </p:tav>
                                      </p:tavLst>
                                    </p:anim>
                                    <p:anim calcmode="lin" valueType="num">
                                      <p:cBhvr>
                                        <p:cTn id="64" dur="1000" fill="hold"/>
                                        <p:tgtEl>
                                          <p:spTgt spid="4">
                                            <p:txEl>
                                              <p:pRg st="10" end="10"/>
                                            </p:txEl>
                                          </p:spTgt>
                                        </p:tgtEl>
                                        <p:attrNameLst>
                                          <p:attrName>ppt_h</p:attrName>
                                        </p:attrNameLst>
                                      </p:cBhvr>
                                      <p:tavLst>
                                        <p:tav tm="0">
                                          <p:val>
                                            <p:fltVal val="0"/>
                                          </p:val>
                                        </p:tav>
                                        <p:tav tm="100000">
                                          <p:val>
                                            <p:strVal val="#ppt_h"/>
                                          </p:val>
                                        </p:tav>
                                      </p:tavLst>
                                    </p:anim>
                                    <p:anim calcmode="lin" valueType="num">
                                      <p:cBhvr>
                                        <p:cTn id="65" dur="1000" fill="hold"/>
                                        <p:tgtEl>
                                          <p:spTgt spid="4">
                                            <p:txEl>
                                              <p:pRg st="10" end="10"/>
                                            </p:txEl>
                                          </p:spTgt>
                                        </p:tgtEl>
                                        <p:attrNameLst>
                                          <p:attrName>style.rotation</p:attrName>
                                        </p:attrNameLst>
                                      </p:cBhvr>
                                      <p:tavLst>
                                        <p:tav tm="0">
                                          <p:val>
                                            <p:fltVal val="90"/>
                                          </p:val>
                                        </p:tav>
                                        <p:tav tm="100000">
                                          <p:val>
                                            <p:fltVal val="0"/>
                                          </p:val>
                                        </p:tav>
                                      </p:tavLst>
                                    </p:anim>
                                    <p:animEffect transition="in" filter="fade">
                                      <p:cBhvr>
                                        <p:cTn id="66" dur="1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117828"/>
            <a:ext cx="8610600" cy="1293028"/>
          </a:xfrm>
        </p:spPr>
        <p:txBody>
          <a:bodyPr/>
          <a:lstStyle/>
          <a:p>
            <a:r>
              <a:rPr lang="en-US" dirty="0"/>
              <a:t>RATIO AND PROPORTION</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 y="1410856"/>
                <a:ext cx="11822545" cy="5313217"/>
              </a:xfrm>
            </p:spPr>
            <p:txBody>
              <a:bodyPr/>
              <a:lstStyle/>
              <a:p>
                <a:pPr marL="0" indent="0">
                  <a:buNone/>
                </a:pPr>
                <a:r>
                  <a:rPr lang="en-US" sz="2800" b="1" dirty="0"/>
                  <a:t>RATIO</a:t>
                </a:r>
                <a:r>
                  <a:rPr lang="en-US" sz="2800" dirty="0"/>
                  <a:t>:</a:t>
                </a:r>
              </a:p>
              <a:p>
                <a:r>
                  <a:rPr lang="en-US" sz="2400" dirty="0"/>
                  <a:t>The ratio of two quantities ‘a’ and ‘b’ in the same units, is the fraction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𝑏</m:t>
                        </m:r>
                      </m:den>
                    </m:f>
                    <m:r>
                      <a:rPr lang="en-US" sz="2400" i="1">
                        <a:latin typeface="Cambria Math" panose="02040503050406030204" pitchFamily="18" charset="0"/>
                      </a:rPr>
                      <m:t> </m:t>
                    </m:r>
                  </m:oMath>
                </a14:m>
                <a:r>
                  <a:rPr lang="en-US" sz="2400" dirty="0"/>
                  <a:t>and we write it as ‘a : b’.</a:t>
                </a:r>
              </a:p>
              <a:p>
                <a:r>
                  <a:rPr lang="en-US" sz="2400" dirty="0"/>
                  <a:t>In the ratio a:b, we call ‘a’ as the first term or antecedent and ‘b’, the second term or consequent.</a:t>
                </a:r>
              </a:p>
              <a:p>
                <a:pPr lvl="1"/>
                <a:r>
                  <a:rPr lang="en-US" sz="2400" dirty="0"/>
                  <a:t>Ex: The ratio 5:9 represents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5</m:t>
                        </m:r>
                      </m:num>
                      <m:den>
                        <m:r>
                          <a:rPr lang="en-US" sz="2400" i="1">
                            <a:latin typeface="Cambria Math" panose="02040503050406030204" pitchFamily="18" charset="0"/>
                          </a:rPr>
                          <m:t>9</m:t>
                        </m:r>
                      </m:den>
                    </m:f>
                  </m:oMath>
                </a14:m>
                <a:r>
                  <a:rPr lang="en-US" sz="2400" dirty="0"/>
                  <a:t> with antecedent = 5, consequent = 9.</a:t>
                </a:r>
              </a:p>
              <a:p>
                <a:pPr marL="457200" lvl="1" indent="0">
                  <a:buNone/>
                </a:pPr>
                <a:endParaRPr lang="en-US" sz="2400" dirty="0"/>
              </a:p>
              <a:p>
                <a:r>
                  <a:rPr lang="en-US" sz="2400" dirty="0"/>
                  <a:t>Rule: The multiplication or division of each term of ‘a’ ratio by the same non-zero number does not affect the ratio.</a:t>
                </a:r>
              </a:p>
              <a:p>
                <a:pPr lvl="1"/>
                <a:r>
                  <a:rPr lang="en-US" sz="2400" dirty="0"/>
                  <a:t>Ex: 4:5 = 8:10 = 12:15 etc. Also, 4:6 = 2:3</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 y="1410856"/>
                <a:ext cx="11822545" cy="5313217"/>
              </a:xfrm>
              <a:blipFill>
                <a:blip r:embed="rId2"/>
                <a:stretch>
                  <a:fillRect l="-1031" t="-1950"/>
                </a:stretch>
              </a:blipFill>
            </p:spPr>
            <p:txBody>
              <a:bodyPr/>
              <a:lstStyle/>
              <a:p>
                <a:r>
                  <a:rPr lang="en-US" dirty="0">
                    <a:noFill/>
                  </a:rPr>
                  <a:t> </a:t>
                </a:r>
              </a:p>
            </p:txBody>
          </p:sp>
        </mc:Fallback>
      </mc:AlternateContent>
    </p:spTree>
    <p:extLst>
      <p:ext uri="{BB962C8B-B14F-4D97-AF65-F5344CB8AC3E}">
        <p14:creationId xmlns:p14="http://schemas.microsoft.com/office/powerpoint/2010/main" xmlns="" val="363553535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plus(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nodeType="clickEffect">
                                  <p:stCondLst>
                                    <p:cond delay="0"/>
                                  </p:stCondLst>
                                  <p:childTnLst>
                                    <p:set>
                                      <p:cBhvr>
                                        <p:cTn id="18" dur="1" fill="hold">
                                          <p:stCondLst>
                                            <p:cond delay="0"/>
                                          </p:stCondLst>
                                        </p:cTn>
                                        <p:tgtEl>
                                          <p:spTgt spid="3">
                                            <p:txEl>
                                              <p:charRg st="2" end="2"/>
                                            </p:txEl>
                                          </p:spTgt>
                                        </p:tgtEl>
                                        <p:attrNameLst>
                                          <p:attrName>style.visibility</p:attrName>
                                        </p:attrNameLst>
                                      </p:cBhvr>
                                      <p:to>
                                        <p:strVal val="visible"/>
                                      </p:to>
                                    </p:set>
                                    <p:animEffect transition="in" filter="plus(in)">
                                      <p:cBhvr>
                                        <p:cTn id="19" dur="2000"/>
                                        <p:tgtEl>
                                          <p:spTgt spid="3">
                                            <p:txEl>
                                              <p:char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3">
                                            <p:txEl>
                                              <p:charRg st="2" end="2"/>
                                            </p:txEl>
                                          </p:spTgt>
                                        </p:tgtEl>
                                        <p:attrNameLst>
                                          <p:attrName>style.visibility</p:attrName>
                                        </p:attrNameLst>
                                      </p:cBhvr>
                                      <p:to>
                                        <p:strVal val="visible"/>
                                      </p:to>
                                    </p:set>
                                    <p:animEffect transition="in" filter="wheel(1)">
                                      <p:cBhvr>
                                        <p:cTn id="24" dur="2000"/>
                                        <p:tgtEl>
                                          <p:spTgt spid="3">
                                            <p:txEl>
                                              <p:char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charRg st="2" end="2"/>
                                            </p:txEl>
                                          </p:spTgt>
                                        </p:tgtEl>
                                        <p:attrNameLst>
                                          <p:attrName>style.visibility</p:attrName>
                                        </p:attrNameLst>
                                      </p:cBhvr>
                                      <p:to>
                                        <p:strVal val="visible"/>
                                      </p:to>
                                    </p:set>
                                    <p:animEffect transition="in" filter="randombar(horizontal)">
                                      <p:cBhvr>
                                        <p:cTn id="29" dur="500"/>
                                        <p:tgtEl>
                                          <p:spTgt spid="3">
                                            <p:txEl>
                                              <p:char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3">
                                            <p:txEl>
                                              <p:charRg st="2" end="2"/>
                                            </p:txEl>
                                          </p:spTgt>
                                        </p:tgtEl>
                                        <p:attrNameLst>
                                          <p:attrName>style.visibility</p:attrName>
                                        </p:attrNameLst>
                                      </p:cBhvr>
                                      <p:to>
                                        <p:strVal val="visible"/>
                                      </p:to>
                                    </p:set>
                                    <p:animEffect transition="in" filter="strips(downLeft)">
                                      <p:cBhvr>
                                        <p:cTn id="34" dur="500"/>
                                        <p:tgtEl>
                                          <p:spTgt spid="3">
                                            <p:txEl>
                                              <p:char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
                                            <p:txEl>
                                              <p:charRg st="2" end="2"/>
                                            </p:txEl>
                                          </p:spTgt>
                                        </p:tgtEl>
                                        <p:attrNameLst>
                                          <p:attrName>style.visibility</p:attrName>
                                        </p:attrNameLst>
                                      </p:cBhvr>
                                      <p:to>
                                        <p:strVal val="visible"/>
                                      </p:to>
                                    </p:set>
                                    <p:anim calcmode="lin" valueType="num">
                                      <p:cBhvr>
                                        <p:cTn id="39" dur="500" fill="hold"/>
                                        <p:tgtEl>
                                          <p:spTgt spid="3">
                                            <p:txEl>
                                              <p:charRg st="2" end="2"/>
                                            </p:txEl>
                                          </p:spTgt>
                                        </p:tgtEl>
                                        <p:attrNameLst>
                                          <p:attrName>ppt_w</p:attrName>
                                        </p:attrNameLst>
                                      </p:cBhvr>
                                      <p:tavLst>
                                        <p:tav tm="0">
                                          <p:val>
                                            <p:fltVal val="0"/>
                                          </p:val>
                                        </p:tav>
                                        <p:tav tm="100000">
                                          <p:val>
                                            <p:strVal val="#ppt_w"/>
                                          </p:val>
                                        </p:tav>
                                      </p:tavLst>
                                    </p:anim>
                                    <p:anim calcmode="lin" valueType="num">
                                      <p:cBhvr>
                                        <p:cTn id="40" dur="500" fill="hold"/>
                                        <p:tgtEl>
                                          <p:spTgt spid="3">
                                            <p:txEl>
                                              <p:charRg st="2" end="2"/>
                                            </p:txEl>
                                          </p:spTgt>
                                        </p:tgtEl>
                                        <p:attrNameLst>
                                          <p:attrName>ppt_h</p:attrName>
                                        </p:attrNameLst>
                                      </p:cBhvr>
                                      <p:tavLst>
                                        <p:tav tm="0">
                                          <p:val>
                                            <p:fltVal val="0"/>
                                          </p:val>
                                        </p:tav>
                                        <p:tav tm="100000">
                                          <p:val>
                                            <p:strVal val="#ppt_h"/>
                                          </p:val>
                                        </p:tav>
                                      </p:tavLst>
                                    </p:anim>
                                    <p:animEffect transition="in" filter="fade">
                                      <p:cBhvr>
                                        <p:cTn id="41" dur="500"/>
                                        <p:tgtEl>
                                          <p:spTgt spid="3">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01600" y="1422400"/>
                <a:ext cx="11979564" cy="5347855"/>
              </a:xfrm>
            </p:spPr>
            <p:txBody>
              <a:bodyPr/>
              <a:lstStyle/>
              <a:p>
                <a:pPr marL="0" indent="0">
                  <a:buNone/>
                </a:pPr>
                <a:r>
                  <a:rPr lang="en-US" sz="2400" b="1" dirty="0"/>
                  <a:t>PROPORTION: </a:t>
                </a:r>
              </a:p>
              <a:p>
                <a:r>
                  <a:rPr lang="en-US" sz="2400" dirty="0"/>
                  <a:t>The equality of two ratios is called proportion.</a:t>
                </a:r>
              </a:p>
              <a:p>
                <a:r>
                  <a:rPr lang="en-US" sz="2400" dirty="0"/>
                  <a:t>If a:b = c:d, we write, a:b::c:d and we say that </a:t>
                </a:r>
                <a:r>
                  <a:rPr lang="en-US" sz="2400" dirty="0" err="1"/>
                  <a:t>a,b,c,d</a:t>
                </a:r>
                <a:r>
                  <a:rPr lang="en-US" sz="2400" dirty="0"/>
                  <a:t> are in proportion.</a:t>
                </a:r>
              </a:p>
              <a:p>
                <a:r>
                  <a:rPr lang="en-US" sz="2400" dirty="0"/>
                  <a:t>Here ‘a’ &amp; ‘b’ are called Extremes, while b &amp; c are called mean terms.</a:t>
                </a:r>
              </a:p>
              <a:p>
                <a:r>
                  <a:rPr lang="en-US" sz="2400" dirty="0"/>
                  <a:t>Product of means = Product of extremes.</a:t>
                </a:r>
              </a:p>
              <a:p>
                <a:r>
                  <a:rPr lang="en-US" sz="2400" dirty="0"/>
                  <a:t>Thus, a:b :: c:d </a:t>
                </a:r>
                <a:r>
                  <a:rPr lang="en-US" sz="2400" dirty="0">
                    <a:sym typeface="Wingdings" panose="05000000000000000000" pitchFamily="2" charset="2"/>
                  </a:rPr>
                  <a:t></a:t>
                </a:r>
                <a:r>
                  <a:rPr lang="en-US" sz="2400" dirty="0"/>
                  <a:t> (</a:t>
                </a:r>
                <a:r>
                  <a:rPr lang="en-US" sz="2400" dirty="0" err="1"/>
                  <a:t>bxc</a:t>
                </a:r>
                <a:r>
                  <a:rPr lang="en-US" sz="2400" dirty="0"/>
                  <a:t>) = (</a:t>
                </a:r>
                <a:r>
                  <a:rPr lang="en-US" sz="2400" dirty="0" err="1"/>
                  <a:t>axd</a:t>
                </a:r>
                <a:r>
                  <a:rPr lang="en-US" sz="2400" dirty="0"/>
                  <a:t>).</a:t>
                </a:r>
              </a:p>
              <a:p>
                <a:pPr marL="0" indent="0">
                  <a:buNone/>
                </a:pPr>
                <a:endParaRPr lang="en-US" sz="2400" dirty="0"/>
              </a:p>
              <a:p>
                <a:pPr marL="0" indent="0">
                  <a:buNone/>
                </a:pPr>
                <a:r>
                  <a:rPr lang="en-US" sz="2400" b="1" dirty="0"/>
                  <a:t>Fourth Proportional</a:t>
                </a:r>
                <a:r>
                  <a:rPr lang="en-US" sz="2400" dirty="0"/>
                  <a:t>: If a:b =</a:t>
                </a:r>
                <a:r>
                  <a:rPr lang="en-US" sz="2400" dirty="0" err="1"/>
                  <a:t>c:d</a:t>
                </a:r>
                <a:r>
                  <a:rPr lang="en-US" sz="2400" dirty="0"/>
                  <a:t>, then d is called the fourth proportional to </a:t>
                </a:r>
                <a:r>
                  <a:rPr lang="en-US" sz="2400" dirty="0" err="1"/>
                  <a:t>a,b,c</a:t>
                </a:r>
                <a:r>
                  <a:rPr lang="en-US" sz="2400" dirty="0"/>
                  <a:t>.</a:t>
                </a:r>
              </a:p>
              <a:p>
                <a:pPr marL="0" indent="0">
                  <a:buNone/>
                </a:pPr>
                <a:r>
                  <a:rPr lang="en-US" sz="2400" b="1" dirty="0"/>
                  <a:t>Third Proportional</a:t>
                </a:r>
                <a:r>
                  <a:rPr lang="en-US" sz="2400" dirty="0"/>
                  <a:t>: If a:b = b:c, then c is called the third proportional to a &amp; b.</a:t>
                </a:r>
              </a:p>
              <a:p>
                <a:pPr marL="0" indent="0">
                  <a:buNone/>
                </a:pPr>
                <a:r>
                  <a:rPr lang="en-US" sz="2400" b="1" dirty="0"/>
                  <a:t>Mean proportional</a:t>
                </a:r>
                <a:r>
                  <a:rPr lang="en-US" sz="2400" dirty="0"/>
                  <a:t>: Mean proportional between ‘a’ &amp; ‘b’ is </a:t>
                </a:r>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𝑎𝑏</m:t>
                        </m:r>
                      </m:e>
                    </m:rad>
                  </m:oMath>
                </a14:m>
                <a:r>
                  <a:rPr lang="en-US" sz="2400" dirty="0"/>
                  <a: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1600" y="1422400"/>
                <a:ext cx="11979564" cy="5347855"/>
              </a:xfrm>
              <a:blipFill>
                <a:blip r:embed="rId2"/>
                <a:stretch>
                  <a:fillRect l="-814" t="-1595"/>
                </a:stretch>
              </a:blipFill>
            </p:spPr>
            <p:txBody>
              <a:bodyPr/>
              <a:lstStyle/>
              <a:p>
                <a:r>
                  <a:rPr lang="en-US">
                    <a:noFill/>
                  </a:rPr>
                  <a:t> </a:t>
                </a:r>
              </a:p>
            </p:txBody>
          </p:sp>
        </mc:Fallback>
      </mc:AlternateContent>
    </p:spTree>
    <p:extLst>
      <p:ext uri="{BB962C8B-B14F-4D97-AF65-F5344CB8AC3E}">
        <p14:creationId xmlns:p14="http://schemas.microsoft.com/office/powerpoint/2010/main" xmlns="" val="21276600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
                                            <p:txEl>
                                              <p:charRg st="2" end="2"/>
                                            </p:txEl>
                                          </p:spTgt>
                                        </p:tgtEl>
                                        <p:attrNameLst>
                                          <p:attrName>style.visibility</p:attrName>
                                        </p:attrNameLst>
                                      </p:cBhvr>
                                      <p:to>
                                        <p:strVal val="visible"/>
                                      </p:to>
                                    </p:set>
                                    <p:anim calcmode="lin" valueType="num">
                                      <p:cBhvr>
                                        <p:cTn id="12" dur="500" fill="hold"/>
                                        <p:tgtEl>
                                          <p:spTgt spid="3">
                                            <p:txEl>
                                              <p:char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charRg st="2" end="2"/>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3">
                                            <p:txEl>
                                              <p:charRg st="2" end="2"/>
                                            </p:txEl>
                                          </p:spTgt>
                                        </p:tgtEl>
                                        <p:attrNameLst>
                                          <p:attrName>style.visibility</p:attrName>
                                        </p:attrNameLst>
                                      </p:cBhvr>
                                      <p:to>
                                        <p:strVal val="visible"/>
                                      </p:to>
                                    </p:set>
                                    <p:anim calcmode="lin" valueType="num">
                                      <p:cBhvr>
                                        <p:cTn id="16" dur="500" fill="hold"/>
                                        <p:tgtEl>
                                          <p:spTgt spid="3">
                                            <p:txEl>
                                              <p:charRg st="2" end="2"/>
                                            </p:txEl>
                                          </p:spTgt>
                                        </p:tgtEl>
                                        <p:attrNameLst>
                                          <p:attrName>ppt_w</p:attrName>
                                        </p:attrNameLst>
                                      </p:cBhvr>
                                      <p:tavLst>
                                        <p:tav tm="0">
                                          <p:val>
                                            <p:fltVal val="0"/>
                                          </p:val>
                                        </p:tav>
                                        <p:tav tm="100000">
                                          <p:val>
                                            <p:strVal val="#ppt_w"/>
                                          </p:val>
                                        </p:tav>
                                      </p:tavLst>
                                    </p:anim>
                                    <p:anim calcmode="lin" valueType="num">
                                      <p:cBhvr>
                                        <p:cTn id="17" dur="500" fill="hold"/>
                                        <p:tgtEl>
                                          <p:spTgt spid="3">
                                            <p:txEl>
                                              <p:charRg st="2" end="2"/>
                                            </p:txEl>
                                          </p:spTgt>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3">
                                            <p:txEl>
                                              <p:charRg st="2" end="2"/>
                                            </p:txEl>
                                          </p:spTgt>
                                        </p:tgtEl>
                                        <p:attrNameLst>
                                          <p:attrName>style.visibility</p:attrName>
                                        </p:attrNameLst>
                                      </p:cBhvr>
                                      <p:to>
                                        <p:strVal val="visible"/>
                                      </p:to>
                                    </p:set>
                                    <p:anim calcmode="lin" valueType="num">
                                      <p:cBhvr>
                                        <p:cTn id="20" dur="500" fill="hold"/>
                                        <p:tgtEl>
                                          <p:spTgt spid="3">
                                            <p:txEl>
                                              <p:charRg st="2" end="2"/>
                                            </p:txEl>
                                          </p:spTgt>
                                        </p:tgtEl>
                                        <p:attrNameLst>
                                          <p:attrName>ppt_w</p:attrName>
                                        </p:attrNameLst>
                                      </p:cBhvr>
                                      <p:tavLst>
                                        <p:tav tm="0">
                                          <p:val>
                                            <p:fltVal val="0"/>
                                          </p:val>
                                        </p:tav>
                                        <p:tav tm="100000">
                                          <p:val>
                                            <p:strVal val="#ppt_w"/>
                                          </p:val>
                                        </p:tav>
                                      </p:tavLst>
                                    </p:anim>
                                    <p:anim calcmode="lin" valueType="num">
                                      <p:cBhvr>
                                        <p:cTn id="21" dur="500" fill="hold"/>
                                        <p:tgtEl>
                                          <p:spTgt spid="3">
                                            <p:txEl>
                                              <p:charRg st="2" end="2"/>
                                            </p:txEl>
                                          </p:spTgt>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3">
                                            <p:txEl>
                                              <p:charRg st="2" end="2"/>
                                            </p:txEl>
                                          </p:spTgt>
                                        </p:tgtEl>
                                        <p:attrNameLst>
                                          <p:attrName>style.visibility</p:attrName>
                                        </p:attrNameLst>
                                      </p:cBhvr>
                                      <p:to>
                                        <p:strVal val="visible"/>
                                      </p:to>
                                    </p:set>
                                    <p:anim calcmode="lin" valueType="num">
                                      <p:cBhvr>
                                        <p:cTn id="24" dur="500" fill="hold"/>
                                        <p:tgtEl>
                                          <p:spTgt spid="3">
                                            <p:txEl>
                                              <p:char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charRg st="2" end="2"/>
                                            </p:txEl>
                                          </p:spTgt>
                                        </p:tgtEl>
                                        <p:attrNameLst>
                                          <p:attrName>ppt_h</p:attrName>
                                        </p:attrNameLst>
                                      </p:cBhvr>
                                      <p:tavLst>
                                        <p:tav tm="0">
                                          <p:val>
                                            <p:flt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3">
                                            <p:txEl>
                                              <p:charRg st="2" end="2"/>
                                            </p:txEl>
                                          </p:spTgt>
                                        </p:tgtEl>
                                        <p:attrNameLst>
                                          <p:attrName>style.visibility</p:attrName>
                                        </p:attrNameLst>
                                      </p:cBhvr>
                                      <p:to>
                                        <p:strVal val="visible"/>
                                      </p:to>
                                    </p:set>
                                    <p:anim calcmode="lin" valueType="num">
                                      <p:cBhvr>
                                        <p:cTn id="28" dur="500" fill="hold"/>
                                        <p:tgtEl>
                                          <p:spTgt spid="3">
                                            <p:txEl>
                                              <p:char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charRg st="2" end="2"/>
                                            </p:txEl>
                                          </p:spTgt>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3">
                                            <p:txEl>
                                              <p:charRg st="2" end="2"/>
                                            </p:txEl>
                                          </p:spTgt>
                                        </p:tgtEl>
                                        <p:attrNameLst>
                                          <p:attrName>style.visibility</p:attrName>
                                        </p:attrNameLst>
                                      </p:cBhvr>
                                      <p:to>
                                        <p:strVal val="visible"/>
                                      </p:to>
                                    </p:set>
                                    <p:animEffect transition="in" filter="wipe(down)">
                                      <p:cBhvr>
                                        <p:cTn id="34" dur="580">
                                          <p:stCondLst>
                                            <p:cond delay="0"/>
                                          </p:stCondLst>
                                        </p:cTn>
                                        <p:tgtEl>
                                          <p:spTgt spid="3">
                                            <p:txEl>
                                              <p:charRg st="2" end="2"/>
                                            </p:txEl>
                                          </p:spTgt>
                                        </p:tgtEl>
                                      </p:cBhvr>
                                    </p:animEffect>
                                    <p:anim calcmode="lin" valueType="num">
                                      <p:cBhvr>
                                        <p:cTn id="35" dur="1822" tmFilter="0,0; 0.14,0.36; 0.43,0.73; 0.71,0.91; 1.0,1.0">
                                          <p:stCondLst>
                                            <p:cond delay="0"/>
                                          </p:stCondLst>
                                        </p:cTn>
                                        <p:tgtEl>
                                          <p:spTgt spid="3">
                                            <p:txEl>
                                              <p:charRg st="2" end="2"/>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
                                            <p:txEl>
                                              <p:charRg st="2" end="2"/>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
                                            <p:txEl>
                                              <p:charRg st="2" end="2"/>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
                                            <p:txEl>
                                              <p:charRg st="2" end="2"/>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
                                            <p:txEl>
                                              <p:charRg st="2" end="2"/>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3">
                                            <p:txEl>
                                              <p:charRg st="2" end="2"/>
                                            </p:txEl>
                                          </p:spTgt>
                                        </p:tgtEl>
                                      </p:cBhvr>
                                      <p:to x="100000" y="60000"/>
                                    </p:animScale>
                                    <p:animScale>
                                      <p:cBhvr>
                                        <p:cTn id="41" dur="166" decel="50000">
                                          <p:stCondLst>
                                            <p:cond delay="676"/>
                                          </p:stCondLst>
                                        </p:cTn>
                                        <p:tgtEl>
                                          <p:spTgt spid="3">
                                            <p:txEl>
                                              <p:charRg st="2" end="2"/>
                                            </p:txEl>
                                          </p:spTgt>
                                        </p:tgtEl>
                                      </p:cBhvr>
                                      <p:to x="100000" y="100000"/>
                                    </p:animScale>
                                    <p:animScale>
                                      <p:cBhvr>
                                        <p:cTn id="42" dur="26">
                                          <p:stCondLst>
                                            <p:cond delay="1312"/>
                                          </p:stCondLst>
                                        </p:cTn>
                                        <p:tgtEl>
                                          <p:spTgt spid="3">
                                            <p:txEl>
                                              <p:charRg st="2" end="2"/>
                                            </p:txEl>
                                          </p:spTgt>
                                        </p:tgtEl>
                                      </p:cBhvr>
                                      <p:to x="100000" y="80000"/>
                                    </p:animScale>
                                    <p:animScale>
                                      <p:cBhvr>
                                        <p:cTn id="43" dur="166" decel="50000">
                                          <p:stCondLst>
                                            <p:cond delay="1338"/>
                                          </p:stCondLst>
                                        </p:cTn>
                                        <p:tgtEl>
                                          <p:spTgt spid="3">
                                            <p:txEl>
                                              <p:charRg st="2" end="2"/>
                                            </p:txEl>
                                          </p:spTgt>
                                        </p:tgtEl>
                                      </p:cBhvr>
                                      <p:to x="100000" y="100000"/>
                                    </p:animScale>
                                    <p:animScale>
                                      <p:cBhvr>
                                        <p:cTn id="44" dur="26">
                                          <p:stCondLst>
                                            <p:cond delay="1642"/>
                                          </p:stCondLst>
                                        </p:cTn>
                                        <p:tgtEl>
                                          <p:spTgt spid="3">
                                            <p:txEl>
                                              <p:charRg st="2" end="2"/>
                                            </p:txEl>
                                          </p:spTgt>
                                        </p:tgtEl>
                                      </p:cBhvr>
                                      <p:to x="100000" y="90000"/>
                                    </p:animScale>
                                    <p:animScale>
                                      <p:cBhvr>
                                        <p:cTn id="45" dur="166" decel="50000">
                                          <p:stCondLst>
                                            <p:cond delay="1668"/>
                                          </p:stCondLst>
                                        </p:cTn>
                                        <p:tgtEl>
                                          <p:spTgt spid="3">
                                            <p:txEl>
                                              <p:charRg st="2" end="2"/>
                                            </p:txEl>
                                          </p:spTgt>
                                        </p:tgtEl>
                                      </p:cBhvr>
                                      <p:to x="100000" y="100000"/>
                                    </p:animScale>
                                    <p:animScale>
                                      <p:cBhvr>
                                        <p:cTn id="46" dur="26">
                                          <p:stCondLst>
                                            <p:cond delay="1808"/>
                                          </p:stCondLst>
                                        </p:cTn>
                                        <p:tgtEl>
                                          <p:spTgt spid="3">
                                            <p:txEl>
                                              <p:charRg st="2" end="2"/>
                                            </p:txEl>
                                          </p:spTgt>
                                        </p:tgtEl>
                                      </p:cBhvr>
                                      <p:to x="100000" y="95000"/>
                                    </p:animScale>
                                    <p:animScale>
                                      <p:cBhvr>
                                        <p:cTn id="47" dur="166" decel="50000">
                                          <p:stCondLst>
                                            <p:cond delay="1834"/>
                                          </p:stCondLst>
                                        </p:cTn>
                                        <p:tgtEl>
                                          <p:spTgt spid="3">
                                            <p:txEl>
                                              <p:charRg st="2" end="2"/>
                                            </p:txEl>
                                          </p:spTgt>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3">
                                            <p:txEl>
                                              <p:charRg st="2" end="2"/>
                                            </p:txEl>
                                          </p:spTgt>
                                        </p:tgtEl>
                                        <p:attrNameLst>
                                          <p:attrName>style.visibility</p:attrName>
                                        </p:attrNameLst>
                                      </p:cBhvr>
                                      <p:to>
                                        <p:strVal val="visible"/>
                                      </p:to>
                                    </p:set>
                                    <p:animEffect transition="in" filter="wipe(down)">
                                      <p:cBhvr>
                                        <p:cTn id="52" dur="580">
                                          <p:stCondLst>
                                            <p:cond delay="0"/>
                                          </p:stCondLst>
                                        </p:cTn>
                                        <p:tgtEl>
                                          <p:spTgt spid="3">
                                            <p:txEl>
                                              <p:charRg st="2" end="2"/>
                                            </p:txEl>
                                          </p:spTgt>
                                        </p:tgtEl>
                                      </p:cBhvr>
                                    </p:animEffect>
                                    <p:anim calcmode="lin" valueType="num">
                                      <p:cBhvr>
                                        <p:cTn id="53" dur="1822" tmFilter="0,0; 0.14,0.36; 0.43,0.73; 0.71,0.91; 1.0,1.0">
                                          <p:stCondLst>
                                            <p:cond delay="0"/>
                                          </p:stCondLst>
                                        </p:cTn>
                                        <p:tgtEl>
                                          <p:spTgt spid="3">
                                            <p:txEl>
                                              <p:charRg st="2" end="2"/>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
                                            <p:txEl>
                                              <p:charRg st="2" end="2"/>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
                                            <p:txEl>
                                              <p:charRg st="2" end="2"/>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
                                            <p:txEl>
                                              <p:charRg st="2" end="2"/>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
                                            <p:txEl>
                                              <p:charRg st="2" end="2"/>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3">
                                            <p:txEl>
                                              <p:charRg st="2" end="2"/>
                                            </p:txEl>
                                          </p:spTgt>
                                        </p:tgtEl>
                                      </p:cBhvr>
                                      <p:to x="100000" y="60000"/>
                                    </p:animScale>
                                    <p:animScale>
                                      <p:cBhvr>
                                        <p:cTn id="59" dur="166" decel="50000">
                                          <p:stCondLst>
                                            <p:cond delay="676"/>
                                          </p:stCondLst>
                                        </p:cTn>
                                        <p:tgtEl>
                                          <p:spTgt spid="3">
                                            <p:txEl>
                                              <p:charRg st="2" end="2"/>
                                            </p:txEl>
                                          </p:spTgt>
                                        </p:tgtEl>
                                      </p:cBhvr>
                                      <p:to x="100000" y="100000"/>
                                    </p:animScale>
                                    <p:animScale>
                                      <p:cBhvr>
                                        <p:cTn id="60" dur="26">
                                          <p:stCondLst>
                                            <p:cond delay="1312"/>
                                          </p:stCondLst>
                                        </p:cTn>
                                        <p:tgtEl>
                                          <p:spTgt spid="3">
                                            <p:txEl>
                                              <p:charRg st="2" end="2"/>
                                            </p:txEl>
                                          </p:spTgt>
                                        </p:tgtEl>
                                      </p:cBhvr>
                                      <p:to x="100000" y="80000"/>
                                    </p:animScale>
                                    <p:animScale>
                                      <p:cBhvr>
                                        <p:cTn id="61" dur="166" decel="50000">
                                          <p:stCondLst>
                                            <p:cond delay="1338"/>
                                          </p:stCondLst>
                                        </p:cTn>
                                        <p:tgtEl>
                                          <p:spTgt spid="3">
                                            <p:txEl>
                                              <p:charRg st="2" end="2"/>
                                            </p:txEl>
                                          </p:spTgt>
                                        </p:tgtEl>
                                      </p:cBhvr>
                                      <p:to x="100000" y="100000"/>
                                    </p:animScale>
                                    <p:animScale>
                                      <p:cBhvr>
                                        <p:cTn id="62" dur="26">
                                          <p:stCondLst>
                                            <p:cond delay="1642"/>
                                          </p:stCondLst>
                                        </p:cTn>
                                        <p:tgtEl>
                                          <p:spTgt spid="3">
                                            <p:txEl>
                                              <p:charRg st="2" end="2"/>
                                            </p:txEl>
                                          </p:spTgt>
                                        </p:tgtEl>
                                      </p:cBhvr>
                                      <p:to x="100000" y="90000"/>
                                    </p:animScale>
                                    <p:animScale>
                                      <p:cBhvr>
                                        <p:cTn id="63" dur="166" decel="50000">
                                          <p:stCondLst>
                                            <p:cond delay="1668"/>
                                          </p:stCondLst>
                                        </p:cTn>
                                        <p:tgtEl>
                                          <p:spTgt spid="3">
                                            <p:txEl>
                                              <p:charRg st="2" end="2"/>
                                            </p:txEl>
                                          </p:spTgt>
                                        </p:tgtEl>
                                      </p:cBhvr>
                                      <p:to x="100000" y="100000"/>
                                    </p:animScale>
                                    <p:animScale>
                                      <p:cBhvr>
                                        <p:cTn id="64" dur="26">
                                          <p:stCondLst>
                                            <p:cond delay="1808"/>
                                          </p:stCondLst>
                                        </p:cTn>
                                        <p:tgtEl>
                                          <p:spTgt spid="3">
                                            <p:txEl>
                                              <p:charRg st="2" end="2"/>
                                            </p:txEl>
                                          </p:spTgt>
                                        </p:tgtEl>
                                      </p:cBhvr>
                                      <p:to x="100000" y="95000"/>
                                    </p:animScale>
                                    <p:animScale>
                                      <p:cBhvr>
                                        <p:cTn id="65" dur="166" decel="50000">
                                          <p:stCondLst>
                                            <p:cond delay="1834"/>
                                          </p:stCondLst>
                                        </p:cTn>
                                        <p:tgtEl>
                                          <p:spTgt spid="3">
                                            <p:txEl>
                                              <p:charRg st="2" end="2"/>
                                            </p:txEl>
                                          </p:spTgt>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26" presetClass="entr" presetSubtype="0" fill="hold" nodeType="clickEffect">
                                  <p:stCondLst>
                                    <p:cond delay="0"/>
                                  </p:stCondLst>
                                  <p:childTnLst>
                                    <p:set>
                                      <p:cBhvr>
                                        <p:cTn id="69" dur="1" fill="hold">
                                          <p:stCondLst>
                                            <p:cond delay="0"/>
                                          </p:stCondLst>
                                        </p:cTn>
                                        <p:tgtEl>
                                          <p:spTgt spid="3">
                                            <p:txEl>
                                              <p:charRg st="2" end="2"/>
                                            </p:txEl>
                                          </p:spTgt>
                                        </p:tgtEl>
                                        <p:attrNameLst>
                                          <p:attrName>style.visibility</p:attrName>
                                        </p:attrNameLst>
                                      </p:cBhvr>
                                      <p:to>
                                        <p:strVal val="visible"/>
                                      </p:to>
                                    </p:set>
                                    <p:animEffect transition="in" filter="wipe(down)">
                                      <p:cBhvr>
                                        <p:cTn id="70" dur="580">
                                          <p:stCondLst>
                                            <p:cond delay="0"/>
                                          </p:stCondLst>
                                        </p:cTn>
                                        <p:tgtEl>
                                          <p:spTgt spid="3">
                                            <p:txEl>
                                              <p:charRg st="2" end="2"/>
                                            </p:txEl>
                                          </p:spTgt>
                                        </p:tgtEl>
                                      </p:cBhvr>
                                    </p:animEffect>
                                    <p:anim calcmode="lin" valueType="num">
                                      <p:cBhvr>
                                        <p:cTn id="71" dur="1822" tmFilter="0,0; 0.14,0.36; 0.43,0.73; 0.71,0.91; 1.0,1.0">
                                          <p:stCondLst>
                                            <p:cond delay="0"/>
                                          </p:stCondLst>
                                        </p:cTn>
                                        <p:tgtEl>
                                          <p:spTgt spid="3">
                                            <p:txEl>
                                              <p:charRg st="2" end="2"/>
                                            </p:txEl>
                                          </p:spTgt>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3">
                                            <p:txEl>
                                              <p:charRg st="2" end="2"/>
                                            </p:txEl>
                                          </p:spTgt>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3">
                                            <p:txEl>
                                              <p:charRg st="2" end="2"/>
                                            </p:txEl>
                                          </p:spTgt>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3">
                                            <p:txEl>
                                              <p:charRg st="2" end="2"/>
                                            </p:txEl>
                                          </p:spTgt>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3">
                                            <p:txEl>
                                              <p:charRg st="2" end="2"/>
                                            </p:txEl>
                                          </p:spTgt>
                                        </p:tgtEl>
                                        <p:attrNameLst>
                                          <p:attrName>ppt_y</p:attrName>
                                        </p:attrNameLst>
                                      </p:cBhvr>
                                      <p:tavLst>
                                        <p:tav tm="0" fmla="#ppt_y-sin(pi*$)/81">
                                          <p:val>
                                            <p:fltVal val="0"/>
                                          </p:val>
                                        </p:tav>
                                        <p:tav tm="100000">
                                          <p:val>
                                            <p:fltVal val="1"/>
                                          </p:val>
                                        </p:tav>
                                      </p:tavLst>
                                    </p:anim>
                                    <p:animScale>
                                      <p:cBhvr>
                                        <p:cTn id="76" dur="26">
                                          <p:stCondLst>
                                            <p:cond delay="650"/>
                                          </p:stCondLst>
                                        </p:cTn>
                                        <p:tgtEl>
                                          <p:spTgt spid="3">
                                            <p:txEl>
                                              <p:charRg st="2" end="2"/>
                                            </p:txEl>
                                          </p:spTgt>
                                        </p:tgtEl>
                                      </p:cBhvr>
                                      <p:to x="100000" y="60000"/>
                                    </p:animScale>
                                    <p:animScale>
                                      <p:cBhvr>
                                        <p:cTn id="77" dur="166" decel="50000">
                                          <p:stCondLst>
                                            <p:cond delay="676"/>
                                          </p:stCondLst>
                                        </p:cTn>
                                        <p:tgtEl>
                                          <p:spTgt spid="3">
                                            <p:txEl>
                                              <p:charRg st="2" end="2"/>
                                            </p:txEl>
                                          </p:spTgt>
                                        </p:tgtEl>
                                      </p:cBhvr>
                                      <p:to x="100000" y="100000"/>
                                    </p:animScale>
                                    <p:animScale>
                                      <p:cBhvr>
                                        <p:cTn id="78" dur="26">
                                          <p:stCondLst>
                                            <p:cond delay="1312"/>
                                          </p:stCondLst>
                                        </p:cTn>
                                        <p:tgtEl>
                                          <p:spTgt spid="3">
                                            <p:txEl>
                                              <p:charRg st="2" end="2"/>
                                            </p:txEl>
                                          </p:spTgt>
                                        </p:tgtEl>
                                      </p:cBhvr>
                                      <p:to x="100000" y="80000"/>
                                    </p:animScale>
                                    <p:animScale>
                                      <p:cBhvr>
                                        <p:cTn id="79" dur="166" decel="50000">
                                          <p:stCondLst>
                                            <p:cond delay="1338"/>
                                          </p:stCondLst>
                                        </p:cTn>
                                        <p:tgtEl>
                                          <p:spTgt spid="3">
                                            <p:txEl>
                                              <p:charRg st="2" end="2"/>
                                            </p:txEl>
                                          </p:spTgt>
                                        </p:tgtEl>
                                      </p:cBhvr>
                                      <p:to x="100000" y="100000"/>
                                    </p:animScale>
                                    <p:animScale>
                                      <p:cBhvr>
                                        <p:cTn id="80" dur="26">
                                          <p:stCondLst>
                                            <p:cond delay="1642"/>
                                          </p:stCondLst>
                                        </p:cTn>
                                        <p:tgtEl>
                                          <p:spTgt spid="3">
                                            <p:txEl>
                                              <p:charRg st="2" end="2"/>
                                            </p:txEl>
                                          </p:spTgt>
                                        </p:tgtEl>
                                      </p:cBhvr>
                                      <p:to x="100000" y="90000"/>
                                    </p:animScale>
                                    <p:animScale>
                                      <p:cBhvr>
                                        <p:cTn id="81" dur="166" decel="50000">
                                          <p:stCondLst>
                                            <p:cond delay="1668"/>
                                          </p:stCondLst>
                                        </p:cTn>
                                        <p:tgtEl>
                                          <p:spTgt spid="3">
                                            <p:txEl>
                                              <p:charRg st="2" end="2"/>
                                            </p:txEl>
                                          </p:spTgt>
                                        </p:tgtEl>
                                      </p:cBhvr>
                                      <p:to x="100000" y="100000"/>
                                    </p:animScale>
                                    <p:animScale>
                                      <p:cBhvr>
                                        <p:cTn id="82" dur="26">
                                          <p:stCondLst>
                                            <p:cond delay="1808"/>
                                          </p:stCondLst>
                                        </p:cTn>
                                        <p:tgtEl>
                                          <p:spTgt spid="3">
                                            <p:txEl>
                                              <p:charRg st="2" end="2"/>
                                            </p:txEl>
                                          </p:spTgt>
                                        </p:tgtEl>
                                      </p:cBhvr>
                                      <p:to x="100000" y="95000"/>
                                    </p:animScale>
                                    <p:animScale>
                                      <p:cBhvr>
                                        <p:cTn id="83" dur="166" decel="50000">
                                          <p:stCondLst>
                                            <p:cond delay="1834"/>
                                          </p:stCondLst>
                                        </p:cTn>
                                        <p:tgtEl>
                                          <p:spTgt spid="3">
                                            <p:txEl>
                                              <p:char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533463"/>
            <a:ext cx="8610600" cy="741154"/>
          </a:xfrm>
        </p:spPr>
        <p:txBody>
          <a:bodyPr>
            <a:normAutofit/>
          </a:bodyPr>
          <a:lstStyle/>
          <a:p>
            <a:r>
              <a:rPr lang="en-US" dirty="0"/>
              <a:t>problems</a:t>
            </a: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29309" y="1524000"/>
                <a:ext cx="11961091" cy="5237018"/>
              </a:xfrm>
            </p:spPr>
            <p:txBody>
              <a:bodyPr>
                <a:normAutofit fontScale="70000" lnSpcReduction="20000"/>
              </a:bodyPr>
              <a:lstStyle/>
              <a:p>
                <a:pPr marL="0" lvl="0" indent="0">
                  <a:buNone/>
                </a:pPr>
                <a:r>
                  <a:rPr lang="en-US" dirty="0"/>
                  <a:t>1) If a : b = 5 : 9 &amp; b : c = 4 : 7, find  a : b : c?</a:t>
                </a:r>
              </a:p>
              <a:p>
                <a:pPr marL="0" indent="0">
                  <a:buNone/>
                </a:pPr>
                <a:r>
                  <a:rPr lang="en-US" dirty="0"/>
                  <a:t>Sol:	 a : b = 5 : 9 and b : c = 4 : 7 = </a:t>
                </a:r>
                <a14:m>
                  <m:oMath xmlns:m="http://schemas.openxmlformats.org/officeDocument/2006/math">
                    <m:r>
                      <a:rPr lang="en-US" i="1">
                        <a:latin typeface="Cambria Math" panose="02040503050406030204" pitchFamily="18" charset="0"/>
                      </a:rPr>
                      <m:t>(4</m:t>
                    </m:r>
                    <m:r>
                      <a:rPr lang="en-US" i="1">
                        <a:latin typeface="Cambria Math" panose="02040503050406030204" pitchFamily="18" charset="0"/>
                      </a:rPr>
                      <m:t>𝑥</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4</m:t>
                        </m:r>
                      </m:den>
                    </m:f>
                  </m:oMath>
                </a14:m>
                <a:r>
                  <a:rPr lang="en-US" dirty="0"/>
                  <a:t>) : </a:t>
                </a:r>
                <a14:m>
                  <m:oMath xmlns:m="http://schemas.openxmlformats.org/officeDocument/2006/math">
                    <m:r>
                      <a:rPr lang="en-US" i="1">
                        <a:latin typeface="Cambria Math" panose="02040503050406030204" pitchFamily="18" charset="0"/>
                      </a:rPr>
                      <m:t>(7</m:t>
                    </m:r>
                    <m:r>
                      <a:rPr lang="en-US" i="1">
                        <a:latin typeface="Cambria Math" panose="02040503050406030204" pitchFamily="18" charset="0"/>
                      </a:rPr>
                      <m:t>𝑥</m:t>
                    </m:r>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4</m:t>
                        </m:r>
                      </m:den>
                    </m:f>
                  </m:oMath>
                </a14:m>
                <a:r>
                  <a:rPr lang="en-US" dirty="0"/>
                  <a:t>) = 9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63</m:t>
                        </m:r>
                      </m:num>
                      <m:den>
                        <m:r>
                          <a:rPr lang="en-US" i="1">
                            <a:latin typeface="Cambria Math" panose="02040503050406030204" pitchFamily="18" charset="0"/>
                          </a:rPr>
                          <m:t>4</m:t>
                        </m:r>
                      </m:den>
                    </m:f>
                  </m:oMath>
                </a14:m>
                <a:endParaRPr lang="en-US" dirty="0"/>
              </a:p>
              <a:p>
                <a:pPr marL="0" lvl="0" indent="0">
                  <a:buNone/>
                </a:pPr>
                <a:r>
                  <a:rPr lang="en-US" dirty="0"/>
                  <a:t>	 a : b : c = 5 : 9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63</m:t>
                        </m:r>
                      </m:num>
                      <m:den>
                        <m:r>
                          <a:rPr lang="en-US" i="1">
                            <a:latin typeface="Cambria Math" panose="02040503050406030204" pitchFamily="18" charset="0"/>
                          </a:rPr>
                          <m:t>4</m:t>
                        </m:r>
                      </m:den>
                    </m:f>
                  </m:oMath>
                </a14:m>
                <a:r>
                  <a:rPr lang="en-US" dirty="0"/>
                  <a:t> = 20 : 36 : 63.</a:t>
                </a:r>
              </a:p>
              <a:p>
                <a:pPr marL="0" lvl="0" indent="0">
                  <a:buNone/>
                </a:pPr>
                <a:r>
                  <a:rPr lang="en-US" dirty="0"/>
                  <a:t>2) Find </a:t>
                </a:r>
              </a:p>
              <a:p>
                <a:pPr marL="914400" lvl="1" indent="-457200">
                  <a:buFont typeface="+mj-lt"/>
                  <a:buAutoNum type="alphaLcPeriod"/>
                </a:pPr>
                <a:r>
                  <a:rPr lang="en-US" dirty="0"/>
                  <a:t>The 4</a:t>
                </a:r>
                <a:r>
                  <a:rPr lang="en-US" baseline="30000" dirty="0"/>
                  <a:t>th</a:t>
                </a:r>
                <a:r>
                  <a:rPr lang="en-US" dirty="0"/>
                  <a:t> proportional to 4, 9, 12</a:t>
                </a:r>
              </a:p>
              <a:p>
                <a:pPr marL="914400" lvl="1" indent="-457200">
                  <a:buFont typeface="+mj-lt"/>
                  <a:buAutoNum type="alphaLcPeriod"/>
                </a:pPr>
                <a:r>
                  <a:rPr lang="en-US" dirty="0"/>
                  <a:t>The 3</a:t>
                </a:r>
                <a:r>
                  <a:rPr lang="en-US" baseline="30000" dirty="0"/>
                  <a:t>rd</a:t>
                </a:r>
                <a:r>
                  <a:rPr lang="en-US" dirty="0"/>
                  <a:t> proportional to 16 &amp; 36,</a:t>
                </a:r>
              </a:p>
              <a:p>
                <a:pPr marL="914400" lvl="1" indent="-457200">
                  <a:buFont typeface="+mj-lt"/>
                  <a:buAutoNum type="alphaLcPeriod"/>
                </a:pPr>
                <a:r>
                  <a:rPr lang="en-US" dirty="0"/>
                  <a:t>The mean proportional between 0.08 &amp; 0.18</a:t>
                </a:r>
              </a:p>
              <a:p>
                <a:pPr marL="0" indent="0">
                  <a:buNone/>
                </a:pPr>
                <a:r>
                  <a:rPr lang="en-US" dirty="0"/>
                  <a:t>Sol: </a:t>
                </a:r>
              </a:p>
              <a:p>
                <a:pPr marL="457200" lvl="1" indent="0">
                  <a:buNone/>
                </a:pPr>
                <a:r>
                  <a:rPr lang="en-US" dirty="0"/>
                  <a:t>a. Let the 4</a:t>
                </a:r>
                <a:r>
                  <a:rPr lang="en-US" baseline="30000" dirty="0"/>
                  <a:t>th</a:t>
                </a:r>
                <a:r>
                  <a:rPr lang="en-US" dirty="0"/>
                  <a:t> proportional to 4, 9, 12 be x.</a:t>
                </a:r>
              </a:p>
              <a:p>
                <a:pPr marL="457200" lvl="1" indent="0">
                  <a:buNone/>
                </a:pPr>
                <a:r>
                  <a:rPr lang="en-US" dirty="0"/>
                  <a:t>Then, 4 : 9 : : 12 : x </a:t>
                </a:r>
                <a:r>
                  <a:rPr lang="en-US" dirty="0">
                    <a:sym typeface="Wingdings" panose="05000000000000000000" pitchFamily="2" charset="2"/>
                  </a:rPr>
                  <a:t></a:t>
                </a:r>
                <a:r>
                  <a:rPr lang="en-US" dirty="0"/>
                  <a:t> 4 × x = 9 × 12 </a:t>
                </a:r>
                <a:r>
                  <a:rPr lang="en-US" dirty="0">
                    <a:sym typeface="Wingdings" panose="05000000000000000000" pitchFamily="2" charset="2"/>
                  </a:rPr>
                  <a:t></a:t>
                </a:r>
                <a:r>
                  <a:rPr lang="en-US" dirty="0"/>
                  <a:t> x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9 </m:t>
                        </m:r>
                        <m:r>
                          <a:rPr lang="en-US">
                            <a:latin typeface="Cambria Math" panose="02040503050406030204" pitchFamily="18" charset="0"/>
                          </a:rPr>
                          <m:t>×12</m:t>
                        </m:r>
                      </m:num>
                      <m:den>
                        <m:r>
                          <a:rPr lang="en-US" i="1">
                            <a:latin typeface="Cambria Math" panose="02040503050406030204" pitchFamily="18" charset="0"/>
                          </a:rPr>
                          <m:t>4</m:t>
                        </m:r>
                      </m:den>
                    </m:f>
                    <m:r>
                      <a:rPr lang="en-US" i="1">
                        <a:latin typeface="Cambria Math" panose="02040503050406030204" pitchFamily="18" charset="0"/>
                      </a:rPr>
                      <m:t>=27.</m:t>
                    </m:r>
                  </m:oMath>
                </a14:m>
                <a:endParaRPr lang="en-US" dirty="0"/>
              </a:p>
              <a:p>
                <a:pPr marL="457200" lvl="1" indent="0">
                  <a:buNone/>
                </a:pPr>
                <a:r>
                  <a:rPr lang="en-US" dirty="0"/>
                  <a:t>4</a:t>
                </a:r>
                <a:r>
                  <a:rPr lang="en-US" baseline="30000" dirty="0"/>
                  <a:t>th</a:t>
                </a:r>
                <a:r>
                  <a:rPr lang="en-US" dirty="0"/>
                  <a:t> proportional to 4, 9, 12 is 27.</a:t>
                </a:r>
              </a:p>
              <a:p>
                <a:pPr marL="457200" lvl="1" indent="0">
                  <a:buNone/>
                </a:pPr>
                <a:endParaRPr lang="en-US" dirty="0"/>
              </a:p>
              <a:p>
                <a:pPr marL="457200" lvl="1" indent="0">
                  <a:buNone/>
                </a:pPr>
                <a:r>
                  <a:rPr lang="en-US" dirty="0"/>
                  <a:t>b. Let the 3</a:t>
                </a:r>
                <a:r>
                  <a:rPr lang="en-US" baseline="30000" dirty="0"/>
                  <a:t>rd</a:t>
                </a:r>
                <a:r>
                  <a:rPr lang="en-US" dirty="0"/>
                  <a:t> proportional to 16 &amp; 36 be x</a:t>
                </a:r>
              </a:p>
              <a:p>
                <a:pPr marL="457200" lvl="1" indent="0">
                  <a:buNone/>
                </a:pPr>
                <a:r>
                  <a:rPr lang="en-US" dirty="0"/>
                  <a:t>Then, 16 : 36 : : 36 : x </a:t>
                </a:r>
                <a:r>
                  <a:rPr lang="en-US" dirty="0">
                    <a:sym typeface="Wingdings" panose="05000000000000000000" pitchFamily="2" charset="2"/>
                  </a:rPr>
                  <a:t></a:t>
                </a:r>
                <a:r>
                  <a:rPr lang="en-US" dirty="0"/>
                  <a:t> 16 × x = 36 × 36 </a:t>
                </a:r>
                <a:r>
                  <a:rPr lang="en-US" dirty="0">
                    <a:sym typeface="Wingdings" panose="05000000000000000000" pitchFamily="2" charset="2"/>
                  </a:rPr>
                  <a:t></a:t>
                </a:r>
                <a:r>
                  <a:rPr lang="en-US" dirty="0"/>
                  <a:t> x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36 </m:t>
                        </m:r>
                        <m:r>
                          <a:rPr lang="en-US">
                            <a:latin typeface="Cambria Math" panose="02040503050406030204" pitchFamily="18" charset="0"/>
                          </a:rPr>
                          <m:t>×</m:t>
                        </m:r>
                        <m:r>
                          <a:rPr lang="en-US" i="1">
                            <a:latin typeface="Cambria Math" panose="02040503050406030204" pitchFamily="18" charset="0"/>
                          </a:rPr>
                          <m:t> 36</m:t>
                        </m:r>
                      </m:num>
                      <m:den>
                        <m:r>
                          <a:rPr lang="en-US" i="1">
                            <a:latin typeface="Cambria Math" panose="02040503050406030204" pitchFamily="18" charset="0"/>
                          </a:rPr>
                          <m:t>16</m:t>
                        </m:r>
                      </m:den>
                    </m:f>
                  </m:oMath>
                </a14:m>
                <a:r>
                  <a:rPr lang="en-US" dirty="0"/>
                  <a:t> = 81.</a:t>
                </a:r>
              </a:p>
              <a:p>
                <a:pPr marL="457200" lvl="1" indent="0">
                  <a:buNone/>
                </a:pPr>
                <a:r>
                  <a:rPr lang="en-US" dirty="0"/>
                  <a:t>3</a:t>
                </a:r>
                <a:r>
                  <a:rPr lang="en-US" baseline="30000" dirty="0"/>
                  <a:t>rd</a:t>
                </a:r>
                <a:r>
                  <a:rPr lang="en-US" dirty="0"/>
                  <a:t> proportional to 16 &amp; 36 is 81.</a:t>
                </a:r>
              </a:p>
              <a:p>
                <a:pPr marL="457200" lvl="1" indent="0">
                  <a:buNone/>
                </a:pPr>
                <a:endParaRPr lang="en-US" dirty="0"/>
              </a:p>
              <a:p>
                <a:pPr marL="457200" lvl="1" indent="0">
                  <a:buNone/>
                </a:pPr>
                <a:r>
                  <a:rPr lang="en-US" dirty="0"/>
                  <a:t>c. Mean proportional between 0.08 and 0.18</a:t>
                </a:r>
              </a:p>
              <a:p>
                <a:pPr marL="457200" lvl="1" indent="0">
                  <a:buNone/>
                </a:pPr>
                <a14:m>
                  <m:oMathPara xmlns:m="http://schemas.openxmlformats.org/officeDocument/2006/math">
                    <m:oMathParaPr>
                      <m:jc m:val="centerGroup"/>
                    </m:oMathParaPr>
                    <m:oMath xmlns:m="http://schemas.openxmlformats.org/officeDocument/2006/math">
                      <m:rad>
                        <m:radPr>
                          <m:degHide m:val="on"/>
                          <m:ctrlPr>
                            <a:rPr lang="en-US" i="1">
                              <a:latin typeface="Cambria Math" panose="02040503050406030204" pitchFamily="18" charset="0"/>
                            </a:rPr>
                          </m:ctrlPr>
                        </m:radPr>
                        <m:deg/>
                        <m:e>
                          <m:r>
                            <a:rPr lang="en-US" i="1">
                              <a:latin typeface="Cambria Math" panose="02040503050406030204" pitchFamily="18" charset="0"/>
                            </a:rPr>
                            <m:t>0.08 ×0.18</m:t>
                          </m:r>
                        </m:e>
                      </m:rad>
                      <m:r>
                        <a:rPr lang="en-US" i="1">
                          <a:latin typeface="Cambria Math" panose="02040503050406030204" pitchFamily="18" charset="0"/>
                        </a:rPr>
                        <m:t>=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100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18</m:t>
                              </m:r>
                            </m:num>
                            <m:den>
                              <m:r>
                                <a:rPr lang="en-US" i="1">
                                  <a:latin typeface="Cambria Math" panose="02040503050406030204" pitchFamily="18" charset="0"/>
                                </a:rPr>
                                <m:t>100</m:t>
                              </m:r>
                            </m:den>
                          </m:f>
                        </m:e>
                      </m:rad>
                      <m:r>
                        <a:rPr lang="en-US" i="1">
                          <a:latin typeface="Cambria Math" panose="02040503050406030204" pitchFamily="18" charset="0"/>
                        </a:rPr>
                        <m:t>=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144</m:t>
                              </m:r>
                            </m:num>
                            <m:den>
                              <m:r>
                                <a:rPr lang="en-US" i="1">
                                  <a:latin typeface="Cambria Math" panose="02040503050406030204" pitchFamily="18" charset="0"/>
                                </a:rPr>
                                <m:t>100×100</m:t>
                              </m:r>
                            </m:den>
                          </m:f>
                          <m:r>
                            <a:rPr lang="en-US" i="1">
                              <a:latin typeface="Cambria Math" panose="02040503050406030204" pitchFamily="18" charset="0"/>
                            </a:rPr>
                            <m:t> </m:t>
                          </m:r>
                        </m:e>
                      </m:rad>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12</m:t>
                          </m:r>
                        </m:num>
                        <m:den>
                          <m:r>
                            <a:rPr lang="en-US" i="1">
                              <a:latin typeface="Cambria Math" panose="02040503050406030204" pitchFamily="18" charset="0"/>
                            </a:rPr>
                            <m:t>100</m:t>
                          </m:r>
                        </m:den>
                      </m:f>
                      <m:r>
                        <a:rPr lang="en-US" i="1">
                          <a:latin typeface="Cambria Math" panose="02040503050406030204" pitchFamily="18" charset="0"/>
                        </a:rPr>
                        <m:t>=0.12.</m:t>
                      </m:r>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309" y="1524000"/>
                <a:ext cx="11961091" cy="5237018"/>
              </a:xfrm>
              <a:blipFill>
                <a:blip r:embed="rId3"/>
                <a:stretch>
                  <a:fillRect l="-204" t="-1397"/>
                </a:stretch>
              </a:blipFill>
            </p:spPr>
            <p:txBody>
              <a:bodyPr/>
              <a:lstStyle/>
              <a:p>
                <a:r>
                  <a:rPr lang="en-IN">
                    <a:noFill/>
                  </a:rPr>
                  <a:t> </a:t>
                </a:r>
              </a:p>
            </p:txBody>
          </p:sp>
        </mc:Fallback>
      </mc:AlternateContent>
    </p:spTree>
    <p:extLst>
      <p:ext uri="{BB962C8B-B14F-4D97-AF65-F5344CB8AC3E}">
        <p14:creationId xmlns:p14="http://schemas.microsoft.com/office/powerpoint/2010/main" xmlns="" val="33368033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4" end="4"/>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p:cTn id="4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5" end="5"/>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1000"/>
                                        <p:tgtEl>
                                          <p:spTgt spid="3">
                                            <p:txEl>
                                              <p:pRg st="7" end="7"/>
                                            </p:txEl>
                                          </p:spTgt>
                                        </p:tgtEl>
                                      </p:cBhvr>
                                    </p:animEffect>
                                    <p:anim calcmode="lin" valueType="num">
                                      <p:cBhvr>
                                        <p:cTn id="5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fade">
                                      <p:cBhvr>
                                        <p:cTn id="62" dur="1000"/>
                                        <p:tgtEl>
                                          <p:spTgt spid="3">
                                            <p:txEl>
                                              <p:pRg st="8" end="8"/>
                                            </p:txEl>
                                          </p:spTgt>
                                        </p:tgtEl>
                                      </p:cBhvr>
                                    </p:animEffect>
                                    <p:anim calcmode="lin" valueType="num">
                                      <p:cBhvr>
                                        <p:cTn id="6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fade">
                                      <p:cBhvr>
                                        <p:cTn id="67" dur="1000"/>
                                        <p:tgtEl>
                                          <p:spTgt spid="3">
                                            <p:txEl>
                                              <p:pRg st="9" end="9"/>
                                            </p:txEl>
                                          </p:spTgt>
                                        </p:tgtEl>
                                      </p:cBhvr>
                                    </p:animEffect>
                                    <p:anim calcmode="lin" valueType="num">
                                      <p:cBhvr>
                                        <p:cTn id="6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Effect transition="in" filter="fade">
                                      <p:cBhvr>
                                        <p:cTn id="72" dur="1000"/>
                                        <p:tgtEl>
                                          <p:spTgt spid="3">
                                            <p:txEl>
                                              <p:pRg st="10" end="10"/>
                                            </p:txEl>
                                          </p:spTgt>
                                        </p:tgtEl>
                                      </p:cBhvr>
                                    </p:animEffect>
                                    <p:anim calcmode="lin" valueType="num">
                                      <p:cBhvr>
                                        <p:cTn id="7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1000"/>
                                        <p:tgtEl>
                                          <p:spTgt spid="3">
                                            <p:txEl>
                                              <p:pRg st="16" end="16"/>
                                            </p:txEl>
                                          </p:spTgt>
                                        </p:tgtEl>
                                      </p:cBhvr>
                                    </p:animEffect>
                                    <p:anim calcmode="lin" valueType="num">
                                      <p:cBhvr>
                                        <p:cTn id="93"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1000"/>
                                        <p:tgtEl>
                                          <p:spTgt spid="3">
                                            <p:txEl>
                                              <p:pRg st="17" end="17"/>
                                            </p:txEl>
                                          </p:spTgt>
                                        </p:tgtEl>
                                      </p:cBhvr>
                                    </p:animEffect>
                                    <p:anim calcmode="lin" valueType="num">
                                      <p:cBhvr>
                                        <p:cTn id="98"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1927" y="394918"/>
            <a:ext cx="8610600" cy="1293028"/>
          </a:xfrm>
        </p:spPr>
        <p:txBody>
          <a:bodyPr>
            <a:noAutofit/>
          </a:bodyPr>
          <a:lstStyle/>
          <a:p>
            <a:r>
              <a:rPr lang="en-US" sz="4400" dirty="0"/>
              <a:t>Problems</a:t>
            </a:r>
            <a:br>
              <a:rPr lang="en-US" sz="4400" dirty="0"/>
            </a:br>
            <a:endParaRPr lang="en-US" sz="44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29310" y="1577110"/>
                <a:ext cx="11857181" cy="5218546"/>
              </a:xfrm>
            </p:spPr>
            <p:txBody>
              <a:bodyPr>
                <a:normAutofit/>
              </a:bodyPr>
              <a:lstStyle/>
              <a:p>
                <a:pPr marL="0" indent="0">
                  <a:buNone/>
                </a:pPr>
                <a:r>
                  <a:rPr lang="en-US" dirty="0"/>
                  <a:t>Test which of the following are prime Numbers?</a:t>
                </a:r>
              </a:p>
              <a:p>
                <a:pPr marL="0" indent="0">
                  <a:buNone/>
                </a:pPr>
                <a:r>
                  <a:rPr lang="en-US" dirty="0"/>
                  <a:t>1)137   2) 173 3) 319   4) 437   5) 811</a:t>
                </a:r>
              </a:p>
              <a:p>
                <a:pPr marL="0" indent="0">
                  <a:buNone/>
                </a:pPr>
                <a:endParaRPr lang="en-US" dirty="0"/>
              </a:p>
              <a:p>
                <a:pPr marL="0" indent="0">
                  <a:buNone/>
                </a:pPr>
                <a:r>
                  <a:rPr lang="en-US" dirty="0"/>
                  <a:t>Sol)  </a:t>
                </a:r>
              </a:p>
              <a:p>
                <a:pPr>
                  <a:buFont typeface="Wingdings" panose="05000000000000000000" pitchFamily="2" charset="2"/>
                  <a:buChar char="q"/>
                </a:pPr>
                <a:r>
                  <a:rPr lang="en-US" dirty="0"/>
                  <a:t>W.K.T.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12)</m:t>
                        </m:r>
                      </m:e>
                      <m:sup>
                        <m:r>
                          <a:rPr lang="en-US" i="1">
                            <a:latin typeface="Cambria Math" panose="02040503050406030204" pitchFamily="18" charset="0"/>
                          </a:rPr>
                          <m:t>2</m:t>
                        </m:r>
                      </m:sup>
                    </m:sSup>
                    <m:r>
                      <a:rPr lang="en-US" i="1">
                        <a:latin typeface="Cambria Math" panose="02040503050406030204" pitchFamily="18" charset="0"/>
                      </a:rPr>
                      <m:t>&gt;</m:t>
                    </m:r>
                  </m:oMath>
                </a14:m>
                <a:r>
                  <a:rPr lang="en-US" dirty="0"/>
                  <a:t> 137.</a:t>
                </a:r>
              </a:p>
              <a:p>
                <a:pPr marL="457200" lvl="1" indent="0">
                  <a:buNone/>
                </a:pPr>
                <a:r>
                  <a:rPr lang="en-US" dirty="0"/>
                  <a:t>Prime numbers less than 12 are 2, 3, 5, 7, 11.</a:t>
                </a:r>
              </a:p>
              <a:p>
                <a:pPr marL="457200" lvl="1" indent="0">
                  <a:buNone/>
                </a:pPr>
                <a:r>
                  <a:rPr lang="en-US" dirty="0"/>
                  <a:t>Clearly, none of them divides 137.</a:t>
                </a:r>
              </a:p>
              <a:p>
                <a:pPr marL="457200" lvl="1" indent="0">
                  <a:buNone/>
                </a:pPr>
                <a:r>
                  <a:rPr lang="en-US" dirty="0"/>
                  <a:t>Therefore, 137 is a prime number.</a:t>
                </a:r>
              </a:p>
              <a:p>
                <a:pPr lvl="0">
                  <a:buFont typeface="Wingdings" panose="05000000000000000000" pitchFamily="2" charset="2"/>
                  <a:buChar char="q"/>
                </a:pPr>
                <a:r>
                  <a:rPr lang="en-US" dirty="0"/>
                  <a:t>W.K.T.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18)</m:t>
                        </m:r>
                      </m:e>
                      <m:sup>
                        <m:r>
                          <a:rPr lang="en-US" i="1">
                            <a:latin typeface="Cambria Math" panose="02040503050406030204" pitchFamily="18" charset="0"/>
                          </a:rPr>
                          <m:t>2</m:t>
                        </m:r>
                      </m:sup>
                    </m:sSup>
                    <m:r>
                      <a:rPr lang="en-US" i="1">
                        <a:latin typeface="Cambria Math" panose="02040503050406030204" pitchFamily="18" charset="0"/>
                      </a:rPr>
                      <m:t>&gt;</m:t>
                    </m:r>
                  </m:oMath>
                </a14:m>
                <a:r>
                  <a:rPr lang="en-US" dirty="0"/>
                  <a:t> 319.</a:t>
                </a:r>
              </a:p>
              <a:p>
                <a:pPr marL="457200" lvl="1" indent="0">
                  <a:buNone/>
                </a:pPr>
                <a:r>
                  <a:rPr lang="en-US" dirty="0"/>
                  <a:t>Prime numbers less than 18 are 2, 3, 5, 7, 11, 13, 17.</a:t>
                </a:r>
              </a:p>
              <a:p>
                <a:pPr marL="457200" lvl="1" indent="0">
                  <a:buNone/>
                </a:pPr>
                <a:r>
                  <a:rPr lang="en-US" dirty="0"/>
                  <a:t>Out of these, 11 divides 319 completely.</a:t>
                </a:r>
              </a:p>
              <a:p>
                <a:pPr marL="457200" lvl="1" indent="0">
                  <a:buNone/>
                </a:pPr>
                <a:r>
                  <a:rPr lang="en-US" dirty="0"/>
                  <a:t>Therefore, 319 is not a prime number.</a:t>
                </a:r>
              </a:p>
              <a:p>
                <a:pPr marL="457200" lvl="1"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9310" y="1577110"/>
                <a:ext cx="11857181" cy="5218546"/>
              </a:xfrm>
              <a:blipFill>
                <a:blip r:embed="rId2"/>
                <a:stretch>
                  <a:fillRect l="-668" t="-1519"/>
                </a:stretch>
              </a:blipFill>
            </p:spPr>
            <p:txBody>
              <a:bodyPr/>
              <a:lstStyle/>
              <a:p>
                <a:r>
                  <a:rPr lang="en-US">
                    <a:noFill/>
                  </a:rPr>
                  <a:t> </a:t>
                </a:r>
              </a:p>
            </p:txBody>
          </p:sp>
        </mc:Fallback>
      </mc:AlternateContent>
    </p:spTree>
    <p:extLst>
      <p:ext uri="{BB962C8B-B14F-4D97-AF65-F5344CB8AC3E}">
        <p14:creationId xmlns:p14="http://schemas.microsoft.com/office/powerpoint/2010/main" xmlns="" val="387760412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 calcmode="lin" valueType="num">
                                      <p:cBhvr additive="base">
                                        <p:cTn id="4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additive="base">
                                        <p:cTn id="4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 calcmode="lin" valueType="num">
                                      <p:cBhvr additive="base">
                                        <p:cTn id="5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64655" y="1413164"/>
                <a:ext cx="12034981" cy="5329381"/>
              </a:xfrm>
            </p:spPr>
            <p:txBody>
              <a:bodyPr>
                <a:normAutofit fontScale="92500" lnSpcReduction="10000"/>
              </a:bodyPr>
              <a:lstStyle/>
              <a:p>
                <a:pPr marL="0" lvl="0" indent="0">
                  <a:buNone/>
                </a:pPr>
                <a:endParaRPr lang="en-US" dirty="0"/>
              </a:p>
              <a:p>
                <a:pPr marL="0" lvl="0" indent="0">
                  <a:buNone/>
                </a:pPr>
                <a:r>
                  <a:rPr lang="en-US" dirty="0"/>
                  <a:t>3) A bag contains 50p, 25p &amp; 10p coins in the ration 5: 9: 4, amounting to Rs.206. find the number of coins of each type?</a:t>
                </a:r>
              </a:p>
              <a:p>
                <a:pPr marL="0" indent="0">
                  <a:buNone/>
                </a:pPr>
                <a:r>
                  <a:rPr lang="en-US" dirty="0"/>
                  <a:t>Sol: </a:t>
                </a:r>
                <a:r>
                  <a:rPr lang="en-US" sz="2000" dirty="0"/>
                  <a:t>Let the number of 50p, 25p &amp; 10p coins be 5x, 9x, 4x respectively.</a:t>
                </a:r>
              </a:p>
              <a:p>
                <a:pPr marL="457200" lvl="1" indent="0">
                  <a:buNone/>
                </a:pPr>
                <a:r>
                  <a:rPr lang="en-US" dirty="0"/>
                  <a:t>Then,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r>
                          <a:rPr lang="en-US" i="1">
                            <a:latin typeface="Cambria Math" panose="02040503050406030204" pitchFamily="18" charset="0"/>
                          </a:rPr>
                          <m:t>𝑥</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9</m:t>
                        </m:r>
                        <m:r>
                          <a:rPr lang="en-US" i="1">
                            <a:latin typeface="Cambria Math" panose="02040503050406030204" pitchFamily="18" charset="0"/>
                          </a:rPr>
                          <m:t>𝑥</m:t>
                        </m:r>
                      </m:num>
                      <m:den>
                        <m:r>
                          <a:rPr lang="en-US" i="1">
                            <a:latin typeface="Cambria Math" panose="02040503050406030204" pitchFamily="18" charset="0"/>
                          </a:rPr>
                          <m:t>4</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rPr>
                          <m:t>𝑥</m:t>
                        </m:r>
                      </m:num>
                      <m:den>
                        <m:r>
                          <a:rPr lang="en-US" i="1">
                            <a:latin typeface="Cambria Math" panose="02040503050406030204" pitchFamily="18" charset="0"/>
                          </a:rPr>
                          <m:t>10</m:t>
                        </m:r>
                      </m:den>
                    </m:f>
                    <m:r>
                      <a:rPr lang="en-US" i="1">
                        <a:latin typeface="Cambria Math" panose="02040503050406030204" pitchFamily="18" charset="0"/>
                      </a:rPr>
                      <m:t>=206</m:t>
                    </m:r>
                  </m:oMath>
                </a14:m>
                <a:endParaRPr lang="en-US" dirty="0"/>
              </a:p>
              <a:p>
                <a:pPr marL="457200" lvl="1" indent="0">
                  <a:buNone/>
                </a:pPr>
                <a:r>
                  <a:rPr lang="en-US" dirty="0">
                    <a:sym typeface="Wingdings" panose="05000000000000000000" pitchFamily="2" charset="2"/>
                  </a:rPr>
                  <a:t></a:t>
                </a:r>
                <a:r>
                  <a:rPr lang="en-US" dirty="0"/>
                  <a:t> 50x + 45x + 8x = 4120 </a:t>
                </a:r>
                <a:r>
                  <a:rPr lang="en-US" dirty="0">
                    <a:sym typeface="Wingdings" panose="05000000000000000000" pitchFamily="2" charset="2"/>
                  </a:rPr>
                  <a:t></a:t>
                </a:r>
                <a:r>
                  <a:rPr lang="en-US" dirty="0"/>
                  <a:t> 103x = 4120  </a:t>
                </a:r>
                <a:r>
                  <a:rPr lang="en-US" dirty="0">
                    <a:sym typeface="Wingdings" panose="05000000000000000000" pitchFamily="2" charset="2"/>
                  </a:rPr>
                  <a:t></a:t>
                </a:r>
                <a:r>
                  <a:rPr lang="en-US" dirty="0"/>
                  <a:t> x= 40</a:t>
                </a:r>
              </a:p>
              <a:p>
                <a:pPr marL="457200" lvl="1" indent="0">
                  <a:buNone/>
                </a:pPr>
                <a:r>
                  <a:rPr lang="en-US" dirty="0"/>
                  <a:t>Therefore, number of 50p coins = (50×40) = 200</a:t>
                </a:r>
              </a:p>
              <a:p>
                <a:pPr marL="457200" lvl="1" indent="0">
                  <a:buNone/>
                </a:pPr>
                <a:r>
                  <a:rPr lang="en-US" dirty="0"/>
                  <a:t>Number of 25p coins = (9×40) = 360</a:t>
                </a:r>
              </a:p>
              <a:p>
                <a:pPr marL="457200" lvl="1" indent="0">
                  <a:buNone/>
                </a:pPr>
                <a:r>
                  <a:rPr lang="en-US" dirty="0"/>
                  <a:t>Number of 10p coins = (4×40) = 160</a:t>
                </a:r>
              </a:p>
              <a:p>
                <a:pPr marL="0" indent="0">
                  <a:buNone/>
                </a:pPr>
                <a:endParaRPr lang="en-US" dirty="0"/>
              </a:p>
              <a:p>
                <a:pPr marL="0" lvl="0" indent="0">
                  <a:buNone/>
                </a:pPr>
                <a:r>
                  <a:rPr lang="en-US" dirty="0"/>
                  <a:t>4) Salaries of Ravi &amp; Summits are in the ratio 2:3. If the salary of each is increased by Rs.4000, the new ratio becomes 40:57. What is Summit's present salary?</a:t>
                </a:r>
              </a:p>
              <a:p>
                <a:pPr marL="0" indent="0">
                  <a:buNone/>
                </a:pPr>
                <a:r>
                  <a:rPr lang="en-US" dirty="0"/>
                  <a:t>Sol: </a:t>
                </a:r>
                <a:r>
                  <a:rPr lang="en-US" sz="2000" dirty="0"/>
                  <a:t>Let the original salaries of Ravi &amp; Summits are : 2x, 3x.</a:t>
                </a:r>
              </a:p>
              <a:p>
                <a:pPr marL="457200" lvl="1" indent="0">
                  <a:buNone/>
                </a:pPr>
                <a:r>
                  <a:rPr lang="en-US" dirty="0"/>
                  <a:t>Then,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+4</m:t>
                        </m:r>
                        <m:r>
                          <a:rPr lang="en-US" i="1">
                            <a:latin typeface="Cambria Math" panose="02040503050406030204" pitchFamily="18" charset="0"/>
                          </a:rPr>
                          <m:t>𝑘</m:t>
                        </m:r>
                      </m:num>
                      <m:den>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+4</m:t>
                        </m:r>
                        <m:r>
                          <a:rPr lang="en-US" i="1">
                            <a:latin typeface="Cambria Math" panose="02040503050406030204" pitchFamily="18" charset="0"/>
                          </a:rPr>
                          <m:t>𝑘</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57</m:t>
                        </m:r>
                      </m:den>
                    </m:f>
                    <m:r>
                      <a:rPr lang="en-US" i="1">
                        <a:latin typeface="Cambria Math" panose="02040503050406030204" pitchFamily="18" charset="0"/>
                      </a:rPr>
                      <m:t> ⇔3</m:t>
                    </m:r>
                    <m:r>
                      <a:rPr lang="en-US" i="1">
                        <a:latin typeface="Cambria Math" panose="02040503050406030204" pitchFamily="18" charset="0"/>
                      </a:rPr>
                      <m:t>𝑥</m:t>
                    </m:r>
                    <m:r>
                      <a:rPr lang="en-US" i="1">
                        <a:latin typeface="Cambria Math" panose="02040503050406030204" pitchFamily="18" charset="0"/>
                      </a:rPr>
                      <m:t>=34</m:t>
                    </m:r>
                    <m:r>
                      <a:rPr lang="en-US" i="1">
                        <a:latin typeface="Cambria Math" panose="02040503050406030204" pitchFamily="18" charset="0"/>
                      </a:rPr>
                      <m:t>𝑘</m:t>
                    </m:r>
                    <m:r>
                      <a:rPr lang="en-US" i="1">
                        <a:latin typeface="Cambria Math" panose="02040503050406030204" pitchFamily="18" charset="0"/>
                      </a:rPr>
                      <m:t> </m:t>
                    </m:r>
                  </m:oMath>
                </a14:m>
                <a:endParaRPr lang="en-US" dirty="0"/>
              </a:p>
              <a:p>
                <a:pPr marL="457200" lvl="1" indent="0">
                  <a:buNone/>
                </a:pPr>
                <a:r>
                  <a:rPr lang="en-US" dirty="0"/>
                  <a:t>Therefore, Summit's present salary = 3x+4k = 38k</a:t>
                </a:r>
              </a:p>
              <a:p>
                <a:pPr marL="457200" lvl="1"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655" y="1413164"/>
                <a:ext cx="12034981" cy="5329381"/>
              </a:xfrm>
              <a:blipFill>
                <a:blip r:embed="rId2"/>
                <a:stretch>
                  <a:fillRect l="-557"/>
                </a:stretch>
              </a:blipFill>
            </p:spPr>
            <p:txBody>
              <a:bodyPr/>
              <a:lstStyle/>
              <a:p>
                <a:r>
                  <a:rPr lang="en-IN">
                    <a:noFill/>
                  </a:rPr>
                  <a:t> </a:t>
                </a:r>
              </a:p>
            </p:txBody>
          </p:sp>
        </mc:Fallback>
      </mc:AlternateContent>
    </p:spTree>
    <p:extLst>
      <p:ext uri="{BB962C8B-B14F-4D97-AF65-F5344CB8AC3E}">
        <p14:creationId xmlns:p14="http://schemas.microsoft.com/office/powerpoint/2010/main" xmlns="" val="14962186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2000"/>
                                        <p:tgtEl>
                                          <p:spTgt spid="3">
                                            <p:txEl>
                                              <p:pRg st="2" end="2"/>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heel(1)">
                                      <p:cBhvr>
                                        <p:cTn id="18" dur="2000"/>
                                        <p:tgtEl>
                                          <p:spTgt spid="3">
                                            <p:txEl>
                                              <p:pRg st="3" end="3"/>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heel(1)">
                                      <p:cBhvr>
                                        <p:cTn id="21" dur="2000"/>
                                        <p:tgtEl>
                                          <p:spTgt spid="3">
                                            <p:txEl>
                                              <p:pRg st="4" end="4"/>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heel(1)">
                                      <p:cBhvr>
                                        <p:cTn id="24" dur="2000"/>
                                        <p:tgtEl>
                                          <p:spTgt spid="3">
                                            <p:txEl>
                                              <p:pRg st="5" end="5"/>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heel(1)">
                                      <p:cBhvr>
                                        <p:cTn id="27" dur="2000"/>
                                        <p:tgtEl>
                                          <p:spTgt spid="3">
                                            <p:txEl>
                                              <p:pRg st="6" end="6"/>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heel(1)">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p:cTn id="35"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anim calcmode="lin" valueType="num">
                                      <p:cBhvr>
                                        <p:cTn id="4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1000"/>
                                        <p:tgtEl>
                                          <p:spTgt spid="3">
                                            <p:txEl>
                                              <p:pRg st="11" end="11"/>
                                            </p:txEl>
                                          </p:spTgt>
                                        </p:tgtEl>
                                      </p:cBhvr>
                                    </p:animEffect>
                                    <p:anim calcmode="lin" valueType="num">
                                      <p:cBhvr>
                                        <p:cTn id="4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1000"/>
                                        <p:tgtEl>
                                          <p:spTgt spid="3">
                                            <p:txEl>
                                              <p:pRg st="12" end="12"/>
                                            </p:txEl>
                                          </p:spTgt>
                                        </p:tgtEl>
                                      </p:cBhvr>
                                    </p:animEffect>
                                    <p:anim calcmode="lin" valueType="num">
                                      <p:cBhvr>
                                        <p:cTn id="5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73891" y="1366982"/>
                <a:ext cx="12007273" cy="5329382"/>
              </a:xfrm>
            </p:spPr>
            <p:txBody>
              <a:bodyPr>
                <a:normAutofit fontScale="47500" lnSpcReduction="20000"/>
              </a:bodyPr>
              <a:lstStyle/>
              <a:p>
                <a:pPr marL="0" lvl="0" indent="0" algn="just">
                  <a:buNone/>
                </a:pPr>
                <a:endParaRPr lang="en-US" sz="3300" dirty="0"/>
              </a:p>
              <a:p>
                <a:pPr marL="0" lvl="0" indent="0" algn="just">
                  <a:buNone/>
                </a:pPr>
                <a:r>
                  <a:rPr lang="en-US" sz="3300" dirty="0"/>
                  <a:t>5) If Rs.510 be divided among A,B,C in such a way that A gets </a:t>
                </a:r>
                <a14:m>
                  <m:oMath xmlns:m="http://schemas.openxmlformats.org/officeDocument/2006/math">
                    <m:f>
                      <m:fPr>
                        <m:ctrlPr>
                          <a:rPr lang="en-US" sz="3300" i="1">
                            <a:latin typeface="Cambria Math" panose="02040503050406030204" pitchFamily="18" charset="0"/>
                          </a:rPr>
                        </m:ctrlPr>
                      </m:fPr>
                      <m:num>
                        <m:r>
                          <a:rPr lang="en-US" sz="3300" i="1">
                            <a:latin typeface="Cambria Math" panose="02040503050406030204" pitchFamily="18" charset="0"/>
                          </a:rPr>
                          <m:t>2</m:t>
                        </m:r>
                      </m:num>
                      <m:den>
                        <m:r>
                          <a:rPr lang="en-US" sz="3300" i="1">
                            <a:latin typeface="Cambria Math" panose="02040503050406030204" pitchFamily="18" charset="0"/>
                          </a:rPr>
                          <m:t>3</m:t>
                        </m:r>
                      </m:den>
                    </m:f>
                  </m:oMath>
                </a14:m>
                <a:r>
                  <a:rPr lang="en-US" sz="3300" dirty="0"/>
                  <a:t> of what B gets and B gets </a:t>
                </a:r>
                <a14:m>
                  <m:oMath xmlns:m="http://schemas.openxmlformats.org/officeDocument/2006/math">
                    <m:f>
                      <m:fPr>
                        <m:ctrlPr>
                          <a:rPr lang="en-US" sz="3300" i="1">
                            <a:latin typeface="Cambria Math" panose="02040503050406030204" pitchFamily="18" charset="0"/>
                          </a:rPr>
                        </m:ctrlPr>
                      </m:fPr>
                      <m:num>
                        <m:r>
                          <a:rPr lang="en-US" sz="3300" i="1">
                            <a:latin typeface="Cambria Math" panose="02040503050406030204" pitchFamily="18" charset="0"/>
                          </a:rPr>
                          <m:t>1</m:t>
                        </m:r>
                      </m:num>
                      <m:den>
                        <m:r>
                          <a:rPr lang="en-US" sz="3300" i="1">
                            <a:latin typeface="Cambria Math" panose="02040503050406030204" pitchFamily="18" charset="0"/>
                          </a:rPr>
                          <m:t>4</m:t>
                        </m:r>
                      </m:den>
                    </m:f>
                  </m:oMath>
                </a14:m>
                <a:r>
                  <a:rPr lang="en-US" sz="3300" dirty="0"/>
                  <a:t> of what C gets, then their shares are respectively ?</a:t>
                </a:r>
              </a:p>
              <a:p>
                <a:pPr marL="0" indent="0" algn="just">
                  <a:lnSpc>
                    <a:spcPct val="120000"/>
                  </a:lnSpc>
                  <a:buNone/>
                </a:pPr>
                <a:r>
                  <a:rPr lang="en-US" sz="2900" dirty="0"/>
                  <a:t>Sol: A=</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2</m:t>
                        </m:r>
                      </m:num>
                      <m:den>
                        <m:r>
                          <a:rPr lang="en-US" sz="2900" i="1">
                            <a:latin typeface="Cambria Math" panose="02040503050406030204" pitchFamily="18" charset="0"/>
                          </a:rPr>
                          <m:t> 3</m:t>
                        </m:r>
                      </m:den>
                    </m:f>
                    <m:r>
                      <a:rPr lang="en-US" sz="2900" i="1">
                        <a:latin typeface="Cambria Math" panose="02040503050406030204" pitchFamily="18" charset="0"/>
                      </a:rPr>
                      <m:t> </m:t>
                    </m:r>
                    <m:r>
                      <a:rPr lang="en-US" sz="2900" i="1">
                        <a:latin typeface="Cambria Math" panose="02040503050406030204" pitchFamily="18" charset="0"/>
                      </a:rPr>
                      <m:t>𝐵</m:t>
                    </m:r>
                  </m:oMath>
                </a14:m>
                <a:r>
                  <a:rPr lang="en-US" sz="2900" dirty="0"/>
                  <a:t>&amp; B = </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4</m:t>
                        </m:r>
                      </m:den>
                    </m:f>
                    <m:r>
                      <a:rPr lang="en-US" sz="2900" i="1">
                        <a:latin typeface="Cambria Math" panose="02040503050406030204" pitchFamily="18" charset="0"/>
                      </a:rPr>
                      <m:t>𝐶</m:t>
                    </m:r>
                  </m:oMath>
                </a14:m>
                <a:r>
                  <a:rPr lang="en-US" sz="2900" dirty="0">
                    <a:sym typeface="Wingdings" panose="05000000000000000000" pitchFamily="2" charset="2"/>
                  </a:rPr>
                  <a:t></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𝐴</m:t>
                        </m:r>
                      </m:num>
                      <m:den>
                        <m:r>
                          <a:rPr lang="en-US" sz="2900" i="1">
                            <a:latin typeface="Cambria Math" panose="02040503050406030204" pitchFamily="18" charset="0"/>
                          </a:rPr>
                          <m:t>𝐵</m:t>
                        </m:r>
                      </m:den>
                    </m:f>
                    <m:r>
                      <a:rPr lang="en-US" sz="2900" i="1">
                        <a:latin typeface="Cambria Math" panose="02040503050406030204" pitchFamily="18" charset="0"/>
                      </a:rPr>
                      <m:t>=</m:t>
                    </m:r>
                    <m:f>
                      <m:fPr>
                        <m:ctrlPr>
                          <a:rPr lang="en-US" sz="2900" i="1">
                            <a:latin typeface="Cambria Math" panose="02040503050406030204" pitchFamily="18" charset="0"/>
                          </a:rPr>
                        </m:ctrlPr>
                      </m:fPr>
                      <m:num>
                        <m:r>
                          <a:rPr lang="en-US" sz="2900" i="1">
                            <a:latin typeface="Cambria Math" panose="02040503050406030204" pitchFamily="18" charset="0"/>
                          </a:rPr>
                          <m:t>2</m:t>
                        </m:r>
                      </m:num>
                      <m:den>
                        <m:r>
                          <a:rPr lang="en-US" sz="2900" i="1">
                            <a:latin typeface="Cambria Math" panose="02040503050406030204" pitchFamily="18" charset="0"/>
                          </a:rPr>
                          <m:t>3</m:t>
                        </m:r>
                      </m:den>
                    </m:f>
                    <m:r>
                      <a:rPr lang="en-US" sz="2900" i="1">
                        <a:latin typeface="Cambria Math" panose="02040503050406030204" pitchFamily="18" charset="0"/>
                      </a:rPr>
                      <m:t> &amp; </m:t>
                    </m:r>
                    <m:f>
                      <m:fPr>
                        <m:ctrlPr>
                          <a:rPr lang="en-US" sz="2900" i="1">
                            <a:latin typeface="Cambria Math" panose="02040503050406030204" pitchFamily="18" charset="0"/>
                          </a:rPr>
                        </m:ctrlPr>
                      </m:fPr>
                      <m:num>
                        <m:r>
                          <a:rPr lang="en-US" sz="2900" i="1">
                            <a:latin typeface="Cambria Math" panose="02040503050406030204" pitchFamily="18" charset="0"/>
                          </a:rPr>
                          <m:t>𝐵</m:t>
                        </m:r>
                      </m:num>
                      <m:den>
                        <m:r>
                          <a:rPr lang="en-US" sz="2900" i="1">
                            <a:latin typeface="Cambria Math" panose="02040503050406030204" pitchFamily="18" charset="0"/>
                          </a:rPr>
                          <m:t>𝐶</m:t>
                        </m:r>
                      </m:den>
                    </m:f>
                    <m:r>
                      <a:rPr lang="en-US" sz="2900" i="1">
                        <a:latin typeface="Cambria Math" panose="02040503050406030204" pitchFamily="18" charset="0"/>
                      </a:rPr>
                      <m:t>=</m:t>
                    </m:r>
                    <m:f>
                      <m:fPr>
                        <m:ctrlPr>
                          <a:rPr lang="en-US" sz="2900" i="1">
                            <a:latin typeface="Cambria Math" panose="02040503050406030204" pitchFamily="18" charset="0"/>
                          </a:rPr>
                        </m:ctrlPr>
                      </m:fPr>
                      <m:num>
                        <m:r>
                          <a:rPr lang="en-US" sz="2900" i="1">
                            <a:latin typeface="Cambria Math" panose="02040503050406030204" pitchFamily="18" charset="0"/>
                          </a:rPr>
                          <m:t>1</m:t>
                        </m:r>
                      </m:num>
                      <m:den>
                        <m:r>
                          <a:rPr lang="en-US" sz="2900" i="1">
                            <a:latin typeface="Cambria Math" panose="02040503050406030204" pitchFamily="18" charset="0"/>
                          </a:rPr>
                          <m:t>4</m:t>
                        </m:r>
                      </m:den>
                    </m:f>
                  </m:oMath>
                </a14:m>
                <a:endParaRPr lang="en-US" sz="2900" dirty="0">
                  <a:sym typeface="Wingdings" panose="05000000000000000000" pitchFamily="2" charset="2"/>
                </a:endParaRPr>
              </a:p>
              <a:p>
                <a:pPr marL="457200" lvl="1" indent="0" algn="just">
                  <a:lnSpc>
                    <a:spcPct val="120000"/>
                  </a:lnSpc>
                  <a:buNone/>
                </a:pPr>
                <a:r>
                  <a:rPr lang="en-US" sz="2900" dirty="0"/>
                  <a:t>A:B:C = 2:3:12</a:t>
                </a:r>
              </a:p>
              <a:p>
                <a:pPr marL="457200" lvl="1" indent="0" algn="just">
                  <a:lnSpc>
                    <a:spcPct val="120000"/>
                  </a:lnSpc>
                  <a:buNone/>
                </a:pPr>
                <a:r>
                  <a:rPr lang="en-US" sz="2900" dirty="0"/>
                  <a:t>Therefore, A’s share = (</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2</m:t>
                        </m:r>
                      </m:num>
                      <m:den>
                        <m:r>
                          <a:rPr lang="en-US" sz="2900" i="1">
                            <a:latin typeface="Cambria Math" panose="02040503050406030204" pitchFamily="18" charset="0"/>
                          </a:rPr>
                          <m:t>17</m:t>
                        </m:r>
                      </m:den>
                    </m:f>
                    <m:r>
                      <a:rPr lang="en-US" sz="2900" i="1">
                        <a:latin typeface="Cambria Math" panose="02040503050406030204" pitchFamily="18" charset="0"/>
                      </a:rPr>
                      <m:t> ×510)=</m:t>
                    </m:r>
                    <m:r>
                      <a:rPr lang="en-US" sz="2900" i="1">
                        <a:latin typeface="Cambria Math" panose="02040503050406030204" pitchFamily="18" charset="0"/>
                      </a:rPr>
                      <m:t>𝑅𝑠</m:t>
                    </m:r>
                    <m:r>
                      <a:rPr lang="en-US" sz="2900" i="1">
                        <a:latin typeface="Cambria Math" panose="02040503050406030204" pitchFamily="18" charset="0"/>
                      </a:rPr>
                      <m:t>.60</m:t>
                    </m:r>
                  </m:oMath>
                </a14:m>
                <a:endParaRPr lang="en-US" sz="2900" dirty="0"/>
              </a:p>
              <a:p>
                <a:pPr marL="457200" lvl="1" indent="0" algn="just">
                  <a:lnSpc>
                    <a:spcPct val="120000"/>
                  </a:lnSpc>
                  <a:buNone/>
                </a:pPr>
                <a:r>
                  <a:rPr lang="en-US" sz="2900" dirty="0"/>
                  <a:t>B’s share = (</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3</m:t>
                        </m:r>
                      </m:num>
                      <m:den>
                        <m:r>
                          <a:rPr lang="en-US" sz="2900" i="1">
                            <a:latin typeface="Cambria Math" panose="02040503050406030204" pitchFamily="18" charset="0"/>
                          </a:rPr>
                          <m:t>17</m:t>
                        </m:r>
                      </m:den>
                    </m:f>
                    <m:r>
                      <a:rPr lang="en-US" sz="2900" i="1">
                        <a:latin typeface="Cambria Math" panose="02040503050406030204" pitchFamily="18" charset="0"/>
                      </a:rPr>
                      <m:t> ×510)=</m:t>
                    </m:r>
                    <m:r>
                      <a:rPr lang="en-US" sz="2900" i="1">
                        <a:latin typeface="Cambria Math" panose="02040503050406030204" pitchFamily="18" charset="0"/>
                      </a:rPr>
                      <m:t>𝑅𝑠</m:t>
                    </m:r>
                    <m:r>
                      <a:rPr lang="en-US" sz="2900" i="1">
                        <a:latin typeface="Cambria Math" panose="02040503050406030204" pitchFamily="18" charset="0"/>
                      </a:rPr>
                      <m:t>.90</m:t>
                    </m:r>
                  </m:oMath>
                </a14:m>
                <a:endParaRPr lang="en-US" sz="2900" dirty="0"/>
              </a:p>
              <a:p>
                <a:pPr marL="457200" lvl="1" indent="0" algn="just">
                  <a:lnSpc>
                    <a:spcPct val="120000"/>
                  </a:lnSpc>
                  <a:buNone/>
                </a:pPr>
                <a:r>
                  <a:rPr lang="en-US" sz="2900" dirty="0"/>
                  <a:t>C’s share = (</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12</m:t>
                        </m:r>
                      </m:num>
                      <m:den>
                        <m:r>
                          <a:rPr lang="en-US" sz="2900" i="1">
                            <a:latin typeface="Cambria Math" panose="02040503050406030204" pitchFamily="18" charset="0"/>
                          </a:rPr>
                          <m:t>17</m:t>
                        </m:r>
                      </m:den>
                    </m:f>
                    <m:r>
                      <a:rPr lang="en-US" sz="2900" i="1">
                        <a:latin typeface="Cambria Math" panose="02040503050406030204" pitchFamily="18" charset="0"/>
                      </a:rPr>
                      <m:t> ×510)=</m:t>
                    </m:r>
                    <m:r>
                      <a:rPr lang="en-US" sz="2900" i="1">
                        <a:latin typeface="Cambria Math" panose="02040503050406030204" pitchFamily="18" charset="0"/>
                      </a:rPr>
                      <m:t>𝑅𝑠</m:t>
                    </m:r>
                    <m:r>
                      <a:rPr lang="en-US" sz="2900" i="1">
                        <a:latin typeface="Cambria Math" panose="02040503050406030204" pitchFamily="18" charset="0"/>
                      </a:rPr>
                      <m:t>.360</m:t>
                    </m:r>
                  </m:oMath>
                </a14:m>
                <a:endParaRPr lang="en-US" sz="2900" dirty="0"/>
              </a:p>
              <a:p>
                <a:pPr marL="0" indent="0" algn="just">
                  <a:buNone/>
                </a:pPr>
                <a:endParaRPr lang="en-US" dirty="0"/>
              </a:p>
              <a:p>
                <a:pPr marL="0" lvl="0" indent="0" algn="just">
                  <a:buNone/>
                </a:pPr>
                <a:r>
                  <a:rPr lang="en-US" sz="3300" dirty="0"/>
                  <a:t>6) A sum of Rs.1300 is divided among P,Q,R,S such that  </a:t>
                </a:r>
                <a14:m>
                  <m:oMath xmlns:m="http://schemas.openxmlformats.org/officeDocument/2006/math">
                    <m:f>
                      <m:fPr>
                        <m:ctrlPr>
                          <a:rPr lang="en-US" sz="3300" i="1">
                            <a:latin typeface="Cambria Math" panose="02040503050406030204" pitchFamily="18" charset="0"/>
                          </a:rPr>
                        </m:ctrlPr>
                      </m:fPr>
                      <m:num>
                        <m:sSup>
                          <m:sSupPr>
                            <m:ctrlPr>
                              <a:rPr lang="en-US" sz="3300" i="1">
                                <a:latin typeface="Cambria Math" panose="02040503050406030204" pitchFamily="18" charset="0"/>
                              </a:rPr>
                            </m:ctrlPr>
                          </m:sSupPr>
                          <m:e>
                            <m:r>
                              <a:rPr lang="en-US" sz="3300" i="1">
                                <a:latin typeface="Cambria Math" panose="02040503050406030204" pitchFamily="18" charset="0"/>
                              </a:rPr>
                              <m:t>𝑃</m:t>
                            </m:r>
                          </m:e>
                          <m:sup>
                            <m:r>
                              <a:rPr lang="en-US" sz="3300" i="1">
                                <a:latin typeface="Cambria Math" panose="02040503050406030204" pitchFamily="18" charset="0"/>
                              </a:rPr>
                              <m:t>′</m:t>
                            </m:r>
                          </m:sup>
                        </m:sSup>
                        <m:r>
                          <a:rPr lang="en-US" sz="3300" i="1">
                            <a:latin typeface="Cambria Math" panose="02040503050406030204" pitchFamily="18" charset="0"/>
                          </a:rPr>
                          <m:t>𝑠</m:t>
                        </m:r>
                        <m:r>
                          <a:rPr lang="en-US" sz="3300" i="1">
                            <a:latin typeface="Cambria Math" panose="02040503050406030204" pitchFamily="18" charset="0"/>
                          </a:rPr>
                          <m:t> </m:t>
                        </m:r>
                        <m:r>
                          <a:rPr lang="en-US" sz="3300" i="1">
                            <a:latin typeface="Cambria Math" panose="02040503050406030204" pitchFamily="18" charset="0"/>
                          </a:rPr>
                          <m:t>𝑠h𝑎𝑟𝑒</m:t>
                        </m:r>
                      </m:num>
                      <m:den>
                        <m:sSup>
                          <m:sSupPr>
                            <m:ctrlPr>
                              <a:rPr lang="en-US" sz="3300" i="1">
                                <a:latin typeface="Cambria Math" panose="02040503050406030204" pitchFamily="18" charset="0"/>
                              </a:rPr>
                            </m:ctrlPr>
                          </m:sSupPr>
                          <m:e>
                            <m:r>
                              <a:rPr lang="en-US" sz="3300" i="1">
                                <a:latin typeface="Cambria Math" panose="02040503050406030204" pitchFamily="18" charset="0"/>
                              </a:rPr>
                              <m:t>𝑄</m:t>
                            </m:r>
                          </m:e>
                          <m:sup>
                            <m:r>
                              <a:rPr lang="en-US" sz="3300" i="1">
                                <a:latin typeface="Cambria Math" panose="02040503050406030204" pitchFamily="18" charset="0"/>
                              </a:rPr>
                              <m:t>′</m:t>
                            </m:r>
                          </m:sup>
                        </m:sSup>
                        <m:r>
                          <a:rPr lang="en-US" sz="3300" i="1">
                            <a:latin typeface="Cambria Math" panose="02040503050406030204" pitchFamily="18" charset="0"/>
                          </a:rPr>
                          <m:t>𝑠</m:t>
                        </m:r>
                        <m:r>
                          <a:rPr lang="en-US" sz="3300" i="1">
                            <a:latin typeface="Cambria Math" panose="02040503050406030204" pitchFamily="18" charset="0"/>
                          </a:rPr>
                          <m:t> </m:t>
                        </m:r>
                        <m:r>
                          <a:rPr lang="en-US" sz="3300" i="1">
                            <a:latin typeface="Cambria Math" panose="02040503050406030204" pitchFamily="18" charset="0"/>
                          </a:rPr>
                          <m:t>𝑠h𝑎𝑟𝑒</m:t>
                        </m:r>
                      </m:den>
                    </m:f>
                    <m:r>
                      <a:rPr lang="en-US" sz="3300" i="1">
                        <a:latin typeface="Cambria Math" panose="02040503050406030204" pitchFamily="18" charset="0"/>
                      </a:rPr>
                      <m:t>= </m:t>
                    </m:r>
                    <m:f>
                      <m:fPr>
                        <m:ctrlPr>
                          <a:rPr lang="en-US" sz="3300" i="1">
                            <a:latin typeface="Cambria Math" panose="02040503050406030204" pitchFamily="18" charset="0"/>
                          </a:rPr>
                        </m:ctrlPr>
                      </m:fPr>
                      <m:num>
                        <m:sSup>
                          <m:sSupPr>
                            <m:ctrlPr>
                              <a:rPr lang="en-US" sz="3300" i="1">
                                <a:latin typeface="Cambria Math" panose="02040503050406030204" pitchFamily="18" charset="0"/>
                              </a:rPr>
                            </m:ctrlPr>
                          </m:sSupPr>
                          <m:e>
                            <m:r>
                              <a:rPr lang="en-US" sz="3300" i="1">
                                <a:latin typeface="Cambria Math" panose="02040503050406030204" pitchFamily="18" charset="0"/>
                              </a:rPr>
                              <m:t>𝑄</m:t>
                            </m:r>
                          </m:e>
                          <m:sup>
                            <m:r>
                              <a:rPr lang="en-US" sz="3300" i="1">
                                <a:latin typeface="Cambria Math" panose="02040503050406030204" pitchFamily="18" charset="0"/>
                              </a:rPr>
                              <m:t>′</m:t>
                            </m:r>
                          </m:sup>
                        </m:sSup>
                        <m:r>
                          <a:rPr lang="en-US" sz="3300" i="1">
                            <a:latin typeface="Cambria Math" panose="02040503050406030204" pitchFamily="18" charset="0"/>
                          </a:rPr>
                          <m:t>𝑠</m:t>
                        </m:r>
                        <m:r>
                          <a:rPr lang="en-US" sz="3300" i="1">
                            <a:latin typeface="Cambria Math" panose="02040503050406030204" pitchFamily="18" charset="0"/>
                          </a:rPr>
                          <m:t> </m:t>
                        </m:r>
                        <m:r>
                          <a:rPr lang="en-US" sz="3300" i="1">
                            <a:latin typeface="Cambria Math" panose="02040503050406030204" pitchFamily="18" charset="0"/>
                          </a:rPr>
                          <m:t>𝑠h𝑎𝑟𝑒</m:t>
                        </m:r>
                      </m:num>
                      <m:den>
                        <m:sSup>
                          <m:sSupPr>
                            <m:ctrlPr>
                              <a:rPr lang="en-US" sz="3300" i="1">
                                <a:latin typeface="Cambria Math" panose="02040503050406030204" pitchFamily="18" charset="0"/>
                              </a:rPr>
                            </m:ctrlPr>
                          </m:sSupPr>
                          <m:e>
                            <m:r>
                              <a:rPr lang="en-US" sz="3300" i="1">
                                <a:latin typeface="Cambria Math" panose="02040503050406030204" pitchFamily="18" charset="0"/>
                              </a:rPr>
                              <m:t>𝑅</m:t>
                            </m:r>
                          </m:e>
                          <m:sup>
                            <m:r>
                              <a:rPr lang="en-US" sz="3300" i="1">
                                <a:latin typeface="Cambria Math" panose="02040503050406030204" pitchFamily="18" charset="0"/>
                              </a:rPr>
                              <m:t>′</m:t>
                            </m:r>
                          </m:sup>
                        </m:sSup>
                        <m:r>
                          <a:rPr lang="en-US" sz="3300" i="1">
                            <a:latin typeface="Cambria Math" panose="02040503050406030204" pitchFamily="18" charset="0"/>
                          </a:rPr>
                          <m:t>𝑠</m:t>
                        </m:r>
                        <m:r>
                          <a:rPr lang="en-US" sz="3300" i="1">
                            <a:latin typeface="Cambria Math" panose="02040503050406030204" pitchFamily="18" charset="0"/>
                          </a:rPr>
                          <m:t> </m:t>
                        </m:r>
                        <m:r>
                          <a:rPr lang="en-US" sz="3300" i="1">
                            <a:latin typeface="Cambria Math" panose="02040503050406030204" pitchFamily="18" charset="0"/>
                          </a:rPr>
                          <m:t>𝑠h𝑎𝑟𝑒</m:t>
                        </m:r>
                      </m:den>
                    </m:f>
                    <m:r>
                      <a:rPr lang="en-US" sz="3300" i="1">
                        <a:latin typeface="Cambria Math" panose="02040503050406030204" pitchFamily="18" charset="0"/>
                      </a:rPr>
                      <m:t>= </m:t>
                    </m:r>
                    <m:f>
                      <m:fPr>
                        <m:ctrlPr>
                          <a:rPr lang="en-US" sz="3300" i="1">
                            <a:latin typeface="Cambria Math" panose="02040503050406030204" pitchFamily="18" charset="0"/>
                          </a:rPr>
                        </m:ctrlPr>
                      </m:fPr>
                      <m:num>
                        <m:sSup>
                          <m:sSupPr>
                            <m:ctrlPr>
                              <a:rPr lang="en-US" sz="3300" i="1">
                                <a:latin typeface="Cambria Math" panose="02040503050406030204" pitchFamily="18" charset="0"/>
                              </a:rPr>
                            </m:ctrlPr>
                          </m:sSupPr>
                          <m:e>
                            <m:r>
                              <a:rPr lang="en-US" sz="3300" i="1">
                                <a:latin typeface="Cambria Math" panose="02040503050406030204" pitchFamily="18" charset="0"/>
                              </a:rPr>
                              <m:t>𝑅</m:t>
                            </m:r>
                          </m:e>
                          <m:sup>
                            <m:r>
                              <a:rPr lang="en-US" sz="3300" i="1">
                                <a:latin typeface="Cambria Math" panose="02040503050406030204" pitchFamily="18" charset="0"/>
                              </a:rPr>
                              <m:t>′</m:t>
                            </m:r>
                          </m:sup>
                        </m:sSup>
                        <m:r>
                          <a:rPr lang="en-US" sz="3300" i="1">
                            <a:latin typeface="Cambria Math" panose="02040503050406030204" pitchFamily="18" charset="0"/>
                          </a:rPr>
                          <m:t>𝑠</m:t>
                        </m:r>
                        <m:r>
                          <a:rPr lang="en-US" sz="3300" i="1">
                            <a:latin typeface="Cambria Math" panose="02040503050406030204" pitchFamily="18" charset="0"/>
                          </a:rPr>
                          <m:t> </m:t>
                        </m:r>
                        <m:r>
                          <a:rPr lang="en-US" sz="3300" i="1">
                            <a:latin typeface="Cambria Math" panose="02040503050406030204" pitchFamily="18" charset="0"/>
                          </a:rPr>
                          <m:t>𝑠h𝑎𝑟𝑒</m:t>
                        </m:r>
                      </m:num>
                      <m:den>
                        <m:sSup>
                          <m:sSupPr>
                            <m:ctrlPr>
                              <a:rPr lang="en-US" sz="3300" i="1">
                                <a:latin typeface="Cambria Math" panose="02040503050406030204" pitchFamily="18" charset="0"/>
                              </a:rPr>
                            </m:ctrlPr>
                          </m:sSupPr>
                          <m:e>
                            <m:r>
                              <a:rPr lang="en-US" sz="3300" i="1">
                                <a:latin typeface="Cambria Math" panose="02040503050406030204" pitchFamily="18" charset="0"/>
                              </a:rPr>
                              <m:t>𝑆</m:t>
                            </m:r>
                          </m:e>
                          <m:sup>
                            <m:r>
                              <a:rPr lang="en-US" sz="3300" i="1">
                                <a:latin typeface="Cambria Math" panose="02040503050406030204" pitchFamily="18" charset="0"/>
                              </a:rPr>
                              <m:t>′</m:t>
                            </m:r>
                          </m:sup>
                        </m:sSup>
                        <m:r>
                          <a:rPr lang="en-US" sz="3300" i="1">
                            <a:latin typeface="Cambria Math" panose="02040503050406030204" pitchFamily="18" charset="0"/>
                          </a:rPr>
                          <m:t>𝑠</m:t>
                        </m:r>
                        <m:r>
                          <a:rPr lang="en-US" sz="3300" i="1">
                            <a:latin typeface="Cambria Math" panose="02040503050406030204" pitchFamily="18" charset="0"/>
                          </a:rPr>
                          <m:t> </m:t>
                        </m:r>
                        <m:r>
                          <a:rPr lang="en-US" sz="3300" i="1">
                            <a:latin typeface="Cambria Math" panose="02040503050406030204" pitchFamily="18" charset="0"/>
                          </a:rPr>
                          <m:t>𝑠h𝑎𝑟𝑒</m:t>
                        </m:r>
                      </m:den>
                    </m:f>
                    <m:r>
                      <a:rPr lang="en-US" sz="3300" i="1">
                        <a:latin typeface="Cambria Math" panose="02040503050406030204" pitchFamily="18" charset="0"/>
                      </a:rPr>
                      <m:t>= </m:t>
                    </m:r>
                    <m:f>
                      <m:fPr>
                        <m:ctrlPr>
                          <a:rPr lang="en-US" sz="3300" i="1">
                            <a:latin typeface="Cambria Math" panose="02040503050406030204" pitchFamily="18" charset="0"/>
                          </a:rPr>
                        </m:ctrlPr>
                      </m:fPr>
                      <m:num>
                        <m:r>
                          <a:rPr lang="en-US" sz="3300" i="1">
                            <a:latin typeface="Cambria Math" panose="02040503050406030204" pitchFamily="18" charset="0"/>
                          </a:rPr>
                          <m:t>2</m:t>
                        </m:r>
                      </m:num>
                      <m:den>
                        <m:r>
                          <a:rPr lang="en-US" sz="3300" i="1">
                            <a:latin typeface="Cambria Math" panose="02040503050406030204" pitchFamily="18" charset="0"/>
                          </a:rPr>
                          <m:t>3</m:t>
                        </m:r>
                      </m:den>
                    </m:f>
                  </m:oMath>
                </a14:m>
                <a:r>
                  <a:rPr lang="en-US" sz="3300" dirty="0"/>
                  <a:t> , Then P’s share?</a:t>
                </a:r>
              </a:p>
              <a:p>
                <a:pPr marL="0" indent="0" algn="just">
                  <a:lnSpc>
                    <a:spcPct val="120000"/>
                  </a:lnSpc>
                  <a:buNone/>
                </a:pPr>
                <a:r>
                  <a:rPr lang="en-US" sz="2900" dirty="0"/>
                  <a:t>Sol: Let  </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𝑃</m:t>
                        </m:r>
                      </m:num>
                      <m:den>
                        <m:r>
                          <a:rPr lang="en-US" sz="2900" i="1">
                            <a:latin typeface="Cambria Math" panose="02040503050406030204" pitchFamily="18" charset="0"/>
                          </a:rPr>
                          <m:t>𝑄</m:t>
                        </m:r>
                      </m:den>
                    </m:f>
                    <m:r>
                      <a:rPr lang="en-US" sz="2900" i="1">
                        <a:latin typeface="Cambria Math" panose="02040503050406030204" pitchFamily="18" charset="0"/>
                      </a:rPr>
                      <m:t>= </m:t>
                    </m:r>
                    <m:f>
                      <m:fPr>
                        <m:ctrlPr>
                          <a:rPr lang="en-US" sz="2900" i="1">
                            <a:latin typeface="Cambria Math" panose="02040503050406030204" pitchFamily="18" charset="0"/>
                          </a:rPr>
                        </m:ctrlPr>
                      </m:fPr>
                      <m:num>
                        <m:r>
                          <a:rPr lang="en-US" sz="2900" i="1">
                            <a:latin typeface="Cambria Math" panose="02040503050406030204" pitchFamily="18" charset="0"/>
                          </a:rPr>
                          <m:t>2</m:t>
                        </m:r>
                      </m:num>
                      <m:den>
                        <m:r>
                          <a:rPr lang="en-US" sz="2900" i="1">
                            <a:latin typeface="Cambria Math" panose="02040503050406030204" pitchFamily="18" charset="0"/>
                          </a:rPr>
                          <m:t>3</m:t>
                        </m:r>
                      </m:den>
                    </m:f>
                    <m:r>
                      <a:rPr lang="en-US" sz="2900" i="1">
                        <a:latin typeface="Cambria Math" panose="02040503050406030204" pitchFamily="18" charset="0"/>
                      </a:rPr>
                      <m:t> ⇒</m:t>
                    </m:r>
                    <m:r>
                      <a:rPr lang="en-US" sz="2900" i="1">
                        <a:latin typeface="Cambria Math" panose="02040503050406030204" pitchFamily="18" charset="0"/>
                      </a:rPr>
                      <m:t>𝑃</m:t>
                    </m:r>
                    <m:r>
                      <a:rPr lang="en-US" sz="2900" i="1">
                        <a:latin typeface="Cambria Math" panose="02040503050406030204" pitchFamily="18" charset="0"/>
                      </a:rPr>
                      <m:t>=2</m:t>
                    </m:r>
                    <m:r>
                      <a:rPr lang="en-US" sz="2900" i="1">
                        <a:latin typeface="Cambria Math" panose="02040503050406030204" pitchFamily="18" charset="0"/>
                      </a:rPr>
                      <m:t>𝑥</m:t>
                    </m:r>
                    <m:r>
                      <a:rPr lang="en-US" sz="2900" i="1">
                        <a:latin typeface="Cambria Math" panose="02040503050406030204" pitchFamily="18" charset="0"/>
                      </a:rPr>
                      <m:t>, </m:t>
                    </m:r>
                    <m:r>
                      <a:rPr lang="en-US" sz="2900" i="1">
                        <a:latin typeface="Cambria Math" panose="02040503050406030204" pitchFamily="18" charset="0"/>
                      </a:rPr>
                      <m:t>𝑄</m:t>
                    </m:r>
                    <m:r>
                      <a:rPr lang="en-US" sz="2900" i="1">
                        <a:latin typeface="Cambria Math" panose="02040503050406030204" pitchFamily="18" charset="0"/>
                      </a:rPr>
                      <m:t>=3</m:t>
                    </m:r>
                    <m:r>
                      <a:rPr lang="en-US" sz="2900" i="1">
                        <a:latin typeface="Cambria Math" panose="02040503050406030204" pitchFamily="18" charset="0"/>
                      </a:rPr>
                      <m:t>𝑥</m:t>
                    </m:r>
                    <m:r>
                      <a:rPr lang="en-US" sz="2900" i="1">
                        <a:latin typeface="Cambria Math" panose="02040503050406030204" pitchFamily="18" charset="0"/>
                      </a:rPr>
                      <m:t> </m:t>
                    </m:r>
                  </m:oMath>
                </a14:m>
                <a:endParaRPr lang="en-US" sz="2900" dirty="0"/>
              </a:p>
              <a:p>
                <a:pPr marL="457200" lvl="1" indent="0" algn="just">
                  <a:lnSpc>
                    <a:spcPct val="120000"/>
                  </a:lnSpc>
                  <a:buNone/>
                </a:pPr>
                <a:r>
                  <a:rPr lang="en-US" sz="2900" dirty="0"/>
                  <a:t>Then </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𝑄</m:t>
                        </m:r>
                      </m:num>
                      <m:den>
                        <m:r>
                          <a:rPr lang="en-US" sz="2900" i="1">
                            <a:latin typeface="Cambria Math" panose="02040503050406030204" pitchFamily="18" charset="0"/>
                          </a:rPr>
                          <m:t>𝑅</m:t>
                        </m:r>
                      </m:den>
                    </m:f>
                    <m:r>
                      <a:rPr lang="en-US" sz="2900" i="1">
                        <a:latin typeface="Cambria Math" panose="02040503050406030204" pitchFamily="18" charset="0"/>
                      </a:rPr>
                      <m:t>= </m:t>
                    </m:r>
                    <m:f>
                      <m:fPr>
                        <m:ctrlPr>
                          <a:rPr lang="en-US" sz="2900" i="1">
                            <a:latin typeface="Cambria Math" panose="02040503050406030204" pitchFamily="18" charset="0"/>
                          </a:rPr>
                        </m:ctrlPr>
                      </m:fPr>
                      <m:num>
                        <m:r>
                          <a:rPr lang="en-US" sz="2900" i="1">
                            <a:latin typeface="Cambria Math" panose="02040503050406030204" pitchFamily="18" charset="0"/>
                          </a:rPr>
                          <m:t>2</m:t>
                        </m:r>
                      </m:num>
                      <m:den>
                        <m:r>
                          <a:rPr lang="en-US" sz="2900" i="1">
                            <a:latin typeface="Cambria Math" panose="02040503050406030204" pitchFamily="18" charset="0"/>
                          </a:rPr>
                          <m:t>3</m:t>
                        </m:r>
                      </m:den>
                    </m:f>
                    <m:r>
                      <a:rPr lang="en-US" sz="2900" i="1">
                        <a:latin typeface="Cambria Math" panose="02040503050406030204" pitchFamily="18" charset="0"/>
                      </a:rPr>
                      <m:t> ⇒</m:t>
                    </m:r>
                    <m:r>
                      <a:rPr lang="en-US" sz="2900" i="1">
                        <a:latin typeface="Cambria Math" panose="02040503050406030204" pitchFamily="18" charset="0"/>
                      </a:rPr>
                      <m:t>𝑅</m:t>
                    </m:r>
                    <m:r>
                      <a:rPr lang="en-US" sz="2900" i="1">
                        <a:latin typeface="Cambria Math" panose="02040503050406030204" pitchFamily="18" charset="0"/>
                      </a:rPr>
                      <m:t>=</m:t>
                    </m:r>
                    <m:r>
                      <a:rPr lang="en-US" sz="2900" i="1">
                        <a:latin typeface="Cambria Math" panose="02040503050406030204" pitchFamily="18" charset="0"/>
                      </a:rPr>
                      <m:t>𝑄</m:t>
                    </m:r>
                    <m:r>
                      <a:rPr lang="en-US" sz="2900" i="1">
                        <a:latin typeface="Cambria Math" panose="02040503050406030204" pitchFamily="18" charset="0"/>
                      </a:rPr>
                      <m:t> × </m:t>
                    </m:r>
                    <m:f>
                      <m:fPr>
                        <m:ctrlPr>
                          <a:rPr lang="en-US" sz="2900" i="1">
                            <a:latin typeface="Cambria Math" panose="02040503050406030204" pitchFamily="18" charset="0"/>
                          </a:rPr>
                        </m:ctrlPr>
                      </m:fPr>
                      <m:num>
                        <m:r>
                          <a:rPr lang="en-US" sz="2900" i="1">
                            <a:latin typeface="Cambria Math" panose="02040503050406030204" pitchFamily="18" charset="0"/>
                          </a:rPr>
                          <m:t>3</m:t>
                        </m:r>
                      </m:num>
                      <m:den>
                        <m:r>
                          <a:rPr lang="en-US" sz="2900" i="1">
                            <a:latin typeface="Cambria Math" panose="02040503050406030204" pitchFamily="18" charset="0"/>
                          </a:rPr>
                          <m:t>2</m:t>
                        </m:r>
                      </m:den>
                    </m:f>
                  </m:oMath>
                </a14:m>
                <a:endParaRPr lang="en-US" sz="2900" dirty="0"/>
              </a:p>
              <a:p>
                <a:pPr marL="457200" lvl="1" indent="0" algn="just">
                  <a:lnSpc>
                    <a:spcPct val="120000"/>
                  </a:lnSpc>
                  <a:buNone/>
                </a:pPr>
                <a:r>
                  <a:rPr lang="en-US" sz="2900" dirty="0"/>
                  <a:t>Therefore,  R=</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9</m:t>
                        </m:r>
                        <m:r>
                          <a:rPr lang="en-US" sz="2900" i="1">
                            <a:latin typeface="Cambria Math" panose="02040503050406030204" pitchFamily="18" charset="0"/>
                          </a:rPr>
                          <m:t>𝑥</m:t>
                        </m:r>
                      </m:num>
                      <m:den>
                        <m:r>
                          <a:rPr lang="en-US" sz="2900" i="1">
                            <a:latin typeface="Cambria Math" panose="02040503050406030204" pitchFamily="18" charset="0"/>
                          </a:rPr>
                          <m:t>2</m:t>
                        </m:r>
                      </m:den>
                    </m:f>
                  </m:oMath>
                </a14:m>
                <a:r>
                  <a:rPr lang="en-US" sz="2900" dirty="0"/>
                  <a:t>; </a:t>
                </a:r>
                <a14:m>
                  <m:oMath xmlns:m="http://schemas.openxmlformats.org/officeDocument/2006/math">
                    <m:f>
                      <m:fPr>
                        <m:ctrlPr>
                          <a:rPr lang="en-US" sz="2900" i="1">
                            <a:latin typeface="Cambria Math" panose="02040503050406030204" pitchFamily="18" charset="0"/>
                          </a:rPr>
                        </m:ctrlPr>
                      </m:fPr>
                      <m:num>
                        <m:r>
                          <a:rPr lang="en-US" sz="2900" i="1">
                            <a:latin typeface="Cambria Math" panose="02040503050406030204" pitchFamily="18" charset="0"/>
                          </a:rPr>
                          <m:t>𝑅</m:t>
                        </m:r>
                      </m:num>
                      <m:den>
                        <m:r>
                          <a:rPr lang="en-US" sz="2900" i="1">
                            <a:latin typeface="Cambria Math" panose="02040503050406030204" pitchFamily="18" charset="0"/>
                          </a:rPr>
                          <m:t>𝑆</m:t>
                        </m:r>
                      </m:den>
                    </m:f>
                    <m:r>
                      <a:rPr lang="en-US" sz="2900" i="1">
                        <a:latin typeface="Cambria Math" panose="02040503050406030204" pitchFamily="18" charset="0"/>
                      </a:rPr>
                      <m:t>= </m:t>
                    </m:r>
                    <m:f>
                      <m:fPr>
                        <m:ctrlPr>
                          <a:rPr lang="en-US" sz="2900" i="1">
                            <a:latin typeface="Cambria Math" panose="02040503050406030204" pitchFamily="18" charset="0"/>
                          </a:rPr>
                        </m:ctrlPr>
                      </m:fPr>
                      <m:num>
                        <m:r>
                          <a:rPr lang="en-US" sz="2900" i="1">
                            <a:latin typeface="Cambria Math" panose="02040503050406030204" pitchFamily="18" charset="0"/>
                          </a:rPr>
                          <m:t>2</m:t>
                        </m:r>
                      </m:num>
                      <m:den>
                        <m:r>
                          <a:rPr lang="en-US" sz="2900" i="1">
                            <a:latin typeface="Cambria Math" panose="02040503050406030204" pitchFamily="18" charset="0"/>
                          </a:rPr>
                          <m:t>3</m:t>
                        </m:r>
                      </m:den>
                    </m:f>
                    <m:r>
                      <a:rPr lang="en-US" sz="2900" i="1">
                        <a:latin typeface="Cambria Math" panose="02040503050406030204" pitchFamily="18" charset="0"/>
                      </a:rPr>
                      <m:t> ⇒</m:t>
                    </m:r>
                    <m:r>
                      <a:rPr lang="en-US" sz="2900" i="1">
                        <a:latin typeface="Cambria Math" panose="02040503050406030204" pitchFamily="18" charset="0"/>
                      </a:rPr>
                      <m:t>𝑆</m:t>
                    </m:r>
                    <m:r>
                      <a:rPr lang="en-US" sz="2900" i="1">
                        <a:latin typeface="Cambria Math" panose="02040503050406030204" pitchFamily="18" charset="0"/>
                      </a:rPr>
                      <m:t>= </m:t>
                    </m:r>
                    <m:f>
                      <m:fPr>
                        <m:ctrlPr>
                          <a:rPr lang="en-US" sz="2900" i="1">
                            <a:latin typeface="Cambria Math" panose="02040503050406030204" pitchFamily="18" charset="0"/>
                          </a:rPr>
                        </m:ctrlPr>
                      </m:fPr>
                      <m:num>
                        <m:r>
                          <a:rPr lang="en-US" sz="2900" i="1">
                            <a:latin typeface="Cambria Math" panose="02040503050406030204" pitchFamily="18" charset="0"/>
                          </a:rPr>
                          <m:t>3</m:t>
                        </m:r>
                        <m:r>
                          <a:rPr lang="en-US" sz="2900" i="1">
                            <a:latin typeface="Cambria Math" panose="02040503050406030204" pitchFamily="18" charset="0"/>
                          </a:rPr>
                          <m:t>𝑅</m:t>
                        </m:r>
                      </m:num>
                      <m:den>
                        <m:r>
                          <a:rPr lang="en-US" sz="2900" i="1">
                            <a:latin typeface="Cambria Math" panose="02040503050406030204" pitchFamily="18" charset="0"/>
                          </a:rPr>
                          <m:t>2</m:t>
                        </m:r>
                      </m:den>
                    </m:f>
                    <m:r>
                      <a:rPr lang="en-US" sz="2900" i="1">
                        <a:latin typeface="Cambria Math" panose="02040503050406030204" pitchFamily="18" charset="0"/>
                      </a:rPr>
                      <m:t>= </m:t>
                    </m:r>
                    <m:f>
                      <m:fPr>
                        <m:ctrlPr>
                          <a:rPr lang="en-US" sz="2900" i="1">
                            <a:latin typeface="Cambria Math" panose="02040503050406030204" pitchFamily="18" charset="0"/>
                          </a:rPr>
                        </m:ctrlPr>
                      </m:fPr>
                      <m:num>
                        <m:r>
                          <a:rPr lang="en-US" sz="2900" i="1">
                            <a:latin typeface="Cambria Math" panose="02040503050406030204" pitchFamily="18" charset="0"/>
                          </a:rPr>
                          <m:t>27</m:t>
                        </m:r>
                        <m:r>
                          <a:rPr lang="en-US" sz="2900" i="1">
                            <a:latin typeface="Cambria Math" panose="02040503050406030204" pitchFamily="18" charset="0"/>
                          </a:rPr>
                          <m:t>𝑥</m:t>
                        </m:r>
                      </m:num>
                      <m:den>
                        <m:r>
                          <a:rPr lang="en-US" sz="2900" i="1">
                            <a:latin typeface="Cambria Math" panose="02040503050406030204" pitchFamily="18" charset="0"/>
                          </a:rPr>
                          <m:t>4</m:t>
                        </m:r>
                      </m:den>
                    </m:f>
                  </m:oMath>
                </a14:m>
                <a:endParaRPr lang="en-US" sz="2900" dirty="0"/>
              </a:p>
              <a:p>
                <a:pPr marL="457200" lvl="1" indent="0" algn="just">
                  <a:lnSpc>
                    <a:spcPct val="120000"/>
                  </a:lnSpc>
                  <a:buNone/>
                </a:pPr>
                <a:r>
                  <a:rPr lang="en-US" sz="2900" dirty="0"/>
                  <a:t>And P+Q+R+S = 1300 </a:t>
                </a:r>
                <a:r>
                  <a:rPr lang="en-US" sz="2900" dirty="0">
                    <a:sym typeface="Wingdings" panose="05000000000000000000" pitchFamily="2" charset="2"/>
                  </a:rPr>
                  <a:t></a:t>
                </a:r>
                <a14:m>
                  <m:oMath xmlns:m="http://schemas.openxmlformats.org/officeDocument/2006/math">
                    <m:r>
                      <a:rPr lang="en-US" sz="2900" i="1">
                        <a:latin typeface="Cambria Math" panose="02040503050406030204" pitchFamily="18" charset="0"/>
                      </a:rPr>
                      <m:t>2</m:t>
                    </m:r>
                    <m:r>
                      <a:rPr lang="en-US" sz="2900" i="1">
                        <a:latin typeface="Cambria Math" panose="02040503050406030204" pitchFamily="18" charset="0"/>
                      </a:rPr>
                      <m:t>𝑥</m:t>
                    </m:r>
                    <m:r>
                      <a:rPr lang="en-US" sz="2900" i="1">
                        <a:latin typeface="Cambria Math" panose="02040503050406030204" pitchFamily="18" charset="0"/>
                      </a:rPr>
                      <m:t>+3</m:t>
                    </m:r>
                    <m:r>
                      <a:rPr lang="en-US" sz="2900" i="1">
                        <a:latin typeface="Cambria Math" panose="02040503050406030204" pitchFamily="18" charset="0"/>
                      </a:rPr>
                      <m:t>𝑥</m:t>
                    </m:r>
                    <m:r>
                      <a:rPr lang="en-US" sz="2900" i="1">
                        <a:latin typeface="Cambria Math" panose="02040503050406030204" pitchFamily="18" charset="0"/>
                      </a:rPr>
                      <m:t>+</m:t>
                    </m:r>
                    <m:f>
                      <m:fPr>
                        <m:ctrlPr>
                          <a:rPr lang="en-US" sz="2900" i="1">
                            <a:latin typeface="Cambria Math" panose="02040503050406030204" pitchFamily="18" charset="0"/>
                          </a:rPr>
                        </m:ctrlPr>
                      </m:fPr>
                      <m:num>
                        <m:r>
                          <a:rPr lang="en-US" sz="2900" i="1">
                            <a:latin typeface="Cambria Math" panose="02040503050406030204" pitchFamily="18" charset="0"/>
                          </a:rPr>
                          <m:t>9</m:t>
                        </m:r>
                        <m:r>
                          <a:rPr lang="en-US" sz="2900" i="1">
                            <a:latin typeface="Cambria Math" panose="02040503050406030204" pitchFamily="18" charset="0"/>
                          </a:rPr>
                          <m:t>𝑥</m:t>
                        </m:r>
                      </m:num>
                      <m:den>
                        <m:r>
                          <a:rPr lang="en-US" sz="2900" i="1">
                            <a:latin typeface="Cambria Math" panose="02040503050406030204" pitchFamily="18" charset="0"/>
                          </a:rPr>
                          <m:t>2</m:t>
                        </m:r>
                      </m:den>
                    </m:f>
                    <m:r>
                      <a:rPr lang="en-US" sz="2900" i="1">
                        <a:latin typeface="Cambria Math" panose="02040503050406030204" pitchFamily="18" charset="0"/>
                      </a:rPr>
                      <m:t>+ </m:t>
                    </m:r>
                    <m:f>
                      <m:fPr>
                        <m:ctrlPr>
                          <a:rPr lang="en-US" sz="2900" i="1">
                            <a:latin typeface="Cambria Math" panose="02040503050406030204" pitchFamily="18" charset="0"/>
                          </a:rPr>
                        </m:ctrlPr>
                      </m:fPr>
                      <m:num>
                        <m:r>
                          <a:rPr lang="en-US" sz="2900" i="1">
                            <a:latin typeface="Cambria Math" panose="02040503050406030204" pitchFamily="18" charset="0"/>
                          </a:rPr>
                          <m:t>27</m:t>
                        </m:r>
                        <m:r>
                          <a:rPr lang="en-US" sz="2900" i="1">
                            <a:latin typeface="Cambria Math" panose="02040503050406030204" pitchFamily="18" charset="0"/>
                          </a:rPr>
                          <m:t>𝑥</m:t>
                        </m:r>
                      </m:num>
                      <m:den>
                        <m:r>
                          <a:rPr lang="en-US" sz="2900" i="1">
                            <a:latin typeface="Cambria Math" panose="02040503050406030204" pitchFamily="18" charset="0"/>
                          </a:rPr>
                          <m:t>4</m:t>
                        </m:r>
                      </m:den>
                    </m:f>
                    <m:r>
                      <a:rPr lang="en-US" sz="2900" i="1">
                        <a:latin typeface="Cambria Math" panose="02040503050406030204" pitchFamily="18" charset="0"/>
                      </a:rPr>
                      <m:t>=1300</m:t>
                    </m:r>
                  </m:oMath>
                </a14:m>
                <a:endParaRPr lang="en-US" sz="2900" dirty="0"/>
              </a:p>
              <a:p>
                <a:pPr marL="457200" lvl="1" indent="0" algn="just">
                  <a:lnSpc>
                    <a:spcPct val="120000"/>
                  </a:lnSpc>
                  <a:buNone/>
                </a:pPr>
                <a:r>
                  <a:rPr lang="en-US" sz="2900" dirty="0"/>
                  <a:t>Therefore,  x= 80; P’s share = 2×80 = 160.</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3891" y="1366982"/>
                <a:ext cx="12007273" cy="5329382"/>
              </a:xfrm>
              <a:blipFill>
                <a:blip r:embed="rId2"/>
                <a:stretch>
                  <a:fillRect l="-254" r="-305"/>
                </a:stretch>
              </a:blipFill>
            </p:spPr>
            <p:txBody>
              <a:bodyPr/>
              <a:lstStyle/>
              <a:p>
                <a:r>
                  <a:rPr lang="en-IN">
                    <a:noFill/>
                  </a:rPr>
                  <a:t> </a:t>
                </a:r>
              </a:p>
            </p:txBody>
          </p:sp>
        </mc:Fallback>
      </mc:AlternateContent>
    </p:spTree>
    <p:extLst>
      <p:ext uri="{BB962C8B-B14F-4D97-AF65-F5344CB8AC3E}">
        <p14:creationId xmlns:p14="http://schemas.microsoft.com/office/powerpoint/2010/main" xmlns="" val="1025857597"/>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80">
                                          <p:stCondLst>
                                            <p:cond delay="0"/>
                                          </p:stCondLst>
                                        </p:cTn>
                                        <p:tgtEl>
                                          <p:spTgt spid="3">
                                            <p:txEl>
                                              <p:pRg st="8" end="8"/>
                                            </p:txEl>
                                          </p:spTgt>
                                        </p:tgtEl>
                                      </p:cBhvr>
                                    </p:animEffect>
                                    <p:anim calcmode="lin" valueType="num">
                                      <p:cBhvr>
                                        <p:cTn id="53"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3">
                                            <p:txEl>
                                              <p:pRg st="8" end="8"/>
                                            </p:txEl>
                                          </p:spTgt>
                                        </p:tgtEl>
                                      </p:cBhvr>
                                      <p:to x="100000" y="60000"/>
                                    </p:animScale>
                                    <p:animScale>
                                      <p:cBhvr>
                                        <p:cTn id="59" dur="166" decel="50000">
                                          <p:stCondLst>
                                            <p:cond delay="676"/>
                                          </p:stCondLst>
                                        </p:cTn>
                                        <p:tgtEl>
                                          <p:spTgt spid="3">
                                            <p:txEl>
                                              <p:pRg st="8" end="8"/>
                                            </p:txEl>
                                          </p:spTgt>
                                        </p:tgtEl>
                                      </p:cBhvr>
                                      <p:to x="100000" y="100000"/>
                                    </p:animScale>
                                    <p:animScale>
                                      <p:cBhvr>
                                        <p:cTn id="60" dur="26">
                                          <p:stCondLst>
                                            <p:cond delay="1312"/>
                                          </p:stCondLst>
                                        </p:cTn>
                                        <p:tgtEl>
                                          <p:spTgt spid="3">
                                            <p:txEl>
                                              <p:pRg st="8" end="8"/>
                                            </p:txEl>
                                          </p:spTgt>
                                        </p:tgtEl>
                                      </p:cBhvr>
                                      <p:to x="100000" y="80000"/>
                                    </p:animScale>
                                    <p:animScale>
                                      <p:cBhvr>
                                        <p:cTn id="61" dur="166" decel="50000">
                                          <p:stCondLst>
                                            <p:cond delay="1338"/>
                                          </p:stCondLst>
                                        </p:cTn>
                                        <p:tgtEl>
                                          <p:spTgt spid="3">
                                            <p:txEl>
                                              <p:pRg st="8" end="8"/>
                                            </p:txEl>
                                          </p:spTgt>
                                        </p:tgtEl>
                                      </p:cBhvr>
                                      <p:to x="100000" y="100000"/>
                                    </p:animScale>
                                    <p:animScale>
                                      <p:cBhvr>
                                        <p:cTn id="62" dur="26">
                                          <p:stCondLst>
                                            <p:cond delay="1642"/>
                                          </p:stCondLst>
                                        </p:cTn>
                                        <p:tgtEl>
                                          <p:spTgt spid="3">
                                            <p:txEl>
                                              <p:pRg st="8" end="8"/>
                                            </p:txEl>
                                          </p:spTgt>
                                        </p:tgtEl>
                                      </p:cBhvr>
                                      <p:to x="100000" y="90000"/>
                                    </p:animScale>
                                    <p:animScale>
                                      <p:cBhvr>
                                        <p:cTn id="63" dur="166" decel="50000">
                                          <p:stCondLst>
                                            <p:cond delay="1668"/>
                                          </p:stCondLst>
                                        </p:cTn>
                                        <p:tgtEl>
                                          <p:spTgt spid="3">
                                            <p:txEl>
                                              <p:pRg st="8" end="8"/>
                                            </p:txEl>
                                          </p:spTgt>
                                        </p:tgtEl>
                                      </p:cBhvr>
                                      <p:to x="100000" y="100000"/>
                                    </p:animScale>
                                    <p:animScale>
                                      <p:cBhvr>
                                        <p:cTn id="64" dur="26">
                                          <p:stCondLst>
                                            <p:cond delay="1808"/>
                                          </p:stCondLst>
                                        </p:cTn>
                                        <p:tgtEl>
                                          <p:spTgt spid="3">
                                            <p:txEl>
                                              <p:pRg st="8" end="8"/>
                                            </p:txEl>
                                          </p:spTgt>
                                        </p:tgtEl>
                                      </p:cBhvr>
                                      <p:to x="100000" y="95000"/>
                                    </p:animScale>
                                    <p:animScale>
                                      <p:cBhvr>
                                        <p:cTn id="65" dur="166" decel="50000">
                                          <p:stCondLst>
                                            <p:cond delay="1834"/>
                                          </p:stCondLst>
                                        </p:cTn>
                                        <p:tgtEl>
                                          <p:spTgt spid="3">
                                            <p:txEl>
                                              <p:pRg st="8" end="8"/>
                                            </p:txEl>
                                          </p:spTgt>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1000"/>
                                        <p:tgtEl>
                                          <p:spTgt spid="3">
                                            <p:txEl>
                                              <p:pRg st="10" end="10"/>
                                            </p:txEl>
                                          </p:spTgt>
                                        </p:tgtEl>
                                      </p:cBhvr>
                                    </p:animEffect>
                                    <p:anim calcmode="lin" valueType="num">
                                      <p:cBhvr>
                                        <p:cTn id="7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Effect transition="in" filter="fade">
                                      <p:cBhvr>
                                        <p:cTn id="85" dur="1000"/>
                                        <p:tgtEl>
                                          <p:spTgt spid="3">
                                            <p:txEl>
                                              <p:pRg st="12" end="12"/>
                                            </p:txEl>
                                          </p:spTgt>
                                        </p:tgtEl>
                                      </p:cBhvr>
                                    </p:animEffect>
                                    <p:anim calcmode="lin" valueType="num">
                                      <p:cBhvr>
                                        <p:cTn id="8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3">
                                            <p:txEl>
                                              <p:pRg st="13" end="13"/>
                                            </p:txEl>
                                          </p:spTgt>
                                        </p:tgtEl>
                                        <p:attrNameLst>
                                          <p:attrName>style.visibility</p:attrName>
                                        </p:attrNameLst>
                                      </p:cBhvr>
                                      <p:to>
                                        <p:strVal val="visible"/>
                                      </p:to>
                                    </p:set>
                                    <p:animEffect transition="in" filter="fade">
                                      <p:cBhvr>
                                        <p:cTn id="90" dur="1000"/>
                                        <p:tgtEl>
                                          <p:spTgt spid="3">
                                            <p:txEl>
                                              <p:pRg st="13" end="13"/>
                                            </p:txEl>
                                          </p:spTgt>
                                        </p:tgtEl>
                                      </p:cBhvr>
                                    </p:animEffect>
                                    <p:anim calcmode="lin" valueType="num">
                                      <p:cBhvr>
                                        <p:cTn id="9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01600" y="1385455"/>
                <a:ext cx="11970327" cy="5375563"/>
              </a:xfrm>
            </p:spPr>
            <p:txBody>
              <a:bodyPr>
                <a:normAutofit fontScale="85000" lnSpcReduction="20000"/>
              </a:bodyPr>
              <a:lstStyle/>
              <a:p>
                <a:pPr marL="0" lvl="0" indent="0" algn="just">
                  <a:buNone/>
                </a:pPr>
                <a:endParaRPr lang="en-US" dirty="0"/>
              </a:p>
              <a:p>
                <a:pPr marL="0" lvl="0" indent="0" algn="just">
                  <a:buNone/>
                </a:pPr>
                <a:r>
                  <a:rPr lang="en-US" dirty="0"/>
                  <a:t>7) X varies inversely as square of Y. Given that Y=2 for X=1. The value of X for Y=6 will be equal to?</a:t>
                </a:r>
              </a:p>
              <a:p>
                <a:pPr marL="0" lvl="0" indent="0" algn="just">
                  <a:buNone/>
                </a:pPr>
                <a:r>
                  <a:rPr lang="en-US" dirty="0"/>
                  <a:t>Sol: </a:t>
                </a:r>
                <a:r>
                  <a:rPr lang="en-US" sz="1700" dirty="0"/>
                  <a:t>Given </a:t>
                </a:r>
                <a14:m>
                  <m:oMath xmlns:m="http://schemas.openxmlformats.org/officeDocument/2006/math">
                    <m:r>
                      <a:rPr lang="en-US" sz="1700" i="1">
                        <a:latin typeface="Cambria Math" panose="02040503050406030204" pitchFamily="18" charset="0"/>
                      </a:rPr>
                      <m:t>𝑋</m:t>
                    </m:r>
                    <m:r>
                      <a:rPr lang="en-US" sz="1700" i="1">
                        <a:latin typeface="Cambria Math" panose="02040503050406030204" pitchFamily="18" charset="0"/>
                      </a:rPr>
                      <m:t>=</m:t>
                    </m:r>
                    <m:f>
                      <m:fPr>
                        <m:ctrlPr>
                          <a:rPr lang="en-US" sz="1700" i="1">
                            <a:latin typeface="Cambria Math" panose="02040503050406030204" pitchFamily="18" charset="0"/>
                          </a:rPr>
                        </m:ctrlPr>
                      </m:fPr>
                      <m:num>
                        <m:r>
                          <a:rPr lang="en-US" sz="1700" i="1">
                            <a:latin typeface="Cambria Math" panose="02040503050406030204" pitchFamily="18" charset="0"/>
                          </a:rPr>
                          <m:t>𝐾</m:t>
                        </m:r>
                      </m:num>
                      <m:den>
                        <m:sSup>
                          <m:sSupPr>
                            <m:ctrlPr>
                              <a:rPr lang="en-US" sz="1700" i="1">
                                <a:latin typeface="Cambria Math" panose="02040503050406030204" pitchFamily="18" charset="0"/>
                              </a:rPr>
                            </m:ctrlPr>
                          </m:sSupPr>
                          <m:e>
                            <m:r>
                              <a:rPr lang="en-US" sz="1700" i="1">
                                <a:latin typeface="Cambria Math" panose="02040503050406030204" pitchFamily="18" charset="0"/>
                              </a:rPr>
                              <m:t>𝑌</m:t>
                            </m:r>
                          </m:e>
                          <m:sup>
                            <m:r>
                              <a:rPr lang="en-US" sz="1700" i="1">
                                <a:latin typeface="Cambria Math" panose="02040503050406030204" pitchFamily="18" charset="0"/>
                              </a:rPr>
                              <m:t>2</m:t>
                            </m:r>
                          </m:sup>
                        </m:sSup>
                      </m:den>
                    </m:f>
                  </m:oMath>
                </a14:m>
                <a:endParaRPr lang="en-US" sz="1700" dirty="0"/>
              </a:p>
              <a:p>
                <a:pPr marL="457200" lvl="1" indent="0" algn="just">
                  <a:buNone/>
                </a:pPr>
                <a:r>
                  <a:rPr lang="en-US" sz="1700" dirty="0"/>
                  <a:t>K=4 from given value of X &amp; Y </a:t>
                </a:r>
              </a:p>
              <a:p>
                <a:pPr marL="457200" lvl="1" indent="0" algn="just">
                  <a:buNone/>
                </a:pPr>
                <a:r>
                  <a:rPr lang="en-US" sz="1700" dirty="0"/>
                  <a:t>Therefore, </a:t>
                </a:r>
                <a14:m>
                  <m:oMath xmlns:m="http://schemas.openxmlformats.org/officeDocument/2006/math">
                    <m:r>
                      <a:rPr lang="en-US" sz="1700" i="1">
                        <a:latin typeface="Cambria Math" panose="02040503050406030204" pitchFamily="18" charset="0"/>
                      </a:rPr>
                      <m:t>𝑋</m:t>
                    </m:r>
                    <m:r>
                      <a:rPr lang="en-US" sz="1700" i="1">
                        <a:latin typeface="Cambria Math" panose="02040503050406030204" pitchFamily="18" charset="0"/>
                      </a:rPr>
                      <m:t>=</m:t>
                    </m:r>
                    <m:f>
                      <m:fPr>
                        <m:ctrlPr>
                          <a:rPr lang="en-US" sz="1700" i="1">
                            <a:latin typeface="Cambria Math" panose="02040503050406030204" pitchFamily="18" charset="0"/>
                          </a:rPr>
                        </m:ctrlPr>
                      </m:fPr>
                      <m:num>
                        <m:r>
                          <a:rPr lang="en-US" sz="1700" i="1">
                            <a:latin typeface="Cambria Math" panose="02040503050406030204" pitchFamily="18" charset="0"/>
                          </a:rPr>
                          <m:t>1</m:t>
                        </m:r>
                      </m:num>
                      <m:den>
                        <m:r>
                          <a:rPr lang="en-US" sz="1700" i="1">
                            <a:latin typeface="Cambria Math" panose="02040503050406030204" pitchFamily="18" charset="0"/>
                          </a:rPr>
                          <m:t>9</m:t>
                        </m:r>
                      </m:den>
                    </m:f>
                  </m:oMath>
                </a14:m>
                <a:endParaRPr lang="en-US" sz="1700" dirty="0"/>
              </a:p>
              <a:p>
                <a:pPr marL="0" lvl="0" indent="0" algn="just">
                  <a:buNone/>
                </a:pPr>
                <a:r>
                  <a:rPr lang="en-US" dirty="0"/>
                  <a:t>8) The least whole no. which when subtracted from both the terms of the ratio 6:7 gives a ratio less than 16:21 is?</a:t>
                </a:r>
              </a:p>
              <a:p>
                <a:pPr marL="0" lvl="0" indent="0" algn="just">
                  <a:lnSpc>
                    <a:spcPct val="170000"/>
                  </a:lnSpc>
                  <a:buNone/>
                </a:pPr>
                <a:r>
                  <a:rPr lang="en-US" dirty="0"/>
                  <a:t>Sol:  </a:t>
                </a:r>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6−</m:t>
                        </m:r>
                        <m:r>
                          <a:rPr lang="en-US" sz="1900" i="1">
                            <a:latin typeface="Cambria Math" panose="02040503050406030204" pitchFamily="18" charset="0"/>
                          </a:rPr>
                          <m:t>𝑥</m:t>
                        </m:r>
                      </m:num>
                      <m:den>
                        <m:r>
                          <a:rPr lang="en-US" sz="1900" i="1">
                            <a:latin typeface="Cambria Math" panose="02040503050406030204" pitchFamily="18" charset="0"/>
                          </a:rPr>
                          <m:t>7−</m:t>
                        </m:r>
                        <m:r>
                          <a:rPr lang="en-US" sz="1900" i="1">
                            <a:latin typeface="Cambria Math" panose="02040503050406030204" pitchFamily="18" charset="0"/>
                          </a:rPr>
                          <m:t>𝑥</m:t>
                        </m:r>
                      </m:den>
                    </m:f>
                    <m:r>
                      <a:rPr lang="en-US" sz="1900" i="1">
                        <a:latin typeface="Cambria Math" panose="02040503050406030204" pitchFamily="18" charset="0"/>
                      </a:rPr>
                      <m:t>&lt;</m:t>
                    </m:r>
                    <m:f>
                      <m:fPr>
                        <m:ctrlPr>
                          <a:rPr lang="en-US" sz="1900" i="1">
                            <a:latin typeface="Cambria Math" panose="02040503050406030204" pitchFamily="18" charset="0"/>
                          </a:rPr>
                        </m:ctrlPr>
                      </m:fPr>
                      <m:num>
                        <m:r>
                          <a:rPr lang="en-US" sz="1900" i="1">
                            <a:latin typeface="Cambria Math" panose="02040503050406030204" pitchFamily="18" charset="0"/>
                          </a:rPr>
                          <m:t>16 </m:t>
                        </m:r>
                      </m:num>
                      <m:den>
                        <m:r>
                          <a:rPr lang="en-US" sz="1900" i="1">
                            <a:latin typeface="Cambria Math" panose="02040503050406030204" pitchFamily="18" charset="0"/>
                          </a:rPr>
                          <m:t>21</m:t>
                        </m:r>
                      </m:den>
                    </m:f>
                    <m:r>
                      <a:rPr lang="en-US" sz="1900" i="1">
                        <a:latin typeface="Cambria Math" panose="02040503050406030204" pitchFamily="18" charset="0"/>
                      </a:rPr>
                      <m:t> ⇒</m:t>
                    </m:r>
                    <m:r>
                      <a:rPr lang="en-US" sz="1900" i="1">
                        <a:latin typeface="Cambria Math" panose="02040503050406030204" pitchFamily="18" charset="0"/>
                      </a:rPr>
                      <m:t>𝑥</m:t>
                    </m:r>
                    <m:r>
                      <a:rPr lang="en-US" sz="1900" i="1">
                        <a:latin typeface="Cambria Math" panose="02040503050406030204" pitchFamily="18" charset="0"/>
                      </a:rPr>
                      <m:t> &gt;2.8</m:t>
                    </m:r>
                  </m:oMath>
                </a14:m>
                <a:endParaRPr lang="en-US" sz="1900" dirty="0"/>
              </a:p>
              <a:p>
                <a:pPr marL="457200" lvl="1" indent="0" algn="just">
                  <a:lnSpc>
                    <a:spcPct val="170000"/>
                  </a:lnSpc>
                  <a:buNone/>
                </a:pPr>
                <a:r>
                  <a:rPr lang="en-US" sz="1900" dirty="0"/>
                  <a:t>Therefore, x=3.</a:t>
                </a:r>
              </a:p>
              <a:p>
                <a:pPr marL="0" lvl="0" indent="0" algn="just">
                  <a:buNone/>
                </a:pPr>
                <a:r>
                  <a:rPr lang="en-US" dirty="0"/>
                  <a:t>9) A mixture contains alcohol and water in the ratio 4:3. If 5 liters of water is added to the mixture, the ratio becomes 4:5. Find the quality of alcohol in the given mixture?</a:t>
                </a:r>
              </a:p>
              <a:p>
                <a:pPr marL="0" indent="0" algn="just">
                  <a:buNone/>
                </a:pPr>
                <a:r>
                  <a:rPr lang="en-US" dirty="0"/>
                  <a:t>Sol: </a:t>
                </a:r>
                <a:r>
                  <a:rPr lang="en-US" sz="1900" dirty="0"/>
                  <a:t>Can’t be determine</a:t>
                </a:r>
              </a:p>
              <a:p>
                <a:pPr marL="457200" lvl="1" indent="0" algn="just">
                  <a:buNone/>
                </a:pPr>
                <a:r>
                  <a:rPr lang="en-US" sz="1900" dirty="0"/>
                  <a:t>Note: Replace quality by quantity in the above question.</a:t>
                </a:r>
              </a:p>
              <a:p>
                <a:pPr marL="457200" lvl="1" indent="0" algn="just">
                  <a:buNone/>
                </a:pPr>
                <a:r>
                  <a:rPr lang="en-US" sz="1900" dirty="0"/>
                  <a:t>Sol.: Let the quantity of alcohol &amp; water be 4x liters &amp; 3x liters. Then </a:t>
                </a:r>
              </a:p>
              <a:p>
                <a:pPr lvl="1" algn="just"/>
                <a14:m>
                  <m:oMath xmlns:m="http://schemas.openxmlformats.org/officeDocument/2006/math">
                    <m:f>
                      <m:fPr>
                        <m:ctrlPr>
                          <a:rPr lang="en-US" sz="1900" i="1">
                            <a:latin typeface="Cambria Math" panose="02040503050406030204" pitchFamily="18" charset="0"/>
                          </a:rPr>
                        </m:ctrlPr>
                      </m:fPr>
                      <m:num>
                        <m:r>
                          <a:rPr lang="en-US" sz="1900" i="1">
                            <a:latin typeface="Cambria Math" panose="02040503050406030204" pitchFamily="18" charset="0"/>
                          </a:rPr>
                          <m:t>4</m:t>
                        </m:r>
                        <m:r>
                          <a:rPr lang="en-US" sz="1900" i="1">
                            <a:latin typeface="Cambria Math" panose="02040503050406030204" pitchFamily="18" charset="0"/>
                          </a:rPr>
                          <m:t>𝑥</m:t>
                        </m:r>
                      </m:num>
                      <m:den>
                        <m:r>
                          <a:rPr lang="en-US" sz="1900" i="1">
                            <a:latin typeface="Cambria Math" panose="02040503050406030204" pitchFamily="18" charset="0"/>
                          </a:rPr>
                          <m:t>3</m:t>
                        </m:r>
                        <m:r>
                          <a:rPr lang="en-US" sz="1900" i="1">
                            <a:latin typeface="Cambria Math" panose="02040503050406030204" pitchFamily="18" charset="0"/>
                          </a:rPr>
                          <m:t>𝑥</m:t>
                        </m:r>
                        <m:r>
                          <a:rPr lang="en-US" sz="1900" i="1">
                            <a:latin typeface="Cambria Math" panose="02040503050406030204" pitchFamily="18" charset="0"/>
                          </a:rPr>
                          <m:t>+5</m:t>
                        </m:r>
                      </m:den>
                    </m:f>
                    <m:r>
                      <a:rPr lang="en-US" sz="1900" i="1">
                        <a:latin typeface="Cambria Math" panose="02040503050406030204" pitchFamily="18" charset="0"/>
                      </a:rPr>
                      <m:t>= </m:t>
                    </m:r>
                    <m:f>
                      <m:fPr>
                        <m:ctrlPr>
                          <a:rPr lang="en-US" sz="1900" i="1">
                            <a:latin typeface="Cambria Math" panose="02040503050406030204" pitchFamily="18" charset="0"/>
                          </a:rPr>
                        </m:ctrlPr>
                      </m:fPr>
                      <m:num>
                        <m:r>
                          <a:rPr lang="en-US" sz="1900" i="1">
                            <a:latin typeface="Cambria Math" panose="02040503050406030204" pitchFamily="18" charset="0"/>
                          </a:rPr>
                          <m:t>4</m:t>
                        </m:r>
                      </m:num>
                      <m:den>
                        <m:r>
                          <a:rPr lang="en-US" sz="1900" i="1">
                            <a:latin typeface="Cambria Math" panose="02040503050406030204" pitchFamily="18" charset="0"/>
                          </a:rPr>
                          <m:t>5</m:t>
                        </m:r>
                      </m:den>
                    </m:f>
                    <m:r>
                      <a:rPr lang="en-US" sz="1900" i="1">
                        <a:latin typeface="Cambria Math" panose="02040503050406030204" pitchFamily="18" charset="0"/>
                      </a:rPr>
                      <m:t> ⇔</m:t>
                    </m:r>
                    <m:r>
                      <a:rPr lang="en-US" sz="1900" i="1">
                        <a:latin typeface="Cambria Math" panose="02040503050406030204" pitchFamily="18" charset="0"/>
                      </a:rPr>
                      <m:t>𝑥</m:t>
                    </m:r>
                    <m:r>
                      <a:rPr lang="en-US" sz="1900" i="1">
                        <a:latin typeface="Cambria Math" panose="02040503050406030204" pitchFamily="18" charset="0"/>
                      </a:rPr>
                      <m:t>=2.5</m:t>
                    </m:r>
                  </m:oMath>
                </a14:m>
                <a:endParaRPr lang="en-US" sz="1900" dirty="0"/>
              </a:p>
              <a:p>
                <a:pPr marL="457200" lvl="1" indent="0" algn="just">
                  <a:buNone/>
                </a:pPr>
                <a:r>
                  <a:rPr lang="en-US" sz="1900" dirty="0"/>
                  <a:t>Therefore, quantity of alcohol = (4×2.5) liters = 10liters.</a:t>
                </a:r>
              </a:p>
              <a:p>
                <a:pPr marL="457200" lvl="1"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1600" y="1385455"/>
                <a:ext cx="11970327" cy="5375563"/>
              </a:xfrm>
              <a:blipFill>
                <a:blip r:embed="rId2"/>
                <a:stretch>
                  <a:fillRect l="-509" r="-509"/>
                </a:stretch>
              </a:blipFill>
            </p:spPr>
            <p:txBody>
              <a:bodyPr/>
              <a:lstStyle/>
              <a:p>
                <a:r>
                  <a:rPr lang="en-IN">
                    <a:noFill/>
                  </a:rPr>
                  <a:t> </a:t>
                </a:r>
              </a:p>
            </p:txBody>
          </p:sp>
        </mc:Fallback>
      </mc:AlternateContent>
    </p:spTree>
    <p:extLst>
      <p:ext uri="{BB962C8B-B14F-4D97-AF65-F5344CB8AC3E}">
        <p14:creationId xmlns:p14="http://schemas.microsoft.com/office/powerpoint/2010/main" xmlns="" val="60344010"/>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p:cTn id="52"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Effect transition="in" filter="fade">
                                      <p:cBhvr>
                                        <p:cTn id="75" dur="1000"/>
                                        <p:tgtEl>
                                          <p:spTgt spid="3">
                                            <p:txEl>
                                              <p:pRg st="12" end="12"/>
                                            </p:txEl>
                                          </p:spTgt>
                                        </p:tgtEl>
                                      </p:cBhvr>
                                    </p:animEffect>
                                    <p:anim calcmode="lin" valueType="num">
                                      <p:cBhvr>
                                        <p:cTn id="7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1000"/>
                                        <p:tgtEl>
                                          <p:spTgt spid="3">
                                            <p:txEl>
                                              <p:pRg st="13" end="13"/>
                                            </p:txEl>
                                          </p:spTgt>
                                        </p:tgtEl>
                                      </p:cBhvr>
                                    </p:animEffect>
                                    <p:anim calcmode="lin" valueType="num">
                                      <p:cBhvr>
                                        <p:cTn id="8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66255" y="1403928"/>
                <a:ext cx="11896435" cy="5347854"/>
              </a:xfrm>
            </p:spPr>
            <p:txBody>
              <a:bodyPr>
                <a:normAutofit fontScale="85000" lnSpcReduction="20000"/>
              </a:bodyPr>
              <a:lstStyle/>
              <a:p>
                <a:pPr marL="0" lvl="0" indent="0" algn="just">
                  <a:buNone/>
                </a:pPr>
                <a:r>
                  <a:rPr lang="en-US" sz="2000" dirty="0"/>
                  <a:t>10) A:B = 3:4 and B:C=8:9 then A:C is?</a:t>
                </a:r>
              </a:p>
              <a:p>
                <a:pPr marL="0" indent="0" algn="just">
                  <a:buNone/>
                </a:pPr>
                <a:r>
                  <a:rPr lang="en-US" sz="2000" dirty="0"/>
                  <a:t>Sol: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𝐴</m:t>
                        </m:r>
                      </m:num>
                      <m:den>
                        <m:r>
                          <a:rPr lang="en-US" sz="2000" i="1">
                            <a:latin typeface="Cambria Math" panose="02040503050406030204" pitchFamily="18" charset="0"/>
                          </a:rPr>
                          <m:t>𝐵</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4</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𝐵</m:t>
                        </m:r>
                      </m:num>
                      <m:den>
                        <m:r>
                          <a:rPr lang="en-US" sz="2000" i="1">
                            <a:latin typeface="Cambria Math" panose="02040503050406030204" pitchFamily="18" charset="0"/>
                          </a:rPr>
                          <m:t>𝐶</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8</m:t>
                        </m:r>
                      </m:num>
                      <m:den>
                        <m:r>
                          <a:rPr lang="en-US" sz="2000" i="1">
                            <a:latin typeface="Cambria Math" panose="02040503050406030204" pitchFamily="18" charset="0"/>
                          </a:rPr>
                          <m:t>9</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𝐴</m:t>
                        </m:r>
                      </m:num>
                      <m:den>
                        <m:r>
                          <a:rPr lang="en-US" sz="2000" i="1">
                            <a:latin typeface="Cambria Math" panose="02040503050406030204" pitchFamily="18" charset="0"/>
                          </a:rPr>
                          <m:t>𝐶</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𝐴</m:t>
                        </m:r>
                      </m:num>
                      <m:den>
                        <m:r>
                          <a:rPr lang="en-US" sz="2000" i="1">
                            <a:latin typeface="Cambria Math" panose="02040503050406030204" pitchFamily="18" charset="0"/>
                          </a:rPr>
                          <m:t>𝐵</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𝐵</m:t>
                        </m:r>
                      </m:num>
                      <m:den>
                        <m:r>
                          <a:rPr lang="en-US" sz="2000" i="1">
                            <a:latin typeface="Cambria Math" panose="02040503050406030204" pitchFamily="18" charset="0"/>
                          </a:rPr>
                          <m:t>𝐶</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4</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8</m:t>
                        </m:r>
                      </m:num>
                      <m:den>
                        <m:r>
                          <a:rPr lang="en-US" sz="2000" i="1">
                            <a:latin typeface="Cambria Math" panose="02040503050406030204" pitchFamily="18" charset="0"/>
                          </a:rPr>
                          <m:t>9</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rPr>
                          <m:t>3</m:t>
                        </m:r>
                      </m:den>
                    </m:f>
                  </m:oMath>
                </a14:m>
                <a:endParaRPr lang="en-US" sz="2000" dirty="0"/>
              </a:p>
              <a:p>
                <a:pPr marL="0" indent="0" algn="just">
                  <a:buNone/>
                </a:pPr>
                <a:endParaRPr lang="en-US" sz="2000" dirty="0"/>
              </a:p>
              <a:p>
                <a:pPr marL="0" lvl="0" indent="0" algn="just">
                  <a:buNone/>
                </a:pPr>
                <a:r>
                  <a:rPr lang="en-US" sz="2000" dirty="0"/>
                  <a:t>11) A:B=8:15, B:C=5:8, C:D=4:5 then A:D=?</a:t>
                </a:r>
              </a:p>
              <a:p>
                <a:pPr marL="0" indent="0" algn="just">
                  <a:buNone/>
                </a:pPr>
                <a:r>
                  <a:rPr lang="en-US" sz="2000" dirty="0"/>
                  <a:t>Sol: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𝐴</m:t>
                        </m:r>
                      </m:num>
                      <m:den>
                        <m:r>
                          <a:rPr lang="en-US" sz="2000" i="1">
                            <a:latin typeface="Cambria Math" panose="02040503050406030204" pitchFamily="18" charset="0"/>
                          </a:rPr>
                          <m:t>𝐷</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𝐴</m:t>
                        </m:r>
                      </m:num>
                      <m:den>
                        <m:r>
                          <a:rPr lang="en-US" sz="2000" i="1">
                            <a:latin typeface="Cambria Math" panose="02040503050406030204" pitchFamily="18" charset="0"/>
                          </a:rPr>
                          <m:t>𝐵</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𝐵</m:t>
                        </m:r>
                      </m:num>
                      <m:den>
                        <m:r>
                          <a:rPr lang="en-US" sz="2000" i="1">
                            <a:latin typeface="Cambria Math" panose="02040503050406030204" pitchFamily="18" charset="0"/>
                          </a:rPr>
                          <m:t>𝐶</m:t>
                        </m:r>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𝐶</m:t>
                        </m:r>
                      </m:num>
                      <m:den>
                        <m:r>
                          <a:rPr lang="en-US" sz="2000" i="1">
                            <a:latin typeface="Cambria Math" panose="02040503050406030204" pitchFamily="18" charset="0"/>
                          </a:rPr>
                          <m:t>𝐷</m:t>
                        </m:r>
                      </m:den>
                    </m:f>
                    <m:r>
                      <a:rPr lang="en-US" sz="2000" i="1">
                        <a:latin typeface="Cambria Math" panose="02040503050406030204" pitchFamily="18" charset="0"/>
                      </a:rPr>
                      <m:t>=4:15</m:t>
                    </m:r>
                  </m:oMath>
                </a14:m>
                <a:endParaRPr lang="en-US" sz="2000" dirty="0"/>
              </a:p>
              <a:p>
                <a:pPr marL="0" indent="0" algn="just">
                  <a:buNone/>
                </a:pPr>
                <a:endParaRPr lang="en-US" sz="2000" dirty="0"/>
              </a:p>
              <a:p>
                <a:pPr marL="0" indent="0" algn="just">
                  <a:buNone/>
                </a:pPr>
                <a:r>
                  <a:rPr lang="en-US" sz="2000" dirty="0"/>
                  <a:t>12) If A:B:C = 2:3:4 then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𝐴</m:t>
                        </m:r>
                      </m:num>
                      <m:den>
                        <m:r>
                          <a:rPr lang="en-US" sz="2000" i="1">
                            <a:latin typeface="Cambria Math" panose="02040503050406030204" pitchFamily="18" charset="0"/>
                          </a:rPr>
                          <m:t>𝐵</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𝐵</m:t>
                        </m:r>
                      </m:num>
                      <m:den>
                        <m:r>
                          <a:rPr lang="en-US" sz="2000" i="1">
                            <a:latin typeface="Cambria Math" panose="02040503050406030204" pitchFamily="18" charset="0"/>
                          </a:rPr>
                          <m:t>𝐶</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𝐶</m:t>
                        </m:r>
                      </m:num>
                      <m:den>
                        <m:r>
                          <a:rPr lang="en-US" sz="2000" i="1">
                            <a:latin typeface="Cambria Math" panose="02040503050406030204" pitchFamily="18" charset="0"/>
                          </a:rPr>
                          <m:t>𝐴</m:t>
                        </m:r>
                      </m:den>
                    </m:f>
                    <m:r>
                      <a:rPr lang="en-US" sz="2000" i="1">
                        <a:latin typeface="Cambria Math" panose="02040503050406030204" pitchFamily="18" charset="0"/>
                      </a:rPr>
                      <m:t> </m:t>
                    </m:r>
                  </m:oMath>
                </a14:m>
                <a:r>
                  <a:rPr lang="en-US" sz="2000" dirty="0"/>
                  <a:t>is equal to?</a:t>
                </a:r>
              </a:p>
              <a:p>
                <a:pPr marL="0" indent="0" algn="just">
                  <a:lnSpc>
                    <a:spcPct val="120000"/>
                  </a:lnSpc>
                  <a:buNone/>
                </a:pPr>
                <a:r>
                  <a:rPr lang="en-US" sz="1800" dirty="0"/>
                  <a:t>Sol: 	Let A=2x, B=3x, c=4x</a:t>
                </a:r>
              </a:p>
              <a:p>
                <a:pPr lvl="2" algn="just">
                  <a:lnSpc>
                    <a:spcPct val="120000"/>
                  </a:lnSpc>
                </a:pPr>
                <a:r>
                  <a:rPr lang="en-US" sz="2000" dirty="0"/>
                  <a:t>Then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𝐴</m:t>
                        </m:r>
                      </m:num>
                      <m:den>
                        <m:r>
                          <a:rPr lang="en-US" sz="2000" i="1">
                            <a:latin typeface="Cambria Math" panose="02040503050406030204" pitchFamily="18" charset="0"/>
                          </a:rPr>
                          <m:t>𝐵</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rPr>
                          <m:t>3</m:t>
                        </m:r>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𝐵</m:t>
                        </m:r>
                      </m:num>
                      <m:den>
                        <m:r>
                          <a:rPr lang="en-US" sz="2000" i="1">
                            <a:latin typeface="Cambria Math" panose="02040503050406030204" pitchFamily="18" charset="0"/>
                          </a:rPr>
                          <m:t>𝐶</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4</m:t>
                        </m:r>
                      </m:den>
                    </m:f>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𝐶</m:t>
                        </m:r>
                      </m:num>
                      <m:den>
                        <m:r>
                          <a:rPr lang="en-US" sz="2000" i="1">
                            <a:latin typeface="Cambria Math" panose="02040503050406030204" pitchFamily="18" charset="0"/>
                          </a:rPr>
                          <m:t>𝐴</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rPr>
                          <m:t>1</m:t>
                        </m:r>
                      </m:den>
                    </m:f>
                  </m:oMath>
                </a14:m>
                <a:endParaRPr lang="en-US" sz="2000" dirty="0"/>
              </a:p>
              <a:p>
                <a:pPr lvl="2" algn="just">
                  <a:lnSpc>
                    <a:spcPct val="120000"/>
                  </a:lnSpc>
                </a:pP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𝐴</m:t>
                        </m:r>
                      </m:num>
                      <m:den>
                        <m:r>
                          <a:rPr lang="en-US" sz="2000" i="1">
                            <a:latin typeface="Cambria Math" panose="02040503050406030204" pitchFamily="18" charset="0"/>
                          </a:rPr>
                          <m:t>𝐵</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𝐵</m:t>
                        </m:r>
                      </m:num>
                      <m:den>
                        <m:r>
                          <a:rPr lang="en-US" sz="2000" i="1">
                            <a:latin typeface="Cambria Math" panose="02040503050406030204" pitchFamily="18" charset="0"/>
                          </a:rPr>
                          <m:t>𝐶</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𝐶</m:t>
                        </m:r>
                      </m:num>
                      <m:den>
                        <m:r>
                          <a:rPr lang="en-US" sz="2000" i="1">
                            <a:latin typeface="Cambria Math" panose="02040503050406030204" pitchFamily="18" charset="0"/>
                          </a:rPr>
                          <m:t>𝐴</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rPr>
                          <m:t>3</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4</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rPr>
                          <m:t>1</m:t>
                        </m:r>
                      </m:den>
                    </m:f>
                    <m:r>
                      <a:rPr lang="en-US" sz="2000" i="1">
                        <a:latin typeface="Cambria Math" panose="02040503050406030204" pitchFamily="18" charset="0"/>
                      </a:rPr>
                      <m:t>=8:9:24</m:t>
                    </m:r>
                  </m:oMath>
                </a14:m>
                <a:endParaRPr lang="en-US" sz="2000" dirty="0"/>
              </a:p>
              <a:p>
                <a:pPr marL="914400" lvl="2" indent="0" algn="just">
                  <a:buNone/>
                </a:pPr>
                <a:endParaRPr lang="en-US" sz="2000" dirty="0"/>
              </a:p>
              <a:p>
                <a:pPr marL="0" lvl="0" indent="0" algn="just">
                  <a:buNone/>
                </a:pPr>
                <a:r>
                  <a:rPr lang="en-US" sz="2000" dirty="0"/>
                  <a:t>13) If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8</m:t>
                        </m:r>
                      </m:den>
                    </m:f>
                    <m:r>
                      <a:rPr lang="en-US" sz="2000" i="1">
                        <a:latin typeface="Cambria Math" panose="02040503050406030204" pitchFamily="18" charset="0"/>
                      </a:rPr>
                      <m:t>, </m:t>
                    </m:r>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3</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5</m:t>
                        </m:r>
                      </m:num>
                      <m:den>
                        <m:r>
                          <a:rPr lang="en-US" sz="2000" i="1">
                            <a:latin typeface="Cambria Math" panose="02040503050406030204" pitchFamily="18" charset="0"/>
                          </a:rPr>
                          <m:t>9</m:t>
                        </m:r>
                      </m:den>
                    </m:f>
                    <m:r>
                      <a:rPr lang="en-US" sz="2000" i="1" smtClean="0">
                        <a:latin typeface="Cambria Math" panose="02040503050406030204" pitchFamily="18" charset="0"/>
                      </a:rPr>
                      <m:t> &amp; </m:t>
                    </m:r>
                    <m:r>
                      <a:rPr lang="en-US" sz="2000" i="1" smtClean="0">
                        <a:latin typeface="Cambria Math" panose="02040503050406030204" pitchFamily="18" charset="0"/>
                      </a:rPr>
                      <m:t>𝐶</m:t>
                    </m:r>
                    <m:r>
                      <a:rPr lang="en-US" sz="2000" i="1" smtClean="0">
                        <a:latin typeface="Cambria Math" panose="02040503050406030204" pitchFamily="18" charset="0"/>
                      </a:rPr>
                      <m:t>:</m:t>
                    </m:r>
                    <m:r>
                      <a:rPr lang="en-US" sz="2000" i="1" smtClean="0">
                        <a:latin typeface="Cambria Math" panose="02040503050406030204" pitchFamily="18" charset="0"/>
                      </a:rPr>
                      <m:t>𝐷</m:t>
                    </m:r>
                    <m:r>
                      <a:rPr lang="en-US" sz="200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5</m:t>
                        </m:r>
                      </m:num>
                      <m:den>
                        <m:r>
                          <a:rPr lang="en-US" sz="2000" i="1">
                            <a:latin typeface="Cambria Math" panose="02040503050406030204" pitchFamily="18" charset="0"/>
                          </a:rPr>
                          <m:t>6</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3</m:t>
                        </m:r>
                      </m:num>
                      <m:den>
                        <m:r>
                          <a:rPr lang="en-US" sz="2000" i="1">
                            <a:latin typeface="Cambria Math" panose="02040503050406030204" pitchFamily="18" charset="0"/>
                          </a:rPr>
                          <m:t>4</m:t>
                        </m:r>
                      </m:den>
                    </m:f>
                    <m:r>
                      <a:rPr lang="en-US" sz="2000" i="1">
                        <a:latin typeface="Cambria Math" panose="02040503050406030204" pitchFamily="18" charset="0"/>
                      </a:rPr>
                      <m:t>, </m:t>
                    </m:r>
                  </m:oMath>
                </a14:m>
                <a:r>
                  <a:rPr lang="en-US" sz="2000" dirty="0"/>
                  <a:t>then the ratio A:B:C:D is?</a:t>
                </a:r>
              </a:p>
              <a:p>
                <a:pPr marL="0" indent="0" algn="just">
                  <a:buNone/>
                </a:pPr>
                <a:r>
                  <a:rPr lang="en-US" sz="2000" dirty="0"/>
                  <a:t>Sol: 	A:B=4:3, B:C=3:5, C:D=10:9</a:t>
                </a:r>
              </a:p>
              <a:p>
                <a:pPr marL="914400" lvl="2" indent="0" algn="just">
                  <a:buNone/>
                </a:pPr>
                <a:r>
                  <a:rPr lang="en-US" sz="2000" dirty="0"/>
                  <a:t>Now: C:D = </a:t>
                </a:r>
                <a14:m>
                  <m:oMath xmlns:m="http://schemas.openxmlformats.org/officeDocument/2006/math">
                    <m:r>
                      <a:rPr lang="en-US" sz="2000" i="1">
                        <a:latin typeface="Cambria Math" panose="02040503050406030204" pitchFamily="18" charset="0"/>
                      </a:rPr>
                      <m:t> 5:</m:t>
                    </m:r>
                    <m:f>
                      <m:fPr>
                        <m:ctrlPr>
                          <a:rPr lang="en-US" sz="2000" i="1">
                            <a:latin typeface="Cambria Math" panose="02040503050406030204" pitchFamily="18" charset="0"/>
                          </a:rPr>
                        </m:ctrlPr>
                      </m:fPr>
                      <m:num>
                        <m:r>
                          <a:rPr lang="en-US" sz="2000" i="1">
                            <a:latin typeface="Cambria Math" panose="02040503050406030204" pitchFamily="18" charset="0"/>
                          </a:rPr>
                          <m:t>9</m:t>
                        </m:r>
                      </m:num>
                      <m:den>
                        <m:r>
                          <a:rPr lang="en-US" sz="2000" i="1">
                            <a:latin typeface="Cambria Math" panose="02040503050406030204" pitchFamily="18" charset="0"/>
                          </a:rPr>
                          <m:t>2</m:t>
                        </m:r>
                      </m:den>
                    </m:f>
                  </m:oMath>
                </a14:m>
                <a:r>
                  <a:rPr lang="en-US" sz="2000" dirty="0"/>
                  <a:t> ; A:B:C:D =4:3:5:</a:t>
                </a:r>
                <a14:m>
                  <m:oMath xmlns:m="http://schemas.openxmlformats.org/officeDocument/2006/math">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9</m:t>
                        </m:r>
                      </m:num>
                      <m:den>
                        <m:r>
                          <a:rPr lang="en-US" sz="2000" i="1">
                            <a:latin typeface="Cambria Math" panose="02040503050406030204" pitchFamily="18" charset="0"/>
                          </a:rPr>
                          <m:t>2</m:t>
                        </m:r>
                      </m:den>
                    </m:f>
                  </m:oMath>
                </a14:m>
                <a:endParaRPr lang="en-US" sz="2000" dirty="0"/>
              </a:p>
              <a:p>
                <a:pPr marL="914400" lvl="2" indent="0" algn="just">
                  <a:buNone/>
                </a:pPr>
                <a:r>
                  <a:rPr lang="en-US" sz="2000" dirty="0"/>
                  <a:t>i.e., 8:6:10:9.</a:t>
                </a:r>
              </a:p>
              <a:p>
                <a:pPr marL="1371600" lvl="3"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66255" y="1403928"/>
                <a:ext cx="11896435" cy="5347854"/>
              </a:xfrm>
              <a:blipFill>
                <a:blip r:embed="rId2"/>
                <a:stretch>
                  <a:fillRect l="-307" t="-1708"/>
                </a:stretch>
              </a:blipFill>
            </p:spPr>
            <p:txBody>
              <a:bodyPr/>
              <a:lstStyle/>
              <a:p>
                <a:r>
                  <a:rPr lang="en-US">
                    <a:noFill/>
                  </a:rPr>
                  <a:t> </a:t>
                </a:r>
              </a:p>
            </p:txBody>
          </p:sp>
        </mc:Fallback>
      </mc:AlternateContent>
    </p:spTree>
    <p:extLst>
      <p:ext uri="{BB962C8B-B14F-4D97-AF65-F5344CB8AC3E}">
        <p14:creationId xmlns:p14="http://schemas.microsoft.com/office/powerpoint/2010/main" xmlns="" val="143916953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p:cTn id="34"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5"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6"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5" dur="500"/>
                                        <p:tgtEl>
                                          <p:spTgt spid="3">
                                            <p:txEl>
                                              <p:pRg st="8" end="8"/>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1000"/>
                                        <p:tgtEl>
                                          <p:spTgt spid="3">
                                            <p:txEl>
                                              <p:pRg st="11" end="11"/>
                                            </p:txEl>
                                          </p:spTgt>
                                        </p:tgtEl>
                                      </p:cBhvr>
                                    </p:animEffect>
                                    <p:anim calcmode="lin" valueType="num">
                                      <p:cBhvr>
                                        <p:cTn id="5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nodeType="click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 calcmode="lin" valueType="num">
                                      <p:cBhvr>
                                        <p:cTn id="60"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12" end="12"/>
                                            </p:txEl>
                                          </p:spTgt>
                                        </p:tgtEl>
                                      </p:cBhvr>
                                    </p:animEffect>
                                  </p:childTnLst>
                                </p:cTn>
                              </p:par>
                              <p:par>
                                <p:cTn id="64" presetID="31" presetClass="entr" presetSubtype="0" fill="hold" nodeType="with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 calcmode="lin" valueType="num">
                                      <p:cBhvr>
                                        <p:cTn id="66" dur="1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7" dur="1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68" dur="1000" fill="hold"/>
                                        <p:tgtEl>
                                          <p:spTgt spid="3">
                                            <p:txEl>
                                              <p:pRg st="13" end="13"/>
                                            </p:txEl>
                                          </p:spTgt>
                                        </p:tgtEl>
                                        <p:attrNameLst>
                                          <p:attrName>style.rotation</p:attrName>
                                        </p:attrNameLst>
                                      </p:cBhvr>
                                      <p:tavLst>
                                        <p:tav tm="0">
                                          <p:val>
                                            <p:fltVal val="90"/>
                                          </p:val>
                                        </p:tav>
                                        <p:tav tm="100000">
                                          <p:val>
                                            <p:fltVal val="0"/>
                                          </p:val>
                                        </p:tav>
                                      </p:tavLst>
                                    </p:anim>
                                    <p:animEffect transition="in" filter="fade">
                                      <p:cBhvr>
                                        <p:cTn id="69" dur="1000"/>
                                        <p:tgtEl>
                                          <p:spTgt spid="3">
                                            <p:txEl>
                                              <p:pRg st="13" end="13"/>
                                            </p:txEl>
                                          </p:spTgt>
                                        </p:tgtEl>
                                      </p:cBhvr>
                                    </p:animEffect>
                                  </p:childTnLst>
                                </p:cTn>
                              </p:par>
                              <p:par>
                                <p:cTn id="70" presetID="31" presetClass="entr" presetSubtype="0" fill="hold" nodeType="with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 calcmode="lin" valueType="num">
                                      <p:cBhvr>
                                        <p:cTn id="72" dur="10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73" dur="10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74" dur="1000" fill="hold"/>
                                        <p:tgtEl>
                                          <p:spTgt spid="3">
                                            <p:txEl>
                                              <p:pRg st="14" end="14"/>
                                            </p:txEl>
                                          </p:spTgt>
                                        </p:tgtEl>
                                        <p:attrNameLst>
                                          <p:attrName>style.rotation</p:attrName>
                                        </p:attrNameLst>
                                      </p:cBhvr>
                                      <p:tavLst>
                                        <p:tav tm="0">
                                          <p:val>
                                            <p:fltVal val="90"/>
                                          </p:val>
                                        </p:tav>
                                        <p:tav tm="100000">
                                          <p:val>
                                            <p:fltVal val="0"/>
                                          </p:val>
                                        </p:tav>
                                      </p:tavLst>
                                    </p:anim>
                                    <p:animEffect transition="in" filter="fade">
                                      <p:cBhvr>
                                        <p:cTn id="75" dur="1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129309" y="1376363"/>
                <a:ext cx="11951855" cy="5393892"/>
              </a:xfrm>
            </p:spPr>
            <p:txBody>
              <a:bodyPr>
                <a:normAutofit/>
              </a:bodyPr>
              <a:lstStyle/>
              <a:p>
                <a:pPr marL="0" indent="0">
                  <a:buNone/>
                </a:pPr>
                <a:r>
                  <a:rPr lang="en-US" sz="2000" dirty="0"/>
                  <a:t>14)  If 2A=3B=4C, then A:B:C=?</a:t>
                </a:r>
              </a:p>
              <a:p>
                <a:pPr marL="0" indent="0">
                  <a:buNone/>
                </a:pPr>
                <a:r>
                  <a:rPr lang="en-US" sz="2000" dirty="0"/>
                  <a:t>Sol: Let 2A=3B=4C=K, then </a:t>
                </a:r>
              </a:p>
              <a:p>
                <a:pPr lvl="1"/>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𝐾</m:t>
                        </m:r>
                      </m:num>
                      <m:den>
                        <m:r>
                          <a:rPr lang="en-US" i="1">
                            <a:latin typeface="Cambria Math" panose="02040503050406030204" pitchFamily="18" charset="0"/>
                          </a:rPr>
                          <m:t>2</m:t>
                        </m:r>
                      </m:den>
                    </m:f>
                    <m:r>
                      <a:rPr lang="en-US" i="1">
                        <a:latin typeface="Cambria Math" panose="02040503050406030204" pitchFamily="18" charset="0"/>
                      </a:rPr>
                      <m:t>, </m:t>
                    </m:r>
                    <m:r>
                      <a:rPr lang="en-US" i="1">
                        <a:latin typeface="Cambria Math" panose="02040503050406030204" pitchFamily="18" charset="0"/>
                      </a:rPr>
                      <m:t>𝐵</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𝐾</m:t>
                        </m:r>
                      </m:num>
                      <m:den>
                        <m:r>
                          <a:rPr lang="en-US" i="1">
                            <a:latin typeface="Cambria Math" panose="02040503050406030204" pitchFamily="18" charset="0"/>
                          </a:rPr>
                          <m:t>3</m:t>
                        </m:r>
                      </m:den>
                    </m:f>
                    <m:r>
                      <a:rPr lang="en-US" i="1">
                        <a:latin typeface="Cambria Math" panose="02040503050406030204" pitchFamily="18" charset="0"/>
                      </a:rPr>
                      <m:t>, </m:t>
                    </m:r>
                    <m:r>
                      <a:rPr lang="en-US" i="1">
                        <a:latin typeface="Cambria Math" panose="02040503050406030204" pitchFamily="18" charset="0"/>
                      </a:rPr>
                      <m:t>𝐶</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𝐾</m:t>
                        </m:r>
                      </m:num>
                      <m:den>
                        <m:r>
                          <a:rPr lang="en-US" i="1">
                            <a:latin typeface="Cambria Math" panose="02040503050406030204" pitchFamily="18" charset="0"/>
                          </a:rPr>
                          <m:t>4</m:t>
                        </m:r>
                      </m:den>
                    </m:f>
                  </m:oMath>
                </a14:m>
                <a:endParaRPr lang="en-US" dirty="0"/>
              </a:p>
              <a:p>
                <a:pPr lvl="1"/>
                <a:r>
                  <a:rPr lang="en-US" dirty="0"/>
                  <a:t>A:B:C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𝐾</m:t>
                        </m:r>
                      </m:num>
                      <m:den>
                        <m:r>
                          <a:rPr lang="en-US" i="1">
                            <a:latin typeface="Cambria Math" panose="02040503050406030204" pitchFamily="18" charset="0"/>
                          </a:rPr>
                          <m:t>2</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𝐾</m:t>
                        </m:r>
                      </m:num>
                      <m:den>
                        <m:r>
                          <a:rPr lang="en-US" i="1">
                            <a:latin typeface="Cambria Math" panose="02040503050406030204" pitchFamily="18" charset="0"/>
                          </a:rPr>
                          <m:t>3</m:t>
                        </m:r>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𝐾</m:t>
                        </m:r>
                      </m:num>
                      <m:den>
                        <m:r>
                          <a:rPr lang="en-US" i="1">
                            <a:latin typeface="Cambria Math" panose="02040503050406030204" pitchFamily="18" charset="0"/>
                          </a:rPr>
                          <m:t>4</m:t>
                        </m:r>
                      </m:den>
                    </m:f>
                    <m:r>
                      <a:rPr lang="en-US" i="1">
                        <a:latin typeface="Cambria Math" panose="02040503050406030204" pitchFamily="18" charset="0"/>
                      </a:rPr>
                      <m:t>=6:4:3</m:t>
                    </m:r>
                  </m:oMath>
                </a14:m>
                <a:endParaRPr lang="en-US" dirty="0"/>
              </a:p>
              <a:p>
                <a:pPr marL="457200" lvl="1" indent="0">
                  <a:buNone/>
                </a:pPr>
                <a:endParaRPr lang="en-US" dirty="0"/>
              </a:p>
              <a:p>
                <a:pPr marL="0" lvl="0" indent="0">
                  <a:buNone/>
                </a:pPr>
                <a:r>
                  <a:rPr lang="en-US" sz="2000" dirty="0"/>
                  <a:t>15) The ratio of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3.5</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5</m:t>
                        </m:r>
                      </m:sup>
                    </m:sSup>
                  </m:oMath>
                </a14:m>
                <a:r>
                  <a:rPr lang="en-US" sz="2000" dirty="0"/>
                  <a:t> is same as?</a:t>
                </a:r>
              </a:p>
              <a:p>
                <a:pPr marL="0" indent="0">
                  <a:buNone/>
                </a:pPr>
                <a:r>
                  <a:rPr lang="en-US" sz="2000" dirty="0"/>
                  <a:t>Sol: </a:t>
                </a:r>
                <a14:m>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3.5</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5</m:t>
                            </m:r>
                          </m:sup>
                        </m:sSup>
                      </m:den>
                    </m:f>
                    <m:r>
                      <a:rPr lang="en-US" sz="2000" i="1">
                        <a:latin typeface="Cambria Math" panose="02040503050406030204" pitchFamily="18" charset="0"/>
                      </a:rPr>
                      <m:t>= </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2</m:t>
                                </m:r>
                              </m:sup>
                            </m:sSup>
                            <m:r>
                              <a:rPr lang="en-US" sz="2000" i="1">
                                <a:latin typeface="Cambria Math" panose="02040503050406030204" pitchFamily="18" charset="0"/>
                              </a:rPr>
                              <m:t>)</m:t>
                            </m:r>
                          </m:e>
                          <m:sup>
                            <m:r>
                              <a:rPr lang="en-US" sz="2000" i="1">
                                <a:latin typeface="Cambria Math" panose="02040503050406030204" pitchFamily="18" charset="0"/>
                              </a:rPr>
                              <m:t>3.5</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5</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7</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5</m:t>
                            </m:r>
                          </m:sup>
                        </m:sSup>
                      </m:den>
                    </m:f>
                    <m:r>
                      <a:rPr lang="en-US" sz="2000" i="1">
                        <a:latin typeface="Cambria Math" panose="02040503050406030204" pitchFamily="18" charset="0"/>
                      </a:rPr>
                      <m:t>=4</m:t>
                    </m:r>
                  </m:oMath>
                </a14:m>
                <a:endParaRPr lang="en-US" sz="2000" dirty="0"/>
              </a:p>
              <a:p>
                <a:pPr lvl="1"/>
                <a:r>
                  <a:rPr lang="en-US" dirty="0"/>
                  <a:t>Therefore, req. ratio is 4:1.</a:t>
                </a:r>
              </a:p>
              <a:p>
                <a:pPr lvl="1"/>
                <a:endParaRPr lang="en-US" dirty="0"/>
              </a:p>
              <a:p>
                <a:pPr marL="0" lvl="0" indent="0">
                  <a:buNone/>
                </a:pPr>
                <a:r>
                  <a:rPr lang="en-US" sz="2000" dirty="0"/>
                  <a:t>16) If (x:y) = 2:1 then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m:t>
                    </m:r>
                  </m:oMath>
                </a14:m>
                <a:r>
                  <a:rPr lang="en-US" sz="2000" dirty="0"/>
                  <a:t> is?</a:t>
                </a:r>
              </a:p>
              <a:p>
                <a:pPr marL="0" indent="0">
                  <a:buNone/>
                </a:pPr>
                <a:r>
                  <a:rPr lang="en-US" sz="2000" dirty="0"/>
                  <a:t>Sol: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𝑥</m:t>
                        </m:r>
                      </m:num>
                      <m:den>
                        <m:r>
                          <a:rPr lang="en-US" sz="2000" i="1">
                            <a:latin typeface="Cambria Math" panose="02040503050406030204" pitchFamily="18" charset="0"/>
                          </a:rPr>
                          <m:t>𝑦</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rPr>
                          <m:t>1</m:t>
                        </m:r>
                      </m:den>
                    </m:f>
                    <m:r>
                      <a:rPr lang="en-US" sz="2000" i="1">
                        <a:latin typeface="Cambria Math" panose="02040503050406030204" pitchFamily="18" charset="0"/>
                      </a:rPr>
                      <m:t> ⇒ </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2</m:t>
                            </m:r>
                          </m:sup>
                        </m:sSup>
                      </m:num>
                      <m:den>
                        <m:r>
                          <a:rPr lang="en-US" sz="2000" i="1">
                            <a:latin typeface="Cambria Math" panose="02040503050406030204" pitchFamily="18" charset="0"/>
                          </a:rPr>
                          <m:t>1</m:t>
                        </m:r>
                      </m:den>
                    </m:f>
                    <m:r>
                      <a:rPr lang="en-US" sz="2000" i="1">
                        <a:latin typeface="Cambria Math" panose="02040503050406030204" pitchFamily="18" charset="0"/>
                      </a:rPr>
                      <m:t> ⇔ </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4+1</m:t>
                        </m:r>
                      </m:num>
                      <m:den>
                        <m:r>
                          <a:rPr lang="en-US" sz="2000" i="1">
                            <a:latin typeface="Cambria Math" panose="02040503050406030204" pitchFamily="18" charset="0"/>
                          </a:rPr>
                          <m:t>4−1</m:t>
                        </m:r>
                      </m:den>
                    </m:f>
                    <m:d>
                      <m:dPr>
                        <m:ctrlPr>
                          <a:rPr lang="en-US" sz="2000" b="0" i="1">
                            <a:latin typeface="Cambria Math" panose="02040503050406030204" pitchFamily="18" charset="0"/>
                          </a:rPr>
                        </m:ctrlPr>
                      </m:dPr>
                      <m:e>
                        <m:r>
                          <a:rPr lang="en-US" sz="2000" b="0" i="1" smtClean="0">
                            <a:latin typeface="Cambria Math" panose="02040503050406030204" pitchFamily="18" charset="0"/>
                          </a:rPr>
                          <m:t>𝑏𝑦</m:t>
                        </m:r>
                        <m:r>
                          <a:rPr lang="en-US" sz="2000" b="0" i="1" smtClean="0">
                            <a:latin typeface="Cambria Math" panose="02040503050406030204" pitchFamily="18" charset="0"/>
                          </a:rPr>
                          <m:t> </m:t>
                        </m:r>
                        <m:r>
                          <a:rPr lang="en-US" sz="2000" i="1">
                            <a:latin typeface="Cambria Math" panose="02040503050406030204" pitchFamily="18" charset="0"/>
                          </a:rPr>
                          <m:t>𝑐</m:t>
                        </m:r>
                        <m:r>
                          <a:rPr lang="en-US" sz="2000" i="1">
                            <a:latin typeface="Cambria Math" panose="02040503050406030204" pitchFamily="18" charset="0"/>
                          </a:rPr>
                          <m:t>&amp;</m:t>
                        </m:r>
                        <m:r>
                          <a:rPr lang="en-US" sz="2000" i="1">
                            <a:latin typeface="Cambria Math" panose="02040503050406030204" pitchFamily="18" charset="0"/>
                          </a:rPr>
                          <m:t>𝑑</m:t>
                        </m:r>
                        <m:r>
                          <a:rPr lang="en-US" sz="2000" b="0" i="1" smtClean="0">
                            <a:latin typeface="Cambria Math" panose="02040503050406030204" pitchFamily="18" charset="0"/>
                          </a:rPr>
                          <m:t> </m:t>
                        </m:r>
                        <m:r>
                          <a:rPr lang="en-US" sz="2000" b="0" i="1" smtClean="0">
                            <a:latin typeface="Cambria Math" panose="02040503050406030204" pitchFamily="18" charset="0"/>
                          </a:rPr>
                          <m:t>𝑟𝑢𝑙𝑒</m:t>
                        </m:r>
                        <m:r>
                          <a:rPr lang="en-US" sz="2000" b="0" i="1" smtClean="0">
                            <a:latin typeface="Cambria Math" panose="02040503050406030204" pitchFamily="18" charset="0"/>
                          </a:rPr>
                          <m:t> </m:t>
                        </m:r>
                      </m:e>
                    </m:d>
                    <m:r>
                      <a:rPr lang="en-US" sz="2000" i="1">
                        <a:latin typeface="Cambria Math" panose="02040503050406030204" pitchFamily="18" charset="0"/>
                      </a:rPr>
                      <m:t> ⇔ </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5</m:t>
                        </m:r>
                      </m:num>
                      <m:den>
                        <m:r>
                          <a:rPr lang="en-US" sz="2000" i="1">
                            <a:latin typeface="Cambria Math" panose="02040503050406030204" pitchFamily="18" charset="0"/>
                          </a:rPr>
                          <m:t>3</m:t>
                        </m:r>
                      </m:den>
                    </m:f>
                    <m:r>
                      <a:rPr lang="en-US" sz="2000" i="1">
                        <a:latin typeface="Cambria Math" panose="02040503050406030204" pitchFamily="18" charset="0"/>
                      </a:rPr>
                      <m:t>;</m:t>
                    </m:r>
                  </m:oMath>
                </a14:m>
                <a:endParaRPr lang="en-US" sz="2000" dirty="0"/>
              </a:p>
              <a:p>
                <a:pPr lvl="1"/>
                <a:r>
                  <a:rPr lang="en-US" dirty="0"/>
                  <a:t>Req. ratio = 3:5.</a:t>
                </a:r>
              </a:p>
              <a:p>
                <a:pPr marL="0" indent="0">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129309" y="1376363"/>
                <a:ext cx="11951855" cy="5393892"/>
              </a:xfrm>
              <a:blipFill>
                <a:blip r:embed="rId2"/>
                <a:stretch>
                  <a:fillRect l="-510" t="-1243"/>
                </a:stretch>
              </a:blipFill>
            </p:spPr>
            <p:txBody>
              <a:bodyPr/>
              <a:lstStyle/>
              <a:p>
                <a:r>
                  <a:rPr lang="en-IN">
                    <a:noFill/>
                  </a:rPr>
                  <a:t> </a:t>
                </a:r>
              </a:p>
            </p:txBody>
          </p:sp>
        </mc:Fallback>
      </mc:AlternateContent>
    </p:spTree>
    <p:extLst>
      <p:ext uri="{BB962C8B-B14F-4D97-AF65-F5344CB8AC3E}">
        <p14:creationId xmlns:p14="http://schemas.microsoft.com/office/powerpoint/2010/main" xmlns="" val="38071656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fade">
                                      <p:cBhvr>
                                        <p:cTn id="56" dur="1000"/>
                                        <p:tgtEl>
                                          <p:spTgt spid="4">
                                            <p:txEl>
                                              <p:pRg st="9" end="9"/>
                                            </p:txEl>
                                          </p:spTgt>
                                        </p:tgtEl>
                                      </p:cBhvr>
                                    </p:animEffect>
                                    <p:anim calcmode="lin" valueType="num">
                                      <p:cBhvr>
                                        <p:cTn id="5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Effect transition="in" filter="fade">
                                      <p:cBhvr>
                                        <p:cTn id="63" dur="1000"/>
                                        <p:tgtEl>
                                          <p:spTgt spid="4">
                                            <p:txEl>
                                              <p:pRg st="10" end="10"/>
                                            </p:txEl>
                                          </p:spTgt>
                                        </p:tgtEl>
                                      </p:cBhvr>
                                    </p:animEffect>
                                    <p:anim calcmode="lin" valueType="num">
                                      <p:cBhvr>
                                        <p:cTn id="6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11" end="11"/>
                                            </p:txEl>
                                          </p:spTgt>
                                        </p:tgtEl>
                                        <p:attrNameLst>
                                          <p:attrName>style.visibility</p:attrName>
                                        </p:attrNameLst>
                                      </p:cBhvr>
                                      <p:to>
                                        <p:strVal val="visible"/>
                                      </p:to>
                                    </p:set>
                                    <p:animEffect transition="in" filter="fade">
                                      <p:cBhvr>
                                        <p:cTn id="70" dur="1000"/>
                                        <p:tgtEl>
                                          <p:spTgt spid="4">
                                            <p:txEl>
                                              <p:pRg st="11" end="11"/>
                                            </p:txEl>
                                          </p:spTgt>
                                        </p:tgtEl>
                                      </p:cBhvr>
                                    </p:animEffect>
                                    <p:anim calcmode="lin" valueType="num">
                                      <p:cBhvr>
                                        <p:cTn id="71"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84727" y="1357746"/>
                <a:ext cx="11887199" cy="5403272"/>
              </a:xfrm>
            </p:spPr>
            <p:txBody>
              <a:bodyPr>
                <a:normAutofit lnSpcReduction="10000"/>
              </a:bodyPr>
              <a:lstStyle/>
              <a:p>
                <a:pPr marL="0" lvl="0" indent="0">
                  <a:buNone/>
                </a:pPr>
                <a:endParaRPr lang="en-US" dirty="0"/>
              </a:p>
              <a:p>
                <a:pPr marL="0" lvl="0" indent="0">
                  <a:buNone/>
                </a:pPr>
                <a:r>
                  <a:rPr lang="en-US" dirty="0"/>
                  <a:t>17) If (a+b) : (</a:t>
                </a:r>
                <a:r>
                  <a:rPr lang="en-US" dirty="0" err="1"/>
                  <a:t>b+c</a:t>
                </a:r>
                <a:r>
                  <a:rPr lang="en-US" dirty="0"/>
                  <a:t>) : (</a:t>
                </a:r>
                <a:r>
                  <a:rPr lang="en-US" dirty="0" err="1"/>
                  <a:t>c+a</a:t>
                </a:r>
                <a:r>
                  <a:rPr lang="en-US" dirty="0"/>
                  <a:t>) =6:7:8 &amp; (</a:t>
                </a:r>
                <a:r>
                  <a:rPr lang="en-US" dirty="0" err="1"/>
                  <a:t>a+b+c</a:t>
                </a:r>
                <a:r>
                  <a:rPr lang="en-US" dirty="0"/>
                  <a:t>) =14 then the value of c is?</a:t>
                </a:r>
              </a:p>
              <a:p>
                <a:pPr marL="0" indent="0">
                  <a:buNone/>
                </a:pPr>
                <a:r>
                  <a:rPr lang="en-US" dirty="0"/>
                  <a:t>Sol: </a:t>
                </a:r>
                <a:r>
                  <a:rPr lang="en-US" sz="2000" dirty="0"/>
                  <a:t>Let (a+b) = 6k; (</a:t>
                </a:r>
                <a:r>
                  <a:rPr lang="en-US" sz="2000" dirty="0" err="1"/>
                  <a:t>b+c</a:t>
                </a:r>
                <a:r>
                  <a:rPr lang="en-US" sz="2000" dirty="0"/>
                  <a:t>)=7k; (</a:t>
                </a:r>
                <a:r>
                  <a:rPr lang="en-US" sz="2000" dirty="0" err="1"/>
                  <a:t>c+a</a:t>
                </a:r>
                <a:r>
                  <a:rPr lang="en-US" sz="2000" dirty="0"/>
                  <a:t>)=8k</a:t>
                </a:r>
              </a:p>
              <a:p>
                <a:pPr marL="457200" lvl="1" indent="0">
                  <a:buNone/>
                </a:pPr>
                <a:r>
                  <a:rPr lang="en-US" dirty="0"/>
                  <a:t>Now, 2(</a:t>
                </a:r>
                <a:r>
                  <a:rPr lang="en-US" dirty="0" err="1"/>
                  <a:t>a+b+c</a:t>
                </a:r>
                <a:r>
                  <a:rPr lang="en-US" dirty="0"/>
                  <a:t>) =21k </a:t>
                </a:r>
                <a:r>
                  <a:rPr lang="en-US" dirty="0">
                    <a:sym typeface="Wingdings" panose="05000000000000000000" pitchFamily="2" charset="2"/>
                  </a:rPr>
                  <a:t></a:t>
                </a:r>
                <a:r>
                  <a:rPr lang="en-US" dirty="0"/>
                  <a:t> 2×14 = 21k </a:t>
                </a:r>
                <a:r>
                  <a:rPr lang="en-US" dirty="0">
                    <a:sym typeface="Wingdings" panose="05000000000000000000" pitchFamily="2" charset="2"/>
                  </a:rPr>
                  <a:t></a:t>
                </a:r>
                <a:r>
                  <a:rPr lang="en-US" dirty="0"/>
                  <a:t> k=</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3</m:t>
                        </m:r>
                      </m:den>
                    </m:f>
                  </m:oMath>
                </a14:m>
                <a:endParaRPr lang="en-US" dirty="0"/>
              </a:p>
              <a:p>
                <a:pPr marL="457200" lvl="1" indent="0">
                  <a:buNone/>
                </a:pPr>
                <a:r>
                  <a:rPr lang="en-US" dirty="0"/>
                  <a:t>Therefore, (a+b) = 8 ⇒ c = (</a:t>
                </a:r>
                <a:r>
                  <a:rPr lang="en-US" dirty="0" err="1"/>
                  <a:t>a+b+c</a:t>
                </a:r>
                <a:r>
                  <a:rPr lang="en-US" dirty="0"/>
                  <a:t>) – (a+b) = 6.</a:t>
                </a:r>
              </a:p>
              <a:p>
                <a:pPr marL="0" indent="0">
                  <a:buNone/>
                </a:pPr>
                <a:endParaRPr lang="en-US" dirty="0"/>
              </a:p>
              <a:p>
                <a:pPr marL="0" lvl="0" indent="0">
                  <a:buNone/>
                </a:pPr>
                <a:r>
                  <a:rPr lang="en-US" dirty="0"/>
                  <a:t>18) The salaries of A,B,C are in the ratio 2:3:5. If the increments of 15%, 10% &amp; 20% are allowed respectively in their salaries, then what will be the new ratio of their salaries?</a:t>
                </a:r>
              </a:p>
              <a:p>
                <a:pPr marL="0" indent="0">
                  <a:buNone/>
                </a:pPr>
                <a:r>
                  <a:rPr lang="en-US" dirty="0"/>
                  <a:t>Sol: </a:t>
                </a:r>
                <a:r>
                  <a:rPr lang="en-US" sz="2000" dirty="0"/>
                  <a:t>Let A=2k, B=3k, C=5k</a:t>
                </a:r>
              </a:p>
              <a:p>
                <a:pPr marL="457200" lvl="1" indent="0">
                  <a:buNone/>
                </a:pPr>
                <a:r>
                  <a:rPr lang="en-US" dirty="0"/>
                  <a:t>A’s new salary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115</m:t>
                        </m:r>
                      </m:num>
                      <m:den>
                        <m:r>
                          <a:rPr lang="en-US" i="1">
                            <a:latin typeface="Cambria Math" panose="02040503050406030204" pitchFamily="18" charset="0"/>
                          </a:rPr>
                          <m:t>100</m:t>
                        </m:r>
                      </m:den>
                    </m:f>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2</m:t>
                    </m:r>
                    <m:r>
                      <a:rPr lang="en-US" i="1">
                        <a:latin typeface="Cambria Math" panose="02040503050406030204" pitchFamily="18" charset="0"/>
                      </a:rPr>
                      <m:t>𝑘</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23</m:t>
                        </m:r>
                      </m:num>
                      <m:den>
                        <m:r>
                          <a:rPr lang="en-US" i="1">
                            <a:latin typeface="Cambria Math" panose="02040503050406030204" pitchFamily="18" charset="0"/>
                          </a:rPr>
                          <m:t>10</m:t>
                        </m:r>
                      </m:den>
                    </m:f>
                    <m:r>
                      <a:rPr lang="en-US" i="1">
                        <a:latin typeface="Cambria Math" panose="02040503050406030204" pitchFamily="18" charset="0"/>
                      </a:rPr>
                      <m:t>𝑘</m:t>
                    </m:r>
                  </m:oMath>
                </a14:m>
                <a:r>
                  <a:rPr lang="en-US" dirty="0"/>
                  <a:t>                                  (2k +15 % of 2k)</a:t>
                </a:r>
              </a:p>
              <a:p>
                <a:pPr marL="457200" lvl="1" indent="0">
                  <a:buNone/>
                </a:pPr>
                <a:r>
                  <a:rPr lang="en-US" dirty="0"/>
                  <a:t>B’s new salary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110</m:t>
                        </m:r>
                      </m:num>
                      <m:den>
                        <m:r>
                          <a:rPr lang="en-US" i="1">
                            <a:latin typeface="Cambria Math" panose="02040503050406030204" pitchFamily="18" charset="0"/>
                          </a:rPr>
                          <m:t>100</m:t>
                        </m:r>
                      </m:den>
                    </m:f>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3</m:t>
                    </m:r>
                    <m:r>
                      <a:rPr lang="en-US" i="1">
                        <a:latin typeface="Cambria Math" panose="02040503050406030204" pitchFamily="18" charset="0"/>
                      </a:rPr>
                      <m:t>𝑘</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33</m:t>
                        </m:r>
                      </m:num>
                      <m:den>
                        <m:r>
                          <a:rPr lang="en-US" i="1">
                            <a:latin typeface="Cambria Math" panose="02040503050406030204" pitchFamily="18" charset="0"/>
                          </a:rPr>
                          <m:t>10</m:t>
                        </m:r>
                      </m:den>
                    </m:f>
                    <m:r>
                      <a:rPr lang="en-US" i="1">
                        <a:latin typeface="Cambria Math" panose="02040503050406030204" pitchFamily="18" charset="0"/>
                      </a:rPr>
                      <m:t>𝑘</m:t>
                    </m:r>
                  </m:oMath>
                </a14:m>
                <a:endParaRPr lang="en-US" dirty="0"/>
              </a:p>
              <a:p>
                <a:pPr marL="457200" lvl="1" indent="0">
                  <a:buNone/>
                </a:pPr>
                <a:r>
                  <a:rPr lang="en-US" dirty="0"/>
                  <a:t>C’s new salary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120</m:t>
                        </m:r>
                      </m:num>
                      <m:den>
                        <m:r>
                          <a:rPr lang="en-US" i="1">
                            <a:latin typeface="Cambria Math" panose="02040503050406030204" pitchFamily="18" charset="0"/>
                          </a:rPr>
                          <m:t>100</m:t>
                        </m:r>
                      </m:den>
                    </m:f>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5</m:t>
                    </m:r>
                    <m:r>
                      <a:rPr lang="en-US" i="1">
                        <a:latin typeface="Cambria Math" panose="02040503050406030204" pitchFamily="18" charset="0"/>
                      </a:rPr>
                      <m:t>𝑘</m:t>
                    </m:r>
                    <m:r>
                      <a:rPr lang="en-US" i="1">
                        <a:latin typeface="Cambria Math" panose="02040503050406030204" pitchFamily="18" charset="0"/>
                      </a:rPr>
                      <m:t>=6</m:t>
                    </m:r>
                    <m:r>
                      <a:rPr lang="en-US" i="1">
                        <a:latin typeface="Cambria Math" panose="02040503050406030204" pitchFamily="18" charset="0"/>
                      </a:rPr>
                      <m:t>𝑘</m:t>
                    </m:r>
                  </m:oMath>
                </a14:m>
                <a:endParaRPr lang="en-US" dirty="0"/>
              </a:p>
              <a:p>
                <a:pPr marL="457200" lvl="1" indent="0">
                  <a:buNone/>
                </a:pPr>
                <a:r>
                  <a:rPr lang="en-US" dirty="0"/>
                  <a:t>Therefore, new ratio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23</m:t>
                        </m:r>
                      </m:num>
                      <m:den>
                        <m:r>
                          <a:rPr lang="en-US" i="1">
                            <a:latin typeface="Cambria Math" panose="02040503050406030204" pitchFamily="18" charset="0"/>
                          </a:rPr>
                          <m:t>10</m:t>
                        </m:r>
                      </m:den>
                    </m:f>
                    <m:r>
                      <a:rPr lang="en-US" i="1">
                        <a:latin typeface="Cambria Math" panose="02040503050406030204" pitchFamily="18" charset="0"/>
                      </a:rPr>
                      <m:t>𝑘</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33</m:t>
                        </m:r>
                      </m:num>
                      <m:den>
                        <m:r>
                          <a:rPr lang="en-US" i="1">
                            <a:latin typeface="Cambria Math" panose="02040503050406030204" pitchFamily="18" charset="0"/>
                          </a:rPr>
                          <m:t>10</m:t>
                        </m:r>
                      </m:den>
                    </m:f>
                    <m:r>
                      <a:rPr lang="en-US" i="1">
                        <a:latin typeface="Cambria Math" panose="02040503050406030204" pitchFamily="18" charset="0"/>
                      </a:rPr>
                      <m:t>𝑘</m:t>
                    </m:r>
                    <m:r>
                      <a:rPr lang="en-US" i="1">
                        <a:latin typeface="Cambria Math" panose="02040503050406030204" pitchFamily="18" charset="0"/>
                      </a:rPr>
                      <m:t>:6</m:t>
                    </m:r>
                    <m:r>
                      <a:rPr lang="en-US" i="1">
                        <a:latin typeface="Cambria Math" panose="02040503050406030204" pitchFamily="18" charset="0"/>
                      </a:rPr>
                      <m:t>𝑘</m:t>
                    </m:r>
                    <m:r>
                      <a:rPr lang="en-US" i="1">
                        <a:latin typeface="Cambria Math" panose="02040503050406030204" pitchFamily="18" charset="0"/>
                      </a:rPr>
                      <m:t>=23:33:60</m:t>
                    </m:r>
                  </m:oMath>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84727" y="1357746"/>
                <a:ext cx="11887199" cy="5403272"/>
              </a:xfrm>
              <a:blipFill>
                <a:blip r:embed="rId2"/>
                <a:stretch>
                  <a:fillRect l="-667"/>
                </a:stretch>
              </a:blipFill>
            </p:spPr>
            <p:txBody>
              <a:bodyPr/>
              <a:lstStyle/>
              <a:p>
                <a:r>
                  <a:rPr lang="en-IN">
                    <a:noFill/>
                  </a:rPr>
                  <a:t> </a:t>
                </a:r>
              </a:p>
            </p:txBody>
          </p:sp>
        </mc:Fallback>
      </mc:AlternateContent>
    </p:spTree>
    <p:extLst>
      <p:ext uri="{BB962C8B-B14F-4D97-AF65-F5344CB8AC3E}">
        <p14:creationId xmlns:p14="http://schemas.microsoft.com/office/powerpoint/2010/main" xmlns="" val="29118431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2" end="2"/>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wipe(down)">
                                      <p:cBhvr>
                                        <p:cTn id="45" dur="580">
                                          <p:stCondLst>
                                            <p:cond delay="0"/>
                                          </p:stCondLst>
                                        </p:cTn>
                                        <p:tgtEl>
                                          <p:spTgt spid="3">
                                            <p:txEl>
                                              <p:pRg st="6" end="6"/>
                                            </p:txEl>
                                          </p:spTgt>
                                        </p:tgtEl>
                                      </p:cBhvr>
                                    </p:animEffect>
                                    <p:anim calcmode="lin" valueType="num">
                                      <p:cBhvr>
                                        <p:cTn id="4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
                                            <p:txEl>
                                              <p:pRg st="6" end="6"/>
                                            </p:txEl>
                                          </p:spTgt>
                                        </p:tgtEl>
                                      </p:cBhvr>
                                      <p:to x="100000" y="60000"/>
                                    </p:animScale>
                                    <p:animScale>
                                      <p:cBhvr>
                                        <p:cTn id="52" dur="166" decel="50000">
                                          <p:stCondLst>
                                            <p:cond delay="676"/>
                                          </p:stCondLst>
                                        </p:cTn>
                                        <p:tgtEl>
                                          <p:spTgt spid="3">
                                            <p:txEl>
                                              <p:pRg st="6" end="6"/>
                                            </p:txEl>
                                          </p:spTgt>
                                        </p:tgtEl>
                                      </p:cBhvr>
                                      <p:to x="100000" y="100000"/>
                                    </p:animScale>
                                    <p:animScale>
                                      <p:cBhvr>
                                        <p:cTn id="53" dur="26">
                                          <p:stCondLst>
                                            <p:cond delay="1312"/>
                                          </p:stCondLst>
                                        </p:cTn>
                                        <p:tgtEl>
                                          <p:spTgt spid="3">
                                            <p:txEl>
                                              <p:pRg st="6" end="6"/>
                                            </p:txEl>
                                          </p:spTgt>
                                        </p:tgtEl>
                                      </p:cBhvr>
                                      <p:to x="100000" y="80000"/>
                                    </p:animScale>
                                    <p:animScale>
                                      <p:cBhvr>
                                        <p:cTn id="54" dur="166" decel="50000">
                                          <p:stCondLst>
                                            <p:cond delay="1338"/>
                                          </p:stCondLst>
                                        </p:cTn>
                                        <p:tgtEl>
                                          <p:spTgt spid="3">
                                            <p:txEl>
                                              <p:pRg st="6" end="6"/>
                                            </p:txEl>
                                          </p:spTgt>
                                        </p:tgtEl>
                                      </p:cBhvr>
                                      <p:to x="100000" y="100000"/>
                                    </p:animScale>
                                    <p:animScale>
                                      <p:cBhvr>
                                        <p:cTn id="55" dur="26">
                                          <p:stCondLst>
                                            <p:cond delay="1642"/>
                                          </p:stCondLst>
                                        </p:cTn>
                                        <p:tgtEl>
                                          <p:spTgt spid="3">
                                            <p:txEl>
                                              <p:pRg st="6" end="6"/>
                                            </p:txEl>
                                          </p:spTgt>
                                        </p:tgtEl>
                                      </p:cBhvr>
                                      <p:to x="100000" y="90000"/>
                                    </p:animScale>
                                    <p:animScale>
                                      <p:cBhvr>
                                        <p:cTn id="56" dur="166" decel="50000">
                                          <p:stCondLst>
                                            <p:cond delay="1668"/>
                                          </p:stCondLst>
                                        </p:cTn>
                                        <p:tgtEl>
                                          <p:spTgt spid="3">
                                            <p:txEl>
                                              <p:pRg st="6" end="6"/>
                                            </p:txEl>
                                          </p:spTgt>
                                        </p:tgtEl>
                                      </p:cBhvr>
                                      <p:to x="100000" y="100000"/>
                                    </p:animScale>
                                    <p:animScale>
                                      <p:cBhvr>
                                        <p:cTn id="57" dur="26">
                                          <p:stCondLst>
                                            <p:cond delay="1808"/>
                                          </p:stCondLst>
                                        </p:cTn>
                                        <p:tgtEl>
                                          <p:spTgt spid="3">
                                            <p:txEl>
                                              <p:pRg st="6" end="6"/>
                                            </p:txEl>
                                          </p:spTgt>
                                        </p:tgtEl>
                                      </p:cBhvr>
                                      <p:to x="100000" y="95000"/>
                                    </p:animScale>
                                    <p:animScale>
                                      <p:cBhvr>
                                        <p:cTn id="58" dur="166" decel="50000">
                                          <p:stCondLst>
                                            <p:cond delay="1834"/>
                                          </p:stCondLst>
                                        </p:cTn>
                                        <p:tgtEl>
                                          <p:spTgt spid="3">
                                            <p:txEl>
                                              <p:pRg st="6" end="6"/>
                                            </p:txEl>
                                          </p:spTgt>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par>
                                <p:cTn id="67" presetID="31" presetClass="entr" presetSubtype="0" fill="hold" nodeType="with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 calcmode="lin" valueType="num">
                                      <p:cBhvr>
                                        <p:cTn id="69"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0"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1"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2" dur="1000"/>
                                        <p:tgtEl>
                                          <p:spTgt spid="3">
                                            <p:txEl>
                                              <p:pRg st="8" end="8"/>
                                            </p:txEl>
                                          </p:spTgt>
                                        </p:tgtEl>
                                      </p:cBhvr>
                                    </p:animEffect>
                                  </p:childTnLst>
                                </p:cTn>
                              </p:par>
                              <p:par>
                                <p:cTn id="73" presetID="31" presetClass="entr" presetSubtype="0" fill="hold" nodeType="with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 calcmode="lin" valueType="num">
                                      <p:cBhvr>
                                        <p:cTn id="75"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6"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77"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78" dur="1000"/>
                                        <p:tgtEl>
                                          <p:spTgt spid="3">
                                            <p:txEl>
                                              <p:pRg st="9" end="9"/>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anim calcmode="lin" valueType="num">
                                      <p:cBhvr>
                                        <p:cTn id="81"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2"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83"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84" dur="1000"/>
                                        <p:tgtEl>
                                          <p:spTgt spid="3">
                                            <p:txEl>
                                              <p:pRg st="10" end="10"/>
                                            </p:txEl>
                                          </p:spTgt>
                                        </p:tgtEl>
                                      </p:cBhvr>
                                    </p:animEffect>
                                  </p:childTnLst>
                                </p:cTn>
                              </p:par>
                              <p:par>
                                <p:cTn id="85" presetID="31" presetClass="entr" presetSubtype="0" fill="hold" nodeType="withEffect">
                                  <p:stCondLst>
                                    <p:cond delay="0"/>
                                  </p:stCondLst>
                                  <p:childTnLst>
                                    <p:set>
                                      <p:cBhvr>
                                        <p:cTn id="86" dur="1" fill="hold">
                                          <p:stCondLst>
                                            <p:cond delay="0"/>
                                          </p:stCondLst>
                                        </p:cTn>
                                        <p:tgtEl>
                                          <p:spTgt spid="3">
                                            <p:txEl>
                                              <p:pRg st="11" end="11"/>
                                            </p:txEl>
                                          </p:spTgt>
                                        </p:tgtEl>
                                        <p:attrNameLst>
                                          <p:attrName>style.visibility</p:attrName>
                                        </p:attrNameLst>
                                      </p:cBhvr>
                                      <p:to>
                                        <p:strVal val="visible"/>
                                      </p:to>
                                    </p:set>
                                    <p:anim calcmode="lin" valueType="num">
                                      <p:cBhvr>
                                        <p:cTn id="87"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88"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89"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9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47783" y="1491673"/>
            <a:ext cx="11914908" cy="5366327"/>
          </a:xfrm>
        </p:spPr>
        <p:txBody>
          <a:bodyPr>
            <a:normAutofit/>
          </a:bodyPr>
          <a:lstStyle/>
          <a:p>
            <a:pPr marL="0" lvl="0" indent="0">
              <a:buNone/>
            </a:pPr>
            <a:r>
              <a:rPr lang="en-US" dirty="0"/>
              <a:t>19) Two whole nos. whose sum is 72 cannot be in the ratio?</a:t>
            </a:r>
          </a:p>
          <a:p>
            <a:pPr marL="0" lvl="0" indent="0">
              <a:buNone/>
            </a:pPr>
            <a:r>
              <a:rPr lang="en-US" dirty="0"/>
              <a:t>            a. 5:7 b.3:5 c.4:5 d.3:4</a:t>
            </a:r>
          </a:p>
          <a:p>
            <a:pPr marL="0" indent="0">
              <a:buNone/>
            </a:pPr>
            <a:r>
              <a:rPr lang="en-US" dirty="0"/>
              <a:t>Sol: 	The sum of the ratio terms must divide 72.</a:t>
            </a:r>
          </a:p>
          <a:p>
            <a:pPr marL="0" indent="0">
              <a:buNone/>
            </a:pPr>
            <a:r>
              <a:rPr lang="en-US" dirty="0"/>
              <a:t>	So, the ratio 3:4 cannot be.</a:t>
            </a:r>
          </a:p>
          <a:p>
            <a:pPr marL="0" indent="0">
              <a:buNone/>
            </a:pPr>
            <a:endParaRPr lang="en-US" dirty="0"/>
          </a:p>
          <a:p>
            <a:pPr marL="0" lvl="0" indent="0">
              <a:buNone/>
            </a:pPr>
            <a:r>
              <a:rPr lang="en-US" dirty="0"/>
              <a:t>20 )If a carton containing a dozen mirrors is dropped, which of the following cannot  be the ratio of broken mirrors to unbroken mirrors?</a:t>
            </a:r>
          </a:p>
          <a:p>
            <a:pPr marL="0" lvl="0" indent="0">
              <a:buNone/>
            </a:pPr>
            <a:r>
              <a:rPr lang="en-US" dirty="0"/>
              <a:t>	a. 2:1 b. 3:1 c. 3:2 d. 7:5</a:t>
            </a:r>
          </a:p>
          <a:p>
            <a:pPr marL="0" indent="0">
              <a:buNone/>
            </a:pPr>
            <a:r>
              <a:rPr lang="en-US" dirty="0"/>
              <a:t>Sol: For dividing 12 into whole numbers the sum of the ratio terms must be a factor of 12. So , they cannot be in the ratio 3:2.</a:t>
            </a:r>
          </a:p>
          <a:p>
            <a:pPr marL="0" indent="0">
              <a:buNone/>
            </a:pPr>
            <a:endParaRPr lang="en-US" dirty="0"/>
          </a:p>
        </p:txBody>
      </p:sp>
    </p:spTree>
    <p:extLst>
      <p:ext uri="{BB962C8B-B14F-4D97-AF65-F5344CB8AC3E}">
        <p14:creationId xmlns:p14="http://schemas.microsoft.com/office/powerpoint/2010/main" xmlns="" val="2687315970"/>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4">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p:cTn id="29"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0"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31"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32" dur="1000"/>
                                        <p:tgtEl>
                                          <p:spTgt spid="4">
                                            <p:txEl>
                                              <p:pRg st="5" end="5"/>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p:cTn id="35" dur="10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6" dur="1000" fill="hold"/>
                                        <p:tgtEl>
                                          <p:spTgt spid="4">
                                            <p:txEl>
                                              <p:pRg st="6" end="6"/>
                                            </p:txEl>
                                          </p:spTgt>
                                        </p:tgtEl>
                                        <p:attrNameLst>
                                          <p:attrName>ppt_h</p:attrName>
                                        </p:attrNameLst>
                                      </p:cBhvr>
                                      <p:tavLst>
                                        <p:tav tm="0">
                                          <p:val>
                                            <p:fltVal val="0"/>
                                          </p:val>
                                        </p:tav>
                                        <p:tav tm="100000">
                                          <p:val>
                                            <p:strVal val="#ppt_h"/>
                                          </p:val>
                                        </p:tav>
                                      </p:tavLst>
                                    </p:anim>
                                    <p:anim calcmode="lin" valueType="num">
                                      <p:cBhvr>
                                        <p:cTn id="37" dur="1000" fill="hold"/>
                                        <p:tgtEl>
                                          <p:spTgt spid="4">
                                            <p:txEl>
                                              <p:pRg st="6" end="6"/>
                                            </p:txEl>
                                          </p:spTgt>
                                        </p:tgtEl>
                                        <p:attrNameLst>
                                          <p:attrName>style.rotation</p:attrName>
                                        </p:attrNameLst>
                                      </p:cBhvr>
                                      <p:tavLst>
                                        <p:tav tm="0">
                                          <p:val>
                                            <p:fltVal val="90"/>
                                          </p:val>
                                        </p:tav>
                                        <p:tav tm="100000">
                                          <p:val>
                                            <p:fltVal val="0"/>
                                          </p:val>
                                        </p:tav>
                                      </p:tavLst>
                                    </p:anim>
                                    <p:animEffect transition="in" filter="fade">
                                      <p:cBhvr>
                                        <p:cTn id="38" dur="10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wipe(down)">
                                      <p:cBhvr>
                                        <p:cTn id="43" dur="580">
                                          <p:stCondLst>
                                            <p:cond delay="0"/>
                                          </p:stCondLst>
                                        </p:cTn>
                                        <p:tgtEl>
                                          <p:spTgt spid="4">
                                            <p:txEl>
                                              <p:pRg st="7" end="7"/>
                                            </p:txEl>
                                          </p:spTgt>
                                        </p:tgtEl>
                                      </p:cBhvr>
                                    </p:animEffect>
                                    <p:anim calcmode="lin" valueType="num">
                                      <p:cBhvr>
                                        <p:cTn id="44"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xEl>
                                              <p:pRg st="7" end="7"/>
                                            </p:txEl>
                                          </p:spTgt>
                                        </p:tgtEl>
                                      </p:cBhvr>
                                      <p:to x="100000" y="60000"/>
                                    </p:animScale>
                                    <p:animScale>
                                      <p:cBhvr>
                                        <p:cTn id="50" dur="166" decel="50000">
                                          <p:stCondLst>
                                            <p:cond delay="676"/>
                                          </p:stCondLst>
                                        </p:cTn>
                                        <p:tgtEl>
                                          <p:spTgt spid="4">
                                            <p:txEl>
                                              <p:pRg st="7" end="7"/>
                                            </p:txEl>
                                          </p:spTgt>
                                        </p:tgtEl>
                                      </p:cBhvr>
                                      <p:to x="100000" y="100000"/>
                                    </p:animScale>
                                    <p:animScale>
                                      <p:cBhvr>
                                        <p:cTn id="51" dur="26">
                                          <p:stCondLst>
                                            <p:cond delay="1312"/>
                                          </p:stCondLst>
                                        </p:cTn>
                                        <p:tgtEl>
                                          <p:spTgt spid="4">
                                            <p:txEl>
                                              <p:pRg st="7" end="7"/>
                                            </p:txEl>
                                          </p:spTgt>
                                        </p:tgtEl>
                                      </p:cBhvr>
                                      <p:to x="100000" y="80000"/>
                                    </p:animScale>
                                    <p:animScale>
                                      <p:cBhvr>
                                        <p:cTn id="52" dur="166" decel="50000">
                                          <p:stCondLst>
                                            <p:cond delay="1338"/>
                                          </p:stCondLst>
                                        </p:cTn>
                                        <p:tgtEl>
                                          <p:spTgt spid="4">
                                            <p:txEl>
                                              <p:pRg st="7" end="7"/>
                                            </p:txEl>
                                          </p:spTgt>
                                        </p:tgtEl>
                                      </p:cBhvr>
                                      <p:to x="100000" y="100000"/>
                                    </p:animScale>
                                    <p:animScale>
                                      <p:cBhvr>
                                        <p:cTn id="53" dur="26">
                                          <p:stCondLst>
                                            <p:cond delay="1642"/>
                                          </p:stCondLst>
                                        </p:cTn>
                                        <p:tgtEl>
                                          <p:spTgt spid="4">
                                            <p:txEl>
                                              <p:pRg st="7" end="7"/>
                                            </p:txEl>
                                          </p:spTgt>
                                        </p:tgtEl>
                                      </p:cBhvr>
                                      <p:to x="100000" y="90000"/>
                                    </p:animScale>
                                    <p:animScale>
                                      <p:cBhvr>
                                        <p:cTn id="54" dur="166" decel="50000">
                                          <p:stCondLst>
                                            <p:cond delay="1668"/>
                                          </p:stCondLst>
                                        </p:cTn>
                                        <p:tgtEl>
                                          <p:spTgt spid="4">
                                            <p:txEl>
                                              <p:pRg st="7" end="7"/>
                                            </p:txEl>
                                          </p:spTgt>
                                        </p:tgtEl>
                                      </p:cBhvr>
                                      <p:to x="100000" y="100000"/>
                                    </p:animScale>
                                    <p:animScale>
                                      <p:cBhvr>
                                        <p:cTn id="55" dur="26">
                                          <p:stCondLst>
                                            <p:cond delay="1808"/>
                                          </p:stCondLst>
                                        </p:cTn>
                                        <p:tgtEl>
                                          <p:spTgt spid="4">
                                            <p:txEl>
                                              <p:pRg st="7" end="7"/>
                                            </p:txEl>
                                          </p:spTgt>
                                        </p:tgtEl>
                                      </p:cBhvr>
                                      <p:to x="100000" y="95000"/>
                                    </p:animScale>
                                    <p:animScale>
                                      <p:cBhvr>
                                        <p:cTn id="56" dur="166" decel="50000">
                                          <p:stCondLst>
                                            <p:cond delay="1834"/>
                                          </p:stCondLst>
                                        </p:cTn>
                                        <p:tgtEl>
                                          <p:spTgt spid="4">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10836" y="1348509"/>
                <a:ext cx="11979564" cy="5375563"/>
              </a:xfrm>
            </p:spPr>
            <p:txBody>
              <a:bodyPr>
                <a:normAutofit/>
              </a:bodyPr>
              <a:lstStyle/>
              <a:p>
                <a:pPr marL="0" lvl="0" indent="0">
                  <a:buNone/>
                </a:pPr>
                <a:endParaRPr lang="en-US" dirty="0"/>
              </a:p>
              <a:p>
                <a:pPr marL="0" lvl="0" indent="0">
                  <a:buNone/>
                </a:pPr>
                <a:r>
                  <a:rPr lang="en-US" dirty="0"/>
                  <a:t>21) Ratio of the earnings of A &amp; B is 4:7. If the earnings of A increase by 50% and those of B decrease by 25%, the new ratio of their earnings becomes 8:7 what are A’s earnings?</a:t>
                </a:r>
              </a:p>
              <a:p>
                <a:pPr marL="0" indent="0">
                  <a:buNone/>
                </a:pPr>
                <a:r>
                  <a:rPr lang="en-US" dirty="0"/>
                  <a:t>Sol: </a:t>
                </a:r>
                <a:r>
                  <a:rPr lang="en-US" sz="2000" dirty="0"/>
                  <a:t>Let the original earnings of A &amp; B be 4x, 7x.</a:t>
                </a:r>
              </a:p>
              <a:p>
                <a:pPr marL="457200" lvl="1" indent="0">
                  <a:buNone/>
                </a:pPr>
                <a:r>
                  <a:rPr lang="en-US" dirty="0"/>
                  <a:t>New earning of A = 150% of 4x = Rs.6x</a:t>
                </a:r>
              </a:p>
              <a:p>
                <a:pPr marL="457200" lvl="1" indent="0">
                  <a:buNone/>
                </a:pPr>
                <a:r>
                  <a:rPr lang="en-US" dirty="0"/>
                  <a:t>New earning of B = 75% of 7x = </a:t>
                </a:r>
                <a:r>
                  <a:rPr lang="en-US" dirty="0" err="1"/>
                  <a:t>Rs</a:t>
                </a:r>
                <a:r>
                  <a:rPr lang="en-US" dirty="0"/>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21</m:t>
                        </m:r>
                        <m:r>
                          <a:rPr lang="en-US" i="1">
                            <a:latin typeface="Cambria Math" panose="02040503050406030204" pitchFamily="18" charset="0"/>
                          </a:rPr>
                          <m:t>𝑥</m:t>
                        </m:r>
                      </m:num>
                      <m:den>
                        <m:r>
                          <a:rPr lang="en-US" i="1">
                            <a:latin typeface="Cambria Math" panose="02040503050406030204" pitchFamily="18" charset="0"/>
                          </a:rPr>
                          <m:t>4</m:t>
                        </m:r>
                      </m:den>
                    </m:f>
                  </m:oMath>
                </a14:m>
                <a:endParaRPr lang="en-US" dirty="0"/>
              </a:p>
              <a:p>
                <a:pPr marL="457200" lvl="1" indent="0">
                  <a:buNone/>
                </a:pPr>
                <a:r>
                  <a:rPr lang="en-US" dirty="0"/>
                  <a:t>Therefore, </a:t>
                </a:r>
                <a14:m>
                  <m:oMath xmlns:m="http://schemas.openxmlformats.org/officeDocument/2006/math">
                    <m:r>
                      <a:rPr lang="en-US" i="1">
                        <a:latin typeface="Cambria Math" panose="02040503050406030204" pitchFamily="18" charset="0"/>
                      </a:rPr>
                      <m:t>6</m:t>
                    </m:r>
                    <m:r>
                      <a:rPr lang="en-US" i="1">
                        <a:latin typeface="Cambria Math" panose="02040503050406030204" pitchFamily="18" charset="0"/>
                      </a:rPr>
                      <m:t>𝑥</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21</m:t>
                        </m:r>
                        <m:r>
                          <a:rPr lang="en-US" i="1">
                            <a:latin typeface="Cambria Math" panose="02040503050406030204" pitchFamily="18" charset="0"/>
                          </a:rPr>
                          <m:t>𝑥</m:t>
                        </m:r>
                      </m:num>
                      <m:den>
                        <m:r>
                          <a:rPr lang="en-US" i="1">
                            <a:latin typeface="Cambria Math" panose="02040503050406030204" pitchFamily="18" charset="0"/>
                          </a:rPr>
                          <m:t>4</m:t>
                        </m:r>
                      </m:den>
                    </m:f>
                    <m:r>
                      <a:rPr lang="en-US" i="1">
                        <a:latin typeface="Cambria Math" panose="02040503050406030204" pitchFamily="18" charset="0"/>
                      </a:rPr>
                      <m:t>=8:7</m:t>
                    </m:r>
                  </m:oMath>
                </a14:m>
                <a:endParaRPr lang="en-US" dirty="0"/>
              </a:p>
              <a:p>
                <a:pPr marL="457200" lvl="1" indent="0">
                  <a:buNone/>
                </a:pPr>
                <a:r>
                  <a:rPr lang="en-US" dirty="0"/>
                  <a:t>This does not gives x. So, the data is inadequate.</a:t>
                </a:r>
              </a:p>
              <a:p>
                <a:pPr marL="457200" lvl="1" indent="0">
                  <a:buNone/>
                </a:pPr>
                <a:endParaRPr lang="en-US" dirty="0"/>
              </a:p>
              <a:p>
                <a:pPr marL="0" indent="0">
                  <a:buNone/>
                </a:pPr>
                <a:r>
                  <a:rPr lang="en-US" dirty="0"/>
                  <a:t>22) What least number must be subtracted from each of the nos. 14,17, 34 &amp; 42 so that the remainders may be proportional ?</a:t>
                </a:r>
              </a:p>
              <a:p>
                <a:pPr marL="0" indent="0">
                  <a:buNone/>
                </a:pPr>
                <a:r>
                  <a:rPr lang="en-US" dirty="0"/>
                  <a:t>Sol: 	</a:t>
                </a:r>
                <a:r>
                  <a:rPr lang="en-US" sz="2000" dirty="0"/>
                  <a:t>Let the req. no be “X”. then,</a:t>
                </a:r>
              </a:p>
              <a:p>
                <a:pPr marL="0" indent="0">
                  <a:buNone/>
                </a:pPr>
                <a:r>
                  <a:rPr lang="en-US" sz="2000" dirty="0"/>
                  <a:t>	(14-x) : (17-x) :: (34-x) : (42-x) ⇒ x=2</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836" y="1348509"/>
                <a:ext cx="11979564" cy="5375563"/>
              </a:xfrm>
              <a:blipFill>
                <a:blip r:embed="rId2"/>
                <a:stretch>
                  <a:fillRect l="-662" r="-407" b="-1134"/>
                </a:stretch>
              </a:blipFill>
            </p:spPr>
            <p:txBody>
              <a:bodyPr/>
              <a:lstStyle/>
              <a:p>
                <a:r>
                  <a:rPr lang="en-IN">
                    <a:noFill/>
                  </a:rPr>
                  <a:t> </a:t>
                </a:r>
              </a:p>
            </p:txBody>
          </p:sp>
        </mc:Fallback>
      </mc:AlternateContent>
    </p:spTree>
    <p:extLst>
      <p:ext uri="{BB962C8B-B14F-4D97-AF65-F5344CB8AC3E}">
        <p14:creationId xmlns:p14="http://schemas.microsoft.com/office/powerpoint/2010/main" xmlns="" val="121130129"/>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2" end="2"/>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p:cTn id="2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3" end="3"/>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4" end="4"/>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5" end="5"/>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p:cTn id="38"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down)">
                                      <p:cBhvr>
                                        <p:cTn id="46" dur="580">
                                          <p:stCondLst>
                                            <p:cond delay="0"/>
                                          </p:stCondLst>
                                        </p:cTn>
                                        <p:tgtEl>
                                          <p:spTgt spid="3">
                                            <p:txEl>
                                              <p:pRg st="8" end="8"/>
                                            </p:txEl>
                                          </p:spTgt>
                                        </p:tgtEl>
                                      </p:cBhvr>
                                    </p:animEffect>
                                    <p:anim calcmode="lin" valueType="num">
                                      <p:cBhvr>
                                        <p:cTn id="47"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8" end="8"/>
                                            </p:txEl>
                                          </p:spTgt>
                                        </p:tgtEl>
                                      </p:cBhvr>
                                      <p:to x="100000" y="60000"/>
                                    </p:animScale>
                                    <p:animScale>
                                      <p:cBhvr>
                                        <p:cTn id="53" dur="166" decel="50000">
                                          <p:stCondLst>
                                            <p:cond delay="676"/>
                                          </p:stCondLst>
                                        </p:cTn>
                                        <p:tgtEl>
                                          <p:spTgt spid="3">
                                            <p:txEl>
                                              <p:pRg st="8" end="8"/>
                                            </p:txEl>
                                          </p:spTgt>
                                        </p:tgtEl>
                                      </p:cBhvr>
                                      <p:to x="100000" y="100000"/>
                                    </p:animScale>
                                    <p:animScale>
                                      <p:cBhvr>
                                        <p:cTn id="54" dur="26">
                                          <p:stCondLst>
                                            <p:cond delay="1312"/>
                                          </p:stCondLst>
                                        </p:cTn>
                                        <p:tgtEl>
                                          <p:spTgt spid="3">
                                            <p:txEl>
                                              <p:pRg st="8" end="8"/>
                                            </p:txEl>
                                          </p:spTgt>
                                        </p:tgtEl>
                                      </p:cBhvr>
                                      <p:to x="100000" y="80000"/>
                                    </p:animScale>
                                    <p:animScale>
                                      <p:cBhvr>
                                        <p:cTn id="55" dur="166" decel="50000">
                                          <p:stCondLst>
                                            <p:cond delay="1338"/>
                                          </p:stCondLst>
                                        </p:cTn>
                                        <p:tgtEl>
                                          <p:spTgt spid="3">
                                            <p:txEl>
                                              <p:pRg st="8" end="8"/>
                                            </p:txEl>
                                          </p:spTgt>
                                        </p:tgtEl>
                                      </p:cBhvr>
                                      <p:to x="100000" y="100000"/>
                                    </p:animScale>
                                    <p:animScale>
                                      <p:cBhvr>
                                        <p:cTn id="56" dur="26">
                                          <p:stCondLst>
                                            <p:cond delay="1642"/>
                                          </p:stCondLst>
                                        </p:cTn>
                                        <p:tgtEl>
                                          <p:spTgt spid="3">
                                            <p:txEl>
                                              <p:pRg st="8" end="8"/>
                                            </p:txEl>
                                          </p:spTgt>
                                        </p:tgtEl>
                                      </p:cBhvr>
                                      <p:to x="100000" y="90000"/>
                                    </p:animScale>
                                    <p:animScale>
                                      <p:cBhvr>
                                        <p:cTn id="57" dur="166" decel="50000">
                                          <p:stCondLst>
                                            <p:cond delay="1668"/>
                                          </p:stCondLst>
                                        </p:cTn>
                                        <p:tgtEl>
                                          <p:spTgt spid="3">
                                            <p:txEl>
                                              <p:pRg st="8" end="8"/>
                                            </p:txEl>
                                          </p:spTgt>
                                        </p:tgtEl>
                                      </p:cBhvr>
                                      <p:to x="100000" y="100000"/>
                                    </p:animScale>
                                    <p:animScale>
                                      <p:cBhvr>
                                        <p:cTn id="58" dur="26">
                                          <p:stCondLst>
                                            <p:cond delay="1808"/>
                                          </p:stCondLst>
                                        </p:cTn>
                                        <p:tgtEl>
                                          <p:spTgt spid="3">
                                            <p:txEl>
                                              <p:pRg st="8" end="8"/>
                                            </p:txEl>
                                          </p:spTgt>
                                        </p:tgtEl>
                                      </p:cBhvr>
                                      <p:to x="100000" y="95000"/>
                                    </p:animScale>
                                    <p:animScale>
                                      <p:cBhvr>
                                        <p:cTn id="59" dur="166" decel="50000">
                                          <p:stCondLst>
                                            <p:cond delay="1834"/>
                                          </p:stCondLst>
                                        </p:cTn>
                                        <p:tgtEl>
                                          <p:spTgt spid="3">
                                            <p:txEl>
                                              <p:pRg st="8" end="8"/>
                                            </p:txEl>
                                          </p:spTgt>
                                        </p:tgtEl>
                                      </p:cBhvr>
                                      <p:to x="100000" y="100000"/>
                                    </p:animScale>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1000"/>
                                        <p:tgtEl>
                                          <p:spTgt spid="3">
                                            <p:txEl>
                                              <p:pRg st="10" end="10"/>
                                            </p:txEl>
                                          </p:spTgt>
                                        </p:tgtEl>
                                      </p:cBhvr>
                                    </p:animEffect>
                                    <p:anim calcmode="lin" valueType="num">
                                      <p:cBhvr>
                                        <p:cTn id="7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92075" y="1357313"/>
                <a:ext cx="11979275" cy="5403850"/>
              </a:xfrm>
            </p:spPr>
            <p:txBody>
              <a:bodyPr>
                <a:normAutofit/>
              </a:bodyPr>
              <a:lstStyle/>
              <a:p>
                <a:pPr marL="0" lvl="0" indent="0">
                  <a:buNone/>
                </a:pPr>
                <a:endParaRPr lang="en-US" dirty="0"/>
              </a:p>
              <a:p>
                <a:pPr marL="0" lvl="0" indent="0">
                  <a:buNone/>
                </a:pPr>
                <a:r>
                  <a:rPr lang="en-US" dirty="0"/>
                  <a:t>23) An amount Rs. 735 was divided among A,B,C. If each of them had received Rs.25 less, their shares would have been in the ratio 1:3:2. The money received by C was____</a:t>
                </a:r>
              </a:p>
              <a:p>
                <a:pPr marL="0" lvl="0" indent="0">
                  <a:buNone/>
                </a:pPr>
                <a:r>
                  <a:rPr lang="en-US" dirty="0"/>
                  <a:t>	a.195 b.200 c.225 d.245</a:t>
                </a:r>
              </a:p>
              <a:p>
                <a:pPr marL="0" indent="0">
                  <a:buNone/>
                </a:pPr>
                <a:r>
                  <a:rPr lang="en-US" dirty="0"/>
                  <a:t>Sol: Remainder = [735-(25×3)] = 660</a:t>
                </a:r>
              </a:p>
              <a:p>
                <a:r>
                  <a:rPr lang="en-US" dirty="0"/>
                  <a:t>Therefore, money received by C = [(</a:t>
                </a:r>
                <a14:m>
                  <m:oMath xmlns:m="http://schemas.openxmlformats.org/officeDocument/2006/math">
                    <m:r>
                      <a:rPr lang="en-US" i="1">
                        <a:latin typeface="Cambria Math" panose="02040503050406030204" pitchFamily="18" charset="0"/>
                      </a:rPr>
                      <m:t>660 ×</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6</m:t>
                        </m:r>
                      </m:den>
                    </m:f>
                    <m:r>
                      <a:rPr lang="en-US" i="1">
                        <a:latin typeface="Cambria Math" panose="02040503050406030204" pitchFamily="18" charset="0"/>
                      </a:rPr>
                      <m:t>)</m:t>
                    </m:r>
                  </m:oMath>
                </a14:m>
                <a:r>
                  <a:rPr lang="en-US" dirty="0"/>
                  <a:t> + 25] = 245.</a:t>
                </a:r>
              </a:p>
              <a:p>
                <a:r>
                  <a:rPr lang="en-US" dirty="0"/>
                  <a:t>Therefore, C’s shares = Rs.245.</a:t>
                </a:r>
              </a:p>
              <a:p>
                <a:pPr marL="0" indent="0">
                  <a:buNone/>
                </a:pPr>
                <a:endParaRPr lang="en-US" dirty="0"/>
              </a:p>
              <a:p>
                <a:pPr marL="0" lvl="0" indent="0">
                  <a:buNone/>
                </a:pPr>
                <a:r>
                  <a:rPr lang="en-US" dirty="0"/>
                  <a:t>24) An alloy is to contain copper and zinc in the ratio 9:4. The zinc required to be melted with 24kg of copper is?</a:t>
                </a:r>
              </a:p>
              <a:p>
                <a:pPr marL="0" indent="0">
                  <a:buNone/>
                </a:pPr>
                <a:r>
                  <a:rPr lang="en-US" dirty="0"/>
                  <a:t>Sol: Let the req. kg of zinc be x kg.</a:t>
                </a:r>
              </a:p>
              <a:p>
                <a:r>
                  <a:rPr lang="en-US" dirty="0"/>
                  <a:t>Then, 9 : 4 : : 24 : x </a:t>
                </a:r>
                <a:r>
                  <a:rPr lang="en-US" dirty="0">
                    <a:sym typeface="Wingdings" panose="05000000000000000000" pitchFamily="2" charset="2"/>
                  </a:rPr>
                  <a:t></a:t>
                </a:r>
                <a:r>
                  <a:rPr lang="en-US" dirty="0"/>
                  <a:t> x=10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r>
                      <a:rPr lang="en-US" i="1">
                        <a:latin typeface="Cambria Math" panose="02040503050406030204" pitchFamily="18" charset="0"/>
                      </a:rPr>
                      <m:t> </m:t>
                    </m:r>
                    <m:r>
                      <a:rPr lang="en-US" i="1">
                        <a:latin typeface="Cambria Math" panose="02040503050406030204" pitchFamily="18" charset="0"/>
                      </a:rPr>
                      <m:t>𝑘𝑔</m:t>
                    </m:r>
                  </m:oMath>
                </a14:m>
                <a:endParaRPr lang="en-US" dirty="0"/>
              </a:p>
              <a:p>
                <a:pPr marL="0" indent="0">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92075" y="1357313"/>
                <a:ext cx="11979275" cy="5403850"/>
              </a:xfrm>
              <a:blipFill>
                <a:blip r:embed="rId2"/>
                <a:stretch>
                  <a:fillRect l="-662"/>
                </a:stretch>
              </a:blipFill>
            </p:spPr>
            <p:txBody>
              <a:bodyPr/>
              <a:lstStyle/>
              <a:p>
                <a:r>
                  <a:rPr lang="en-IN">
                    <a:noFill/>
                  </a:rPr>
                  <a:t> </a:t>
                </a:r>
              </a:p>
            </p:txBody>
          </p:sp>
        </mc:Fallback>
      </mc:AlternateContent>
    </p:spTree>
    <p:extLst>
      <p:ext uri="{BB962C8B-B14F-4D97-AF65-F5344CB8AC3E}">
        <p14:creationId xmlns:p14="http://schemas.microsoft.com/office/powerpoint/2010/main" xmlns="" val="410721094"/>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Title 1"/>
              <p:cNvSpPr>
                <a:spLocks noGrp="1"/>
              </p:cNvSpPr>
              <p:nvPr>
                <p:ph idx="1"/>
              </p:nvPr>
            </p:nvSpPr>
            <p:spPr>
              <a:xfrm>
                <a:off x="685800" y="1838036"/>
                <a:ext cx="10820400" cy="4380649"/>
              </a:xfrm>
            </p:spPr>
            <p:txBody>
              <a:bodyPr/>
              <a:lstStyle/>
              <a:p>
                <a:pPr marL="0" lvl="0" indent="0">
                  <a:buNone/>
                </a:pPr>
                <a:r>
                  <a:rPr lang="en-US" dirty="0"/>
                  <a:t>25) 60kg of an alloy A is mixed with 100kg of alloy B. If alloy A has lead and tin in the ratio 3:2 and alloy B has tin &amp; copper in the ratio 1:4, then the amount of tin in the new alloy is ____</a:t>
                </a:r>
              </a:p>
              <a:p>
                <a:pPr marL="0" indent="0">
                  <a:buNone/>
                </a:pPr>
                <a:endParaRPr lang="en-US" dirty="0"/>
              </a:p>
              <a:p>
                <a:pPr marL="0" indent="0">
                  <a:buNone/>
                </a:pPr>
                <a:r>
                  <a:rPr lang="en-US" dirty="0"/>
                  <a:t>Sol: </a:t>
                </a:r>
              </a:p>
              <a:p>
                <a:pPr marL="0" indent="0">
                  <a:buNone/>
                </a:pPr>
                <a:r>
                  <a:rPr lang="en-US" dirty="0"/>
                  <a:t>Quantity of tin in 60kg of A = (</a:t>
                </a:r>
                <a14:m>
                  <m:oMath xmlns:m="http://schemas.openxmlformats.org/officeDocument/2006/math">
                    <m:r>
                      <a:rPr lang="en-US" i="1">
                        <a:latin typeface="Cambria Math" panose="02040503050406030204" pitchFamily="18" charset="0"/>
                      </a:rPr>
                      <m:t>60×</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oMath>
                </a14:m>
                <a:r>
                  <a:rPr lang="en-US" dirty="0"/>
                  <a:t>) kg = 24kg</a:t>
                </a:r>
              </a:p>
              <a:p>
                <a:pPr marL="0" indent="0">
                  <a:buNone/>
                </a:pPr>
                <a:r>
                  <a:rPr lang="en-US" dirty="0"/>
                  <a:t>Quantity of tin in 100kg of B = (</a:t>
                </a:r>
                <a14:m>
                  <m:oMath xmlns:m="http://schemas.openxmlformats.org/officeDocument/2006/math">
                    <m:r>
                      <a:rPr lang="en-US" i="1">
                        <a:latin typeface="Cambria Math" panose="02040503050406030204" pitchFamily="18" charset="0"/>
                      </a:rPr>
                      <m:t>100×</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5</m:t>
                        </m:r>
                      </m:den>
                    </m:f>
                  </m:oMath>
                </a14:m>
                <a:r>
                  <a:rPr lang="en-US" dirty="0"/>
                  <a:t>) kg = 20kg</a:t>
                </a:r>
              </a:p>
              <a:p>
                <a:pPr marL="0" indent="0">
                  <a:buNone/>
                </a:pPr>
                <a:r>
                  <a:rPr lang="en-US" dirty="0"/>
                  <a:t>Quantity of tin in the new alloy = (20+24) kg = 44kg</a:t>
                </a:r>
              </a:p>
              <a:p>
                <a:pPr marL="0" indent="0">
                  <a:buNone/>
                </a:pPr>
                <a:endParaRPr lang="en-US" dirty="0"/>
              </a:p>
            </p:txBody>
          </p:sp>
        </mc:Choice>
        <mc:Fallback>
          <p:sp>
            <p:nvSpPr>
              <p:cNvPr id="4" name="Title 1"/>
              <p:cNvSpPr>
                <a:spLocks noGrp="1" noRot="1" noChangeAspect="1" noMove="1" noResize="1" noEditPoints="1" noAdjustHandles="1" noChangeArrowheads="1" noChangeShapeType="1" noTextEdit="1"/>
              </p:cNvSpPr>
              <p:nvPr>
                <p:ph idx="1"/>
              </p:nvPr>
            </p:nvSpPr>
            <p:spPr>
              <a:xfrm>
                <a:off x="685800" y="1838036"/>
                <a:ext cx="10820400" cy="4380649"/>
              </a:xfrm>
              <a:blipFill>
                <a:blip r:embed="rId2"/>
                <a:stretch>
                  <a:fillRect l="-732" t="-1811" r="-789"/>
                </a:stretch>
              </a:blipFill>
            </p:spPr>
            <p:txBody>
              <a:bodyPr/>
              <a:lstStyle/>
              <a:p>
                <a:r>
                  <a:rPr lang="en-IN">
                    <a:noFill/>
                  </a:rPr>
                  <a:t> </a:t>
                </a:r>
              </a:p>
            </p:txBody>
          </p:sp>
        </mc:Fallback>
      </mc:AlternateContent>
    </p:spTree>
    <p:extLst>
      <p:ext uri="{BB962C8B-B14F-4D97-AF65-F5344CB8AC3E}">
        <p14:creationId xmlns:p14="http://schemas.microsoft.com/office/powerpoint/2010/main" xmlns="" val="6446631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p:cTn id="12"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3"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4"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5" dur="1000"/>
                                        <p:tgtEl>
                                          <p:spTgt spid="4">
                                            <p:txEl>
                                              <p:pRg st="2" end="2"/>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p:cTn id="18"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19"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20"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21" dur="1000"/>
                                        <p:tgtEl>
                                          <p:spTgt spid="4">
                                            <p:txEl>
                                              <p:pRg st="3" end="3"/>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p:cTn id="24"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4">
                                            <p:txEl>
                                              <p:pRg st="4" end="4"/>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p:cTn id="30" dur="10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1" dur="1000" fill="hold"/>
                                        <p:tgtEl>
                                          <p:spTgt spid="4">
                                            <p:txEl>
                                              <p:pRg st="5" end="5"/>
                                            </p:txEl>
                                          </p:spTgt>
                                        </p:tgtEl>
                                        <p:attrNameLst>
                                          <p:attrName>ppt_h</p:attrName>
                                        </p:attrNameLst>
                                      </p:cBhvr>
                                      <p:tavLst>
                                        <p:tav tm="0">
                                          <p:val>
                                            <p:fltVal val="0"/>
                                          </p:val>
                                        </p:tav>
                                        <p:tav tm="100000">
                                          <p:val>
                                            <p:strVal val="#ppt_h"/>
                                          </p:val>
                                        </p:tav>
                                      </p:tavLst>
                                    </p:anim>
                                    <p:anim calcmode="lin" valueType="num">
                                      <p:cBhvr>
                                        <p:cTn id="32" dur="1000" fill="hold"/>
                                        <p:tgtEl>
                                          <p:spTgt spid="4">
                                            <p:txEl>
                                              <p:pRg st="5" end="5"/>
                                            </p:txEl>
                                          </p:spTgt>
                                        </p:tgtEl>
                                        <p:attrNameLst>
                                          <p:attrName>style.rotation</p:attrName>
                                        </p:attrNameLst>
                                      </p:cBhvr>
                                      <p:tavLst>
                                        <p:tav tm="0">
                                          <p:val>
                                            <p:fltVal val="90"/>
                                          </p:val>
                                        </p:tav>
                                        <p:tav tm="100000">
                                          <p:val>
                                            <p:fltVal val="0"/>
                                          </p:val>
                                        </p:tav>
                                      </p:tavLst>
                                    </p:anim>
                                    <p:animEffect transition="in" filter="fade">
                                      <p:cBhvr>
                                        <p:cTn id="33"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92" y="1625600"/>
            <a:ext cx="11986490" cy="5043055"/>
          </a:xfrm>
        </p:spPr>
        <p:txBody>
          <a:bodyPr/>
          <a:lstStyle/>
          <a:p>
            <a:pPr marL="0" indent="0" algn="just">
              <a:buNone/>
            </a:pPr>
            <a:r>
              <a:rPr lang="en-US" sz="2800" dirty="0"/>
              <a:t>COMPOSITE NUMBERS:</a:t>
            </a:r>
          </a:p>
          <a:p>
            <a:pPr algn="just"/>
            <a:r>
              <a:rPr lang="en-US" sz="2800" dirty="0"/>
              <a:t>The natural numbers which are not prime is called composite numbers.</a:t>
            </a:r>
          </a:p>
          <a:p>
            <a:pPr marL="0" indent="0" algn="just">
              <a:buNone/>
            </a:pPr>
            <a:endParaRPr lang="en-US" sz="2800" dirty="0"/>
          </a:p>
          <a:p>
            <a:pPr marL="0" indent="0" algn="just">
              <a:buNone/>
            </a:pPr>
            <a:r>
              <a:rPr lang="en-US" sz="2800" dirty="0"/>
              <a:t>CO PRIMES: </a:t>
            </a:r>
          </a:p>
          <a:p>
            <a:pPr algn="just"/>
            <a:r>
              <a:rPr lang="en-US" sz="2800" dirty="0"/>
              <a:t>Two natural numbers a and b are said to be co primes if their HCF is 1.</a:t>
            </a:r>
          </a:p>
          <a:p>
            <a:pPr algn="just"/>
            <a:r>
              <a:rPr lang="en-US" sz="2800" dirty="0"/>
              <a:t>Ex: (2,3), (4,5), (7,9), (11,8). Etc…..</a:t>
            </a:r>
          </a:p>
          <a:p>
            <a:pPr marL="0" indent="0">
              <a:buNone/>
            </a:pPr>
            <a:endParaRPr lang="en-US" dirty="0"/>
          </a:p>
        </p:txBody>
      </p:sp>
    </p:spTree>
    <p:extLst>
      <p:ext uri="{BB962C8B-B14F-4D97-AF65-F5344CB8AC3E}">
        <p14:creationId xmlns:p14="http://schemas.microsoft.com/office/powerpoint/2010/main" xmlns="" val="105650870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80">
                                          <p:stCondLst>
                                            <p:cond delay="0"/>
                                          </p:stCondLst>
                                        </p:cTn>
                                        <p:tgtEl>
                                          <p:spTgt spid="3">
                                            <p:txEl>
                                              <p:pRg st="3" end="3"/>
                                            </p:txEl>
                                          </p:spTgt>
                                        </p:tgtEl>
                                      </p:cBhvr>
                                    </p:animEffect>
                                    <p:anim calcmode="lin" valueType="num">
                                      <p:cBhvr>
                                        <p:cTn id="3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xEl>
                                              <p:pRg st="3" end="3"/>
                                            </p:txEl>
                                          </p:spTgt>
                                        </p:tgtEl>
                                      </p:cBhvr>
                                      <p:to x="100000" y="60000"/>
                                    </p:animScale>
                                    <p:animScale>
                                      <p:cBhvr>
                                        <p:cTn id="39" dur="166" decel="50000">
                                          <p:stCondLst>
                                            <p:cond delay="676"/>
                                          </p:stCondLst>
                                        </p:cTn>
                                        <p:tgtEl>
                                          <p:spTgt spid="3">
                                            <p:txEl>
                                              <p:pRg st="3" end="3"/>
                                            </p:txEl>
                                          </p:spTgt>
                                        </p:tgtEl>
                                      </p:cBhvr>
                                      <p:to x="100000" y="100000"/>
                                    </p:animScale>
                                    <p:animScale>
                                      <p:cBhvr>
                                        <p:cTn id="40" dur="26">
                                          <p:stCondLst>
                                            <p:cond delay="1312"/>
                                          </p:stCondLst>
                                        </p:cTn>
                                        <p:tgtEl>
                                          <p:spTgt spid="3">
                                            <p:txEl>
                                              <p:pRg st="3" end="3"/>
                                            </p:txEl>
                                          </p:spTgt>
                                        </p:tgtEl>
                                      </p:cBhvr>
                                      <p:to x="100000" y="80000"/>
                                    </p:animScale>
                                    <p:animScale>
                                      <p:cBhvr>
                                        <p:cTn id="41" dur="166" decel="50000">
                                          <p:stCondLst>
                                            <p:cond delay="1338"/>
                                          </p:stCondLst>
                                        </p:cTn>
                                        <p:tgtEl>
                                          <p:spTgt spid="3">
                                            <p:txEl>
                                              <p:pRg st="3" end="3"/>
                                            </p:txEl>
                                          </p:spTgt>
                                        </p:tgtEl>
                                      </p:cBhvr>
                                      <p:to x="100000" y="100000"/>
                                    </p:animScale>
                                    <p:animScale>
                                      <p:cBhvr>
                                        <p:cTn id="42" dur="26">
                                          <p:stCondLst>
                                            <p:cond delay="1642"/>
                                          </p:stCondLst>
                                        </p:cTn>
                                        <p:tgtEl>
                                          <p:spTgt spid="3">
                                            <p:txEl>
                                              <p:pRg st="3" end="3"/>
                                            </p:txEl>
                                          </p:spTgt>
                                        </p:tgtEl>
                                      </p:cBhvr>
                                      <p:to x="100000" y="90000"/>
                                    </p:animScale>
                                    <p:animScale>
                                      <p:cBhvr>
                                        <p:cTn id="43" dur="166" decel="50000">
                                          <p:stCondLst>
                                            <p:cond delay="1668"/>
                                          </p:stCondLst>
                                        </p:cTn>
                                        <p:tgtEl>
                                          <p:spTgt spid="3">
                                            <p:txEl>
                                              <p:pRg st="3" end="3"/>
                                            </p:txEl>
                                          </p:spTgt>
                                        </p:tgtEl>
                                      </p:cBhvr>
                                      <p:to x="100000" y="100000"/>
                                    </p:animScale>
                                    <p:animScale>
                                      <p:cBhvr>
                                        <p:cTn id="44" dur="26">
                                          <p:stCondLst>
                                            <p:cond delay="1808"/>
                                          </p:stCondLst>
                                        </p:cTn>
                                        <p:tgtEl>
                                          <p:spTgt spid="3">
                                            <p:txEl>
                                              <p:pRg st="3" end="3"/>
                                            </p:txEl>
                                          </p:spTgt>
                                        </p:tgtEl>
                                      </p:cBhvr>
                                      <p:to x="100000" y="95000"/>
                                    </p:animScale>
                                    <p:animScale>
                                      <p:cBhvr>
                                        <p:cTn id="45" dur="166" decel="50000">
                                          <p:stCondLst>
                                            <p:cond delay="1834"/>
                                          </p:stCondLst>
                                        </p:cTn>
                                        <p:tgtEl>
                                          <p:spTgt spid="3">
                                            <p:txEl>
                                              <p:pRg st="3" end="3"/>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fade">
                                      <p:cBhvr>
                                        <p:cTn id="50" dur="1000"/>
                                        <p:tgtEl>
                                          <p:spTgt spid="3">
                                            <p:txEl>
                                              <p:pRg st="4" end="4"/>
                                            </p:txEl>
                                          </p:spTgt>
                                        </p:tgtEl>
                                      </p:cBhvr>
                                    </p:animEffect>
                                    <p:anim calcmode="lin" valueType="num">
                                      <p:cBhvr>
                                        <p:cTn id="5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fade">
                                      <p:cBhvr>
                                        <p:cTn id="55" dur="1000"/>
                                        <p:tgtEl>
                                          <p:spTgt spid="3">
                                            <p:txEl>
                                              <p:pRg st="5" end="5"/>
                                            </p:txEl>
                                          </p:spTgt>
                                        </p:tgtEl>
                                      </p:cBhvr>
                                    </p:animEffect>
                                    <p:anim calcmode="lin" valueType="num">
                                      <p:cBhvr>
                                        <p:cTn id="5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3455" y="376446"/>
            <a:ext cx="8610600" cy="1249154"/>
          </a:xfrm>
        </p:spPr>
        <p:txBody>
          <a:bodyPr>
            <a:normAutofit/>
          </a:bodyPr>
          <a:lstStyle/>
          <a:p>
            <a:r>
              <a:rPr lang="en-US" dirty="0"/>
              <a:t>DATA SUFFICIENCY</a:t>
            </a:r>
            <a:br>
              <a:rPr lang="en-US" dirty="0"/>
            </a:br>
            <a:endParaRPr lang="en-US" dirty="0"/>
          </a:p>
        </p:txBody>
      </p:sp>
      <p:sp>
        <p:nvSpPr>
          <p:cNvPr id="3" name="Content Placeholder 2"/>
          <p:cNvSpPr>
            <a:spLocks noGrp="1"/>
          </p:cNvSpPr>
          <p:nvPr>
            <p:ph idx="1"/>
          </p:nvPr>
        </p:nvSpPr>
        <p:spPr>
          <a:xfrm>
            <a:off x="138546" y="1385454"/>
            <a:ext cx="11887200" cy="5472546"/>
          </a:xfrm>
        </p:spPr>
        <p:txBody>
          <a:bodyPr>
            <a:normAutofit lnSpcReduction="10000"/>
          </a:bodyPr>
          <a:lstStyle/>
          <a:p>
            <a:pPr marL="0" indent="0">
              <a:buNone/>
            </a:pPr>
            <a:r>
              <a:rPr lang="en-US" dirty="0"/>
              <a:t>Pattern: Q                                        On Average Topic</a:t>
            </a:r>
          </a:p>
          <a:p>
            <a:pPr marL="0" indent="0">
              <a:buNone/>
            </a:pPr>
            <a:r>
              <a:rPr lang="en-US" dirty="0"/>
              <a:t>Statements: 1 &amp; 2 </a:t>
            </a:r>
          </a:p>
          <a:p>
            <a:pPr marL="0" indent="0">
              <a:buNone/>
            </a:pPr>
            <a:r>
              <a:rPr lang="en-US" dirty="0"/>
              <a:t>Options: </a:t>
            </a:r>
          </a:p>
          <a:p>
            <a:pPr lvl="1"/>
            <a:r>
              <a:rPr lang="en-US" dirty="0"/>
              <a:t>1 is sufficient but not 2 is sufficient.</a:t>
            </a:r>
          </a:p>
          <a:p>
            <a:pPr lvl="1"/>
            <a:r>
              <a:rPr lang="en-US" dirty="0"/>
              <a:t>2 is sufficient but not 1 is sufficient.</a:t>
            </a:r>
          </a:p>
          <a:p>
            <a:pPr lvl="1"/>
            <a:r>
              <a:rPr lang="en-US" dirty="0"/>
              <a:t>Either 1 is sufficient or 2 is sufficient.</a:t>
            </a:r>
          </a:p>
          <a:p>
            <a:pPr lvl="1"/>
            <a:r>
              <a:rPr lang="en-US" dirty="0"/>
              <a:t>Neither 1 nor 2 is sufficient.</a:t>
            </a:r>
          </a:p>
          <a:p>
            <a:pPr lvl="1"/>
            <a:r>
              <a:rPr lang="en-US" dirty="0"/>
              <a:t>Both 1 and 2 is sufficient.</a:t>
            </a:r>
          </a:p>
          <a:p>
            <a:pPr marL="0" indent="0">
              <a:buNone/>
            </a:pPr>
            <a:r>
              <a:rPr lang="en-US" dirty="0"/>
              <a:t>Pattern-1: Q; statements 1 &amp; 2.</a:t>
            </a:r>
          </a:p>
          <a:p>
            <a:pPr marL="0" indent="0">
              <a:buNone/>
            </a:pPr>
            <a:r>
              <a:rPr lang="en-US" dirty="0"/>
              <a:t>Pattern-2: Q; statements 1, 2 &amp; 3.</a:t>
            </a:r>
          </a:p>
          <a:p>
            <a:pPr marL="914400" lvl="1" indent="-457200">
              <a:buFont typeface="+mj-lt"/>
              <a:buAutoNum type="alphaLcParenR"/>
            </a:pPr>
            <a:r>
              <a:rPr lang="en-US" dirty="0"/>
              <a:t>2 &amp; 1 only</a:t>
            </a:r>
          </a:p>
          <a:p>
            <a:pPr marL="914400" lvl="1" indent="-457200">
              <a:buFont typeface="+mj-lt"/>
              <a:buAutoNum type="alphaLcParenR"/>
            </a:pPr>
            <a:r>
              <a:rPr lang="en-US" dirty="0"/>
              <a:t>2 &amp; 3 only</a:t>
            </a:r>
          </a:p>
          <a:p>
            <a:pPr marL="914400" lvl="1" indent="-457200">
              <a:buFont typeface="+mj-lt"/>
              <a:buAutoNum type="alphaLcParenR"/>
            </a:pPr>
            <a:r>
              <a:rPr lang="en-US" dirty="0"/>
              <a:t>1 &amp; 3 only</a:t>
            </a:r>
          </a:p>
          <a:p>
            <a:pPr marL="914400" lvl="1" indent="-457200">
              <a:buFont typeface="+mj-lt"/>
              <a:buAutoNum type="alphaLcParenR"/>
            </a:pPr>
            <a:r>
              <a:rPr lang="en-US" dirty="0"/>
              <a:t>All three</a:t>
            </a:r>
          </a:p>
          <a:p>
            <a:pPr marL="914400" lvl="1" indent="-457200">
              <a:buFont typeface="+mj-lt"/>
              <a:buAutoNum type="alphaLcParenR"/>
            </a:pPr>
            <a:r>
              <a:rPr lang="en-US" dirty="0"/>
              <a:t>None of these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59399822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2" end="2"/>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4" end="4"/>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p:cTn id="5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6" end="6"/>
                                            </p:txEl>
                                          </p:spTgt>
                                        </p:tgtEl>
                                      </p:cBhvr>
                                    </p:animEffect>
                                  </p:childTnLst>
                                </p:cTn>
                              </p:par>
                              <p:par>
                                <p:cTn id="57" presetID="31" presetClass="entr" presetSubtype="0" fill="hold" nodeType="with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p:cTn id="5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 calcmode="lin" valueType="num">
                                      <p:cBhvr>
                                        <p:cTn id="67"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8"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9"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0" dur="1000"/>
                                        <p:tgtEl>
                                          <p:spTgt spid="3">
                                            <p:txEl>
                                              <p:pRg st="8" end="8"/>
                                            </p:txEl>
                                          </p:spTgt>
                                        </p:tgtEl>
                                      </p:cBhvr>
                                    </p:animEffect>
                                  </p:childTnLst>
                                </p:cTn>
                              </p:par>
                              <p:par>
                                <p:cTn id="71" presetID="31" presetClass="entr" presetSubtype="0" fill="hold"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 calcmode="lin" valueType="num">
                                      <p:cBhvr>
                                        <p:cTn id="73"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4"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75"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76" dur="1000"/>
                                        <p:tgtEl>
                                          <p:spTgt spid="3">
                                            <p:txEl>
                                              <p:pRg st="9" end="9"/>
                                            </p:txEl>
                                          </p:spTgt>
                                        </p:tgtEl>
                                      </p:cBhvr>
                                    </p:animEffect>
                                  </p:childTnLst>
                                </p:cTn>
                              </p:par>
                              <p:par>
                                <p:cTn id="77" presetID="31" presetClass="entr" presetSubtype="0" fill="hold" nodeType="with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p:cTn id="7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8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8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82" dur="1000"/>
                                        <p:tgtEl>
                                          <p:spTgt spid="3">
                                            <p:txEl>
                                              <p:pRg st="10" end="10"/>
                                            </p:txEl>
                                          </p:spTgt>
                                        </p:tgtEl>
                                      </p:cBhvr>
                                    </p:animEffect>
                                  </p:childTnLst>
                                </p:cTn>
                              </p:par>
                              <p:par>
                                <p:cTn id="83" presetID="31" presetClass="entr" presetSubtype="0" fill="hold" nodeType="with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anim calcmode="lin" valueType="num">
                                      <p:cBhvr>
                                        <p:cTn id="85" dur="10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86" dur="1000" fill="hold"/>
                                        <p:tgtEl>
                                          <p:spTgt spid="3">
                                            <p:txEl>
                                              <p:pRg st="11" end="11"/>
                                            </p:txEl>
                                          </p:spTgt>
                                        </p:tgtEl>
                                        <p:attrNameLst>
                                          <p:attrName>ppt_h</p:attrName>
                                        </p:attrNameLst>
                                      </p:cBhvr>
                                      <p:tavLst>
                                        <p:tav tm="0">
                                          <p:val>
                                            <p:fltVal val="0"/>
                                          </p:val>
                                        </p:tav>
                                        <p:tav tm="100000">
                                          <p:val>
                                            <p:strVal val="#ppt_h"/>
                                          </p:val>
                                        </p:tav>
                                      </p:tavLst>
                                    </p:anim>
                                    <p:anim calcmode="lin" valueType="num">
                                      <p:cBhvr>
                                        <p:cTn id="87" dur="1000" fill="hold"/>
                                        <p:tgtEl>
                                          <p:spTgt spid="3">
                                            <p:txEl>
                                              <p:pRg st="11" end="11"/>
                                            </p:txEl>
                                          </p:spTgt>
                                        </p:tgtEl>
                                        <p:attrNameLst>
                                          <p:attrName>style.rotation</p:attrName>
                                        </p:attrNameLst>
                                      </p:cBhvr>
                                      <p:tavLst>
                                        <p:tav tm="0">
                                          <p:val>
                                            <p:fltVal val="90"/>
                                          </p:val>
                                        </p:tav>
                                        <p:tav tm="100000">
                                          <p:val>
                                            <p:fltVal val="0"/>
                                          </p:val>
                                        </p:tav>
                                      </p:tavLst>
                                    </p:anim>
                                    <p:animEffect transition="in" filter="fade">
                                      <p:cBhvr>
                                        <p:cTn id="88" dur="1000"/>
                                        <p:tgtEl>
                                          <p:spTgt spid="3">
                                            <p:txEl>
                                              <p:pRg st="11" end="11"/>
                                            </p:txEl>
                                          </p:spTgt>
                                        </p:tgtEl>
                                      </p:cBhvr>
                                    </p:animEffect>
                                  </p:childTnLst>
                                </p:cTn>
                              </p:par>
                              <p:par>
                                <p:cTn id="89" presetID="31" presetClass="entr" presetSubtype="0" fill="hold" nodeType="with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 calcmode="lin" valueType="num">
                                      <p:cBhvr>
                                        <p:cTn id="91" dur="10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92" dur="1000" fill="hold"/>
                                        <p:tgtEl>
                                          <p:spTgt spid="3">
                                            <p:txEl>
                                              <p:pRg st="12" end="12"/>
                                            </p:txEl>
                                          </p:spTgt>
                                        </p:tgtEl>
                                        <p:attrNameLst>
                                          <p:attrName>ppt_h</p:attrName>
                                        </p:attrNameLst>
                                      </p:cBhvr>
                                      <p:tavLst>
                                        <p:tav tm="0">
                                          <p:val>
                                            <p:fltVal val="0"/>
                                          </p:val>
                                        </p:tav>
                                        <p:tav tm="100000">
                                          <p:val>
                                            <p:strVal val="#ppt_h"/>
                                          </p:val>
                                        </p:tav>
                                      </p:tavLst>
                                    </p:anim>
                                    <p:anim calcmode="lin" valueType="num">
                                      <p:cBhvr>
                                        <p:cTn id="93" dur="1000" fill="hold"/>
                                        <p:tgtEl>
                                          <p:spTgt spid="3">
                                            <p:txEl>
                                              <p:pRg st="12" end="12"/>
                                            </p:txEl>
                                          </p:spTgt>
                                        </p:tgtEl>
                                        <p:attrNameLst>
                                          <p:attrName>style.rotation</p:attrName>
                                        </p:attrNameLst>
                                      </p:cBhvr>
                                      <p:tavLst>
                                        <p:tav tm="0">
                                          <p:val>
                                            <p:fltVal val="90"/>
                                          </p:val>
                                        </p:tav>
                                        <p:tav tm="100000">
                                          <p:val>
                                            <p:fltVal val="0"/>
                                          </p:val>
                                        </p:tav>
                                      </p:tavLst>
                                    </p:anim>
                                    <p:animEffect transition="in" filter="fade">
                                      <p:cBhvr>
                                        <p:cTn id="94" dur="1000"/>
                                        <p:tgtEl>
                                          <p:spTgt spid="3">
                                            <p:txEl>
                                              <p:pRg st="12" end="12"/>
                                            </p:txEl>
                                          </p:spTgt>
                                        </p:tgtEl>
                                      </p:cBhvr>
                                    </p:animEffect>
                                  </p:childTnLst>
                                </p:cTn>
                              </p:par>
                              <p:par>
                                <p:cTn id="95" presetID="31" presetClass="entr" presetSubtype="0" fill="hold" nodeType="withEffect">
                                  <p:stCondLst>
                                    <p:cond delay="0"/>
                                  </p:stCondLst>
                                  <p:childTnLst>
                                    <p:set>
                                      <p:cBhvr>
                                        <p:cTn id="96" dur="1" fill="hold">
                                          <p:stCondLst>
                                            <p:cond delay="0"/>
                                          </p:stCondLst>
                                        </p:cTn>
                                        <p:tgtEl>
                                          <p:spTgt spid="3">
                                            <p:txEl>
                                              <p:pRg st="13" end="13"/>
                                            </p:txEl>
                                          </p:spTgt>
                                        </p:tgtEl>
                                        <p:attrNameLst>
                                          <p:attrName>style.visibility</p:attrName>
                                        </p:attrNameLst>
                                      </p:cBhvr>
                                      <p:to>
                                        <p:strVal val="visible"/>
                                      </p:to>
                                    </p:set>
                                    <p:anim calcmode="lin" valueType="num">
                                      <p:cBhvr>
                                        <p:cTn id="97" dur="10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98" dur="1000" fill="hold"/>
                                        <p:tgtEl>
                                          <p:spTgt spid="3">
                                            <p:txEl>
                                              <p:pRg st="13" end="13"/>
                                            </p:txEl>
                                          </p:spTgt>
                                        </p:tgtEl>
                                        <p:attrNameLst>
                                          <p:attrName>ppt_h</p:attrName>
                                        </p:attrNameLst>
                                      </p:cBhvr>
                                      <p:tavLst>
                                        <p:tav tm="0">
                                          <p:val>
                                            <p:fltVal val="0"/>
                                          </p:val>
                                        </p:tav>
                                        <p:tav tm="100000">
                                          <p:val>
                                            <p:strVal val="#ppt_h"/>
                                          </p:val>
                                        </p:tav>
                                      </p:tavLst>
                                    </p:anim>
                                    <p:anim calcmode="lin" valueType="num">
                                      <p:cBhvr>
                                        <p:cTn id="99" dur="1000" fill="hold"/>
                                        <p:tgtEl>
                                          <p:spTgt spid="3">
                                            <p:txEl>
                                              <p:pRg st="13" end="13"/>
                                            </p:txEl>
                                          </p:spTgt>
                                        </p:tgtEl>
                                        <p:attrNameLst>
                                          <p:attrName>style.rotation</p:attrName>
                                        </p:attrNameLst>
                                      </p:cBhvr>
                                      <p:tavLst>
                                        <p:tav tm="0">
                                          <p:val>
                                            <p:fltVal val="90"/>
                                          </p:val>
                                        </p:tav>
                                        <p:tav tm="100000">
                                          <p:val>
                                            <p:fltVal val="0"/>
                                          </p:val>
                                        </p:tav>
                                      </p:tavLst>
                                    </p:anim>
                                    <p:animEffect transition="in" filter="fade">
                                      <p:cBhvr>
                                        <p:cTn id="100" dur="1000"/>
                                        <p:tgtEl>
                                          <p:spTgt spid="3">
                                            <p:txEl>
                                              <p:pRg st="13" end="13"/>
                                            </p:txEl>
                                          </p:spTgt>
                                        </p:tgtEl>
                                      </p:cBhvr>
                                    </p:animEffect>
                                  </p:childTnLst>
                                </p:cTn>
                              </p:par>
                              <p:par>
                                <p:cTn id="101" presetID="31" presetClass="entr" presetSubtype="0" fill="hold" nodeType="withEffect">
                                  <p:stCondLst>
                                    <p:cond delay="0"/>
                                  </p:stCondLst>
                                  <p:childTnLst>
                                    <p:set>
                                      <p:cBhvr>
                                        <p:cTn id="102" dur="1" fill="hold">
                                          <p:stCondLst>
                                            <p:cond delay="0"/>
                                          </p:stCondLst>
                                        </p:cTn>
                                        <p:tgtEl>
                                          <p:spTgt spid="3">
                                            <p:txEl>
                                              <p:pRg st="14" end="14"/>
                                            </p:txEl>
                                          </p:spTgt>
                                        </p:tgtEl>
                                        <p:attrNameLst>
                                          <p:attrName>style.visibility</p:attrName>
                                        </p:attrNameLst>
                                      </p:cBhvr>
                                      <p:to>
                                        <p:strVal val="visible"/>
                                      </p:to>
                                    </p:set>
                                    <p:anim calcmode="lin" valueType="num">
                                      <p:cBhvr>
                                        <p:cTn id="103" dur="10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104" dur="1000" fill="hold"/>
                                        <p:tgtEl>
                                          <p:spTgt spid="3">
                                            <p:txEl>
                                              <p:pRg st="14" end="14"/>
                                            </p:txEl>
                                          </p:spTgt>
                                        </p:tgtEl>
                                        <p:attrNameLst>
                                          <p:attrName>ppt_h</p:attrName>
                                        </p:attrNameLst>
                                      </p:cBhvr>
                                      <p:tavLst>
                                        <p:tav tm="0">
                                          <p:val>
                                            <p:fltVal val="0"/>
                                          </p:val>
                                        </p:tav>
                                        <p:tav tm="100000">
                                          <p:val>
                                            <p:strVal val="#ppt_h"/>
                                          </p:val>
                                        </p:tav>
                                      </p:tavLst>
                                    </p:anim>
                                    <p:anim calcmode="lin" valueType="num">
                                      <p:cBhvr>
                                        <p:cTn id="105" dur="1000" fill="hold"/>
                                        <p:tgtEl>
                                          <p:spTgt spid="3">
                                            <p:txEl>
                                              <p:pRg st="14" end="14"/>
                                            </p:txEl>
                                          </p:spTgt>
                                        </p:tgtEl>
                                        <p:attrNameLst>
                                          <p:attrName>style.rotation</p:attrName>
                                        </p:attrNameLst>
                                      </p:cBhvr>
                                      <p:tavLst>
                                        <p:tav tm="0">
                                          <p:val>
                                            <p:fltVal val="90"/>
                                          </p:val>
                                        </p:tav>
                                        <p:tav tm="100000">
                                          <p:val>
                                            <p:fltVal val="0"/>
                                          </p:val>
                                        </p:tav>
                                      </p:tavLst>
                                    </p:anim>
                                    <p:animEffect transition="in" filter="fade">
                                      <p:cBhvr>
                                        <p:cTn id="106" dur="1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2672" y="2789383"/>
            <a:ext cx="10820400" cy="1431635"/>
          </a:xfrm>
        </p:spPr>
        <p:txBody>
          <a:bodyPr>
            <a:noAutofit/>
          </a:bodyPr>
          <a:lstStyle/>
          <a:p>
            <a:pPr marL="0" indent="0" algn="ctr">
              <a:buNone/>
            </a:pPr>
            <a:r>
              <a:rPr lang="en-US" sz="11500" dirty="0">
                <a:latin typeface="Brush Script MT" panose="03060802040406070304" pitchFamily="66" charset="0"/>
              </a:rPr>
              <a:t>Thank You</a:t>
            </a:r>
          </a:p>
        </p:txBody>
      </p:sp>
    </p:spTree>
    <p:extLst>
      <p:ext uri="{BB962C8B-B14F-4D97-AF65-F5344CB8AC3E}">
        <p14:creationId xmlns:p14="http://schemas.microsoft.com/office/powerpoint/2010/main" xmlns="" val="336418719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7345" y="274846"/>
            <a:ext cx="8610600" cy="1293028"/>
          </a:xfrm>
        </p:spPr>
        <p:txBody>
          <a:bodyPr>
            <a:normAutofit/>
          </a:bodyPr>
          <a:lstStyle/>
          <a:p>
            <a:r>
              <a:rPr lang="en-US" dirty="0"/>
              <a:t>TEST OF DIVISIBILITY</a:t>
            </a:r>
            <a:br>
              <a:rPr lang="en-US" dirty="0"/>
            </a:br>
            <a:endParaRPr lang="en-US" dirty="0"/>
          </a:p>
        </p:txBody>
      </p:sp>
      <p:sp>
        <p:nvSpPr>
          <p:cNvPr id="3" name="Content Placeholder 2"/>
          <p:cNvSpPr>
            <a:spLocks noGrp="1"/>
          </p:cNvSpPr>
          <p:nvPr>
            <p:ph idx="1"/>
          </p:nvPr>
        </p:nvSpPr>
        <p:spPr>
          <a:xfrm>
            <a:off x="203200" y="1764145"/>
            <a:ext cx="11841017" cy="5726546"/>
          </a:xfrm>
        </p:spPr>
        <p:txBody>
          <a:bodyPr>
            <a:normAutofit/>
          </a:bodyPr>
          <a:lstStyle/>
          <a:p>
            <a:pPr marL="457200" lvl="0" indent="-457200" algn="just">
              <a:buFont typeface="+mj-lt"/>
              <a:buAutoNum type="arabicParenR"/>
            </a:pPr>
            <a:r>
              <a:rPr lang="en-US" dirty="0"/>
              <a:t>Divisibility by 2:</a:t>
            </a:r>
          </a:p>
          <a:p>
            <a:pPr marL="0" indent="0" algn="just">
              <a:buNone/>
            </a:pPr>
            <a:r>
              <a:rPr lang="en-US" dirty="0"/>
              <a:t>A number is divisible by 2 if its units digits is any of 0,2,4,6,8.</a:t>
            </a:r>
          </a:p>
          <a:p>
            <a:pPr marL="0" indent="0" algn="just">
              <a:buNone/>
            </a:pPr>
            <a:r>
              <a:rPr lang="en-US" dirty="0"/>
              <a:t>Ex: 68264 is divisible by 2, while 68265 is not divisible by 2.</a:t>
            </a:r>
          </a:p>
          <a:p>
            <a:pPr marL="0" indent="0" algn="just">
              <a:buNone/>
            </a:pPr>
            <a:endParaRPr lang="en-US" dirty="0"/>
          </a:p>
          <a:p>
            <a:pPr marL="0" lvl="0" indent="0" algn="just">
              <a:buNone/>
            </a:pPr>
            <a:r>
              <a:rPr lang="en-US" dirty="0"/>
              <a:t>2) Divisibility by 3 :</a:t>
            </a:r>
          </a:p>
          <a:p>
            <a:pPr marL="0" indent="0" algn="just">
              <a:buNone/>
            </a:pPr>
            <a:r>
              <a:rPr lang="en-US" dirty="0"/>
              <a:t>A number is divisible by 3 only when the sum of digits is divisible by 3.</a:t>
            </a:r>
          </a:p>
          <a:p>
            <a:pPr marL="0" indent="0" algn="just">
              <a:buNone/>
            </a:pPr>
            <a:r>
              <a:rPr lang="en-US" dirty="0"/>
              <a:t>Ex: In 695421, sum of digits= 27, which is divisible by 3.</a:t>
            </a:r>
          </a:p>
          <a:p>
            <a:pPr marL="0" indent="0" algn="just">
              <a:buNone/>
            </a:pPr>
            <a:endParaRPr lang="en-US" dirty="0"/>
          </a:p>
          <a:p>
            <a:pPr marL="0" lvl="0" indent="0" algn="just">
              <a:buNone/>
            </a:pPr>
            <a:r>
              <a:rPr lang="en-US" dirty="0"/>
              <a:t>3) Divisibility by 9  :</a:t>
            </a:r>
          </a:p>
          <a:p>
            <a:pPr marL="0" indent="0" algn="just">
              <a:buNone/>
            </a:pPr>
            <a:r>
              <a:rPr lang="en-US" dirty="0"/>
              <a:t>A number is divisible by 9 only when the sum of its digits is divisible by 9.</a:t>
            </a:r>
          </a:p>
        </p:txBody>
      </p:sp>
    </p:spTree>
    <p:extLst>
      <p:ext uri="{BB962C8B-B14F-4D97-AF65-F5344CB8AC3E}">
        <p14:creationId xmlns:p14="http://schemas.microsoft.com/office/powerpoint/2010/main" xmlns="" val="350338604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00"/>
                                        <p:tgtEl>
                                          <p:spTgt spid="3">
                                            <p:txEl>
                                              <p:pRg st="1" end="1"/>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ipe(down)">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wipe(down)">
                                      <p:cBhvr>
                                        <p:cTn id="6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27" y="1394693"/>
            <a:ext cx="11970327" cy="5791199"/>
          </a:xfrm>
        </p:spPr>
        <p:txBody>
          <a:bodyPr>
            <a:normAutofit lnSpcReduction="10000"/>
          </a:bodyPr>
          <a:lstStyle/>
          <a:p>
            <a:pPr marL="0" lvl="0" indent="0" algn="just">
              <a:buNone/>
            </a:pPr>
            <a:r>
              <a:rPr lang="en-US" dirty="0"/>
              <a:t>4) Divisibility by 4  :</a:t>
            </a:r>
          </a:p>
          <a:p>
            <a:pPr marL="0" indent="0" algn="just">
              <a:buNone/>
            </a:pPr>
            <a:r>
              <a:rPr lang="en-US" dirty="0"/>
              <a:t>A number is divisible by 4 if the numbers formed by its last two digits is divisible by 4.</a:t>
            </a:r>
          </a:p>
          <a:p>
            <a:pPr marL="0" indent="0" algn="just">
              <a:buNone/>
            </a:pPr>
            <a:r>
              <a:rPr lang="en-US" dirty="0"/>
              <a:t>Ex: </a:t>
            </a:r>
          </a:p>
          <a:p>
            <a:pPr marL="914400" lvl="1" indent="-457200" algn="just">
              <a:buFont typeface="+mj-lt"/>
              <a:buAutoNum type="alphaLcPeriod"/>
            </a:pPr>
            <a:r>
              <a:rPr lang="en-US" dirty="0"/>
              <a:t>6879376 ------- 76 ÷ 4 =&gt; given numbers divisible by 4.</a:t>
            </a:r>
          </a:p>
          <a:p>
            <a:pPr marL="914400" lvl="1" indent="-457200" algn="just">
              <a:buFont typeface="+mj-lt"/>
              <a:buAutoNum type="alphaLcPeriod"/>
            </a:pPr>
            <a:r>
              <a:rPr lang="en-US" dirty="0"/>
              <a:t>496138 -------- 38 ÷ 4  =&gt;  given number is not divisible by 4.</a:t>
            </a:r>
            <a:endParaRPr lang="en-US" sz="2000" dirty="0"/>
          </a:p>
          <a:p>
            <a:pPr marL="0" lvl="0" indent="0" algn="just">
              <a:buNone/>
            </a:pPr>
            <a:r>
              <a:rPr lang="en-US" sz="2000" dirty="0"/>
              <a:t>5) Divisibility by 8  :</a:t>
            </a:r>
          </a:p>
          <a:p>
            <a:pPr marL="0" indent="0" algn="just">
              <a:buNone/>
            </a:pPr>
            <a:r>
              <a:rPr lang="en-US" sz="2000" dirty="0"/>
              <a:t>A number is divisible by 8 if the numbers formed by hundreds, tens and units digit of the given number is divisible by 8.</a:t>
            </a:r>
          </a:p>
          <a:p>
            <a:pPr marL="0" indent="0" algn="just">
              <a:buNone/>
            </a:pPr>
            <a:r>
              <a:rPr lang="en-US" sz="2000" dirty="0"/>
              <a:t>Ex: </a:t>
            </a:r>
          </a:p>
          <a:p>
            <a:pPr marL="914400" lvl="1" indent="-457200" algn="just">
              <a:buFont typeface="+mj-lt"/>
              <a:buAutoNum type="alphaLcPeriod"/>
            </a:pPr>
            <a:r>
              <a:rPr lang="en-US" dirty="0"/>
              <a:t>16789352 --------- 352 ÷ 8 =&gt; given numbers divisible by 8.</a:t>
            </a:r>
          </a:p>
          <a:p>
            <a:pPr marL="914400" lvl="1" indent="-457200" algn="just">
              <a:buFont typeface="+mj-lt"/>
              <a:buAutoNum type="alphaLcPeriod"/>
            </a:pPr>
            <a:r>
              <a:rPr lang="en-US" dirty="0"/>
              <a:t>576484 -------- 484 ÷ 8 =&gt; given number is not divisible by 8.</a:t>
            </a:r>
          </a:p>
          <a:p>
            <a:pPr marL="0" lvl="0" indent="0" algn="just">
              <a:buNone/>
            </a:pPr>
            <a:r>
              <a:rPr lang="en-US" sz="2000" dirty="0"/>
              <a:t>6) Divisibility by 10 :</a:t>
            </a:r>
          </a:p>
          <a:p>
            <a:pPr marL="0" indent="0" algn="just">
              <a:buNone/>
            </a:pPr>
            <a:r>
              <a:rPr lang="en-US" sz="2000" dirty="0"/>
              <a:t>A number is divisible by 10 only when its units digits is zero.</a:t>
            </a:r>
          </a:p>
          <a:p>
            <a:pPr marL="0" indent="0" algn="just">
              <a:buNone/>
            </a:pPr>
            <a:r>
              <a:rPr lang="en-US" sz="2000" dirty="0"/>
              <a:t>Ex: </a:t>
            </a:r>
          </a:p>
          <a:p>
            <a:pPr marL="914400" lvl="1" indent="-457200" algn="just">
              <a:buFont typeface="+mj-lt"/>
              <a:buAutoNum type="alphaLcPeriod"/>
            </a:pPr>
            <a:r>
              <a:rPr lang="en-US" dirty="0"/>
              <a:t>123450 =&gt; given numbers divisible by 10.</a:t>
            </a:r>
          </a:p>
          <a:p>
            <a:pPr marL="914400" lvl="1" indent="-457200" algn="just">
              <a:buFont typeface="+mj-lt"/>
              <a:buAutoNum type="alphaLcPeriod"/>
            </a:pPr>
            <a:r>
              <a:rPr lang="en-US" dirty="0"/>
              <a:t>123455 =&gt; given number is not divisible by 10.</a:t>
            </a:r>
          </a:p>
        </p:txBody>
      </p:sp>
    </p:spTree>
    <p:extLst>
      <p:ext uri="{BB962C8B-B14F-4D97-AF65-F5344CB8AC3E}">
        <p14:creationId xmlns:p14="http://schemas.microsoft.com/office/powerpoint/2010/main" xmlns="" val="3018994302"/>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down)">
                                      <p:cBhvr>
                                        <p:cTn id="47" dur="580">
                                          <p:stCondLst>
                                            <p:cond delay="0"/>
                                          </p:stCondLst>
                                        </p:cTn>
                                        <p:tgtEl>
                                          <p:spTgt spid="3">
                                            <p:txEl>
                                              <p:pRg st="5" end="5"/>
                                            </p:txEl>
                                          </p:spTgt>
                                        </p:tgtEl>
                                      </p:cBhvr>
                                    </p:animEffect>
                                    <p:anim calcmode="lin" valueType="num">
                                      <p:cBhvr>
                                        <p:cTn id="4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5" end="5"/>
                                            </p:txEl>
                                          </p:spTgt>
                                        </p:tgtEl>
                                      </p:cBhvr>
                                      <p:to x="100000" y="60000"/>
                                    </p:animScale>
                                    <p:animScale>
                                      <p:cBhvr>
                                        <p:cTn id="54" dur="166" decel="50000">
                                          <p:stCondLst>
                                            <p:cond delay="676"/>
                                          </p:stCondLst>
                                        </p:cTn>
                                        <p:tgtEl>
                                          <p:spTgt spid="3">
                                            <p:txEl>
                                              <p:pRg st="5" end="5"/>
                                            </p:txEl>
                                          </p:spTgt>
                                        </p:tgtEl>
                                      </p:cBhvr>
                                      <p:to x="100000" y="100000"/>
                                    </p:animScale>
                                    <p:animScale>
                                      <p:cBhvr>
                                        <p:cTn id="55" dur="26">
                                          <p:stCondLst>
                                            <p:cond delay="1312"/>
                                          </p:stCondLst>
                                        </p:cTn>
                                        <p:tgtEl>
                                          <p:spTgt spid="3">
                                            <p:txEl>
                                              <p:pRg st="5" end="5"/>
                                            </p:txEl>
                                          </p:spTgt>
                                        </p:tgtEl>
                                      </p:cBhvr>
                                      <p:to x="100000" y="80000"/>
                                    </p:animScale>
                                    <p:animScale>
                                      <p:cBhvr>
                                        <p:cTn id="56" dur="166" decel="50000">
                                          <p:stCondLst>
                                            <p:cond delay="1338"/>
                                          </p:stCondLst>
                                        </p:cTn>
                                        <p:tgtEl>
                                          <p:spTgt spid="3">
                                            <p:txEl>
                                              <p:pRg st="5" end="5"/>
                                            </p:txEl>
                                          </p:spTgt>
                                        </p:tgtEl>
                                      </p:cBhvr>
                                      <p:to x="100000" y="100000"/>
                                    </p:animScale>
                                    <p:animScale>
                                      <p:cBhvr>
                                        <p:cTn id="57" dur="26">
                                          <p:stCondLst>
                                            <p:cond delay="1642"/>
                                          </p:stCondLst>
                                        </p:cTn>
                                        <p:tgtEl>
                                          <p:spTgt spid="3">
                                            <p:txEl>
                                              <p:pRg st="5" end="5"/>
                                            </p:txEl>
                                          </p:spTgt>
                                        </p:tgtEl>
                                      </p:cBhvr>
                                      <p:to x="100000" y="90000"/>
                                    </p:animScale>
                                    <p:animScale>
                                      <p:cBhvr>
                                        <p:cTn id="58" dur="166" decel="50000">
                                          <p:stCondLst>
                                            <p:cond delay="1668"/>
                                          </p:stCondLst>
                                        </p:cTn>
                                        <p:tgtEl>
                                          <p:spTgt spid="3">
                                            <p:txEl>
                                              <p:pRg st="5" end="5"/>
                                            </p:txEl>
                                          </p:spTgt>
                                        </p:tgtEl>
                                      </p:cBhvr>
                                      <p:to x="100000" y="100000"/>
                                    </p:animScale>
                                    <p:animScale>
                                      <p:cBhvr>
                                        <p:cTn id="59" dur="26">
                                          <p:stCondLst>
                                            <p:cond delay="1808"/>
                                          </p:stCondLst>
                                        </p:cTn>
                                        <p:tgtEl>
                                          <p:spTgt spid="3">
                                            <p:txEl>
                                              <p:pRg st="5" end="5"/>
                                            </p:txEl>
                                          </p:spTgt>
                                        </p:tgtEl>
                                      </p:cBhvr>
                                      <p:to x="100000" y="95000"/>
                                    </p:animScale>
                                    <p:animScale>
                                      <p:cBhvr>
                                        <p:cTn id="60" dur="166" decel="50000">
                                          <p:stCondLst>
                                            <p:cond delay="1834"/>
                                          </p:stCondLst>
                                        </p:cTn>
                                        <p:tgtEl>
                                          <p:spTgt spid="3">
                                            <p:txEl>
                                              <p:pRg st="5" end="5"/>
                                            </p:txEl>
                                          </p:spTgt>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1000"/>
                                        <p:tgtEl>
                                          <p:spTgt spid="3">
                                            <p:txEl>
                                              <p:pRg st="6" end="6"/>
                                            </p:txEl>
                                          </p:spTgt>
                                        </p:tgtEl>
                                      </p:cBhvr>
                                    </p:animEffect>
                                    <p:anim calcmode="lin" valueType="num">
                                      <p:cBhvr>
                                        <p:cTn id="6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Effect transition="in" filter="fade">
                                      <p:cBhvr>
                                        <p:cTn id="70" dur="1000"/>
                                        <p:tgtEl>
                                          <p:spTgt spid="3">
                                            <p:txEl>
                                              <p:pRg st="7" end="7"/>
                                            </p:txEl>
                                          </p:spTgt>
                                        </p:tgtEl>
                                      </p:cBhvr>
                                    </p:animEffect>
                                    <p:anim calcmode="lin" valueType="num">
                                      <p:cBhvr>
                                        <p:cTn id="7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8" end="8"/>
                                            </p:txEl>
                                          </p:spTgt>
                                        </p:tgtEl>
                                        <p:attrNameLst>
                                          <p:attrName>style.visibility</p:attrName>
                                        </p:attrNameLst>
                                      </p:cBhvr>
                                      <p:to>
                                        <p:strVal val="visible"/>
                                      </p:to>
                                    </p:set>
                                    <p:animEffect transition="in" filter="fade">
                                      <p:cBhvr>
                                        <p:cTn id="75" dur="1000"/>
                                        <p:tgtEl>
                                          <p:spTgt spid="3">
                                            <p:txEl>
                                              <p:pRg st="8" end="8"/>
                                            </p:txEl>
                                          </p:spTgt>
                                        </p:tgtEl>
                                      </p:cBhvr>
                                    </p:animEffect>
                                    <p:anim calcmode="lin" valueType="num">
                                      <p:cBhvr>
                                        <p:cTn id="7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9" end="9"/>
                                            </p:txEl>
                                          </p:spTgt>
                                        </p:tgtEl>
                                        <p:attrNameLst>
                                          <p:attrName>style.visibility</p:attrName>
                                        </p:attrNameLst>
                                      </p:cBhvr>
                                      <p:to>
                                        <p:strVal val="visible"/>
                                      </p:to>
                                    </p:set>
                                    <p:animEffect transition="in" filter="fade">
                                      <p:cBhvr>
                                        <p:cTn id="80" dur="1000"/>
                                        <p:tgtEl>
                                          <p:spTgt spid="3">
                                            <p:txEl>
                                              <p:pRg st="9" end="9"/>
                                            </p:txEl>
                                          </p:spTgt>
                                        </p:tgtEl>
                                      </p:cBhvr>
                                    </p:animEffect>
                                    <p:anim calcmode="lin" valueType="num">
                                      <p:cBhvr>
                                        <p:cTn id="8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nodeType="clickEffect">
                                  <p:stCondLst>
                                    <p:cond delay="0"/>
                                  </p:stCondLst>
                                  <p:childTnLst>
                                    <p:set>
                                      <p:cBhvr>
                                        <p:cTn id="86" dur="1" fill="hold">
                                          <p:stCondLst>
                                            <p:cond delay="0"/>
                                          </p:stCondLst>
                                        </p:cTn>
                                        <p:tgtEl>
                                          <p:spTgt spid="3">
                                            <p:txEl>
                                              <p:pRg st="10" end="10"/>
                                            </p:txEl>
                                          </p:spTgt>
                                        </p:tgtEl>
                                        <p:attrNameLst>
                                          <p:attrName>style.visibility</p:attrName>
                                        </p:attrNameLst>
                                      </p:cBhvr>
                                      <p:to>
                                        <p:strVal val="visible"/>
                                      </p:to>
                                    </p:set>
                                    <p:animEffect transition="in" filter="wipe(down)">
                                      <p:cBhvr>
                                        <p:cTn id="87" dur="580">
                                          <p:stCondLst>
                                            <p:cond delay="0"/>
                                          </p:stCondLst>
                                        </p:cTn>
                                        <p:tgtEl>
                                          <p:spTgt spid="3">
                                            <p:txEl>
                                              <p:pRg st="10" end="10"/>
                                            </p:txEl>
                                          </p:spTgt>
                                        </p:tgtEl>
                                      </p:cBhvr>
                                    </p:animEffect>
                                    <p:anim calcmode="lin" valueType="num">
                                      <p:cBhvr>
                                        <p:cTn id="88"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10" end="10"/>
                                            </p:txEl>
                                          </p:spTgt>
                                        </p:tgtEl>
                                      </p:cBhvr>
                                      <p:to x="100000" y="60000"/>
                                    </p:animScale>
                                    <p:animScale>
                                      <p:cBhvr>
                                        <p:cTn id="94" dur="166" decel="50000">
                                          <p:stCondLst>
                                            <p:cond delay="676"/>
                                          </p:stCondLst>
                                        </p:cTn>
                                        <p:tgtEl>
                                          <p:spTgt spid="3">
                                            <p:txEl>
                                              <p:pRg st="10" end="10"/>
                                            </p:txEl>
                                          </p:spTgt>
                                        </p:tgtEl>
                                      </p:cBhvr>
                                      <p:to x="100000" y="100000"/>
                                    </p:animScale>
                                    <p:animScale>
                                      <p:cBhvr>
                                        <p:cTn id="95" dur="26">
                                          <p:stCondLst>
                                            <p:cond delay="1312"/>
                                          </p:stCondLst>
                                        </p:cTn>
                                        <p:tgtEl>
                                          <p:spTgt spid="3">
                                            <p:txEl>
                                              <p:pRg st="10" end="10"/>
                                            </p:txEl>
                                          </p:spTgt>
                                        </p:tgtEl>
                                      </p:cBhvr>
                                      <p:to x="100000" y="80000"/>
                                    </p:animScale>
                                    <p:animScale>
                                      <p:cBhvr>
                                        <p:cTn id="96" dur="166" decel="50000">
                                          <p:stCondLst>
                                            <p:cond delay="1338"/>
                                          </p:stCondLst>
                                        </p:cTn>
                                        <p:tgtEl>
                                          <p:spTgt spid="3">
                                            <p:txEl>
                                              <p:pRg st="10" end="10"/>
                                            </p:txEl>
                                          </p:spTgt>
                                        </p:tgtEl>
                                      </p:cBhvr>
                                      <p:to x="100000" y="100000"/>
                                    </p:animScale>
                                    <p:animScale>
                                      <p:cBhvr>
                                        <p:cTn id="97" dur="26">
                                          <p:stCondLst>
                                            <p:cond delay="1642"/>
                                          </p:stCondLst>
                                        </p:cTn>
                                        <p:tgtEl>
                                          <p:spTgt spid="3">
                                            <p:txEl>
                                              <p:pRg st="10" end="10"/>
                                            </p:txEl>
                                          </p:spTgt>
                                        </p:tgtEl>
                                      </p:cBhvr>
                                      <p:to x="100000" y="90000"/>
                                    </p:animScale>
                                    <p:animScale>
                                      <p:cBhvr>
                                        <p:cTn id="98" dur="166" decel="50000">
                                          <p:stCondLst>
                                            <p:cond delay="1668"/>
                                          </p:stCondLst>
                                        </p:cTn>
                                        <p:tgtEl>
                                          <p:spTgt spid="3">
                                            <p:txEl>
                                              <p:pRg st="10" end="10"/>
                                            </p:txEl>
                                          </p:spTgt>
                                        </p:tgtEl>
                                      </p:cBhvr>
                                      <p:to x="100000" y="100000"/>
                                    </p:animScale>
                                    <p:animScale>
                                      <p:cBhvr>
                                        <p:cTn id="99" dur="26">
                                          <p:stCondLst>
                                            <p:cond delay="1808"/>
                                          </p:stCondLst>
                                        </p:cTn>
                                        <p:tgtEl>
                                          <p:spTgt spid="3">
                                            <p:txEl>
                                              <p:pRg st="10" end="10"/>
                                            </p:txEl>
                                          </p:spTgt>
                                        </p:tgtEl>
                                      </p:cBhvr>
                                      <p:to x="100000" y="95000"/>
                                    </p:animScale>
                                    <p:animScale>
                                      <p:cBhvr>
                                        <p:cTn id="100" dur="166" decel="50000">
                                          <p:stCondLst>
                                            <p:cond delay="1834"/>
                                          </p:stCondLst>
                                        </p:cTn>
                                        <p:tgtEl>
                                          <p:spTgt spid="3">
                                            <p:txEl>
                                              <p:pRg st="10" end="10"/>
                                            </p:txEl>
                                          </p:spTgt>
                                        </p:tgtEl>
                                      </p:cBhvr>
                                      <p:to x="100000" y="100000"/>
                                    </p:animScale>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
                                            <p:txEl>
                                              <p:pRg st="11" end="11"/>
                                            </p:txEl>
                                          </p:spTgt>
                                        </p:tgtEl>
                                        <p:attrNameLst>
                                          <p:attrName>style.visibility</p:attrName>
                                        </p:attrNameLst>
                                      </p:cBhvr>
                                      <p:to>
                                        <p:strVal val="visible"/>
                                      </p:to>
                                    </p:set>
                                    <p:animEffect transition="in" filter="fade">
                                      <p:cBhvr>
                                        <p:cTn id="105" dur="1000"/>
                                        <p:tgtEl>
                                          <p:spTgt spid="3">
                                            <p:txEl>
                                              <p:pRg st="11" end="11"/>
                                            </p:txEl>
                                          </p:spTgt>
                                        </p:tgtEl>
                                      </p:cBhvr>
                                    </p:animEffect>
                                    <p:anim calcmode="lin" valueType="num">
                                      <p:cBhvr>
                                        <p:cTn id="10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
                                            <p:txEl>
                                              <p:pRg st="12" end="12"/>
                                            </p:txEl>
                                          </p:spTgt>
                                        </p:tgtEl>
                                        <p:attrNameLst>
                                          <p:attrName>style.visibility</p:attrName>
                                        </p:attrNameLst>
                                      </p:cBhvr>
                                      <p:to>
                                        <p:strVal val="visible"/>
                                      </p:to>
                                    </p:set>
                                    <p:animEffect transition="in" filter="fade">
                                      <p:cBhvr>
                                        <p:cTn id="110" dur="1000"/>
                                        <p:tgtEl>
                                          <p:spTgt spid="3">
                                            <p:txEl>
                                              <p:pRg st="12" end="12"/>
                                            </p:txEl>
                                          </p:spTgt>
                                        </p:tgtEl>
                                      </p:cBhvr>
                                    </p:animEffect>
                                    <p:anim calcmode="lin" valueType="num">
                                      <p:cBhvr>
                                        <p:cTn id="11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12"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3">
                                            <p:txEl>
                                              <p:pRg st="13" end="13"/>
                                            </p:txEl>
                                          </p:spTgt>
                                        </p:tgtEl>
                                        <p:attrNameLst>
                                          <p:attrName>style.visibility</p:attrName>
                                        </p:attrNameLst>
                                      </p:cBhvr>
                                      <p:to>
                                        <p:strVal val="visible"/>
                                      </p:to>
                                    </p:set>
                                    <p:animEffect transition="in" filter="fade">
                                      <p:cBhvr>
                                        <p:cTn id="115" dur="1000"/>
                                        <p:tgtEl>
                                          <p:spTgt spid="3">
                                            <p:txEl>
                                              <p:pRg st="13" end="13"/>
                                            </p:txEl>
                                          </p:spTgt>
                                        </p:tgtEl>
                                      </p:cBhvr>
                                    </p:animEffect>
                                    <p:anim calcmode="lin" valueType="num">
                                      <p:cBhvr>
                                        <p:cTn id="116"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17"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3">
                                            <p:txEl>
                                              <p:pRg st="14" end="14"/>
                                            </p:txEl>
                                          </p:spTgt>
                                        </p:tgtEl>
                                        <p:attrNameLst>
                                          <p:attrName>style.visibility</p:attrName>
                                        </p:attrNameLst>
                                      </p:cBhvr>
                                      <p:to>
                                        <p:strVal val="visible"/>
                                      </p:to>
                                    </p:set>
                                    <p:animEffect transition="in" filter="fade">
                                      <p:cBhvr>
                                        <p:cTn id="120" dur="1000"/>
                                        <p:tgtEl>
                                          <p:spTgt spid="3">
                                            <p:txEl>
                                              <p:pRg st="14" end="14"/>
                                            </p:txEl>
                                          </p:spTgt>
                                        </p:tgtEl>
                                      </p:cBhvr>
                                    </p:animEffect>
                                    <p:anim calcmode="lin" valueType="num">
                                      <p:cBhvr>
                                        <p:cTn id="121"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22"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1610</TotalTime>
  <Words>1510</Words>
  <Application>Microsoft Office PowerPoint</Application>
  <PresentationFormat>Custom</PresentationFormat>
  <Paragraphs>335</Paragraphs>
  <Slides>71</Slides>
  <Notes>1</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Vapor Trail</vt:lpstr>
      <vt:lpstr>UNIT NO. – 1 NUMBER SYSTEM</vt:lpstr>
      <vt:lpstr>NUMBERS </vt:lpstr>
      <vt:lpstr>Slide 3</vt:lpstr>
      <vt:lpstr>TYPES OF NUMBERS </vt:lpstr>
      <vt:lpstr>EVEN AND ODD NUMBERS</vt:lpstr>
      <vt:lpstr>Problems </vt:lpstr>
      <vt:lpstr>Slide 7</vt:lpstr>
      <vt:lpstr>TEST OF DIVISIBILITY </vt:lpstr>
      <vt:lpstr>Slide 9</vt:lpstr>
      <vt:lpstr>Slide 10</vt:lpstr>
      <vt:lpstr>PROBLEMS</vt:lpstr>
      <vt:lpstr>Slide 12</vt:lpstr>
      <vt:lpstr>Slide 13</vt:lpstr>
      <vt:lpstr>Slide 14</vt:lpstr>
      <vt:lpstr>Slide 15</vt:lpstr>
      <vt:lpstr>  FORMULAE </vt:lpstr>
      <vt:lpstr>Slide 17</vt:lpstr>
      <vt:lpstr>Slide 18</vt:lpstr>
      <vt:lpstr>PROBLEMS</vt:lpstr>
      <vt:lpstr>Slide 20</vt:lpstr>
      <vt:lpstr>Slide 21</vt:lpstr>
      <vt:lpstr>Slide 22</vt:lpstr>
      <vt:lpstr>Slide 23</vt:lpstr>
      <vt:lpstr>Slide 24</vt:lpstr>
      <vt:lpstr>Slide 25</vt:lpstr>
      <vt:lpstr>Slide 26</vt:lpstr>
      <vt:lpstr>Slide 27</vt:lpstr>
      <vt:lpstr>Slide 28</vt:lpstr>
      <vt:lpstr>Slide 29</vt:lpstr>
      <vt:lpstr>H.C.F. &amp; L.C.M. of NUMBERS </vt:lpstr>
      <vt:lpstr>Slide 31</vt:lpstr>
      <vt:lpstr>Slide 32</vt:lpstr>
      <vt:lpstr>LEAST COMMON MULTIPLE (L.C.M)</vt:lpstr>
      <vt:lpstr>Slide 34</vt:lpstr>
      <vt:lpstr>Slide 35</vt:lpstr>
      <vt:lpstr>HCF and LCM of Decimal Fractions</vt:lpstr>
      <vt:lpstr>Comparison of Fractions</vt:lpstr>
      <vt:lpstr>PROBLEMS</vt:lpstr>
      <vt:lpstr>Slide 39</vt:lpstr>
      <vt:lpstr>Slide 40</vt:lpstr>
      <vt:lpstr>Slide 41</vt:lpstr>
      <vt:lpstr>Slide 42</vt:lpstr>
      <vt:lpstr>Slide 43</vt:lpstr>
      <vt:lpstr>Slide 44</vt:lpstr>
      <vt:lpstr>Slide 45</vt:lpstr>
      <vt:lpstr>AVERAGE</vt:lpstr>
      <vt:lpstr>PROBLEMS</vt:lpstr>
      <vt:lpstr>Slide 48</vt:lpstr>
      <vt:lpstr>Slide 49</vt:lpstr>
      <vt:lpstr>Slide 50</vt:lpstr>
      <vt:lpstr>Slide 51</vt:lpstr>
      <vt:lpstr>Slide 52</vt:lpstr>
      <vt:lpstr>Slide 53</vt:lpstr>
      <vt:lpstr>Slide 54</vt:lpstr>
      <vt:lpstr>Slide 55</vt:lpstr>
      <vt:lpstr>Slide 56</vt:lpstr>
      <vt:lpstr>RATIO AND PROPORTION</vt:lpstr>
      <vt:lpstr>Slide 58</vt:lpstr>
      <vt:lpstr>problems</vt:lpstr>
      <vt:lpstr>Slide 60</vt:lpstr>
      <vt:lpstr>Slide 61</vt:lpstr>
      <vt:lpstr>Slide 62</vt:lpstr>
      <vt:lpstr>Slide 63</vt:lpstr>
      <vt:lpstr>Slide 64</vt:lpstr>
      <vt:lpstr>Slide 65</vt:lpstr>
      <vt:lpstr>Slide 66</vt:lpstr>
      <vt:lpstr>Slide 67</vt:lpstr>
      <vt:lpstr>Slide 68</vt:lpstr>
      <vt:lpstr>Slide 69</vt:lpstr>
      <vt:lpstr>DATA SUFFICIENCY </vt:lpstr>
      <vt:lpstr>Slide 71</vt:lpstr>
    </vt:vector>
  </TitlesOfParts>
  <Company>Amazon Corporate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 Devarakonda</dc:creator>
  <cp:lastModifiedBy>system1</cp:lastModifiedBy>
  <cp:revision>249</cp:revision>
  <dcterms:created xsi:type="dcterms:W3CDTF">2020-12-03T09:06:14Z</dcterms:created>
  <dcterms:modified xsi:type="dcterms:W3CDTF">2024-09-30T13:51:09Z</dcterms:modified>
</cp:coreProperties>
</file>