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77" r:id="rId5"/>
    <p:sldId id="266" r:id="rId6"/>
    <p:sldId id="297" r:id="rId7"/>
    <p:sldId id="298" r:id="rId8"/>
    <p:sldId id="295" r:id="rId9"/>
    <p:sldId id="294" r:id="rId10"/>
    <p:sldId id="296" r:id="rId11"/>
    <p:sldId id="283" r:id="rId12"/>
    <p:sldId id="261" r:id="rId13"/>
    <p:sldId id="264"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p:scale>
          <a:sx n="80" d="100"/>
          <a:sy n="80" d="100"/>
        </p:scale>
        <p:origin x="749" y="11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12/26/2021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0629" y="873643"/>
            <a:ext cx="7100596" cy="1729597"/>
          </a:xfrm>
        </p:spPr>
        <p:txBody>
          <a:bodyPr>
            <a:normAutofit/>
          </a:bodyPr>
          <a:lstStyle/>
          <a:p>
            <a:pPr algn="ctr"/>
            <a:r>
              <a:rPr lang="en-ZA" sz="4000" dirty="0"/>
              <a:t>Face Recognition Based attendance System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9715" y="3429000"/>
            <a:ext cx="4637314" cy="1497563"/>
          </a:xfrm>
        </p:spPr>
        <p:txBody>
          <a:bodyPr>
            <a:normAutofit/>
          </a:bodyPr>
          <a:lstStyle/>
          <a:p>
            <a:r>
              <a:rPr lang="en-US" sz="1800" dirty="0"/>
              <a:t>A 5</a:t>
            </a:r>
            <a:r>
              <a:rPr lang="en-US" sz="1800" baseline="30000" dirty="0"/>
              <a:t>th</a:t>
            </a:r>
            <a:r>
              <a:rPr lang="en-US" sz="1800" dirty="0"/>
              <a:t> semester Project By HIMANSHU CHAND</a:t>
            </a:r>
          </a:p>
          <a:p>
            <a:pPr algn="ctr"/>
            <a:r>
              <a:rPr lang="en-US" sz="1800" dirty="0"/>
              <a:t>B.Tech(CSE)/GEHU-DDN/1918375</a:t>
            </a:r>
          </a:p>
        </p:txBody>
      </p:sp>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411663" y="401216"/>
            <a:ext cx="5111750" cy="590550"/>
          </a:xfrm>
        </p:spPr>
        <p:txBody>
          <a:bodyPr/>
          <a:lstStyle/>
          <a:p>
            <a:r>
              <a:rPr lang="en-US" dirty="0"/>
              <a:t>conclusion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614265" y="1474237"/>
            <a:ext cx="8685213" cy="3721456"/>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1800" dirty="0"/>
              <a:t>In this approach, a face recognition based automated attendance system is thoroughly described. The proposed approach provides a method to identify the individuals by comparing their input image obtained from recording video frame with respect to train image. This proposed approach able to detect and localize face from an input facial image, which is obtained from the recording video frame.</a:t>
            </a:r>
          </a:p>
          <a:p>
            <a:pPr marL="285750" indent="-285750">
              <a:buFont typeface="Arial" panose="020B0604020202020204" pitchFamily="34" charset="0"/>
              <a:buChar char="•"/>
            </a:pPr>
            <a:r>
              <a:rPr lang="en-US" sz="1800" dirty="0"/>
              <a:t> The accuracy of this proposed approach is 100 % for high-quality images,</a:t>
            </a:r>
          </a:p>
          <a:p>
            <a:r>
              <a:rPr lang="en-US" sz="1800" dirty="0"/>
              <a:t>     95%(approx.) for low-quality images.</a:t>
            </a:r>
          </a:p>
          <a:p>
            <a:endParaRPr lang="en-US" sz="1800" noProof="1"/>
          </a:p>
          <a:p>
            <a:pPr marL="285750" indent="-285750">
              <a:buFont typeface="Arial" panose="020B0604020202020204" pitchFamily="34" charset="0"/>
              <a:buChar char="•"/>
            </a:pPr>
            <a:r>
              <a:rPr lang="en-US" sz="1800" noProof="1"/>
              <a:t>As a conclusion for analysis, the extraction of facial feature could be </a:t>
            </a:r>
          </a:p>
          <a:p>
            <a:r>
              <a:rPr lang="en-US" sz="1800" noProof="1"/>
              <a:t>     challenging especially in different lighting conditions.</a:t>
            </a:r>
            <a:endParaRPr lang="en-ZA" sz="1800" noProof="1"/>
          </a:p>
        </p:txBody>
      </p:sp>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865983" y="1214520"/>
            <a:ext cx="5557935" cy="1524735"/>
          </a:xfrm>
        </p:spPr>
        <p:txBody>
          <a:bodyPr/>
          <a:lstStyle/>
          <a:p>
            <a:r>
              <a:rPr lang="en-US" sz="60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8692241" y="3792213"/>
            <a:ext cx="3400233" cy="2528215"/>
          </a:xfrm>
        </p:spPr>
        <p:txBody>
          <a:bodyPr>
            <a:normAutofit lnSpcReduction="10000"/>
          </a:bodyPr>
          <a:lstStyle/>
          <a:p>
            <a:r>
              <a:rPr lang="en-US" dirty="0"/>
              <a:t>HIMANSHU CHAND</a:t>
            </a:r>
          </a:p>
          <a:p>
            <a:r>
              <a:rPr lang="en-US" dirty="0"/>
              <a:t>Section-A / section Roll:40</a:t>
            </a:r>
          </a:p>
          <a:p>
            <a:r>
              <a:rPr lang="en-US" dirty="0"/>
              <a:t>Uni Roll no:1918375</a:t>
            </a:r>
          </a:p>
          <a:p>
            <a:r>
              <a:rPr lang="en-US" dirty="0"/>
              <a:t>B.Tech(C.S.E)/ GEHU-DDN</a:t>
            </a:r>
          </a:p>
          <a:p>
            <a:r>
              <a:rPr lang="en-US" dirty="0"/>
              <a:t>+91-8126443582</a:t>
            </a:r>
          </a:p>
          <a:p>
            <a:r>
              <a:rPr lang="en-US" u="sng" dirty="0"/>
              <a:t>himanshuchand38@gmail.com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21262" y="939799"/>
            <a:ext cx="8421688" cy="889002"/>
          </a:xfrm>
        </p:spPr>
        <p:txBody>
          <a:bodyPr/>
          <a:lstStyle/>
          <a:p>
            <a:r>
              <a:rPr lang="en-US" dirty="0"/>
              <a:t>About the Project</a:t>
            </a:r>
          </a:p>
        </p:txBody>
      </p:sp>
      <p:sp>
        <p:nvSpPr>
          <p:cNvPr id="17" name="Text Placeholder 16">
            <a:extLst>
              <a:ext uri="{FF2B5EF4-FFF2-40B4-BE49-F238E27FC236}">
                <a16:creationId xmlns:a16="http://schemas.microsoft.com/office/drawing/2014/main" id="{4A0A0F77-04CF-4C80-85CC-4684BEF7D1D4}"/>
              </a:ext>
            </a:extLst>
          </p:cNvPr>
          <p:cNvSpPr>
            <a:spLocks noGrp="1"/>
          </p:cNvSpPr>
          <p:nvPr>
            <p:ph type="body" idx="13"/>
          </p:nvPr>
        </p:nvSpPr>
        <p:spPr>
          <a:xfrm>
            <a:off x="615820" y="1828801"/>
            <a:ext cx="10468948" cy="3452326"/>
          </a:xfrm>
        </p:spPr>
        <p:txBody>
          <a:bodyPr/>
          <a:lstStyle/>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main purpose of this project is to build A face recognition-based attendance monitoring system for educational institution to enhance and upgrade the current attendance system into more efficient and effective as compared to before.</a:t>
            </a:r>
          </a:p>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project, face databases will be created to pump data into the recognizer algorithm. Then, during the attendance taking session, faces will be compared against the database to seek for identity.</a:t>
            </a:r>
          </a:p>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When an individual is identified, its attendance will be taken down automatically saving necessary information into a excel sheet. </a:t>
            </a:r>
          </a:p>
          <a:p>
            <a:pPr marL="285750" indent="-285750">
              <a:buFont typeface="Arial" panose="020B0604020202020204" pitchFamily="34" charset="0"/>
              <a:buChar char="•"/>
            </a:pP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the end of the day, the excel sheet containing attendance information regarding all individuals are </a:t>
            </a:r>
            <a:r>
              <a:rPr lang="en-IN" sz="1800" cap="none" dirty="0">
                <a:solidFill>
                  <a:srgbClr val="000000"/>
                </a:solidFill>
                <a:latin typeface="Calibri" panose="020F0502020204030204" pitchFamily="34" charset="0"/>
                <a:ea typeface="Calibri" panose="020F0502020204030204" pitchFamily="34" charset="0"/>
                <a:cs typeface="Calibri" panose="020F0502020204030204" pitchFamily="34" charset="0"/>
              </a:rPr>
              <a:t>given</a:t>
            </a:r>
            <a:r>
              <a:rPr lang="en-IN" sz="18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the respective faculty.</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117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39450" y="-105229"/>
            <a:ext cx="8421688" cy="889002"/>
          </a:xfrm>
        </p:spPr>
        <p:txBody>
          <a:bodyPr/>
          <a:lstStyle/>
          <a:p>
            <a:r>
              <a:rPr lang="en-US" dirty="0"/>
              <a:t>Working of  the project</a:t>
            </a:r>
          </a:p>
        </p:txBody>
      </p:sp>
      <p:sp>
        <p:nvSpPr>
          <p:cNvPr id="3" name="TextBox 2">
            <a:extLst>
              <a:ext uri="{FF2B5EF4-FFF2-40B4-BE49-F238E27FC236}">
                <a16:creationId xmlns:a16="http://schemas.microsoft.com/office/drawing/2014/main" id="{E557B19C-AECF-414C-A4CC-379C22392AD0}"/>
              </a:ext>
            </a:extLst>
          </p:cNvPr>
          <p:cNvSpPr txBox="1"/>
          <p:nvPr/>
        </p:nvSpPr>
        <p:spPr>
          <a:xfrm>
            <a:off x="1536052" y="783773"/>
            <a:ext cx="10067731" cy="6740307"/>
          </a:xfrm>
          <a:prstGeom prst="rect">
            <a:avLst/>
          </a:prstGeom>
          <a:noFill/>
        </p:spPr>
        <p:txBody>
          <a:bodyPr wrap="square" rtlCol="0">
            <a:spAutoFit/>
          </a:bodyPr>
          <a:lstStyle/>
          <a:p>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The project works on 5 different steps in order to provide final output</a:t>
            </a:r>
          </a:p>
          <a:p>
            <a:endParaRPr lang="en-IN"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IN" sz="1800" b="1"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t>
            </a:r>
            <a:r>
              <a:rPr lang="en-IN" sz="1800" b="1" u="sng"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Importing Images</a:t>
            </a:r>
          </a:p>
          <a:p>
            <a:endParaRPr lang="en-US" dirty="0"/>
          </a:p>
          <a:p>
            <a:r>
              <a:rPr lang="en-US" dirty="0"/>
              <a:t>When we have multiple images, importing them individually can become messy. Therefore we will write a script to import all images in a given folder at once. For this we will need the os library so we will import that first. We will store all the images in one list and their names in another.</a:t>
            </a:r>
            <a:endParaRPr lang="en-IN" cap="none" dirty="0">
              <a:latin typeface="Calibri" panose="020F0502020204030204" pitchFamily="34" charset="0"/>
              <a:cs typeface="Calibri" panose="020F0502020204030204" pitchFamily="34" charset="0"/>
            </a:endParaRPr>
          </a:p>
          <a:p>
            <a:endParaRPr lang="en-IN" dirty="0"/>
          </a:p>
          <a:p>
            <a:r>
              <a:rPr lang="en-IN" b="1" dirty="0"/>
              <a:t>2.</a:t>
            </a:r>
            <a:r>
              <a:rPr lang="en-IN" dirty="0"/>
              <a:t> </a:t>
            </a:r>
            <a:r>
              <a:rPr lang="en-IN" b="1" u="sng" dirty="0"/>
              <a:t>Compute Encodings</a:t>
            </a:r>
          </a:p>
          <a:p>
            <a:endParaRPr lang="en-IN" b="1" u="sng" dirty="0"/>
          </a:p>
          <a:p>
            <a:r>
              <a:rPr lang="en-US" dirty="0"/>
              <a:t>Now that we have a list of images we can iterate through those and create corresponding encoded list for known faces. To do this we will create a function in which first we run a loop for images and convert them to RGB and find their encodings using face_encoding function. Then we will append each encoding to our list.</a:t>
            </a:r>
          </a:p>
          <a:p>
            <a:endParaRPr lang="en-US" dirty="0"/>
          </a:p>
          <a:p>
            <a:r>
              <a:rPr lang="en-IN" b="1" dirty="0"/>
              <a:t>3. </a:t>
            </a:r>
            <a:r>
              <a:rPr lang="en-IN" b="1" u="sng" dirty="0"/>
              <a:t>Webcam images and their encodings</a:t>
            </a:r>
          </a:p>
          <a:p>
            <a:endParaRPr lang="en-IN" b="1" u="sng" dirty="0"/>
          </a:p>
          <a:p>
            <a:r>
              <a:rPr lang="en-US" dirty="0"/>
              <a:t>First we will read the image from the webcam with cv2.VideoCapture function and then resize it to quarter the size. This is done to increase the speed of the system. Once we have the webcam frame we will find all the faces in our image. The face_locations function is used for this purpose. Later we will find the face_encodings as well.</a:t>
            </a:r>
          </a:p>
          <a:p>
            <a:endParaRPr lang="en-US" dirty="0"/>
          </a:p>
          <a:p>
            <a:endParaRPr lang="en-IN" dirty="0"/>
          </a:p>
          <a:p>
            <a:endParaRPr lang="en-IN" b="1" dirty="0"/>
          </a:p>
        </p:txBody>
      </p:sp>
    </p:spTree>
    <p:extLst>
      <p:ext uri="{BB962C8B-B14F-4D97-AF65-F5344CB8AC3E}">
        <p14:creationId xmlns:p14="http://schemas.microsoft.com/office/powerpoint/2010/main" val="12357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39450" y="-105229"/>
            <a:ext cx="8421688" cy="889002"/>
          </a:xfrm>
        </p:spPr>
        <p:txBody>
          <a:bodyPr/>
          <a:lstStyle/>
          <a:p>
            <a:r>
              <a:rPr lang="en-US" dirty="0"/>
              <a:t>Working of  the project</a:t>
            </a:r>
          </a:p>
        </p:txBody>
      </p:sp>
      <p:sp>
        <p:nvSpPr>
          <p:cNvPr id="3" name="TextBox 2">
            <a:extLst>
              <a:ext uri="{FF2B5EF4-FFF2-40B4-BE49-F238E27FC236}">
                <a16:creationId xmlns:a16="http://schemas.microsoft.com/office/drawing/2014/main" id="{E557B19C-AECF-414C-A4CC-379C22392AD0}"/>
              </a:ext>
            </a:extLst>
          </p:cNvPr>
          <p:cNvSpPr txBox="1"/>
          <p:nvPr/>
        </p:nvSpPr>
        <p:spPr>
          <a:xfrm>
            <a:off x="1250302" y="1007706"/>
            <a:ext cx="10067731" cy="5909310"/>
          </a:xfrm>
          <a:prstGeom prst="rect">
            <a:avLst/>
          </a:prstGeom>
          <a:noFill/>
        </p:spPr>
        <p:txBody>
          <a:bodyPr wrap="square" rtlCol="0">
            <a:spAutoFit/>
          </a:bodyPr>
          <a:lstStyle/>
          <a:p>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4. </a:t>
            </a:r>
            <a:r>
              <a:rPr lang="en-IN" b="1" u="sng" dirty="0">
                <a:solidFill>
                  <a:srgbClr val="000000"/>
                </a:solidFill>
                <a:latin typeface="Calibri" panose="020F0502020204030204" pitchFamily="34" charset="0"/>
                <a:ea typeface="Calibri" panose="020F0502020204030204" pitchFamily="34" charset="0"/>
                <a:cs typeface="Calibri" panose="020F0502020204030204" pitchFamily="34" charset="0"/>
              </a:rPr>
              <a:t>Finding Matches in the database images</a:t>
            </a:r>
          </a:p>
          <a:p>
            <a:endParaRPr lang="en-IN" sz="1800" b="1" u="sng"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dirty="0"/>
              <a:t>Now we can match the current face encodings to our known faces encoding list to find the matches. We will also compute the distance. This is done to find the best match in case more than one face is detected at a time.</a:t>
            </a:r>
          </a:p>
          <a:p>
            <a:r>
              <a:rPr lang="en-US" dirty="0"/>
              <a:t>Once we have the list of face distances we can find the minimum one, as this would be the best match. Now based on the index value we can determine the name of the person and display it on the original Image.</a:t>
            </a:r>
          </a:p>
          <a:p>
            <a:endParaRPr lang="en-US" dirty="0"/>
          </a:p>
          <a:p>
            <a:r>
              <a:rPr lang="en-IN" b="1" dirty="0"/>
              <a:t>5. </a:t>
            </a:r>
            <a:r>
              <a:rPr lang="en-IN" b="1" u="sng" dirty="0"/>
              <a:t>Marking the attendance in csv file</a:t>
            </a:r>
          </a:p>
          <a:p>
            <a:endParaRPr lang="en-IN" b="1" u="sng" dirty="0"/>
          </a:p>
          <a:p>
            <a:r>
              <a:rPr lang="en-US" dirty="0"/>
              <a:t>Lastly we are going to add the automated attendance code. We will start by writing a function that requires only one input which is the name of the user. First we open our Attendance file which is in .csv format. Then we read all the lines and iterate through each line using a for loop. Next we can split using comma ‘,’. This will allow us to get the first element which is the name of the user. If the user in the camera already has an entry in the file then nothing will happen. On the other hand if the user is new then the name of the user along with the current time stamp will be stored. We can use the datetime class in the date time package to get the current time.</a:t>
            </a:r>
          </a:p>
          <a:p>
            <a:endParaRPr lang="en-US" dirty="0"/>
          </a:p>
          <a:p>
            <a:endParaRPr lang="en-IN" dirty="0"/>
          </a:p>
          <a:p>
            <a:endParaRPr lang="en-IN" b="1" dirty="0"/>
          </a:p>
        </p:txBody>
      </p:sp>
    </p:spTree>
    <p:extLst>
      <p:ext uri="{BB962C8B-B14F-4D97-AF65-F5344CB8AC3E}">
        <p14:creationId xmlns:p14="http://schemas.microsoft.com/office/powerpoint/2010/main" val="243670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866901" y="501696"/>
            <a:ext cx="4269393" cy="585788"/>
          </a:xfrm>
        </p:spPr>
        <p:txBody>
          <a:bodyPr>
            <a:normAutofit/>
          </a:bodyPr>
          <a:lstStyle/>
          <a:p>
            <a:r>
              <a:rPr lang="en-US" dirty="0"/>
              <a:t>Aim and objectives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1011187" y="1912663"/>
            <a:ext cx="10829360" cy="1010842"/>
          </a:xfrm>
        </p:spPr>
        <p:txBody>
          <a:bodyPr>
            <a:noAutofit/>
          </a:bodyPr>
          <a:lstStyle/>
          <a:p>
            <a:r>
              <a:rPr lang="en-US" sz="1800" dirty="0"/>
              <a:t>The objective of this project is to develop face recognition based automated attendance system. Expected achievements in order to fulfill the objectives are:</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1011187" y="3030736"/>
            <a:ext cx="10703187" cy="1942480"/>
          </a:xfrm>
        </p:spPr>
        <p:txBody>
          <a:bodyPr>
            <a:normAutofit/>
          </a:bodyPr>
          <a:lstStyle/>
          <a:p>
            <a:pPr marL="285750" indent="-285750">
              <a:buFont typeface="Arial" panose="020B0604020202020204" pitchFamily="34" charset="0"/>
              <a:buChar char="•"/>
            </a:pPr>
            <a:r>
              <a:rPr lang="en-US" sz="1600" dirty="0"/>
              <a:t> To detect the face segment from the video frame.</a:t>
            </a:r>
          </a:p>
          <a:p>
            <a:pPr marL="285750" indent="-285750">
              <a:buFont typeface="Arial" panose="020B0604020202020204" pitchFamily="34" charset="0"/>
              <a:buChar char="•"/>
            </a:pPr>
            <a:r>
              <a:rPr lang="en-US" sz="1600" dirty="0"/>
              <a:t> To extract the useful features from the face detected.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To classify the features in order to recognize the face detected.</a:t>
            </a:r>
          </a:p>
          <a:p>
            <a:pPr marL="285750" indent="-285750">
              <a:buFont typeface="Arial" panose="020B0604020202020204" pitchFamily="34" charset="0"/>
              <a:buChar char="•"/>
            </a:pPr>
            <a:r>
              <a:rPr lang="en-US" sz="1600" dirty="0"/>
              <a:t> To record the attendance of the identified person.</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5</a:t>
            </a:fld>
            <a:endParaRPr lang="en-US" dirty="0"/>
          </a:p>
        </p:txBody>
      </p:sp>
      <p:grpSp>
        <p:nvGrpSpPr>
          <p:cNvPr id="12" name="Group 11">
            <a:extLst>
              <a:ext uri="{FF2B5EF4-FFF2-40B4-BE49-F238E27FC236}">
                <a16:creationId xmlns:a16="http://schemas.microsoft.com/office/drawing/2014/main" id="{6003A8B8-5A2B-4E9F-AA19-55B75867BFFF}"/>
              </a:ext>
            </a:extLst>
          </p:cNvPr>
          <p:cNvGrpSpPr/>
          <p:nvPr/>
        </p:nvGrpSpPr>
        <p:grpSpPr>
          <a:xfrm>
            <a:off x="3210042" y="5283092"/>
            <a:ext cx="5305533" cy="1255820"/>
            <a:chOff x="0" y="0"/>
            <a:chExt cx="5306057" cy="1255848"/>
          </a:xfrm>
        </p:grpSpPr>
        <p:sp>
          <p:nvSpPr>
            <p:cNvPr id="14" name="Rectangle 13">
              <a:extLst>
                <a:ext uri="{FF2B5EF4-FFF2-40B4-BE49-F238E27FC236}">
                  <a16:creationId xmlns:a16="http://schemas.microsoft.com/office/drawing/2014/main" id="{9A988F4E-C873-4F7F-A9BE-0717F34CEFA8}"/>
                </a:ext>
              </a:extLst>
            </p:cNvPr>
            <p:cNvSpPr/>
            <p:nvPr/>
          </p:nvSpPr>
          <p:spPr>
            <a:xfrm>
              <a:off x="5174488" y="1031468"/>
              <a:ext cx="50673"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5" name="Shape 2197">
              <a:extLst>
                <a:ext uri="{FF2B5EF4-FFF2-40B4-BE49-F238E27FC236}">
                  <a16:creationId xmlns:a16="http://schemas.microsoft.com/office/drawing/2014/main" id="{3BB5E74E-7AC5-4876-8F1C-AA4D11F79BF8}"/>
                </a:ext>
              </a:extLst>
            </p:cNvPr>
            <p:cNvSpPr/>
            <p:nvPr/>
          </p:nvSpPr>
          <p:spPr>
            <a:xfrm>
              <a:off x="0" y="0"/>
              <a:ext cx="880872" cy="1085088"/>
            </a:xfrm>
            <a:custGeom>
              <a:avLst/>
              <a:gdLst/>
              <a:ahLst/>
              <a:cxnLst/>
              <a:rect l="0" t="0" r="0" b="0"/>
              <a:pathLst>
                <a:path w="880872" h="1085088">
                  <a:moveTo>
                    <a:pt x="88138" y="0"/>
                  </a:moveTo>
                  <a:lnTo>
                    <a:pt x="792734" y="0"/>
                  </a:lnTo>
                  <a:cubicBezTo>
                    <a:pt x="841375" y="0"/>
                    <a:pt x="880872" y="39497"/>
                    <a:pt x="880872" y="88138"/>
                  </a:cubicBezTo>
                  <a:lnTo>
                    <a:pt x="880872" y="996950"/>
                  </a:lnTo>
                  <a:cubicBezTo>
                    <a:pt x="880872" y="1045591"/>
                    <a:pt x="841375" y="1085088"/>
                    <a:pt x="792734" y="1085088"/>
                  </a:cubicBezTo>
                  <a:lnTo>
                    <a:pt x="88138" y="1085088"/>
                  </a:lnTo>
                  <a:cubicBezTo>
                    <a:pt x="39497" y="1085088"/>
                    <a:pt x="0" y="1045591"/>
                    <a:pt x="0" y="996950"/>
                  </a:cubicBezTo>
                  <a:lnTo>
                    <a:pt x="0" y="88138"/>
                  </a:lnTo>
                  <a:cubicBezTo>
                    <a:pt x="0" y="39497"/>
                    <a:pt x="39497" y="0"/>
                    <a:pt x="88138" y="0"/>
                  </a:cubicBez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 name="Shape 2198">
              <a:extLst>
                <a:ext uri="{FF2B5EF4-FFF2-40B4-BE49-F238E27FC236}">
                  <a16:creationId xmlns:a16="http://schemas.microsoft.com/office/drawing/2014/main" id="{9A51F2D3-2FD6-4242-9D4B-CFDEDD45E8D3}"/>
                </a:ext>
              </a:extLst>
            </p:cNvPr>
            <p:cNvSpPr/>
            <p:nvPr/>
          </p:nvSpPr>
          <p:spPr>
            <a:xfrm>
              <a:off x="0" y="0"/>
              <a:ext cx="880872" cy="1085088"/>
            </a:xfrm>
            <a:custGeom>
              <a:avLst/>
              <a:gdLst/>
              <a:ahLst/>
              <a:cxnLst/>
              <a:rect l="0" t="0" r="0" b="0"/>
              <a:pathLst>
                <a:path w="880872" h="1085088">
                  <a:moveTo>
                    <a:pt x="0" y="88138"/>
                  </a:moveTo>
                  <a:cubicBezTo>
                    <a:pt x="0" y="39497"/>
                    <a:pt x="39497" y="0"/>
                    <a:pt x="88138" y="0"/>
                  </a:cubicBezTo>
                  <a:lnTo>
                    <a:pt x="792734" y="0"/>
                  </a:lnTo>
                  <a:cubicBezTo>
                    <a:pt x="841375" y="0"/>
                    <a:pt x="880872" y="39497"/>
                    <a:pt x="880872" y="88138"/>
                  </a:cubicBezTo>
                  <a:lnTo>
                    <a:pt x="880872" y="996950"/>
                  </a:lnTo>
                  <a:cubicBezTo>
                    <a:pt x="880872" y="1045591"/>
                    <a:pt x="841375" y="1085088"/>
                    <a:pt x="792734" y="1085088"/>
                  </a:cubicBezTo>
                  <a:lnTo>
                    <a:pt x="88138" y="1085088"/>
                  </a:lnTo>
                  <a:cubicBezTo>
                    <a:pt x="39497" y="1085088"/>
                    <a:pt x="0" y="1045591"/>
                    <a:pt x="0" y="996950"/>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17" name="Rectangle 16">
              <a:extLst>
                <a:ext uri="{FF2B5EF4-FFF2-40B4-BE49-F238E27FC236}">
                  <a16:creationId xmlns:a16="http://schemas.microsoft.com/office/drawing/2014/main" id="{A995C51D-617F-4108-AF3C-4BCAFEDB8AF9}"/>
                </a:ext>
              </a:extLst>
            </p:cNvPr>
            <p:cNvSpPr/>
            <p:nvPr/>
          </p:nvSpPr>
          <p:spPr>
            <a:xfrm>
              <a:off x="251968" y="155168"/>
              <a:ext cx="499402"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Image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C5D71B98-9348-4B58-B4C7-21ED7868B517}"/>
                </a:ext>
              </a:extLst>
            </p:cNvPr>
            <p:cNvSpPr/>
            <p:nvPr/>
          </p:nvSpPr>
          <p:spPr>
            <a:xfrm>
              <a:off x="82804" y="374624"/>
              <a:ext cx="946166"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dirty="0">
                  <a:solidFill>
                    <a:srgbClr val="FFFFFF"/>
                  </a:solidFill>
                  <a:latin typeface="Times New Roman" panose="02020603050405020304" pitchFamily="18" charset="0"/>
                  <a:ea typeface="Times New Roman" panose="02020603050405020304" pitchFamily="18" charset="0"/>
                </a:rPr>
                <a:t> Obtained</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E24D300E-FA72-4499-9256-F504AAB9365B}"/>
                </a:ext>
              </a:extLst>
            </p:cNvPr>
            <p:cNvSpPr/>
            <p:nvPr/>
          </p:nvSpPr>
          <p:spPr>
            <a:xfrm>
              <a:off x="102616" y="592556"/>
              <a:ext cx="944342"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from video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27F3BAA7-B96F-4D63-9417-E6D686B6B574}"/>
                </a:ext>
              </a:extLst>
            </p:cNvPr>
            <p:cNvSpPr/>
            <p:nvPr/>
          </p:nvSpPr>
          <p:spPr>
            <a:xfrm>
              <a:off x="262636" y="751053"/>
              <a:ext cx="470620"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frame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1" name="Shape 2203">
              <a:extLst>
                <a:ext uri="{FF2B5EF4-FFF2-40B4-BE49-F238E27FC236}">
                  <a16:creationId xmlns:a16="http://schemas.microsoft.com/office/drawing/2014/main" id="{46041771-9CDC-47F0-9B20-3CAF663142FE}"/>
                </a:ext>
              </a:extLst>
            </p:cNvPr>
            <p:cNvSpPr/>
            <p:nvPr/>
          </p:nvSpPr>
          <p:spPr>
            <a:xfrm>
              <a:off x="947166"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2" name="Shape 2204">
              <a:extLst>
                <a:ext uri="{FF2B5EF4-FFF2-40B4-BE49-F238E27FC236}">
                  <a16:creationId xmlns:a16="http://schemas.microsoft.com/office/drawing/2014/main" id="{F02A78BE-D883-479A-9A53-E35A5889C951}"/>
                </a:ext>
              </a:extLst>
            </p:cNvPr>
            <p:cNvSpPr/>
            <p:nvPr/>
          </p:nvSpPr>
          <p:spPr>
            <a:xfrm>
              <a:off x="1149096" y="0"/>
              <a:ext cx="737616" cy="1085088"/>
            </a:xfrm>
            <a:custGeom>
              <a:avLst/>
              <a:gdLst/>
              <a:ahLst/>
              <a:cxnLst/>
              <a:rect l="0" t="0" r="0" b="0"/>
              <a:pathLst>
                <a:path w="737616" h="1085088">
                  <a:moveTo>
                    <a:pt x="73787" y="0"/>
                  </a:moveTo>
                  <a:lnTo>
                    <a:pt x="663829" y="0"/>
                  </a:lnTo>
                  <a:cubicBezTo>
                    <a:pt x="704596" y="0"/>
                    <a:pt x="737616" y="33020"/>
                    <a:pt x="737616" y="73787"/>
                  </a:cubicBezTo>
                  <a:lnTo>
                    <a:pt x="737616" y="1011301"/>
                  </a:lnTo>
                  <a:cubicBezTo>
                    <a:pt x="737616" y="1052068"/>
                    <a:pt x="704596" y="1085088"/>
                    <a:pt x="663829" y="1085088"/>
                  </a:cubicBezTo>
                  <a:lnTo>
                    <a:pt x="73787" y="1085088"/>
                  </a:lnTo>
                  <a:cubicBezTo>
                    <a:pt x="33020" y="1085088"/>
                    <a:pt x="0" y="1052068"/>
                    <a:pt x="0" y="1011301"/>
                  </a:cubicBezTo>
                  <a:lnTo>
                    <a:pt x="0" y="73787"/>
                  </a:lnTo>
                  <a:cubicBezTo>
                    <a:pt x="0" y="33020"/>
                    <a:pt x="33020" y="0"/>
                    <a:pt x="73787" y="0"/>
                  </a:cubicBezTo>
                  <a:close/>
                </a:path>
              </a:pathLst>
            </a:custGeom>
            <a:ln w="0" cap="flat">
              <a:miter lim="127000"/>
            </a:ln>
          </p:spPr>
          <p:style>
            <a:lnRef idx="0">
              <a:srgbClr val="000000">
                <a:alpha val="0"/>
              </a:srgbClr>
            </a:lnRef>
            <a:fillRef idx="1">
              <a:srgbClr val="43AFC0"/>
            </a:fillRef>
            <a:effectRef idx="0">
              <a:scrgbClr r="0" g="0" b="0"/>
            </a:effectRef>
            <a:fontRef idx="none"/>
          </p:style>
          <p:txBody>
            <a:bodyPr/>
            <a:lstStyle/>
            <a:p>
              <a:endParaRPr lang="en-IN"/>
            </a:p>
          </p:txBody>
        </p:sp>
        <p:sp>
          <p:nvSpPr>
            <p:cNvPr id="23" name="Shape 2205">
              <a:extLst>
                <a:ext uri="{FF2B5EF4-FFF2-40B4-BE49-F238E27FC236}">
                  <a16:creationId xmlns:a16="http://schemas.microsoft.com/office/drawing/2014/main" id="{9D421C7D-914A-4261-B0F1-2E8AC9E8B125}"/>
                </a:ext>
              </a:extLst>
            </p:cNvPr>
            <p:cNvSpPr/>
            <p:nvPr/>
          </p:nvSpPr>
          <p:spPr>
            <a:xfrm>
              <a:off x="1149096" y="0"/>
              <a:ext cx="737616" cy="1085088"/>
            </a:xfrm>
            <a:custGeom>
              <a:avLst/>
              <a:gdLst/>
              <a:ahLst/>
              <a:cxnLst/>
              <a:rect l="0" t="0" r="0" b="0"/>
              <a:pathLst>
                <a:path w="737616" h="1085088">
                  <a:moveTo>
                    <a:pt x="0" y="73787"/>
                  </a:moveTo>
                  <a:cubicBezTo>
                    <a:pt x="0" y="33020"/>
                    <a:pt x="33020" y="0"/>
                    <a:pt x="73787" y="0"/>
                  </a:cubicBezTo>
                  <a:lnTo>
                    <a:pt x="663829" y="0"/>
                  </a:lnTo>
                  <a:cubicBezTo>
                    <a:pt x="704596" y="0"/>
                    <a:pt x="737616" y="33020"/>
                    <a:pt x="737616" y="73787"/>
                  </a:cubicBezTo>
                  <a:lnTo>
                    <a:pt x="737616" y="1011301"/>
                  </a:lnTo>
                  <a:cubicBezTo>
                    <a:pt x="737616" y="1052068"/>
                    <a:pt x="704596" y="1085088"/>
                    <a:pt x="663829" y="1085088"/>
                  </a:cubicBezTo>
                  <a:lnTo>
                    <a:pt x="73787" y="1085088"/>
                  </a:lnTo>
                  <a:cubicBezTo>
                    <a:pt x="33020" y="1085088"/>
                    <a:pt x="0" y="1052068"/>
                    <a:pt x="0" y="1011301"/>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24" name="Rectangle 23">
              <a:extLst>
                <a:ext uri="{FF2B5EF4-FFF2-40B4-BE49-F238E27FC236}">
                  <a16:creationId xmlns:a16="http://schemas.microsoft.com/office/drawing/2014/main" id="{F5AF3CBA-B792-4569-BA25-6A363274D370}"/>
                </a:ext>
              </a:extLst>
            </p:cNvPr>
            <p:cNvSpPr/>
            <p:nvPr/>
          </p:nvSpPr>
          <p:spPr>
            <a:xfrm>
              <a:off x="1374140" y="374243"/>
              <a:ext cx="429707"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Face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8D9281B2-C585-43C8-9845-55A3338B53A8}"/>
                </a:ext>
              </a:extLst>
            </p:cNvPr>
            <p:cNvSpPr/>
            <p:nvPr/>
          </p:nvSpPr>
          <p:spPr>
            <a:xfrm>
              <a:off x="1238504" y="531215"/>
              <a:ext cx="741650"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detection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6" name="Shape 2208">
              <a:extLst>
                <a:ext uri="{FF2B5EF4-FFF2-40B4-BE49-F238E27FC236}">
                  <a16:creationId xmlns:a16="http://schemas.microsoft.com/office/drawing/2014/main" id="{1304570B-7E3C-461A-877C-BC8235163E45}"/>
                </a:ext>
              </a:extLst>
            </p:cNvPr>
            <p:cNvSpPr/>
            <p:nvPr/>
          </p:nvSpPr>
          <p:spPr>
            <a:xfrm>
              <a:off x="1953006" y="459486"/>
              <a:ext cx="143256" cy="166116"/>
            </a:xfrm>
            <a:custGeom>
              <a:avLst/>
              <a:gdLst/>
              <a:ahLst/>
              <a:cxnLst/>
              <a:rect l="0" t="0" r="0" b="0"/>
              <a:pathLst>
                <a:path w="143256" h="166116">
                  <a:moveTo>
                    <a:pt x="71628" y="0"/>
                  </a:moveTo>
                  <a:lnTo>
                    <a:pt x="143256" y="83058"/>
                  </a:lnTo>
                  <a:lnTo>
                    <a:pt x="71628" y="166116"/>
                  </a:lnTo>
                  <a:lnTo>
                    <a:pt x="71628" y="132842"/>
                  </a:lnTo>
                  <a:lnTo>
                    <a:pt x="0" y="132842"/>
                  </a:lnTo>
                  <a:lnTo>
                    <a:pt x="0" y="33274"/>
                  </a:lnTo>
                  <a:lnTo>
                    <a:pt x="71628" y="33274"/>
                  </a:lnTo>
                  <a:lnTo>
                    <a:pt x="71628" y="0"/>
                  </a:lnTo>
                  <a:close/>
                </a:path>
              </a:pathLst>
            </a:custGeom>
            <a:ln w="0" cap="flat">
              <a:miter lim="127000"/>
            </a:ln>
          </p:spPr>
          <p:style>
            <a:lnRef idx="0">
              <a:srgbClr val="000000">
                <a:alpha val="0"/>
              </a:srgbClr>
            </a:lnRef>
            <a:fillRef idx="1">
              <a:srgbClr val="43BEB9"/>
            </a:fillRef>
            <a:effectRef idx="0">
              <a:scrgbClr r="0" g="0" b="0"/>
            </a:effectRef>
            <a:fontRef idx="none"/>
          </p:style>
          <p:txBody>
            <a:bodyPr/>
            <a:lstStyle/>
            <a:p>
              <a:endParaRPr lang="en-IN"/>
            </a:p>
          </p:txBody>
        </p:sp>
        <p:sp>
          <p:nvSpPr>
            <p:cNvPr id="27" name="Shape 2209">
              <a:extLst>
                <a:ext uri="{FF2B5EF4-FFF2-40B4-BE49-F238E27FC236}">
                  <a16:creationId xmlns:a16="http://schemas.microsoft.com/office/drawing/2014/main" id="{65A6853C-724F-4AE2-833A-9A418EFA86AE}"/>
                </a:ext>
              </a:extLst>
            </p:cNvPr>
            <p:cNvSpPr/>
            <p:nvPr/>
          </p:nvSpPr>
          <p:spPr>
            <a:xfrm>
              <a:off x="2154936" y="0"/>
              <a:ext cx="765048" cy="1085088"/>
            </a:xfrm>
            <a:custGeom>
              <a:avLst/>
              <a:gdLst/>
              <a:ahLst/>
              <a:cxnLst/>
              <a:rect l="0" t="0" r="0" b="0"/>
              <a:pathLst>
                <a:path w="765048" h="1085088">
                  <a:moveTo>
                    <a:pt x="76454" y="0"/>
                  </a:moveTo>
                  <a:lnTo>
                    <a:pt x="688594" y="0"/>
                  </a:lnTo>
                  <a:cubicBezTo>
                    <a:pt x="730758" y="0"/>
                    <a:pt x="765048" y="34290"/>
                    <a:pt x="765048" y="76453"/>
                  </a:cubicBezTo>
                  <a:lnTo>
                    <a:pt x="765048" y="1008634"/>
                  </a:lnTo>
                  <a:cubicBezTo>
                    <a:pt x="765048" y="1050798"/>
                    <a:pt x="730758" y="1085088"/>
                    <a:pt x="688594" y="1085088"/>
                  </a:cubicBezTo>
                  <a:lnTo>
                    <a:pt x="76454" y="1085088"/>
                  </a:lnTo>
                  <a:cubicBezTo>
                    <a:pt x="34290" y="1085088"/>
                    <a:pt x="0" y="1050798"/>
                    <a:pt x="0" y="1008634"/>
                  </a:cubicBezTo>
                  <a:lnTo>
                    <a:pt x="0" y="76453"/>
                  </a:lnTo>
                  <a:cubicBezTo>
                    <a:pt x="0" y="34290"/>
                    <a:pt x="34290" y="0"/>
                    <a:pt x="76454" y="0"/>
                  </a:cubicBezTo>
                  <a:close/>
                </a:path>
              </a:pathLst>
            </a:custGeom>
            <a:ln w="0" cap="flat">
              <a:miter lim="127000"/>
            </a:ln>
          </p:spPr>
          <p:style>
            <a:lnRef idx="0">
              <a:srgbClr val="000000">
                <a:alpha val="0"/>
              </a:srgbClr>
            </a:lnRef>
            <a:fillRef idx="1">
              <a:srgbClr val="43BB8D"/>
            </a:fillRef>
            <a:effectRef idx="0">
              <a:scrgbClr r="0" g="0" b="0"/>
            </a:effectRef>
            <a:fontRef idx="none"/>
          </p:style>
          <p:txBody>
            <a:bodyPr/>
            <a:lstStyle/>
            <a:p>
              <a:endParaRPr lang="en-IN"/>
            </a:p>
          </p:txBody>
        </p:sp>
        <p:sp>
          <p:nvSpPr>
            <p:cNvPr id="28" name="Shape 2210">
              <a:extLst>
                <a:ext uri="{FF2B5EF4-FFF2-40B4-BE49-F238E27FC236}">
                  <a16:creationId xmlns:a16="http://schemas.microsoft.com/office/drawing/2014/main" id="{05B979D4-5E53-484D-99C4-D3717F8167AB}"/>
                </a:ext>
              </a:extLst>
            </p:cNvPr>
            <p:cNvSpPr/>
            <p:nvPr/>
          </p:nvSpPr>
          <p:spPr>
            <a:xfrm>
              <a:off x="2154936" y="0"/>
              <a:ext cx="765048" cy="1085088"/>
            </a:xfrm>
            <a:custGeom>
              <a:avLst/>
              <a:gdLst/>
              <a:ahLst/>
              <a:cxnLst/>
              <a:rect l="0" t="0" r="0" b="0"/>
              <a:pathLst>
                <a:path w="765048" h="1085088">
                  <a:moveTo>
                    <a:pt x="0" y="76453"/>
                  </a:moveTo>
                  <a:cubicBezTo>
                    <a:pt x="0" y="34290"/>
                    <a:pt x="34290" y="0"/>
                    <a:pt x="76454" y="0"/>
                  </a:cubicBezTo>
                  <a:lnTo>
                    <a:pt x="688594" y="0"/>
                  </a:lnTo>
                  <a:cubicBezTo>
                    <a:pt x="730758" y="0"/>
                    <a:pt x="765048" y="34290"/>
                    <a:pt x="765048" y="76453"/>
                  </a:cubicBezTo>
                  <a:lnTo>
                    <a:pt x="765048" y="1008634"/>
                  </a:lnTo>
                  <a:cubicBezTo>
                    <a:pt x="765048" y="1050798"/>
                    <a:pt x="730758" y="1085088"/>
                    <a:pt x="688594" y="1085088"/>
                  </a:cubicBezTo>
                  <a:lnTo>
                    <a:pt x="76454" y="1085088"/>
                  </a:lnTo>
                  <a:cubicBezTo>
                    <a:pt x="34290" y="1085088"/>
                    <a:pt x="0" y="1050798"/>
                    <a:pt x="0" y="1008634"/>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Rectangle 28">
              <a:extLst>
                <a:ext uri="{FF2B5EF4-FFF2-40B4-BE49-F238E27FC236}">
                  <a16:creationId xmlns:a16="http://schemas.microsoft.com/office/drawing/2014/main" id="{F539AE23-D8D4-464C-90E5-FEA9BD5F7462}"/>
                </a:ext>
              </a:extLst>
            </p:cNvPr>
            <p:cNvSpPr/>
            <p:nvPr/>
          </p:nvSpPr>
          <p:spPr>
            <a:xfrm>
              <a:off x="2310257" y="374243"/>
              <a:ext cx="654695"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Feature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716DEEA5-BFC7-455C-8B9D-4C3FA4A1CDCF}"/>
                </a:ext>
              </a:extLst>
            </p:cNvPr>
            <p:cNvSpPr/>
            <p:nvPr/>
          </p:nvSpPr>
          <p:spPr>
            <a:xfrm>
              <a:off x="2232533" y="531215"/>
              <a:ext cx="810362"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dirty="0">
                  <a:solidFill>
                    <a:srgbClr val="FFFFFF"/>
                  </a:solidFill>
                  <a:effectLst/>
                  <a:latin typeface="Times New Roman" panose="02020603050405020304" pitchFamily="18" charset="0"/>
                  <a:ea typeface="Times New Roman" panose="02020603050405020304" pitchFamily="18" charset="0"/>
                </a:rPr>
                <a:t>extraction</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31" name="Shape 2213">
              <a:extLst>
                <a:ext uri="{FF2B5EF4-FFF2-40B4-BE49-F238E27FC236}">
                  <a16:creationId xmlns:a16="http://schemas.microsoft.com/office/drawing/2014/main" id="{9C36FB5C-19BA-4AC9-BB65-62B97AD0AE92}"/>
                </a:ext>
              </a:extLst>
            </p:cNvPr>
            <p:cNvSpPr/>
            <p:nvPr/>
          </p:nvSpPr>
          <p:spPr>
            <a:xfrm>
              <a:off x="2986278"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45B664"/>
            </a:fillRef>
            <a:effectRef idx="0">
              <a:scrgbClr r="0" g="0" b="0"/>
            </a:effectRef>
            <a:fontRef idx="none"/>
          </p:style>
          <p:txBody>
            <a:bodyPr/>
            <a:lstStyle/>
            <a:p>
              <a:endParaRPr lang="en-IN"/>
            </a:p>
          </p:txBody>
        </p:sp>
        <p:sp>
          <p:nvSpPr>
            <p:cNvPr id="32" name="Shape 2214">
              <a:extLst>
                <a:ext uri="{FF2B5EF4-FFF2-40B4-BE49-F238E27FC236}">
                  <a16:creationId xmlns:a16="http://schemas.microsoft.com/office/drawing/2014/main" id="{89BF4A9A-2784-4716-AC12-9BFF80CDF021}"/>
                </a:ext>
              </a:extLst>
            </p:cNvPr>
            <p:cNvSpPr/>
            <p:nvPr/>
          </p:nvSpPr>
          <p:spPr>
            <a:xfrm>
              <a:off x="3188208" y="0"/>
              <a:ext cx="848868" cy="1085088"/>
            </a:xfrm>
            <a:custGeom>
              <a:avLst/>
              <a:gdLst/>
              <a:ahLst/>
              <a:cxnLst/>
              <a:rect l="0" t="0" r="0" b="0"/>
              <a:pathLst>
                <a:path w="848868" h="1085088">
                  <a:moveTo>
                    <a:pt x="84836" y="0"/>
                  </a:moveTo>
                  <a:lnTo>
                    <a:pt x="764032" y="0"/>
                  </a:lnTo>
                  <a:cubicBezTo>
                    <a:pt x="810895" y="0"/>
                    <a:pt x="848868" y="37973"/>
                    <a:pt x="848868" y="84836"/>
                  </a:cubicBezTo>
                  <a:lnTo>
                    <a:pt x="848868" y="1000252"/>
                  </a:lnTo>
                  <a:cubicBezTo>
                    <a:pt x="848868" y="1047115"/>
                    <a:pt x="810895" y="1085088"/>
                    <a:pt x="764032" y="1085088"/>
                  </a:cubicBezTo>
                  <a:lnTo>
                    <a:pt x="84836" y="1085088"/>
                  </a:lnTo>
                  <a:cubicBezTo>
                    <a:pt x="37973" y="1085088"/>
                    <a:pt x="0" y="1047115"/>
                    <a:pt x="0" y="1000252"/>
                  </a:cubicBezTo>
                  <a:lnTo>
                    <a:pt x="0" y="84836"/>
                  </a:lnTo>
                  <a:cubicBezTo>
                    <a:pt x="0" y="37973"/>
                    <a:pt x="37973" y="0"/>
                    <a:pt x="84836" y="0"/>
                  </a:cubicBezTo>
                  <a:close/>
                </a:path>
              </a:pathLst>
            </a:custGeom>
            <a:ln w="0" cap="flat">
              <a:miter lim="127000"/>
            </a:ln>
          </p:spPr>
          <p:style>
            <a:lnRef idx="0">
              <a:srgbClr val="000000">
                <a:alpha val="0"/>
              </a:srgbClr>
            </a:lnRef>
            <a:fillRef idx="1">
              <a:srgbClr val="45B451"/>
            </a:fillRef>
            <a:effectRef idx="0">
              <a:scrgbClr r="0" g="0" b="0"/>
            </a:effectRef>
            <a:fontRef idx="none"/>
          </p:style>
          <p:txBody>
            <a:bodyPr/>
            <a:lstStyle/>
            <a:p>
              <a:endParaRPr lang="en-IN"/>
            </a:p>
          </p:txBody>
        </p:sp>
        <p:sp>
          <p:nvSpPr>
            <p:cNvPr id="33" name="Shape 2215">
              <a:extLst>
                <a:ext uri="{FF2B5EF4-FFF2-40B4-BE49-F238E27FC236}">
                  <a16:creationId xmlns:a16="http://schemas.microsoft.com/office/drawing/2014/main" id="{BFED983B-52CA-494B-8F76-4906AA5E695F}"/>
                </a:ext>
              </a:extLst>
            </p:cNvPr>
            <p:cNvSpPr/>
            <p:nvPr/>
          </p:nvSpPr>
          <p:spPr>
            <a:xfrm>
              <a:off x="3188208" y="0"/>
              <a:ext cx="848868" cy="1085088"/>
            </a:xfrm>
            <a:custGeom>
              <a:avLst/>
              <a:gdLst/>
              <a:ahLst/>
              <a:cxnLst/>
              <a:rect l="0" t="0" r="0" b="0"/>
              <a:pathLst>
                <a:path w="848868" h="1085088">
                  <a:moveTo>
                    <a:pt x="0" y="84836"/>
                  </a:moveTo>
                  <a:cubicBezTo>
                    <a:pt x="0" y="37973"/>
                    <a:pt x="37973" y="0"/>
                    <a:pt x="84836" y="0"/>
                  </a:cubicBezTo>
                  <a:lnTo>
                    <a:pt x="764032" y="0"/>
                  </a:lnTo>
                  <a:cubicBezTo>
                    <a:pt x="810895" y="0"/>
                    <a:pt x="848868" y="37973"/>
                    <a:pt x="848868" y="84836"/>
                  </a:cubicBezTo>
                  <a:lnTo>
                    <a:pt x="848868" y="1000252"/>
                  </a:lnTo>
                  <a:cubicBezTo>
                    <a:pt x="848868" y="1047115"/>
                    <a:pt x="810895" y="1085088"/>
                    <a:pt x="764032" y="1085088"/>
                  </a:cubicBezTo>
                  <a:lnTo>
                    <a:pt x="84836" y="1085088"/>
                  </a:lnTo>
                  <a:cubicBezTo>
                    <a:pt x="37973" y="1085088"/>
                    <a:pt x="0" y="1047115"/>
                    <a:pt x="0" y="1000252"/>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34" name="Rectangle 33">
              <a:extLst>
                <a:ext uri="{FF2B5EF4-FFF2-40B4-BE49-F238E27FC236}">
                  <a16:creationId xmlns:a16="http://schemas.microsoft.com/office/drawing/2014/main" id="{ED9D94AB-A219-49D9-B466-6A52D6D0D050}"/>
                </a:ext>
              </a:extLst>
            </p:cNvPr>
            <p:cNvSpPr/>
            <p:nvPr/>
          </p:nvSpPr>
          <p:spPr>
            <a:xfrm>
              <a:off x="3469132" y="374243"/>
              <a:ext cx="429707"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Face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5" name="Rectangle 34">
              <a:extLst>
                <a:ext uri="{FF2B5EF4-FFF2-40B4-BE49-F238E27FC236}">
                  <a16:creationId xmlns:a16="http://schemas.microsoft.com/office/drawing/2014/main" id="{E8F7DE59-4049-429E-9D8B-62557B72DEFF}"/>
                </a:ext>
              </a:extLst>
            </p:cNvPr>
            <p:cNvSpPr/>
            <p:nvPr/>
          </p:nvSpPr>
          <p:spPr>
            <a:xfrm>
              <a:off x="3266059" y="531215"/>
              <a:ext cx="919614"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recognition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6" name="Shape 2218">
              <a:extLst>
                <a:ext uri="{FF2B5EF4-FFF2-40B4-BE49-F238E27FC236}">
                  <a16:creationId xmlns:a16="http://schemas.microsoft.com/office/drawing/2014/main" id="{EECBEDD9-9608-4409-94E6-D1E2866B1815}"/>
                </a:ext>
              </a:extLst>
            </p:cNvPr>
            <p:cNvSpPr/>
            <p:nvPr/>
          </p:nvSpPr>
          <p:spPr>
            <a:xfrm>
              <a:off x="4103370" y="459486"/>
              <a:ext cx="141732" cy="166116"/>
            </a:xfrm>
            <a:custGeom>
              <a:avLst/>
              <a:gdLst/>
              <a:ahLst/>
              <a:cxnLst/>
              <a:rect l="0" t="0" r="0" b="0"/>
              <a:pathLst>
                <a:path w="141732" h="166116">
                  <a:moveTo>
                    <a:pt x="70866" y="0"/>
                  </a:moveTo>
                  <a:lnTo>
                    <a:pt x="141732" y="83058"/>
                  </a:lnTo>
                  <a:lnTo>
                    <a:pt x="70866" y="166116"/>
                  </a:lnTo>
                  <a:lnTo>
                    <a:pt x="70866" y="132842"/>
                  </a:lnTo>
                  <a:lnTo>
                    <a:pt x="0" y="132842"/>
                  </a:lnTo>
                  <a:lnTo>
                    <a:pt x="0" y="33274"/>
                  </a:lnTo>
                  <a:lnTo>
                    <a:pt x="70866" y="33274"/>
                  </a:lnTo>
                  <a:lnTo>
                    <a:pt x="70866" y="0"/>
                  </a:ln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en-IN"/>
            </a:p>
          </p:txBody>
        </p:sp>
        <p:sp>
          <p:nvSpPr>
            <p:cNvPr id="37" name="Shape 2219">
              <a:extLst>
                <a:ext uri="{FF2B5EF4-FFF2-40B4-BE49-F238E27FC236}">
                  <a16:creationId xmlns:a16="http://schemas.microsoft.com/office/drawing/2014/main" id="{D9E36361-5687-4203-AE3E-6DBC96724AC1}"/>
                </a:ext>
              </a:extLst>
            </p:cNvPr>
            <p:cNvSpPr/>
            <p:nvPr/>
          </p:nvSpPr>
          <p:spPr>
            <a:xfrm>
              <a:off x="4305300" y="0"/>
              <a:ext cx="851916" cy="1085088"/>
            </a:xfrm>
            <a:custGeom>
              <a:avLst/>
              <a:gdLst/>
              <a:ahLst/>
              <a:cxnLst/>
              <a:rect l="0" t="0" r="0" b="0"/>
              <a:pathLst>
                <a:path w="851916" h="1085088">
                  <a:moveTo>
                    <a:pt x="85217" y="0"/>
                  </a:moveTo>
                  <a:lnTo>
                    <a:pt x="766699" y="0"/>
                  </a:lnTo>
                  <a:cubicBezTo>
                    <a:pt x="813816" y="0"/>
                    <a:pt x="851916" y="38100"/>
                    <a:pt x="851916" y="85217"/>
                  </a:cubicBezTo>
                  <a:lnTo>
                    <a:pt x="851916" y="999871"/>
                  </a:lnTo>
                  <a:cubicBezTo>
                    <a:pt x="851916" y="1046988"/>
                    <a:pt x="813816" y="1085088"/>
                    <a:pt x="766699" y="1085088"/>
                  </a:cubicBezTo>
                  <a:lnTo>
                    <a:pt x="85217" y="1085088"/>
                  </a:lnTo>
                  <a:cubicBezTo>
                    <a:pt x="38100" y="1085088"/>
                    <a:pt x="0" y="1046988"/>
                    <a:pt x="0" y="999871"/>
                  </a:cubicBezTo>
                  <a:lnTo>
                    <a:pt x="0" y="85217"/>
                  </a:lnTo>
                  <a:cubicBezTo>
                    <a:pt x="0" y="38100"/>
                    <a:pt x="38100" y="0"/>
                    <a:pt x="85217" y="0"/>
                  </a:cubicBez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en-IN"/>
            </a:p>
          </p:txBody>
        </p:sp>
        <p:sp>
          <p:nvSpPr>
            <p:cNvPr id="38" name="Shape 2220">
              <a:extLst>
                <a:ext uri="{FF2B5EF4-FFF2-40B4-BE49-F238E27FC236}">
                  <a16:creationId xmlns:a16="http://schemas.microsoft.com/office/drawing/2014/main" id="{7E867C31-CA9C-41EC-900F-64DB6071CEB8}"/>
                </a:ext>
              </a:extLst>
            </p:cNvPr>
            <p:cNvSpPr/>
            <p:nvPr/>
          </p:nvSpPr>
          <p:spPr>
            <a:xfrm>
              <a:off x="4305300" y="0"/>
              <a:ext cx="851916" cy="1085088"/>
            </a:xfrm>
            <a:custGeom>
              <a:avLst/>
              <a:gdLst/>
              <a:ahLst/>
              <a:cxnLst/>
              <a:rect l="0" t="0" r="0" b="0"/>
              <a:pathLst>
                <a:path w="851916" h="1085088">
                  <a:moveTo>
                    <a:pt x="0" y="85217"/>
                  </a:moveTo>
                  <a:cubicBezTo>
                    <a:pt x="0" y="38100"/>
                    <a:pt x="38100" y="0"/>
                    <a:pt x="85217" y="0"/>
                  </a:cubicBezTo>
                  <a:lnTo>
                    <a:pt x="766699" y="0"/>
                  </a:lnTo>
                  <a:cubicBezTo>
                    <a:pt x="813816" y="0"/>
                    <a:pt x="851916" y="38100"/>
                    <a:pt x="851916" y="85217"/>
                  </a:cubicBezTo>
                  <a:lnTo>
                    <a:pt x="851916" y="999871"/>
                  </a:lnTo>
                  <a:cubicBezTo>
                    <a:pt x="851916" y="1046988"/>
                    <a:pt x="813816" y="1085088"/>
                    <a:pt x="766699" y="1085088"/>
                  </a:cubicBezTo>
                  <a:lnTo>
                    <a:pt x="85217" y="1085088"/>
                  </a:lnTo>
                  <a:cubicBezTo>
                    <a:pt x="38100" y="1085088"/>
                    <a:pt x="0" y="1046988"/>
                    <a:pt x="0" y="999871"/>
                  </a:cubicBez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endParaRPr lang="en-IN"/>
            </a:p>
          </p:txBody>
        </p:sp>
        <p:sp>
          <p:nvSpPr>
            <p:cNvPr id="39" name="Rectangle 38">
              <a:extLst>
                <a:ext uri="{FF2B5EF4-FFF2-40B4-BE49-F238E27FC236}">
                  <a16:creationId xmlns:a16="http://schemas.microsoft.com/office/drawing/2014/main" id="{563C6BB2-3AF5-4E28-A05A-762944CF7CF0}"/>
                </a:ext>
              </a:extLst>
            </p:cNvPr>
            <p:cNvSpPr/>
            <p:nvPr/>
          </p:nvSpPr>
          <p:spPr>
            <a:xfrm>
              <a:off x="4385056" y="452983"/>
              <a:ext cx="921001" cy="224380"/>
            </a:xfrm>
            <a:prstGeom prst="rect">
              <a:avLst/>
            </a:prstGeom>
            <a:ln>
              <a:noFill/>
            </a:ln>
          </p:spPr>
          <p:txBody>
            <a:bodyPr vert="horz" lIns="0" tIns="0" rIns="0" bIns="0" rtlCol="0">
              <a:noAutofit/>
            </a:bodyPr>
            <a:lstStyle/>
            <a:p>
              <a:pPr marL="6350" marR="3810" indent="-6350" algn="l">
                <a:lnSpc>
                  <a:spcPct val="107000"/>
                </a:lnSpc>
                <a:spcAft>
                  <a:spcPts val="800"/>
                </a:spcAft>
              </a:pPr>
              <a:r>
                <a:rPr lang="en-IN" sz="1200">
                  <a:solidFill>
                    <a:srgbClr val="FFFFFF"/>
                  </a:solidFill>
                  <a:effectLst/>
                  <a:latin typeface="Times New Roman" panose="02020603050405020304" pitchFamily="18" charset="0"/>
                  <a:ea typeface="Times New Roman" panose="02020603050405020304" pitchFamily="18" charset="0"/>
                </a:rPr>
                <a:t>Attendance</a:t>
              </a:r>
              <a:endParaRPr lang="en-IN" sz="12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44876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521262" y="939799"/>
            <a:ext cx="8421688" cy="889002"/>
          </a:xfrm>
        </p:spPr>
        <p:txBody>
          <a:bodyPr/>
          <a:lstStyle/>
          <a:p>
            <a:r>
              <a:rPr lang="en-US" dirty="0"/>
              <a:t>Achievements and learnings</a:t>
            </a:r>
          </a:p>
        </p:txBody>
      </p:sp>
      <p:sp>
        <p:nvSpPr>
          <p:cNvPr id="17" name="Text Placeholder 16">
            <a:extLst>
              <a:ext uri="{FF2B5EF4-FFF2-40B4-BE49-F238E27FC236}">
                <a16:creationId xmlns:a16="http://schemas.microsoft.com/office/drawing/2014/main" id="{4A0A0F77-04CF-4C80-85CC-4684BEF7D1D4}"/>
              </a:ext>
            </a:extLst>
          </p:cNvPr>
          <p:cNvSpPr>
            <a:spLocks noGrp="1"/>
          </p:cNvSpPr>
          <p:nvPr>
            <p:ph type="body" idx="13"/>
          </p:nvPr>
        </p:nvSpPr>
        <p:spPr>
          <a:xfrm>
            <a:off x="615820" y="1828801"/>
            <a:ext cx="10468948" cy="4310742"/>
          </a:xfrm>
        </p:spPr>
        <p:txBody>
          <a:bodyPr/>
          <a:lstStyle/>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Through this project I have successfully completed  my first project using Python Face-Recognition library.</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Working in this project has given me a well idea about implementation and working of different library modules like cv2, NumPy etc.</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While working in this project I got to know about how a csv file can be manipulated with the help of different requirements in python.</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Just because of this project I got to know about how we can merge our webcam to a project and use it in real time image processing.</a:t>
            </a:r>
          </a:p>
          <a:p>
            <a:pPr marL="285750" indent="-285750">
              <a:buFont typeface="Arial" panose="020B0604020202020204" pitchFamily="34" charset="0"/>
              <a:buChar char="•"/>
            </a:pPr>
            <a:r>
              <a:rPr lang="en-US" cap="none" dirty="0">
                <a:latin typeface="Calibri" panose="020F0502020204030204" pitchFamily="34" charset="0"/>
                <a:cs typeface="Calibri" panose="020F0502020204030204" pitchFamily="34" charset="0"/>
              </a:rPr>
              <a:t>Apart from all challenges and problem, I learned how working with programming language is fun and enhancing my skills .</a:t>
            </a:r>
          </a:p>
          <a:p>
            <a:pPr marL="285750" indent="-285750">
              <a:buFont typeface="Arial" panose="020B0604020202020204" pitchFamily="34" charset="0"/>
              <a:buChar char="•"/>
            </a:pP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798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781926" y="-152851"/>
            <a:ext cx="8421688" cy="1325563"/>
          </a:xfrm>
        </p:spPr>
        <p:txBody>
          <a:bodyPr/>
          <a:lstStyle/>
          <a:p>
            <a:r>
              <a:rPr lang="en-US" dirty="0"/>
              <a:t>Screenshots of project</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46" name="Picture 45" descr="A screenshot of a video game&#10;&#10;Description automatically generated">
            <a:extLst>
              <a:ext uri="{FF2B5EF4-FFF2-40B4-BE49-F238E27FC236}">
                <a16:creationId xmlns:a16="http://schemas.microsoft.com/office/drawing/2014/main" id="{931D9E31-9855-4A59-ABDF-BBABCBBC8CDF}"/>
              </a:ext>
            </a:extLst>
          </p:cNvPr>
          <p:cNvPicPr>
            <a:picLocks noChangeAspect="1"/>
          </p:cNvPicPr>
          <p:nvPr/>
        </p:nvPicPr>
        <p:blipFill>
          <a:blip r:embed="rId2"/>
          <a:stretch>
            <a:fillRect/>
          </a:stretch>
        </p:blipFill>
        <p:spPr>
          <a:xfrm>
            <a:off x="1483567" y="1050237"/>
            <a:ext cx="10447875" cy="5741982"/>
          </a:xfrm>
          <a:prstGeom prst="rect">
            <a:avLst/>
          </a:prstGeom>
        </p:spPr>
      </p:pic>
    </p:spTree>
    <p:extLst>
      <p:ext uri="{BB962C8B-B14F-4D97-AF65-F5344CB8AC3E}">
        <p14:creationId xmlns:p14="http://schemas.microsoft.com/office/powerpoint/2010/main" val="147768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781926" y="-152851"/>
            <a:ext cx="8421688" cy="1325563"/>
          </a:xfrm>
        </p:spPr>
        <p:txBody>
          <a:bodyPr/>
          <a:lstStyle/>
          <a:p>
            <a:r>
              <a:rPr lang="en-US" dirty="0"/>
              <a:t>Screenshots of project</a:t>
            </a:r>
          </a:p>
        </p:txBody>
      </p:sp>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7" name="Picture Placeholder 6">
            <a:extLst>
              <a:ext uri="{FF2B5EF4-FFF2-40B4-BE49-F238E27FC236}">
                <a16:creationId xmlns:a16="http://schemas.microsoft.com/office/drawing/2014/main" id="{A1C323FA-178C-4C5F-BCC8-366B0B52DE77}"/>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807B390E-06BF-46D4-B3AF-19B40A3D2E15}"/>
              </a:ext>
            </a:extLst>
          </p:cNvPr>
          <p:cNvSpPr>
            <a:spLocks noGrp="1"/>
          </p:cNvSpPr>
          <p:nvPr>
            <p:ph type="pic" sz="quarter" idx="17"/>
          </p:nvPr>
        </p:nvSpPr>
        <p:spPr/>
      </p:sp>
      <p:sp>
        <p:nvSpPr>
          <p:cNvPr id="11" name="Picture Placeholder 10">
            <a:extLst>
              <a:ext uri="{FF2B5EF4-FFF2-40B4-BE49-F238E27FC236}">
                <a16:creationId xmlns:a16="http://schemas.microsoft.com/office/drawing/2014/main" id="{1C8AD88B-1730-400F-B363-27A1FE0A064A}"/>
              </a:ext>
            </a:extLst>
          </p:cNvPr>
          <p:cNvSpPr>
            <a:spLocks noGrp="1"/>
          </p:cNvSpPr>
          <p:nvPr>
            <p:ph type="pic" sz="quarter" idx="15"/>
          </p:nvPr>
        </p:nvSpPr>
        <p:spPr/>
      </p:sp>
      <p:pic>
        <p:nvPicPr>
          <p:cNvPr id="23" name="Picture Placeholder 22" descr="A screenshot of a computer&#10;&#10;Description automatically generated with medium confidence">
            <a:extLst>
              <a:ext uri="{FF2B5EF4-FFF2-40B4-BE49-F238E27FC236}">
                <a16:creationId xmlns:a16="http://schemas.microsoft.com/office/drawing/2014/main" id="{16841ABE-C2B4-49EC-91C9-42DA9C07964F}"/>
              </a:ext>
            </a:extLst>
          </p:cNvPr>
          <p:cNvPicPr>
            <a:picLocks noGrp="1" noChangeAspect="1"/>
          </p:cNvPicPr>
          <p:nvPr>
            <p:ph type="pic" sz="quarter" idx="14"/>
          </p:nvPr>
        </p:nvPicPr>
        <p:blipFill>
          <a:blip r:embed="rId2"/>
          <a:srcRect t="14567" b="14567"/>
          <a:stretch>
            <a:fillRect/>
          </a:stretch>
        </p:blipFill>
        <p:spPr>
          <a:xfrm>
            <a:off x="267550" y="1118454"/>
            <a:ext cx="11656900" cy="4805265"/>
          </a:xfrm>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457978" y="497426"/>
            <a:ext cx="7434601" cy="585788"/>
          </a:xfrm>
        </p:spPr>
        <p:txBody>
          <a:bodyPr>
            <a:normAutofit/>
          </a:bodyPr>
          <a:lstStyle/>
          <a:p>
            <a:r>
              <a:rPr lang="en-US" dirty="0"/>
              <a:t>Problems and challenges faced</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1011187" y="1912663"/>
            <a:ext cx="10829360" cy="1010842"/>
          </a:xfrm>
        </p:spPr>
        <p:txBody>
          <a:bodyPr>
            <a:noAutofit/>
          </a:bodyPr>
          <a:lstStyle/>
          <a:p>
            <a:pPr marL="285750" indent="-285750">
              <a:buFont typeface="Arial" panose="020B0604020202020204" pitchFamily="34" charset="0"/>
              <a:buChar char="•"/>
            </a:pPr>
            <a:r>
              <a:rPr lang="en-US" sz="1600" dirty="0"/>
              <a:t>One of the problems in real-time face recognition is the difficulty to obtain sufficient and suitable images for training and testing purpose. It is hard to obtain in real-time databases with a variety of variables, and it is hard to obtain publicly available databases. </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1011187" y="3030736"/>
            <a:ext cx="10703187" cy="1010842"/>
          </a:xfrm>
        </p:spPr>
        <p:txBody>
          <a:bodyPr>
            <a:normAutofit/>
          </a:bodyPr>
          <a:lstStyle/>
          <a:p>
            <a:pPr marL="285750" indent="-285750">
              <a:buFont typeface="Arial" panose="020B0604020202020204" pitchFamily="34" charset="0"/>
              <a:buChar char="•"/>
            </a:pPr>
            <a:r>
              <a:rPr lang="en-US" sz="1600" dirty="0"/>
              <a:t>Besides, it is very difficult to obtain an open source or the free face recognition software in order to make comparisons. In this proposed approach, PyCharm demo version software is downloaded and implemented in the laptop.</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1011187" y="4041578"/>
            <a:ext cx="10703187" cy="1010842"/>
          </a:xfrm>
        </p:spPr>
        <p:txBody>
          <a:bodyPr>
            <a:normAutofit/>
          </a:bodyPr>
          <a:lstStyle/>
          <a:p>
            <a:pPr marL="285750" indent="-285750">
              <a:buFont typeface="Arial" panose="020B0604020202020204" pitchFamily="34" charset="0"/>
              <a:buChar char="•"/>
            </a:pPr>
            <a:r>
              <a:rPr lang="en-US" sz="1600" dirty="0"/>
              <a:t>The images used in database shouldn’t be of much bigger size, as it will occupy more disk space and comparison of image with real time webcam image using cv2 will be more time taking and resource consuming too.</a:t>
            </a:r>
          </a:p>
        </p:txBody>
      </p:sp>
    </p:spTree>
    <p:extLst>
      <p:ext uri="{BB962C8B-B14F-4D97-AF65-F5344CB8AC3E}">
        <p14:creationId xmlns:p14="http://schemas.microsoft.com/office/powerpoint/2010/main" val="173856168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303</TotalTime>
  <Words>1145</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Tenorite</vt:lpstr>
      <vt:lpstr>Times New Roman</vt:lpstr>
      <vt:lpstr>Monoline</vt:lpstr>
      <vt:lpstr>Face Recognition Based attendance System</vt:lpstr>
      <vt:lpstr>About the Project</vt:lpstr>
      <vt:lpstr>Working of  the project</vt:lpstr>
      <vt:lpstr>Working of  the project</vt:lpstr>
      <vt:lpstr>Aim and objectives</vt:lpstr>
      <vt:lpstr>Achievements and learnings</vt:lpstr>
      <vt:lpstr>Screenshots of project</vt:lpstr>
      <vt:lpstr>Screenshots of project</vt:lpstr>
      <vt:lpstr>Problems and 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dc:title>
  <dc:creator>HIMANSHU CHAND</dc:creator>
  <cp:lastModifiedBy>HIMANSHU CHAND</cp:lastModifiedBy>
  <cp:revision>9</cp:revision>
  <dcterms:created xsi:type="dcterms:W3CDTF">2021-12-25T09:59:29Z</dcterms:created>
  <dcterms:modified xsi:type="dcterms:W3CDTF">2021-12-26T05:02:09Z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