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5"/>
  </p:notesMasterIdLst>
  <p:handoutMasterIdLst>
    <p:handoutMasterId r:id="rId16"/>
  </p:handoutMasterIdLst>
  <p:sldIdLst>
    <p:sldId id="277" r:id="rId5"/>
    <p:sldId id="266" r:id="rId6"/>
    <p:sldId id="297" r:id="rId7"/>
    <p:sldId id="298" r:id="rId8"/>
    <p:sldId id="294" r:id="rId9"/>
    <p:sldId id="296" r:id="rId10"/>
    <p:sldId id="283" r:id="rId11"/>
    <p:sldId id="261" r:id="rId12"/>
    <p:sldId id="264"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26" autoAdjust="0"/>
    <p:restoredTop sz="94660"/>
  </p:normalViewPr>
  <p:slideViewPr>
    <p:cSldViewPr snapToGrid="0">
      <p:cViewPr>
        <p:scale>
          <a:sx n="75" d="100"/>
          <a:sy n="75" d="100"/>
        </p:scale>
        <p:origin x="941" y="216"/>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7/2/2022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7/2/2022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83975" y="388451"/>
            <a:ext cx="7100596" cy="1729597"/>
          </a:xfrm>
        </p:spPr>
        <p:txBody>
          <a:bodyPr>
            <a:normAutofit/>
          </a:bodyPr>
          <a:lstStyle/>
          <a:p>
            <a:pPr algn="ctr"/>
            <a:r>
              <a:rPr lang="en-ZA" sz="4000" dirty="0"/>
              <a:t>Fake News Detection using machine learning</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979715" y="3429000"/>
            <a:ext cx="4637314" cy="1497563"/>
          </a:xfrm>
        </p:spPr>
        <p:txBody>
          <a:bodyPr>
            <a:normAutofit/>
          </a:bodyPr>
          <a:lstStyle/>
          <a:p>
            <a:r>
              <a:rPr lang="en-US" sz="1800" dirty="0"/>
              <a:t>A 6</a:t>
            </a:r>
            <a:r>
              <a:rPr lang="en-US" sz="1800" baseline="30000" dirty="0"/>
              <a:t>th</a:t>
            </a:r>
            <a:r>
              <a:rPr lang="en-US" sz="1800" dirty="0"/>
              <a:t> semester Project By HIMANSHU CHAND</a:t>
            </a:r>
          </a:p>
          <a:p>
            <a:pPr algn="ctr"/>
            <a:r>
              <a:rPr lang="en-US" sz="1800" dirty="0"/>
              <a:t>B.Tech(CSE)/GEHU-DDN/1918375</a:t>
            </a:r>
          </a:p>
        </p:txBody>
      </p:sp>
    </p:spTree>
    <p:extLst>
      <p:ext uri="{BB962C8B-B14F-4D97-AF65-F5344CB8AC3E}">
        <p14:creationId xmlns:p14="http://schemas.microsoft.com/office/powerpoint/2010/main" val="2243494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3865983" y="1214520"/>
            <a:ext cx="5557935" cy="1524735"/>
          </a:xfrm>
        </p:spPr>
        <p:txBody>
          <a:bodyPr/>
          <a:lstStyle/>
          <a:p>
            <a:r>
              <a:rPr lang="en-US" sz="6000"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8692241" y="3792213"/>
            <a:ext cx="3400233" cy="2528215"/>
          </a:xfrm>
        </p:spPr>
        <p:txBody>
          <a:bodyPr>
            <a:normAutofit lnSpcReduction="10000"/>
          </a:bodyPr>
          <a:lstStyle/>
          <a:p>
            <a:r>
              <a:rPr lang="en-US" dirty="0"/>
              <a:t>HIMANSHU CHAND</a:t>
            </a:r>
          </a:p>
          <a:p>
            <a:r>
              <a:rPr lang="en-US" dirty="0"/>
              <a:t>Section-A / section Roll:40</a:t>
            </a:r>
          </a:p>
          <a:p>
            <a:r>
              <a:rPr lang="en-US" dirty="0"/>
              <a:t>Uni Roll no:1918375</a:t>
            </a:r>
          </a:p>
          <a:p>
            <a:r>
              <a:rPr lang="en-US" dirty="0"/>
              <a:t>B.Tech(C.S.E)/ GEHU-DDN</a:t>
            </a:r>
          </a:p>
          <a:p>
            <a:r>
              <a:rPr lang="en-US" dirty="0"/>
              <a:t>+91-8126443582</a:t>
            </a:r>
          </a:p>
          <a:p>
            <a:r>
              <a:rPr lang="en-US" u="sng" dirty="0"/>
              <a:t>himanshuchand38@gmail.com</a:t>
            </a: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639450" y="0"/>
            <a:ext cx="8421688" cy="889002"/>
          </a:xfrm>
        </p:spPr>
        <p:txBody>
          <a:bodyPr/>
          <a:lstStyle/>
          <a:p>
            <a:r>
              <a:rPr lang="en-US" dirty="0"/>
              <a:t>About the Project</a:t>
            </a:r>
          </a:p>
        </p:txBody>
      </p:sp>
      <p:sp>
        <p:nvSpPr>
          <p:cNvPr id="17" name="Text Placeholder 16">
            <a:extLst>
              <a:ext uri="{FF2B5EF4-FFF2-40B4-BE49-F238E27FC236}">
                <a16:creationId xmlns:a16="http://schemas.microsoft.com/office/drawing/2014/main" id="{4A0A0F77-04CF-4C80-85CC-4684BEF7D1D4}"/>
              </a:ext>
            </a:extLst>
          </p:cNvPr>
          <p:cNvSpPr>
            <a:spLocks noGrp="1"/>
          </p:cNvSpPr>
          <p:nvPr>
            <p:ph type="body" idx="13"/>
          </p:nvPr>
        </p:nvSpPr>
        <p:spPr>
          <a:xfrm>
            <a:off x="1205100" y="975361"/>
            <a:ext cx="10468948" cy="3452326"/>
          </a:xfrm>
        </p:spPr>
        <p:txBody>
          <a:bodyPr/>
          <a:lstStyle/>
          <a:p>
            <a:pPr marL="285750" indent="-285750">
              <a:buFont typeface="Arial" panose="020B0604020202020204" pitchFamily="34" charset="0"/>
              <a:buChar char="•"/>
            </a:pPr>
            <a:r>
              <a:rPr lang="en-IN" sz="18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main purpose of this project is to build A Machine Learning Model which can differentiate between fake and real news </a:t>
            </a:r>
            <a:r>
              <a:rPr lang="en-IN" sz="1800" cap="none" dirty="0">
                <a:solidFill>
                  <a:srgbClr val="000000"/>
                </a:solidFill>
                <a:latin typeface="Calibri" panose="020F0502020204030204" pitchFamily="34" charset="0"/>
                <a:ea typeface="Calibri" panose="020F0502020204030204" pitchFamily="34" charset="0"/>
                <a:cs typeface="Calibri" panose="020F0502020204030204" pitchFamily="34" charset="0"/>
              </a:rPr>
              <a:t>with the help of dataset which gets updated frequently</a:t>
            </a:r>
            <a:r>
              <a:rPr lang="en-IN" sz="18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en-IN" sz="18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this project, </a:t>
            </a:r>
            <a:r>
              <a:rPr lang="en-IN" sz="1800" cap="none" dirty="0">
                <a:solidFill>
                  <a:srgbClr val="000000"/>
                </a:solidFill>
                <a:latin typeface="Calibri" panose="020F0502020204030204" pitchFamily="34" charset="0"/>
                <a:ea typeface="Calibri" panose="020F0502020204030204" pitchFamily="34" charset="0"/>
                <a:cs typeface="Calibri" panose="020F0502020204030204" pitchFamily="34" charset="0"/>
              </a:rPr>
              <a:t>news</a:t>
            </a:r>
            <a:r>
              <a:rPr lang="en-IN" sz="18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database consisting of thousands of news will be created to </a:t>
            </a:r>
            <a:r>
              <a:rPr lang="en-IN" sz="1800" cap="none" dirty="0">
                <a:solidFill>
                  <a:srgbClr val="000000"/>
                </a:solidFill>
                <a:latin typeface="Calibri" panose="020F0502020204030204" pitchFamily="34" charset="0"/>
                <a:ea typeface="Calibri" panose="020F0502020204030204" pitchFamily="34" charset="0"/>
                <a:cs typeface="Calibri" panose="020F0502020204030204" pitchFamily="34" charset="0"/>
              </a:rPr>
              <a:t>make  a dataset of good accuracy</a:t>
            </a:r>
            <a:r>
              <a:rPr lang="en-IN" sz="18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After the receiving a dataset it will be pre-pro</a:t>
            </a:r>
            <a:r>
              <a:rPr lang="en-IN" sz="1800" cap="none" dirty="0">
                <a:solidFill>
                  <a:srgbClr val="000000"/>
                </a:solidFill>
                <a:latin typeface="Calibri" panose="020F0502020204030204" pitchFamily="34" charset="0"/>
                <a:ea typeface="Calibri" panose="020F0502020204030204" pitchFamily="34" charset="0"/>
                <a:cs typeface="Calibri" panose="020F0502020204030204" pitchFamily="34" charset="0"/>
              </a:rPr>
              <a:t>cessed to remove stop words and get only unique words from news headline</a:t>
            </a:r>
            <a:r>
              <a:rPr lang="en-IN" sz="18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IN" sz="18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next phase of pre-processing consist of converting textual data into the machine understandabl</a:t>
            </a:r>
            <a:r>
              <a:rPr lang="en-IN" sz="1800" cap="none" dirty="0">
                <a:solidFill>
                  <a:srgbClr val="000000"/>
                </a:solidFill>
                <a:latin typeface="Calibri" panose="020F0502020204030204" pitchFamily="34" charset="0"/>
                <a:ea typeface="Calibri" panose="020F0502020204030204" pitchFamily="34" charset="0"/>
                <a:cs typeface="Calibri" panose="020F0502020204030204" pitchFamily="34" charset="0"/>
              </a:rPr>
              <a:t>e numeric values with the help of Tfidvectorizer() function of sklearn library</a:t>
            </a:r>
            <a:r>
              <a:rPr lang="en-IN" sz="18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en-IN" sz="1800" cap="none" dirty="0">
                <a:solidFill>
                  <a:srgbClr val="000000"/>
                </a:solidFill>
                <a:latin typeface="Calibri" panose="020F0502020204030204" pitchFamily="34" charset="0"/>
                <a:ea typeface="Calibri" panose="020F0502020204030204" pitchFamily="34" charset="0"/>
                <a:cs typeface="Calibri" panose="020F0502020204030204" pitchFamily="34" charset="0"/>
              </a:rPr>
              <a:t>After the pre processing phase the machine is trained with the help of  PassiveAgressiveClassifier Algorithm for given dataset</a:t>
            </a:r>
            <a:r>
              <a:rPr lang="en-IN" sz="18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cap="none" dirty="0">
              <a:latin typeface="Calibri" panose="020F0502020204030204" pitchFamily="34" charset="0"/>
              <a:cs typeface="Calibri" panose="020F0502020204030204" pitchFamily="34" charset="0"/>
            </a:endParaRPr>
          </a:p>
        </p:txBody>
      </p:sp>
      <p:pic>
        <p:nvPicPr>
          <p:cNvPr id="5" name="Picture 4" descr="Timeline&#10;&#10;Description automatically generated">
            <a:extLst>
              <a:ext uri="{FF2B5EF4-FFF2-40B4-BE49-F238E27FC236}">
                <a16:creationId xmlns:a16="http://schemas.microsoft.com/office/drawing/2014/main" id="{1E64E7FA-3B86-A3E5-F287-ECBB45081F53}"/>
              </a:ext>
            </a:extLst>
          </p:cNvPr>
          <p:cNvPicPr>
            <a:picLocks noChangeAspect="1"/>
          </p:cNvPicPr>
          <p:nvPr/>
        </p:nvPicPr>
        <p:blipFill>
          <a:blip r:embed="rId2"/>
          <a:stretch>
            <a:fillRect/>
          </a:stretch>
        </p:blipFill>
        <p:spPr>
          <a:xfrm>
            <a:off x="7687945" y="4330064"/>
            <a:ext cx="4382632" cy="23044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21178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639450" y="-105229"/>
            <a:ext cx="8421688" cy="889002"/>
          </a:xfrm>
        </p:spPr>
        <p:txBody>
          <a:bodyPr/>
          <a:lstStyle/>
          <a:p>
            <a:r>
              <a:rPr lang="en-US" dirty="0"/>
              <a:t>Working of  the project</a:t>
            </a:r>
          </a:p>
        </p:txBody>
      </p:sp>
      <p:sp>
        <p:nvSpPr>
          <p:cNvPr id="3" name="TextBox 2">
            <a:extLst>
              <a:ext uri="{FF2B5EF4-FFF2-40B4-BE49-F238E27FC236}">
                <a16:creationId xmlns:a16="http://schemas.microsoft.com/office/drawing/2014/main" id="{E557B19C-AECF-414C-A4CC-379C22392AD0}"/>
              </a:ext>
            </a:extLst>
          </p:cNvPr>
          <p:cNvSpPr txBox="1"/>
          <p:nvPr/>
        </p:nvSpPr>
        <p:spPr>
          <a:xfrm>
            <a:off x="1536052" y="783773"/>
            <a:ext cx="10067731" cy="6463308"/>
          </a:xfrm>
          <a:prstGeom prst="rect">
            <a:avLst/>
          </a:prstGeom>
          <a:noFill/>
        </p:spPr>
        <p:txBody>
          <a:bodyPr wrap="square" rtlCol="0">
            <a:spAutoFit/>
          </a:bodyPr>
          <a:lstStyle/>
          <a:p>
            <a:r>
              <a:rPr lang="en-IN" b="1" dirty="0">
                <a:solidFill>
                  <a:srgbClr val="000000"/>
                </a:solidFill>
                <a:latin typeface="Calibri" panose="020F0502020204030204" pitchFamily="34" charset="0"/>
                <a:ea typeface="Calibri" panose="020F0502020204030204" pitchFamily="34" charset="0"/>
                <a:cs typeface="Calibri" panose="020F0502020204030204" pitchFamily="34" charset="0"/>
              </a:rPr>
              <a:t>The project works on 3 different steps in order to provide final output</a:t>
            </a:r>
          </a:p>
          <a:p>
            <a:endParaRPr lang="en-IN" sz="1800" b="1"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r>
              <a:rPr lang="en-IN" sz="1800" b="1"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 </a:t>
            </a:r>
            <a:r>
              <a:rPr lang="en-IN" b="1" u="sng" dirty="0">
                <a:solidFill>
                  <a:srgbClr val="000000"/>
                </a:solidFill>
                <a:latin typeface="Calibri" panose="020F0502020204030204" pitchFamily="34" charset="0"/>
                <a:ea typeface="Calibri" panose="020F0502020204030204" pitchFamily="34" charset="0"/>
                <a:cs typeface="Calibri" panose="020F0502020204030204" pitchFamily="34" charset="0"/>
              </a:rPr>
              <a:t>Importing Dataset</a:t>
            </a:r>
            <a:endParaRPr lang="en-IN" sz="1800" b="1" u="sng"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endParaRPr lang="en-US" dirty="0"/>
          </a:p>
          <a:p>
            <a:r>
              <a:rPr lang="en-US" dirty="0">
                <a:latin typeface="Calibri" panose="020F0502020204030204" pitchFamily="34" charset="0"/>
                <a:cs typeface="Calibri" panose="020F0502020204030204" pitchFamily="34" charset="0"/>
              </a:rPr>
              <a:t>To validate a news, firstly we need a big and accurate dataset because the accuracy of our model purely depends on the values presented in the dataset. The two main columns present in dataset are ‘Tittle’ and ‘label’ (FAKE/REAL) of each corresponding tittle. </a:t>
            </a:r>
            <a:endParaRPr lang="en-IN" cap="none" dirty="0">
              <a:latin typeface="Calibri" panose="020F0502020204030204" pitchFamily="34" charset="0"/>
              <a:cs typeface="Calibri" panose="020F0502020204030204" pitchFamily="34" charset="0"/>
            </a:endParaRPr>
          </a:p>
          <a:p>
            <a:endParaRPr lang="en-IN" dirty="0"/>
          </a:p>
          <a:p>
            <a:r>
              <a:rPr lang="en-IN" b="1" dirty="0"/>
              <a:t>2. </a:t>
            </a:r>
            <a:r>
              <a:rPr lang="en-IN" b="1" u="sng" dirty="0"/>
              <a:t>Pre-processing Data</a:t>
            </a:r>
            <a:r>
              <a:rPr lang="en-IN" b="1" dirty="0"/>
              <a:t> </a:t>
            </a:r>
            <a:endParaRPr lang="en-IN" b="1" u="sng" dirty="0"/>
          </a:p>
          <a:p>
            <a:endParaRPr lang="en-IN" b="1" u="sng" dirty="0"/>
          </a:p>
          <a:p>
            <a:r>
              <a:rPr lang="en-US" dirty="0"/>
              <a:t>Once we got our dataset it’s time to remove unnecessary words (stop words) from the each news title. These stop words are commonly used words like ‘the’,’is’,’am’ etc. As they don’t  really add any value to actual news we can safely remove them to make the headline containing the core words  of tittle only. After that textual data is converted to their respective numeric values using Tfidvectorizer() function.</a:t>
            </a:r>
          </a:p>
          <a:p>
            <a:endParaRPr lang="en-US" dirty="0"/>
          </a:p>
          <a:p>
            <a:pPr algn="just"/>
            <a:r>
              <a:rPr lang="en-IN" b="1" dirty="0"/>
              <a:t>3. </a:t>
            </a:r>
            <a:r>
              <a:rPr lang="en-IN" b="1" u="sng" dirty="0"/>
              <a:t>Training the machine</a:t>
            </a:r>
          </a:p>
          <a:p>
            <a:endParaRPr lang="en-IN" b="1" u="sng" dirty="0"/>
          </a:p>
          <a:p>
            <a:r>
              <a:rPr lang="en-US" dirty="0"/>
              <a:t>At last the model is </a:t>
            </a:r>
            <a:r>
              <a:rPr lang="en-US" dirty="0" err="1"/>
              <a:t>tranined</a:t>
            </a:r>
            <a:r>
              <a:rPr lang="en-US" dirty="0"/>
              <a:t> using the pre-processed dataset with </a:t>
            </a:r>
            <a:r>
              <a:rPr lang="en-US" i="1" u="sng" dirty="0"/>
              <a:t>Passive Aggressive Classifier </a:t>
            </a:r>
            <a:r>
              <a:rPr lang="en-US" dirty="0"/>
              <a:t>algorithm. Later on the model is exported using ‘pickle’ python library with .</a:t>
            </a:r>
            <a:r>
              <a:rPr lang="en-US" dirty="0" err="1"/>
              <a:t>pkl</a:t>
            </a:r>
            <a:r>
              <a:rPr lang="en-US" dirty="0"/>
              <a:t> extension.</a:t>
            </a:r>
            <a:endParaRPr lang="en-US" i="1" u="sng" dirty="0"/>
          </a:p>
          <a:p>
            <a:endParaRPr lang="en-US" dirty="0"/>
          </a:p>
          <a:p>
            <a:endParaRPr lang="en-IN" dirty="0"/>
          </a:p>
          <a:p>
            <a:endParaRPr lang="en-IN" b="1" dirty="0"/>
          </a:p>
        </p:txBody>
      </p:sp>
    </p:spTree>
    <p:extLst>
      <p:ext uri="{BB962C8B-B14F-4D97-AF65-F5344CB8AC3E}">
        <p14:creationId xmlns:p14="http://schemas.microsoft.com/office/powerpoint/2010/main" val="123570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639450" y="-105229"/>
            <a:ext cx="8421688" cy="889002"/>
          </a:xfrm>
        </p:spPr>
        <p:txBody>
          <a:bodyPr/>
          <a:lstStyle/>
          <a:p>
            <a:r>
              <a:rPr lang="en-US" dirty="0"/>
              <a:t>Understanding the terms</a:t>
            </a:r>
          </a:p>
        </p:txBody>
      </p:sp>
      <p:sp>
        <p:nvSpPr>
          <p:cNvPr id="3" name="TextBox 2">
            <a:extLst>
              <a:ext uri="{FF2B5EF4-FFF2-40B4-BE49-F238E27FC236}">
                <a16:creationId xmlns:a16="http://schemas.microsoft.com/office/drawing/2014/main" id="{E557B19C-AECF-414C-A4CC-379C22392AD0}"/>
              </a:ext>
            </a:extLst>
          </p:cNvPr>
          <p:cNvSpPr txBox="1"/>
          <p:nvPr/>
        </p:nvSpPr>
        <p:spPr>
          <a:xfrm>
            <a:off x="1250302" y="1007706"/>
            <a:ext cx="10067731" cy="4524315"/>
          </a:xfrm>
          <a:prstGeom prst="rect">
            <a:avLst/>
          </a:prstGeom>
          <a:noFill/>
        </p:spPr>
        <p:txBody>
          <a:bodyPr wrap="square" rtlCol="0">
            <a:spAutoFit/>
          </a:bodyPr>
          <a:lstStyle/>
          <a:p>
            <a:r>
              <a:rPr lang="en-US" b="1" dirty="0"/>
              <a:t>What is a TfidfVectorizer?</a:t>
            </a:r>
          </a:p>
          <a:p>
            <a:r>
              <a:rPr lang="en-US" dirty="0"/>
              <a:t>TF (Term Frequency): The number of times a word appears in a document is its Term Frequency. A higher value means a term appears more often than others, and so, the document is a good match when the term is part of the search terms.</a:t>
            </a:r>
          </a:p>
          <a:p>
            <a:endParaRPr lang="en-US" dirty="0"/>
          </a:p>
          <a:p>
            <a:r>
              <a:rPr lang="en-US" dirty="0"/>
              <a:t>IDF (Inverse Document Frequency): Words that occur many times a document, but also occur many times in many others, may be irrelevant. IDF is a measure of how significant a term is in the entire corpus.</a:t>
            </a:r>
          </a:p>
          <a:p>
            <a:endParaRPr lang="en-US" b="1" dirty="0"/>
          </a:p>
          <a:p>
            <a:r>
              <a:rPr lang="en-US" dirty="0"/>
              <a:t>The TfidfVectorizer converts a collection of raw documents into a matrix of TF-IDF features.</a:t>
            </a:r>
          </a:p>
          <a:p>
            <a:endParaRPr lang="en-US" b="1" dirty="0"/>
          </a:p>
          <a:p>
            <a:r>
              <a:rPr lang="en-US" b="1" dirty="0"/>
              <a:t>What is a PassiveAggressiveClassifier?</a:t>
            </a:r>
          </a:p>
          <a:p>
            <a:r>
              <a:rPr lang="en-US" dirty="0"/>
              <a:t>Passive Aggressive algorithms are online learning algorithms. Such an algorithm remains passive for a correct classification outcome, and turns aggressive in the event of a miscalculation, updating and adjusting. Unlike most other algorithms, it does not converge. Its purpose is to make updates that correct the loss, causing very little change in the norm of the weight vector.</a:t>
            </a:r>
            <a:endParaRPr lang="en-IN" dirty="0"/>
          </a:p>
        </p:txBody>
      </p:sp>
    </p:spTree>
    <p:extLst>
      <p:ext uri="{BB962C8B-B14F-4D97-AF65-F5344CB8AC3E}">
        <p14:creationId xmlns:p14="http://schemas.microsoft.com/office/powerpoint/2010/main" val="2436702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521262" y="939799"/>
            <a:ext cx="8421688" cy="889002"/>
          </a:xfrm>
        </p:spPr>
        <p:txBody>
          <a:bodyPr/>
          <a:lstStyle/>
          <a:p>
            <a:r>
              <a:rPr lang="en-US" dirty="0"/>
              <a:t>Achievements and learnings</a:t>
            </a:r>
          </a:p>
        </p:txBody>
      </p:sp>
      <p:sp>
        <p:nvSpPr>
          <p:cNvPr id="17" name="Text Placeholder 16">
            <a:extLst>
              <a:ext uri="{FF2B5EF4-FFF2-40B4-BE49-F238E27FC236}">
                <a16:creationId xmlns:a16="http://schemas.microsoft.com/office/drawing/2014/main" id="{4A0A0F77-04CF-4C80-85CC-4684BEF7D1D4}"/>
              </a:ext>
            </a:extLst>
          </p:cNvPr>
          <p:cNvSpPr>
            <a:spLocks noGrp="1"/>
          </p:cNvSpPr>
          <p:nvPr>
            <p:ph type="body" idx="13"/>
          </p:nvPr>
        </p:nvSpPr>
        <p:spPr>
          <a:xfrm>
            <a:off x="615820" y="1828801"/>
            <a:ext cx="10468948" cy="4310742"/>
          </a:xfrm>
        </p:spPr>
        <p:txBody>
          <a:bodyPr/>
          <a:lstStyle/>
          <a:p>
            <a:pPr marL="285750" indent="-285750">
              <a:buFont typeface="Arial" panose="020B0604020202020204" pitchFamily="34" charset="0"/>
              <a:buChar char="•"/>
            </a:pPr>
            <a:r>
              <a:rPr lang="en-US" cap="none" dirty="0">
                <a:latin typeface="Calibri" panose="020F0502020204030204" pitchFamily="34" charset="0"/>
                <a:cs typeface="Calibri" panose="020F0502020204030204" pitchFamily="34" charset="0"/>
              </a:rPr>
              <a:t>Through this project I have successfully completed  my first project using Python Passive Aggressive classifier algorithm.</a:t>
            </a:r>
          </a:p>
          <a:p>
            <a:pPr marL="285750" indent="-285750">
              <a:buFont typeface="Arial" panose="020B0604020202020204" pitchFamily="34" charset="0"/>
              <a:buChar char="•"/>
            </a:pPr>
            <a:r>
              <a:rPr lang="en-US" cap="none" dirty="0">
                <a:latin typeface="Calibri" panose="020F0502020204030204" pitchFamily="34" charset="0"/>
                <a:cs typeface="Calibri" panose="020F0502020204030204" pitchFamily="34" charset="0"/>
              </a:rPr>
              <a:t>Working in this project has given me a well idea about implementation and working of different library modules like Pandas, NumPy, Pickle, Tfidfvectorizer etc.</a:t>
            </a:r>
          </a:p>
          <a:p>
            <a:pPr marL="285750" indent="-285750">
              <a:buFont typeface="Arial" panose="020B0604020202020204" pitchFamily="34" charset="0"/>
              <a:buChar char="•"/>
            </a:pPr>
            <a:r>
              <a:rPr lang="en-US" cap="none" dirty="0">
                <a:latin typeface="Calibri" panose="020F0502020204030204" pitchFamily="34" charset="0"/>
                <a:cs typeface="Calibri" panose="020F0502020204030204" pitchFamily="34" charset="0"/>
              </a:rPr>
              <a:t>While working in this project I got to know about how a csv file can be manipulated with the help of different requirements in python.</a:t>
            </a:r>
          </a:p>
          <a:p>
            <a:pPr marL="285750" indent="-285750">
              <a:buFont typeface="Arial" panose="020B0604020202020204" pitchFamily="34" charset="0"/>
              <a:buChar char="•"/>
            </a:pPr>
            <a:r>
              <a:rPr lang="en-US" cap="none" dirty="0">
                <a:latin typeface="Calibri" panose="020F0502020204030204" pitchFamily="34" charset="0"/>
                <a:cs typeface="Calibri" panose="020F0502020204030204" pitchFamily="34" charset="0"/>
              </a:rPr>
              <a:t>Just because of this project I got to know about how we can export our ML model to a external storage and use it in creating responsive website as well.</a:t>
            </a:r>
          </a:p>
          <a:p>
            <a:pPr marL="285750" indent="-285750">
              <a:buFont typeface="Arial" panose="020B0604020202020204" pitchFamily="34" charset="0"/>
              <a:buChar char="•"/>
            </a:pPr>
            <a:r>
              <a:rPr lang="en-US" cap="none" dirty="0">
                <a:latin typeface="Calibri" panose="020F0502020204030204" pitchFamily="34" charset="0"/>
                <a:cs typeface="Calibri" panose="020F0502020204030204" pitchFamily="34" charset="0"/>
              </a:rPr>
              <a:t>Apart from all challenges and problem, I learned how machine learning is enhancing and positively affecting our day to day life.</a:t>
            </a:r>
          </a:p>
          <a:p>
            <a:pPr marL="285750" indent="-285750">
              <a:buFont typeface="Arial" panose="020B0604020202020204" pitchFamily="34" charset="0"/>
              <a:buChar char="•"/>
            </a:pPr>
            <a:endParaRPr lang="en-IN"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87984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781926" y="-152851"/>
            <a:ext cx="8421688" cy="1325563"/>
          </a:xfrm>
        </p:spPr>
        <p:txBody>
          <a:bodyPr/>
          <a:lstStyle/>
          <a:p>
            <a:r>
              <a:rPr lang="en-US" dirty="0"/>
              <a:t>Screenshots of project</a:t>
            </a:r>
          </a:p>
        </p:txBody>
      </p:sp>
      <p:sp>
        <p:nvSpPr>
          <p:cNvPr id="5" name="Slide Number Placeholder 4">
            <a:extLst>
              <a:ext uri="{FF2B5EF4-FFF2-40B4-BE49-F238E27FC236}">
                <a16:creationId xmlns:a16="http://schemas.microsoft.com/office/drawing/2014/main" id="{2E1923C7-5010-4C4F-A932-4BDA0B62A7C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pic>
        <p:nvPicPr>
          <p:cNvPr id="4" name="Picture 3" descr="Text&#10;&#10;Description automatically generated">
            <a:extLst>
              <a:ext uri="{FF2B5EF4-FFF2-40B4-BE49-F238E27FC236}">
                <a16:creationId xmlns:a16="http://schemas.microsoft.com/office/drawing/2014/main" id="{BCC7E0D1-D3F7-2181-5983-EC576E38F084}"/>
              </a:ext>
            </a:extLst>
          </p:cNvPr>
          <p:cNvPicPr>
            <a:picLocks noChangeAspect="1"/>
          </p:cNvPicPr>
          <p:nvPr/>
        </p:nvPicPr>
        <p:blipFill>
          <a:blip r:embed="rId2"/>
          <a:stretch>
            <a:fillRect/>
          </a:stretch>
        </p:blipFill>
        <p:spPr>
          <a:xfrm>
            <a:off x="1315616" y="1136599"/>
            <a:ext cx="9619862" cy="5203858"/>
          </a:xfrm>
          <a:prstGeom prst="rect">
            <a:avLst/>
          </a:prstGeom>
        </p:spPr>
      </p:pic>
    </p:spTree>
    <p:extLst>
      <p:ext uri="{BB962C8B-B14F-4D97-AF65-F5344CB8AC3E}">
        <p14:creationId xmlns:p14="http://schemas.microsoft.com/office/powerpoint/2010/main" val="1477685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781926" y="-152851"/>
            <a:ext cx="8421688" cy="1325563"/>
          </a:xfrm>
        </p:spPr>
        <p:txBody>
          <a:bodyPr/>
          <a:lstStyle/>
          <a:p>
            <a:r>
              <a:rPr lang="en-US" dirty="0"/>
              <a:t>Screenshots of project</a:t>
            </a:r>
          </a:p>
        </p:txBody>
      </p:sp>
      <p:sp>
        <p:nvSpPr>
          <p:cNvPr id="36" name="Text Placeholder 35">
            <a:extLst>
              <a:ext uri="{FF2B5EF4-FFF2-40B4-BE49-F238E27FC236}">
                <a16:creationId xmlns:a16="http://schemas.microsoft.com/office/drawing/2014/main" id="{23BA8AAF-B08B-441B-AAF3-590A568329BF}"/>
              </a:ext>
            </a:extLst>
          </p:cNvPr>
          <p:cNvSpPr>
            <a:spLocks noGrp="1"/>
          </p:cNvSpPr>
          <p:nvPr>
            <p:ph type="body" idx="1"/>
          </p:nvPr>
        </p:nvSpPr>
        <p:spPr>
          <a:xfrm>
            <a:off x="1500168" y="3654378"/>
            <a:ext cx="1828800" cy="343061"/>
          </a:xfrm>
        </p:spPr>
        <p:txBody>
          <a:bodyPr/>
          <a:lstStyle/>
          <a:p>
            <a:r>
              <a:rPr lang="en-US" dirty="0"/>
              <a:t>TAKUMA HAYASHI</a:t>
            </a:r>
          </a:p>
          <a:p>
            <a:endParaRPr lang="en-US" dirty="0"/>
          </a:p>
        </p:txBody>
      </p:sp>
      <p:sp>
        <p:nvSpPr>
          <p:cNvPr id="52" name="Text Placeholder 51">
            <a:extLst>
              <a:ext uri="{FF2B5EF4-FFF2-40B4-BE49-F238E27FC236}">
                <a16:creationId xmlns:a16="http://schemas.microsoft.com/office/drawing/2014/main" id="{E07741A2-243F-4086-945C-BCA1F24E6DB5}"/>
              </a:ext>
            </a:extLst>
          </p:cNvPr>
          <p:cNvSpPr>
            <a:spLocks noGrp="1"/>
          </p:cNvSpPr>
          <p:nvPr>
            <p:ph type="body" idx="21"/>
          </p:nvPr>
        </p:nvSpPr>
        <p:spPr>
          <a:xfrm>
            <a:off x="1390120" y="3782039"/>
            <a:ext cx="2057400" cy="343061"/>
          </a:xfrm>
        </p:spPr>
        <p:txBody>
          <a:bodyPr/>
          <a:lstStyle/>
          <a:p>
            <a:r>
              <a:rPr lang="en-US" dirty="0"/>
              <a:t>President</a:t>
            </a:r>
          </a:p>
        </p:txBody>
      </p:sp>
      <p:sp>
        <p:nvSpPr>
          <p:cNvPr id="49" name="Text Placeholder 48">
            <a:extLst>
              <a:ext uri="{FF2B5EF4-FFF2-40B4-BE49-F238E27FC236}">
                <a16:creationId xmlns:a16="http://schemas.microsoft.com/office/drawing/2014/main" id="{27CB5CB7-B854-4F48-954C-5CF86CC9146D}"/>
              </a:ext>
            </a:extLst>
          </p:cNvPr>
          <p:cNvSpPr>
            <a:spLocks noGrp="1"/>
          </p:cNvSpPr>
          <p:nvPr>
            <p:ph type="body" idx="18"/>
          </p:nvPr>
        </p:nvSpPr>
        <p:spPr>
          <a:xfrm>
            <a:off x="3849262" y="3669060"/>
            <a:ext cx="1828800" cy="343061"/>
          </a:xfrm>
        </p:spPr>
        <p:txBody>
          <a:bodyPr/>
          <a:lstStyle/>
          <a:p>
            <a:r>
              <a:rPr lang="en-US" dirty="0"/>
              <a:t>MIRJAM NILSSON​</a:t>
            </a:r>
          </a:p>
        </p:txBody>
      </p:sp>
      <p:sp>
        <p:nvSpPr>
          <p:cNvPr id="61" name="Text Placeholder 60">
            <a:extLst>
              <a:ext uri="{FF2B5EF4-FFF2-40B4-BE49-F238E27FC236}">
                <a16:creationId xmlns:a16="http://schemas.microsoft.com/office/drawing/2014/main" id="{F1C860E6-FF87-419F-8B26-B8EA4D5F3D3D}"/>
              </a:ext>
            </a:extLst>
          </p:cNvPr>
          <p:cNvSpPr>
            <a:spLocks noGrp="1"/>
          </p:cNvSpPr>
          <p:nvPr>
            <p:ph type="body" idx="22"/>
          </p:nvPr>
        </p:nvSpPr>
        <p:spPr>
          <a:xfrm>
            <a:off x="3739214" y="3796721"/>
            <a:ext cx="2057400" cy="343061"/>
          </a:xfrm>
        </p:spPr>
        <p:txBody>
          <a:bodyPr/>
          <a:lstStyle/>
          <a:p>
            <a:r>
              <a:rPr lang="en-US" dirty="0"/>
              <a:t>Chief Executive Officer</a:t>
            </a:r>
          </a:p>
        </p:txBody>
      </p:sp>
      <p:sp>
        <p:nvSpPr>
          <p:cNvPr id="50" name="Text Placeholder 49">
            <a:extLst>
              <a:ext uri="{FF2B5EF4-FFF2-40B4-BE49-F238E27FC236}">
                <a16:creationId xmlns:a16="http://schemas.microsoft.com/office/drawing/2014/main" id="{540F887C-E8EB-4467-90FE-023D47FFB454}"/>
              </a:ext>
            </a:extLst>
          </p:cNvPr>
          <p:cNvSpPr>
            <a:spLocks noGrp="1"/>
          </p:cNvSpPr>
          <p:nvPr>
            <p:ph type="body" idx="19"/>
          </p:nvPr>
        </p:nvSpPr>
        <p:spPr>
          <a:xfrm>
            <a:off x="6339926" y="3669060"/>
            <a:ext cx="1828800" cy="343061"/>
          </a:xfrm>
        </p:spPr>
        <p:txBody>
          <a:bodyPr/>
          <a:lstStyle/>
          <a:p>
            <a:r>
              <a:rPr lang="en-US" dirty="0"/>
              <a:t>FLORA BERGGREN​</a:t>
            </a:r>
          </a:p>
          <a:p>
            <a:endParaRPr lang="en-US" dirty="0"/>
          </a:p>
        </p:txBody>
      </p:sp>
      <p:sp>
        <p:nvSpPr>
          <p:cNvPr id="62" name="Text Placeholder 61">
            <a:extLst>
              <a:ext uri="{FF2B5EF4-FFF2-40B4-BE49-F238E27FC236}">
                <a16:creationId xmlns:a16="http://schemas.microsoft.com/office/drawing/2014/main" id="{F1AF6C54-9939-432B-BBC2-5E0C0F8B2D8C}"/>
              </a:ext>
            </a:extLst>
          </p:cNvPr>
          <p:cNvSpPr>
            <a:spLocks noGrp="1"/>
          </p:cNvSpPr>
          <p:nvPr>
            <p:ph type="body" idx="23"/>
          </p:nvPr>
        </p:nvSpPr>
        <p:spPr>
          <a:xfrm>
            <a:off x="6217963" y="3796721"/>
            <a:ext cx="2057400" cy="343061"/>
          </a:xfrm>
        </p:spPr>
        <p:txBody>
          <a:bodyPr/>
          <a:lstStyle/>
          <a:p>
            <a:r>
              <a:rPr lang="en-US" dirty="0"/>
              <a:t>Chief Operations Officer</a:t>
            </a:r>
          </a:p>
        </p:txBody>
      </p:sp>
      <p:sp>
        <p:nvSpPr>
          <p:cNvPr id="51" name="Text Placeholder 50">
            <a:extLst>
              <a:ext uri="{FF2B5EF4-FFF2-40B4-BE49-F238E27FC236}">
                <a16:creationId xmlns:a16="http://schemas.microsoft.com/office/drawing/2014/main" id="{C1C77C5B-2A5F-4999-A5BF-F60EA88DE493}"/>
              </a:ext>
            </a:extLst>
          </p:cNvPr>
          <p:cNvSpPr>
            <a:spLocks noGrp="1"/>
          </p:cNvSpPr>
          <p:nvPr>
            <p:ph type="body" idx="20"/>
          </p:nvPr>
        </p:nvSpPr>
        <p:spPr>
          <a:xfrm>
            <a:off x="8759806" y="3654378"/>
            <a:ext cx="1828800" cy="343061"/>
          </a:xfrm>
        </p:spPr>
        <p:txBody>
          <a:bodyPr/>
          <a:lstStyle/>
          <a:p>
            <a:r>
              <a:rPr lang="en-US" dirty="0"/>
              <a:t>RAJESH SANTOSHI</a:t>
            </a:r>
          </a:p>
        </p:txBody>
      </p:sp>
      <p:sp>
        <p:nvSpPr>
          <p:cNvPr id="63" name="Text Placeholder 62">
            <a:extLst>
              <a:ext uri="{FF2B5EF4-FFF2-40B4-BE49-F238E27FC236}">
                <a16:creationId xmlns:a16="http://schemas.microsoft.com/office/drawing/2014/main" id="{41797063-0A46-4FCE-86CB-FC66F997C5F4}"/>
              </a:ext>
            </a:extLst>
          </p:cNvPr>
          <p:cNvSpPr>
            <a:spLocks noGrp="1"/>
          </p:cNvSpPr>
          <p:nvPr>
            <p:ph type="body" idx="24"/>
          </p:nvPr>
        </p:nvSpPr>
        <p:spPr>
          <a:xfrm>
            <a:off x="8634432" y="3782039"/>
            <a:ext cx="2057400" cy="343061"/>
          </a:xfrm>
        </p:spPr>
        <p:txBody>
          <a:bodyPr/>
          <a:lstStyle/>
          <a:p>
            <a:r>
              <a:rPr lang="en-US" dirty="0"/>
              <a:t>VP Marketing</a:t>
            </a:r>
          </a:p>
        </p:txBody>
      </p:sp>
      <p:sp>
        <p:nvSpPr>
          <p:cNvPr id="64" name="Text Placeholder 63">
            <a:extLst>
              <a:ext uri="{FF2B5EF4-FFF2-40B4-BE49-F238E27FC236}">
                <a16:creationId xmlns:a16="http://schemas.microsoft.com/office/drawing/2014/main" id="{3ECD1D6F-7DAE-4DCC-BBB4-CD519379CDF6}"/>
              </a:ext>
            </a:extLst>
          </p:cNvPr>
          <p:cNvSpPr>
            <a:spLocks noGrp="1"/>
          </p:cNvSpPr>
          <p:nvPr>
            <p:ph type="body" idx="25"/>
          </p:nvPr>
        </p:nvSpPr>
        <p:spPr>
          <a:xfrm>
            <a:off x="1500168" y="5513214"/>
            <a:ext cx="1828800" cy="343061"/>
          </a:xfrm>
        </p:spPr>
        <p:txBody>
          <a:bodyPr/>
          <a:lstStyle/>
          <a:p>
            <a:r>
              <a:rPr lang="en-US" dirty="0"/>
              <a:t>GRAHAM BARNES</a:t>
            </a:r>
          </a:p>
          <a:p>
            <a:endParaRPr lang="en-US" dirty="0"/>
          </a:p>
        </p:txBody>
      </p:sp>
      <p:sp>
        <p:nvSpPr>
          <p:cNvPr id="72" name="Text Placeholder 71">
            <a:extLst>
              <a:ext uri="{FF2B5EF4-FFF2-40B4-BE49-F238E27FC236}">
                <a16:creationId xmlns:a16="http://schemas.microsoft.com/office/drawing/2014/main" id="{0420E7B5-7D79-437C-BC6E-11C9C9C73D12}"/>
              </a:ext>
            </a:extLst>
          </p:cNvPr>
          <p:cNvSpPr>
            <a:spLocks noGrp="1"/>
          </p:cNvSpPr>
          <p:nvPr>
            <p:ph type="body" idx="33"/>
          </p:nvPr>
        </p:nvSpPr>
        <p:spPr>
          <a:xfrm>
            <a:off x="1390120" y="5640875"/>
            <a:ext cx="2057400" cy="343061"/>
          </a:xfrm>
        </p:spPr>
        <p:txBody>
          <a:bodyPr/>
          <a:lstStyle/>
          <a:p>
            <a:r>
              <a:rPr lang="en-US" dirty="0"/>
              <a:t>VP Product</a:t>
            </a:r>
          </a:p>
        </p:txBody>
      </p:sp>
      <p:sp>
        <p:nvSpPr>
          <p:cNvPr id="69" name="Text Placeholder 68">
            <a:extLst>
              <a:ext uri="{FF2B5EF4-FFF2-40B4-BE49-F238E27FC236}">
                <a16:creationId xmlns:a16="http://schemas.microsoft.com/office/drawing/2014/main" id="{A5A9CD8D-31A9-4139-87B2-349EA8E14781}"/>
              </a:ext>
            </a:extLst>
          </p:cNvPr>
          <p:cNvSpPr>
            <a:spLocks noGrp="1"/>
          </p:cNvSpPr>
          <p:nvPr>
            <p:ph type="body" idx="30"/>
          </p:nvPr>
        </p:nvSpPr>
        <p:spPr>
          <a:xfrm>
            <a:off x="3849262" y="5527896"/>
            <a:ext cx="1828800" cy="343061"/>
          </a:xfrm>
        </p:spPr>
        <p:txBody>
          <a:bodyPr/>
          <a:lstStyle/>
          <a:p>
            <a:r>
              <a:rPr lang="en-US" dirty="0"/>
              <a:t>ROWAN MURPHY</a:t>
            </a:r>
          </a:p>
          <a:p>
            <a:endParaRPr lang="en-US" dirty="0"/>
          </a:p>
        </p:txBody>
      </p:sp>
      <p:sp>
        <p:nvSpPr>
          <p:cNvPr id="73" name="Text Placeholder 72">
            <a:extLst>
              <a:ext uri="{FF2B5EF4-FFF2-40B4-BE49-F238E27FC236}">
                <a16:creationId xmlns:a16="http://schemas.microsoft.com/office/drawing/2014/main" id="{E1FCDD58-01CD-47CF-AB15-A511E9D3612F}"/>
              </a:ext>
            </a:extLst>
          </p:cNvPr>
          <p:cNvSpPr>
            <a:spLocks noGrp="1"/>
          </p:cNvSpPr>
          <p:nvPr>
            <p:ph type="body" idx="34"/>
          </p:nvPr>
        </p:nvSpPr>
        <p:spPr>
          <a:xfrm>
            <a:off x="3739214" y="5655557"/>
            <a:ext cx="2057400" cy="343061"/>
          </a:xfrm>
        </p:spPr>
        <p:txBody>
          <a:bodyPr/>
          <a:lstStyle/>
          <a:p>
            <a:r>
              <a:rPr lang="en-US" dirty="0"/>
              <a:t>SEO Strategist</a:t>
            </a:r>
          </a:p>
        </p:txBody>
      </p:sp>
      <p:sp>
        <p:nvSpPr>
          <p:cNvPr id="70" name="Text Placeholder 69">
            <a:extLst>
              <a:ext uri="{FF2B5EF4-FFF2-40B4-BE49-F238E27FC236}">
                <a16:creationId xmlns:a16="http://schemas.microsoft.com/office/drawing/2014/main" id="{58753412-8033-48AD-80DF-945C72BC7335}"/>
              </a:ext>
            </a:extLst>
          </p:cNvPr>
          <p:cNvSpPr>
            <a:spLocks noGrp="1"/>
          </p:cNvSpPr>
          <p:nvPr>
            <p:ph type="body" idx="31"/>
          </p:nvPr>
        </p:nvSpPr>
        <p:spPr>
          <a:xfrm>
            <a:off x="6339926" y="5527896"/>
            <a:ext cx="1828800" cy="343061"/>
          </a:xfrm>
        </p:spPr>
        <p:txBody>
          <a:bodyPr/>
          <a:lstStyle/>
          <a:p>
            <a:r>
              <a:rPr lang="en-US" dirty="0"/>
              <a:t>ELIZABETH MOORE</a:t>
            </a:r>
          </a:p>
        </p:txBody>
      </p:sp>
      <p:sp>
        <p:nvSpPr>
          <p:cNvPr id="74" name="Text Placeholder 73">
            <a:extLst>
              <a:ext uri="{FF2B5EF4-FFF2-40B4-BE49-F238E27FC236}">
                <a16:creationId xmlns:a16="http://schemas.microsoft.com/office/drawing/2014/main" id="{2E2604A9-4BB8-4144-914B-DCF4F13DF3DB}"/>
              </a:ext>
            </a:extLst>
          </p:cNvPr>
          <p:cNvSpPr>
            <a:spLocks noGrp="1"/>
          </p:cNvSpPr>
          <p:nvPr>
            <p:ph type="body" idx="35"/>
          </p:nvPr>
        </p:nvSpPr>
        <p:spPr>
          <a:xfrm>
            <a:off x="6229878" y="5655557"/>
            <a:ext cx="2057400" cy="343061"/>
          </a:xfrm>
        </p:spPr>
        <p:txBody>
          <a:bodyPr/>
          <a:lstStyle/>
          <a:p>
            <a:r>
              <a:rPr lang="en-US" dirty="0"/>
              <a:t>Product Designer</a:t>
            </a:r>
          </a:p>
        </p:txBody>
      </p:sp>
      <p:sp>
        <p:nvSpPr>
          <p:cNvPr id="71" name="Text Placeholder 70">
            <a:extLst>
              <a:ext uri="{FF2B5EF4-FFF2-40B4-BE49-F238E27FC236}">
                <a16:creationId xmlns:a16="http://schemas.microsoft.com/office/drawing/2014/main" id="{A45FE9A3-15E0-49FA-B6E5-DB16CD0C2C8F}"/>
              </a:ext>
            </a:extLst>
          </p:cNvPr>
          <p:cNvSpPr>
            <a:spLocks noGrp="1"/>
          </p:cNvSpPr>
          <p:nvPr>
            <p:ph type="body" idx="32"/>
          </p:nvPr>
        </p:nvSpPr>
        <p:spPr>
          <a:xfrm>
            <a:off x="8759806" y="5513214"/>
            <a:ext cx="1828800" cy="343061"/>
          </a:xfrm>
        </p:spPr>
        <p:txBody>
          <a:bodyPr/>
          <a:lstStyle/>
          <a:p>
            <a:r>
              <a:rPr lang="en-US" dirty="0"/>
              <a:t>ROBIN KLINE</a:t>
            </a:r>
          </a:p>
        </p:txBody>
      </p:sp>
      <p:sp>
        <p:nvSpPr>
          <p:cNvPr id="75" name="Text Placeholder 74">
            <a:extLst>
              <a:ext uri="{FF2B5EF4-FFF2-40B4-BE49-F238E27FC236}">
                <a16:creationId xmlns:a16="http://schemas.microsoft.com/office/drawing/2014/main" id="{72076C4D-9688-4C1A-AB51-8F1051A803A9}"/>
              </a:ext>
            </a:extLst>
          </p:cNvPr>
          <p:cNvSpPr>
            <a:spLocks noGrp="1"/>
          </p:cNvSpPr>
          <p:nvPr>
            <p:ph type="body" idx="36"/>
          </p:nvPr>
        </p:nvSpPr>
        <p:spPr>
          <a:xfrm>
            <a:off x="8634432" y="5640875"/>
            <a:ext cx="2057400" cy="343061"/>
          </a:xfrm>
        </p:spPr>
        <p:txBody>
          <a:bodyPr/>
          <a:lstStyle/>
          <a:p>
            <a:r>
              <a:rPr lang="en-US" dirty="0"/>
              <a:t>Content Developer</a:t>
            </a:r>
          </a:p>
        </p:txBody>
      </p:sp>
      <p:pic>
        <p:nvPicPr>
          <p:cNvPr id="16" name="Picture 15" descr="Background pattern&#10;&#10;Description automatically generated">
            <a:extLst>
              <a:ext uri="{FF2B5EF4-FFF2-40B4-BE49-F238E27FC236}">
                <a16:creationId xmlns:a16="http://schemas.microsoft.com/office/drawing/2014/main" id="{CCAD5C08-FB8A-EE3C-3430-D8A6D00D2C8D}"/>
              </a:ext>
            </a:extLst>
          </p:cNvPr>
          <p:cNvPicPr>
            <a:picLocks noChangeAspect="1"/>
          </p:cNvPicPr>
          <p:nvPr/>
        </p:nvPicPr>
        <p:blipFill rotWithShape="1">
          <a:blip r:embed="rId2"/>
          <a:srcRect r="45404"/>
          <a:stretch/>
        </p:blipFill>
        <p:spPr>
          <a:xfrm>
            <a:off x="1165118" y="1263267"/>
            <a:ext cx="10082002" cy="4607690"/>
          </a:xfrm>
          <a:prstGeom prst="rect">
            <a:avLst/>
          </a:prstGeom>
        </p:spPr>
      </p:pic>
    </p:spTree>
    <p:extLst>
      <p:ext uri="{BB962C8B-B14F-4D97-AF65-F5344CB8AC3E}">
        <p14:creationId xmlns:p14="http://schemas.microsoft.com/office/powerpoint/2010/main" val="3396266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2457978" y="497426"/>
            <a:ext cx="7434601" cy="585788"/>
          </a:xfrm>
        </p:spPr>
        <p:txBody>
          <a:bodyPr>
            <a:normAutofit/>
          </a:bodyPr>
          <a:lstStyle/>
          <a:p>
            <a:r>
              <a:rPr lang="en-US" dirty="0"/>
              <a:t>Problems and challenges faced</a:t>
            </a:r>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1011187" y="1912663"/>
            <a:ext cx="10829360" cy="1010842"/>
          </a:xfrm>
        </p:spPr>
        <p:txBody>
          <a:bodyPr>
            <a:noAutofit/>
          </a:bodyPr>
          <a:lstStyle/>
          <a:p>
            <a:pPr marL="285750" indent="-285750">
              <a:buFont typeface="Arial" panose="020B0604020202020204" pitchFamily="34" charset="0"/>
              <a:buChar char="•"/>
            </a:pPr>
            <a:r>
              <a:rPr lang="en-US" sz="1600" dirty="0"/>
              <a:t>One of the problems that I faced was getting an inaccurate dataset. Sometimes there are some news present in dataset which are contradicting one another . The dataset should always have ample amount of data present in order to achieve a good accuracy. </a:t>
            </a:r>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1011187" y="3030736"/>
            <a:ext cx="10703187" cy="1010842"/>
          </a:xfrm>
        </p:spPr>
        <p:txBody>
          <a:bodyPr>
            <a:normAutofit/>
          </a:bodyPr>
          <a:lstStyle/>
          <a:p>
            <a:pPr marL="285750" indent="-285750">
              <a:buFont typeface="Arial" panose="020B0604020202020204" pitchFamily="34" charset="0"/>
              <a:buChar char="•"/>
            </a:pPr>
            <a:r>
              <a:rPr lang="en-US" sz="1600" dirty="0"/>
              <a:t>The news headline used in database shouldn’t be of much bigger size, as it will occupy more disk space and pre-processing of news headline with real time vectorizer will be more time taking and resource consuming too.</a:t>
            </a:r>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1011187" y="4041578"/>
            <a:ext cx="10703187" cy="1010842"/>
          </a:xfrm>
        </p:spPr>
        <p:txBody>
          <a:bodyPr>
            <a:normAutofit/>
          </a:bodyPr>
          <a:lstStyle/>
          <a:p>
            <a:pPr marL="285750" indent="-285750">
              <a:buFont typeface="Arial" panose="020B0604020202020204" pitchFamily="34" charset="0"/>
              <a:buChar char="•"/>
            </a:pPr>
            <a:r>
              <a:rPr lang="en-US" sz="1600" dirty="0"/>
              <a:t>The another big challenge for me was to connect the model to the web UI using a python framework like ‘Flask’. Platforms like ‘</a:t>
            </a:r>
            <a:r>
              <a:rPr lang="en-US" sz="1600" dirty="0" err="1"/>
              <a:t>stackoverflow</a:t>
            </a:r>
            <a:r>
              <a:rPr lang="en-US" sz="1600" dirty="0"/>
              <a:t>’ helped a lot to me in resolving errors while connecting model with the website.</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1738561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4411663" y="401216"/>
            <a:ext cx="5111750" cy="590550"/>
          </a:xfrm>
        </p:spPr>
        <p:txBody>
          <a:bodyPr/>
          <a:lstStyle/>
          <a:p>
            <a:r>
              <a:rPr lang="en-US" dirty="0"/>
              <a:t>conclusion</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614265" y="1474237"/>
            <a:ext cx="8184295" cy="3721456"/>
          </a:xfrm>
        </p:spPr>
        <p:txBody>
          <a:bodyPr vert="horz" lIns="91440" tIns="45720" rIns="91440" bIns="45720" rtlCol="0" anchor="t">
            <a:normAutofit/>
          </a:bodyPr>
          <a:lstStyle/>
          <a:p>
            <a:pPr marL="285750" indent="-285750">
              <a:buFont typeface="Arial" panose="020B0604020202020204" pitchFamily="34" charset="0"/>
              <a:buChar char="•"/>
            </a:pPr>
            <a:r>
              <a:rPr lang="en-US" sz="1800" dirty="0"/>
              <a:t>In this way, a Machine learning algorithm (PassiveAggressiveClassifier) based automated Fake news prediction system is thoroughly described.</a:t>
            </a:r>
          </a:p>
          <a:p>
            <a:pPr marL="285750" indent="-285750">
              <a:buFont typeface="Arial" panose="020B0604020202020204" pitchFamily="34" charset="0"/>
              <a:buChar char="•"/>
            </a:pPr>
            <a:r>
              <a:rPr lang="en-US" sz="1800" dirty="0"/>
              <a:t> The accuracy of this proposed approach is </a:t>
            </a:r>
            <a:r>
              <a:rPr lang="en-US" sz="1800" b="1" dirty="0"/>
              <a:t>94.71%</a:t>
            </a:r>
            <a:endParaRPr lang="en-US" sz="1800" b="1" noProof="1"/>
          </a:p>
          <a:p>
            <a:pPr marL="285750" indent="-285750">
              <a:buFont typeface="Arial" panose="020B0604020202020204" pitchFamily="34" charset="0"/>
              <a:buChar char="•"/>
            </a:pPr>
            <a:r>
              <a:rPr lang="en-US" sz="1800" noProof="1"/>
              <a:t>As a conclusion for analysis, the extraction of Core words and tags could be challenging especially in different languages of news headlines.</a:t>
            </a:r>
          </a:p>
          <a:p>
            <a:pPr marL="285750" indent="-285750">
              <a:buFont typeface="Arial" panose="020B0604020202020204" pitchFamily="34" charset="0"/>
              <a:buChar char="•"/>
            </a:pPr>
            <a:r>
              <a:rPr lang="en-US" sz="1800" noProof="1"/>
              <a:t>The future scope of the project is connecting this methodology to the internet news which gives results even for the test data that is not present in the training data sets. We can even change to some other better  classifier  to classify the data other than PassiveAgressiveClassifier and  Logistic Regression</a:t>
            </a:r>
            <a:endParaRPr lang="en-ZA" sz="1800" noProof="1"/>
          </a:p>
        </p:txBody>
      </p:sp>
    </p:spTree>
    <p:extLst>
      <p:ext uri="{BB962C8B-B14F-4D97-AF65-F5344CB8AC3E}">
        <p14:creationId xmlns:p14="http://schemas.microsoft.com/office/powerpoint/2010/main" val="1346372204"/>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D446390-8521-40A2-A462-EA068123BED9}">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486</TotalTime>
  <Words>972</Words>
  <Application>Microsoft Office PowerPoint</Application>
  <PresentationFormat>Widescreen</PresentationFormat>
  <Paragraphs>74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Tenorite</vt:lpstr>
      <vt:lpstr>Monoline</vt:lpstr>
      <vt:lpstr>Fake News Detection using machine learning</vt:lpstr>
      <vt:lpstr>About the Project</vt:lpstr>
      <vt:lpstr>Working of  the project</vt:lpstr>
      <vt:lpstr>Understanding the terms</vt:lpstr>
      <vt:lpstr>Achievements and learnings</vt:lpstr>
      <vt:lpstr>Screenshots of project</vt:lpstr>
      <vt:lpstr>Screenshots of project</vt:lpstr>
      <vt:lpstr>Problems and challenges faced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Based attendance System</dc:title>
  <dc:creator>HIMANSHU CHAND</dc:creator>
  <cp:lastModifiedBy>HIMANSHU CHAND</cp:lastModifiedBy>
  <cp:revision>11</cp:revision>
  <dcterms:created xsi:type="dcterms:W3CDTF">2021-12-25T09:59:29Z</dcterms:created>
  <dcterms:modified xsi:type="dcterms:W3CDTF">2022-07-02T17:37:54Z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