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vsdx" ContentType="application/vnd.ms-visio.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56" r:id="rId5"/>
    <p:sldId id="257" r:id="rId6"/>
    <p:sldId id="259" r:id="rId7"/>
    <p:sldId id="260" r:id="rId8"/>
    <p:sldId id="266" r:id="rId9"/>
    <p:sldId id="267" r:id="rId10"/>
    <p:sldId id="264" r:id="rId11"/>
    <p:sldId id="265" r:id="rId12"/>
    <p:sldId id="273" r:id="rId13"/>
    <p:sldId id="271" r:id="rId14"/>
    <p:sldId id="272" r:id="rId15"/>
    <p:sldId id="263"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D7F09E-9DD7-C255-10D5-5A68FD04AC70}" v="835" dt="2023-12-08T01:58:10.314"/>
    <p1510:client id="{42F50E8D-8AB0-FFDC-D359-B7F5D7CBFBCB}" v="4" dt="2023-12-08T04:22:28.725"/>
    <p1510:client id="{5270E4CE-B5F2-448F-B0A1-CDCB980C4EDC}" v="14" dt="2023-12-08T15:42:04.634"/>
    <p1510:client id="{65FD59CC-E946-494F-8EF3-4C5AF4F7BC4B}" v="45" dt="2023-12-07T23:39:33.826"/>
    <p1510:client id="{831C9E7E-2C6D-4EFD-A22E-FD8885EF9539}" v="26" dt="2023-12-08T14:18:07.214"/>
    <p1510:client id="{A31BF185-A18A-C7EA-FE4D-2D19980535D0}" v="1" dt="2023-12-08T15:18:30.261"/>
    <p1510:client id="{DEA83FBE-ACF3-B079-2C71-1AE20F5B55AC}" v="455" dt="2023-12-08T06:46:39.377"/>
    <p1510:client id="{E94421F1-F75B-1714-A516-C364DE978CC6}" v="1518" dt="2023-12-08T02:43:25.6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597" autoAdjust="0"/>
  </p:normalViewPr>
  <p:slideViewPr>
    <p:cSldViewPr snapToGrid="0">
      <p:cViewPr varScale="1">
        <p:scale>
          <a:sx n="82" d="100"/>
          <a:sy n="82" d="100"/>
        </p:scale>
        <p:origin x="58"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CF427D-D138-45AB-8475-997C8928C57E}" type="datetimeFigureOut">
              <a:rPr lang="en-CA" smtClean="0"/>
              <a:t>2023-12-08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680FE7-10C9-4E81-BBDC-210A09B3BDD3}" type="slidenum">
              <a:rPr lang="en-CA" smtClean="0"/>
              <a:t>‹#›</a:t>
            </a:fld>
            <a:endParaRPr lang="en-CA"/>
          </a:p>
        </p:txBody>
      </p:sp>
    </p:spTree>
    <p:extLst>
      <p:ext uri="{BB962C8B-B14F-4D97-AF65-F5344CB8AC3E}">
        <p14:creationId xmlns:p14="http://schemas.microsoft.com/office/powerpoint/2010/main" val="1347189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D1D5DB"/>
                </a:solidFill>
                <a:effectLst/>
                <a:latin typeface="Söhne"/>
              </a:rPr>
              <a:t>A Level 0 Data Flow Diagram (DFD) for Lake Ridge Community Hospital (LRCH) would provide an overview of the major processes and data flows within the hospital's information system. At this level, the diagram focuses on high-level processes and their interactions with external entities.</a:t>
            </a:r>
            <a:endParaRPr lang="en-CA" dirty="0"/>
          </a:p>
        </p:txBody>
      </p:sp>
      <p:sp>
        <p:nvSpPr>
          <p:cNvPr id="4" name="Slide Number Placeholder 3"/>
          <p:cNvSpPr>
            <a:spLocks noGrp="1"/>
          </p:cNvSpPr>
          <p:nvPr>
            <p:ph type="sldNum" sz="quarter" idx="5"/>
          </p:nvPr>
        </p:nvSpPr>
        <p:spPr/>
        <p:txBody>
          <a:bodyPr/>
          <a:lstStyle/>
          <a:p>
            <a:fld id="{85680FE7-10C9-4E81-BBDC-210A09B3BDD3}" type="slidenum">
              <a:rPr lang="en-CA" smtClean="0"/>
              <a:t>5</a:t>
            </a:fld>
            <a:endParaRPr lang="en-CA"/>
          </a:p>
        </p:txBody>
      </p:sp>
    </p:spTree>
    <p:extLst>
      <p:ext uri="{BB962C8B-B14F-4D97-AF65-F5344CB8AC3E}">
        <p14:creationId xmlns:p14="http://schemas.microsoft.com/office/powerpoint/2010/main" val="485685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5680FE7-10C9-4E81-BBDC-210A09B3BDD3}" type="slidenum">
              <a:rPr lang="en-CA" smtClean="0"/>
              <a:t>6</a:t>
            </a:fld>
            <a:endParaRPr lang="en-CA"/>
          </a:p>
        </p:txBody>
      </p:sp>
    </p:spTree>
    <p:extLst>
      <p:ext uri="{BB962C8B-B14F-4D97-AF65-F5344CB8AC3E}">
        <p14:creationId xmlns:p14="http://schemas.microsoft.com/office/powerpoint/2010/main" val="9569838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12/8/2023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12/8/2023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12/8/2023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12/8/2023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12/8/2023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partnermd.com/blog/hospital-admitting-privileges" TargetMode="External"/><Relationship Id="rId2" Type="http://schemas.openxmlformats.org/officeDocument/2006/relationships/hyperlink" Target="https://www.smithsonianmag.com/history/when-fresh-air-went-out-fashion-hospitals-180963710/" TargetMode="External"/><Relationship Id="rId1" Type="http://schemas.openxmlformats.org/officeDocument/2006/relationships/slideLayout" Target="../slideLayouts/slideLayout2.xml"/><Relationship Id="rId6" Type="http://schemas.openxmlformats.org/officeDocument/2006/relationships/hyperlink" Target="https://pixabay.com/photos/hallway-hospital-clean-rooms-doors-5979689/" TargetMode="External"/><Relationship Id="rId5" Type="http://schemas.openxmlformats.org/officeDocument/2006/relationships/hyperlink" Target="https://www.geminimedicine.ca/data" TargetMode="External"/><Relationship Id="rId4" Type="http://schemas.openxmlformats.org/officeDocument/2006/relationships/hyperlink" Target="https://www.iconfinder.com/icons/3746511/data_database_healthcare_hospital_medical_records_icon"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package" Target="../embeddings/Microsoft_Visio_Drawing1.vsdx"/><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B695AA2-4B70-477F-AF90-536B720A1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pic>
        <p:nvPicPr>
          <p:cNvPr id="10" name="Picture 9" descr="A building with a sign on it&#10;&#10;Description automatically generated">
            <a:extLst>
              <a:ext uri="{FF2B5EF4-FFF2-40B4-BE49-F238E27FC236}">
                <a16:creationId xmlns:a16="http://schemas.microsoft.com/office/drawing/2014/main" id="{0A3F29CD-59FC-4A0E-5324-4206E5928366}"/>
              </a:ext>
            </a:extLst>
          </p:cNvPr>
          <p:cNvPicPr>
            <a:picLocks noChangeAspect="1"/>
          </p:cNvPicPr>
          <p:nvPr/>
        </p:nvPicPr>
        <p:blipFill rotWithShape="1">
          <a:blip r:embed="rId2">
            <a:alphaModFix amt="40000"/>
          </a:blip>
          <a:srcRect l="1227" r="9884"/>
          <a:stretch/>
        </p:blipFill>
        <p:spPr>
          <a:xfrm>
            <a:off x="20" y="10"/>
            <a:ext cx="12191980" cy="6857990"/>
          </a:xfrm>
          <a:prstGeom prst="rect">
            <a:avLst/>
          </a:prstGeom>
        </p:spPr>
      </p:pic>
      <p:sp>
        <p:nvSpPr>
          <p:cNvPr id="6" name="Title 5">
            <a:extLst>
              <a:ext uri="{FF2B5EF4-FFF2-40B4-BE49-F238E27FC236}">
                <a16:creationId xmlns:a16="http://schemas.microsoft.com/office/drawing/2014/main" id="{CA46DC4A-0ECC-6E70-5FDF-F48F52C5313C}"/>
              </a:ext>
            </a:extLst>
          </p:cNvPr>
          <p:cNvSpPr>
            <a:spLocks noGrp="1"/>
          </p:cNvSpPr>
          <p:nvPr>
            <p:ph type="ctrTitle"/>
          </p:nvPr>
        </p:nvSpPr>
        <p:spPr>
          <a:xfrm>
            <a:off x="983235" y="3703913"/>
            <a:ext cx="10225530" cy="1475013"/>
          </a:xfrm>
        </p:spPr>
        <p:txBody>
          <a:bodyPr>
            <a:normAutofit/>
          </a:bodyPr>
          <a:lstStyle/>
          <a:p>
            <a:pPr algn="ctr"/>
            <a:r>
              <a:rPr lang="en-US" sz="4000">
                <a:solidFill>
                  <a:schemeClr val="tx1"/>
                </a:solidFill>
              </a:rPr>
              <a:t>Lake ridge community hospital (LRCH) advancement proposal</a:t>
            </a:r>
            <a:endParaRPr lang="en-CA" sz="4000">
              <a:solidFill>
                <a:schemeClr val="tx1"/>
              </a:solidFill>
            </a:endParaRPr>
          </a:p>
        </p:txBody>
      </p:sp>
      <p:sp>
        <p:nvSpPr>
          <p:cNvPr id="3" name="Subtitle 2"/>
          <p:cNvSpPr>
            <a:spLocks noGrp="1"/>
          </p:cNvSpPr>
          <p:nvPr>
            <p:ph type="subTitle" idx="1"/>
          </p:nvPr>
        </p:nvSpPr>
        <p:spPr>
          <a:xfrm>
            <a:off x="983235" y="5178926"/>
            <a:ext cx="10225530" cy="590321"/>
          </a:xfrm>
        </p:spPr>
        <p:txBody>
          <a:bodyPr>
            <a:normAutofit/>
          </a:bodyPr>
          <a:lstStyle/>
          <a:p>
            <a:pPr algn="ctr"/>
            <a:r>
              <a:rPr lang="en-US">
                <a:solidFill>
                  <a:schemeClr val="tx1"/>
                </a:solidFill>
              </a:rPr>
              <a:t>Addan </a:t>
            </a:r>
            <a:r>
              <a:rPr lang="en-US" err="1">
                <a:solidFill>
                  <a:schemeClr val="tx1"/>
                </a:solidFill>
              </a:rPr>
              <a:t>zahra</a:t>
            </a:r>
            <a:r>
              <a:rPr lang="en-US">
                <a:solidFill>
                  <a:schemeClr val="tx1"/>
                </a:solidFill>
              </a:rPr>
              <a:t>, </a:t>
            </a:r>
            <a:r>
              <a:rPr lang="en-US" err="1">
                <a:solidFill>
                  <a:schemeClr val="tx1"/>
                </a:solidFill>
              </a:rPr>
              <a:t>neilavan</a:t>
            </a:r>
            <a:r>
              <a:rPr lang="en-US">
                <a:solidFill>
                  <a:schemeClr val="tx1"/>
                </a:solidFill>
              </a:rPr>
              <a:t> </a:t>
            </a:r>
            <a:r>
              <a:rPr lang="en-US" err="1">
                <a:solidFill>
                  <a:schemeClr val="tx1"/>
                </a:solidFill>
                <a:latin typeface="Gill Sans MT"/>
                <a:cs typeface="Arial"/>
              </a:rPr>
              <a:t>Vijayakanthan</a:t>
            </a:r>
            <a:r>
              <a:rPr lang="en-US">
                <a:solidFill>
                  <a:schemeClr val="tx1"/>
                </a:solidFill>
                <a:latin typeface="Gill Sans MT"/>
                <a:cs typeface="Arial"/>
              </a:rPr>
              <a:t>, </a:t>
            </a:r>
            <a:r>
              <a:rPr lang="en-US">
                <a:solidFill>
                  <a:schemeClr val="tx1"/>
                </a:solidFill>
                <a:ea typeface="+mn-lt"/>
                <a:cs typeface="Arial"/>
              </a:rPr>
              <a:t>Manu Sugunakumar, </a:t>
            </a:r>
            <a:r>
              <a:rPr lang="en-US">
                <a:solidFill>
                  <a:schemeClr val="tx1"/>
                </a:solidFill>
                <a:latin typeface="Gill Sans MT"/>
                <a:ea typeface="+mn-lt"/>
                <a:cs typeface="Arial"/>
              </a:rPr>
              <a:t>Himanshu</a:t>
            </a:r>
            <a:endParaRPr lang="en-US">
              <a:solidFill>
                <a:schemeClr val="tx1"/>
              </a:solidFill>
              <a:latin typeface="Gill Sans MT"/>
              <a:cs typeface="Arial"/>
            </a:endParaRPr>
          </a:p>
        </p:txBody>
      </p:sp>
    </p:spTree>
    <p:extLst>
      <p:ext uri="{BB962C8B-B14F-4D97-AF65-F5344CB8AC3E}">
        <p14:creationId xmlns:p14="http://schemas.microsoft.com/office/powerpoint/2010/main" val="4015670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1" name="Rectangle 60">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3" name="Rectangle 62">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5" name="Rectangle 64">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67" name="Rectangle 66">
            <a:extLst>
              <a:ext uri="{FF2B5EF4-FFF2-40B4-BE49-F238E27FC236}">
                <a16:creationId xmlns:a16="http://schemas.microsoft.com/office/drawing/2014/main" id="{36B822CC-7DA9-4417-AA94-64CEB676F0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69" name="Rectangle 68">
            <a:extLst>
              <a:ext uri="{FF2B5EF4-FFF2-40B4-BE49-F238E27FC236}">
                <a16:creationId xmlns:a16="http://schemas.microsoft.com/office/drawing/2014/main" id="{AFA01E88-71CC-4FF3-9E81-51E0C32B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90230"/>
            <a:ext cx="11303626" cy="2020536"/>
          </a:xfrm>
          <a:prstGeom prst="rect">
            <a:avLst/>
          </a:prstGeom>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F5AD2C23-F742-54D0-E277-86C1030A920D}"/>
              </a:ext>
            </a:extLst>
          </p:cNvPr>
          <p:cNvSpPr>
            <a:spLocks noGrp="1"/>
          </p:cNvSpPr>
          <p:nvPr>
            <p:ph type="title"/>
          </p:nvPr>
        </p:nvSpPr>
        <p:spPr>
          <a:xfrm>
            <a:off x="1269072" y="501470"/>
            <a:ext cx="9650714" cy="1336485"/>
          </a:xfrm>
        </p:spPr>
        <p:txBody>
          <a:bodyPr vert="horz" lIns="91440" tIns="45720" rIns="91440" bIns="45720" rtlCol="0" anchor="ctr">
            <a:normAutofit/>
          </a:bodyPr>
          <a:lstStyle/>
          <a:p>
            <a:pPr algn="ctr"/>
            <a:r>
              <a:rPr lang="en-US" sz="4000">
                <a:solidFill>
                  <a:schemeClr val="tx2"/>
                </a:solidFill>
              </a:rPr>
              <a:t>Walk-through of Database </a:t>
            </a:r>
            <a:endParaRPr lang="en-US"/>
          </a:p>
        </p:txBody>
      </p:sp>
    </p:spTree>
    <p:extLst>
      <p:ext uri="{BB962C8B-B14F-4D97-AF65-F5344CB8AC3E}">
        <p14:creationId xmlns:p14="http://schemas.microsoft.com/office/powerpoint/2010/main" val="2998086736"/>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6" name="Rectangle 25">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8" name="Rectangle 27">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0" name="Rectangle 29">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32" name="Rectangle 31">
            <a:extLst>
              <a:ext uri="{FF2B5EF4-FFF2-40B4-BE49-F238E27FC236}">
                <a16:creationId xmlns:a16="http://schemas.microsoft.com/office/drawing/2014/main" id="{B5D795CF-5F70-4821-BB11-0B2B8FCCD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3B1AC31-0B6C-4781-BA06-16BE17F8A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9"/>
            <a:ext cx="7498616"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F5AD2C23-F742-54D0-E277-86C1030A920D}"/>
              </a:ext>
            </a:extLst>
          </p:cNvPr>
          <p:cNvSpPr>
            <a:spLocks noGrp="1"/>
          </p:cNvSpPr>
          <p:nvPr>
            <p:ph type="title"/>
          </p:nvPr>
        </p:nvSpPr>
        <p:spPr>
          <a:xfrm>
            <a:off x="4424327" y="3555161"/>
            <a:ext cx="7158041" cy="2085869"/>
          </a:xfrm>
        </p:spPr>
        <p:txBody>
          <a:bodyPr vert="horz" lIns="91440" tIns="45720" rIns="91440" bIns="45720" rtlCol="0" anchor="b">
            <a:noAutofit/>
          </a:bodyPr>
          <a:lstStyle/>
          <a:p>
            <a:r>
              <a:rPr lang="en-US" sz="6400">
                <a:solidFill>
                  <a:srgbClr val="FFFFFF"/>
                </a:solidFill>
                <a:latin typeface="Gill Sans MT"/>
              </a:rPr>
              <a:t>ROOM UTILIZATION REPORT Demonstration</a:t>
            </a:r>
          </a:p>
        </p:txBody>
      </p:sp>
      <p:pic>
        <p:nvPicPr>
          <p:cNvPr id="21" name="Graphic 20" descr="Teacher">
            <a:extLst>
              <a:ext uri="{FF2B5EF4-FFF2-40B4-BE49-F238E27FC236}">
                <a16:creationId xmlns:a16="http://schemas.microsoft.com/office/drawing/2014/main" id="{B49253B0-C4EE-3E04-D981-1D4C1E94B96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299" y="2010616"/>
            <a:ext cx="3058835" cy="3058835"/>
          </a:xfrm>
          <a:prstGeom prst="rect">
            <a:avLst/>
          </a:prstGeom>
        </p:spPr>
      </p:pic>
    </p:spTree>
    <p:extLst>
      <p:ext uri="{BB962C8B-B14F-4D97-AF65-F5344CB8AC3E}">
        <p14:creationId xmlns:p14="http://schemas.microsoft.com/office/powerpoint/2010/main" val="1735840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D4908-954B-F840-88B6-F081E4711B82}"/>
              </a:ext>
            </a:extLst>
          </p:cNvPr>
          <p:cNvSpPr>
            <a:spLocks noGrp="1"/>
          </p:cNvSpPr>
          <p:nvPr>
            <p:ph type="ctrTitle"/>
          </p:nvPr>
        </p:nvSpPr>
        <p:spPr>
          <a:xfrm>
            <a:off x="599225" y="1643564"/>
            <a:ext cx="10993549" cy="784900"/>
          </a:xfrm>
        </p:spPr>
        <p:txBody>
          <a:bodyPr>
            <a:noAutofit/>
          </a:bodyPr>
          <a:lstStyle/>
          <a:p>
            <a:pPr algn="ctr"/>
            <a:r>
              <a:rPr lang="en-US" sz="7400">
                <a:latin typeface="Söhne"/>
              </a:rPr>
              <a:t>Thank you!</a:t>
            </a:r>
          </a:p>
        </p:txBody>
      </p:sp>
      <p:sp>
        <p:nvSpPr>
          <p:cNvPr id="3" name="Subtitle 2">
            <a:extLst>
              <a:ext uri="{FF2B5EF4-FFF2-40B4-BE49-F238E27FC236}">
                <a16:creationId xmlns:a16="http://schemas.microsoft.com/office/drawing/2014/main" id="{84884C76-83E8-4BCF-C2EA-2D531A1823D3}"/>
              </a:ext>
            </a:extLst>
          </p:cNvPr>
          <p:cNvSpPr>
            <a:spLocks noGrp="1"/>
          </p:cNvSpPr>
          <p:nvPr>
            <p:ph type="subTitle" idx="1"/>
          </p:nvPr>
        </p:nvSpPr>
        <p:spPr>
          <a:xfrm>
            <a:off x="1279816" y="3785905"/>
            <a:ext cx="9728339" cy="590321"/>
          </a:xfrm>
        </p:spPr>
        <p:txBody>
          <a:bodyPr>
            <a:noAutofit/>
          </a:bodyPr>
          <a:lstStyle/>
          <a:p>
            <a:pPr algn="ctr"/>
            <a:r>
              <a:rPr lang="en-US" sz="3200">
                <a:solidFill>
                  <a:schemeClr val="bg1"/>
                </a:solidFill>
                <a:latin typeface="Söhne"/>
              </a:rPr>
              <a:t>We hope you take this into consideration, and it aids in solving your challenges faced at LRCH</a:t>
            </a:r>
          </a:p>
        </p:txBody>
      </p:sp>
    </p:spTree>
    <p:extLst>
      <p:ext uri="{BB962C8B-B14F-4D97-AF65-F5344CB8AC3E}">
        <p14:creationId xmlns:p14="http://schemas.microsoft.com/office/powerpoint/2010/main" val="3499648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4C3CCC-FFD8-ACDE-BB66-201A92D5BF57}"/>
              </a:ext>
            </a:extLst>
          </p:cNvPr>
          <p:cNvSpPr>
            <a:spLocks noGrp="1"/>
          </p:cNvSpPr>
          <p:nvPr>
            <p:ph type="title"/>
          </p:nvPr>
        </p:nvSpPr>
        <p:spPr>
          <a:xfrm>
            <a:off x="2924701" y="699162"/>
            <a:ext cx="6328220" cy="1095560"/>
          </a:xfrm>
        </p:spPr>
        <p:txBody>
          <a:bodyPr anchor="t">
            <a:normAutofit/>
          </a:bodyPr>
          <a:lstStyle/>
          <a:p>
            <a:pPr algn="ctr"/>
            <a:r>
              <a:rPr lang="en-US" sz="4000">
                <a:solidFill>
                  <a:schemeClr val="accent2"/>
                </a:solidFill>
              </a:rPr>
              <a:t>Image sources:</a:t>
            </a:r>
            <a:endParaRPr lang="en-CA" sz="4000">
              <a:solidFill>
                <a:schemeClr val="accent2"/>
              </a:solidFill>
            </a:endParaRPr>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3810CE19-D212-CD84-36B4-092292B489EB}"/>
              </a:ext>
            </a:extLst>
          </p:cNvPr>
          <p:cNvSpPr>
            <a:spLocks noGrp="1"/>
          </p:cNvSpPr>
          <p:nvPr>
            <p:ph idx="1"/>
          </p:nvPr>
        </p:nvSpPr>
        <p:spPr>
          <a:xfrm>
            <a:off x="638701" y="3691147"/>
            <a:ext cx="11029615" cy="3979200"/>
          </a:xfrm>
        </p:spPr>
        <p:txBody>
          <a:bodyPr>
            <a:normAutofit/>
          </a:bodyPr>
          <a:lstStyle/>
          <a:p>
            <a:pPr marL="305435" indent="-305435"/>
            <a:r>
              <a:rPr lang="en-CA" sz="2400">
                <a:solidFill>
                  <a:schemeClr val="accent2">
                    <a:lumMod val="50000"/>
                  </a:schemeClr>
                </a:solidFill>
                <a:hlinkClick r:id="rId2">
                  <a:extLst>
                    <a:ext uri="{A12FA001-AC4F-418D-AE19-62706E023703}">
                      <ahyp:hlinkClr xmlns:ahyp="http://schemas.microsoft.com/office/drawing/2018/hyperlinkcolor" val="tx"/>
                    </a:ext>
                  </a:extLst>
                </a:hlinkClick>
              </a:rPr>
              <a:t>https://www.smithsonianmag.com/history/when-fresh-air-went-out-fashion-hospitals-180963710/</a:t>
            </a:r>
          </a:p>
          <a:p>
            <a:pPr marL="305435" indent="-305435"/>
            <a:r>
              <a:rPr lang="en-CA" sz="2400">
                <a:solidFill>
                  <a:schemeClr val="accent2">
                    <a:lumMod val="50000"/>
                  </a:schemeClr>
                </a:solidFill>
                <a:hlinkClick r:id="rId3">
                  <a:extLst>
                    <a:ext uri="{A12FA001-AC4F-418D-AE19-62706E023703}">
                      <ahyp:hlinkClr xmlns:ahyp="http://schemas.microsoft.com/office/drawing/2018/hyperlinkcolor" val="tx"/>
                    </a:ext>
                  </a:extLst>
                </a:hlinkClick>
              </a:rPr>
              <a:t>https://www.partnermd.com/blog/hospital-admitting-privileges</a:t>
            </a:r>
          </a:p>
          <a:p>
            <a:pPr marL="305435" indent="-305435"/>
            <a:r>
              <a:rPr lang="en-CA" sz="2400">
                <a:solidFill>
                  <a:schemeClr val="accent2">
                    <a:lumMod val="50000"/>
                  </a:schemeClr>
                </a:solidFill>
                <a:hlinkClick r:id="rId4">
                  <a:extLst>
                    <a:ext uri="{A12FA001-AC4F-418D-AE19-62706E023703}">
                      <ahyp:hlinkClr xmlns:ahyp="http://schemas.microsoft.com/office/drawing/2018/hyperlinkcolor" val="tx"/>
                    </a:ext>
                  </a:extLst>
                </a:hlinkClick>
              </a:rPr>
              <a:t>https://www.iconfinder.com/icons/3746511/data_database_healthcare_hospital_medical_records_icon</a:t>
            </a:r>
          </a:p>
          <a:p>
            <a:pPr marL="305435" indent="-305435"/>
            <a:r>
              <a:rPr lang="en-CA" sz="2400">
                <a:solidFill>
                  <a:schemeClr val="accent2">
                    <a:lumMod val="50000"/>
                  </a:schemeClr>
                </a:solidFill>
                <a:hlinkClick r:id="rId5">
                  <a:extLst>
                    <a:ext uri="{A12FA001-AC4F-418D-AE19-62706E023703}">
                      <ahyp:hlinkClr xmlns:ahyp="http://schemas.microsoft.com/office/drawing/2018/hyperlinkcolor" val="tx"/>
                    </a:ext>
                  </a:extLst>
                </a:hlinkClick>
              </a:rPr>
              <a:t>https://www.geminimedicine.ca/data</a:t>
            </a:r>
          </a:p>
          <a:p>
            <a:pPr marL="305435" indent="-305435"/>
            <a:r>
              <a:rPr lang="en-CA" sz="2400">
                <a:solidFill>
                  <a:schemeClr val="accent2">
                    <a:lumMod val="50000"/>
                  </a:schemeClr>
                </a:solidFill>
                <a:ea typeface="+mn-lt"/>
                <a:cs typeface="+mn-lt"/>
                <a:hlinkClick r:id="rId6">
                  <a:extLst>
                    <a:ext uri="{A12FA001-AC4F-418D-AE19-62706E023703}">
                      <ahyp:hlinkClr xmlns:ahyp="http://schemas.microsoft.com/office/drawing/2018/hyperlinkcolor" val="tx"/>
                    </a:ext>
                  </a:extLst>
                </a:hlinkClick>
              </a:rPr>
              <a:t>https://pixabay.com/photos/hallway-hospital-clean-rooms-doors-5979689/</a:t>
            </a:r>
          </a:p>
          <a:p>
            <a:pPr marL="305435" indent="-305435"/>
            <a:endParaRPr lang="en-CA" sz="2400">
              <a:solidFill>
                <a:schemeClr val="accent2">
                  <a:lumMod val="50000"/>
                </a:schemeClr>
              </a:solidFill>
              <a:ea typeface="+mn-lt"/>
              <a:cs typeface="+mn-lt"/>
            </a:endParaRPr>
          </a:p>
          <a:p>
            <a:pPr marL="305435" indent="-305435"/>
            <a:endParaRPr lang="en-CA" sz="2400">
              <a:solidFill>
                <a:schemeClr val="accent2">
                  <a:lumMod val="50000"/>
                </a:schemeClr>
              </a:solidFill>
            </a:endParaRPr>
          </a:p>
          <a:p>
            <a:pPr marL="305435" indent="-305435"/>
            <a:endParaRPr lang="en-CA" sz="2400">
              <a:solidFill>
                <a:schemeClr val="accent2">
                  <a:lumMod val="50000"/>
                </a:schemeClr>
              </a:solidFill>
            </a:endParaRPr>
          </a:p>
          <a:p>
            <a:pPr marL="305435" indent="-305435"/>
            <a:endParaRPr lang="en-CA" sz="2400">
              <a:solidFill>
                <a:schemeClr val="accent2">
                  <a:lumMod val="50000"/>
                </a:schemeClr>
              </a:solidFill>
            </a:endParaRPr>
          </a:p>
          <a:p>
            <a:pPr marL="305435" indent="-305435"/>
            <a:endParaRPr lang="en-CA" sz="2400">
              <a:solidFill>
                <a:schemeClr val="accent2">
                  <a:lumMod val="50000"/>
                </a:schemeClr>
              </a:solidFill>
            </a:endParaRPr>
          </a:p>
          <a:p>
            <a:pPr marL="305435" indent="-305435"/>
            <a:endParaRPr lang="en-CA" sz="2400">
              <a:solidFill>
                <a:schemeClr val="accent2">
                  <a:lumMod val="50000"/>
                </a:schemeClr>
              </a:solidFill>
            </a:endParaRPr>
          </a:p>
          <a:p>
            <a:pPr marL="305435" indent="-305435"/>
            <a:endParaRPr lang="en-CA" sz="2400">
              <a:solidFill>
                <a:schemeClr val="accent2">
                  <a:lumMod val="50000"/>
                </a:schemeClr>
              </a:solidFill>
            </a:endParaRPr>
          </a:p>
        </p:txBody>
      </p:sp>
    </p:spTree>
    <p:extLst>
      <p:ext uri="{BB962C8B-B14F-4D97-AF65-F5344CB8AC3E}">
        <p14:creationId xmlns:p14="http://schemas.microsoft.com/office/powerpoint/2010/main" val="50158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257DC91A-0F5D-1F2C-B8D2-9D63EDFD78A2}"/>
              </a:ext>
            </a:extLst>
          </p:cNvPr>
          <p:cNvSpPr>
            <a:spLocks noGrp="1"/>
          </p:cNvSpPr>
          <p:nvPr>
            <p:ph type="title"/>
          </p:nvPr>
        </p:nvSpPr>
        <p:spPr>
          <a:xfrm>
            <a:off x="764110" y="826346"/>
            <a:ext cx="3171905" cy="1013800"/>
          </a:xfrm>
        </p:spPr>
        <p:txBody>
          <a:bodyPr>
            <a:normAutofit/>
          </a:bodyPr>
          <a:lstStyle/>
          <a:p>
            <a:r>
              <a:rPr lang="en-US" sz="2400">
                <a:solidFill>
                  <a:srgbClr val="FFFFFF"/>
                </a:solidFill>
              </a:rPr>
              <a:t>Introduction</a:t>
            </a:r>
          </a:p>
        </p:txBody>
      </p:sp>
      <p:grpSp>
        <p:nvGrpSpPr>
          <p:cNvPr id="14" name="Group 13">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7" name="Rectangle 16">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3" name="Content Placeholder 2">
            <a:extLst>
              <a:ext uri="{FF2B5EF4-FFF2-40B4-BE49-F238E27FC236}">
                <a16:creationId xmlns:a16="http://schemas.microsoft.com/office/drawing/2014/main" id="{1771BDAA-1D9E-0C98-AEC8-688E87A2E50B}"/>
              </a:ext>
            </a:extLst>
          </p:cNvPr>
          <p:cNvSpPr>
            <a:spLocks noGrp="1"/>
          </p:cNvSpPr>
          <p:nvPr>
            <p:ph idx="1"/>
          </p:nvPr>
        </p:nvSpPr>
        <p:spPr>
          <a:xfrm>
            <a:off x="764110" y="2025697"/>
            <a:ext cx="3033249" cy="4005957"/>
          </a:xfrm>
        </p:spPr>
        <p:txBody>
          <a:bodyPr anchor="t">
            <a:normAutofit lnSpcReduction="10000"/>
          </a:bodyPr>
          <a:lstStyle/>
          <a:p>
            <a:pPr marL="305435" indent="-305435"/>
            <a:r>
              <a:rPr lang="en-US" sz="1900">
                <a:solidFill>
                  <a:srgbClr val="FFFFFF"/>
                </a:solidFill>
              </a:rPr>
              <a:t>Lake Ridge Community Hospital (LRCH) is facing challenges with their existing information systems.</a:t>
            </a:r>
          </a:p>
          <a:p>
            <a:pPr marL="629435" lvl="1" indent="-305435"/>
            <a:r>
              <a:rPr lang="en-US" sz="1700">
                <a:solidFill>
                  <a:srgbClr val="FFFFFF"/>
                </a:solidFill>
              </a:rPr>
              <a:t>They aim to expand its capacity from 100 to 200 beds to accommodate a growing community of nearly 400,000 people.</a:t>
            </a:r>
          </a:p>
          <a:p>
            <a:pPr marL="305435" indent="-305435"/>
            <a:r>
              <a:rPr lang="en-US" sz="1900">
                <a:solidFill>
                  <a:srgbClr val="FFFFFF"/>
                </a:solidFill>
              </a:rPr>
              <a:t>The hospital is divided into two groups, physicians, and administrators.</a:t>
            </a:r>
          </a:p>
          <a:p>
            <a:pPr marL="629435" lvl="1" indent="-305435"/>
            <a:endParaRPr lang="en-US">
              <a:solidFill>
                <a:srgbClr val="FFFFFF"/>
              </a:solidFill>
            </a:endParaRPr>
          </a:p>
        </p:txBody>
      </p:sp>
      <p:pic>
        <p:nvPicPr>
          <p:cNvPr id="5" name="Picture 4" descr="A room with beds and computers&#10;&#10;Description automatically generated">
            <a:extLst>
              <a:ext uri="{FF2B5EF4-FFF2-40B4-BE49-F238E27FC236}">
                <a16:creationId xmlns:a16="http://schemas.microsoft.com/office/drawing/2014/main" id="{48643572-D5BC-5A17-DAB4-F9991EFA2A35}"/>
              </a:ext>
            </a:extLst>
          </p:cNvPr>
          <p:cNvPicPr>
            <a:picLocks noChangeAspect="1"/>
          </p:cNvPicPr>
          <p:nvPr/>
        </p:nvPicPr>
        <p:blipFill>
          <a:blip r:embed="rId2"/>
          <a:stretch>
            <a:fillRect/>
          </a:stretch>
        </p:blipFill>
        <p:spPr>
          <a:xfrm>
            <a:off x="4695453" y="948413"/>
            <a:ext cx="6613200" cy="4959900"/>
          </a:xfrm>
          <a:prstGeom prst="rect">
            <a:avLst/>
          </a:prstGeom>
        </p:spPr>
      </p:pic>
    </p:spTree>
    <p:extLst>
      <p:ext uri="{BB962C8B-B14F-4D97-AF65-F5344CB8AC3E}">
        <p14:creationId xmlns:p14="http://schemas.microsoft.com/office/powerpoint/2010/main" val="3438675064"/>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0B84-0C3A-777E-BDE5-724EF6505D92}"/>
              </a:ext>
            </a:extLst>
          </p:cNvPr>
          <p:cNvSpPr>
            <a:spLocks noGrp="1"/>
          </p:cNvSpPr>
          <p:nvPr>
            <p:ph type="ctrTitle"/>
          </p:nvPr>
        </p:nvSpPr>
        <p:spPr>
          <a:xfrm>
            <a:off x="599227" y="604613"/>
            <a:ext cx="10993549" cy="695827"/>
          </a:xfrm>
        </p:spPr>
        <p:txBody>
          <a:bodyPr/>
          <a:lstStyle/>
          <a:p>
            <a:pPr algn="ctr"/>
            <a:r>
              <a:rPr lang="en-US"/>
              <a:t>The existing challenges</a:t>
            </a:r>
            <a:endParaRPr lang="en-CA"/>
          </a:p>
        </p:txBody>
      </p:sp>
      <p:sp>
        <p:nvSpPr>
          <p:cNvPr id="3" name="Subtitle 2">
            <a:extLst>
              <a:ext uri="{FF2B5EF4-FFF2-40B4-BE49-F238E27FC236}">
                <a16:creationId xmlns:a16="http://schemas.microsoft.com/office/drawing/2014/main" id="{2614F063-1FC5-7ABF-4393-F242696647D2}"/>
              </a:ext>
            </a:extLst>
          </p:cNvPr>
          <p:cNvSpPr>
            <a:spLocks noGrp="1"/>
          </p:cNvSpPr>
          <p:nvPr>
            <p:ph type="subTitle" idx="1"/>
          </p:nvPr>
        </p:nvSpPr>
        <p:spPr>
          <a:xfrm>
            <a:off x="452014" y="1658867"/>
            <a:ext cx="11240634" cy="1317797"/>
          </a:xfrm>
        </p:spPr>
        <p:txBody>
          <a:bodyPr>
            <a:normAutofit fontScale="92500"/>
          </a:bodyPr>
          <a:lstStyle/>
          <a:p>
            <a:pPr algn="ctr"/>
            <a:r>
              <a:rPr lang="en-US" sz="2400" i="0">
                <a:solidFill>
                  <a:schemeClr val="accent1">
                    <a:lumMod val="90000"/>
                    <a:lumOff val="10000"/>
                  </a:schemeClr>
                </a:solidFill>
                <a:effectLst/>
                <a:latin typeface="Söhne"/>
              </a:rPr>
              <a:t>LRCH faces obstacles with current batch-oriented information systems, hindering efficient medical staff support, treatment recommendations, system-wide access speed, cost tracking, and adaptability to changing needs.</a:t>
            </a:r>
            <a:endParaRPr lang="en-CA" sz="2400">
              <a:solidFill>
                <a:schemeClr val="accent1">
                  <a:lumMod val="90000"/>
                  <a:lumOff val="10000"/>
                </a:schemeClr>
              </a:solidFill>
            </a:endParaRPr>
          </a:p>
        </p:txBody>
      </p:sp>
      <p:sp>
        <p:nvSpPr>
          <p:cNvPr id="4" name="TextBox 3">
            <a:extLst>
              <a:ext uri="{FF2B5EF4-FFF2-40B4-BE49-F238E27FC236}">
                <a16:creationId xmlns:a16="http://schemas.microsoft.com/office/drawing/2014/main" id="{8A1C8403-67D9-8747-991C-20FA5E4C56EF}"/>
              </a:ext>
            </a:extLst>
          </p:cNvPr>
          <p:cNvSpPr txBox="1"/>
          <p:nvPr/>
        </p:nvSpPr>
        <p:spPr>
          <a:xfrm>
            <a:off x="1364999" y="3520865"/>
            <a:ext cx="3956703" cy="2554545"/>
          </a:xfrm>
          <a:prstGeom prst="rect">
            <a:avLst/>
          </a:prstGeom>
          <a:noFill/>
        </p:spPr>
        <p:txBody>
          <a:bodyPr wrap="square" rtlCol="0">
            <a:spAutoFit/>
          </a:bodyPr>
          <a:lstStyle/>
          <a:p>
            <a:r>
              <a:rPr lang="en-US" sz="2000">
                <a:solidFill>
                  <a:schemeClr val="bg1"/>
                </a:solidFill>
              </a:rPr>
              <a:t>Key Requirements: </a:t>
            </a:r>
          </a:p>
          <a:p>
            <a:r>
              <a:rPr lang="en-US" sz="2000">
                <a:solidFill>
                  <a:schemeClr val="bg1"/>
                </a:solidFill>
              </a:rPr>
              <a:t>- Patient and physician management </a:t>
            </a:r>
          </a:p>
          <a:p>
            <a:r>
              <a:rPr lang="en-US" sz="2000">
                <a:solidFill>
                  <a:schemeClr val="bg1"/>
                </a:solidFill>
              </a:rPr>
              <a:t>- Physician-patient reporting</a:t>
            </a:r>
          </a:p>
          <a:p>
            <a:r>
              <a:rPr lang="en-US" sz="2000">
                <a:solidFill>
                  <a:schemeClr val="bg1"/>
                </a:solidFill>
              </a:rPr>
              <a:t>- Revenue management</a:t>
            </a:r>
          </a:p>
          <a:p>
            <a:r>
              <a:rPr lang="en-US" sz="2000">
                <a:solidFill>
                  <a:schemeClr val="bg1"/>
                </a:solidFill>
              </a:rPr>
              <a:t>- Room utilization</a:t>
            </a:r>
          </a:p>
          <a:p>
            <a:r>
              <a:rPr lang="en-US" sz="2000">
                <a:solidFill>
                  <a:schemeClr val="bg1"/>
                </a:solidFill>
              </a:rPr>
              <a:t>- Patient billing</a:t>
            </a:r>
          </a:p>
          <a:p>
            <a:r>
              <a:rPr lang="en-US" sz="2000">
                <a:solidFill>
                  <a:schemeClr val="bg1"/>
                </a:solidFill>
              </a:rPr>
              <a:t>- Database design</a:t>
            </a:r>
          </a:p>
          <a:p>
            <a:r>
              <a:rPr lang="en-US" sz="2000">
                <a:solidFill>
                  <a:schemeClr val="bg1"/>
                </a:solidFill>
              </a:rPr>
              <a:t>- Development SQL queries</a:t>
            </a:r>
            <a:endParaRPr lang="en-CA" sz="2000">
              <a:solidFill>
                <a:schemeClr val="bg1"/>
              </a:solidFill>
            </a:endParaRPr>
          </a:p>
        </p:txBody>
      </p:sp>
      <p:pic>
        <p:nvPicPr>
          <p:cNvPr id="1028" name="Picture 4" descr="Data, database, healthcare, hospital, medical, records icon - Download on  Iconfinder">
            <a:extLst>
              <a:ext uri="{FF2B5EF4-FFF2-40B4-BE49-F238E27FC236}">
                <a16:creationId xmlns:a16="http://schemas.microsoft.com/office/drawing/2014/main" id="{30C0565B-0739-ED91-CBA6-693160C41AD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7106629" y="4147231"/>
            <a:ext cx="1530409" cy="1530409"/>
          </a:xfrm>
          <a:prstGeom prst="rect">
            <a:avLst/>
          </a:prstGeom>
          <a:solidFill>
            <a:schemeClr val="accent1"/>
          </a:solidFill>
          <a:ln>
            <a:solidFill>
              <a:schemeClr val="accent1"/>
            </a:solidFill>
          </a:ln>
        </p:spPr>
      </p:pic>
      <p:pic>
        <p:nvPicPr>
          <p:cNvPr id="1030" name="Picture 6" descr="GEMINI Data | Gemini">
            <a:extLst>
              <a:ext uri="{FF2B5EF4-FFF2-40B4-BE49-F238E27FC236}">
                <a16:creationId xmlns:a16="http://schemas.microsoft.com/office/drawing/2014/main" id="{83F89A85-1AA8-9249-7EFD-4524395C0B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0035" y="2574047"/>
            <a:ext cx="4594726" cy="467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777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70130DC-F780-43D2-B26A-92EACD789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E4E4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9242FA-524D-6275-C25B-78B5A5972C1D}"/>
              </a:ext>
            </a:extLst>
          </p:cNvPr>
          <p:cNvSpPr>
            <a:spLocks noGrp="1"/>
          </p:cNvSpPr>
          <p:nvPr>
            <p:ph type="title"/>
          </p:nvPr>
        </p:nvSpPr>
        <p:spPr>
          <a:xfrm>
            <a:off x="581192" y="641653"/>
            <a:ext cx="11029616" cy="1095560"/>
          </a:xfrm>
        </p:spPr>
        <p:txBody>
          <a:bodyPr anchor="t">
            <a:normAutofit/>
          </a:bodyPr>
          <a:lstStyle/>
          <a:p>
            <a:r>
              <a:rPr lang="en-US" sz="5400">
                <a:solidFill>
                  <a:schemeClr val="accent2"/>
                </a:solidFill>
              </a:rPr>
              <a:t>Mission statement</a:t>
            </a:r>
          </a:p>
        </p:txBody>
      </p:sp>
      <p:sp>
        <p:nvSpPr>
          <p:cNvPr id="10" name="Rectangle 9">
            <a:extLst>
              <a:ext uri="{FF2B5EF4-FFF2-40B4-BE49-F238E27FC236}">
                <a16:creationId xmlns:a16="http://schemas.microsoft.com/office/drawing/2014/main" id="{17676E0E-5B44-4166-8EDD-CFDBAC622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457201"/>
            <a:ext cx="11298933"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 name="Content Placeholder 2">
            <a:extLst>
              <a:ext uri="{FF2B5EF4-FFF2-40B4-BE49-F238E27FC236}">
                <a16:creationId xmlns:a16="http://schemas.microsoft.com/office/drawing/2014/main" id="{326AF7D6-22CF-F060-90A1-8E8AF09091B1}"/>
              </a:ext>
            </a:extLst>
          </p:cNvPr>
          <p:cNvSpPr>
            <a:spLocks noGrp="1"/>
          </p:cNvSpPr>
          <p:nvPr>
            <p:ph idx="1"/>
          </p:nvPr>
        </p:nvSpPr>
        <p:spPr>
          <a:xfrm>
            <a:off x="609767" y="2233463"/>
            <a:ext cx="11029615" cy="3979200"/>
          </a:xfrm>
        </p:spPr>
        <p:txBody>
          <a:bodyPr>
            <a:normAutofit/>
          </a:bodyPr>
          <a:lstStyle/>
          <a:p>
            <a:pPr marL="305435" indent="-305435">
              <a:buNone/>
            </a:pPr>
            <a:r>
              <a:rPr lang="en-US" sz="2800">
                <a:solidFill>
                  <a:schemeClr val="accent2">
                    <a:lumMod val="50000"/>
                  </a:schemeClr>
                </a:solidFill>
                <a:latin typeface="Times New Roman"/>
                <a:cs typeface="Times New Roman"/>
              </a:rPr>
              <a:t>“</a:t>
            </a:r>
            <a:r>
              <a:rPr lang="en-US" sz="2800" i="1">
                <a:solidFill>
                  <a:schemeClr val="accent2">
                    <a:lumMod val="50000"/>
                  </a:schemeClr>
                </a:solidFill>
                <a:latin typeface="Times New Roman"/>
                <a:cs typeface="Times New Roman"/>
              </a:rPr>
              <a:t>Our goal in building the database for Lake Ridge Community Hospital is to provide a strong and effective information system that supports the hospital's dedication to excellence, empowers medical staff, and improves patient care. Our mission is to provide a database system that effortlessly combines information from different medical departments while maintaining accuracy, usability, and security</a:t>
            </a:r>
            <a:r>
              <a:rPr lang="en-US" sz="2800">
                <a:solidFill>
                  <a:schemeClr val="accent2">
                    <a:lumMod val="50000"/>
                  </a:schemeClr>
                </a:solidFill>
                <a:latin typeface="Times New Roman"/>
                <a:cs typeface="Times New Roman"/>
              </a:rPr>
              <a:t>.”</a:t>
            </a:r>
            <a:endParaRPr lang="en-US" sz="2800">
              <a:solidFill>
                <a:schemeClr val="accent2">
                  <a:lumMod val="50000"/>
                </a:schemeClr>
              </a:solidFill>
            </a:endParaRPr>
          </a:p>
          <a:p>
            <a:pPr marL="0" indent="0">
              <a:buNone/>
            </a:pPr>
            <a:endParaRPr lang="en-US" sz="2400">
              <a:solidFill>
                <a:schemeClr val="accent2">
                  <a:lumMod val="50000"/>
                </a:schemeClr>
              </a:solidFill>
            </a:endParaRPr>
          </a:p>
        </p:txBody>
      </p:sp>
    </p:spTree>
    <p:extLst>
      <p:ext uri="{BB962C8B-B14F-4D97-AF65-F5344CB8AC3E}">
        <p14:creationId xmlns:p14="http://schemas.microsoft.com/office/powerpoint/2010/main" val="1757838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4" name="Rectangle 13">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6" name="Rectangle 15">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18" name="Rectangle 17">
            <a:extLst>
              <a:ext uri="{FF2B5EF4-FFF2-40B4-BE49-F238E27FC236}">
                <a16:creationId xmlns:a16="http://schemas.microsoft.com/office/drawing/2014/main" id="{DB93146F-62ED-4C59-844C-0935D0FB50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20" name="Rectangle 19">
            <a:extLst>
              <a:ext uri="{FF2B5EF4-FFF2-40B4-BE49-F238E27FC236}">
                <a16:creationId xmlns:a16="http://schemas.microsoft.com/office/drawing/2014/main" id="{BF3D65BA-1C65-40FB-92EF-83951BDC1D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8175"/>
            <a:ext cx="12191999" cy="62198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0EBE8DCB-FA84-CBC2-9B9E-8C8328C0ABB1}"/>
              </a:ext>
            </a:extLst>
          </p:cNvPr>
          <p:cNvPicPr>
            <a:picLocks noChangeAspect="1"/>
          </p:cNvPicPr>
          <p:nvPr/>
        </p:nvPicPr>
        <p:blipFill>
          <a:blip r:embed="rId3"/>
          <a:stretch>
            <a:fillRect/>
          </a:stretch>
        </p:blipFill>
        <p:spPr>
          <a:xfrm>
            <a:off x="1011727" y="715827"/>
            <a:ext cx="6464550" cy="6111933"/>
          </a:xfrm>
          <a:prstGeom prst="rect">
            <a:avLst/>
          </a:prstGeom>
        </p:spPr>
      </p:pic>
      <p:sp>
        <p:nvSpPr>
          <p:cNvPr id="22" name="Rectangle 21">
            <a:extLst>
              <a:ext uri="{FF2B5EF4-FFF2-40B4-BE49-F238E27FC236}">
                <a16:creationId xmlns:a16="http://schemas.microsoft.com/office/drawing/2014/main" id="{ADF52CCA-FCDD-49A0-BFFC-3BD41F1B82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 name="Title 1">
            <a:extLst>
              <a:ext uri="{FF2B5EF4-FFF2-40B4-BE49-F238E27FC236}">
                <a16:creationId xmlns:a16="http://schemas.microsoft.com/office/drawing/2014/main" id="{2A3DEA11-57EB-30DD-AE53-2EEAD057A99E}"/>
              </a:ext>
            </a:extLst>
          </p:cNvPr>
          <p:cNvSpPr>
            <a:spLocks noGrp="1"/>
          </p:cNvSpPr>
          <p:nvPr>
            <p:ph type="title"/>
          </p:nvPr>
        </p:nvSpPr>
        <p:spPr>
          <a:xfrm>
            <a:off x="8296275" y="1419225"/>
            <a:ext cx="3081576" cy="2085869"/>
          </a:xfrm>
        </p:spPr>
        <p:txBody>
          <a:bodyPr vert="horz" lIns="91440" tIns="45720" rIns="91440" bIns="45720" rtlCol="0" anchor="b">
            <a:normAutofit/>
          </a:bodyPr>
          <a:lstStyle/>
          <a:p>
            <a:r>
              <a:rPr lang="en-US" sz="3600">
                <a:solidFill>
                  <a:srgbClr val="FFFFFF"/>
                </a:solidFill>
              </a:rPr>
              <a:t>LEVEL 0 DATA-FLOW DIAGRAM</a:t>
            </a:r>
          </a:p>
        </p:txBody>
      </p:sp>
    </p:spTree>
    <p:extLst>
      <p:ext uri="{BB962C8B-B14F-4D97-AF65-F5344CB8AC3E}">
        <p14:creationId xmlns:p14="http://schemas.microsoft.com/office/powerpoint/2010/main" val="312387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7" name="Rectangle 66">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69" name="Rectangle 68">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71" name="Rectangle 70">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73" name="Rectangle 72">
            <a:extLst>
              <a:ext uri="{FF2B5EF4-FFF2-40B4-BE49-F238E27FC236}">
                <a16:creationId xmlns:a16="http://schemas.microsoft.com/office/drawing/2014/main" id="{4B526CBF-0AA4-49A9-B305-EE0AF3AF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5" name="Group 74">
            <a:extLst>
              <a:ext uri="{FF2B5EF4-FFF2-40B4-BE49-F238E27FC236}">
                <a16:creationId xmlns:a16="http://schemas.microsoft.com/office/drawing/2014/main" id="{CC8B5139-02E6-4DEA-9CCE-962CAF0AF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76" name="Rectangle 75">
              <a:extLst>
                <a:ext uri="{FF2B5EF4-FFF2-40B4-BE49-F238E27FC236}">
                  <a16:creationId xmlns:a16="http://schemas.microsoft.com/office/drawing/2014/main" id="{C0470BC0-AB0D-4A03-B4F1-5DDA9A31C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77" name="Rectangle 76">
              <a:extLst>
                <a:ext uri="{FF2B5EF4-FFF2-40B4-BE49-F238E27FC236}">
                  <a16:creationId xmlns:a16="http://schemas.microsoft.com/office/drawing/2014/main" id="{724A08B2-EC2C-4641-81BE-FE8B068B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grpSp>
      <p:sp>
        <p:nvSpPr>
          <p:cNvPr id="2" name="Title 1">
            <a:extLst>
              <a:ext uri="{FF2B5EF4-FFF2-40B4-BE49-F238E27FC236}">
                <a16:creationId xmlns:a16="http://schemas.microsoft.com/office/drawing/2014/main" id="{2A3DEA11-57EB-30DD-AE53-2EEAD057A99E}"/>
              </a:ext>
            </a:extLst>
          </p:cNvPr>
          <p:cNvSpPr>
            <a:spLocks noGrp="1"/>
          </p:cNvSpPr>
          <p:nvPr>
            <p:ph type="title"/>
          </p:nvPr>
        </p:nvSpPr>
        <p:spPr>
          <a:xfrm>
            <a:off x="583101" y="1394488"/>
            <a:ext cx="3412067" cy="2029870"/>
          </a:xfrm>
        </p:spPr>
        <p:txBody>
          <a:bodyPr vert="horz" lIns="91440" tIns="45720" rIns="91440" bIns="45720" rtlCol="0" anchor="b">
            <a:normAutofit/>
          </a:bodyPr>
          <a:lstStyle/>
          <a:p>
            <a:r>
              <a:rPr lang="en-US" sz="3600">
                <a:solidFill>
                  <a:srgbClr val="FFFFFF"/>
                </a:solidFill>
              </a:rPr>
              <a:t>LEVEL 1 DATA-FLOW DIAGRAM</a:t>
            </a:r>
          </a:p>
        </p:txBody>
      </p:sp>
      <p:sp>
        <p:nvSpPr>
          <p:cNvPr id="3" name="Rectangle 2">
            <a:extLst>
              <a:ext uri="{FF2B5EF4-FFF2-40B4-BE49-F238E27FC236}">
                <a16:creationId xmlns:a16="http://schemas.microsoft.com/office/drawing/2014/main" id="{67181BD0-6406-BC79-8FFF-65EFAA10C774}"/>
              </a:ext>
            </a:extLst>
          </p:cNvPr>
          <p:cNvSpPr>
            <a:spLocks noChangeArrowheads="1"/>
          </p:cNvSpPr>
          <p:nvPr/>
        </p:nvSpPr>
        <p:spPr bwMode="auto">
          <a:xfrm>
            <a:off x="3344031" y="0"/>
            <a:ext cx="1621653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CA"/>
          </a:p>
        </p:txBody>
      </p:sp>
      <p:sp>
        <p:nvSpPr>
          <p:cNvPr id="5" name="Rectangle 2">
            <a:extLst>
              <a:ext uri="{FF2B5EF4-FFF2-40B4-BE49-F238E27FC236}">
                <a16:creationId xmlns:a16="http://schemas.microsoft.com/office/drawing/2014/main" id="{441DD255-8BCE-908B-5B62-60BD690956A2}"/>
              </a:ext>
            </a:extLst>
          </p:cNvPr>
          <p:cNvSpPr>
            <a:spLocks noChangeArrowheads="1"/>
          </p:cNvSpPr>
          <p:nvPr/>
        </p:nvSpPr>
        <p:spPr bwMode="auto">
          <a:xfrm flipV="1">
            <a:off x="5957230" y="-1745274"/>
            <a:ext cx="871113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CA"/>
          </a:p>
        </p:txBody>
      </p:sp>
      <p:graphicFrame>
        <p:nvGraphicFramePr>
          <p:cNvPr id="6" name="Object 5">
            <a:extLst>
              <a:ext uri="{FF2B5EF4-FFF2-40B4-BE49-F238E27FC236}">
                <a16:creationId xmlns:a16="http://schemas.microsoft.com/office/drawing/2014/main" id="{9B65A22B-4173-2A6F-AF1A-31543D48C6FB}"/>
              </a:ext>
            </a:extLst>
          </p:cNvPr>
          <p:cNvGraphicFramePr>
            <a:graphicFrameLocks noChangeAspect="1"/>
          </p:cNvGraphicFramePr>
          <p:nvPr>
            <p:extLst>
              <p:ext uri="{D42A27DB-BD31-4B8C-83A1-F6EECF244321}">
                <p14:modId xmlns:p14="http://schemas.microsoft.com/office/powerpoint/2010/main" val="3084359558"/>
              </p:ext>
            </p:extLst>
          </p:nvPr>
        </p:nvGraphicFramePr>
        <p:xfrm>
          <a:off x="5957231" y="467435"/>
          <a:ext cx="4241006" cy="5537467"/>
        </p:xfrm>
        <a:graphic>
          <a:graphicData uri="http://schemas.openxmlformats.org/presentationml/2006/ole">
            <mc:AlternateContent xmlns:mc="http://schemas.openxmlformats.org/markup-compatibility/2006">
              <mc:Choice xmlns:v="urn:schemas-microsoft-com:vml" Requires="v">
                <p:oleObj name="Visio" r:id="rId3" imgW="7581865" imgH="9898003" progId="Visio.Drawing.15">
                  <p:embed/>
                </p:oleObj>
              </mc:Choice>
              <mc:Fallback>
                <p:oleObj name="Visio" r:id="rId3" imgW="7581865" imgH="9898003"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7231" y="467435"/>
                        <a:ext cx="4241006" cy="5537467"/>
                      </a:xfrm>
                      <a:prstGeom prst="rect">
                        <a:avLst/>
                      </a:prstGeom>
                      <a:noFill/>
                    </p:spPr>
                  </p:pic>
                </p:oleObj>
              </mc:Fallback>
            </mc:AlternateContent>
          </a:graphicData>
        </a:graphic>
      </p:graphicFrame>
    </p:spTree>
    <p:extLst>
      <p:ext uri="{BB962C8B-B14F-4D97-AF65-F5344CB8AC3E}">
        <p14:creationId xmlns:p14="http://schemas.microsoft.com/office/powerpoint/2010/main" val="3375265599"/>
      </p:ext>
    </p:extLst>
  </p:cSld>
  <p:clrMapOvr>
    <a:masterClrMapping/>
  </p:clrMapOvr>
  <mc:AlternateContent xmlns:mc="http://schemas.openxmlformats.org/markup-compatibility/2006">
    <mc:Choice xmlns:p14="http://schemas.microsoft.com/office/powerpoint/2010/main" Requires="p14">
      <p:transition spd="slow" p14:dur="2000" advClick="0"/>
    </mc:Choice>
    <mc:Fallback>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DEA11-57EB-30DD-AE53-2EEAD057A99E}"/>
              </a:ext>
            </a:extLst>
          </p:cNvPr>
          <p:cNvSpPr>
            <a:spLocks noGrp="1"/>
          </p:cNvSpPr>
          <p:nvPr>
            <p:ph type="title"/>
          </p:nvPr>
        </p:nvSpPr>
        <p:spPr/>
        <p:txBody>
          <a:bodyPr>
            <a:normAutofit/>
          </a:bodyPr>
          <a:lstStyle/>
          <a:p>
            <a:r>
              <a:rPr lang="en-US" sz="4000"/>
              <a:t>Functional requirements</a:t>
            </a:r>
          </a:p>
        </p:txBody>
      </p:sp>
      <p:sp>
        <p:nvSpPr>
          <p:cNvPr id="7" name="TextBox 6">
            <a:extLst>
              <a:ext uri="{FF2B5EF4-FFF2-40B4-BE49-F238E27FC236}">
                <a16:creationId xmlns:a16="http://schemas.microsoft.com/office/drawing/2014/main" id="{C66BCC80-C9E2-393E-0B39-D47C42132C00}"/>
              </a:ext>
            </a:extLst>
          </p:cNvPr>
          <p:cNvSpPr txBox="1"/>
          <p:nvPr/>
        </p:nvSpPr>
        <p:spPr>
          <a:xfrm>
            <a:off x="583884" y="2095499"/>
            <a:ext cx="5607365"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solidFill>
                  <a:schemeClr val="accent1">
                    <a:lumMod val="90000"/>
                    <a:lumOff val="10000"/>
                  </a:schemeClr>
                </a:solidFill>
                <a:latin typeface="Gill Sans MT"/>
              </a:rPr>
              <a:t>- Data Input and Modification</a:t>
            </a:r>
          </a:p>
          <a:p>
            <a:r>
              <a:rPr lang="en-US" sz="2800">
                <a:solidFill>
                  <a:schemeClr val="accent1">
                    <a:lumMod val="90000"/>
                    <a:lumOff val="10000"/>
                  </a:schemeClr>
                </a:solidFill>
                <a:latin typeface="Gill Sans MT"/>
              </a:rPr>
              <a:t>- Data Amendments and History</a:t>
            </a:r>
          </a:p>
          <a:p>
            <a:r>
              <a:rPr lang="en-US" sz="2800">
                <a:solidFill>
                  <a:schemeClr val="accent1">
                    <a:lumMod val="90000"/>
                    <a:lumOff val="10000"/>
                  </a:schemeClr>
                </a:solidFill>
                <a:latin typeface="Gill Sans MT"/>
              </a:rPr>
              <a:t>- Physician Database</a:t>
            </a:r>
          </a:p>
          <a:p>
            <a:r>
              <a:rPr lang="en-US" sz="2800">
                <a:solidFill>
                  <a:schemeClr val="accent1">
                    <a:lumMod val="90000"/>
                    <a:lumOff val="10000"/>
                  </a:schemeClr>
                </a:solidFill>
                <a:latin typeface="Gill Sans MT"/>
              </a:rPr>
              <a:t>- Patient-Physician Association</a:t>
            </a:r>
          </a:p>
          <a:p>
            <a:r>
              <a:rPr lang="en-US" sz="2800">
                <a:solidFill>
                  <a:schemeClr val="accent1">
                    <a:lumMod val="90000"/>
                    <a:lumOff val="10000"/>
                  </a:schemeClr>
                </a:solidFill>
                <a:latin typeface="Gill Sans MT"/>
              </a:rPr>
              <a:t>- Customized Daily Reports</a:t>
            </a:r>
          </a:p>
          <a:p>
            <a:r>
              <a:rPr lang="en-US" sz="2800">
                <a:solidFill>
                  <a:schemeClr val="accent1">
                    <a:lumMod val="90000"/>
                    <a:lumOff val="10000"/>
                  </a:schemeClr>
                </a:solidFill>
                <a:latin typeface="Gill Sans MT"/>
              </a:rPr>
              <a:t>- Patient Specifics </a:t>
            </a:r>
          </a:p>
          <a:p>
            <a:r>
              <a:rPr lang="en-US" sz="2800">
                <a:solidFill>
                  <a:schemeClr val="accent1">
                    <a:lumMod val="90000"/>
                    <a:lumOff val="10000"/>
                  </a:schemeClr>
                </a:solidFill>
                <a:latin typeface="Gill Sans MT"/>
              </a:rPr>
              <a:t>- Reporting and Recording</a:t>
            </a:r>
          </a:p>
          <a:p>
            <a:r>
              <a:rPr lang="en-US" sz="2800">
                <a:solidFill>
                  <a:schemeClr val="accent1">
                    <a:lumMod val="90000"/>
                    <a:lumOff val="10000"/>
                  </a:schemeClr>
                </a:solidFill>
                <a:latin typeface="Gill Sans MT"/>
              </a:rPr>
              <a:t>- Prescription Records</a:t>
            </a:r>
          </a:p>
          <a:p>
            <a:r>
              <a:rPr lang="en-US" sz="2800">
                <a:solidFill>
                  <a:schemeClr val="accent1">
                    <a:lumMod val="90000"/>
                    <a:lumOff val="10000"/>
                  </a:schemeClr>
                </a:solidFill>
                <a:latin typeface="Gill Sans MT"/>
              </a:rPr>
              <a:t>- Transaction Records</a:t>
            </a:r>
          </a:p>
          <a:p>
            <a:r>
              <a:rPr lang="en-US" sz="2800">
                <a:solidFill>
                  <a:schemeClr val="accent1">
                    <a:lumMod val="90000"/>
                    <a:lumOff val="10000"/>
                  </a:schemeClr>
                </a:solidFill>
                <a:latin typeface="Gill Sans MT"/>
              </a:rPr>
              <a:t>- Revenue Monitoring</a:t>
            </a:r>
          </a:p>
          <a:p>
            <a:pPr marL="285750" indent="-285750">
              <a:buFont typeface="Calibri"/>
              <a:buChar char="-"/>
            </a:pPr>
            <a:endParaRPr lang="en-US">
              <a:latin typeface="Gill Sans MT"/>
            </a:endParaRPr>
          </a:p>
        </p:txBody>
      </p:sp>
      <p:sp>
        <p:nvSpPr>
          <p:cNvPr id="8" name="TextBox 7">
            <a:extLst>
              <a:ext uri="{FF2B5EF4-FFF2-40B4-BE49-F238E27FC236}">
                <a16:creationId xmlns:a16="http://schemas.microsoft.com/office/drawing/2014/main" id="{9DBF327B-CB7E-7196-3AFA-E5122782EB43}"/>
              </a:ext>
            </a:extLst>
          </p:cNvPr>
          <p:cNvSpPr txBox="1"/>
          <p:nvPr/>
        </p:nvSpPr>
        <p:spPr>
          <a:xfrm>
            <a:off x="5801954" y="1922821"/>
            <a:ext cx="5997120"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Calibri"/>
              <a:buChar char="-"/>
            </a:pPr>
            <a:r>
              <a:rPr lang="en-US" sz="2800">
                <a:solidFill>
                  <a:schemeClr val="accent1">
                    <a:lumMod val="90000"/>
                    <a:lumOff val="10000"/>
                  </a:schemeClr>
                </a:solidFill>
                <a:latin typeface="Gill Sans MT"/>
                <a:cs typeface="Arial"/>
              </a:rPr>
              <a:t>Bed and Room Status</a:t>
            </a:r>
          </a:p>
          <a:p>
            <a:pPr marL="342900" indent="-342900">
              <a:buFont typeface="Calibri"/>
              <a:buChar char="-"/>
            </a:pPr>
            <a:r>
              <a:rPr lang="en-US" sz="2800">
                <a:solidFill>
                  <a:schemeClr val="accent1">
                    <a:lumMod val="90000"/>
                    <a:lumOff val="10000"/>
                  </a:schemeClr>
                </a:solidFill>
                <a:latin typeface="Gill Sans MT"/>
                <a:cs typeface="Arial"/>
              </a:rPr>
              <a:t>Weekly Financial Report</a:t>
            </a:r>
          </a:p>
          <a:p>
            <a:pPr marL="342900" indent="-342900">
              <a:buFont typeface="Calibri"/>
              <a:buChar char="-"/>
            </a:pPr>
            <a:r>
              <a:rPr lang="en-US" sz="2800">
                <a:solidFill>
                  <a:schemeClr val="accent1">
                    <a:lumMod val="90000"/>
                    <a:lumOff val="10000"/>
                  </a:schemeClr>
                </a:solidFill>
                <a:latin typeface="Gill Sans MT"/>
                <a:cs typeface="Arial"/>
              </a:rPr>
              <a:t>Billing Statement Generation</a:t>
            </a:r>
          </a:p>
          <a:p>
            <a:pPr marL="342900" indent="-342900">
              <a:buFont typeface="Calibri"/>
              <a:buChar char="-"/>
            </a:pPr>
            <a:r>
              <a:rPr lang="en-US" sz="2800">
                <a:solidFill>
                  <a:schemeClr val="accent1">
                    <a:lumMod val="90000"/>
                    <a:lumOff val="10000"/>
                  </a:schemeClr>
                </a:solidFill>
                <a:latin typeface="Gill Sans MT"/>
                <a:cs typeface="Arial"/>
              </a:rPr>
              <a:t>Balance Calculation</a:t>
            </a:r>
          </a:p>
          <a:p>
            <a:pPr marL="342900" indent="-342900">
              <a:buFont typeface="Calibri"/>
              <a:buChar char="-"/>
            </a:pPr>
            <a:r>
              <a:rPr lang="en-US" sz="2800">
                <a:solidFill>
                  <a:schemeClr val="accent1">
                    <a:lumMod val="90000"/>
                    <a:lumOff val="10000"/>
                  </a:schemeClr>
                </a:solidFill>
                <a:latin typeface="Gill Sans MT"/>
                <a:cs typeface="Arial"/>
              </a:rPr>
              <a:t>Record Retention</a:t>
            </a:r>
          </a:p>
          <a:p>
            <a:pPr marL="342900" indent="-342900">
              <a:buFont typeface="Calibri"/>
              <a:buChar char="-"/>
            </a:pPr>
            <a:r>
              <a:rPr lang="en-US" sz="2800">
                <a:solidFill>
                  <a:schemeClr val="accent1">
                    <a:lumMod val="90000"/>
                    <a:lumOff val="10000"/>
                  </a:schemeClr>
                </a:solidFill>
                <a:latin typeface="Gill Sans MT"/>
                <a:cs typeface="Arial"/>
              </a:rPr>
              <a:t>Archiving Policy</a:t>
            </a:r>
          </a:p>
          <a:p>
            <a:pPr marL="342900" indent="-342900">
              <a:buFont typeface="Calibri"/>
              <a:buChar char="-"/>
            </a:pPr>
            <a:r>
              <a:rPr lang="en-US" sz="2800">
                <a:solidFill>
                  <a:schemeClr val="accent1">
                    <a:lumMod val="90000"/>
                    <a:lumOff val="10000"/>
                  </a:schemeClr>
                </a:solidFill>
                <a:latin typeface="Gill Sans MT"/>
                <a:cs typeface="Arial"/>
              </a:rPr>
              <a:t>User Authentication and Authorization</a:t>
            </a:r>
          </a:p>
          <a:p>
            <a:pPr marL="342900" indent="-342900">
              <a:buFont typeface="Calibri"/>
              <a:buChar char="-"/>
            </a:pPr>
            <a:r>
              <a:rPr lang="en-US" sz="2800">
                <a:solidFill>
                  <a:schemeClr val="accent1">
                    <a:lumMod val="90000"/>
                    <a:lumOff val="10000"/>
                  </a:schemeClr>
                </a:solidFill>
                <a:latin typeface="Gill Sans MT"/>
                <a:cs typeface="Arial"/>
              </a:rPr>
              <a:t>Treatment Recording</a:t>
            </a:r>
          </a:p>
          <a:p>
            <a:pPr marL="342900" indent="-342900">
              <a:buFont typeface="Calibri"/>
              <a:buChar char="-"/>
            </a:pPr>
            <a:r>
              <a:rPr lang="en-US" sz="2800">
                <a:solidFill>
                  <a:schemeClr val="accent1">
                    <a:lumMod val="90000"/>
                    <a:lumOff val="10000"/>
                  </a:schemeClr>
                </a:solidFill>
                <a:latin typeface="Gill Sans MT"/>
                <a:cs typeface="Arial"/>
              </a:rPr>
              <a:t>Cost Center Linkage</a:t>
            </a:r>
          </a:p>
          <a:p>
            <a:pPr marL="285750" indent="-285750">
              <a:buFont typeface="Calibri"/>
              <a:buChar char="-"/>
            </a:pPr>
            <a:r>
              <a:rPr lang="en-US" sz="2800">
                <a:solidFill>
                  <a:schemeClr val="accent1">
                    <a:lumMod val="90000"/>
                    <a:lumOff val="10000"/>
                  </a:schemeClr>
                </a:solidFill>
                <a:latin typeface="Gill Sans MT"/>
                <a:ea typeface="+mn-lt"/>
                <a:cs typeface="+mn-lt"/>
              </a:rPr>
              <a:t>Occupancy Overview</a:t>
            </a:r>
            <a:endParaRPr lang="en-US" sz="2800">
              <a:solidFill>
                <a:schemeClr val="accent1">
                  <a:lumMod val="90000"/>
                  <a:lumOff val="10000"/>
                </a:schemeClr>
              </a:solidFill>
              <a:latin typeface="Gill Sans MT"/>
              <a:cs typeface="Arial"/>
            </a:endParaRPr>
          </a:p>
        </p:txBody>
      </p:sp>
    </p:spTree>
    <p:extLst>
      <p:ext uri="{BB962C8B-B14F-4D97-AF65-F5344CB8AC3E}">
        <p14:creationId xmlns:p14="http://schemas.microsoft.com/office/powerpoint/2010/main" val="187133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7" name="Rectangle 26">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29" name="Rectangle 28">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p:nvSpPr>
          <p:cNvPr id="31" name="Rectangle 30">
            <a:extLst>
              <a:ext uri="{FF2B5EF4-FFF2-40B4-BE49-F238E27FC236}">
                <a16:creationId xmlns:a16="http://schemas.microsoft.com/office/drawing/2014/main" id="{B36BEBD5-A373-4C8C-8C06-CD8007E22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CA"/>
          </a:p>
        </p:txBody>
      </p:sp>
      <p:sp useBgFill="1">
        <p:nvSpPr>
          <p:cNvPr id="33" name="Rectangle 32">
            <a:extLst>
              <a:ext uri="{FF2B5EF4-FFF2-40B4-BE49-F238E27FC236}">
                <a16:creationId xmlns:a16="http://schemas.microsoft.com/office/drawing/2014/main" id="{B8DD2392-397B-48BF-BEFA-EA1FB881C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Magnifying glass showing decling performance">
            <a:extLst>
              <a:ext uri="{FF2B5EF4-FFF2-40B4-BE49-F238E27FC236}">
                <a16:creationId xmlns:a16="http://schemas.microsoft.com/office/drawing/2014/main" id="{27C5087B-CD6A-BE63-46C4-7A87FFC4CB6B}"/>
              </a:ext>
            </a:extLst>
          </p:cNvPr>
          <p:cNvPicPr>
            <a:picLocks noChangeAspect="1"/>
          </p:cNvPicPr>
          <p:nvPr/>
        </p:nvPicPr>
        <p:blipFill rotWithShape="1">
          <a:blip r:embed="rId2">
            <a:alphaModFix amt="40000"/>
          </a:blip>
          <a:srcRect t="601" r="-2" b="15002"/>
          <a:stretch/>
        </p:blipFill>
        <p:spPr>
          <a:xfrm>
            <a:off x="20" y="10"/>
            <a:ext cx="12191980" cy="6857990"/>
          </a:xfrm>
          <a:prstGeom prst="rect">
            <a:avLst/>
          </a:prstGeom>
        </p:spPr>
      </p:pic>
      <p:sp>
        <p:nvSpPr>
          <p:cNvPr id="2" name="Title 1">
            <a:extLst>
              <a:ext uri="{FF2B5EF4-FFF2-40B4-BE49-F238E27FC236}">
                <a16:creationId xmlns:a16="http://schemas.microsoft.com/office/drawing/2014/main" id="{F5AD2C23-F742-54D0-E277-86C1030A920D}"/>
              </a:ext>
            </a:extLst>
          </p:cNvPr>
          <p:cNvSpPr>
            <a:spLocks noGrp="1"/>
          </p:cNvSpPr>
          <p:nvPr>
            <p:ph type="title"/>
          </p:nvPr>
        </p:nvSpPr>
        <p:spPr>
          <a:xfrm>
            <a:off x="414270" y="387831"/>
            <a:ext cx="11534910" cy="1032850"/>
          </a:xfrm>
        </p:spPr>
        <p:txBody>
          <a:bodyPr vert="horz" lIns="91440" tIns="45720" rIns="91440" bIns="45720" rtlCol="0" anchor="b">
            <a:noAutofit/>
          </a:bodyPr>
          <a:lstStyle/>
          <a:p>
            <a:pPr algn="ctr"/>
            <a:r>
              <a:rPr lang="en-US" sz="5000">
                <a:solidFill>
                  <a:schemeClr val="tx1"/>
                </a:solidFill>
              </a:rPr>
              <a:t>NON-FUNCTIONAL REQUIRMENTS</a:t>
            </a:r>
          </a:p>
        </p:txBody>
      </p:sp>
      <p:sp>
        <p:nvSpPr>
          <p:cNvPr id="17" name="TextBox 16">
            <a:extLst>
              <a:ext uri="{FF2B5EF4-FFF2-40B4-BE49-F238E27FC236}">
                <a16:creationId xmlns:a16="http://schemas.microsoft.com/office/drawing/2014/main" id="{BAD0FD1E-75B1-A39C-68F5-61D7E50FD1CA}"/>
              </a:ext>
            </a:extLst>
          </p:cNvPr>
          <p:cNvSpPr txBox="1"/>
          <p:nvPr/>
        </p:nvSpPr>
        <p:spPr>
          <a:xfrm>
            <a:off x="2041524" y="2523396"/>
            <a:ext cx="3756027" cy="3678303"/>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Autofit/>
          </a:bodyPr>
          <a:lstStyle/>
          <a:p>
            <a:pPr marL="342900" indent="-342900">
              <a:lnSpc>
                <a:spcPct val="90000"/>
              </a:lnSpc>
              <a:spcBef>
                <a:spcPct val="20000"/>
              </a:spcBef>
              <a:spcAft>
                <a:spcPts val="600"/>
              </a:spcAft>
              <a:buClr>
                <a:srgbClr val="56A3FA"/>
              </a:buClr>
              <a:buSzPct val="92000"/>
              <a:buFont typeface="Wingdings 2" panose="05020102010507070707" pitchFamily="18" charset="2"/>
              <a:buChar char=""/>
            </a:pPr>
            <a:r>
              <a:rPr lang="en-US" sz="2000">
                <a:solidFill>
                  <a:schemeClr val="tx2"/>
                </a:solidFill>
              </a:rPr>
              <a:t>Performance</a:t>
            </a:r>
          </a:p>
          <a:p>
            <a:pPr marL="342900" indent="-342900">
              <a:lnSpc>
                <a:spcPct val="90000"/>
              </a:lnSpc>
              <a:spcBef>
                <a:spcPct val="20000"/>
              </a:spcBef>
              <a:spcAft>
                <a:spcPts val="600"/>
              </a:spcAft>
              <a:buClr>
                <a:srgbClr val="56A3FA"/>
              </a:buClr>
              <a:buSzPct val="92000"/>
              <a:buFont typeface="Wingdings 2" panose="05020102010507070707" pitchFamily="18" charset="2"/>
              <a:buChar char=""/>
            </a:pPr>
            <a:r>
              <a:rPr lang="en-US" sz="2000">
                <a:solidFill>
                  <a:schemeClr val="tx2"/>
                </a:solidFill>
              </a:rPr>
              <a:t>Security</a:t>
            </a:r>
          </a:p>
          <a:p>
            <a:pPr marL="342900" indent="-342900">
              <a:lnSpc>
                <a:spcPct val="90000"/>
              </a:lnSpc>
              <a:spcBef>
                <a:spcPct val="20000"/>
              </a:spcBef>
              <a:spcAft>
                <a:spcPts val="600"/>
              </a:spcAft>
              <a:buClr>
                <a:srgbClr val="56A3FA"/>
              </a:buClr>
              <a:buSzPct val="92000"/>
              <a:buFont typeface="Wingdings 2" panose="05020102010507070707" pitchFamily="18" charset="2"/>
              <a:buChar char=""/>
            </a:pPr>
            <a:r>
              <a:rPr lang="en-US" sz="2000">
                <a:solidFill>
                  <a:schemeClr val="tx2"/>
                </a:solidFill>
              </a:rPr>
              <a:t>Reliability</a:t>
            </a:r>
          </a:p>
          <a:p>
            <a:pPr marL="342900" indent="-342900">
              <a:lnSpc>
                <a:spcPct val="90000"/>
              </a:lnSpc>
              <a:spcBef>
                <a:spcPct val="20000"/>
              </a:spcBef>
              <a:spcAft>
                <a:spcPts val="600"/>
              </a:spcAft>
              <a:buClr>
                <a:srgbClr val="56A3FA"/>
              </a:buClr>
              <a:buSzPct val="92000"/>
              <a:buFont typeface="Wingdings 2" panose="05020102010507070707" pitchFamily="18" charset="2"/>
              <a:buChar char=""/>
            </a:pPr>
            <a:r>
              <a:rPr lang="en-US" sz="2000">
                <a:solidFill>
                  <a:schemeClr val="tx2"/>
                </a:solidFill>
              </a:rPr>
              <a:t>Usability</a:t>
            </a:r>
          </a:p>
          <a:p>
            <a:pPr marL="342900" indent="-342900">
              <a:lnSpc>
                <a:spcPct val="90000"/>
              </a:lnSpc>
              <a:spcBef>
                <a:spcPct val="20000"/>
              </a:spcBef>
              <a:spcAft>
                <a:spcPts val="600"/>
              </a:spcAft>
              <a:buClr>
                <a:srgbClr val="56A3FA"/>
              </a:buClr>
              <a:buSzPct val="92000"/>
              <a:buFont typeface="Wingdings 2" panose="05020102010507070707" pitchFamily="18" charset="2"/>
              <a:buChar char=""/>
            </a:pPr>
            <a:r>
              <a:rPr lang="en-US" sz="2000">
                <a:solidFill>
                  <a:schemeClr val="tx2"/>
                </a:solidFill>
              </a:rPr>
              <a:t>Scalability</a:t>
            </a:r>
          </a:p>
          <a:p>
            <a:pPr marL="342900" indent="-342900">
              <a:lnSpc>
                <a:spcPct val="90000"/>
              </a:lnSpc>
              <a:spcBef>
                <a:spcPct val="20000"/>
              </a:spcBef>
              <a:spcAft>
                <a:spcPts val="600"/>
              </a:spcAft>
              <a:buClr>
                <a:srgbClr val="56A3FA"/>
              </a:buClr>
              <a:buSzPct val="92000"/>
              <a:buFont typeface="Wingdings 2" panose="05020102010507070707" pitchFamily="18" charset="2"/>
              <a:buChar char=""/>
            </a:pPr>
            <a:r>
              <a:rPr lang="en-US" sz="2000">
                <a:solidFill>
                  <a:schemeClr val="tx2"/>
                </a:solidFill>
              </a:rPr>
              <a:t>Compatibility</a:t>
            </a:r>
          </a:p>
          <a:p>
            <a:pPr marL="342900" indent="-342900">
              <a:lnSpc>
                <a:spcPct val="90000"/>
              </a:lnSpc>
              <a:spcBef>
                <a:spcPct val="20000"/>
              </a:spcBef>
              <a:spcAft>
                <a:spcPts val="600"/>
              </a:spcAft>
              <a:buClr>
                <a:srgbClr val="56A3FA"/>
              </a:buClr>
              <a:buSzPct val="92000"/>
              <a:buFont typeface="Wingdings 2" panose="05020102010507070707" pitchFamily="18" charset="2"/>
              <a:buChar char=""/>
            </a:pPr>
            <a:r>
              <a:rPr lang="en-US" sz="2000">
                <a:solidFill>
                  <a:schemeClr val="tx2"/>
                </a:solidFill>
              </a:rPr>
              <a:t>Regulatory Compliance</a:t>
            </a:r>
          </a:p>
          <a:p>
            <a:pPr marL="342900" indent="-342900">
              <a:lnSpc>
                <a:spcPct val="90000"/>
              </a:lnSpc>
              <a:spcBef>
                <a:spcPct val="20000"/>
              </a:spcBef>
              <a:spcAft>
                <a:spcPts val="600"/>
              </a:spcAft>
              <a:buClr>
                <a:srgbClr val="56A3FA"/>
              </a:buClr>
              <a:buSzPct val="92000"/>
              <a:buFont typeface="Wingdings 2" panose="05020102010507070707" pitchFamily="18" charset="2"/>
              <a:buChar char=""/>
            </a:pPr>
            <a:r>
              <a:rPr lang="en-US" sz="2000">
                <a:solidFill>
                  <a:schemeClr val="tx2"/>
                </a:solidFill>
              </a:rPr>
              <a:t>Reporting</a:t>
            </a:r>
            <a:endParaRPr lang="en-US" sz="2800">
              <a:solidFill>
                <a:schemeClr val="tx2"/>
              </a:solidFill>
            </a:endParaRPr>
          </a:p>
          <a:p>
            <a:pPr marL="342900" indent="-342900">
              <a:lnSpc>
                <a:spcPct val="90000"/>
              </a:lnSpc>
              <a:spcBef>
                <a:spcPct val="20000"/>
              </a:spcBef>
              <a:spcAft>
                <a:spcPts val="600"/>
              </a:spcAft>
              <a:buClr>
                <a:srgbClr val="56A3FA"/>
              </a:buClr>
              <a:buSzPct val="92000"/>
              <a:buFont typeface="Wingdings 2" panose="05020102010507070707" pitchFamily="18" charset="2"/>
              <a:buChar char=""/>
            </a:pPr>
            <a:r>
              <a:rPr lang="en-US" sz="2000">
                <a:solidFill>
                  <a:schemeClr val="tx2"/>
                </a:solidFill>
              </a:rPr>
              <a:t>Data Archiving and Retention</a:t>
            </a:r>
            <a:endParaRPr lang="en-US" sz="2800">
              <a:solidFill>
                <a:schemeClr val="tx2"/>
              </a:solidFill>
            </a:endParaRPr>
          </a:p>
          <a:p>
            <a:pPr marL="342900" indent="-342900">
              <a:lnSpc>
                <a:spcPct val="90000"/>
              </a:lnSpc>
              <a:spcBef>
                <a:spcPct val="20000"/>
              </a:spcBef>
              <a:spcAft>
                <a:spcPts val="600"/>
              </a:spcAft>
              <a:buClr>
                <a:srgbClr val="56A3FA"/>
              </a:buClr>
              <a:buSzPct val="92000"/>
              <a:buFont typeface="Wingdings 2" panose="05020102010507070707" pitchFamily="18" charset="2"/>
              <a:buChar char=""/>
            </a:pPr>
            <a:r>
              <a:rPr lang="en-US" sz="2000">
                <a:solidFill>
                  <a:schemeClr val="tx2"/>
                </a:solidFill>
              </a:rPr>
              <a:t>Resource Utilization</a:t>
            </a:r>
          </a:p>
          <a:p>
            <a:pPr marL="342900" indent="-342900">
              <a:lnSpc>
                <a:spcPct val="90000"/>
              </a:lnSpc>
              <a:spcBef>
                <a:spcPct val="20000"/>
              </a:spcBef>
              <a:spcAft>
                <a:spcPts val="600"/>
              </a:spcAft>
              <a:buClr>
                <a:srgbClr val="56A3FA"/>
              </a:buClr>
              <a:buSzPct val="92000"/>
              <a:buFont typeface="Wingdings 2" panose="05020102010507070707" pitchFamily="18" charset="2"/>
              <a:buChar char=""/>
            </a:pPr>
            <a:r>
              <a:rPr lang="en-US" sz="2000">
                <a:solidFill>
                  <a:schemeClr val="tx2"/>
                </a:solidFill>
              </a:rPr>
              <a:t>Change Management</a:t>
            </a:r>
          </a:p>
          <a:p>
            <a:pPr marL="342900" indent="-342900">
              <a:lnSpc>
                <a:spcPct val="90000"/>
              </a:lnSpc>
              <a:spcBef>
                <a:spcPct val="20000"/>
              </a:spcBef>
              <a:spcAft>
                <a:spcPts val="600"/>
              </a:spcAft>
              <a:buClr>
                <a:srgbClr val="56A3FA"/>
              </a:buClr>
              <a:buSzPct val="92000"/>
              <a:buFont typeface="Wingdings 2" panose="05020102010507070707" pitchFamily="18" charset="2"/>
              <a:buChar char=""/>
            </a:pPr>
            <a:endParaRPr lang="en-US" sz="1500">
              <a:solidFill>
                <a:schemeClr val="tx2"/>
              </a:solidFill>
            </a:endParaRPr>
          </a:p>
          <a:p>
            <a:pPr marL="285750" indent="-285750">
              <a:lnSpc>
                <a:spcPct val="90000"/>
              </a:lnSpc>
              <a:spcBef>
                <a:spcPct val="20000"/>
              </a:spcBef>
              <a:spcAft>
                <a:spcPts val="600"/>
              </a:spcAft>
              <a:buClr>
                <a:srgbClr val="56A3FA"/>
              </a:buClr>
              <a:buSzPct val="92000"/>
              <a:buFont typeface="Wingdings 2" panose="05020102010507070707" pitchFamily="18" charset="2"/>
              <a:buChar char=""/>
            </a:pPr>
            <a:endParaRPr lang="en-US" sz="1500">
              <a:solidFill>
                <a:schemeClr val="tx2"/>
              </a:solidFill>
            </a:endParaRPr>
          </a:p>
        </p:txBody>
      </p:sp>
      <p:sp>
        <p:nvSpPr>
          <p:cNvPr id="19" name="TextBox 18">
            <a:extLst>
              <a:ext uri="{FF2B5EF4-FFF2-40B4-BE49-F238E27FC236}">
                <a16:creationId xmlns:a16="http://schemas.microsoft.com/office/drawing/2014/main" id="{98C86180-BAA8-42A7-E5B0-3F6931A74035}"/>
              </a:ext>
            </a:extLst>
          </p:cNvPr>
          <p:cNvSpPr txBox="1"/>
          <p:nvPr/>
        </p:nvSpPr>
        <p:spPr>
          <a:xfrm>
            <a:off x="6053291" y="1818046"/>
            <a:ext cx="599712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spcAft>
                <a:spcPts val="600"/>
              </a:spcAft>
              <a:buFont typeface="Wingdings"/>
              <a:buChar char="§"/>
            </a:pPr>
            <a:r>
              <a:rPr lang="en-US" sz="2000">
                <a:latin typeface="Gill Sans MT"/>
                <a:cs typeface="Arial"/>
              </a:rPr>
              <a:t>Data Integrity</a:t>
            </a:r>
            <a:endParaRPr lang="en-US" sz="2000"/>
          </a:p>
          <a:p>
            <a:pPr marL="342900" indent="-342900">
              <a:spcAft>
                <a:spcPts val="600"/>
              </a:spcAft>
              <a:buFont typeface="Wingdings"/>
              <a:buChar char="§"/>
            </a:pPr>
            <a:r>
              <a:rPr lang="en-US" sz="2000">
                <a:latin typeface="Gill Sans MT"/>
                <a:cs typeface="Arial"/>
              </a:rPr>
              <a:t>Concurrency Control</a:t>
            </a:r>
          </a:p>
          <a:p>
            <a:pPr marL="342900" indent="-342900">
              <a:spcAft>
                <a:spcPts val="600"/>
              </a:spcAft>
              <a:buFont typeface="Wingdings"/>
              <a:buChar char="§"/>
            </a:pPr>
            <a:r>
              <a:rPr lang="en-US" sz="2000">
                <a:latin typeface="Gill Sans MT"/>
                <a:cs typeface="Arial"/>
              </a:rPr>
              <a:t>Data Recovery Time</a:t>
            </a:r>
          </a:p>
          <a:p>
            <a:pPr marL="342900" indent="-342900">
              <a:spcAft>
                <a:spcPts val="600"/>
              </a:spcAft>
              <a:buFont typeface="Wingdings"/>
              <a:buChar char="§"/>
            </a:pPr>
            <a:r>
              <a:rPr lang="en-US" sz="2000">
                <a:latin typeface="Gill Sans MT"/>
                <a:cs typeface="Arial"/>
              </a:rPr>
              <a:t>Database Backup Frequency</a:t>
            </a:r>
          </a:p>
          <a:p>
            <a:pPr marL="342900" indent="-342900">
              <a:spcAft>
                <a:spcPts val="600"/>
              </a:spcAft>
              <a:buFont typeface="Wingdings"/>
              <a:buChar char="§"/>
            </a:pPr>
            <a:r>
              <a:rPr lang="en-US" sz="2000">
                <a:latin typeface="Gill Sans MT"/>
                <a:cs typeface="Arial"/>
              </a:rPr>
              <a:t>User Permission</a:t>
            </a:r>
          </a:p>
          <a:p>
            <a:pPr marL="342900" indent="-342900">
              <a:spcAft>
                <a:spcPts val="600"/>
              </a:spcAft>
              <a:buFont typeface="Wingdings"/>
              <a:buChar char="§"/>
            </a:pPr>
            <a:r>
              <a:rPr lang="en-US" sz="2000">
                <a:latin typeface="Gill Sans MT"/>
                <a:cs typeface="Arial"/>
              </a:rPr>
              <a:t>Data Accessibility</a:t>
            </a:r>
          </a:p>
          <a:p>
            <a:pPr marL="342900" indent="-342900">
              <a:spcAft>
                <a:spcPts val="600"/>
              </a:spcAft>
              <a:buFont typeface="Wingdings"/>
              <a:buChar char="§"/>
            </a:pPr>
            <a:r>
              <a:rPr lang="en-US" sz="2000">
                <a:latin typeface="Gill Sans MT"/>
                <a:cs typeface="Arial"/>
              </a:rPr>
              <a:t>User Feedback and Satisfaction</a:t>
            </a:r>
          </a:p>
          <a:p>
            <a:pPr marL="342900" indent="-342900">
              <a:spcAft>
                <a:spcPts val="600"/>
              </a:spcAft>
              <a:buFont typeface="Wingdings"/>
              <a:buChar char="§"/>
            </a:pPr>
            <a:r>
              <a:rPr lang="en-US" sz="2000">
                <a:latin typeface="Gill Sans MT"/>
                <a:cs typeface="Arial"/>
              </a:rPr>
              <a:t>Healthcare Data Privacy </a:t>
            </a:r>
          </a:p>
          <a:p>
            <a:pPr marL="342900" indent="-342900">
              <a:spcAft>
                <a:spcPts val="600"/>
              </a:spcAft>
              <a:buFont typeface="Wingdings"/>
              <a:buChar char="§"/>
            </a:pPr>
            <a:r>
              <a:rPr lang="en-US" sz="2000">
                <a:latin typeface="Gill Sans MT"/>
                <a:cs typeface="Arial"/>
              </a:rPr>
              <a:t>Rela-Time Updates</a:t>
            </a:r>
          </a:p>
          <a:p>
            <a:pPr marL="285750" indent="-285750">
              <a:spcAft>
                <a:spcPts val="600"/>
              </a:spcAft>
              <a:buFont typeface="Wingdings"/>
              <a:buChar char="§"/>
            </a:pPr>
            <a:r>
              <a:rPr lang="en-US" sz="2000">
                <a:latin typeface="Gill Sans MT"/>
                <a:cs typeface="Arial"/>
              </a:rPr>
              <a:t>Data Retrieval</a:t>
            </a:r>
          </a:p>
          <a:p>
            <a:pPr marL="285750" indent="-285750">
              <a:spcAft>
                <a:spcPts val="600"/>
              </a:spcAft>
              <a:buFont typeface="Wingdings"/>
              <a:buChar char="§"/>
            </a:pPr>
            <a:r>
              <a:rPr lang="en-US" sz="2000">
                <a:latin typeface="Gill Sans MT"/>
                <a:cs typeface="Arial"/>
              </a:rPr>
              <a:t>Audit Trail</a:t>
            </a:r>
          </a:p>
        </p:txBody>
      </p:sp>
    </p:spTree>
    <p:extLst>
      <p:ext uri="{BB962C8B-B14F-4D97-AF65-F5344CB8AC3E}">
        <p14:creationId xmlns:p14="http://schemas.microsoft.com/office/powerpoint/2010/main" val="1345748359"/>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EC7C9-0628-B313-97C6-1C11257D2276}"/>
              </a:ext>
            </a:extLst>
          </p:cNvPr>
          <p:cNvSpPr>
            <a:spLocks noGrp="1"/>
          </p:cNvSpPr>
          <p:nvPr>
            <p:ph type="title"/>
          </p:nvPr>
        </p:nvSpPr>
        <p:spPr>
          <a:xfrm>
            <a:off x="396635" y="683452"/>
            <a:ext cx="11029616" cy="566738"/>
          </a:xfrm>
        </p:spPr>
        <p:txBody>
          <a:bodyPr>
            <a:noAutofit/>
          </a:bodyPr>
          <a:lstStyle/>
          <a:p>
            <a:r>
              <a:rPr lang="en-US" sz="3600"/>
              <a:t>Entity relationship diagram</a:t>
            </a:r>
            <a:endParaRPr lang="en-CA" sz="3600"/>
          </a:p>
        </p:txBody>
      </p:sp>
      <p:graphicFrame>
        <p:nvGraphicFramePr>
          <p:cNvPr id="7" name="Object 6">
            <a:extLst>
              <a:ext uri="{FF2B5EF4-FFF2-40B4-BE49-F238E27FC236}">
                <a16:creationId xmlns:a16="http://schemas.microsoft.com/office/drawing/2014/main" id="{D497E7D8-40D0-C93E-C276-4F45A8807C13}"/>
              </a:ext>
            </a:extLst>
          </p:cNvPr>
          <p:cNvGraphicFramePr>
            <a:graphicFrameLocks noChangeAspect="1"/>
          </p:cNvGraphicFramePr>
          <p:nvPr>
            <p:extLst>
              <p:ext uri="{D42A27DB-BD31-4B8C-83A1-F6EECF244321}">
                <p14:modId xmlns:p14="http://schemas.microsoft.com/office/powerpoint/2010/main" val="3812567647"/>
              </p:ext>
            </p:extLst>
          </p:nvPr>
        </p:nvGraphicFramePr>
        <p:xfrm>
          <a:off x="361536" y="1290750"/>
          <a:ext cx="11407910" cy="5455642"/>
        </p:xfrm>
        <a:graphic>
          <a:graphicData uri="http://schemas.openxmlformats.org/presentationml/2006/ole">
            <mc:AlternateContent xmlns:mc="http://schemas.openxmlformats.org/markup-compatibility/2006">
              <mc:Choice xmlns:v="urn:schemas-microsoft-com:vml" Requires="v">
                <p:oleObj name="Visio" r:id="rId2" imgW="20109145" imgH="13312014" progId="Visio.Drawing.15">
                  <p:embed/>
                </p:oleObj>
              </mc:Choice>
              <mc:Fallback>
                <p:oleObj name="Visio" r:id="rId2" imgW="20109145" imgH="13312014" progId="Visio.Drawing.15">
                  <p:embed/>
                  <p:pic>
                    <p:nvPicPr>
                      <p:cNvPr id="7" name="Object 6">
                        <a:extLst>
                          <a:ext uri="{FF2B5EF4-FFF2-40B4-BE49-F238E27FC236}">
                            <a16:creationId xmlns:a16="http://schemas.microsoft.com/office/drawing/2014/main" id="{D497E7D8-40D0-C93E-C276-4F45A8807C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1536" y="1290750"/>
                        <a:ext cx="11407910" cy="5455642"/>
                      </a:xfrm>
                      <a:prstGeom prst="rect">
                        <a:avLst/>
                      </a:prstGeom>
                      <a:noFill/>
                    </p:spPr>
                  </p:pic>
                </p:oleObj>
              </mc:Fallback>
            </mc:AlternateContent>
          </a:graphicData>
        </a:graphic>
      </p:graphicFrame>
    </p:spTree>
    <p:extLst>
      <p:ext uri="{BB962C8B-B14F-4D97-AF65-F5344CB8AC3E}">
        <p14:creationId xmlns:p14="http://schemas.microsoft.com/office/powerpoint/2010/main" val="1450123137"/>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4F93DF908A6334789BA6485091A8FE5" ma:contentTypeVersion="5" ma:contentTypeDescription="Create a new document." ma:contentTypeScope="" ma:versionID="a11274cc1719f3d1f277f3c10d290256">
  <xsd:schema xmlns:xsd="http://www.w3.org/2001/XMLSchema" xmlns:xs="http://www.w3.org/2001/XMLSchema" xmlns:p="http://schemas.microsoft.com/office/2006/metadata/properties" xmlns:ns2="84c9f9f1-cb7d-481f-83b6-52867e8ab379" xmlns:ns3="039403b1-4b22-4c78-8e6b-d31f7bfd4115" targetNamespace="http://schemas.microsoft.com/office/2006/metadata/properties" ma:root="true" ma:fieldsID="e009e2804472daa59d83e0ce09453a0e" ns2:_="" ns3:_="">
    <xsd:import namespace="84c9f9f1-cb7d-481f-83b6-52867e8ab379"/>
    <xsd:import namespace="039403b1-4b22-4c78-8e6b-d31f7bfd411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c9f9f1-cb7d-481f-83b6-52867e8ab37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9403b1-4b22-4c78-8e6b-d31f7bfd4115"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039403b1-4b22-4c78-8e6b-d31f7bfd4115">
      <UserInfo>
        <DisplayName>Neilavan Vijayakanthan</DisplayName>
        <AccountId>7</AccountId>
        <AccountType/>
      </UserInfo>
      <UserInfo>
        <DisplayName>Himanshu .</DisplayName>
        <AccountId>8</AccountId>
        <AccountType/>
      </UserInfo>
      <UserInfo>
        <DisplayName>Manu Sugunakumar</DisplayName>
        <AccountId>11</AccountId>
        <AccountType/>
      </UserInfo>
    </SharedWithUsers>
  </documentManagement>
</p:properties>
</file>

<file path=customXml/itemProps1.xml><?xml version="1.0" encoding="utf-8"?>
<ds:datastoreItem xmlns:ds="http://schemas.openxmlformats.org/officeDocument/2006/customXml" ds:itemID="{C92CE49D-B41E-4623-B600-2C5E9CFE2692}">
  <ds:schemaRefs>
    <ds:schemaRef ds:uri="http://schemas.microsoft.com/sharepoint/v3/contenttype/forms"/>
  </ds:schemaRefs>
</ds:datastoreItem>
</file>

<file path=customXml/itemProps2.xml><?xml version="1.0" encoding="utf-8"?>
<ds:datastoreItem xmlns:ds="http://schemas.openxmlformats.org/officeDocument/2006/customXml" ds:itemID="{56E61BFA-B677-4D13-B246-5B40F4113741}">
  <ds:schemaRefs>
    <ds:schemaRef ds:uri="039403b1-4b22-4c78-8e6b-d31f7bfd4115"/>
    <ds:schemaRef ds:uri="84c9f9f1-cb7d-481f-83b6-52867e8ab37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738BDED-7E35-4160-9673-EE0E03CA3E0B}">
  <ds:schemaRefs>
    <ds:schemaRef ds:uri="84c9f9f1-cb7d-481f-83b6-52867e8ab379"/>
    <ds:schemaRef ds:uri="http://purl.org/dc/terms/"/>
    <ds:schemaRef ds:uri="http://purl.org/dc/elements/1.1/"/>
    <ds:schemaRef ds:uri="039403b1-4b22-4c78-8e6b-d31f7bfd4115"/>
    <ds:schemaRef ds:uri="http://schemas.microsoft.com/office/2006/documentManagement/types"/>
    <ds:schemaRef ds:uri="http://schemas.microsoft.com/office/2006/metadata/properties"/>
    <ds:schemaRef ds:uri="http://schemas.microsoft.com/office/infopath/2007/PartnerControls"/>
    <ds:schemaRef ds:uri="http://purl.org/dc/dcmitype/"/>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TC103457464[[fn=Dividend]]</Template>
  <TotalTime>0</TotalTime>
  <Words>469</Words>
  <Application>Microsoft Office PowerPoint</Application>
  <PresentationFormat>Widescreen</PresentationFormat>
  <Paragraphs>83</Paragraphs>
  <Slides>13</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13</vt:i4>
      </vt:variant>
    </vt:vector>
  </HeadingPairs>
  <TitlesOfParts>
    <vt:vector size="22" baseType="lpstr">
      <vt:lpstr>Calibri</vt:lpstr>
      <vt:lpstr>Gill Sans MT</vt:lpstr>
      <vt:lpstr>Söhne</vt:lpstr>
      <vt:lpstr>Times New Roman</vt:lpstr>
      <vt:lpstr>Wingdings</vt:lpstr>
      <vt:lpstr>Wingdings 2</vt:lpstr>
      <vt:lpstr>Dividend</vt:lpstr>
      <vt:lpstr>Visio</vt:lpstr>
      <vt:lpstr>Microsoft Visio Drawing</vt:lpstr>
      <vt:lpstr>Lake ridge community hospital (LRCH) advancement proposal</vt:lpstr>
      <vt:lpstr>Introduction</vt:lpstr>
      <vt:lpstr>The existing challenges</vt:lpstr>
      <vt:lpstr>Mission statement</vt:lpstr>
      <vt:lpstr>LEVEL 0 DATA-FLOW DIAGRAM</vt:lpstr>
      <vt:lpstr>LEVEL 1 DATA-FLOW DIAGRAM</vt:lpstr>
      <vt:lpstr>Functional requirements</vt:lpstr>
      <vt:lpstr>NON-FUNCTIONAL REQUIRMENTS</vt:lpstr>
      <vt:lpstr>Entity relationship diagram</vt:lpstr>
      <vt:lpstr>Walk-through of Database </vt:lpstr>
      <vt:lpstr>ROOM UTILIZATION REPORT Demonstration</vt:lpstr>
      <vt:lpstr>Thank you!</vt:lpstr>
      <vt:lpstr>Image 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LRCH</dc:title>
  <dc:creator>Manu Sugunakumar</dc:creator>
  <cp:lastModifiedBy>Manu Sugunakumar</cp:lastModifiedBy>
  <cp:revision>1</cp:revision>
  <dcterms:created xsi:type="dcterms:W3CDTF">2023-12-06T19:26:01Z</dcterms:created>
  <dcterms:modified xsi:type="dcterms:W3CDTF">2023-12-08T15:42:04Z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0x010100E4F93DF908A6334789BA6485091A8FE5</vt:lpwstr>
  </property>
  <property fmtid="{D5CDD505-2E9C-101B-9397-08002B2CF9AE}" pid="3" name="Order">
    <vt:r8>16700</vt:r8>
  </property>
  <property fmtid="{D5CDD505-2E9C-101B-9397-08002B2CF9AE}" pid="4" name="TriggerFlowInfo">
    <vt:lpwstr/>
  </property>
  <property fmtid="{D5CDD505-2E9C-101B-9397-08002B2CF9AE}" pid="5" name="ComplianceAssetId">
    <vt:lpwstr/>
  </property>
  <property fmtid="{D5CDD505-2E9C-101B-9397-08002B2CF9AE}" pid="6" name="_ExtendedDescription">
    <vt:lpwstr/>
  </property>
</Properties>
</file>